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hBVJQc7TQgIESs/rbshoPgDgRT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 name="Google Shape;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AutoNum type="arabicPeriod"/>
            </a:pPr>
            <a:r>
              <a:rPr b="1" i="0" lang="es-ES" sz="1200" u="none" cap="none" strike="noStrike">
                <a:solidFill>
                  <a:schemeClr val="dk1"/>
                </a:solidFill>
                <a:latin typeface="Calibri"/>
                <a:ea typeface="Calibri"/>
                <a:cs typeface="Calibri"/>
                <a:sym typeface="Calibri"/>
              </a:rPr>
              <a:t>Engagement:</a:t>
            </a:r>
            <a:r>
              <a:rPr b="0" i="0" lang="es-ES" sz="1200" u="none" cap="none" strike="noStrike">
                <a:solidFill>
                  <a:schemeClr val="dk1"/>
                </a:solidFill>
                <a:latin typeface="Calibri"/>
                <a:ea typeface="Calibri"/>
                <a:cs typeface="Calibri"/>
                <a:sym typeface="Calibri"/>
              </a:rPr>
              <a:t> This principle encompasses the ideas of motivation, building on the interests of the students. The area of engagement also helps students to see the reasons why they should learn what they’re learning, and makes it relevant to their life. This also includes helping students become self-motivated by guiding them through rubrics that allow for self-reflection and personal goals.</a:t>
            </a:r>
            <a:endParaRPr/>
          </a:p>
          <a:p>
            <a:pPr indent="-228600" lvl="0" marL="228600" rtl="0" algn="l">
              <a:lnSpc>
                <a:spcPct val="100000"/>
              </a:lnSpc>
              <a:spcBef>
                <a:spcPts val="0"/>
              </a:spcBef>
              <a:spcAft>
                <a:spcPts val="0"/>
              </a:spcAft>
              <a:buSzPts val="1400"/>
              <a:buAutoNum type="arabicPeriod"/>
            </a:pPr>
            <a:r>
              <a:rPr b="1" i="0" lang="es-ES" sz="1200" u="none" cap="none" strike="noStrike">
                <a:solidFill>
                  <a:schemeClr val="dk1"/>
                </a:solidFill>
                <a:latin typeface="Calibri"/>
                <a:ea typeface="Calibri"/>
                <a:cs typeface="Calibri"/>
                <a:sym typeface="Calibri"/>
              </a:rPr>
              <a:t>Representation</a:t>
            </a:r>
            <a:r>
              <a:rPr b="0" i="0" lang="es-ES" sz="1200" u="none" cap="none" strike="noStrike">
                <a:solidFill>
                  <a:schemeClr val="dk1"/>
                </a:solidFill>
                <a:latin typeface="Calibri"/>
                <a:ea typeface="Calibri"/>
                <a:cs typeface="Calibri"/>
                <a:sym typeface="Calibri"/>
              </a:rPr>
              <a:t>: Customization is key here. This involves providing multiple ways to assimilate subject material, such as textbooks, audio files, digital books, or images and graphs. It also implies customization and flexibility within those formats. With this kind of flexibility, students have access to the material that best suits their needs. This is useful for children with disabilities such as dyslexia, as well as for average students who simply perform better when listening to instruction than when reading, for example.</a:t>
            </a:r>
            <a:endParaRPr/>
          </a:p>
          <a:p>
            <a:pPr indent="-228600" lvl="0" marL="228600" rtl="0" algn="l">
              <a:lnSpc>
                <a:spcPct val="100000"/>
              </a:lnSpc>
              <a:spcBef>
                <a:spcPts val="0"/>
              </a:spcBef>
              <a:spcAft>
                <a:spcPts val="0"/>
              </a:spcAft>
              <a:buSzPts val="1400"/>
              <a:buAutoNum type="arabicPeriod"/>
            </a:pPr>
            <a:r>
              <a:rPr b="1" i="0" lang="es-ES" sz="1200" u="none" cap="none" strike="noStrike">
                <a:solidFill>
                  <a:schemeClr val="dk1"/>
                </a:solidFill>
                <a:latin typeface="Calibri"/>
                <a:ea typeface="Calibri"/>
                <a:cs typeface="Calibri"/>
                <a:sym typeface="Calibri"/>
              </a:rPr>
              <a:t>Action and expression</a:t>
            </a:r>
            <a:r>
              <a:rPr b="0" i="0" lang="es-ES" sz="1200" u="none" cap="none" strike="noStrike">
                <a:solidFill>
                  <a:schemeClr val="dk1"/>
                </a:solidFill>
                <a:latin typeface="Calibri"/>
                <a:ea typeface="Calibri"/>
                <a:cs typeface="Calibri"/>
                <a:sym typeface="Calibri"/>
              </a:rPr>
              <a:t>: Once students have taken in the information, it’s time for them to express and show what they’ve learned. This principle of universal design for learning takes into account the differences of students’ manner of expression. Flexibility is provided in the way that students show their knowledge of the subject, meaning they can choose not to perform a test and instead opt for a more adaptive expression that fits their strengths. Action and expression also touches on the idea of goal-setting for students. Here, teachers help students set goals for learning, and guide students through monitoring their own progress.</a:t>
            </a:r>
            <a:endParaRPr/>
          </a:p>
        </p:txBody>
      </p:sp>
      <p:sp>
        <p:nvSpPr>
          <p:cNvPr id="121" name="Google Shape;12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Art therapy is a technique rooted in the idea that creative expression can foster healing and mental well-being. The goal of art therapy is to utilize the creative process to help people explore self-expression and, in doing so, find new ways to  gain personal insight and develop new coping skills. The creation or appreciation of art is used to help people explore emotions, develop self-awareness, cope with stress, boost self-esteem, and work on social skills.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Art therapy (psychotherapy using visual and plastic art).</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Drama therapy (psychotherapy using drama and role games).</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Music therapy (psychotherapy using music).</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Dance therapy (psychotherapy using dance and movement).</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Bibliotherapy (psychotherapy using poetry).</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Fairy-tales therapy (psychotherapy using fairy tales).</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Games therapy (psychotherapy using various forms of games).</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Movement (or body) therapy.</a:t>
            </a:r>
            <a:endParaRPr/>
          </a:p>
          <a:p>
            <a:pPr indent="-139700" lvl="0" marL="2286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42" name="Google Shape;14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Confidentiality:  is essential to create a safe therapeutic environment.</a:t>
            </a:r>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Space must be quiet, spacious and isolated from outside sounds.</a:t>
            </a:r>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Time allocation: the therapeutic space also depends on a proper time allocation </a:t>
            </a:r>
            <a:endParaRPr/>
          </a:p>
        </p:txBody>
      </p:sp>
      <p:sp>
        <p:nvSpPr>
          <p:cNvPr id="151" name="Google Shape;151;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1" name="Google Shape;161;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0c4d38af3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g10c4d38af3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0c4d38af33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Lerner, a profesor of </a:t>
            </a:r>
            <a:r>
              <a:rPr b="0" i="0" lang="es-ES">
                <a:solidFill>
                  <a:srgbClr val="4D5156"/>
                </a:solidFill>
                <a:latin typeface="arial"/>
                <a:ea typeface="arial"/>
                <a:cs typeface="arial"/>
                <a:sym typeface="arial"/>
              </a:rPr>
              <a:t>Human Development at Tufts University,</a:t>
            </a:r>
            <a:r>
              <a:rPr b="0" i="0" lang="es-ES" sz="1200" u="none" cap="none" strike="noStrike">
                <a:solidFill>
                  <a:schemeClr val="dk1"/>
                </a:solidFill>
                <a:latin typeface="Calibri"/>
                <a:ea typeface="Calibri"/>
                <a:cs typeface="Calibri"/>
                <a:sym typeface="Calibri"/>
              </a:rPr>
              <a:t> and his colleagues proposed 5Cs as five important indicators of PYD.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Competence</a:t>
            </a:r>
            <a:r>
              <a:rPr b="0" i="0" lang="es-ES" sz="1200" u="none" cap="none" strike="noStrike">
                <a:solidFill>
                  <a:schemeClr val="dk1"/>
                </a:solidFill>
                <a:latin typeface="Calibri"/>
                <a:ea typeface="Calibri"/>
                <a:cs typeface="Calibri"/>
                <a:sym typeface="Calibri"/>
              </a:rPr>
              <a:t>: includes cognitive, social, academic and vocational competences.</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Confidence</a:t>
            </a:r>
            <a:r>
              <a:rPr b="0" i="0" lang="es-ES" sz="1200" u="none" cap="none" strike="noStrike">
                <a:solidFill>
                  <a:schemeClr val="dk1"/>
                </a:solidFill>
                <a:latin typeface="Calibri"/>
                <a:ea typeface="Calibri"/>
                <a:cs typeface="Calibri"/>
                <a:sym typeface="Calibri"/>
              </a:rPr>
              <a:t>: refers to individual’s view of his/her global positive value and capacities. </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Connection</a:t>
            </a:r>
            <a:r>
              <a:rPr b="0" i="0" lang="es-ES" sz="1200" u="none" cap="none" strike="noStrike">
                <a:solidFill>
                  <a:schemeClr val="dk1"/>
                </a:solidFill>
                <a:latin typeface="Calibri"/>
                <a:ea typeface="Calibri"/>
                <a:cs typeface="Calibri"/>
                <a:sym typeface="Calibri"/>
              </a:rPr>
              <a:t> denotes an individual’s positive relationships with other people and organizations such as the exchanges between the individual and the social environment.</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Character </a:t>
            </a:r>
            <a:r>
              <a:rPr b="0" i="0" lang="es-ES" sz="1200" u="none" cap="none" strike="noStrike">
                <a:solidFill>
                  <a:schemeClr val="dk1"/>
                </a:solidFill>
                <a:latin typeface="Calibri"/>
                <a:ea typeface="Calibri"/>
                <a:cs typeface="Calibri"/>
                <a:sym typeface="Calibri"/>
              </a:rPr>
              <a:t>represents internal value standards for right behaviors and respect for social and cultural regulations.</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Caring/compassion</a:t>
            </a:r>
            <a:r>
              <a:rPr b="0" i="0" lang="es-ES" sz="1200" u="none" cap="none" strike="noStrike">
                <a:solidFill>
                  <a:schemeClr val="dk1"/>
                </a:solidFill>
                <a:latin typeface="Calibri"/>
                <a:ea typeface="Calibri"/>
                <a:cs typeface="Calibri"/>
                <a:sym typeface="Calibri"/>
              </a:rPr>
              <a:t> refers to the capacity of sympathizing and empathizing for others.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Furthermore, according to Lerner and his colleagues these five Cs would help shape the sixth C, </a:t>
            </a:r>
            <a:r>
              <a:rPr b="1" i="0" lang="es-ES" sz="1200" u="none" cap="none" strike="noStrike">
                <a:solidFill>
                  <a:schemeClr val="dk1"/>
                </a:solidFill>
                <a:latin typeface="Calibri"/>
                <a:ea typeface="Calibri"/>
                <a:cs typeface="Calibri"/>
                <a:sym typeface="Calibri"/>
              </a:rPr>
              <a:t>contribution</a:t>
            </a:r>
            <a:r>
              <a:rPr b="0" i="0" lang="es-ES" sz="1200" u="none" cap="none" strike="noStrike">
                <a:solidFill>
                  <a:schemeClr val="dk1"/>
                </a:solidFill>
                <a:latin typeface="Calibri"/>
                <a:ea typeface="Calibri"/>
                <a:cs typeface="Calibri"/>
                <a:sym typeface="Calibri"/>
              </a:rPr>
              <a:t>, that is active participation, developing and using leadership skills.</a:t>
            </a:r>
            <a:endParaRPr/>
          </a:p>
        </p:txBody>
      </p:sp>
      <p:sp>
        <p:nvSpPr>
          <p:cNvPr id="57" name="Google Shape;57;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UDL aims at removing the barriers in the curriculum </a:t>
            </a:r>
            <a:r>
              <a:rPr b="0" i="0" lang="es-ES" sz="1200" u="none" cap="none" strike="noStrike">
                <a:solidFill>
                  <a:schemeClr val="dk1"/>
                </a:solidFill>
                <a:latin typeface="Calibri"/>
                <a:ea typeface="Calibri"/>
                <a:cs typeface="Calibri"/>
                <a:sym typeface="Calibri"/>
              </a:rPr>
              <a:t>while building scaffolds, supports, and alternatives that meet the learning needs of a wide range of students. </a:t>
            </a:r>
            <a:endParaRPr/>
          </a:p>
        </p:txBody>
      </p:sp>
      <p:sp>
        <p:nvSpPr>
          <p:cNvPr id="104" name="Google Shape;104;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AutoNum type="arabicPeriod"/>
            </a:pPr>
            <a:r>
              <a:rPr b="0" i="0" lang="es-ES" sz="1200" u="none" cap="none" strike="noStrike">
                <a:solidFill>
                  <a:schemeClr val="dk1"/>
                </a:solidFill>
                <a:latin typeface="Calibri"/>
                <a:ea typeface="Calibri"/>
                <a:cs typeface="Calibri"/>
                <a:sym typeface="Calibri"/>
              </a:rPr>
              <a:t>The WHY of learning activates affective network for an enhanced outcome of the learning experience. Learners can be engaged and motivated to learn in a different way. 🡪Teachers need to provide multiple options for engagement (novelty or predictable routine and structure). </a:t>
            </a:r>
            <a:endParaRPr/>
          </a:p>
          <a:p>
            <a:pPr indent="-228600" lvl="0" marL="228600" rtl="0" algn="l">
              <a:lnSpc>
                <a:spcPct val="100000"/>
              </a:lnSpc>
              <a:spcBef>
                <a:spcPts val="0"/>
              </a:spcBef>
              <a:spcAft>
                <a:spcPts val="0"/>
              </a:spcAft>
              <a:buSzPts val="1400"/>
              <a:buAutoNum type="arabicPeriod"/>
            </a:pPr>
            <a:r>
              <a:rPr b="0" i="0" lang="es-ES" sz="1200" u="none" cap="none" strike="noStrike">
                <a:solidFill>
                  <a:schemeClr val="dk1"/>
                </a:solidFill>
                <a:latin typeface="Calibri"/>
                <a:ea typeface="Calibri"/>
                <a:cs typeface="Calibri"/>
                <a:sym typeface="Calibri"/>
              </a:rPr>
              <a:t>The ways students perceive information is diverse, due either to their sensory disabilities or preferences, or learning disabilities. 🡪 It is essential to offer information in more than one format.</a:t>
            </a:r>
            <a:endParaRPr/>
          </a:p>
          <a:p>
            <a:pPr indent="-228600" lvl="0" marL="228600" rtl="0" algn="l">
              <a:lnSpc>
                <a:spcPct val="100000"/>
              </a:lnSpc>
              <a:spcBef>
                <a:spcPts val="0"/>
              </a:spcBef>
              <a:spcAft>
                <a:spcPts val="0"/>
              </a:spcAft>
              <a:buSzPts val="1400"/>
              <a:buAutoNum type="arabicPeriod"/>
            </a:pPr>
            <a:r>
              <a:rPr b="0" i="0" lang="es-ES" sz="1200" u="none" cap="none" strike="noStrike">
                <a:solidFill>
                  <a:schemeClr val="dk1"/>
                </a:solidFill>
                <a:latin typeface="Calibri"/>
                <a:ea typeface="Calibri"/>
                <a:cs typeface="Calibri"/>
                <a:sym typeface="Calibri"/>
              </a:rPr>
              <a:t>Students express what they know differently in their learning environment, according to their problems (speaking, motor speech problems or language disorders. 🡪 Students should use more than one way to interact with the materials and show what they have learnt.</a:t>
            </a:r>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12" name="Google Shape;112;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13" name="Shape 13"/>
        <p:cNvGrpSpPr/>
        <p:nvPr/>
      </p:nvGrpSpPr>
      <p:grpSpPr>
        <a:xfrm>
          <a:off x="0" y="0"/>
          <a:ext cx="0" cy="0"/>
          <a:chOff x="0" y="0"/>
          <a:chExt cx="0" cy="0"/>
        </a:xfrm>
      </p:grpSpPr>
      <p:sp>
        <p:nvSpPr>
          <p:cNvPr id="14" name="Google Shape;14;p28"/>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8"/>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16" name="Google Shape;16;p28"/>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17" name="Google Shape;17;p28"/>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3"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AEEF"/>
              </a:buClr>
              <a:buSzPts val="66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Un grupo de personas en un salón de clases&#10;&#10;Descripción generada automáticamente con confianza media" id="10" name="Google Shape;10;p24"/>
          <p:cNvPicPr preferRelativeResize="0"/>
          <p:nvPr/>
        </p:nvPicPr>
        <p:blipFill rotWithShape="1">
          <a:blip r:embed="rId1">
            <a:alphaModFix amt="25000"/>
          </a:blip>
          <a:srcRect b="0" l="0" r="0"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784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139"/>
        </a:solidFill>
      </p:bgPr>
    </p:bg>
    <p:spTree>
      <p:nvGrpSpPr>
        <p:cNvPr id="18" name="Shape 18"/>
        <p:cNvGrpSpPr/>
        <p:nvPr/>
      </p:nvGrpSpPr>
      <p:grpSpPr>
        <a:xfrm>
          <a:off x="0" y="0"/>
          <a:ext cx="0" cy="0"/>
          <a:chOff x="0" y="0"/>
          <a:chExt cx="0" cy="0"/>
        </a:xfrm>
      </p:grpSpPr>
      <p:pic>
        <p:nvPicPr>
          <p:cNvPr descr="Un grupo de personas en un salón de clases&#10;&#10;Descripción generada automáticamente con confianza media" id="19" name="Google Shape;19;p26"/>
          <p:cNvPicPr preferRelativeResize="0"/>
          <p:nvPr/>
        </p:nvPicPr>
        <p:blipFill rotWithShape="1">
          <a:blip r:embed="rId1">
            <a:alphaModFix amt="25000"/>
          </a:blip>
          <a:srcRect b="0" l="0" r="2024" t="17177"/>
          <a:stretch/>
        </p:blipFill>
        <p:spPr>
          <a:xfrm>
            <a:off x="1" y="0"/>
            <a:ext cx="12192000" cy="6858000"/>
          </a:xfrm>
          <a:prstGeom prst="rect">
            <a:avLst/>
          </a:prstGeom>
          <a:noFill/>
          <a:ln>
            <a:noFill/>
          </a:ln>
        </p:spPr>
      </p:pic>
      <p:pic>
        <p:nvPicPr>
          <p:cNvPr descr="Imagen que contiene botella, firmar, azul, naranja&#10;&#10;Descripción generada automáticamente" id="20" name="Google Shape;20;p26"/>
          <p:cNvPicPr preferRelativeResize="0"/>
          <p:nvPr/>
        </p:nvPicPr>
        <p:blipFill rotWithShape="1">
          <a:blip r:embed="rId2">
            <a:alphaModFix/>
          </a:blip>
          <a:srcRect b="0" l="0" r="0" t="0"/>
          <a:stretch/>
        </p:blipFill>
        <p:spPr>
          <a:xfrm>
            <a:off x="8116846" y="423168"/>
            <a:ext cx="3728085" cy="851926"/>
          </a:xfrm>
          <a:prstGeom prst="rect">
            <a:avLst/>
          </a:prstGeom>
          <a:noFill/>
          <a:ln>
            <a:noFill/>
          </a:ln>
        </p:spPr>
      </p:pic>
      <p:pic>
        <p:nvPicPr>
          <p:cNvPr descr="Imagen que contiene Logotipo&#10;&#10;Descripción generada automáticamente" id="21" name="Google Shape;21;p26"/>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p:nvPr/>
        </p:nvSpPr>
        <p:spPr>
          <a:xfrm>
            <a:off x="1441580" y="3388331"/>
            <a:ext cx="91385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s-ES" sz="2800">
                <a:solidFill>
                  <a:srgbClr val="EA9139"/>
                </a:solidFill>
                <a:latin typeface="Helvetica Neue"/>
                <a:ea typeface="Helvetica Neue"/>
                <a:cs typeface="Helvetica Neue"/>
                <a:sym typeface="Helvetica Neue"/>
              </a:rPr>
              <a:t>Creatividad Inclusiva por medio de la Educación Artística</a:t>
            </a:r>
            <a:endParaRPr b="1" sz="2800">
              <a:solidFill>
                <a:srgbClr val="EA913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1" sz="2800">
              <a:solidFill>
                <a:srgbClr val="EA9139"/>
              </a:solidFill>
              <a:latin typeface="Helvetica Neue"/>
              <a:ea typeface="Helvetica Neue"/>
              <a:cs typeface="Helvetica Neue"/>
              <a:sym typeface="Helvetica Neue"/>
            </a:endParaRPr>
          </a:p>
        </p:txBody>
      </p:sp>
      <p:sp>
        <p:nvSpPr>
          <p:cNvPr id="30" name="Google Shape;30;p1"/>
          <p:cNvSpPr/>
          <p:nvPr/>
        </p:nvSpPr>
        <p:spPr>
          <a:xfrm>
            <a:off x="1577476" y="4224386"/>
            <a:ext cx="8682600" cy="1400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1" lang="es-ES" sz="3500">
                <a:solidFill>
                  <a:schemeClr val="dk1"/>
                </a:solidFill>
                <a:latin typeface="Helvetica Neue"/>
                <a:ea typeface="Helvetica Neue"/>
                <a:cs typeface="Helvetica Neue"/>
                <a:sym typeface="Helvetica Neue"/>
              </a:rPr>
              <a:t>Fundamentos para la creación de arte educativo inclusivo</a:t>
            </a:r>
            <a:endParaRPr b="0" i="0" sz="2900" u="none" cap="none" strike="noStrike">
              <a:solidFill>
                <a:srgbClr val="000000"/>
              </a:solidFill>
              <a:latin typeface="Arial"/>
              <a:ea typeface="Arial"/>
              <a:cs typeface="Arial"/>
              <a:sym typeface="Arial"/>
            </a:endParaRPr>
          </a:p>
        </p:txBody>
      </p:sp>
      <p:sp>
        <p:nvSpPr>
          <p:cNvPr id="31" name="Google Shape;31;p1"/>
          <p:cNvSpPr txBox="1"/>
          <p:nvPr/>
        </p:nvSpPr>
        <p:spPr>
          <a:xfrm>
            <a:off x="6279959" y="5937933"/>
            <a:ext cx="5616575" cy="650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project has been funded with the support from the European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b="0" i="0" sz="1100" u="none" cap="none" strike="noStrike">
              <a:solidFill>
                <a:schemeClr val="dk1"/>
              </a:solidFill>
              <a:latin typeface="Times New Roman"/>
              <a:ea typeface="Times New Roman"/>
              <a:cs typeface="Times New Roman"/>
              <a:sym typeface="Times New Roman"/>
            </a:endParaRPr>
          </a:p>
        </p:txBody>
      </p:sp>
      <p:pic>
        <p:nvPicPr>
          <p:cNvPr descr="Imagen que contiene firmar, botella, azul, parada&#10;&#10;Descripción generada automáticamente" id="32" name="Google Shape;32;p1"/>
          <p:cNvPicPr preferRelativeResize="0"/>
          <p:nvPr/>
        </p:nvPicPr>
        <p:blipFill rotWithShape="1">
          <a:blip r:embed="rId3">
            <a:alphaModFix/>
          </a:blip>
          <a:srcRect b="0" l="0" r="0" t="0"/>
          <a:stretch/>
        </p:blipFill>
        <p:spPr>
          <a:xfrm>
            <a:off x="396135" y="5548717"/>
            <a:ext cx="4754706" cy="1040091"/>
          </a:xfrm>
          <a:prstGeom prst="rect">
            <a:avLst/>
          </a:prstGeom>
          <a:noFill/>
          <a:ln>
            <a:noFill/>
          </a:ln>
        </p:spPr>
      </p:pic>
      <p:pic>
        <p:nvPicPr>
          <p:cNvPr descr="Imagen que contiene Logotipo&#10;&#10;Descripción generada automáticamente" id="33" name="Google Shape;33;p1"/>
          <p:cNvPicPr preferRelativeResize="0"/>
          <p:nvPr/>
        </p:nvPicPr>
        <p:blipFill rotWithShape="1">
          <a:blip r:embed="rId4">
            <a:alphaModFix/>
          </a:blip>
          <a:srcRect b="0" l="0" r="0" t="0"/>
          <a:stretch/>
        </p:blipFill>
        <p:spPr>
          <a:xfrm>
            <a:off x="4068792" y="1920753"/>
            <a:ext cx="3884103" cy="1505373"/>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nvSpPr>
        <p:spPr>
          <a:xfrm>
            <a:off x="312822" y="2385763"/>
            <a:ext cx="11450700" cy="3601800"/>
          </a:xfrm>
          <a:prstGeom prst="rect">
            <a:avLst/>
          </a:prstGeom>
          <a:noFill/>
          <a:ln>
            <a:noFill/>
          </a:ln>
        </p:spPr>
        <p:txBody>
          <a:bodyPr anchorCtr="0" anchor="t" bIns="45700" lIns="91425" spcFirstLastPara="1" rIns="91425" wrap="square" tIns="45700">
            <a:spAutoFit/>
          </a:bodyPr>
          <a:lstStyle/>
          <a:p>
            <a:pPr indent="-272798" lvl="0" marL="635000" marR="0" rtl="0" algn="just">
              <a:lnSpc>
                <a:spcPct val="100000"/>
              </a:lnSpc>
              <a:spcBef>
                <a:spcPts val="0"/>
              </a:spcBef>
              <a:spcAft>
                <a:spcPts val="0"/>
              </a:spcAft>
              <a:buClr>
                <a:srgbClr val="EC7320"/>
              </a:buClr>
              <a:buSzPts val="2800"/>
              <a:buFont typeface="Noto Sans Symbols"/>
              <a:buChar char="❖"/>
            </a:pPr>
            <a:r>
              <a:rPr b="1" i="1" lang="es-ES" sz="2400">
                <a:solidFill>
                  <a:srgbClr val="C55A11"/>
                </a:solidFill>
                <a:latin typeface="Helvetica Neue"/>
                <a:ea typeface="Helvetica Neue"/>
                <a:cs typeface="Helvetica Neue"/>
                <a:sym typeface="Helvetica Neue"/>
              </a:rPr>
              <a:t>Compromiso: </a:t>
            </a:r>
            <a:r>
              <a:rPr b="1" i="1" lang="es-ES" sz="2400">
                <a:solidFill>
                  <a:schemeClr val="dk1"/>
                </a:solidFill>
                <a:latin typeface="Helvetica Neue"/>
                <a:ea typeface="Helvetica Neue"/>
                <a:cs typeface="Helvetica Neue"/>
                <a:sym typeface="Helvetica Neue"/>
              </a:rPr>
              <a:t>Los alumnos difieren notablemente en las formas en que pueden estar comprometidos o motivados para aprender. </a:t>
            </a:r>
            <a:endParaRPr b="1" i="1" sz="2400">
              <a:solidFill>
                <a:schemeClr val="dk1"/>
              </a:solidFill>
              <a:latin typeface="Helvetica Neue"/>
              <a:ea typeface="Helvetica Neue"/>
              <a:cs typeface="Helvetica Neue"/>
              <a:sym typeface="Helvetica Neue"/>
            </a:endParaRPr>
          </a:p>
          <a:p>
            <a:pPr indent="0" lvl="0" marL="457200" marR="0" rtl="0" algn="just">
              <a:lnSpc>
                <a:spcPct val="100000"/>
              </a:lnSpc>
              <a:spcBef>
                <a:spcPts val="0"/>
              </a:spcBef>
              <a:spcAft>
                <a:spcPts val="0"/>
              </a:spcAft>
              <a:buNone/>
            </a:pPr>
            <a:r>
              <a:t/>
            </a:r>
            <a:endParaRPr b="1" i="1" sz="2400">
              <a:solidFill>
                <a:srgbClr val="C55A11"/>
              </a:solidFill>
              <a:latin typeface="Helvetica Neue"/>
              <a:ea typeface="Helvetica Neue"/>
              <a:cs typeface="Helvetica Neue"/>
              <a:sym typeface="Helvetica Neue"/>
            </a:endParaRPr>
          </a:p>
          <a:p>
            <a:pPr indent="-272798" lvl="0" marL="635000" marR="0" rtl="0" algn="just">
              <a:lnSpc>
                <a:spcPct val="100000"/>
              </a:lnSpc>
              <a:spcBef>
                <a:spcPts val="0"/>
              </a:spcBef>
              <a:spcAft>
                <a:spcPts val="0"/>
              </a:spcAft>
              <a:buClr>
                <a:srgbClr val="EC7320"/>
              </a:buClr>
              <a:buSzPts val="2800"/>
              <a:buFont typeface="Noto Sans Symbols"/>
              <a:buChar char="❖"/>
            </a:pPr>
            <a:r>
              <a:rPr b="1" i="1" lang="es-ES" sz="2400">
                <a:solidFill>
                  <a:srgbClr val="C55A11"/>
                </a:solidFill>
                <a:latin typeface="Helvetica Neue"/>
                <a:ea typeface="Helvetica Neue"/>
                <a:cs typeface="Helvetica Neue"/>
                <a:sym typeface="Helvetica Neue"/>
              </a:rPr>
              <a:t>Representación: </a:t>
            </a:r>
            <a:r>
              <a:rPr b="1" i="1" lang="es-ES" sz="2400">
                <a:solidFill>
                  <a:schemeClr val="dk1"/>
                </a:solidFill>
                <a:latin typeface="Helvetica Neue"/>
                <a:ea typeface="Helvetica Neue"/>
                <a:cs typeface="Helvetica Neue"/>
                <a:sym typeface="Helvetica Neue"/>
              </a:rPr>
              <a:t>Los alumnos difieren en la forma en que perciben y comprenden la información que se les presenta.</a:t>
            </a:r>
            <a:endParaRPr b="1" i="1" sz="2400">
              <a:solidFill>
                <a:schemeClr val="dk1"/>
              </a:solidFill>
              <a:latin typeface="Helvetica Neue"/>
              <a:ea typeface="Helvetica Neue"/>
              <a:cs typeface="Helvetica Neue"/>
              <a:sym typeface="Helvetica Neue"/>
            </a:endParaRPr>
          </a:p>
          <a:p>
            <a:pPr indent="0" lvl="0" marL="457200" marR="0" rtl="0" algn="just">
              <a:lnSpc>
                <a:spcPct val="100000"/>
              </a:lnSpc>
              <a:spcBef>
                <a:spcPts val="0"/>
              </a:spcBef>
              <a:spcAft>
                <a:spcPts val="0"/>
              </a:spcAft>
              <a:buNone/>
            </a:pPr>
            <a:r>
              <a:t/>
            </a:r>
            <a:endParaRPr b="1" i="1" sz="2400">
              <a:solidFill>
                <a:srgbClr val="C55A11"/>
              </a:solidFill>
              <a:latin typeface="Helvetica Neue"/>
              <a:ea typeface="Helvetica Neue"/>
              <a:cs typeface="Helvetica Neue"/>
              <a:sym typeface="Helvetica Neue"/>
            </a:endParaRPr>
          </a:p>
          <a:p>
            <a:pPr indent="-272798" lvl="0" marL="635000" marR="0" rtl="0" algn="just">
              <a:lnSpc>
                <a:spcPct val="100000"/>
              </a:lnSpc>
              <a:spcBef>
                <a:spcPts val="0"/>
              </a:spcBef>
              <a:spcAft>
                <a:spcPts val="0"/>
              </a:spcAft>
              <a:buClr>
                <a:srgbClr val="EC7320"/>
              </a:buClr>
              <a:buSzPts val="2800"/>
              <a:buFont typeface="Noto Sans Symbols"/>
              <a:buChar char="❖"/>
            </a:pPr>
            <a:r>
              <a:rPr b="1" i="1" lang="es-ES" sz="2400">
                <a:solidFill>
                  <a:srgbClr val="C55A11"/>
                </a:solidFill>
                <a:latin typeface="Helvetica Neue"/>
                <a:ea typeface="Helvetica Neue"/>
                <a:cs typeface="Helvetica Neue"/>
                <a:sym typeface="Helvetica Neue"/>
              </a:rPr>
              <a:t>Acción y expresión: </a:t>
            </a:r>
            <a:r>
              <a:rPr b="1" i="1" lang="es-ES" sz="2400">
                <a:solidFill>
                  <a:schemeClr val="dk1"/>
                </a:solidFill>
                <a:latin typeface="Helvetica Neue"/>
                <a:ea typeface="Helvetica Neue"/>
                <a:cs typeface="Helvetica Neue"/>
                <a:sym typeface="Helvetica Neue"/>
              </a:rPr>
              <a:t>Los alumnos difieren en la forma en que pueden navegar por un entorno de aprendizaje y expresar lo que saben. </a:t>
            </a:r>
            <a:endParaRPr b="1" i="1" sz="2400">
              <a:solidFill>
                <a:schemeClr val="dk1"/>
              </a:solidFill>
              <a:latin typeface="Helvetica Neue"/>
              <a:ea typeface="Helvetica Neue"/>
              <a:cs typeface="Helvetica Neue"/>
              <a:sym typeface="Helvetica Neue"/>
            </a:endParaRPr>
          </a:p>
          <a:p>
            <a:pPr indent="0" lvl="0" marL="45720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124" name="Google Shape;124;p16"/>
          <p:cNvSpPr txBox="1"/>
          <p:nvPr/>
        </p:nvSpPr>
        <p:spPr>
          <a:xfrm>
            <a:off x="727274" y="1986418"/>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25" name="Google Shape;125;p16"/>
          <p:cNvSpPr txBox="1"/>
          <p:nvPr/>
        </p:nvSpPr>
        <p:spPr>
          <a:xfrm>
            <a:off x="74034" y="1577941"/>
            <a:ext cx="5525980" cy="839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Arial"/>
              <a:buNone/>
            </a:pPr>
            <a:r>
              <a:rPr lang="es-ES" sz="2400">
                <a:solidFill>
                  <a:srgbClr val="C55A11"/>
                </a:solidFill>
                <a:latin typeface="Helvetica Neue"/>
                <a:ea typeface="Helvetica Neue"/>
                <a:cs typeface="Helvetica Neue"/>
                <a:sym typeface="Helvetica Neue"/>
              </a:rPr>
              <a:t>LOS PRINCIPIOS EN LA PRÁCTICA</a:t>
            </a:r>
            <a:endParaRPr sz="2400">
              <a:solidFill>
                <a:srgbClr val="C55A1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1100"/>
              <a:buFont typeface="Arial"/>
              <a:buNone/>
            </a:pPr>
            <a:r>
              <a:t/>
            </a:r>
            <a:endParaRPr sz="2400">
              <a:solidFill>
                <a:srgbClr val="C55A1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rgbClr val="000000"/>
              </a:buClr>
              <a:buSzPts val="2400"/>
              <a:buFont typeface="Arial"/>
              <a:buNone/>
            </a:pPr>
            <a:r>
              <a:t/>
            </a:r>
            <a:endParaRPr sz="2400">
              <a:solidFill>
                <a:srgbClr val="C55A11"/>
              </a:solidFill>
              <a:latin typeface="Helvetica Neue"/>
              <a:ea typeface="Helvetica Neue"/>
              <a:cs typeface="Helvetica Neue"/>
              <a:sym typeface="Helvetica Neue"/>
            </a:endParaRPr>
          </a:p>
        </p:txBody>
      </p:sp>
      <p:sp>
        <p:nvSpPr>
          <p:cNvPr id="126" name="Google Shape;126;p16"/>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lang="es-ES" sz="2000">
                <a:solidFill>
                  <a:srgbClr val="00B0F0"/>
                </a:solidFill>
                <a:latin typeface="Helvetica Neue"/>
                <a:ea typeface="Helvetica Neue"/>
                <a:cs typeface="Helvetica Neue"/>
                <a:sym typeface="Helvetica Neue"/>
              </a:rPr>
              <a:t>DISEÑO UNIVERSAL PARA EL APRENDIZAJE (DUA)</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latin typeface="Helvetica Neue"/>
              <a:ea typeface="Helvetica Neue"/>
              <a:cs typeface="Helvetica Neue"/>
              <a:sym typeface="Helvetica Neue"/>
            </a:endParaRPr>
          </a:p>
        </p:txBody>
      </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nvSpPr>
        <p:spPr>
          <a:xfrm>
            <a:off x="705974" y="1905375"/>
            <a:ext cx="96480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s-ES" sz="2400">
                <a:solidFill>
                  <a:srgbClr val="C55A11"/>
                </a:solidFill>
                <a:latin typeface="Helvetica Neue"/>
                <a:ea typeface="Helvetica Neue"/>
                <a:cs typeface="Helvetica Neue"/>
                <a:sym typeface="Helvetica Neue"/>
              </a:rPr>
              <a:t>Planificación para todos los alumnos: un proceso de cuatro pasos</a:t>
            </a:r>
            <a:endParaRPr b="0" i="0" sz="1400" u="none" cap="none" strike="noStrike">
              <a:solidFill>
                <a:srgbClr val="000000"/>
              </a:solidFill>
              <a:latin typeface="Arial"/>
              <a:ea typeface="Arial"/>
              <a:cs typeface="Arial"/>
              <a:sym typeface="Arial"/>
            </a:endParaRPr>
          </a:p>
          <a:p>
            <a:pPr indent="0" lvl="0" marL="17780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70C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rPr lang="es-ES" sz="2400"/>
              <a:t>Paso </a:t>
            </a:r>
            <a:r>
              <a:rPr b="0" i="0" lang="es-ES" sz="2400" u="none" cap="none" strike="noStrike">
                <a:solidFill>
                  <a:srgbClr val="000000"/>
                </a:solidFill>
                <a:latin typeface="Arial"/>
                <a:ea typeface="Arial"/>
                <a:cs typeface="Arial"/>
                <a:sym typeface="Arial"/>
              </a:rPr>
              <a:t>1: </a:t>
            </a:r>
            <a:r>
              <a:rPr lang="es-ES" sz="2400">
                <a:solidFill>
                  <a:srgbClr val="C55A11"/>
                </a:solidFill>
              </a:rPr>
              <a:t>Establecer objetivos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es-ES" sz="2400"/>
              <a:t>Paso</a:t>
            </a:r>
            <a:r>
              <a:rPr b="0" i="0" lang="es-ES" sz="2400" u="none" cap="none" strike="noStrike">
                <a:solidFill>
                  <a:srgbClr val="000000"/>
                </a:solidFill>
                <a:latin typeface="Arial"/>
                <a:ea typeface="Arial"/>
                <a:cs typeface="Arial"/>
                <a:sym typeface="Arial"/>
              </a:rPr>
              <a:t> 2: </a:t>
            </a:r>
            <a:r>
              <a:rPr lang="es-ES" sz="2400">
                <a:solidFill>
                  <a:srgbClr val="C55A11"/>
                </a:solidFill>
              </a:rPr>
              <a:t>Analizar el estado actual del plan de estudios y del aula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es-ES" sz="2400"/>
              <a:t>Paso</a:t>
            </a:r>
            <a:r>
              <a:rPr b="0" i="0" lang="es-ES" sz="2400" u="none" cap="none" strike="noStrike">
                <a:solidFill>
                  <a:srgbClr val="000000"/>
                </a:solidFill>
                <a:latin typeface="Arial"/>
                <a:ea typeface="Arial"/>
                <a:cs typeface="Arial"/>
                <a:sym typeface="Arial"/>
              </a:rPr>
              <a:t> 3: </a:t>
            </a:r>
            <a:r>
              <a:rPr lang="es-ES" sz="2400">
                <a:solidFill>
                  <a:srgbClr val="C55A11"/>
                </a:solidFill>
              </a:rPr>
              <a:t>Aplicar el DUA al desarrollo de clases o unidades</a:t>
            </a:r>
            <a:r>
              <a:rPr b="0" i="0" lang="es-ES" sz="2400" u="none" cap="none" strike="noStrike">
                <a:solidFill>
                  <a:srgbClr val="C55A11"/>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es-ES" sz="2400"/>
              <a:t>Paso</a:t>
            </a:r>
            <a:r>
              <a:rPr b="0" i="0" lang="es-ES" sz="2400" u="none" cap="none" strike="noStrike">
                <a:solidFill>
                  <a:srgbClr val="000000"/>
                </a:solidFill>
                <a:latin typeface="Arial"/>
                <a:ea typeface="Arial"/>
                <a:cs typeface="Arial"/>
                <a:sym typeface="Arial"/>
              </a:rPr>
              <a:t> 4: </a:t>
            </a:r>
            <a:r>
              <a:rPr lang="es-ES" sz="2400">
                <a:solidFill>
                  <a:srgbClr val="C55A11"/>
                </a:solidFill>
              </a:rPr>
              <a:t>Enseñar la clase o unidad DUA</a:t>
            </a:r>
            <a:endParaRPr b="0" i="0" sz="2400" u="none" cap="none" strike="noStrike">
              <a:solidFill>
                <a:srgbClr val="C55A11"/>
              </a:solidFill>
              <a:latin typeface="Arial"/>
              <a:ea typeface="Arial"/>
              <a:cs typeface="Arial"/>
              <a:sym typeface="Arial"/>
            </a:endParaRPr>
          </a:p>
          <a:p>
            <a:pPr indent="0" lvl="0" marL="177800" marR="0" rtl="0" algn="l">
              <a:lnSpc>
                <a:spcPct val="100000"/>
              </a:lnSpc>
              <a:spcBef>
                <a:spcPts val="0"/>
              </a:spcBef>
              <a:spcAft>
                <a:spcPts val="0"/>
              </a:spcAft>
              <a:buClr>
                <a:srgbClr val="000000"/>
              </a:buClr>
              <a:buSzPts val="2800"/>
              <a:buFont typeface="Arial"/>
              <a:buNone/>
            </a:pPr>
            <a:r>
              <a:rPr b="1" i="0" lang="es-ES" sz="3200" u="none" cap="none" strike="noStrike">
                <a:solidFill>
                  <a:srgbClr val="0070C0"/>
                </a:solidFill>
                <a:latin typeface="Arial"/>
                <a:ea typeface="Arial"/>
                <a:cs typeface="Arial"/>
                <a:sym typeface="Arial"/>
              </a:rPr>
              <a:t> </a:t>
            </a:r>
            <a:endParaRPr b="1" i="0" sz="3200" u="none" cap="none" strike="noStrike">
              <a:solidFill>
                <a:srgbClr val="0070C0"/>
              </a:solidFill>
              <a:latin typeface="Arial"/>
              <a:ea typeface="Arial"/>
              <a:cs typeface="Arial"/>
              <a:sym typeface="Arial"/>
            </a:endParaRPr>
          </a:p>
        </p:txBody>
      </p:sp>
      <p:sp>
        <p:nvSpPr>
          <p:cNvPr id="133" name="Google Shape;133;p14"/>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lang="es-ES" sz="2000">
                <a:solidFill>
                  <a:srgbClr val="00B0F0"/>
                </a:solidFill>
                <a:latin typeface="Helvetica Neue"/>
                <a:ea typeface="Helvetica Neue"/>
                <a:cs typeface="Helvetica Neue"/>
                <a:sym typeface="Helvetica Neue"/>
              </a:rPr>
              <a:t>DISEÑO UNIVERSAL PARA EL APRENDIZAJE (DUA)</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i="0" sz="2000" u="none" cap="none" strike="noStrike">
              <a:solidFill>
                <a:schemeClr val="accent4"/>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i="0" sz="2000" u="none" cap="none" strike="noStrike">
              <a:solidFill>
                <a:srgbClr val="00B0F0"/>
              </a:solidFill>
              <a:latin typeface="Helvetica Neue"/>
              <a:ea typeface="Helvetica Neue"/>
              <a:cs typeface="Helvetica Neue"/>
              <a:sym typeface="Helvetica Neue"/>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nvSpPr>
        <p:spPr>
          <a:xfrm>
            <a:off x="866197" y="2814380"/>
            <a:ext cx="10521600" cy="3012984"/>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6600"/>
              <a:buFont typeface="Arial"/>
              <a:buNone/>
            </a:pPr>
            <a:r>
              <a:rPr b="1" lang="es-ES" sz="6600">
                <a:solidFill>
                  <a:schemeClr val="lt1"/>
                </a:solidFill>
                <a:latin typeface="Helvetica Neue"/>
                <a:ea typeface="Helvetica Neue"/>
                <a:cs typeface="Helvetica Neue"/>
                <a:sym typeface="Helvetica Neue"/>
              </a:rPr>
              <a:t>ARTE-TERAPIA Y EDUCACIÓN</a:t>
            </a:r>
            <a:endParaRPr b="1" sz="6600">
              <a:solidFill>
                <a:schemeClr val="lt1"/>
              </a:solidFill>
              <a:latin typeface="Helvetica Neue"/>
              <a:ea typeface="Helvetica Neue"/>
              <a:cs typeface="Helvetica Neue"/>
              <a:sym typeface="Helvetica Neue"/>
            </a:endParaRPr>
          </a:p>
          <a:p>
            <a:pPr indent="0" lvl="0" marL="0" marR="0" rtl="0" algn="ctr">
              <a:lnSpc>
                <a:spcPct val="70000"/>
              </a:lnSpc>
              <a:spcBef>
                <a:spcPts val="0"/>
              </a:spcBef>
              <a:spcAft>
                <a:spcPts val="0"/>
              </a:spcAft>
              <a:buClr>
                <a:srgbClr val="000000"/>
              </a:buClr>
              <a:buSzPts val="6600"/>
              <a:buFont typeface="Arial"/>
              <a:buNone/>
            </a:pPr>
            <a:r>
              <a:t/>
            </a:r>
            <a:endParaRPr b="1" sz="6600">
              <a:solidFill>
                <a:schemeClr val="lt1"/>
              </a:solidFill>
              <a:latin typeface="Helvetica Neue"/>
              <a:ea typeface="Helvetica Neue"/>
              <a:cs typeface="Helvetica Neue"/>
              <a:sym typeface="Helvetica Neue"/>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nvSpPr>
        <p:spPr>
          <a:xfrm>
            <a:off x="1504742" y="2137035"/>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45" name="Google Shape;145;p22"/>
          <p:cNvSpPr txBox="1"/>
          <p:nvPr/>
        </p:nvSpPr>
        <p:spPr>
          <a:xfrm>
            <a:off x="567159" y="1577941"/>
            <a:ext cx="10995900" cy="517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lang="es-ES" sz="2200">
                <a:solidFill>
                  <a:srgbClr val="C55A11"/>
                </a:solidFill>
                <a:latin typeface="Helvetica Neue"/>
                <a:ea typeface="Helvetica Neue"/>
                <a:cs typeface="Helvetica Neue"/>
                <a:sym typeface="Helvetica Neue"/>
              </a:rPr>
              <a:t>La arteterapia </a:t>
            </a:r>
            <a:r>
              <a:rPr lang="es-ES" sz="2200">
                <a:solidFill>
                  <a:schemeClr val="dk1"/>
                </a:solidFill>
                <a:latin typeface="Helvetica Neue"/>
                <a:ea typeface="Helvetica Neue"/>
                <a:cs typeface="Helvetica Neue"/>
                <a:sym typeface="Helvetica Neue"/>
              </a:rPr>
              <a:t>se basa en la comprensión de que nuestras obras creativas pueden ayudarnos a entender quiénes somos, a expresar nuestros pensamientos y emociones que son imposibles de expresar con palabras.</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None/>
            </a:pPr>
            <a:r>
              <a:rPr lang="es-ES" sz="2200">
                <a:latin typeface="Helvetica Neue"/>
                <a:ea typeface="Helvetica Neue"/>
                <a:cs typeface="Helvetica Neue"/>
                <a:sym typeface="Helvetica Neue"/>
              </a:rPr>
              <a:t>Áreas de trabajo: </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Terapia visual y plástica</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Dramaterapia </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Musicoterapia</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Danzaterapia </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Biblioterapia </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Terapia de cuentos</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Terapia de juegos</a:t>
            </a:r>
            <a:endParaRPr sz="2200">
              <a:latin typeface="Helvetica Neue"/>
              <a:ea typeface="Helvetica Neue"/>
              <a:cs typeface="Helvetica Neue"/>
              <a:sym typeface="Helvetica Neue"/>
            </a:endParaRPr>
          </a:p>
          <a:p>
            <a:pPr indent="-293687" lvl="0" marL="688975" marR="0" rtl="0" algn="just">
              <a:lnSpc>
                <a:spcPct val="100000"/>
              </a:lnSpc>
              <a:spcBef>
                <a:spcPts val="0"/>
              </a:spcBef>
              <a:spcAft>
                <a:spcPts val="0"/>
              </a:spcAft>
              <a:buClr>
                <a:srgbClr val="C55A11"/>
              </a:buClr>
              <a:buSzPts val="2200"/>
              <a:buFont typeface="Noto Sans Symbols"/>
              <a:buChar char="❖"/>
            </a:pPr>
            <a:r>
              <a:rPr lang="es-ES" sz="2200">
                <a:latin typeface="Helvetica Neue"/>
                <a:ea typeface="Helvetica Neue"/>
                <a:cs typeface="Helvetica Neue"/>
                <a:sym typeface="Helvetica Neue"/>
              </a:rPr>
              <a:t>Terapia de movimiento.</a:t>
            </a:r>
            <a:endParaRPr sz="2200">
              <a:latin typeface="Helvetica Neue"/>
              <a:ea typeface="Helvetica Neue"/>
              <a:cs typeface="Helvetica Neue"/>
              <a:sym typeface="Helvetica Neue"/>
            </a:endParaRPr>
          </a:p>
          <a:p>
            <a:pPr indent="0" lvl="0" marL="457200" marR="0" rtl="0" algn="just">
              <a:lnSpc>
                <a:spcPct val="100000"/>
              </a:lnSpc>
              <a:spcBef>
                <a:spcPts val="0"/>
              </a:spcBef>
              <a:spcAft>
                <a:spcPts val="0"/>
              </a:spcAft>
              <a:buNone/>
            </a:pPr>
            <a:r>
              <a:t/>
            </a:r>
            <a:endParaRPr sz="2200">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p:txBody>
      </p:sp>
      <p:sp>
        <p:nvSpPr>
          <p:cNvPr id="146" name="Google Shape;146;p22"/>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lang="es-ES" sz="2000">
                <a:solidFill>
                  <a:srgbClr val="00B0F0"/>
                </a:solidFill>
                <a:latin typeface="Helvetica Neue"/>
                <a:ea typeface="Helvetica Neue"/>
                <a:cs typeface="Helvetica Neue"/>
                <a:sym typeface="Helvetica Neue"/>
              </a:rPr>
              <a:t>ARTE-TERAPIA Y EDUCACIÓN</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latin typeface="Helvetica Neue"/>
              <a:ea typeface="Helvetica Neue"/>
              <a:cs typeface="Helvetica Neue"/>
              <a:sym typeface="Helvetica Neue"/>
            </a:endParaRPr>
          </a:p>
        </p:txBody>
      </p:sp>
      <p:pic>
        <p:nvPicPr>
          <p:cNvPr id="147" name="Google Shape;147;p22"/>
          <p:cNvPicPr preferRelativeResize="0"/>
          <p:nvPr/>
        </p:nvPicPr>
        <p:blipFill rotWithShape="1">
          <a:blip r:embed="rId3">
            <a:alphaModFix/>
          </a:blip>
          <a:srcRect b="0" l="0" r="0" t="0"/>
          <a:stretch/>
        </p:blipFill>
        <p:spPr>
          <a:xfrm>
            <a:off x="7400595" y="2531389"/>
            <a:ext cx="4658492" cy="3002139"/>
          </a:xfrm>
          <a:prstGeom prst="rect">
            <a:avLst/>
          </a:prstGeom>
          <a:noFill/>
          <a:ln>
            <a:noFill/>
          </a:ln>
        </p:spPr>
      </p:pic>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nvSpPr>
        <p:spPr>
          <a:xfrm>
            <a:off x="1504742" y="2137035"/>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54" name="Google Shape;154;p32"/>
          <p:cNvSpPr txBox="1"/>
          <p:nvPr/>
        </p:nvSpPr>
        <p:spPr>
          <a:xfrm>
            <a:off x="657144" y="1808927"/>
            <a:ext cx="9462600" cy="2678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lang="es-ES" sz="2400">
                <a:solidFill>
                  <a:schemeClr val="dk1"/>
                </a:solidFill>
                <a:latin typeface="Helvetica Neue"/>
                <a:ea typeface="Helvetica Neue"/>
                <a:cs typeface="Helvetica Neue"/>
                <a:sym typeface="Helvetica Neue"/>
              </a:rPr>
              <a:t>¿Cuáles son las reglas de la arteterapia?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70C0"/>
              </a:solidFill>
              <a:latin typeface="Helvetica Neue"/>
              <a:ea typeface="Helvetica Neue"/>
              <a:cs typeface="Helvetica Neue"/>
              <a:sym typeface="Helvetica Neue"/>
            </a:endParaRPr>
          </a:p>
          <a:p>
            <a:pPr indent="-857250" lvl="0" marL="1492250" marR="0" rtl="0" algn="just">
              <a:lnSpc>
                <a:spcPct val="100000"/>
              </a:lnSpc>
              <a:spcBef>
                <a:spcPts val="0"/>
              </a:spcBef>
              <a:spcAft>
                <a:spcPts val="0"/>
              </a:spcAft>
              <a:buClr>
                <a:srgbClr val="000000"/>
              </a:buClr>
              <a:buSzPts val="2400"/>
              <a:buFont typeface="Noto Sans Symbols"/>
              <a:buChar char="⮚"/>
            </a:pPr>
            <a:r>
              <a:rPr b="0" i="0" lang="es-ES" sz="2400" u="none" cap="none" strike="noStrike">
                <a:solidFill>
                  <a:srgbClr val="C55A11"/>
                </a:solidFill>
                <a:latin typeface="Helvetica Neue"/>
                <a:ea typeface="Helvetica Neue"/>
                <a:cs typeface="Helvetica Neue"/>
                <a:sym typeface="Helvetica Neue"/>
              </a:rPr>
              <a:t>Confiden</a:t>
            </a:r>
            <a:r>
              <a:rPr lang="es-ES" sz="2400">
                <a:solidFill>
                  <a:srgbClr val="C55A11"/>
                </a:solidFill>
                <a:latin typeface="Helvetica Neue"/>
                <a:ea typeface="Helvetica Neue"/>
                <a:cs typeface="Helvetica Neue"/>
                <a:sym typeface="Helvetica Neue"/>
              </a:rPr>
              <a:t>cialidad</a:t>
            </a:r>
            <a:endParaRPr b="0" i="0" sz="1400" u="none" cap="none" strike="noStrike">
              <a:solidFill>
                <a:srgbClr val="000000"/>
              </a:solidFill>
              <a:latin typeface="Arial"/>
              <a:ea typeface="Arial"/>
              <a:cs typeface="Arial"/>
              <a:sym typeface="Arial"/>
            </a:endParaRPr>
          </a:p>
          <a:p>
            <a:pPr indent="-704850" lvl="0" marL="1492250" marR="0" rtl="0" algn="just">
              <a:lnSpc>
                <a:spcPct val="100000"/>
              </a:lnSpc>
              <a:spcBef>
                <a:spcPts val="0"/>
              </a:spcBef>
              <a:spcAft>
                <a:spcPts val="0"/>
              </a:spcAft>
              <a:buClr>
                <a:srgbClr val="000000"/>
              </a:buClr>
              <a:buSzPts val="2400"/>
              <a:buFont typeface="Noto Sans Symbols"/>
              <a:buNone/>
            </a:pPr>
            <a:r>
              <a:t/>
            </a:r>
            <a:endParaRPr b="0" i="0" sz="2400" u="none" cap="none" strike="noStrike">
              <a:solidFill>
                <a:srgbClr val="C55A11"/>
              </a:solidFill>
              <a:latin typeface="Helvetica Neue"/>
              <a:ea typeface="Helvetica Neue"/>
              <a:cs typeface="Helvetica Neue"/>
              <a:sym typeface="Helvetica Neue"/>
            </a:endParaRPr>
          </a:p>
          <a:p>
            <a:pPr indent="-857250" lvl="0" marL="1492250" marR="0" rtl="0" algn="just">
              <a:lnSpc>
                <a:spcPct val="100000"/>
              </a:lnSpc>
              <a:spcBef>
                <a:spcPts val="0"/>
              </a:spcBef>
              <a:spcAft>
                <a:spcPts val="0"/>
              </a:spcAft>
              <a:buClr>
                <a:srgbClr val="000000"/>
              </a:buClr>
              <a:buSzPts val="2400"/>
              <a:buFont typeface="Noto Sans Symbols"/>
              <a:buChar char="⮚"/>
            </a:pPr>
            <a:r>
              <a:rPr lang="es-ES" sz="2400">
                <a:solidFill>
                  <a:srgbClr val="C55A11"/>
                </a:solidFill>
                <a:latin typeface="Helvetica Neue"/>
                <a:ea typeface="Helvetica Neue"/>
                <a:cs typeface="Helvetica Neue"/>
                <a:sym typeface="Helvetica Neue"/>
              </a:rPr>
              <a:t>Es</a:t>
            </a:r>
            <a:r>
              <a:rPr b="0" i="0" lang="es-ES" sz="2400" u="none" cap="none" strike="noStrike">
                <a:solidFill>
                  <a:srgbClr val="C55A11"/>
                </a:solidFill>
                <a:latin typeface="Helvetica Neue"/>
                <a:ea typeface="Helvetica Neue"/>
                <a:cs typeface="Helvetica Neue"/>
                <a:sym typeface="Helvetica Neue"/>
              </a:rPr>
              <a:t>pac</a:t>
            </a:r>
            <a:r>
              <a:rPr lang="es-ES" sz="2400">
                <a:solidFill>
                  <a:srgbClr val="C55A11"/>
                </a:solidFill>
                <a:latin typeface="Helvetica Neue"/>
                <a:ea typeface="Helvetica Neue"/>
                <a:cs typeface="Helvetica Neue"/>
                <a:sym typeface="Helvetica Neue"/>
              </a:rPr>
              <a:t>io</a:t>
            </a:r>
            <a:endParaRPr b="0" i="0" sz="1400" u="none" cap="none" strike="noStrike">
              <a:solidFill>
                <a:srgbClr val="000000"/>
              </a:solidFill>
              <a:latin typeface="Arial"/>
              <a:ea typeface="Arial"/>
              <a:cs typeface="Arial"/>
              <a:sym typeface="Arial"/>
            </a:endParaRPr>
          </a:p>
          <a:p>
            <a:pPr indent="-704850" lvl="0" marL="1492250" marR="0" rtl="0" algn="just">
              <a:lnSpc>
                <a:spcPct val="100000"/>
              </a:lnSpc>
              <a:spcBef>
                <a:spcPts val="0"/>
              </a:spcBef>
              <a:spcAft>
                <a:spcPts val="0"/>
              </a:spcAft>
              <a:buClr>
                <a:srgbClr val="000000"/>
              </a:buClr>
              <a:buSzPts val="2400"/>
              <a:buFont typeface="Noto Sans Symbols"/>
              <a:buNone/>
            </a:pPr>
            <a:r>
              <a:t/>
            </a:r>
            <a:endParaRPr b="0" i="0" sz="2400" u="none" cap="none" strike="noStrike">
              <a:solidFill>
                <a:srgbClr val="C55A11"/>
              </a:solidFill>
              <a:latin typeface="Helvetica Neue"/>
              <a:ea typeface="Helvetica Neue"/>
              <a:cs typeface="Helvetica Neue"/>
              <a:sym typeface="Helvetica Neue"/>
            </a:endParaRPr>
          </a:p>
          <a:p>
            <a:pPr indent="-857250" lvl="0" marL="1492250" marR="0" rtl="0" algn="just">
              <a:lnSpc>
                <a:spcPct val="100000"/>
              </a:lnSpc>
              <a:spcBef>
                <a:spcPts val="0"/>
              </a:spcBef>
              <a:spcAft>
                <a:spcPts val="0"/>
              </a:spcAft>
              <a:buClr>
                <a:srgbClr val="000000"/>
              </a:buClr>
              <a:buSzPts val="2400"/>
              <a:buFont typeface="Noto Sans Symbols"/>
              <a:buChar char="⮚"/>
            </a:pPr>
            <a:r>
              <a:rPr lang="es-ES" sz="2400">
                <a:solidFill>
                  <a:srgbClr val="C55A11"/>
                </a:solidFill>
                <a:latin typeface="Helvetica Neue"/>
                <a:ea typeface="Helvetica Neue"/>
                <a:cs typeface="Helvetica Neue"/>
                <a:sym typeface="Helvetica Neue"/>
              </a:rPr>
              <a:t>Tiempo</a:t>
            </a:r>
            <a:endParaRPr b="0" i="0" sz="2400" u="none" cap="none" strike="noStrike">
              <a:solidFill>
                <a:srgbClr val="C55A11"/>
              </a:solidFill>
              <a:latin typeface="Helvetica Neue"/>
              <a:ea typeface="Helvetica Neue"/>
              <a:cs typeface="Helvetica Neue"/>
              <a:sym typeface="Helvetica Neue"/>
            </a:endParaRPr>
          </a:p>
        </p:txBody>
      </p:sp>
      <p:sp>
        <p:nvSpPr>
          <p:cNvPr descr="Teaching Art to Students with Special Needs | Deep Space Sparkle" id="155" name="Google Shape;155;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2"/>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b="1" lang="es-ES" sz="2000">
                <a:solidFill>
                  <a:srgbClr val="00B0F0"/>
                </a:solidFill>
                <a:latin typeface="Helvetica Neue"/>
                <a:ea typeface="Helvetica Neue"/>
                <a:cs typeface="Helvetica Neue"/>
                <a:sym typeface="Helvetica Neue"/>
              </a:rPr>
              <a:t>ARTE-TERAPIA Y EDUCACIÓN</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latin typeface="Helvetica Neue"/>
              <a:ea typeface="Helvetica Neue"/>
              <a:cs typeface="Helvetica Neue"/>
              <a:sym typeface="Helvetica Neue"/>
            </a:endParaRPr>
          </a:p>
        </p:txBody>
      </p:sp>
      <p:pic>
        <p:nvPicPr>
          <p:cNvPr id="157" name="Google Shape;157;p32"/>
          <p:cNvPicPr preferRelativeResize="0"/>
          <p:nvPr/>
        </p:nvPicPr>
        <p:blipFill rotWithShape="1">
          <a:blip r:embed="rId3">
            <a:alphaModFix/>
          </a:blip>
          <a:srcRect b="0" l="0" r="0" t="0"/>
          <a:stretch/>
        </p:blipFill>
        <p:spPr>
          <a:xfrm>
            <a:off x="7292869" y="1789927"/>
            <a:ext cx="4451199" cy="3816433"/>
          </a:xfrm>
          <a:prstGeom prst="rect">
            <a:avLst/>
          </a:prstGeom>
          <a:noFill/>
          <a:ln>
            <a:noFill/>
          </a:ln>
        </p:spPr>
      </p:pic>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3"/>
          <p:cNvSpPr txBox="1"/>
          <p:nvPr/>
        </p:nvSpPr>
        <p:spPr>
          <a:xfrm>
            <a:off x="1504742" y="2137035"/>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64" name="Google Shape;164;p33"/>
          <p:cNvSpPr txBox="1"/>
          <p:nvPr/>
        </p:nvSpPr>
        <p:spPr>
          <a:xfrm>
            <a:off x="555585" y="1929497"/>
            <a:ext cx="11457600" cy="4248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lang="es-ES" sz="2400">
                <a:solidFill>
                  <a:srgbClr val="C55A11"/>
                </a:solidFill>
                <a:latin typeface="Helvetica Neue"/>
                <a:ea typeface="Helvetica Neue"/>
                <a:cs typeface="Helvetica Neue"/>
                <a:sym typeface="Helvetica Neue"/>
              </a:rPr>
              <a:t>¿Cuáles son las características de la arteterapia en la educación?</a:t>
            </a:r>
            <a:endParaRPr b="0" i="0" sz="2400" u="none" cap="none" strike="noStrike">
              <a:solidFill>
                <a:srgbClr val="C55A1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400"/>
              <a:buFont typeface="Arial"/>
              <a:buNone/>
            </a:pPr>
            <a:r>
              <a:rPr b="1" i="0" lang="es-ES" sz="2400" u="none" cap="none" strike="noStrike">
                <a:solidFill>
                  <a:srgbClr val="0070C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457200" lvl="0" marL="457200" marR="0" rtl="0" algn="just">
              <a:lnSpc>
                <a:spcPct val="150000"/>
              </a:lnSpc>
              <a:spcBef>
                <a:spcPts val="0"/>
              </a:spcBef>
              <a:spcAft>
                <a:spcPts val="0"/>
              </a:spcAft>
              <a:buClr>
                <a:srgbClr val="C55A11"/>
              </a:buClr>
              <a:buSzPts val="2200"/>
              <a:buFont typeface="Courier New"/>
              <a:buChar char="o"/>
            </a:pPr>
            <a:r>
              <a:rPr lang="es-ES" sz="2200">
                <a:latin typeface="Helvetica Neue"/>
                <a:ea typeface="Helvetica Neue"/>
                <a:cs typeface="Helvetica Neue"/>
                <a:sym typeface="Helvetica Neue"/>
              </a:rPr>
              <a:t>un complejo de ideas teóricas y prácticas, nuevas metodologías</a:t>
            </a:r>
            <a:endParaRPr sz="2200">
              <a:latin typeface="Helvetica Neue"/>
              <a:ea typeface="Helvetica Neue"/>
              <a:cs typeface="Helvetica Neue"/>
              <a:sym typeface="Helvetica Neue"/>
            </a:endParaRPr>
          </a:p>
          <a:p>
            <a:pPr indent="-457200" lvl="0" marL="457200" marR="0" rtl="0" algn="just">
              <a:lnSpc>
                <a:spcPct val="150000"/>
              </a:lnSpc>
              <a:spcBef>
                <a:spcPts val="0"/>
              </a:spcBef>
              <a:spcAft>
                <a:spcPts val="0"/>
              </a:spcAft>
              <a:buClr>
                <a:srgbClr val="C55A11"/>
              </a:buClr>
              <a:buSzPts val="2200"/>
              <a:buFont typeface="Courier New"/>
              <a:buChar char="o"/>
            </a:pPr>
            <a:r>
              <a:rPr lang="es-ES" sz="2200">
                <a:latin typeface="Helvetica Neue"/>
                <a:ea typeface="Helvetica Neue"/>
                <a:cs typeface="Helvetica Neue"/>
                <a:sym typeface="Helvetica Neue"/>
              </a:rPr>
              <a:t>una variedad de conexiones con los fenómenos sociales, psicológicos y pedagógicos</a:t>
            </a:r>
            <a:endParaRPr sz="2200">
              <a:latin typeface="Helvetica Neue"/>
              <a:ea typeface="Helvetica Neue"/>
              <a:cs typeface="Helvetica Neue"/>
              <a:sym typeface="Helvetica Neue"/>
            </a:endParaRPr>
          </a:p>
          <a:p>
            <a:pPr indent="-457200" lvl="0" marL="457200" marR="0" rtl="0" algn="just">
              <a:lnSpc>
                <a:spcPct val="150000"/>
              </a:lnSpc>
              <a:spcBef>
                <a:spcPts val="0"/>
              </a:spcBef>
              <a:spcAft>
                <a:spcPts val="0"/>
              </a:spcAft>
              <a:buClr>
                <a:srgbClr val="C55A11"/>
              </a:buClr>
              <a:buSzPts val="2200"/>
              <a:buFont typeface="Courier New"/>
              <a:buChar char="o"/>
            </a:pPr>
            <a:r>
              <a:rPr lang="es-ES" sz="2200">
                <a:latin typeface="Helvetica Neue"/>
                <a:ea typeface="Helvetica Neue"/>
                <a:cs typeface="Helvetica Neue"/>
                <a:sym typeface="Helvetica Neue"/>
              </a:rPr>
              <a:t>un cierto distanciamiento (autonomía, exclusividad) de los demás campos de la pedagogía</a:t>
            </a:r>
            <a:endParaRPr sz="2200">
              <a:latin typeface="Helvetica Neue"/>
              <a:ea typeface="Helvetica Neue"/>
              <a:cs typeface="Helvetica Neue"/>
              <a:sym typeface="Helvetica Neue"/>
            </a:endParaRPr>
          </a:p>
          <a:p>
            <a:pPr indent="-457200" lvl="0" marL="457200" marR="0" rtl="0" algn="just">
              <a:lnSpc>
                <a:spcPct val="150000"/>
              </a:lnSpc>
              <a:spcBef>
                <a:spcPts val="0"/>
              </a:spcBef>
              <a:spcAft>
                <a:spcPts val="0"/>
              </a:spcAft>
              <a:buClr>
                <a:srgbClr val="C55A11"/>
              </a:buClr>
              <a:buSzPts val="2200"/>
              <a:buFont typeface="Courier New"/>
              <a:buChar char="o"/>
            </a:pPr>
            <a:r>
              <a:rPr lang="es-ES" sz="2200">
                <a:latin typeface="Helvetica Neue"/>
                <a:ea typeface="Helvetica Neue"/>
                <a:cs typeface="Helvetica Neue"/>
                <a:sym typeface="Helvetica Neue"/>
              </a:rPr>
              <a:t>la capacidad de integración y transformación.</a:t>
            </a:r>
            <a:endParaRPr sz="2200">
              <a:latin typeface="Helvetica Neue"/>
              <a:ea typeface="Helvetica Neue"/>
              <a:cs typeface="Helvetica Neue"/>
              <a:sym typeface="Helvetica Neue"/>
            </a:endParaRPr>
          </a:p>
          <a:p>
            <a:pPr indent="0" lvl="0" marL="0" marR="0" rtl="0" algn="just">
              <a:lnSpc>
                <a:spcPct val="150000"/>
              </a:lnSpc>
              <a:spcBef>
                <a:spcPts val="0"/>
              </a:spcBef>
              <a:spcAft>
                <a:spcPts val="0"/>
              </a:spcAft>
              <a:buNone/>
            </a:pPr>
            <a:r>
              <a:t/>
            </a:r>
            <a:endParaRPr sz="2200">
              <a:latin typeface="Helvetica Neue"/>
              <a:ea typeface="Helvetica Neue"/>
              <a:cs typeface="Helvetica Neue"/>
              <a:sym typeface="Helvetica Neue"/>
            </a:endParaRPr>
          </a:p>
          <a:p>
            <a:pPr indent="-304800" lvl="0" marL="457200" marR="0" rtl="0" algn="just">
              <a:lnSpc>
                <a:spcPct val="100000"/>
              </a:lnSpc>
              <a:spcBef>
                <a:spcPts val="0"/>
              </a:spcBef>
              <a:spcAft>
                <a:spcPts val="0"/>
              </a:spcAft>
              <a:buClr>
                <a:srgbClr val="000000"/>
              </a:buClr>
              <a:buSzPts val="2400"/>
              <a:buFont typeface="Courier New"/>
              <a:buNone/>
            </a:pPr>
            <a:r>
              <a:t/>
            </a:r>
            <a:endParaRPr b="0" i="0" sz="2400" u="none" cap="none" strike="noStrike">
              <a:solidFill>
                <a:srgbClr val="FF0000"/>
              </a:solidFill>
              <a:latin typeface="Helvetica Neue"/>
              <a:ea typeface="Helvetica Neue"/>
              <a:cs typeface="Helvetica Neue"/>
              <a:sym typeface="Helvetica Neue"/>
            </a:endParaRPr>
          </a:p>
        </p:txBody>
      </p:sp>
      <p:sp>
        <p:nvSpPr>
          <p:cNvPr descr="Teaching Art to Students with Special Needs | Deep Space Sparkle" id="165" name="Google Shape;165;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3"/>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b="1" lang="es-ES" sz="2000">
                <a:solidFill>
                  <a:srgbClr val="00B0F0"/>
                </a:solidFill>
                <a:latin typeface="Helvetica Neue"/>
                <a:ea typeface="Helvetica Neue"/>
                <a:cs typeface="Helvetica Neue"/>
                <a:sym typeface="Helvetica Neue"/>
              </a:rPr>
              <a:t>ARTE-TERAPIA Y EDUCACIÓN</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latin typeface="Helvetica Neue"/>
              <a:ea typeface="Helvetica Neue"/>
              <a:cs typeface="Helvetica Neue"/>
              <a:sym typeface="Helvetica Neue"/>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9"/>
          <p:cNvSpPr txBox="1"/>
          <p:nvPr/>
        </p:nvSpPr>
        <p:spPr>
          <a:xfrm>
            <a:off x="938231" y="2190972"/>
            <a:ext cx="10521600" cy="1007391"/>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90000"/>
              </a:lnSpc>
              <a:spcBef>
                <a:spcPts val="0"/>
              </a:spcBef>
              <a:spcAft>
                <a:spcPts val="0"/>
              </a:spcAft>
              <a:buClr>
                <a:schemeClr val="lt1"/>
              </a:buClr>
              <a:buSzPct val="100000"/>
              <a:buFont typeface="Helvetica Neue"/>
              <a:buNone/>
            </a:pPr>
            <a:r>
              <a:rPr b="1" lang="es-ES" sz="8800">
                <a:solidFill>
                  <a:schemeClr val="lt1"/>
                </a:solidFill>
                <a:latin typeface="Helvetica Neue"/>
                <a:ea typeface="Helvetica Neue"/>
                <a:cs typeface="Helvetica Neue"/>
                <a:sym typeface="Helvetica Neue"/>
              </a:rPr>
              <a:t>Gracias por tu atención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AEEF"/>
              </a:buClr>
              <a:buSzPct val="1000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pic>
        <p:nvPicPr>
          <p:cNvPr id="172" name="Google Shape;172;p39"/>
          <p:cNvPicPr preferRelativeResize="0"/>
          <p:nvPr/>
        </p:nvPicPr>
        <p:blipFill rotWithShape="1">
          <a:blip r:embed="rId3">
            <a:alphaModFix/>
          </a:blip>
          <a:srcRect b="0" l="0" r="0" t="0"/>
          <a:stretch/>
        </p:blipFill>
        <p:spPr>
          <a:xfrm>
            <a:off x="3238232" y="3073753"/>
            <a:ext cx="5377735" cy="3301929"/>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3"/>
          <p:cNvSpPr txBox="1"/>
          <p:nvPr/>
        </p:nvSpPr>
        <p:spPr>
          <a:xfrm>
            <a:off x="456223" y="2119417"/>
            <a:ext cx="11450700" cy="3540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lang="es-ES" sz="2400"/>
              <a:t>Para saber cuáles son las bases de un arte educativo inclusivo, debemos descubrir más sobre:</a:t>
            </a:r>
            <a:endParaRPr b="0" i="0" sz="1400" u="none" cap="none" strike="noStrike">
              <a:solidFill>
                <a:srgbClr val="000000"/>
              </a:solidFill>
              <a:latin typeface="Arial"/>
              <a:ea typeface="Arial"/>
              <a:cs typeface="Arial"/>
              <a:sym typeface="Arial"/>
            </a:endParaRPr>
          </a:p>
          <a:p>
            <a:pPr indent="-190500" lvl="2" marL="342900" marR="0" rtl="0" algn="just">
              <a:lnSpc>
                <a:spcPct val="100000"/>
              </a:lnSpc>
              <a:spcBef>
                <a:spcPts val="0"/>
              </a:spcBef>
              <a:spcAft>
                <a:spcPts val="0"/>
              </a:spcAft>
              <a:buClr>
                <a:srgbClr val="EC732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3" marL="1890712" marR="0" rtl="0" algn="just">
              <a:lnSpc>
                <a:spcPct val="100000"/>
              </a:lnSpc>
              <a:spcBef>
                <a:spcPts val="0"/>
              </a:spcBef>
              <a:spcAft>
                <a:spcPts val="0"/>
              </a:spcAft>
              <a:buClr>
                <a:srgbClr val="EC7320"/>
              </a:buClr>
              <a:buSzPts val="2400"/>
              <a:buFont typeface="Noto Sans Symbols"/>
              <a:buChar char="❖"/>
            </a:pPr>
            <a:r>
              <a:rPr lang="es-ES" sz="2400"/>
              <a:t>Desarrollo positivo de los jóvenes</a:t>
            </a:r>
            <a:endParaRPr sz="2400"/>
          </a:p>
          <a:p>
            <a:pPr indent="-342900" lvl="3" marL="1890712" marR="0" rtl="0" algn="just">
              <a:lnSpc>
                <a:spcPct val="100000"/>
              </a:lnSpc>
              <a:spcBef>
                <a:spcPts val="0"/>
              </a:spcBef>
              <a:spcAft>
                <a:spcPts val="0"/>
              </a:spcAft>
              <a:buClr>
                <a:srgbClr val="EC7320"/>
              </a:buClr>
              <a:buSzPts val="2400"/>
              <a:buFont typeface="Noto Sans Symbols"/>
              <a:buChar char="❖"/>
            </a:pPr>
            <a:r>
              <a:rPr lang="es-ES" sz="2400"/>
              <a:t>Diseño Universal para el Aprendizaje (DUA)</a:t>
            </a:r>
            <a:endParaRPr sz="2400"/>
          </a:p>
          <a:p>
            <a:pPr indent="-342900" lvl="3" marL="1890712" marR="0" rtl="0" algn="just">
              <a:lnSpc>
                <a:spcPct val="100000"/>
              </a:lnSpc>
              <a:spcBef>
                <a:spcPts val="0"/>
              </a:spcBef>
              <a:spcAft>
                <a:spcPts val="0"/>
              </a:spcAft>
              <a:buClr>
                <a:srgbClr val="EC7320"/>
              </a:buClr>
              <a:buSzPts val="2400"/>
              <a:buFont typeface="Noto Sans Symbols"/>
              <a:buChar char="❖"/>
            </a:pPr>
            <a:r>
              <a:rPr lang="es-ES" sz="2400"/>
              <a:t>Arte-Terapia y Educación</a:t>
            </a:r>
            <a:endParaRPr sz="2400"/>
          </a:p>
          <a:p>
            <a:pPr indent="0" lvl="0" marL="0" marR="0" rtl="0" algn="just">
              <a:lnSpc>
                <a:spcPct val="100000"/>
              </a:lnSpc>
              <a:spcBef>
                <a:spcPts val="0"/>
              </a:spcBef>
              <a:spcAft>
                <a:spcPts val="0"/>
              </a:spcAft>
              <a:buNone/>
            </a:pPr>
            <a:r>
              <a:t/>
            </a:r>
            <a:endParaRPr sz="2400"/>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p:txBody>
      </p:sp>
      <p:sp>
        <p:nvSpPr>
          <p:cNvPr id="40" name="Google Shape;40;p3"/>
          <p:cNvSpPr txBox="1"/>
          <p:nvPr/>
        </p:nvSpPr>
        <p:spPr>
          <a:xfrm>
            <a:off x="2920011" y="469210"/>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4800" u="none" cap="none" strike="noStrike">
                <a:solidFill>
                  <a:srgbClr val="C55A11"/>
                </a:solidFill>
                <a:latin typeface="Arial"/>
                <a:ea typeface="Arial"/>
                <a:cs typeface="Arial"/>
                <a:sym typeface="Arial"/>
              </a:rPr>
              <a:t>Object</a:t>
            </a:r>
            <a:r>
              <a:rPr b="1" lang="es-ES" sz="4800">
                <a:solidFill>
                  <a:srgbClr val="C55A11"/>
                </a:solidFill>
              </a:rPr>
              <a:t>ivos</a:t>
            </a:r>
            <a:endParaRPr b="1" i="0" sz="4800" u="none" cap="none" strike="noStrike">
              <a:solidFill>
                <a:srgbClr val="C55A11"/>
              </a:solidFill>
              <a:latin typeface="Arial"/>
              <a:ea typeface="Arial"/>
              <a:cs typeface="Arial"/>
              <a:sym typeface="Arial"/>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4"/>
          <p:cNvSpPr txBox="1"/>
          <p:nvPr/>
        </p:nvSpPr>
        <p:spPr>
          <a:xfrm>
            <a:off x="866197" y="2814380"/>
            <a:ext cx="10521600" cy="3012984"/>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6600"/>
              <a:buFont typeface="Arial"/>
              <a:buNone/>
            </a:pPr>
            <a:r>
              <a:rPr b="1" lang="es-ES" sz="6600">
                <a:solidFill>
                  <a:schemeClr val="lt1"/>
                </a:solidFill>
              </a:rPr>
              <a:t>Desarrollo Positivo Adolescente</a:t>
            </a:r>
            <a:endParaRPr b="1" i="0" sz="6600" u="none" cap="none" strike="noStrike">
              <a:solidFill>
                <a:schemeClr val="lt1"/>
              </a:solidFill>
              <a:latin typeface="Arial"/>
              <a:ea typeface="Arial"/>
              <a:cs typeface="Arial"/>
              <a:sym typeface="Arial"/>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0c4d38af33_0_5"/>
          <p:cNvSpPr txBox="1"/>
          <p:nvPr/>
        </p:nvSpPr>
        <p:spPr>
          <a:xfrm>
            <a:off x="455264" y="2223985"/>
            <a:ext cx="6561300" cy="5017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lang="es-ES" sz="2400"/>
              <a:t>¿Qué es el Desarrollo Positivo Adolescente?</a:t>
            </a:r>
            <a:endParaRPr b="1" sz="2400"/>
          </a:p>
          <a:p>
            <a:pPr indent="0" lvl="0" marL="0" marR="0" rtl="0" algn="just">
              <a:lnSpc>
                <a:spcPct val="100000"/>
              </a:lnSpc>
              <a:spcBef>
                <a:spcPts val="0"/>
              </a:spcBef>
              <a:spcAft>
                <a:spcPts val="0"/>
              </a:spcAft>
              <a:buClr>
                <a:schemeClr val="dk1"/>
              </a:buClr>
              <a:buSzPts val="1100"/>
              <a:buFont typeface="Arial"/>
              <a:buNone/>
            </a:pPr>
            <a:r>
              <a:t/>
            </a:r>
            <a:endParaRPr b="1" sz="2400"/>
          </a:p>
          <a:p>
            <a:pPr indent="0" lvl="0" marL="0" marR="0" rtl="0" algn="just">
              <a:lnSpc>
                <a:spcPct val="100000"/>
              </a:lnSpc>
              <a:spcBef>
                <a:spcPts val="0"/>
              </a:spcBef>
              <a:spcAft>
                <a:spcPts val="0"/>
              </a:spcAft>
              <a:buClr>
                <a:srgbClr val="000000"/>
              </a:buClr>
              <a:buSzPts val="2400"/>
              <a:buFont typeface="Arial"/>
              <a:buNone/>
            </a:pPr>
            <a:r>
              <a:t/>
            </a:r>
            <a:endParaRPr b="1" sz="2400"/>
          </a:p>
          <a:p>
            <a:pPr indent="-190500" lvl="0" marL="342900" marR="0" rtl="0" algn="just">
              <a:lnSpc>
                <a:spcPct val="100000"/>
              </a:lnSpc>
              <a:spcBef>
                <a:spcPts val="0"/>
              </a:spcBef>
              <a:spcAft>
                <a:spcPts val="0"/>
              </a:spcAft>
              <a:buClr>
                <a:srgbClr val="EC732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lang="es-ES" sz="2400"/>
              <a:t>Un enfoque basado en los puntos fuertes en el que los jóvenes se desarrollan mediante la identificación y el perfeccionamiento de habilidades, competencias e intereses de una manera que les ayuda a alcanzar su pleno potencial.</a:t>
            </a:r>
            <a:endParaRPr b="0" i="0" sz="2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just">
              <a:lnSpc>
                <a:spcPct val="100000"/>
              </a:lnSpc>
              <a:spcBef>
                <a:spcPts val="0"/>
              </a:spcBef>
              <a:spcAft>
                <a:spcPts val="0"/>
              </a:spcAft>
              <a:buClr>
                <a:srgbClr val="EC7320"/>
              </a:buClr>
              <a:buSzPts val="2800"/>
              <a:buFont typeface="Noto Sans Symbols"/>
              <a:buNone/>
            </a:pPr>
            <a:r>
              <a:rPr b="0" i="0" lang="es-ES" sz="2800" u="none" cap="none" strike="noStrike">
                <a:solidFill>
                  <a:schemeClr val="dk1"/>
                </a:solidFill>
                <a:latin typeface="Helvetica Neue"/>
                <a:ea typeface="Helvetica Neue"/>
                <a:cs typeface="Helvetica Neue"/>
                <a:sym typeface="Helvetica Neue"/>
              </a:rPr>
              <a:t>  </a:t>
            </a:r>
            <a:endParaRPr b="0" i="0" sz="2800" u="none" cap="none" strike="noStrike">
              <a:solidFill>
                <a:schemeClr val="dk1"/>
              </a:solidFill>
              <a:latin typeface="Helvetica Neue"/>
              <a:ea typeface="Helvetica Neue"/>
              <a:cs typeface="Helvetica Neue"/>
              <a:sym typeface="Helvetica Neue"/>
            </a:endParaRPr>
          </a:p>
        </p:txBody>
      </p:sp>
      <p:sp>
        <p:nvSpPr>
          <p:cNvPr id="52" name="Google Shape;52;g10c4d38af33_0_5"/>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lang="es-ES" sz="2000">
                <a:solidFill>
                  <a:srgbClr val="00B0F0"/>
                </a:solidFill>
              </a:rPr>
              <a:t>Desarrollo Positivo Adolescente</a:t>
            </a:r>
            <a:endParaRPr b="0" i="0" sz="1400" u="none" cap="none" strike="noStrike">
              <a:solidFill>
                <a:srgbClr val="000000"/>
              </a:solidFill>
              <a:latin typeface="Arial"/>
              <a:ea typeface="Arial"/>
              <a:cs typeface="Arial"/>
              <a:sym typeface="Arial"/>
            </a:endParaRPr>
          </a:p>
        </p:txBody>
      </p:sp>
      <p:pic>
        <p:nvPicPr>
          <p:cNvPr id="53" name="Google Shape;53;g10c4d38af33_0_5"/>
          <p:cNvPicPr preferRelativeResize="0"/>
          <p:nvPr/>
        </p:nvPicPr>
        <p:blipFill rotWithShape="1">
          <a:blip r:embed="rId3">
            <a:alphaModFix/>
          </a:blip>
          <a:srcRect b="0" l="0" r="0" t="0"/>
          <a:stretch/>
        </p:blipFill>
        <p:spPr>
          <a:xfrm>
            <a:off x="7304650" y="1191750"/>
            <a:ext cx="4439425" cy="4545526"/>
          </a:xfrm>
          <a:prstGeom prst="rect">
            <a:avLst/>
          </a:prstGeom>
          <a:noFill/>
          <a:ln>
            <a:noFill/>
          </a:ln>
        </p:spPr>
      </p:pic>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6"/>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b="1" lang="es-ES" sz="2000">
                <a:solidFill>
                  <a:srgbClr val="00B0F0"/>
                </a:solidFill>
              </a:rPr>
              <a:t>Desarrollo Positivo Adolescente</a:t>
            </a:r>
            <a:endParaRPr>
              <a:solidFill>
                <a:schemeClr val="dk1"/>
              </a:solidFill>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endParaRPr>
          </a:p>
        </p:txBody>
      </p:sp>
      <p:grpSp>
        <p:nvGrpSpPr>
          <p:cNvPr id="60" name="Google Shape;60;p6"/>
          <p:cNvGrpSpPr/>
          <p:nvPr/>
        </p:nvGrpSpPr>
        <p:grpSpPr>
          <a:xfrm>
            <a:off x="2210170" y="1663419"/>
            <a:ext cx="5081842" cy="4407923"/>
            <a:chOff x="2022469" y="505371"/>
            <a:chExt cx="5081842" cy="4407923"/>
          </a:xfrm>
        </p:grpSpPr>
        <p:sp>
          <p:nvSpPr>
            <p:cNvPr id="61" name="Google Shape;61;p6"/>
            <p:cNvSpPr/>
            <p:nvPr/>
          </p:nvSpPr>
          <p:spPr>
            <a:xfrm>
              <a:off x="3052014" y="2709333"/>
              <a:ext cx="675382" cy="1959685"/>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txBox="1"/>
            <p:nvPr/>
          </p:nvSpPr>
          <p:spPr>
            <a:xfrm>
              <a:off x="3337886" y="3637356"/>
              <a:ext cx="103640" cy="1036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 name="Google Shape;63;p6"/>
            <p:cNvSpPr/>
            <p:nvPr/>
          </p:nvSpPr>
          <p:spPr>
            <a:xfrm>
              <a:off x="3052014" y="2709333"/>
              <a:ext cx="675382" cy="1199530"/>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txBox="1"/>
            <p:nvPr/>
          </p:nvSpPr>
          <p:spPr>
            <a:xfrm>
              <a:off x="3355291" y="3274683"/>
              <a:ext cx="68829" cy="688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5" name="Google Shape;65;p6"/>
            <p:cNvSpPr/>
            <p:nvPr/>
          </p:nvSpPr>
          <p:spPr>
            <a:xfrm>
              <a:off x="3052014" y="2709333"/>
              <a:ext cx="675382" cy="434561"/>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txBox="1"/>
            <p:nvPr/>
          </p:nvSpPr>
          <p:spPr>
            <a:xfrm>
              <a:off x="3369628" y="2906536"/>
              <a:ext cx="40155" cy="401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7" name="Google Shape;67;p6"/>
            <p:cNvSpPr/>
            <p:nvPr/>
          </p:nvSpPr>
          <p:spPr>
            <a:xfrm>
              <a:off x="3052014" y="2380537"/>
              <a:ext cx="675382" cy="328796"/>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
            <p:cNvSpPr txBox="1"/>
            <p:nvPr/>
          </p:nvSpPr>
          <p:spPr>
            <a:xfrm>
              <a:off x="3370927" y="2526156"/>
              <a:ext cx="37558" cy="3755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 name="Google Shape;69;p6"/>
            <p:cNvSpPr/>
            <p:nvPr/>
          </p:nvSpPr>
          <p:spPr>
            <a:xfrm>
              <a:off x="3052014" y="1582777"/>
              <a:ext cx="675382" cy="1126555"/>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txBox="1"/>
            <p:nvPr/>
          </p:nvSpPr>
          <p:spPr>
            <a:xfrm>
              <a:off x="3356868" y="2113218"/>
              <a:ext cx="65674" cy="6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71" name="Google Shape;71;p6"/>
            <p:cNvSpPr/>
            <p:nvPr/>
          </p:nvSpPr>
          <p:spPr>
            <a:xfrm>
              <a:off x="3052014" y="774449"/>
              <a:ext cx="675382" cy="1934883"/>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txBox="1"/>
            <p:nvPr/>
          </p:nvSpPr>
          <p:spPr>
            <a:xfrm>
              <a:off x="3338471" y="1690657"/>
              <a:ext cx="102468" cy="1024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73" name="Google Shape;73;p6"/>
            <p:cNvSpPr/>
            <p:nvPr/>
          </p:nvSpPr>
          <p:spPr>
            <a:xfrm rot="-5400000">
              <a:off x="333280" y="2194560"/>
              <a:ext cx="4407923" cy="1029546"/>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txBox="1"/>
            <p:nvPr/>
          </p:nvSpPr>
          <p:spPr>
            <a:xfrm rot="-5400000">
              <a:off x="333280" y="2194560"/>
              <a:ext cx="4407923" cy="102954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dk1"/>
                </a:buClr>
                <a:buSzPts val="1100"/>
                <a:buFont typeface="Arial"/>
                <a:buNone/>
              </a:pPr>
              <a:r>
                <a:t/>
              </a:r>
              <a:endParaRPr b="1" i="1" sz="3200">
                <a:solidFill>
                  <a:schemeClr val="lt1"/>
                </a:solidFill>
              </a:endParaRPr>
            </a:p>
            <a:p>
              <a:pPr indent="0" lvl="0" marL="0" marR="0" rtl="0" algn="ctr">
                <a:lnSpc>
                  <a:spcPct val="90000"/>
                </a:lnSpc>
                <a:spcBef>
                  <a:spcPts val="0"/>
                </a:spcBef>
                <a:spcAft>
                  <a:spcPts val="0"/>
                </a:spcAft>
                <a:buClr>
                  <a:schemeClr val="dk1"/>
                </a:buClr>
                <a:buSzPts val="1100"/>
                <a:buFont typeface="Arial"/>
                <a:buNone/>
              </a:pPr>
              <a:r>
                <a:t/>
              </a:r>
              <a:endParaRPr b="1" i="1" sz="3200">
                <a:solidFill>
                  <a:schemeClr val="lt1"/>
                </a:solidFill>
              </a:endParaRPr>
            </a:p>
            <a:p>
              <a:pPr indent="0" lvl="0" marL="0" marR="0" rtl="0" algn="ctr">
                <a:lnSpc>
                  <a:spcPct val="90000"/>
                </a:lnSpc>
                <a:spcBef>
                  <a:spcPts val="0"/>
                </a:spcBef>
                <a:spcAft>
                  <a:spcPts val="0"/>
                </a:spcAft>
                <a:buClr>
                  <a:schemeClr val="dk1"/>
                </a:buClr>
                <a:buSzPts val="1100"/>
                <a:buFont typeface="Arial"/>
                <a:buNone/>
              </a:pPr>
              <a:r>
                <a:rPr b="1" i="1" lang="es-ES" sz="3200">
                  <a:solidFill>
                    <a:schemeClr val="lt1"/>
                  </a:solidFill>
                </a:rPr>
                <a:t>El modelo de las 5C de Lerner</a:t>
              </a:r>
              <a:endParaRPr b="1" i="1" sz="3200">
                <a:solidFill>
                  <a:schemeClr val="lt1"/>
                </a:solidFill>
              </a:endParaRPr>
            </a:p>
            <a:p>
              <a:pPr indent="0" lvl="0" marL="0" marR="0" rtl="0" algn="ctr">
                <a:lnSpc>
                  <a:spcPct val="90000"/>
                </a:lnSpc>
                <a:spcBef>
                  <a:spcPts val="0"/>
                </a:spcBef>
                <a:spcAft>
                  <a:spcPts val="0"/>
                </a:spcAft>
                <a:buClr>
                  <a:schemeClr val="dk1"/>
                </a:buClr>
                <a:buSzPts val="1100"/>
                <a:buFont typeface="Arial"/>
                <a:buNone/>
              </a:pPr>
              <a:r>
                <a:t/>
              </a:r>
              <a:endParaRPr b="1" i="1" sz="3200">
                <a:solidFill>
                  <a:schemeClr val="lt1"/>
                </a:solidFill>
              </a:endParaRPr>
            </a:p>
            <a:p>
              <a:pPr indent="0" lvl="0" marL="0" marR="0" rtl="0" algn="ctr">
                <a:lnSpc>
                  <a:spcPct val="90000"/>
                </a:lnSpc>
                <a:spcBef>
                  <a:spcPts val="0"/>
                </a:spcBef>
                <a:spcAft>
                  <a:spcPts val="0"/>
                </a:spcAft>
                <a:buClr>
                  <a:srgbClr val="000000"/>
                </a:buClr>
                <a:buSzPts val="3200"/>
                <a:buFont typeface="Arial"/>
                <a:buNone/>
              </a:pPr>
              <a:r>
                <a:t/>
              </a:r>
              <a:endParaRPr b="1" i="1" sz="3200">
                <a:solidFill>
                  <a:schemeClr val="lt1"/>
                </a:solidFill>
              </a:endParaRPr>
            </a:p>
          </p:txBody>
        </p:sp>
        <p:sp>
          <p:nvSpPr>
            <p:cNvPr id="75" name="Google Shape;75;p6"/>
            <p:cNvSpPr/>
            <p:nvPr/>
          </p:nvSpPr>
          <p:spPr>
            <a:xfrm>
              <a:off x="3727397" y="506185"/>
              <a:ext cx="3376913" cy="536527"/>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6"/>
            <p:cNvSpPr txBox="1"/>
            <p:nvPr/>
          </p:nvSpPr>
          <p:spPr>
            <a:xfrm>
              <a:off x="3727397" y="506185"/>
              <a:ext cx="3376913" cy="536527"/>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ompetenc</a:t>
              </a:r>
              <a:r>
                <a:rPr lang="es-ES" sz="2700">
                  <a:solidFill>
                    <a:schemeClr val="lt1"/>
                  </a:solidFill>
                </a:rPr>
                <a:t>ia</a:t>
              </a:r>
              <a:endParaRPr b="0" i="0" sz="2700" u="none" cap="none" strike="noStrike">
                <a:solidFill>
                  <a:schemeClr val="lt1"/>
                </a:solidFill>
                <a:latin typeface="Arial"/>
                <a:ea typeface="Arial"/>
                <a:cs typeface="Arial"/>
                <a:sym typeface="Arial"/>
              </a:endParaRPr>
            </a:p>
          </p:txBody>
        </p:sp>
        <p:sp>
          <p:nvSpPr>
            <p:cNvPr id="77" name="Google Shape;77;p6"/>
            <p:cNvSpPr/>
            <p:nvPr/>
          </p:nvSpPr>
          <p:spPr>
            <a:xfrm>
              <a:off x="3727397" y="1300100"/>
              <a:ext cx="3376913" cy="56535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txBox="1"/>
            <p:nvPr/>
          </p:nvSpPr>
          <p:spPr>
            <a:xfrm>
              <a:off x="3727397" y="1300100"/>
              <a:ext cx="3376913" cy="565354"/>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lang="es-ES" sz="2700">
                  <a:solidFill>
                    <a:schemeClr val="lt1"/>
                  </a:solidFill>
                </a:rPr>
                <a:t>C</a:t>
              </a:r>
              <a:r>
                <a:rPr lang="es-ES" sz="2700">
                  <a:solidFill>
                    <a:schemeClr val="lt1"/>
                  </a:solidFill>
                </a:rPr>
                <a:t>onfianza</a:t>
              </a:r>
              <a:endParaRPr b="0" i="0" sz="2700" u="none" cap="none" strike="noStrike">
                <a:solidFill>
                  <a:schemeClr val="lt1"/>
                </a:solidFill>
                <a:latin typeface="Arial"/>
                <a:ea typeface="Arial"/>
                <a:cs typeface="Arial"/>
                <a:sym typeface="Arial"/>
              </a:endParaRPr>
            </a:p>
          </p:txBody>
        </p:sp>
        <p:sp>
          <p:nvSpPr>
            <p:cNvPr id="79" name="Google Shape;79;p6"/>
            <p:cNvSpPr/>
            <p:nvPr/>
          </p:nvSpPr>
          <p:spPr>
            <a:xfrm>
              <a:off x="3727397" y="2122841"/>
              <a:ext cx="3376913" cy="515391"/>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txBox="1"/>
            <p:nvPr/>
          </p:nvSpPr>
          <p:spPr>
            <a:xfrm>
              <a:off x="3727397" y="2122841"/>
              <a:ext cx="3376913" cy="515391"/>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on</a:t>
              </a:r>
              <a:r>
                <a:rPr lang="es-ES" sz="2700">
                  <a:solidFill>
                    <a:schemeClr val="lt1"/>
                  </a:solidFill>
                </a:rPr>
                <a:t>exión</a:t>
              </a:r>
              <a:endParaRPr b="0" i="0" sz="2700" u="none" cap="none" strike="noStrike">
                <a:solidFill>
                  <a:schemeClr val="lt1"/>
                </a:solidFill>
                <a:latin typeface="Arial"/>
                <a:ea typeface="Arial"/>
                <a:cs typeface="Arial"/>
                <a:sym typeface="Arial"/>
              </a:endParaRPr>
            </a:p>
          </p:txBody>
        </p:sp>
        <p:sp>
          <p:nvSpPr>
            <p:cNvPr id="81" name="Google Shape;81;p6"/>
            <p:cNvSpPr/>
            <p:nvPr/>
          </p:nvSpPr>
          <p:spPr>
            <a:xfrm>
              <a:off x="3727397" y="2895619"/>
              <a:ext cx="3376913" cy="49655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
            <p:cNvSpPr txBox="1"/>
            <p:nvPr/>
          </p:nvSpPr>
          <p:spPr>
            <a:xfrm>
              <a:off x="3727397" y="2895619"/>
              <a:ext cx="3376913" cy="496550"/>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ar</a:t>
              </a:r>
              <a:r>
                <a:rPr lang="es-ES" sz="2700">
                  <a:solidFill>
                    <a:schemeClr val="lt1"/>
                  </a:solidFill>
                </a:rPr>
                <a:t>á</a:t>
              </a:r>
              <a:r>
                <a:rPr b="0" i="0" lang="es-ES" sz="2700" u="none" cap="none" strike="noStrike">
                  <a:solidFill>
                    <a:schemeClr val="lt1"/>
                  </a:solidFill>
                  <a:latin typeface="Arial"/>
                  <a:ea typeface="Arial"/>
                  <a:cs typeface="Arial"/>
                  <a:sym typeface="Arial"/>
                </a:rPr>
                <a:t>cter</a:t>
              </a:r>
              <a:endParaRPr b="0" i="0" sz="2700" u="none" cap="none" strike="noStrike">
                <a:solidFill>
                  <a:schemeClr val="lt1"/>
                </a:solidFill>
                <a:latin typeface="Arial"/>
                <a:ea typeface="Arial"/>
                <a:cs typeface="Arial"/>
                <a:sym typeface="Arial"/>
              </a:endParaRPr>
            </a:p>
          </p:txBody>
        </p:sp>
        <p:sp>
          <p:nvSpPr>
            <p:cNvPr id="83" name="Google Shape;83;p6"/>
            <p:cNvSpPr/>
            <p:nvPr/>
          </p:nvSpPr>
          <p:spPr>
            <a:xfrm>
              <a:off x="3727397" y="3649556"/>
              <a:ext cx="3376913" cy="518613"/>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
            <p:cNvSpPr txBox="1"/>
            <p:nvPr/>
          </p:nvSpPr>
          <p:spPr>
            <a:xfrm>
              <a:off x="3727397" y="3649556"/>
              <a:ext cx="3376913" cy="518613"/>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lang="es-ES" sz="2700">
                  <a:solidFill>
                    <a:schemeClr val="lt1"/>
                  </a:solidFill>
                </a:rPr>
                <a:t>C</a:t>
              </a:r>
              <a:r>
                <a:rPr lang="es-ES" sz="2700">
                  <a:solidFill>
                    <a:schemeClr val="lt1"/>
                  </a:solidFill>
                </a:rPr>
                <a:t>ompasión</a:t>
              </a:r>
              <a:r>
                <a:rPr b="1" lang="es-ES" sz="2700">
                  <a:solidFill>
                    <a:schemeClr val="lt1"/>
                  </a:solidFill>
                </a:rPr>
                <a:t> </a:t>
              </a:r>
              <a:endParaRPr b="0" i="0" sz="2700" u="none" cap="none" strike="noStrike">
                <a:solidFill>
                  <a:schemeClr val="lt1"/>
                </a:solidFill>
                <a:latin typeface="Arial"/>
                <a:ea typeface="Arial"/>
                <a:cs typeface="Arial"/>
                <a:sym typeface="Arial"/>
              </a:endParaRPr>
            </a:p>
          </p:txBody>
        </p:sp>
        <p:sp>
          <p:nvSpPr>
            <p:cNvPr id="85" name="Google Shape;85;p6"/>
            <p:cNvSpPr/>
            <p:nvPr/>
          </p:nvSpPr>
          <p:spPr>
            <a:xfrm>
              <a:off x="3727397" y="4425557"/>
              <a:ext cx="3376913" cy="48692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
            <p:cNvSpPr txBox="1"/>
            <p:nvPr/>
          </p:nvSpPr>
          <p:spPr>
            <a:xfrm>
              <a:off x="3727397" y="4425557"/>
              <a:ext cx="3376913" cy="486924"/>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0" i="0" lang="es-ES" sz="2700" u="none" cap="none" strike="noStrike">
                  <a:solidFill>
                    <a:schemeClr val="lt1"/>
                  </a:solidFill>
                  <a:latin typeface="Arial"/>
                  <a:ea typeface="Arial"/>
                  <a:cs typeface="Arial"/>
                  <a:sym typeface="Arial"/>
                </a:rPr>
                <a:t>+</a:t>
              </a:r>
              <a:r>
                <a:rPr b="0" i="0" lang="es-ES" sz="2700" u="none" cap="none" strike="noStrike">
                  <a:solidFill>
                    <a:schemeClr val="lt1"/>
                  </a:solidFill>
                  <a:latin typeface="Helvetica Neue"/>
                  <a:ea typeface="Helvetica Neue"/>
                  <a:cs typeface="Helvetica Neue"/>
                  <a:sym typeface="Helvetica Neue"/>
                </a:rPr>
                <a:t> </a:t>
              </a:r>
              <a:r>
                <a:rPr b="0" i="0" lang="es-ES" sz="2700" u="none" cap="none" strike="noStrike">
                  <a:solidFill>
                    <a:schemeClr val="lt1"/>
                  </a:solidFill>
                  <a:latin typeface="Arial"/>
                  <a:ea typeface="Arial"/>
                  <a:cs typeface="Arial"/>
                  <a:sym typeface="Arial"/>
                </a:rPr>
                <a:t>6</a:t>
              </a:r>
              <a:r>
                <a:rPr b="0" i="0" lang="es-ES" sz="2700" u="none" cap="none" strike="noStrike">
                  <a:solidFill>
                    <a:schemeClr val="lt1"/>
                  </a:solidFill>
                  <a:latin typeface="Helvetica Neue"/>
                  <a:ea typeface="Helvetica Neue"/>
                  <a:cs typeface="Helvetica Neue"/>
                  <a:sym typeface="Helvetica Neue"/>
                </a:rPr>
                <a:t> </a:t>
              </a:r>
              <a:r>
                <a:rPr b="0"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Helvetica Neue"/>
                  <a:ea typeface="Helvetica Neue"/>
                  <a:cs typeface="Helvetica Neue"/>
                  <a:sym typeface="Helvetica Neue"/>
                </a:rPr>
                <a:t> - </a:t>
              </a: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ontribu</a:t>
              </a:r>
              <a:r>
                <a:rPr lang="es-ES" sz="2700">
                  <a:solidFill>
                    <a:schemeClr val="lt1"/>
                  </a:solidFill>
                </a:rPr>
                <a:t>ción</a:t>
              </a:r>
              <a:endParaRPr b="0" i="0" sz="2700" u="none" cap="none" strike="noStrike">
                <a:solidFill>
                  <a:schemeClr val="lt1"/>
                </a:solidFill>
                <a:latin typeface="Arial"/>
                <a:ea typeface="Arial"/>
                <a:cs typeface="Arial"/>
                <a:sym typeface="Arial"/>
              </a:endParaRPr>
            </a:p>
          </p:txBody>
        </p:sp>
      </p:gr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nvSpPr>
        <p:spPr>
          <a:xfrm>
            <a:off x="353434" y="2116952"/>
            <a:ext cx="11947200" cy="3294000"/>
          </a:xfrm>
          <a:prstGeom prst="rect">
            <a:avLst/>
          </a:prstGeom>
          <a:noFill/>
          <a:ln>
            <a:noFill/>
          </a:ln>
        </p:spPr>
        <p:txBody>
          <a:bodyPr anchorCtr="0" anchor="t" bIns="45700" lIns="91425" spcFirstLastPara="1" rIns="91425" wrap="square" tIns="45700">
            <a:spAutoFit/>
          </a:bodyPr>
          <a:lstStyle/>
          <a:p>
            <a:pPr indent="-165100" lvl="0" marL="342900" marR="0" rtl="0" algn="just">
              <a:lnSpc>
                <a:spcPct val="100000"/>
              </a:lnSpc>
              <a:spcBef>
                <a:spcPts val="0"/>
              </a:spcBef>
              <a:spcAft>
                <a:spcPts val="0"/>
              </a:spcAft>
              <a:buClr>
                <a:srgbClr val="EC7320"/>
              </a:buClr>
              <a:buSzPts val="2800"/>
              <a:buFont typeface="Noto Sans Symbols"/>
              <a:buNone/>
            </a:pPr>
            <a:r>
              <a:rPr b="1" lang="es-ES" sz="2800">
                <a:solidFill>
                  <a:schemeClr val="dk1"/>
                </a:solidFill>
              </a:rPr>
              <a:t>DPA y la</a:t>
            </a:r>
            <a:r>
              <a:rPr b="1" i="0" lang="es-ES" sz="2800" u="none" cap="none" strike="noStrike">
                <a:solidFill>
                  <a:schemeClr val="dk1"/>
                </a:solidFill>
                <a:latin typeface="Arial"/>
                <a:ea typeface="Arial"/>
                <a:cs typeface="Arial"/>
                <a:sym typeface="Arial"/>
              </a:rPr>
              <a:t> </a:t>
            </a:r>
            <a:r>
              <a:rPr b="1" lang="es-ES" sz="2800">
                <a:solidFill>
                  <a:schemeClr val="dk1"/>
                </a:solidFill>
              </a:rPr>
              <a:t>adolescencia</a:t>
            </a:r>
            <a:r>
              <a:rPr b="1" i="0" lang="es-ES"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1" i="1" sz="2800" u="none" cap="none" strike="noStrike">
              <a:solidFill>
                <a:schemeClr val="dk1"/>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rPr b="1" lang="es-ES" sz="2400">
                <a:solidFill>
                  <a:srgbClr val="C55A11"/>
                </a:solidFill>
              </a:rPr>
              <a:t>Nivel alto de </a:t>
            </a:r>
            <a:r>
              <a:rPr b="1" i="0" lang="es-ES" sz="2400" u="none" cap="none" strike="noStrike">
                <a:solidFill>
                  <a:srgbClr val="C55A11"/>
                </a:solidFill>
                <a:latin typeface="Arial"/>
                <a:ea typeface="Arial"/>
                <a:cs typeface="Arial"/>
                <a:sym typeface="Arial"/>
              </a:rPr>
              <a:t>PYD </a:t>
            </a:r>
            <a:r>
              <a:rPr lang="es-ES" sz="2400">
                <a:solidFill>
                  <a:schemeClr val="dk1"/>
                </a:solidFill>
              </a:rPr>
              <a:t>en</a:t>
            </a:r>
            <a:r>
              <a:rPr b="0" i="0" lang="es-ES" sz="2400" u="none" cap="none" strike="noStrike">
                <a:solidFill>
                  <a:schemeClr val="dk1"/>
                </a:solidFill>
                <a:latin typeface="Arial"/>
                <a:ea typeface="Arial"/>
                <a:cs typeface="Arial"/>
                <a:sym typeface="Arial"/>
              </a:rPr>
              <a:t> </a:t>
            </a:r>
            <a:r>
              <a:rPr lang="es-ES" sz="2400">
                <a:solidFill>
                  <a:schemeClr val="dk1"/>
                </a:solidFill>
              </a:rPr>
              <a:t>preadolescentes </a:t>
            </a:r>
            <a:r>
              <a:rPr b="0" i="0" lang="es-ES" sz="2400" u="none" cap="none" strike="noStrike">
                <a:solidFill>
                  <a:schemeClr val="dk1"/>
                </a:solidFill>
                <a:latin typeface="Arial"/>
                <a:ea typeface="Arial"/>
                <a:cs typeface="Arial"/>
                <a:sym typeface="Arial"/>
              </a:rPr>
              <a:t>        actitud positiv</a:t>
            </a:r>
            <a:r>
              <a:rPr lang="es-ES" sz="2400">
                <a:solidFill>
                  <a:schemeClr val="dk1"/>
                </a:solidFill>
              </a:rPr>
              <a:t>a y</a:t>
            </a:r>
            <a:r>
              <a:rPr b="0" i="0" lang="es-ES" sz="2400" u="none" cap="none" strike="noStrike">
                <a:solidFill>
                  <a:schemeClr val="dk1"/>
                </a:solidFill>
                <a:latin typeface="Arial"/>
                <a:ea typeface="Arial"/>
                <a:cs typeface="Arial"/>
                <a:sym typeface="Arial"/>
              </a:rPr>
              <a:t> optimist</a:t>
            </a:r>
            <a:r>
              <a:rPr lang="es-ES" sz="2400">
                <a:solidFill>
                  <a:schemeClr val="dk1"/>
                </a:solidFill>
              </a:rPr>
              <a:t>a</a:t>
            </a:r>
            <a:endParaRPr b="0" i="0" sz="1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4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EC7320"/>
              </a:buClr>
              <a:buSzPts val="2800"/>
              <a:buFont typeface="Noto Sans Symbols"/>
              <a:buNone/>
            </a:pPr>
            <a:r>
              <a:rPr b="1" lang="es-ES" sz="2400">
                <a:solidFill>
                  <a:srgbClr val="C55A11"/>
                </a:solidFill>
              </a:rPr>
              <a:t>Nivel bajo de </a:t>
            </a:r>
            <a:r>
              <a:rPr b="1" i="0" lang="es-ES" sz="2400" u="none" cap="none" strike="noStrike">
                <a:solidFill>
                  <a:srgbClr val="C55A11"/>
                </a:solidFill>
                <a:latin typeface="Arial"/>
                <a:ea typeface="Arial"/>
                <a:cs typeface="Arial"/>
                <a:sym typeface="Arial"/>
              </a:rPr>
              <a:t>PYD </a:t>
            </a:r>
            <a:r>
              <a:rPr lang="es-ES" sz="2400">
                <a:solidFill>
                  <a:schemeClr val="dk1"/>
                </a:solidFill>
              </a:rPr>
              <a:t>en</a:t>
            </a:r>
            <a:r>
              <a:rPr b="0" i="0" lang="es-ES" sz="2400" u="none" cap="none" strike="noStrike">
                <a:solidFill>
                  <a:schemeClr val="dk1"/>
                </a:solidFill>
                <a:latin typeface="Arial"/>
                <a:ea typeface="Arial"/>
                <a:cs typeface="Arial"/>
                <a:sym typeface="Arial"/>
              </a:rPr>
              <a:t> </a:t>
            </a:r>
            <a:r>
              <a:rPr lang="es-ES" sz="2400">
                <a:solidFill>
                  <a:schemeClr val="dk1"/>
                </a:solidFill>
              </a:rPr>
              <a:t>preadolescentes </a:t>
            </a:r>
            <a:r>
              <a:rPr b="0" i="0" lang="es-ES" sz="2400" u="none" cap="none" strike="noStrike">
                <a:solidFill>
                  <a:schemeClr val="dk1"/>
                </a:solidFill>
                <a:latin typeface="Arial"/>
                <a:ea typeface="Arial"/>
                <a:cs typeface="Arial"/>
                <a:sym typeface="Arial"/>
              </a:rPr>
              <a:t>          manifesta</a:t>
            </a:r>
            <a:r>
              <a:rPr lang="es-ES" sz="2400">
                <a:solidFill>
                  <a:schemeClr val="dk1"/>
                </a:solidFill>
              </a:rPr>
              <a:t>ción de comportamientos más                     </a:t>
            </a:r>
            <a:r>
              <a:rPr lang="es-ES" sz="2400">
                <a:solidFill>
                  <a:schemeClr val="dk1"/>
                </a:solidFill>
              </a:rPr>
              <a:t>                                                                          negativo</a:t>
            </a:r>
            <a:r>
              <a:rPr b="0" i="0" lang="es-ES" sz="2400" u="none" cap="none" strike="noStrike">
                <a:solidFill>
                  <a:schemeClr val="dk1"/>
                </a:solidFill>
                <a:latin typeface="Arial"/>
                <a:ea typeface="Arial"/>
                <a:cs typeface="Arial"/>
                <a:sym typeface="Arial"/>
              </a:rPr>
              <a:t> </a:t>
            </a:r>
            <a:r>
              <a:rPr b="0" i="0" lang="es-ES" sz="2400" u="none" cap="none" strike="noStrike">
                <a:solidFill>
                  <a:schemeClr val="dk1"/>
                </a:solidFill>
                <a:latin typeface="Arial"/>
                <a:ea typeface="Arial"/>
                <a:cs typeface="Arial"/>
                <a:sym typeface="Arial"/>
              </a:rPr>
              <a:t>     </a:t>
            </a:r>
            <a:endParaRPr b="0" i="0" sz="2400" u="none" cap="none" strike="noStrike">
              <a:solidFill>
                <a:srgbClr val="0070C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just">
              <a:lnSpc>
                <a:spcPct val="100000"/>
              </a:lnSpc>
              <a:spcBef>
                <a:spcPts val="0"/>
              </a:spcBef>
              <a:spcAft>
                <a:spcPts val="0"/>
              </a:spcAft>
              <a:buClr>
                <a:srgbClr val="EC7320"/>
              </a:buClr>
              <a:buSzPts val="2800"/>
              <a:buFont typeface="Noto Sans Symbols"/>
              <a:buNone/>
            </a:pPr>
            <a:r>
              <a:rPr b="0" i="0" lang="es-ES" sz="2800" u="none" cap="none" strike="noStrike">
                <a:solidFill>
                  <a:schemeClr val="dk1"/>
                </a:solidFill>
                <a:latin typeface="Helvetica Neue"/>
                <a:ea typeface="Helvetica Neue"/>
                <a:cs typeface="Helvetica Neue"/>
                <a:sym typeface="Helvetica Neue"/>
              </a:rPr>
              <a:t>	</a:t>
            </a:r>
            <a:endParaRPr b="0" i="0" sz="2800" u="none" cap="none" strike="noStrike">
              <a:solidFill>
                <a:schemeClr val="dk1"/>
              </a:solidFill>
              <a:latin typeface="Helvetica Neue"/>
              <a:ea typeface="Helvetica Neue"/>
              <a:cs typeface="Helvetica Neue"/>
              <a:sym typeface="Helvetica Neue"/>
            </a:endParaRPr>
          </a:p>
        </p:txBody>
      </p:sp>
      <p:sp>
        <p:nvSpPr>
          <p:cNvPr id="93" name="Google Shape;93;p8"/>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000"/>
              <a:buFont typeface="Arial"/>
              <a:buNone/>
            </a:pPr>
            <a:r>
              <a:rPr b="1" lang="es-ES" sz="2000">
                <a:solidFill>
                  <a:srgbClr val="00B0F0"/>
                </a:solidFill>
              </a:rPr>
              <a:t>Desarrollo Positivo Adolescente</a:t>
            </a:r>
            <a:endParaRPr>
              <a:solidFill>
                <a:schemeClr val="dk1"/>
              </a:solidFill>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endParaRPr>
          </a:p>
        </p:txBody>
      </p:sp>
      <p:sp>
        <p:nvSpPr>
          <p:cNvPr id="94" name="Google Shape;94;p8"/>
          <p:cNvSpPr/>
          <p:nvPr/>
        </p:nvSpPr>
        <p:spPr>
          <a:xfrm>
            <a:off x="5906305" y="3149574"/>
            <a:ext cx="635400" cy="170400"/>
          </a:xfrm>
          <a:prstGeom prst="rightArrow">
            <a:avLst>
              <a:gd fmla="val 50000" name="adj1"/>
              <a:gd fmla="val 50000" name="adj2"/>
            </a:avLst>
          </a:prstGeom>
          <a:solidFill>
            <a:schemeClr val="accent4"/>
          </a:solidFill>
          <a:ln cap="flat" cmpd="sng" w="254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5" name="Google Shape;95;p8"/>
          <p:cNvSpPr/>
          <p:nvPr/>
        </p:nvSpPr>
        <p:spPr>
          <a:xfrm>
            <a:off x="6096005" y="3849962"/>
            <a:ext cx="635400" cy="170400"/>
          </a:xfrm>
          <a:prstGeom prst="rightArrow">
            <a:avLst>
              <a:gd fmla="val 50000" name="adj1"/>
              <a:gd fmla="val 50000" name="adj2"/>
            </a:avLst>
          </a:prstGeom>
          <a:solidFill>
            <a:schemeClr val="accent4"/>
          </a:solidFill>
          <a:ln cap="flat" cmpd="sng" w="254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9"/>
          <p:cNvSpPr txBox="1"/>
          <p:nvPr/>
        </p:nvSpPr>
        <p:spPr>
          <a:xfrm>
            <a:off x="866197" y="2814380"/>
            <a:ext cx="10521600" cy="3012984"/>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6600"/>
              <a:buFont typeface="Arial"/>
              <a:buNone/>
            </a:pPr>
            <a:r>
              <a:rPr b="1" lang="es-ES" sz="6600">
                <a:solidFill>
                  <a:schemeClr val="lt1"/>
                </a:solidFill>
              </a:rPr>
              <a:t>DISEÑO UNIVERSAL PARA EL APRENDIZAJE (DUA)</a:t>
            </a:r>
            <a:endParaRPr b="1" sz="6600">
              <a:solidFill>
                <a:schemeClr val="lt1"/>
              </a:solidFill>
            </a:endParaRPr>
          </a:p>
          <a:p>
            <a:pPr indent="0" lvl="0" marL="0" marR="0" rtl="0" algn="ctr">
              <a:lnSpc>
                <a:spcPct val="70000"/>
              </a:lnSpc>
              <a:spcBef>
                <a:spcPts val="0"/>
              </a:spcBef>
              <a:spcAft>
                <a:spcPts val="0"/>
              </a:spcAft>
              <a:buClr>
                <a:srgbClr val="000000"/>
              </a:buClr>
              <a:buSzPts val="6600"/>
              <a:buFont typeface="Arial"/>
              <a:buNone/>
            </a:pPr>
            <a:r>
              <a:t/>
            </a:r>
            <a:endParaRPr b="1" sz="6600">
              <a:solidFill>
                <a:schemeClr val="lt1"/>
              </a:solidFill>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0"/>
          <p:cNvSpPr txBox="1"/>
          <p:nvPr/>
        </p:nvSpPr>
        <p:spPr>
          <a:xfrm>
            <a:off x="549000" y="1686425"/>
            <a:ext cx="65697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s-ES" sz="2800">
                <a:solidFill>
                  <a:schemeClr val="dk1"/>
                </a:solidFill>
              </a:rPr>
              <a:t>¿Qué es el DUA?</a:t>
            </a:r>
            <a:endParaRPr b="0" i="0" sz="1400" u="none" cap="none" strike="noStrike">
              <a:solidFill>
                <a:srgbClr val="000000"/>
              </a:solidFill>
              <a:latin typeface="Arial"/>
              <a:ea typeface="Arial"/>
              <a:cs typeface="Arial"/>
              <a:sym typeface="Arial"/>
            </a:endParaRPr>
          </a:p>
          <a:p>
            <a:pPr indent="-279400" lvl="0" marL="635000" marR="0" rtl="0" algn="l">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lang="es-ES" sz="2800">
                <a:solidFill>
                  <a:schemeClr val="dk1"/>
                </a:solidFill>
              </a:rPr>
              <a:t>Un enfoque para el diseño de planes de estudio -incluidos los objetivos, métodos, materiales y evaluaciones de la enseñanza- que sea lo suficientemente flexible desde el principio para adaptarse a las diferencias del alumnado. </a:t>
            </a:r>
            <a:endParaRPr b="0" i="0" sz="2800" u="none" cap="none" strike="noStrike">
              <a:solidFill>
                <a:schemeClr val="dk1"/>
              </a:solidFill>
              <a:latin typeface="Arial"/>
              <a:ea typeface="Arial"/>
              <a:cs typeface="Arial"/>
              <a:sym typeface="Arial"/>
            </a:endParaRPr>
          </a:p>
        </p:txBody>
      </p:sp>
      <p:sp>
        <p:nvSpPr>
          <p:cNvPr id="107" name="Google Shape;107;p10"/>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lang="es-ES" sz="2000">
                <a:solidFill>
                  <a:srgbClr val="00B0F0"/>
                </a:solidFill>
              </a:rPr>
              <a:t>DISEÑO UNIVERSAL PARA EL APRENDIZAJE (DUA)</a:t>
            </a:r>
            <a:endParaRPr b="1" sz="2000">
              <a:solidFill>
                <a:srgbClr val="00B0F0"/>
              </a:solidFill>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endParaRPr>
          </a:p>
        </p:txBody>
      </p:sp>
      <p:pic>
        <p:nvPicPr>
          <p:cNvPr id="108" name="Google Shape;108;p10"/>
          <p:cNvPicPr preferRelativeResize="0"/>
          <p:nvPr/>
        </p:nvPicPr>
        <p:blipFill rotWithShape="1">
          <a:blip r:embed="rId3">
            <a:alphaModFix/>
          </a:blip>
          <a:srcRect b="0" l="0" r="0" t="0"/>
          <a:stretch/>
        </p:blipFill>
        <p:spPr>
          <a:xfrm>
            <a:off x="7118700" y="1466750"/>
            <a:ext cx="4940951" cy="3548525"/>
          </a:xfrm>
          <a:prstGeom prst="rect">
            <a:avLst/>
          </a:prstGeom>
          <a:noFill/>
          <a:ln>
            <a:noFill/>
          </a:ln>
        </p:spPr>
      </p:pic>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478563" y="2599318"/>
            <a:ext cx="11450700" cy="1785600"/>
          </a:xfrm>
          <a:prstGeom prst="rect">
            <a:avLst/>
          </a:prstGeom>
          <a:noFill/>
          <a:ln>
            <a:noFill/>
          </a:ln>
        </p:spPr>
        <p:txBody>
          <a:bodyPr anchorCtr="0" anchor="t" bIns="45700" lIns="91425" spcFirstLastPara="1" rIns="91425" wrap="square" tIns="45700">
            <a:spAutoFit/>
          </a:bodyPr>
          <a:lstStyle/>
          <a:p>
            <a:pPr indent="-457200" lvl="0" marL="635000" marR="0" rtl="0" algn="just">
              <a:lnSpc>
                <a:spcPct val="100000"/>
              </a:lnSpc>
              <a:spcBef>
                <a:spcPts val="0"/>
              </a:spcBef>
              <a:spcAft>
                <a:spcPts val="0"/>
              </a:spcAft>
              <a:buClr>
                <a:srgbClr val="EC7320"/>
              </a:buClr>
              <a:buSzPts val="2200"/>
              <a:buFont typeface="Arial"/>
              <a:buAutoNum type="arabicPeriod"/>
            </a:pPr>
            <a:r>
              <a:rPr lang="es-ES" sz="2200">
                <a:latin typeface="Helvetica Neue"/>
                <a:ea typeface="Helvetica Neue"/>
                <a:cs typeface="Helvetica Neue"/>
                <a:sym typeface="Helvetica Neue"/>
              </a:rPr>
              <a:t>Proporcionar </a:t>
            </a:r>
            <a:r>
              <a:rPr b="1" lang="es-ES" sz="2200">
                <a:latin typeface="Helvetica Neue"/>
                <a:ea typeface="Helvetica Neue"/>
                <a:cs typeface="Helvetica Neue"/>
                <a:sym typeface="Helvetica Neue"/>
              </a:rPr>
              <a:t>múltiples medios de </a:t>
            </a:r>
            <a:r>
              <a:rPr b="1" lang="es-ES" sz="2200" u="sng">
                <a:latin typeface="Helvetica Neue"/>
                <a:ea typeface="Helvetica Neue"/>
                <a:cs typeface="Helvetica Neue"/>
                <a:sym typeface="Helvetica Neue"/>
              </a:rPr>
              <a:t>compromiso</a:t>
            </a:r>
            <a:r>
              <a:rPr lang="es-ES" sz="2200">
                <a:latin typeface="Helvetica Neue"/>
                <a:ea typeface="Helvetica Neue"/>
                <a:cs typeface="Helvetica Neue"/>
                <a:sym typeface="Helvetica Neue"/>
              </a:rPr>
              <a:t>: El </a:t>
            </a:r>
            <a:r>
              <a:rPr lang="es-ES" sz="2200">
                <a:solidFill>
                  <a:srgbClr val="C55A11"/>
                </a:solidFill>
                <a:latin typeface="Helvetica Neue"/>
                <a:ea typeface="Helvetica Neue"/>
                <a:cs typeface="Helvetica Neue"/>
                <a:sym typeface="Helvetica Neue"/>
              </a:rPr>
              <a:t>PORQUÉ </a:t>
            </a:r>
            <a:r>
              <a:rPr lang="es-ES" sz="2200">
                <a:latin typeface="Helvetica Neue"/>
                <a:ea typeface="Helvetica Neue"/>
                <a:cs typeface="Helvetica Neue"/>
                <a:sym typeface="Helvetica Neue"/>
              </a:rPr>
              <a:t>del aprendizaje    </a:t>
            </a:r>
            <a:endParaRPr sz="2200">
              <a:latin typeface="Helvetica Neue"/>
              <a:ea typeface="Helvetica Neue"/>
              <a:cs typeface="Helvetica Neue"/>
              <a:sym typeface="Helvetica Neue"/>
            </a:endParaRPr>
          </a:p>
          <a:p>
            <a:pPr indent="0" lvl="0" marL="457200" marR="0" rtl="0" algn="just">
              <a:lnSpc>
                <a:spcPct val="100000"/>
              </a:lnSpc>
              <a:spcBef>
                <a:spcPts val="0"/>
              </a:spcBef>
              <a:spcAft>
                <a:spcPts val="0"/>
              </a:spcAft>
              <a:buNone/>
            </a:pPr>
            <a:r>
              <a:t/>
            </a:r>
            <a:endParaRPr sz="2200">
              <a:latin typeface="Helvetica Neue"/>
              <a:ea typeface="Helvetica Neue"/>
              <a:cs typeface="Helvetica Neue"/>
              <a:sym typeface="Helvetica Neue"/>
            </a:endParaRPr>
          </a:p>
          <a:p>
            <a:pPr indent="-457200" lvl="0" marL="635000" marR="0" rtl="0" algn="just">
              <a:lnSpc>
                <a:spcPct val="100000"/>
              </a:lnSpc>
              <a:spcBef>
                <a:spcPts val="0"/>
              </a:spcBef>
              <a:spcAft>
                <a:spcPts val="0"/>
              </a:spcAft>
              <a:buClr>
                <a:srgbClr val="EC7320"/>
              </a:buClr>
              <a:buSzPts val="2200"/>
              <a:buFont typeface="Arial"/>
              <a:buAutoNum type="arabicPeriod"/>
            </a:pPr>
            <a:r>
              <a:rPr lang="es-ES" sz="2200">
                <a:latin typeface="Helvetica Neue"/>
                <a:ea typeface="Helvetica Neue"/>
                <a:cs typeface="Helvetica Neue"/>
                <a:sym typeface="Helvetica Neue"/>
              </a:rPr>
              <a:t>Proporcionar </a:t>
            </a:r>
            <a:r>
              <a:rPr b="1" lang="es-ES" sz="2200">
                <a:latin typeface="Helvetica Neue"/>
                <a:ea typeface="Helvetica Neue"/>
                <a:cs typeface="Helvetica Neue"/>
                <a:sym typeface="Helvetica Neue"/>
              </a:rPr>
              <a:t>múltiples medios de </a:t>
            </a:r>
            <a:r>
              <a:rPr b="1" lang="es-ES" sz="2200" u="sng">
                <a:latin typeface="Helvetica Neue"/>
                <a:ea typeface="Helvetica Neue"/>
                <a:cs typeface="Helvetica Neue"/>
                <a:sym typeface="Helvetica Neue"/>
              </a:rPr>
              <a:t>representación</a:t>
            </a:r>
            <a:r>
              <a:rPr lang="es-ES" sz="2200">
                <a:latin typeface="Helvetica Neue"/>
                <a:ea typeface="Helvetica Neue"/>
                <a:cs typeface="Helvetica Neue"/>
                <a:sym typeface="Helvetica Neue"/>
              </a:rPr>
              <a:t>: El </a:t>
            </a:r>
            <a:r>
              <a:rPr lang="es-ES" sz="2200">
                <a:solidFill>
                  <a:srgbClr val="C55A11"/>
                </a:solidFill>
                <a:latin typeface="Helvetica Neue"/>
                <a:ea typeface="Helvetica Neue"/>
                <a:cs typeface="Helvetica Neue"/>
                <a:sym typeface="Helvetica Neue"/>
              </a:rPr>
              <a:t>QUÉ</a:t>
            </a:r>
            <a:r>
              <a:rPr lang="es-ES" sz="2200">
                <a:latin typeface="Helvetica Neue"/>
                <a:ea typeface="Helvetica Neue"/>
                <a:cs typeface="Helvetica Neue"/>
                <a:sym typeface="Helvetica Neue"/>
              </a:rPr>
              <a:t> del aprendizaje</a:t>
            </a:r>
            <a:endParaRPr sz="2200">
              <a:latin typeface="Helvetica Neue"/>
              <a:ea typeface="Helvetica Neue"/>
              <a:cs typeface="Helvetica Neue"/>
              <a:sym typeface="Helvetica Neue"/>
            </a:endParaRPr>
          </a:p>
          <a:p>
            <a:pPr indent="0" lvl="0" marL="457200" marR="0" rtl="0" algn="just">
              <a:lnSpc>
                <a:spcPct val="100000"/>
              </a:lnSpc>
              <a:spcBef>
                <a:spcPts val="0"/>
              </a:spcBef>
              <a:spcAft>
                <a:spcPts val="0"/>
              </a:spcAft>
              <a:buNone/>
            </a:pPr>
            <a:r>
              <a:t/>
            </a:r>
            <a:endParaRPr sz="2200">
              <a:latin typeface="Helvetica Neue"/>
              <a:ea typeface="Helvetica Neue"/>
              <a:cs typeface="Helvetica Neue"/>
              <a:sym typeface="Helvetica Neue"/>
            </a:endParaRPr>
          </a:p>
          <a:p>
            <a:pPr indent="-457200" lvl="0" marL="635000" marR="0" rtl="0" algn="just">
              <a:lnSpc>
                <a:spcPct val="100000"/>
              </a:lnSpc>
              <a:spcBef>
                <a:spcPts val="0"/>
              </a:spcBef>
              <a:spcAft>
                <a:spcPts val="0"/>
              </a:spcAft>
              <a:buClr>
                <a:srgbClr val="EC7320"/>
              </a:buClr>
              <a:buSzPts val="2200"/>
              <a:buFont typeface="Arial"/>
              <a:buAutoNum type="arabicPeriod"/>
            </a:pPr>
            <a:r>
              <a:rPr lang="es-ES" sz="2200">
                <a:latin typeface="Helvetica Neue"/>
                <a:ea typeface="Helvetica Neue"/>
                <a:cs typeface="Helvetica Neue"/>
                <a:sym typeface="Helvetica Neue"/>
              </a:rPr>
              <a:t>Proporcionar </a:t>
            </a:r>
            <a:r>
              <a:rPr b="1" lang="es-ES" sz="2200">
                <a:latin typeface="Helvetica Neue"/>
                <a:ea typeface="Helvetica Neue"/>
                <a:cs typeface="Helvetica Neue"/>
                <a:sym typeface="Helvetica Neue"/>
              </a:rPr>
              <a:t>múltiples medios de </a:t>
            </a:r>
            <a:r>
              <a:rPr b="1" lang="es-ES" sz="2200" u="sng">
                <a:latin typeface="Helvetica Neue"/>
                <a:ea typeface="Helvetica Neue"/>
                <a:cs typeface="Helvetica Neue"/>
                <a:sym typeface="Helvetica Neue"/>
              </a:rPr>
              <a:t>acción y expresión</a:t>
            </a:r>
            <a:r>
              <a:rPr lang="es-ES" sz="2200">
                <a:latin typeface="Helvetica Neue"/>
                <a:ea typeface="Helvetica Neue"/>
                <a:cs typeface="Helvetica Neue"/>
                <a:sym typeface="Helvetica Neue"/>
              </a:rPr>
              <a:t>: El </a:t>
            </a:r>
            <a:r>
              <a:rPr lang="es-ES" sz="2200">
                <a:solidFill>
                  <a:srgbClr val="C55A11"/>
                </a:solidFill>
                <a:latin typeface="Helvetica Neue"/>
                <a:ea typeface="Helvetica Neue"/>
                <a:cs typeface="Helvetica Neue"/>
                <a:sym typeface="Helvetica Neue"/>
              </a:rPr>
              <a:t>CÓMO</a:t>
            </a:r>
            <a:r>
              <a:rPr lang="es-ES" sz="2200">
                <a:latin typeface="Helvetica Neue"/>
                <a:ea typeface="Helvetica Neue"/>
                <a:cs typeface="Helvetica Neue"/>
                <a:sym typeface="Helvetica Neue"/>
              </a:rPr>
              <a:t> del aprendizaje</a:t>
            </a:r>
            <a:endParaRPr sz="2200">
              <a:latin typeface="Helvetica Neue"/>
              <a:ea typeface="Helvetica Neue"/>
              <a:cs typeface="Helvetica Neue"/>
              <a:sym typeface="Helvetica Neue"/>
            </a:endParaRPr>
          </a:p>
        </p:txBody>
      </p:sp>
      <p:sp>
        <p:nvSpPr>
          <p:cNvPr id="115" name="Google Shape;115;p15"/>
          <p:cNvSpPr txBox="1"/>
          <p:nvPr/>
        </p:nvSpPr>
        <p:spPr>
          <a:xfrm>
            <a:off x="727274" y="1986418"/>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16" name="Google Shape;116;p15"/>
          <p:cNvSpPr txBox="1"/>
          <p:nvPr/>
        </p:nvSpPr>
        <p:spPr>
          <a:xfrm>
            <a:off x="-289878" y="1759618"/>
            <a:ext cx="6493791" cy="839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Arial"/>
              <a:buNone/>
            </a:pPr>
            <a:r>
              <a:rPr lang="es-ES" sz="2400">
                <a:solidFill>
                  <a:srgbClr val="C55A11"/>
                </a:solidFill>
                <a:latin typeface="Helvetica Neue"/>
                <a:ea typeface="Helvetica Neue"/>
                <a:cs typeface="Helvetica Neue"/>
                <a:sym typeface="Helvetica Neue"/>
              </a:rPr>
              <a:t>El UDL se centra en 3 conceptos clave: </a:t>
            </a:r>
            <a:endParaRPr sz="2400">
              <a:solidFill>
                <a:srgbClr val="C55A1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1100"/>
              <a:buFont typeface="Arial"/>
              <a:buNone/>
            </a:pPr>
            <a:r>
              <a:t/>
            </a:r>
            <a:endParaRPr sz="2400">
              <a:solidFill>
                <a:srgbClr val="C55A1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rgbClr val="000000"/>
              </a:buClr>
              <a:buSzPts val="2400"/>
              <a:buFont typeface="Arial"/>
              <a:buNone/>
            </a:pPr>
            <a:r>
              <a:t/>
            </a:r>
            <a:endParaRPr sz="2400">
              <a:solidFill>
                <a:srgbClr val="C55A11"/>
              </a:solidFill>
              <a:latin typeface="Helvetica Neue"/>
              <a:ea typeface="Helvetica Neue"/>
              <a:cs typeface="Helvetica Neue"/>
              <a:sym typeface="Helvetica Neue"/>
            </a:endParaRPr>
          </a:p>
        </p:txBody>
      </p:sp>
      <p:sp>
        <p:nvSpPr>
          <p:cNvPr id="117" name="Google Shape;117;p15"/>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lang="es-ES" sz="2000">
                <a:solidFill>
                  <a:srgbClr val="00B0F0"/>
                </a:solidFill>
                <a:latin typeface="Helvetica Neue"/>
                <a:ea typeface="Helvetica Neue"/>
                <a:cs typeface="Helvetica Neue"/>
                <a:sym typeface="Helvetica Neue"/>
              </a:rPr>
              <a:t>DISEÑO UNIVERSAL PARA EL APRENDIZAJE (DUA)</a:t>
            </a:r>
            <a:endParaRPr b="1" sz="2000">
              <a:solidFill>
                <a:srgbClr val="00B0F0"/>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sz="2000">
              <a:solidFill>
                <a:srgbClr val="00B0F0"/>
              </a:solidFill>
              <a:latin typeface="Helvetica Neue"/>
              <a:ea typeface="Helvetica Neue"/>
              <a:cs typeface="Helvetica Neue"/>
              <a:sym typeface="Helvetica Neue"/>
            </a:endParaRPr>
          </a:p>
        </p:txBody>
      </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2021-02-16T14:32:26Z</dcterms:created>
  <dc:creator>Óscar Muñoz</dc:creator>
</cp:coreProperties>
</file>