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0xwWzTUrk1OSdqhI3X8vKskIY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8" d="100"/>
          <a:sy n="58" d="100"/>
        </p:scale>
        <p:origin x="96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 name="Google Shape;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8" name="Google Shape;10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5" name="Google Shape;11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9" name="Google Shape;129;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endParaRPr dirty="0"/>
          </a:p>
        </p:txBody>
      </p:sp>
      <p:sp>
        <p:nvSpPr>
          <p:cNvPr id="137" name="Google Shape;13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r>
              <a:rPr lang="es-ES" sz="1800" b="1">
                <a:solidFill>
                  <a:srgbClr val="000000"/>
                </a:solidFill>
                <a:latin typeface="Arial"/>
                <a:ea typeface="Arial"/>
                <a:cs typeface="Arial"/>
                <a:sym typeface="Arial"/>
              </a:rPr>
              <a:t>Main Steps:</a:t>
            </a:r>
            <a:r>
              <a:rPr lang="es-ES" sz="1800">
                <a:solidFill>
                  <a:srgbClr val="000000"/>
                </a:solidFill>
                <a:latin typeface="Arial"/>
                <a:ea typeface="Arial"/>
                <a:cs typeface="Arial"/>
                <a:sym typeface="Arial"/>
              </a:rPr>
              <a:t> </a:t>
            </a:r>
            <a:endParaRPr sz="1800">
              <a:latin typeface="Arial"/>
              <a:ea typeface="Arial"/>
              <a:cs typeface="Arial"/>
              <a:sym typeface="Arial"/>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Determination of materials</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Placing the selected materials on the plate</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Giving the final version of the created work</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final image is photographed from the front and from the top.</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In addition, the photo of the student who made the work is also taken with the work.</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photos taken are sent to the visual arts teacher and the school's informatics teacher responsible for social media.</a:t>
            </a:r>
            <a:endParaRPr sz="1800">
              <a:latin typeface="Noto Sans Symbols"/>
              <a:ea typeface="Noto Sans Symbols"/>
              <a:cs typeface="Noto Sans Symbols"/>
              <a:sym typeface="Noto Sans Symbols"/>
            </a:endParaRPr>
          </a:p>
          <a:p>
            <a:pPr marL="342900" marR="0" lvl="0" indent="-342900" algn="just" rtl="0">
              <a:lnSpc>
                <a:spcPct val="100000"/>
              </a:lnSpc>
              <a:spcBef>
                <a:spcPts val="600"/>
              </a:spcBef>
              <a:spcAft>
                <a:spcPts val="0"/>
              </a:spcAft>
              <a:buSzPts val="1400"/>
              <a:buFont typeface="Arial"/>
              <a:buChar char="●"/>
            </a:pPr>
            <a:r>
              <a:rPr lang="es-ES" sz="1800">
                <a:solidFill>
                  <a:srgbClr val="000000"/>
                </a:solidFill>
                <a:latin typeface="Noto Sans Symbols"/>
                <a:ea typeface="Noto Sans Symbols"/>
                <a:cs typeface="Noto Sans Symbols"/>
                <a:sym typeface="Noto Sans Symbols"/>
              </a:rPr>
              <a:t>The photos sent are published on the social media pages of the school.</a:t>
            </a:r>
            <a:endParaRPr sz="1800">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rgbClr val="000000"/>
              </a:buClr>
              <a:buSzPts val="1400"/>
              <a:buFont typeface="Arial"/>
              <a:buNone/>
            </a:pPr>
            <a:endParaRPr sz="1200">
              <a:latin typeface="Arial"/>
              <a:ea typeface="Arial"/>
              <a:cs typeface="Arial"/>
              <a:sym typeface="Arial"/>
            </a:endParaRPr>
          </a:p>
        </p:txBody>
      </p:sp>
      <p:sp>
        <p:nvSpPr>
          <p:cNvPr id="143" name="Google Shape;143;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59" name="Google Shape;15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
        <p:nvSpPr>
          <p:cNvPr id="173" name="Google Shape;1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9" name="Google Shape;17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194" name="Google Shape;194;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60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08" name="Google Shape;20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800" dirty="0">
              <a:latin typeface="Arial"/>
              <a:ea typeface="Arial"/>
              <a:cs typeface="Arial"/>
              <a:sym typeface="Arial"/>
            </a:endParaRPr>
          </a:p>
        </p:txBody>
      </p:sp>
      <p:sp>
        <p:nvSpPr>
          <p:cNvPr id="214" name="Google Shape;214;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dirty="0">
              <a:latin typeface="Arial"/>
              <a:ea typeface="Arial"/>
              <a:cs typeface="Arial"/>
              <a:sym typeface="Arial"/>
            </a:endParaRPr>
          </a:p>
        </p:txBody>
      </p:sp>
      <p:sp>
        <p:nvSpPr>
          <p:cNvPr id="221" name="Google Shape;221;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The project is focused on the sustainable development of society and the search for identity within the sectors that make up the diversity of a specific urban environment. It focuses on a setting where children can feel integrated, using art as a catalyst of communication and development of the individual. </a:t>
            </a:r>
            <a:r>
              <a:rPr lang="es-ES" sz="1800" b="0" i="0" u="none" strike="noStrike" cap="none">
                <a:solidFill>
                  <a:srgbClr val="000000"/>
                </a:solidFill>
                <a:latin typeface="Arial"/>
                <a:ea typeface="Arial"/>
                <a:cs typeface="Arial"/>
                <a:sym typeface="Arial"/>
              </a:rPr>
              <a:t>It is also intended to bring the art centre closer to society and disassociate it from the classic vision of an elite space</a:t>
            </a:r>
            <a:endParaRPr sz="18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800">
              <a:latin typeface="Arial"/>
              <a:ea typeface="Arial"/>
              <a:cs typeface="Arial"/>
              <a:sym typeface="Arial"/>
            </a:endParaRPr>
          </a:p>
        </p:txBody>
      </p:sp>
      <p:sp>
        <p:nvSpPr>
          <p:cNvPr id="236" name="Google Shape;236;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Comment added to the first activity, which uses Visual Thinking Strategies: </a:t>
            </a:r>
            <a:r>
              <a:rPr lang="es-ES" sz="1800" u="none" strike="noStrike">
                <a:latin typeface="Arial"/>
                <a:ea typeface="Arial"/>
                <a:cs typeface="Arial"/>
                <a:sym typeface="Arial"/>
              </a:rPr>
              <a:t>This occurs for students to recognise their ability to be active participants in the project, form a group, observe, listen, and discuss topics related to the artwork. This will eliminate prejudices about their ability to analyse the art, and as such is a key element in the development of the project.</a:t>
            </a:r>
            <a:endParaRPr/>
          </a:p>
          <a:p>
            <a:pPr marL="457200" marR="0" lvl="0" indent="-228600" algn="l" rtl="0">
              <a:lnSpc>
                <a:spcPct val="100000"/>
              </a:lnSpc>
              <a:spcBef>
                <a:spcPts val="0"/>
              </a:spcBef>
              <a:spcAft>
                <a:spcPts val="0"/>
              </a:spcAft>
              <a:buClr>
                <a:srgbClr val="000000"/>
              </a:buClr>
              <a:buSzPts val="1400"/>
              <a:buFont typeface="Arial"/>
              <a:buNone/>
            </a:pPr>
            <a:r>
              <a:rPr lang="es-ES" sz="1800" u="none" strike="noStrike">
                <a:latin typeface="Arial"/>
                <a:ea typeface="Arial"/>
                <a:cs typeface="Arial"/>
                <a:sym typeface="Arial"/>
              </a:rPr>
              <a:t>Comment added to the last activity: In this way, the installation grows in time, in size and in styles, encompassing diverse elements of the neighborhood. This involvement of the public in the reflection of art and their surroundings is one of the main project objectives.</a:t>
            </a:r>
            <a:endParaRPr sz="1800">
              <a:latin typeface="Arial"/>
              <a:ea typeface="Arial"/>
              <a:cs typeface="Arial"/>
              <a:sym typeface="Arial"/>
            </a:endParaRPr>
          </a:p>
        </p:txBody>
      </p:sp>
      <p:sp>
        <p:nvSpPr>
          <p:cNvPr id="243" name="Google Shape;243;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600"/>
              </a:spcAft>
              <a:buSzPts val="1400"/>
              <a:buNone/>
            </a:pPr>
            <a:r>
              <a:rPr lang="es-ES" sz="1200">
                <a:latin typeface="Arial"/>
                <a:ea typeface="Arial"/>
                <a:cs typeface="Arial"/>
                <a:sym typeface="Arial"/>
              </a:rPr>
              <a:t>Even if </a:t>
            </a:r>
            <a:r>
              <a:rPr lang="es-ES" sz="1800">
                <a:latin typeface="Arial"/>
                <a:ea typeface="Arial"/>
                <a:cs typeface="Arial"/>
                <a:sym typeface="Arial"/>
              </a:rPr>
              <a:t>Romania is not very well positioned in terms of the integration of the arts in the school, compared to some of the countries participating in the study, it is well positioned for community level events. In Romania, like in Bulgaria, the only two arts subjects, which are part of the compulsory curriculum in mainstream schools, are visual arts and music and no other arts subjects are included as optional studies. From the perspective of openness to communication and partnership with the community however, in recent years, the Romanian school has taken some steps in mapping the offer of artists and cultural operators, to ensure a better meeting of the educational area with the artistic one. It very much worth mentioning the possibility of registration in a database data, accessible to schools, of individuals and organizations, which want to propose activities within the program "School differently". The interested schools can choose from among those offers the one/s they think would be most appropriate for their context. Romania is currently in the process of curricular reform from the perspective of integration key competences, which include the “cultural awareness and expression” competence. </a:t>
            </a:r>
            <a:endParaRPr sz="1200" b="0" i="0" u="none" strike="noStrike" cap="none">
              <a:solidFill>
                <a:schemeClr val="dk1"/>
              </a:solidFill>
              <a:latin typeface="Calibri"/>
              <a:ea typeface="Calibri"/>
              <a:cs typeface="Calibri"/>
              <a:sym typeface="Calibri"/>
            </a:endParaRPr>
          </a:p>
        </p:txBody>
      </p:sp>
      <p:sp>
        <p:nvSpPr>
          <p:cNvPr id="257" name="Google Shape;2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a:latin typeface="Calibri"/>
                <a:ea typeface="Calibri"/>
                <a:cs typeface="Calibri"/>
                <a:sym typeface="Calibri"/>
              </a:rPr>
              <a:t>The concerts are of high quality and the explanations accompanying each piece of music are useful, give student’s insights into the musical world and bring classical music closer to students. Teachers can use the site, its recordings and articles in their classes to create a nice atmosphere and stimulate students’ wellbeing, to encourage students to listen to quality concerts, analyse famous artistic expressions, or understand the context when they were created.</a:t>
            </a:r>
            <a:endParaRPr sz="12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s-ES" sz="1200">
                <a:latin typeface="Calibri"/>
                <a:ea typeface="Calibri"/>
                <a:cs typeface="Calibri"/>
                <a:sym typeface="Calibri"/>
              </a:rPr>
              <a:t>The materials can be used in classes to promote students’ wellbeing</a:t>
            </a:r>
            <a:r>
              <a:rPr lang="es-ES" sz="1200" b="1">
                <a:latin typeface="Calibri"/>
                <a:ea typeface="Calibri"/>
                <a:cs typeface="Calibri"/>
                <a:sym typeface="Calibri"/>
              </a:rPr>
              <a:t> </a:t>
            </a:r>
            <a:r>
              <a:rPr lang="es-ES" sz="1200" b="0">
                <a:latin typeface="Calibri"/>
                <a:ea typeface="Calibri"/>
                <a:cs typeface="Calibri"/>
                <a:sym typeface="Calibri"/>
              </a:rPr>
              <a:t>through the implementation of</a:t>
            </a:r>
            <a:r>
              <a:rPr lang="es-ES" sz="1200" b="1">
                <a:latin typeface="Calibri"/>
                <a:ea typeface="Calibri"/>
                <a:cs typeface="Calibri"/>
                <a:sym typeface="Calibri"/>
              </a:rPr>
              <a:t> </a:t>
            </a:r>
            <a:r>
              <a:rPr lang="es-ES" sz="1200" b="0">
                <a:latin typeface="Calibri"/>
                <a:ea typeface="Calibri"/>
                <a:cs typeface="Calibri"/>
                <a:sym typeface="Calibri"/>
              </a:rPr>
              <a:t>arts. The materials foster collaboration between</a:t>
            </a:r>
            <a:r>
              <a:rPr lang="es-ES" sz="1200" b="1">
                <a:latin typeface="Calibri"/>
                <a:ea typeface="Calibri"/>
                <a:cs typeface="Calibri"/>
                <a:sym typeface="Calibri"/>
              </a:rPr>
              <a:t> </a:t>
            </a:r>
            <a:r>
              <a:rPr lang="es-ES" sz="1200" b="0">
                <a:latin typeface="Calibri"/>
                <a:ea typeface="Calibri"/>
                <a:cs typeface="Calibri"/>
                <a:sym typeface="Calibri"/>
              </a:rPr>
              <a:t>art specialists (musicians) and teachers.</a:t>
            </a:r>
            <a:r>
              <a:rPr lang="es-ES" sz="1200" b="1">
                <a:latin typeface="Calibri"/>
                <a:ea typeface="Calibri"/>
                <a:cs typeface="Calibri"/>
                <a:sym typeface="Calibri"/>
              </a:rPr>
              <a:t> </a:t>
            </a:r>
            <a:r>
              <a:rPr lang="es-ES" sz="1200" b="0">
                <a:latin typeface="Calibri"/>
                <a:ea typeface="Calibri"/>
                <a:cs typeface="Calibri"/>
                <a:sym typeface="Calibri"/>
              </a:rPr>
              <a:t>Music strengthens concentration, memory, joy for life, tolerance, wellbeing and motivation to be a better person. It stimulates linguistic, musical, logical visual and interpersonal intelligences.</a:t>
            </a:r>
            <a:endParaRPr sz="1800">
              <a:latin typeface="Arial"/>
              <a:ea typeface="Arial"/>
              <a:cs typeface="Arial"/>
              <a:sym typeface="Arial"/>
            </a:endParaRPr>
          </a:p>
        </p:txBody>
      </p:sp>
      <p:sp>
        <p:nvSpPr>
          <p:cNvPr id="263" name="Google Shape;263;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35</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800">
                <a:latin typeface="Arial"/>
                <a:ea typeface="Arial"/>
                <a:cs typeface="Arial"/>
                <a:sym typeface="Arial"/>
              </a:rPr>
              <a:t>Some further details can be provided: </a:t>
            </a:r>
            <a:r>
              <a:rPr lang="es-ES" sz="1200">
                <a:latin typeface="Calibri"/>
                <a:ea typeface="Calibri"/>
                <a:cs typeface="Calibri"/>
                <a:sym typeface="Calibri"/>
              </a:rPr>
              <a:t>Alecart is a project/ a trend initiated by a cultural group of young people and their teachers of literature from several high schools in Iasi, Romania, with a rich experience and activity. Access to the activities of the group is free. The trend educates and helps young people to find their own voice in society and fully contribute to its development. Their magazine has published young people’s opinions on a wide range of topics (inclusion, diversity, life, communism, achievements, happiness vs unhappiness, wellbeing) and their literary works since 2008. The magazine has acquired a national character in time and addresses all students in Romania. The group is a partner in the FILIT cultural event, which initiated a special section addressing children/students beginning with 2019 where Alecart has a substantial contribution each year. The FILIT event aims at promoting young talents and their literary works as well as developing young people’s creative and critical thinking skills and instilling the love of books and reading in young participants. Students are given the opportunity to meet writers and poets and also to read their own works</a:t>
            </a:r>
            <a:endParaRPr sz="1800">
              <a:latin typeface="Arial"/>
              <a:ea typeface="Arial"/>
              <a:cs typeface="Arial"/>
              <a:sym typeface="Arial"/>
            </a:endParaRPr>
          </a:p>
        </p:txBody>
      </p:sp>
      <p:sp>
        <p:nvSpPr>
          <p:cNvPr id="278" name="Google Shape;278;p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37</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400"/>
              <a:buFont typeface="Arial"/>
              <a:buNone/>
            </a:pPr>
            <a:r>
              <a:rPr lang="es-ES" sz="1200"/>
              <a:t>As part of the Scuole aperte (Open Schools) project, each school or network of schools can apply for funding for arts activities from the Ministry of Education. In the large majority of European countries, specialist arts teachers, even if they are primarily trained as (professional) artists in a consecutive model, also need to undergo professional teacher training at some point. This means that in order to be able to teach in general public schools (and not only extra-curricular classes, in which professional artists can be involved in several countries, for example in Greece, Italy, Finland, Slovakia and Slovenia), professional artists need to complete professional teacher training as well. It is interesting to mention also that according to a recent study within the Italian Culture and Wellbeing Project, cultural access was the second most important determinant of psychological subjective well being after multiple morbidities, outperforming factors such as occupation, age, income and education. </a:t>
            </a:r>
            <a:endParaRPr sz="1200"/>
          </a:p>
          <a:p>
            <a:pPr marL="0" marR="0" lvl="0" indent="0" algn="just" rtl="0">
              <a:lnSpc>
                <a:spcPct val="100000"/>
              </a:lnSpc>
              <a:spcBef>
                <a:spcPts val="1200"/>
              </a:spcBef>
              <a:spcAft>
                <a:spcPts val="600"/>
              </a:spcAft>
              <a:buSzPts val="1400"/>
              <a:buNone/>
            </a:pPr>
            <a:endParaRPr sz="1200" b="0" i="0" u="none" strike="noStrike" cap="none">
              <a:solidFill>
                <a:schemeClr val="dk1"/>
              </a:solidFill>
              <a:latin typeface="Calibri"/>
              <a:ea typeface="Calibri"/>
              <a:cs typeface="Calibri"/>
              <a:sym typeface="Calibri"/>
            </a:endParaRPr>
          </a:p>
        </p:txBody>
      </p:sp>
      <p:sp>
        <p:nvSpPr>
          <p:cNvPr id="293" name="Google Shape;2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800">
              <a:latin typeface="Arial"/>
              <a:ea typeface="Arial"/>
              <a:cs typeface="Arial"/>
              <a:sym typeface="Arial"/>
            </a:endParaRPr>
          </a:p>
        </p:txBody>
      </p:sp>
      <p:sp>
        <p:nvSpPr>
          <p:cNvPr id="299" name="Google Shape;299;p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39</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0c4d38af3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g10c4d38af3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g10c4d38af3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40</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s-ES" sz="1800"/>
              <a:t>Large work tables allow for the use of traditional tools – for incisions, hollowing and smoothing – and for other unusual tools too, like pasta-cutters, potato-mashers, and icing-bags. Then there are torches, lenses, and microscopes, connected to computers, which let us get inside the material’s most intimate and unanticipated structures in totally new ways. </a:t>
            </a:r>
            <a:endParaRPr/>
          </a:p>
          <a:p>
            <a:pPr marL="457200" lvl="0" indent="-228600" algn="l" rtl="0">
              <a:lnSpc>
                <a:spcPct val="100000"/>
              </a:lnSpc>
              <a:spcBef>
                <a:spcPts val="0"/>
              </a:spcBef>
              <a:spcAft>
                <a:spcPts val="0"/>
              </a:spcAft>
              <a:buSzPts val="1400"/>
              <a:buNone/>
            </a:pPr>
            <a:r>
              <a:rPr lang="es-ES" sz="1200" b="0" i="0" u="none" strike="noStrike" cap="none">
                <a:solidFill>
                  <a:schemeClr val="dk1"/>
                </a:solidFill>
                <a:latin typeface="Calibri"/>
                <a:ea typeface="Calibri"/>
                <a:cs typeface="Calibri"/>
                <a:sym typeface="Calibri"/>
              </a:rPr>
              <a:t>Participants discover the force of contact with </a:t>
            </a:r>
            <a:r>
              <a:rPr lang="es-ES" sz="1200" b="0" i="1" u="none" strike="noStrike" cap="none">
                <a:solidFill>
                  <a:schemeClr val="dk1"/>
                </a:solidFill>
                <a:latin typeface="Calibri"/>
                <a:ea typeface="Calibri"/>
                <a:cs typeface="Calibri"/>
                <a:sym typeface="Calibri"/>
              </a:rPr>
              <a:t>terra</a:t>
            </a:r>
            <a:r>
              <a:rPr lang="es-ES" sz="1200" b="0" i="0" u="none" strike="noStrike" cap="none">
                <a:solidFill>
                  <a:schemeClr val="dk1"/>
                </a:solidFill>
                <a:latin typeface="Calibri"/>
                <a:ea typeface="Calibri"/>
                <a:cs typeface="Calibri"/>
                <a:sym typeface="Calibri"/>
              </a:rPr>
              <a:t>, the earth, shaping it in different ways, with alphabets of plasticity, layers and strata, structures rich in solids and voids, creating complex compositions and forms in different colors.</a:t>
            </a:r>
            <a:endParaRPr sz="1800"/>
          </a:p>
        </p:txBody>
      </p:sp>
      <p:sp>
        <p:nvSpPr>
          <p:cNvPr id="315" name="Google Shape;315;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sz="1400"/>
              <a:t>41</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s-E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Comment to the types of bodies, providing additional arts education: Depending on the context, they could be local organizations that work on inclusivity, work with children with disabilities or schools for talented children. Your partners from the community can also be selected only based on their artistic experiences and specializations. Your efforts in the field of inclusivity will direct the setting up of the workshops and the manner of their implementation. </a:t>
            </a:r>
            <a:endParaRPr/>
          </a:p>
          <a:p>
            <a:pPr marL="457200" marR="0" lvl="0" indent="-228600" algn="l" rtl="0">
              <a:lnSpc>
                <a:spcPct val="100000"/>
              </a:lnSpc>
              <a:spcBef>
                <a:spcPts val="0"/>
              </a:spcBef>
              <a:spcAft>
                <a:spcPts val="0"/>
              </a:spcAft>
              <a:buClr>
                <a:srgbClr val="000000"/>
              </a:buClr>
              <a:buSzPts val="1400"/>
              <a:buFont typeface="Arial"/>
              <a:buNone/>
            </a:pPr>
            <a:r>
              <a:rPr lang="es-ES" sz="1200">
                <a:latin typeface="Arial"/>
                <a:ea typeface="Arial"/>
                <a:cs typeface="Arial"/>
                <a:sym typeface="Arial"/>
              </a:rPr>
              <a:t> Including them can lead to shared experiences and knowledge expansion, combined with learning new art techniques.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0" name="Google Shape;330;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0c4d38af3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10c4d38af3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0" name="Google Shape;7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ES"/>
              <a:t>USE THIS SPACE TO ADD NOTES FOR THE TRAINERS</a:t>
            </a:r>
            <a:endParaRPr/>
          </a:p>
        </p:txBody>
      </p:sp>
      <p:sp>
        <p:nvSpPr>
          <p:cNvPr id="76" name="Google Shape;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SzPts val="1400"/>
              <a:buNone/>
            </a:pPr>
            <a:endParaRPr dirty="0"/>
          </a:p>
        </p:txBody>
      </p:sp>
      <p:sp>
        <p:nvSpPr>
          <p:cNvPr id="81" name="Google Shape;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p:txBody>
      </p:sp>
      <p:sp>
        <p:nvSpPr>
          <p:cNvPr id="87" name="Google Shape;8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3"/>
        <p:cNvGrpSpPr/>
        <p:nvPr/>
      </p:nvGrpSpPr>
      <p:grpSpPr>
        <a:xfrm>
          <a:off x="0" y="0"/>
          <a:ext cx="0" cy="0"/>
          <a:chOff x="0" y="0"/>
          <a:chExt cx="0" cy="0"/>
        </a:xfrm>
      </p:grpSpPr>
      <p:sp>
        <p:nvSpPr>
          <p:cNvPr id="14" name="Google Shape;14;p28"/>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8"/>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8"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17" name="Google Shape;17;p28"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00AEEF"/>
              </a:buClr>
              <a:buSzPts val="6600"/>
              <a:buFont typeface="Arial"/>
              <a:buNone/>
            </a:pPr>
            <a:endParaRPr sz="6600" b="1" i="0" u="none" strike="noStrike" cap="none">
              <a:solidFill>
                <a:srgbClr val="00AEEF"/>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25"/>
        <p:cNvGrpSpPr/>
        <p:nvPr/>
      </p:nvGrpSpPr>
      <p:grpSpPr>
        <a:xfrm>
          <a:off x="0" y="0"/>
          <a:ext cx="0" cy="0"/>
          <a:chOff x="0" y="0"/>
          <a:chExt cx="0" cy="0"/>
        </a:xfrm>
      </p:grpSpPr>
      <p:sp>
        <p:nvSpPr>
          <p:cNvPr id="26" name="Google Shape;26;p2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29"/>
          <p:cNvSpPr/>
          <p:nvPr/>
        </p:nvSpPr>
        <p:spPr>
          <a:xfrm>
            <a:off x="0" y="6708711"/>
            <a:ext cx="12192000" cy="149290"/>
          </a:xfrm>
          <a:prstGeom prst="rect">
            <a:avLst/>
          </a:prstGeom>
          <a:solidFill>
            <a:srgbClr val="EA91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9" descr="Imagen que contiene botella, firmar, azul, naranja&#10;&#10;Descripción generada automáticamente"/>
          <p:cNvPicPr preferRelativeResize="0"/>
          <p:nvPr/>
        </p:nvPicPr>
        <p:blipFill rotWithShape="1">
          <a:blip r:embed="rId2">
            <a:alphaModFix/>
          </a:blip>
          <a:srcRect/>
          <a:stretch/>
        </p:blipFill>
        <p:spPr>
          <a:xfrm>
            <a:off x="8977745" y="5974203"/>
            <a:ext cx="3214255" cy="734508"/>
          </a:xfrm>
          <a:prstGeom prst="rect">
            <a:avLst/>
          </a:prstGeom>
          <a:noFill/>
          <a:ln>
            <a:noFill/>
          </a:ln>
        </p:spPr>
      </p:pic>
      <p:pic>
        <p:nvPicPr>
          <p:cNvPr id="29" name="Google Shape;29;p29" descr="Imagen que contiene Logotipo&#10;&#10;Descripción generada automáticamente"/>
          <p:cNvPicPr preferRelativeResize="0"/>
          <p:nvPr/>
        </p:nvPicPr>
        <p:blipFill rotWithShape="1">
          <a:blip r:embed="rId3">
            <a:alphaModFix/>
          </a:blip>
          <a:srcRect/>
          <a:stretch/>
        </p:blipFill>
        <p:spPr>
          <a:xfrm>
            <a:off x="571570" y="318144"/>
            <a:ext cx="2361914" cy="9154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Un grupo de personas en un salón de clases&#10;&#10;Descripción generada automáticamente con confianza media"/>
          <p:cNvPicPr preferRelativeResize="0"/>
          <p:nvPr/>
        </p:nvPicPr>
        <p:blipFill rotWithShape="1">
          <a:blip r:embed="rId4">
            <a:alphaModFix amt="25000"/>
          </a:blip>
          <a:srcRect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9139"/>
        </a:solidFill>
        <a:effectLst/>
      </p:bgPr>
    </p:bg>
    <p:spTree>
      <p:nvGrpSpPr>
        <p:cNvPr id="1" name="Shape 18"/>
        <p:cNvGrpSpPr/>
        <p:nvPr/>
      </p:nvGrpSpPr>
      <p:grpSpPr>
        <a:xfrm>
          <a:off x="0" y="0"/>
          <a:ext cx="0" cy="0"/>
          <a:chOff x="0" y="0"/>
          <a:chExt cx="0" cy="0"/>
        </a:xfrm>
      </p:grpSpPr>
      <p:pic>
        <p:nvPicPr>
          <p:cNvPr id="19" name="Google Shape;19;p26" descr="Un grupo de personas en un salón de clases&#10;&#10;Descripción generada automáticamente con confianza media"/>
          <p:cNvPicPr preferRelativeResize="0"/>
          <p:nvPr/>
        </p:nvPicPr>
        <p:blipFill rotWithShape="1">
          <a:blip r:embed="rId4">
            <a:alphaModFix amt="25000"/>
          </a:blip>
          <a:srcRect t="17177" r="2024"/>
          <a:stretch/>
        </p:blipFill>
        <p:spPr>
          <a:xfrm>
            <a:off x="1" y="0"/>
            <a:ext cx="12192000" cy="6858000"/>
          </a:xfrm>
          <a:prstGeom prst="rect">
            <a:avLst/>
          </a:prstGeom>
          <a:noFill/>
          <a:ln>
            <a:noFill/>
          </a:ln>
        </p:spPr>
      </p:pic>
      <p:pic>
        <p:nvPicPr>
          <p:cNvPr id="20" name="Google Shape;20;p26" descr="Imagen que contiene botella, firmar, azul, naranja&#10;&#10;Descripción generada automáticamente"/>
          <p:cNvPicPr preferRelativeResize="0"/>
          <p:nvPr/>
        </p:nvPicPr>
        <p:blipFill rotWithShape="1">
          <a:blip r:embed="rId5">
            <a:alphaModFix/>
          </a:blip>
          <a:srcRect/>
          <a:stretch/>
        </p:blipFill>
        <p:spPr>
          <a:xfrm>
            <a:off x="8116846" y="423168"/>
            <a:ext cx="3728085" cy="851926"/>
          </a:xfrm>
          <a:prstGeom prst="rect">
            <a:avLst/>
          </a:prstGeom>
          <a:noFill/>
          <a:ln>
            <a:noFill/>
          </a:ln>
        </p:spPr>
      </p:pic>
      <p:pic>
        <p:nvPicPr>
          <p:cNvPr id="21" name="Google Shape;21;p26" descr="Imagen que contiene Logotipo&#10;&#10;Descripción generada automáticamente"/>
          <p:cNvPicPr preferRelativeResize="0"/>
          <p:nvPr/>
        </p:nvPicPr>
        <p:blipFill rotWithShape="1">
          <a:blip r:embed="rId6">
            <a:alphaModFix/>
          </a:blip>
          <a:srcRect/>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vihrovenia.bg/en/suggestopedia/what-is-suggestopedia-8"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p:nvPr/>
        </p:nvSpPr>
        <p:spPr>
          <a:xfrm>
            <a:off x="1441579" y="3341137"/>
            <a:ext cx="913852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 sz="2800" b="1" i="0" u="none" strike="noStrike" cap="none" dirty="0">
                <a:solidFill>
                  <a:srgbClr val="EA9139"/>
                </a:solidFill>
                <a:latin typeface="Helvetica Neue"/>
                <a:ea typeface="Helvetica Neue"/>
                <a:cs typeface="Helvetica Neue"/>
                <a:sym typeface="Helvetica Neue"/>
              </a:rPr>
              <a:t>Creatividad Inclusiva por medio de la Educación Artística</a:t>
            </a:r>
            <a:endParaRPr sz="2800" b="1" i="0" u="none" strike="noStrike" cap="none" dirty="0">
              <a:solidFill>
                <a:srgbClr val="EA9139"/>
              </a:solidFill>
              <a:latin typeface="Helvetica Neue"/>
              <a:ea typeface="Helvetica Neue"/>
              <a:cs typeface="Helvetica Neue"/>
              <a:sym typeface="Helvetica Neue"/>
            </a:endParaRPr>
          </a:p>
        </p:txBody>
      </p:sp>
      <p:sp>
        <p:nvSpPr>
          <p:cNvPr id="35" name="Google Shape;35;p1"/>
          <p:cNvSpPr/>
          <p:nvPr/>
        </p:nvSpPr>
        <p:spPr>
          <a:xfrm>
            <a:off x="3822000" y="4298489"/>
            <a:ext cx="4548000" cy="76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Helvetica Neue"/>
              <a:buNone/>
            </a:pPr>
            <a:r>
              <a:rPr lang="es-ES" sz="2000" b="1" dirty="0">
                <a:solidFill>
                  <a:schemeClr val="dk1"/>
                </a:solidFill>
                <a:latin typeface="Helvetica Neue"/>
                <a:ea typeface="Helvetica Neue"/>
                <a:cs typeface="Helvetica Neue"/>
                <a:sym typeface="Helvetica Neue"/>
              </a:rPr>
              <a:t>Trabajando con la Comunidad</a:t>
            </a:r>
            <a:endParaRPr sz="2000" b="1" i="0" u="none" strike="noStrike" cap="none" dirty="0">
              <a:solidFill>
                <a:schemeClr val="dk1"/>
              </a:solidFill>
              <a:latin typeface="Helvetica Neue"/>
              <a:ea typeface="Helvetica Neue"/>
              <a:cs typeface="Helvetica Neue"/>
              <a:sym typeface="Helvetica Neue"/>
            </a:endParaRPr>
          </a:p>
        </p:txBody>
      </p:sp>
      <p:sp>
        <p:nvSpPr>
          <p:cNvPr id="36" name="Google Shape;36;p1"/>
          <p:cNvSpPr txBox="1"/>
          <p:nvPr/>
        </p:nvSpPr>
        <p:spPr>
          <a:xfrm>
            <a:off x="6279959" y="5937933"/>
            <a:ext cx="5616575" cy="650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project has been funded with the support from the European Union.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s-ES" sz="1100" b="0" i="0" u="none" strike="noStrike" cap="non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sz="1100" b="0" i="0" u="none" strike="noStrike" cap="none">
              <a:solidFill>
                <a:schemeClr val="dk1"/>
              </a:solidFill>
              <a:latin typeface="Times New Roman"/>
              <a:ea typeface="Times New Roman"/>
              <a:cs typeface="Times New Roman"/>
              <a:sym typeface="Times New Roman"/>
            </a:endParaRPr>
          </a:p>
        </p:txBody>
      </p:sp>
      <p:pic>
        <p:nvPicPr>
          <p:cNvPr id="37" name="Google Shape;37;p1" descr="Imagen que contiene firmar, botella, azul, parada&#10;&#10;Descripción generada automáticamente"/>
          <p:cNvPicPr preferRelativeResize="0"/>
          <p:nvPr/>
        </p:nvPicPr>
        <p:blipFill rotWithShape="1">
          <a:blip r:embed="rId3">
            <a:alphaModFix/>
          </a:blip>
          <a:srcRect/>
          <a:stretch/>
        </p:blipFill>
        <p:spPr>
          <a:xfrm>
            <a:off x="396135" y="5548717"/>
            <a:ext cx="4754706" cy="1040091"/>
          </a:xfrm>
          <a:prstGeom prst="rect">
            <a:avLst/>
          </a:prstGeom>
          <a:noFill/>
          <a:ln>
            <a:noFill/>
          </a:ln>
        </p:spPr>
      </p:pic>
      <p:pic>
        <p:nvPicPr>
          <p:cNvPr id="38" name="Google Shape;38;p1" descr="Imagen que contiene Logotipo&#10;&#10;Descripción generada automáticamente"/>
          <p:cNvPicPr preferRelativeResize="0"/>
          <p:nvPr/>
        </p:nvPicPr>
        <p:blipFill rotWithShape="1">
          <a:blip r:embed="rId4">
            <a:alphaModFix/>
          </a:blip>
          <a:srcRect/>
          <a:stretch/>
        </p:blipFill>
        <p:spPr>
          <a:xfrm>
            <a:off x="4068792" y="1920753"/>
            <a:ext cx="3884103" cy="15053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Objetivos de la actividad:</a:t>
            </a:r>
          </a:p>
          <a:p>
            <a:pPr marL="342900" marR="0" lvl="0" indent="-342900" algn="just" rtl="0">
              <a:lnSpc>
                <a:spcPct val="100000"/>
              </a:lnSpc>
              <a:spcBef>
                <a:spcPts val="600"/>
              </a:spcBef>
              <a:spcAft>
                <a:spcPts val="0"/>
              </a:spcAft>
              <a:buClr>
                <a:srgbClr val="000000"/>
              </a:buClr>
              <a:buSzPts val="1800"/>
              <a:buFont typeface="+mj-lt"/>
              <a:buAutoNum type="arabicPeriod"/>
            </a:pPr>
            <a:r>
              <a:rPr lang="es-ES" sz="1800" i="0" u="none" strike="noStrike" cap="none" dirty="0">
                <a:solidFill>
                  <a:srgbClr val="000000"/>
                </a:solidFill>
              </a:rPr>
              <a:t>Ayudar a las personas con menos oportunidades a realizar actividades artísticas y colaborar con otros alumnos en el desarrollo de la cognición emocional, la autoexpresión, el autoconocimiento, el autocontrol, el respeto y la autoconfianza.</a:t>
            </a:r>
          </a:p>
          <a:p>
            <a:pPr marL="342900" marR="0" lvl="0" indent="-342900" algn="just" rtl="0">
              <a:lnSpc>
                <a:spcPct val="100000"/>
              </a:lnSpc>
              <a:spcBef>
                <a:spcPts val="600"/>
              </a:spcBef>
              <a:spcAft>
                <a:spcPts val="0"/>
              </a:spcAft>
              <a:buClr>
                <a:srgbClr val="000000"/>
              </a:buClr>
              <a:buSzPts val="1800"/>
              <a:buFont typeface="+mj-lt"/>
              <a:buAutoNum type="arabicPeriod"/>
            </a:pPr>
            <a:r>
              <a:rPr lang="es-ES" sz="1800" i="0" u="none" strike="noStrike" cap="none" dirty="0">
                <a:solidFill>
                  <a:srgbClr val="000000"/>
                </a:solidFill>
              </a:rPr>
              <a:t>Promover la interacción interpersonal, la tolerancia, la empatía de los miembros del grupo, ayudar a formar una actitud positiva hacia el entorno, la comunicación de pareja, ser capaz de controlar el comportamiento.</a:t>
            </a:r>
          </a:p>
          <a:p>
            <a:pPr marL="342900" marR="0" lvl="0" indent="-342900" algn="just" rtl="0">
              <a:lnSpc>
                <a:spcPct val="100000"/>
              </a:lnSpc>
              <a:spcBef>
                <a:spcPts val="600"/>
              </a:spcBef>
              <a:spcAft>
                <a:spcPts val="0"/>
              </a:spcAft>
              <a:buClr>
                <a:srgbClr val="000000"/>
              </a:buClr>
              <a:buSzPts val="1800"/>
              <a:buFont typeface="+mj-lt"/>
              <a:buAutoNum type="arabicPeriod"/>
            </a:pPr>
            <a:r>
              <a:rPr lang="es-ES" sz="1800" i="0" u="none" strike="noStrike" cap="none" dirty="0">
                <a:solidFill>
                  <a:srgbClr val="000000"/>
                </a:solidFill>
              </a:rPr>
              <a:t>Desarrollar las habilidades de cooperación en grupo, la tolerancia, promover la responsabilidad del grupo, la participación en la vida de la comunidad escolar.</a:t>
            </a:r>
          </a:p>
          <a:p>
            <a:pPr marL="342900" marR="0" lvl="0" indent="-342900" algn="just" rtl="0">
              <a:lnSpc>
                <a:spcPct val="100000"/>
              </a:lnSpc>
              <a:spcBef>
                <a:spcPts val="600"/>
              </a:spcBef>
              <a:spcAft>
                <a:spcPts val="0"/>
              </a:spcAft>
              <a:buClr>
                <a:srgbClr val="000000"/>
              </a:buClr>
              <a:buSzPts val="1800"/>
              <a:buFont typeface="+mj-lt"/>
              <a:buAutoNum type="arabicPeriod"/>
            </a:pPr>
            <a:r>
              <a:rPr lang="es-ES" sz="1800" i="0" u="none" strike="noStrike" cap="none" dirty="0">
                <a:solidFill>
                  <a:srgbClr val="000000"/>
                </a:solidFill>
              </a:rPr>
              <a:t>Fomentar la creatividad y la motivación de los alumnos para poner en práctica sus ideas artísticas de forma activa y creativa.</a:t>
            </a:r>
          </a:p>
        </p:txBody>
      </p:sp>
      <p:sp>
        <p:nvSpPr>
          <p:cNvPr id="97" name="Google Shape;97;p9"/>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i="0" u="none" strike="noStrike" cap="none" dirty="0">
                <a:solidFill>
                  <a:srgbClr val="00B0F0"/>
                </a:solidFill>
              </a:rPr>
              <a:t>La inclusión social de los niños vulnerables a través del arte en las regiones fronterizas de Lituania y Bielorrusia</a:t>
            </a:r>
            <a:endParaRPr lang="es-ES" sz="24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0"/>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800"/>
              <a:buFont typeface="Arial"/>
              <a:buNone/>
            </a:pPr>
            <a:r>
              <a:rPr lang="es-ES" sz="2200" i="0" u="none" strike="noStrike" cap="none" dirty="0">
                <a:solidFill>
                  <a:srgbClr val="000000"/>
                </a:solidFill>
              </a:rPr>
              <a:t>La actividad se organiza como un ritual creativo-estético, que tiene unas partes estructurales fijas de principio y fin (que garantizan la necesidad de seguridad) y una parte intermedia con contenido cambiante (que garantiza la necesidad de nuevos descubrimientos). La reflexión y/o la autoevaluación forman parte de esta buena práctica. Los niños reflexionan en dos niveles:</a:t>
            </a:r>
          </a:p>
          <a:p>
            <a:pPr marL="0" marR="0" lvl="0" indent="0" algn="just" rtl="0">
              <a:lnSpc>
                <a:spcPct val="100000"/>
              </a:lnSpc>
              <a:spcBef>
                <a:spcPts val="600"/>
              </a:spcBef>
              <a:spcAft>
                <a:spcPts val="0"/>
              </a:spcAft>
              <a:buClr>
                <a:srgbClr val="000000"/>
              </a:buClr>
              <a:buSzPts val="1800"/>
              <a:buFont typeface="Arial"/>
              <a:buNone/>
            </a:pPr>
            <a:r>
              <a:rPr lang="es-ES" sz="2200" i="0" u="none" strike="noStrike" cap="none" dirty="0">
                <a:solidFill>
                  <a:srgbClr val="000000"/>
                </a:solidFill>
              </a:rPr>
              <a:t>1. Sobre su estado emocional (cómo se sienten);</a:t>
            </a:r>
          </a:p>
          <a:p>
            <a:pPr marL="0" marR="0" lvl="0" indent="0" algn="just" rtl="0">
              <a:lnSpc>
                <a:spcPct val="100000"/>
              </a:lnSpc>
              <a:spcBef>
                <a:spcPts val="600"/>
              </a:spcBef>
              <a:spcAft>
                <a:spcPts val="0"/>
              </a:spcAft>
              <a:buClr>
                <a:srgbClr val="000000"/>
              </a:buClr>
              <a:buSzPts val="1800"/>
              <a:buFont typeface="Arial"/>
              <a:buNone/>
            </a:pPr>
            <a:r>
              <a:rPr lang="es-ES" sz="2200" i="0" u="none" strike="noStrike" cap="none" dirty="0">
                <a:solidFill>
                  <a:srgbClr val="000000"/>
                </a:solidFill>
              </a:rPr>
              <a:t>2. Sobre cómo ha conseguido participar y completar las tareas (lo que ha aprendido).</a:t>
            </a:r>
          </a:p>
          <a:p>
            <a:pPr marL="0" marR="0" lvl="0" indent="0" algn="just" rtl="0">
              <a:lnSpc>
                <a:spcPct val="100000"/>
              </a:lnSpc>
              <a:spcBef>
                <a:spcPts val="600"/>
              </a:spcBef>
              <a:spcAft>
                <a:spcPts val="0"/>
              </a:spcAft>
              <a:buClr>
                <a:srgbClr val="000000"/>
              </a:buClr>
              <a:buSzPts val="1800"/>
              <a:buFont typeface="Arial"/>
              <a:buNone/>
            </a:pPr>
            <a:r>
              <a:rPr lang="es-ES" sz="2200" i="0" u="none" strike="noStrike" cap="none" dirty="0">
                <a:solidFill>
                  <a:srgbClr val="000000"/>
                </a:solidFill>
              </a:rPr>
              <a:t>La actividad se basa en los principios de la musicoterapia y la arteterapia e incluye diferentes medios de expresión y compromiso (UDL).</a:t>
            </a:r>
          </a:p>
          <a:p>
            <a:pPr marL="0" marR="0" lvl="0" indent="0" algn="just" rtl="0">
              <a:lnSpc>
                <a:spcPct val="100000"/>
              </a:lnSpc>
              <a:spcBef>
                <a:spcPts val="600"/>
              </a:spcBef>
              <a:spcAft>
                <a:spcPts val="0"/>
              </a:spcAft>
              <a:buClr>
                <a:srgbClr val="000000"/>
              </a:buClr>
              <a:buSzPts val="1800"/>
              <a:buFont typeface="Arial"/>
              <a:buNone/>
            </a:pPr>
            <a:r>
              <a:rPr lang="es-ES" sz="2200" i="0" u="none" strike="noStrike" cap="none" dirty="0">
                <a:solidFill>
                  <a:srgbClr val="000000"/>
                </a:solidFill>
              </a:rPr>
              <a:t>Más detalles en el capítulo 5 del material metodológico.</a:t>
            </a:r>
          </a:p>
          <a:p>
            <a:pPr marL="0" marR="0" lvl="0" indent="0" algn="just" rtl="0">
              <a:lnSpc>
                <a:spcPct val="100000"/>
              </a:lnSpc>
              <a:spcBef>
                <a:spcPts val="1200"/>
              </a:spcBef>
              <a:spcAft>
                <a:spcPts val="60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04" name="Google Shape;104;p1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i="0" u="none" strike="noStrike" cap="none" dirty="0">
                <a:solidFill>
                  <a:srgbClr val="00B0F0"/>
                </a:solidFill>
              </a:rPr>
              <a:t>La inclusión social de los niños vulnerables a través del arte en las regiones fronterizas de Lituania y Bielorrusia</a:t>
            </a:r>
            <a:endParaRPr lang="es-ES" sz="24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1"/>
          <p:cNvSpPr txBox="1"/>
          <p:nvPr/>
        </p:nvSpPr>
        <p:spPr>
          <a:xfrm>
            <a:off x="761999" y="1917487"/>
            <a:ext cx="10743236" cy="382355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400"/>
              <a:buFont typeface="Arial"/>
              <a:buNone/>
            </a:pPr>
            <a:r>
              <a:rPr lang="es-ES" sz="2400" b="1" i="0" u="none" strike="noStrike" cap="none" dirty="0">
                <a:solidFill>
                  <a:srgbClr val="000000"/>
                </a:solidFill>
              </a:rPr>
              <a:t>El promotor y ejecutor </a:t>
            </a:r>
            <a:r>
              <a:rPr lang="es-ES" sz="2400" i="0" u="none" strike="noStrike" cap="none" dirty="0">
                <a:solidFill>
                  <a:srgbClr val="000000"/>
                </a:solidFill>
              </a:rPr>
              <a:t>fue una persona física (</a:t>
            </a:r>
            <a:r>
              <a:rPr lang="es-ES" sz="2400" i="0" u="none" strike="noStrike" cap="none" dirty="0" err="1">
                <a:solidFill>
                  <a:srgbClr val="000000"/>
                </a:solidFill>
              </a:rPr>
              <a:t>Ignas</a:t>
            </a:r>
            <a:r>
              <a:rPr lang="es-ES" sz="2400" i="0" u="none" strike="noStrike" cap="none" dirty="0">
                <a:solidFill>
                  <a:srgbClr val="000000"/>
                </a:solidFill>
              </a:rPr>
              <a:t> </a:t>
            </a:r>
            <a:r>
              <a:rPr lang="es-ES" sz="2400" i="0" u="none" strike="noStrike" cap="none" dirty="0" err="1">
                <a:solidFill>
                  <a:srgbClr val="000000"/>
                </a:solidFill>
              </a:rPr>
              <a:t>Stansilavicius</a:t>
            </a:r>
            <a:r>
              <a:rPr lang="es-ES" sz="2400" i="0" u="none" strike="noStrike" cap="none" dirty="0">
                <a:solidFill>
                  <a:srgbClr val="000000"/>
                </a:solidFill>
              </a:rPr>
              <a:t>), interesada en el proceso creativo y de aprendizaje detrás del uso de los códigos QR.</a:t>
            </a:r>
          </a:p>
          <a:p>
            <a:pPr marL="0" marR="0" lvl="0" indent="0" algn="just" rtl="0">
              <a:lnSpc>
                <a:spcPct val="100000"/>
              </a:lnSpc>
              <a:spcBef>
                <a:spcPts val="600"/>
              </a:spcBef>
              <a:spcAft>
                <a:spcPts val="0"/>
              </a:spcAft>
              <a:buClr>
                <a:srgbClr val="000000"/>
              </a:buClr>
              <a:buSzPts val="2400"/>
              <a:buFont typeface="Arial"/>
              <a:buNone/>
            </a:pPr>
            <a:r>
              <a:rPr lang="es-ES" sz="2400" b="1" i="0" u="none" strike="noStrike" cap="none" dirty="0">
                <a:solidFill>
                  <a:srgbClr val="000000"/>
                </a:solidFill>
              </a:rPr>
              <a:t>El objetivo </a:t>
            </a:r>
            <a:r>
              <a:rPr lang="es-ES" sz="2400" i="0" u="none" strike="noStrike" cap="none" dirty="0">
                <a:solidFill>
                  <a:srgbClr val="000000"/>
                </a:solidFill>
              </a:rPr>
              <a:t>es incluir a varios niños/jóvenes para que participen individualmente o en grupos, con el fin de crear un trabajo en equipo; utilizar la curiosidad de los jóvenes en el proceso de aprendizaje; utilizar herramientas sencillas al alcance de todos los niños/personas de una forma nueva e inusual.</a:t>
            </a:r>
          </a:p>
          <a:p>
            <a:pPr marL="0" marR="0" lvl="0" indent="0" algn="just" rtl="0">
              <a:lnSpc>
                <a:spcPct val="100000"/>
              </a:lnSpc>
              <a:spcBef>
                <a:spcPts val="600"/>
              </a:spcBef>
              <a:spcAft>
                <a:spcPts val="0"/>
              </a:spcAft>
              <a:buClr>
                <a:srgbClr val="000000"/>
              </a:buClr>
              <a:buSzPts val="2400"/>
              <a:buFont typeface="Arial"/>
              <a:buNone/>
            </a:pPr>
            <a:r>
              <a:rPr lang="es-ES" sz="2400" i="0" u="none" strike="noStrike" cap="none" dirty="0">
                <a:solidFill>
                  <a:srgbClr val="000000"/>
                </a:solidFill>
              </a:rPr>
              <a:t>Desafío abordado por la práctica: </a:t>
            </a:r>
            <a:r>
              <a:rPr lang="es-ES" sz="2400" b="1" i="0" u="none" strike="noStrike" cap="none" dirty="0">
                <a:solidFill>
                  <a:srgbClr val="000000"/>
                </a:solidFill>
              </a:rPr>
              <a:t>desafíos de comportamiento </a:t>
            </a:r>
            <a:endParaRPr sz="1400" i="0" u="none" strike="noStrike" cap="none" dirty="0">
              <a:solidFill>
                <a:srgbClr val="000000"/>
              </a:solidFill>
            </a:endParaRPr>
          </a:p>
        </p:txBody>
      </p:sp>
      <p:sp>
        <p:nvSpPr>
          <p:cNvPr id="111" name="Google Shape;111;p11"/>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dirty="0">
                <a:solidFill>
                  <a:srgbClr val="00B0F0"/>
                </a:solidFill>
              </a:rPr>
              <a:t>Aplicación del código QR en el proceso educativo</a:t>
            </a:r>
            <a:endParaRPr sz="1400" i="0" u="none" strike="noStrike" cap="none"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2"/>
          <p:cNvSpPr txBox="1"/>
          <p:nvPr/>
        </p:nvSpPr>
        <p:spPr>
          <a:xfrm>
            <a:off x="761999" y="1539433"/>
            <a:ext cx="10743236" cy="990954"/>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es-ES" sz="1900" b="1" i="0" u="none" strike="noStrike" cap="none" dirty="0">
                <a:solidFill>
                  <a:srgbClr val="000000"/>
                </a:solidFill>
              </a:rPr>
              <a:t>Pasos</a:t>
            </a:r>
          </a:p>
          <a:p>
            <a:pPr marL="0" marR="0" lvl="0" indent="0" algn="l" rtl="0">
              <a:lnSpc>
                <a:spcPct val="107000"/>
              </a:lnSpc>
              <a:spcBef>
                <a:spcPts val="0"/>
              </a:spcBef>
              <a:spcAft>
                <a:spcPts val="0"/>
              </a:spcAft>
              <a:buClr>
                <a:srgbClr val="000000"/>
              </a:buClr>
              <a:buSzPts val="1800"/>
              <a:buFont typeface="Arial"/>
              <a:buNone/>
            </a:pPr>
            <a:r>
              <a:rPr lang="es-ES" sz="1900" i="0" u="none" strike="noStrike" cap="none" dirty="0">
                <a:solidFill>
                  <a:srgbClr val="000000"/>
                </a:solidFill>
              </a:rPr>
              <a:t>1. Primero hay que estructurar la información que se va a codificar en frases cortas y escribirla. También se pueden utilizar imágenes, enlaces o incluso sonidos en los códigos QR. El animador también tiene que decidir dónde esconder los códigos. </a:t>
            </a:r>
          </a:p>
          <a:p>
            <a:pPr marL="0" marR="0" lvl="0" indent="0" algn="l" rtl="0">
              <a:lnSpc>
                <a:spcPct val="107000"/>
              </a:lnSpc>
              <a:spcBef>
                <a:spcPts val="0"/>
              </a:spcBef>
              <a:spcAft>
                <a:spcPts val="0"/>
              </a:spcAft>
              <a:buClr>
                <a:srgbClr val="000000"/>
              </a:buClr>
              <a:buSzPts val="1800"/>
              <a:buFont typeface="Arial"/>
              <a:buNone/>
            </a:pPr>
            <a:r>
              <a:rPr lang="es-ES" sz="1900" i="0" u="none" strike="noStrike" cap="none" dirty="0">
                <a:solidFill>
                  <a:srgbClr val="000000"/>
                </a:solidFill>
              </a:rPr>
              <a:t>2. Utilizando una herramienta en línea (convertidor de códigos QR), la información puede convertirse fácilmente en códigos QR (o cargarse y convertirse directamente en un código).</a:t>
            </a:r>
          </a:p>
          <a:p>
            <a:pPr marL="0" marR="0" lvl="0" indent="0" algn="l" rtl="0">
              <a:lnSpc>
                <a:spcPct val="107000"/>
              </a:lnSpc>
              <a:spcBef>
                <a:spcPts val="0"/>
              </a:spcBef>
              <a:spcAft>
                <a:spcPts val="0"/>
              </a:spcAft>
              <a:buClr>
                <a:srgbClr val="000000"/>
              </a:buClr>
              <a:buSzPts val="1800"/>
              <a:buFont typeface="Arial"/>
              <a:buNone/>
            </a:pPr>
            <a:r>
              <a:rPr lang="es-ES" sz="1900" i="0" u="none" strike="noStrike" cap="none" dirty="0">
                <a:solidFill>
                  <a:srgbClr val="000000"/>
                </a:solidFill>
              </a:rPr>
              <a:t>3. Los códigos pueden descargarse e imprimirse en una hoja de papel. Es importante utilizar tinta de impresora oscura para que la cámara de un dispositivo inteligente pueda captarlo fácilmente. </a:t>
            </a:r>
          </a:p>
          <a:p>
            <a:pPr marL="0" marR="0" lvl="0" indent="0" algn="l" rtl="0">
              <a:lnSpc>
                <a:spcPct val="107000"/>
              </a:lnSpc>
              <a:spcBef>
                <a:spcPts val="0"/>
              </a:spcBef>
              <a:spcAft>
                <a:spcPts val="0"/>
              </a:spcAft>
              <a:buClr>
                <a:srgbClr val="000000"/>
              </a:buClr>
              <a:buSzPts val="1800"/>
              <a:buFont typeface="Arial"/>
              <a:buNone/>
            </a:pPr>
            <a:r>
              <a:rPr lang="es-ES" sz="1900" i="0" u="none" strike="noStrike" cap="none" dirty="0">
                <a:solidFill>
                  <a:srgbClr val="000000"/>
                </a:solidFill>
              </a:rPr>
              <a:t>4. Los códigos QR pueden recortarse y esconderse en cualquier entorno elegido por el educador. Es importante tener en cuenta que es útil organizar dicha actividad en un entorno que ayude a comprender mejor el tema.</a:t>
            </a:r>
          </a:p>
          <a:p>
            <a:pPr marL="0" marR="0" lvl="0" indent="0" algn="l" rtl="0">
              <a:lnSpc>
                <a:spcPct val="107000"/>
              </a:lnSpc>
              <a:spcBef>
                <a:spcPts val="0"/>
              </a:spcBef>
              <a:spcAft>
                <a:spcPts val="0"/>
              </a:spcAft>
              <a:buClr>
                <a:srgbClr val="000000"/>
              </a:buClr>
              <a:buSzPts val="1800"/>
              <a:buFont typeface="Arial"/>
              <a:buNone/>
            </a:pPr>
            <a:r>
              <a:rPr lang="es-ES" sz="1900" i="0" u="none" strike="noStrike" cap="none" dirty="0">
                <a:solidFill>
                  <a:srgbClr val="000000"/>
                </a:solidFill>
              </a:rPr>
              <a:t>5. Los participantes en la actividad necesitarán una aplicación de lectura de códigos QR en un dispositivo inteligente para escanear los códigos. </a:t>
            </a:r>
            <a:endParaRPr sz="1900" i="0" u="none" strike="noStrike" cap="none" dirty="0">
              <a:solidFill>
                <a:srgbClr val="000000"/>
              </a:solidFill>
            </a:endParaRPr>
          </a:p>
        </p:txBody>
      </p:sp>
      <p:sp>
        <p:nvSpPr>
          <p:cNvPr id="118" name="Google Shape;118;p1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dirty="0">
                <a:solidFill>
                  <a:srgbClr val="00B0F0"/>
                </a:solidFill>
              </a:rPr>
              <a:t>Aplicación del código QR en el proceso educativo</a:t>
            </a:r>
            <a:endParaRPr lang="es-ES" sz="1400" i="0" u="none" strike="noStrike" cap="none"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3"/>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Este método funciona mejor cuando los participantes </a:t>
            </a:r>
            <a:r>
              <a:rPr lang="es-ES" sz="1800" b="1" i="0" u="none" strike="noStrike" cap="none" dirty="0">
                <a:solidFill>
                  <a:srgbClr val="000000"/>
                </a:solidFill>
              </a:rPr>
              <a:t>trabajan en equipo</a:t>
            </a:r>
            <a:r>
              <a:rPr lang="es-ES" sz="1800" i="0" u="none" strike="noStrike" cap="none" dirty="0">
                <a:solidFill>
                  <a:srgbClr val="000000"/>
                </a:solidFill>
              </a:rPr>
              <a:t>, ya que es fácil dividir las responsabilidades entre los compañeros y todos los alumnos participan en el proceso. </a:t>
            </a:r>
          </a:p>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Este método es bastante sencillo pero emocionante para la mayoría de los participantes. Todos se involucran y a través del mismo proceso obtienen conocimientos muy similares, se sienten incluidos y </a:t>
            </a:r>
            <a:r>
              <a:rPr lang="es-ES" sz="1800" dirty="0"/>
              <a:t>recompensados </a:t>
            </a:r>
            <a:r>
              <a:rPr lang="es-ES" sz="1800" i="0" u="none" strike="noStrike" cap="none" dirty="0">
                <a:solidFill>
                  <a:srgbClr val="000000"/>
                </a:solidFill>
              </a:rPr>
              <a:t>múltiples veces durante la lección. </a:t>
            </a:r>
          </a:p>
          <a:p>
            <a:pPr marL="0" marR="0" lvl="0" indent="0" algn="just" rtl="0">
              <a:lnSpc>
                <a:spcPct val="100000"/>
              </a:lnSpc>
              <a:spcBef>
                <a:spcPts val="600"/>
              </a:spcBef>
              <a:spcAft>
                <a:spcPts val="0"/>
              </a:spcAft>
              <a:buClr>
                <a:srgbClr val="000000"/>
              </a:buClr>
              <a:buSzPts val="1800"/>
              <a:buFont typeface="Arial"/>
              <a:buNone/>
            </a:pPr>
            <a:r>
              <a:rPr lang="es-ES" sz="1800" b="1" i="0" u="none" strike="noStrike" cap="none" dirty="0">
                <a:solidFill>
                  <a:srgbClr val="000000"/>
                </a:solidFill>
              </a:rPr>
              <a:t>La versatilidad de este método puede utilizarse en casi cualquier asignatura.</a:t>
            </a:r>
          </a:p>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Más detalles en el capítulo 5 del material metodológico.</a:t>
            </a:r>
            <a:endParaRPr sz="1800" b="0" i="0" u="none" strike="noStrike" cap="none" dirty="0">
              <a:solidFill>
                <a:srgbClr val="000000"/>
              </a:solidFill>
              <a:latin typeface="Arial"/>
              <a:ea typeface="Arial"/>
              <a:cs typeface="Arial"/>
              <a:sym typeface="Arial"/>
            </a:endParaRPr>
          </a:p>
        </p:txBody>
      </p:sp>
      <p:sp>
        <p:nvSpPr>
          <p:cNvPr id="125" name="Google Shape;125;p1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dirty="0">
                <a:solidFill>
                  <a:srgbClr val="00B0F0"/>
                </a:solidFill>
              </a:rPr>
              <a:t>Aplicación del código QR en el proceso educativo</a:t>
            </a:r>
            <a:endParaRPr lang="es-ES" sz="1400" i="0" u="none" strike="noStrike" cap="none" dirty="0">
              <a:solidFill>
                <a:srgbClr val="00B0F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14"/>
          <p:cNvSpPr/>
          <p:nvPr/>
        </p:nvSpPr>
        <p:spPr>
          <a:xfrm>
            <a:off x="2041080" y="2471900"/>
            <a:ext cx="9059041" cy="18620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300" i="1" u="none" strike="noStrike" cap="none" dirty="0">
                <a:solidFill>
                  <a:srgbClr val="C55A11"/>
                </a:solidFill>
              </a:rPr>
              <a:t>CONSEJO: Si no tienes los conocimientos tecnológicos necesarios, es imprescindible que cuentes con un profesor de informática o que involucres al administrador del sistema informático de tu centro educativo o a un experto en informática de una empresa local de software.</a:t>
            </a:r>
            <a:endParaRPr sz="1900" i="0" u="none" strike="noStrike" cap="none" dirty="0"/>
          </a:p>
        </p:txBody>
      </p:sp>
      <p:pic>
        <p:nvPicPr>
          <p:cNvPr id="133" name="Google Shape;133;p14"/>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134" name="Google Shape;134;p14"/>
          <p:cNvPicPr preferRelativeResize="0"/>
          <p:nvPr/>
        </p:nvPicPr>
        <p:blipFill rotWithShape="1">
          <a:blip r:embed="rId4">
            <a:alphaModFix/>
          </a:blip>
          <a:srcRect l="26510" t="26571" r="26313" b="24128"/>
          <a:stretch/>
        </p:blipFill>
        <p:spPr>
          <a:xfrm>
            <a:off x="319405" y="3986422"/>
            <a:ext cx="1757827" cy="9668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de Turquía</a:t>
            </a:r>
            <a:endParaRPr sz="5330" b="1" i="0" u="none" strike="noStrike" cap="none" dirty="0">
              <a:solidFill>
                <a:srgbClr val="00AEE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Escuela Secundaria Kadir Has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Ejecutores: padres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El reto de inclusión que se aborda es el </a:t>
            </a:r>
            <a:r>
              <a:rPr lang="es-ES" sz="2000" b="1" i="0" u="none" strike="noStrike" cap="none" dirty="0">
                <a:solidFill>
                  <a:srgbClr val="000000"/>
                </a:solidFill>
              </a:rPr>
              <a:t>Reto Social.</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Además de las habilidades creativas, artísticas, artesanales y psicomotrices, el objetivo de esta actividad es también desarrollar las relaciones familiares a través de la participación de toda la familia en la realización de tareas compartidas y también proporcionar la oportunidad de expresarse artísticamente y obtener el aprecio tanto de los educadores como de los compañeros.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Excelente actividad para los periodos difíciles de escolarización en línea (relacionados con la pandemia) o las vacaciones de verano</a:t>
            </a:r>
            <a:r>
              <a:rPr lang="en-US" sz="2000" i="0" u="none" strike="noStrike" cap="none" dirty="0">
                <a:solidFill>
                  <a:srgbClr val="000000"/>
                </a:solidFill>
              </a:rPr>
              <a:t>. </a:t>
            </a:r>
            <a:endParaRPr lang="en-US" sz="1400" i="0" u="none" strike="noStrike" cap="none" dirty="0">
              <a:solidFill>
                <a:srgbClr val="000000"/>
              </a:solidFill>
            </a:endParaRPr>
          </a:p>
        </p:txBody>
      </p:sp>
      <p:sp>
        <p:nvSpPr>
          <p:cNvPr id="146" name="Google Shape;146;p16"/>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i="0" u="none" strike="noStrike" cap="none" dirty="0">
                <a:solidFill>
                  <a:srgbClr val="00B0F0"/>
                </a:solidFill>
              </a:rPr>
              <a:t>Arte en mi plato</a:t>
            </a:r>
            <a:endParaRPr sz="1400" i="0" u="none" strike="noStrike" cap="none" dirty="0">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17"/>
          <p:cNvSpPr/>
          <p:nvPr/>
        </p:nvSpPr>
        <p:spPr>
          <a:xfrm>
            <a:off x="2041080" y="2471900"/>
            <a:ext cx="905904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1" u="none" strike="noStrike" cap="none" dirty="0">
                <a:solidFill>
                  <a:srgbClr val="C55A11"/>
                </a:solidFill>
                <a:latin typeface="Helvetica Neue"/>
                <a:ea typeface="Helvetica Neue"/>
                <a:cs typeface="Helvetica Neue"/>
                <a:sym typeface="Helvetica Neue"/>
              </a:rPr>
              <a:t>CONSEJO: Si quieres que tus actividades sean inclusivas para los niños con problemas sociales y de exclusión, piensa en cómo podría apoyarles la escuela con materiales, ideas o un dispositivo proporcionado por la escuela para el aprendizaje a distancia, provisto de acceso a Internet. </a:t>
            </a:r>
            <a:endParaRPr sz="1800" b="0" i="0" u="none" strike="noStrike" cap="none" dirty="0">
              <a:solidFill>
                <a:srgbClr val="00B0F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B0F0"/>
              </a:solidFill>
              <a:latin typeface="Helvetica Neue"/>
              <a:ea typeface="Helvetica Neue"/>
              <a:cs typeface="Helvetica Neue"/>
              <a:sym typeface="Helvetica Neue"/>
            </a:endParaRPr>
          </a:p>
        </p:txBody>
      </p:sp>
      <p:pic>
        <p:nvPicPr>
          <p:cNvPr id="154" name="Google Shape;154;p17"/>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155" name="Google Shape;155;p17"/>
          <p:cNvPicPr preferRelativeResize="0"/>
          <p:nvPr/>
        </p:nvPicPr>
        <p:blipFill rotWithShape="1">
          <a:blip r:embed="rId4">
            <a:alphaModFix/>
          </a:blip>
          <a:srcRect l="26510" t="26571" r="26313" b="24128"/>
          <a:stretch/>
        </p:blipFill>
        <p:spPr>
          <a:xfrm>
            <a:off x="283253" y="4581332"/>
            <a:ext cx="1757827" cy="9668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a:t>
            </a:r>
            <a:r>
              <a:rPr lang="es-ES" sz="2000" i="0" u="none" strike="noStrike" cap="none" dirty="0">
                <a:solidFill>
                  <a:srgbClr val="000000"/>
                </a:solidFill>
              </a:rPr>
              <a:t>: Instituto de Enseñanza Secundaria </a:t>
            </a:r>
            <a:r>
              <a:rPr lang="es-ES" sz="2000" i="0" u="none" strike="noStrike" cap="none" dirty="0" err="1">
                <a:solidFill>
                  <a:srgbClr val="000000"/>
                </a:solidFill>
              </a:rPr>
              <a:t>Besime</a:t>
            </a:r>
            <a:r>
              <a:rPr lang="es-ES" sz="2000" i="0" u="none" strike="noStrike" cap="none" dirty="0">
                <a:solidFill>
                  <a:srgbClr val="000000"/>
                </a:solidFill>
              </a:rPr>
              <a:t> </a:t>
            </a:r>
            <a:r>
              <a:rPr lang="es-ES" sz="2000" i="0" u="none" strike="noStrike" cap="none" dirty="0" err="1">
                <a:solidFill>
                  <a:srgbClr val="000000"/>
                </a:solidFill>
              </a:rPr>
              <a:t>Özderici</a:t>
            </a:r>
            <a:r>
              <a:rPr lang="es-ES" sz="2000" i="0" u="none" strike="noStrike" cap="none" dirty="0">
                <a:solidFill>
                  <a:srgbClr val="000000"/>
                </a:solidFill>
              </a:rPr>
              <a:t>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Ejecutores: padres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El reto de la inclusión que se aborda es el </a:t>
            </a:r>
            <a:r>
              <a:rPr lang="es-ES" sz="2000" b="1" i="0" u="none" strike="noStrike" cap="none" dirty="0">
                <a:solidFill>
                  <a:srgbClr val="000000"/>
                </a:solidFill>
              </a:rPr>
              <a:t>reto socioeconómico.</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Contenido: Los participantes reúnen muchos materiales diferentes (tela, metal, plástico, etc.) u objetos que se han quedado obsoletos o han perdido su funcionalidad y consideran cómo combinarlos, reorganizarlos o modificarlos para crear nuevos productos artísticos armoniosos, utilizando su originalidad, imaginación y gusto estético.</a:t>
            </a:r>
          </a:p>
          <a:p>
            <a:pPr marL="0" marR="0" lvl="0" indent="0" algn="just" rtl="0">
              <a:lnSpc>
                <a:spcPct val="100000"/>
              </a:lnSpc>
              <a:spcBef>
                <a:spcPts val="600"/>
              </a:spcBef>
              <a:spcAft>
                <a:spcPts val="0"/>
              </a:spcAft>
              <a:buClr>
                <a:srgbClr val="000000"/>
              </a:buClr>
              <a:buSzPts val="2000"/>
              <a:buFont typeface="Arial"/>
              <a:buNone/>
            </a:pPr>
            <a:endParaRPr lang="es-ES" sz="2000" i="0" u="none" strike="noStrike" cap="none" dirty="0">
              <a:solidFill>
                <a:srgbClr val="000000"/>
              </a:solidFill>
            </a:endParaRP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Excelente actividad para preparar la mente para salir de la forma de pensar de la economía lineal, apreciar más profundamente todo lo que tenemos en nuestro entorno y tener un enfoque flexible de la funcionalidad de los diferentes objetos</a:t>
            </a:r>
            <a:r>
              <a:rPr lang="es-ES" sz="2000" b="1" i="0" u="none" strike="noStrike" cap="none" dirty="0">
                <a:solidFill>
                  <a:srgbClr val="000000"/>
                </a:solidFill>
              </a:rPr>
              <a:t>. </a:t>
            </a:r>
            <a:endParaRPr sz="1400" i="0" u="none" strike="noStrike" cap="none" dirty="0">
              <a:solidFill>
                <a:srgbClr val="000000"/>
              </a:solidFill>
            </a:endParaRPr>
          </a:p>
        </p:txBody>
      </p:sp>
      <p:sp>
        <p:nvSpPr>
          <p:cNvPr id="162" name="Google Shape;162;p1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400" b="1" i="0" u="none" strike="noStrike" cap="none" dirty="0">
                <a:solidFill>
                  <a:srgbClr val="00B0F0"/>
                </a:solidFill>
              </a:rPr>
              <a:t>Segunda vida a los objetos</a:t>
            </a:r>
            <a:endParaRPr sz="2400" b="1" i="0" u="none" strike="noStrike" cap="none"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p:nvPr/>
        </p:nvSpPr>
        <p:spPr>
          <a:xfrm>
            <a:off x="835200" y="2829877"/>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4840"/>
              <a:buFont typeface="Helvetica Neue"/>
              <a:buNone/>
            </a:pPr>
            <a:r>
              <a:rPr lang="es-ES" sz="8563" b="1" i="0" u="none" strike="noStrike" cap="none" dirty="0">
                <a:solidFill>
                  <a:schemeClr val="lt1"/>
                </a:solidFill>
              </a:rPr>
              <a:t>Trabajando con la Comunidad</a:t>
            </a:r>
            <a:endParaRPr sz="8563" b="1" i="0" u="none" strike="noStrike" cap="none" dirty="0">
              <a:solidFill>
                <a:schemeClr val="lt1"/>
              </a:solidFill>
            </a:endParaRPr>
          </a:p>
          <a:p>
            <a:pPr marL="0" marR="0" lvl="0" indent="0" algn="ctr" rtl="0">
              <a:lnSpc>
                <a:spcPct val="70000"/>
              </a:lnSpc>
              <a:spcBef>
                <a:spcPts val="0"/>
              </a:spcBef>
              <a:spcAft>
                <a:spcPts val="0"/>
              </a:spcAft>
              <a:buClr>
                <a:srgbClr val="00AEEF"/>
              </a:buClr>
              <a:buSzPts val="3630"/>
              <a:buFont typeface="Arial"/>
              <a:buNone/>
            </a:pP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9"/>
          <p:cNvSpPr/>
          <p:nvPr/>
        </p:nvSpPr>
        <p:spPr>
          <a:xfrm>
            <a:off x="2041080" y="2185461"/>
            <a:ext cx="905904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1" u="none" strike="noStrike" cap="none" dirty="0">
                <a:solidFill>
                  <a:srgbClr val="C55A11"/>
                </a:solidFill>
                <a:latin typeface="Helvetica Neue"/>
                <a:ea typeface="Helvetica Neue"/>
                <a:cs typeface="Helvetica Neue"/>
                <a:sym typeface="Helvetica Neue"/>
              </a:rPr>
              <a:t>CONSEJO: Actividades como ésta pueden servir de apertura o preparación para la introducción de otros temas como la contaminación, el cambio climático, los peligros inminentes de la economía lineal, etc. </a:t>
            </a:r>
            <a:endParaRPr sz="1400" b="0" i="0" u="none" strike="noStrike" cap="none" dirty="0">
              <a:solidFill>
                <a:srgbClr val="000000"/>
              </a:solidFill>
              <a:latin typeface="Arial"/>
              <a:ea typeface="Arial"/>
              <a:cs typeface="Arial"/>
              <a:sym typeface="Arial"/>
            </a:endParaRPr>
          </a:p>
        </p:txBody>
      </p:sp>
      <p:pic>
        <p:nvPicPr>
          <p:cNvPr id="170" name="Google Shape;170;p19"/>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de Bulgaria</a:t>
            </a:r>
            <a:endParaRPr sz="5330" b="1" i="0" u="none" strike="noStrike" cap="none" dirty="0">
              <a:solidFill>
                <a:srgbClr val="00AEE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p:nvPr/>
        </p:nvSpPr>
        <p:spPr>
          <a:xfrm>
            <a:off x="724386" y="1468274"/>
            <a:ext cx="10743300" cy="3921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un consultor de arte sistémico</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El reto de la inclusión que se aborda son los</a:t>
            </a:r>
            <a:r>
              <a:rPr lang="es-ES" sz="2000" b="1" i="0" u="none" strike="noStrike" cap="none" dirty="0">
                <a:solidFill>
                  <a:srgbClr val="000000"/>
                </a:solidFill>
              </a:rPr>
              <a:t> desafíos físicos y cognitivos.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Objetivos: Desarrollar las habilidades comunicativas de los niños con discapacidad a través de actividades artísticas.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Contenido: La práctica implementó varias tareas de artes visuales, que se combinaron con elementos teatrales. Los niños dibujaron, modelaron, aplicaron y al final tuvieron la oportunidad de presentar (con la ayuda de un especialista), jugar como una pantomima o simplemente contar lo que han creado. </a:t>
            </a:r>
          </a:p>
          <a:p>
            <a:pPr marL="0" marR="0" lvl="0" indent="0" algn="just" rtl="0">
              <a:lnSpc>
                <a:spcPct val="100000"/>
              </a:lnSpc>
              <a:spcBef>
                <a:spcPts val="600"/>
              </a:spcBef>
              <a:spcAft>
                <a:spcPts val="0"/>
              </a:spcAft>
              <a:buClr>
                <a:srgbClr val="000000"/>
              </a:buClr>
              <a:buSzPts val="2000"/>
              <a:buFont typeface="Arial"/>
              <a:buNone/>
            </a:pPr>
            <a:endParaRPr lang="es-ES" sz="2000" i="0" u="none" strike="noStrike" cap="none" dirty="0">
              <a:solidFill>
                <a:srgbClr val="000000"/>
              </a:solidFill>
            </a:endParaRP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Los niños desarrollan sus habilidades para expresarse de diferentes maneras, lo cual es muy difícil para ellos en otras circunstancias.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Esta práctica es una oportunidad para un contacto más estrecho de los adultos con los niños con discapacidad, para una comunicación más exitosa de las emociones y la expresión de las necesidades. Inclusión en la comunidad. </a:t>
            </a:r>
            <a:endParaRPr lang="en-US" sz="2000" i="0" u="none" strike="noStrike" cap="none" dirty="0">
              <a:solidFill>
                <a:srgbClr val="000000"/>
              </a:solidFill>
              <a:latin typeface="Helvetica Neue"/>
              <a:ea typeface="Helvetica Neue"/>
              <a:cs typeface="Helvetica Neue"/>
              <a:sym typeface="Helvetica Neue"/>
            </a:endParaRPr>
          </a:p>
        </p:txBody>
      </p:sp>
      <p:sp>
        <p:nvSpPr>
          <p:cNvPr id="182" name="Google Shape;182;p21"/>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400" b="1" i="0" u="none" strike="noStrike" cap="none" dirty="0">
                <a:solidFill>
                  <a:srgbClr val="00B0F0"/>
                </a:solidFill>
              </a:rPr>
              <a:t>Actividades artísticas con adolescentes de un centro para niños con discapacidades </a:t>
            </a:r>
            <a:r>
              <a:rPr lang="es-ES" sz="2400" b="1" i="0" u="none" strike="noStrike" cap="none" dirty="0" err="1">
                <a:solidFill>
                  <a:srgbClr val="00B0F0"/>
                </a:solidFill>
              </a:rPr>
              <a:t>St.Vrach</a:t>
            </a:r>
            <a:endParaRPr sz="1400" i="0" u="none" strike="noStrike" cap="none" dirty="0">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2"/>
          <p:cNvSpPr/>
          <p:nvPr/>
        </p:nvSpPr>
        <p:spPr>
          <a:xfrm>
            <a:off x="2041080" y="2185461"/>
            <a:ext cx="9059041" cy="170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100" i="1" u="none" strike="noStrike" cap="none" dirty="0">
                <a:solidFill>
                  <a:srgbClr val="C55A11"/>
                </a:solidFill>
              </a:rPr>
              <a:t>CONSEJO: Si quieres enseñar realmente a tus alumnos la empatía y la tolerancia y facilitar la inclusión, sería muy recomendable establecer una red de contactos y llevar a cabo actividades comunes con organizaciones/centros de la región que trabajen con niños con diversos problemas físicos o mentales.</a:t>
            </a:r>
            <a:endParaRPr sz="1700" i="0" u="none" strike="noStrike" cap="none" dirty="0"/>
          </a:p>
        </p:txBody>
      </p:sp>
      <p:pic>
        <p:nvPicPr>
          <p:cNvPr id="190" name="Google Shape;190;p22"/>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761999" y="1917486"/>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Green Art Center</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Objetivo: Compartir actividades agradables para los miembros de la familia; pasar tiempo juntos en actividades artísticas; desarrollar las relaciones dentro de la familia; ampliar los talentos individuales de los miembros de la familia; crear lazos de amistad entre diferentes familias a través de compartir intereses y actividades comunes; formar una comunidad vecinal de familias con intereses similares.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Contenido: Una serie de talleres sabatinos, cada uno de los cuales se basaba en una técnica artística diferente (collage, instalaciones, decoración, pintura, construcción de aplicaciones y otras). Las diferentes tareas/operaciones artísticas se asignaron de forma espontánea entre los miembros de la familia, en función de sus preferencias, habilidades, destreza y talentos. Las tareas de pintura tenían diferentes niveles de complejidad y requerían una duración diferente de las actividades. </a:t>
            </a:r>
            <a:endParaRPr sz="2000" i="0" u="none" strike="noStrike" cap="none" dirty="0">
              <a:solidFill>
                <a:srgbClr val="000000"/>
              </a:solidFill>
            </a:endParaRPr>
          </a:p>
        </p:txBody>
      </p:sp>
      <p:sp>
        <p:nvSpPr>
          <p:cNvPr id="197" name="Google Shape;197;p3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400" b="1" i="0" u="none" strike="noStrike" cap="none" dirty="0">
                <a:solidFill>
                  <a:srgbClr val="00B0F0"/>
                </a:solidFill>
              </a:rPr>
              <a:t>Talleres familiares de los sábados( para niños y padres)</a:t>
            </a:r>
            <a:endParaRPr sz="1400" i="0" u="none" strike="noStrike" cap="none" dirty="0">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1"/>
          <p:cNvSpPr/>
          <p:nvPr/>
        </p:nvSpPr>
        <p:spPr>
          <a:xfrm>
            <a:off x="2030921" y="2253010"/>
            <a:ext cx="9824086"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100" i="1" u="none" strike="noStrike" cap="none" dirty="0">
                <a:solidFill>
                  <a:srgbClr val="C55A11"/>
                </a:solidFill>
              </a:rPr>
              <a:t>CONSEJO: Imagínate una reunión prolongada entre el profesor, los padres y los niños, durante la cual el grupo emprende una tarea creativa en lugar de escuchar las normas escolares, las notas, las reprimendas, los problemas, etc. Qué alivio supondría para todos los implicados. </a:t>
            </a:r>
            <a:endParaRPr sz="1800" b="0" i="0" u="none" strike="noStrike" cap="none" dirty="0">
              <a:solidFill>
                <a:srgbClr val="00B0F0"/>
              </a:solidFill>
              <a:latin typeface="Helvetica Neue"/>
              <a:ea typeface="Helvetica Neue"/>
              <a:cs typeface="Helvetica Neue"/>
              <a:sym typeface="Helvetica Neue"/>
            </a:endParaRPr>
          </a:p>
        </p:txBody>
      </p:sp>
      <p:pic>
        <p:nvPicPr>
          <p:cNvPr id="205" name="Google Shape;205;p31"/>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de España</a:t>
            </a:r>
            <a:endParaRPr sz="5330" b="1" i="0" u="none" strike="noStrike" cap="none" dirty="0">
              <a:solidFill>
                <a:srgbClr val="00AEE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err="1">
                <a:solidFill>
                  <a:srgbClr val="000000"/>
                </a:solidFill>
              </a:rPr>
              <a:t>Riborquestra</a:t>
            </a:r>
            <a:endParaRPr lang="es-ES" sz="2000" i="0" u="none" strike="noStrike" cap="none" dirty="0">
              <a:solidFill>
                <a:srgbClr val="000000"/>
              </a:solidFill>
            </a:endParaRP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Retos abordados: culturales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Objetivos: </a:t>
            </a:r>
            <a:r>
              <a:rPr lang="es-ES" sz="2000" i="0" u="none" strike="noStrike" cap="none" dirty="0" err="1">
                <a:solidFill>
                  <a:srgbClr val="000000"/>
                </a:solidFill>
              </a:rPr>
              <a:t>Riborquestra</a:t>
            </a:r>
            <a:r>
              <a:rPr lang="es-ES" sz="2000" i="0" u="none" strike="noStrike" cap="none" dirty="0">
                <a:solidFill>
                  <a:srgbClr val="000000"/>
                </a:solidFill>
              </a:rPr>
              <a:t> es una organización intergeneracional y comunitaria del distrito de </a:t>
            </a:r>
            <a:r>
              <a:rPr lang="es-ES" sz="2000" i="0" u="none" strike="noStrike" cap="none" dirty="0" err="1">
                <a:solidFill>
                  <a:srgbClr val="000000"/>
                </a:solidFill>
              </a:rPr>
              <a:t>Ciutat</a:t>
            </a:r>
            <a:r>
              <a:rPr lang="es-ES" sz="2000" i="0" u="none" strike="noStrike" cap="none" dirty="0">
                <a:solidFill>
                  <a:srgbClr val="000000"/>
                </a:solidFill>
              </a:rPr>
              <a:t> Vella de Barcelona. Su objetivo es contribuir a mejorar la vida de los habitantes del barrio proporcionando recursos para el aprendizaje artístico. </a:t>
            </a:r>
            <a:r>
              <a:rPr lang="es-ES" sz="2000" i="0" u="none" strike="noStrike" cap="none" dirty="0" err="1">
                <a:solidFill>
                  <a:srgbClr val="000000"/>
                </a:solidFill>
              </a:rPr>
              <a:t>Riborquestra</a:t>
            </a:r>
            <a:r>
              <a:rPr lang="es-ES" sz="2000" i="0" u="none" strike="noStrike" cap="none" dirty="0">
                <a:solidFill>
                  <a:srgbClr val="000000"/>
                </a:solidFill>
              </a:rPr>
              <a:t> fomenta el crecimiento personal de los jóvenes y facilita el desarrollo de la comunidad ofreciéndoles la oportunidad de aprender un instrumento y formar parte de la orquesta. El objetivo de </a:t>
            </a:r>
            <a:r>
              <a:rPr lang="es-ES" sz="2000" i="0" u="none" strike="noStrike" cap="none" dirty="0" err="1">
                <a:solidFill>
                  <a:srgbClr val="000000"/>
                </a:solidFill>
              </a:rPr>
              <a:t>Riborquestra</a:t>
            </a:r>
            <a:r>
              <a:rPr lang="es-ES" sz="2000" i="0" u="none" strike="noStrike" cap="none" dirty="0">
                <a:solidFill>
                  <a:srgbClr val="000000"/>
                </a:solidFill>
              </a:rPr>
              <a:t> es, a través de la cultura y la práctica musical grupal y la interpretación, promover la solidaridad, la inclusión, la convivencia y la interculturalidad dentro del barrio.</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Los niños y jóvenes participan aprendiendo instrumentos específicos por separado y luego se unen para formar una orquesta. Los participantes tienen una hora de clase de instrumento a la semana y una hora de ensayo orquestal en la que tienen la oportunidad de conocer a todas las demás personas que aprenden diferentes instrumentos. </a:t>
            </a:r>
            <a:endParaRPr lang="en-US" sz="1400" i="0" u="none" strike="noStrike" cap="none" dirty="0">
              <a:solidFill>
                <a:srgbClr val="000000"/>
              </a:solidFill>
            </a:endParaRPr>
          </a:p>
        </p:txBody>
      </p:sp>
      <p:sp>
        <p:nvSpPr>
          <p:cNvPr id="217" name="Google Shape;217;p33"/>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a:solidFill>
                  <a:srgbClr val="00B0F0"/>
                </a:solidFill>
              </a:rPr>
              <a:t>Riborquestra</a:t>
            </a:r>
            <a:endParaRPr sz="2400" b="1" i="0" u="none" strike="noStrike" cap="none">
              <a:solidFill>
                <a:srgbClr val="00B0F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p:nvPr/>
        </p:nvSpPr>
        <p:spPr>
          <a:xfrm>
            <a:off x="724386" y="1658336"/>
            <a:ext cx="10743300" cy="3921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Los beneficios </a:t>
            </a:r>
            <a:r>
              <a:rPr lang="es-ES" sz="2000" i="0" u="none" strike="noStrike" cap="none" dirty="0">
                <a:solidFill>
                  <a:srgbClr val="000000"/>
                </a:solidFill>
              </a:rPr>
              <a:t>de esta buena práctica para los grupos destinatarios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un espacio de convivencia y diálogo entre personas de diversos orígenes culturales que viven en el barrio; fomenta el crecimiento personal de los niños y jóvenes participantes y les permite participar activamente en el desarrollo positivo de su comunidad; los participantes experimentan el aprendizaje a través de la participación activa y creativa y la experimentación y el proyecto demuestra los beneficios de las relaciones intergeneracionales. </a:t>
            </a:r>
          </a:p>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Impacto comunitario/social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 </a:t>
            </a:r>
            <a:r>
              <a:rPr lang="es-ES" sz="2000" i="0" u="none" strike="noStrike" cap="none" dirty="0" err="1">
                <a:solidFill>
                  <a:srgbClr val="000000"/>
                </a:solidFill>
              </a:rPr>
              <a:t>Riborquestra</a:t>
            </a:r>
            <a:r>
              <a:rPr lang="es-ES" sz="2000" i="0" u="none" strike="noStrike" cap="none" dirty="0">
                <a:solidFill>
                  <a:srgbClr val="000000"/>
                </a:solidFill>
              </a:rPr>
              <a:t> se ha convertido en parte de la identidad del barrio. Es un espacio donde se crean y fomentan las conexiones sociales. Como resultado del proyecto, hay un mayor sentimiento de orgullo, confianza y comunidad tanto dentro de la organización como con la localidad. A través del lenguaje comunitario de la música, hay un mayor sentido de pertenencia. </a:t>
            </a:r>
            <a:endParaRPr sz="1400" i="0" u="none" strike="noStrike" cap="none" dirty="0">
              <a:solidFill>
                <a:srgbClr val="000000"/>
              </a:solidFill>
            </a:endParaRPr>
          </a:p>
        </p:txBody>
      </p:sp>
      <p:sp>
        <p:nvSpPr>
          <p:cNvPr id="224" name="Google Shape;224;p34"/>
          <p:cNvSpPr txBox="1"/>
          <p:nvPr/>
        </p:nvSpPr>
        <p:spPr>
          <a:xfrm>
            <a:off x="2959886" y="38946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a:solidFill>
                  <a:srgbClr val="00B0F0"/>
                </a:solidFill>
              </a:rPr>
              <a:t>Riborquestra</a:t>
            </a:r>
            <a:endParaRPr sz="2400" b="1" i="0" u="none" strike="noStrike" cap="none">
              <a:solidFill>
                <a:srgbClr val="00B0F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5"/>
          <p:cNvSpPr/>
          <p:nvPr/>
        </p:nvSpPr>
        <p:spPr>
          <a:xfrm>
            <a:off x="2019046" y="2264589"/>
            <a:ext cx="9526704" cy="1708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7320"/>
              </a:buClr>
              <a:buSzPts val="2400"/>
              <a:buFont typeface="Arial"/>
              <a:buNone/>
            </a:pPr>
            <a:r>
              <a:rPr lang="es-ES" sz="2100" i="1" u="none" strike="noStrike" cap="none" dirty="0">
                <a:solidFill>
                  <a:srgbClr val="C55A11"/>
                </a:solidFill>
              </a:rPr>
              <a:t>CONSEJO: Considerar una actividad como una tarea o responsabilidad en solitario puede llenarte de aprensión o temor como algo demasiado complicado y difícilmente factible. Ahora imagine que cuenta con el apoyo de su colega de la enseñanza de la música. La actividad se vuelve inmediatamente mucho más factible. </a:t>
            </a:r>
            <a:endParaRPr sz="2100" i="0" u="none" strike="noStrike" cap="none" dirty="0"/>
          </a:p>
        </p:txBody>
      </p:sp>
      <p:pic>
        <p:nvPicPr>
          <p:cNvPr id="232" name="Google Shape;232;p35"/>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370688" y="2689952"/>
            <a:ext cx="11450700" cy="187047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s-ES" sz="1800" i="0" u="none" strike="noStrike" cap="none" dirty="0">
                <a:solidFill>
                  <a:srgbClr val="000000"/>
                </a:solidFill>
              </a:rPr>
              <a:t>Proporcionar ejemplos y experiencias de la vida real fuera del círculo inmediato de los participantes para mejorar la comprensión de los temas y despertar el deseo de seguir participando. </a:t>
            </a:r>
          </a:p>
          <a:p>
            <a:pPr marL="0" marR="0" lvl="0" indent="0" algn="l" rtl="0">
              <a:lnSpc>
                <a:spcPct val="107000"/>
              </a:lnSpc>
              <a:spcBef>
                <a:spcPts val="0"/>
              </a:spcBef>
              <a:spcAft>
                <a:spcPts val="0"/>
              </a:spcAft>
              <a:buClr>
                <a:srgbClr val="000000"/>
              </a:buClr>
              <a:buSzPts val="1800"/>
              <a:buFont typeface="Arial"/>
              <a:buNone/>
            </a:pPr>
            <a:r>
              <a:rPr lang="es-ES" sz="1800" i="0" u="none" strike="noStrike" cap="none" dirty="0">
                <a:solidFill>
                  <a:srgbClr val="000000"/>
                </a:solidFill>
              </a:rPr>
              <a:t>Dar a conocer el abanico de posibilidades que existen para cooperar con la comunidad en el marco de proyectos artísticos educativos</a:t>
            </a:r>
          </a:p>
          <a:p>
            <a:pPr marL="0" marR="0" lvl="0" indent="0" algn="l" rtl="0">
              <a:lnSpc>
                <a:spcPct val="107000"/>
              </a:lnSpc>
              <a:spcBef>
                <a:spcPts val="0"/>
              </a:spcBef>
              <a:spcAft>
                <a:spcPts val="0"/>
              </a:spcAft>
              <a:buClr>
                <a:srgbClr val="000000"/>
              </a:buClr>
              <a:buSzPts val="1800"/>
              <a:buFont typeface="Arial"/>
              <a:buNone/>
            </a:pPr>
            <a:r>
              <a:rPr lang="es-ES" sz="1800" i="0" u="none" strike="noStrike" cap="none" dirty="0">
                <a:solidFill>
                  <a:srgbClr val="000000"/>
                </a:solidFill>
              </a:rPr>
              <a:t>Sensibilizar aún más a la comunidad, no sólo sobre los temas en cuestión, sino también sobre el compromiso de los jóvenes y sobre cómo las organizaciones comunitarias pueden cooperar con las escuelas.</a:t>
            </a:r>
            <a:endParaRPr sz="2800" b="0" i="0" u="none" strike="noStrike" cap="none" dirty="0">
              <a:solidFill>
                <a:schemeClr val="dk1"/>
              </a:solidFill>
              <a:latin typeface="Helvetica Neue"/>
              <a:ea typeface="Helvetica Neue"/>
              <a:cs typeface="Helvetica Neue"/>
              <a:sym typeface="Helvetica Neue"/>
            </a:endParaRPr>
          </a:p>
        </p:txBody>
      </p:sp>
      <p:sp>
        <p:nvSpPr>
          <p:cNvPr id="50" name="Google Shape;50;p3"/>
          <p:cNvSpPr txBox="1"/>
          <p:nvPr/>
        </p:nvSpPr>
        <p:spPr>
          <a:xfrm>
            <a:off x="761999" y="1917487"/>
            <a:ext cx="4219575" cy="61277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1" name="Google Shape;51;p3"/>
          <p:cNvSpPr txBox="1"/>
          <p:nvPr/>
        </p:nvSpPr>
        <p:spPr>
          <a:xfrm>
            <a:off x="2920011" y="469210"/>
            <a:ext cx="8686946" cy="83978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4000" b="1" i="0" u="none" strike="noStrike" cap="none" dirty="0">
                <a:solidFill>
                  <a:srgbClr val="00AEEF"/>
                </a:solidFill>
              </a:rPr>
              <a:t>Objetivos</a:t>
            </a:r>
            <a:endParaRPr sz="4000" b="1" i="0" u="none" strike="noStrike" cap="none" dirty="0">
              <a:solidFill>
                <a:srgbClr val="00AEE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p:nvPr/>
        </p:nvSpPr>
        <p:spPr>
          <a:xfrm>
            <a:off x="724382" y="1308910"/>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Una ONG y un Museo de Arte</a:t>
            </a:r>
          </a:p>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Objetivo: </a:t>
            </a:r>
            <a:r>
              <a:rPr lang="es-ES" sz="2000" i="0" u="none" strike="noStrike" cap="none" dirty="0">
                <a:solidFill>
                  <a:srgbClr val="000000"/>
                </a:solidFill>
              </a:rPr>
              <a:t>promover la cohesión e inclusión social de grupos de niños y jóvenes a través de su reconocimiento como comunidad y de la interrelación con otros grupos de pares. El proyecto facilita la convivencia a través del reconocimiento del barrio y de los distintos sectores que conforman la comunidad, tomando como referencia la experiencia del arte, la creatividad y la expresión simbólica.</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Reto: Reto socioeconómico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Contenido: Una serie de actividades y talleres, utilizando el carácter social del arte, especialmente en relación a sus posibilidades de construcción de cohesión social y conformación de la identidad, promoviendo el desarrollo individual de los jóvenes en relación a elementos como la creatividad, y la adquisición de conocimientos y habilidades a través del trabajo grupal.</a:t>
            </a:r>
            <a:endParaRPr sz="2000" i="0" u="none" strike="noStrike" cap="none" dirty="0">
              <a:solidFill>
                <a:srgbClr val="000000"/>
              </a:solidFill>
              <a:latin typeface="Arial"/>
              <a:ea typeface="Arial"/>
              <a:cs typeface="Arial"/>
              <a:sym typeface="Arial"/>
            </a:endParaRPr>
          </a:p>
        </p:txBody>
      </p:sp>
      <p:sp>
        <p:nvSpPr>
          <p:cNvPr id="239" name="Google Shape;239;p36"/>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dirty="0">
                <a:solidFill>
                  <a:srgbClr val="00B0F0"/>
                </a:solidFill>
              </a:rPr>
              <a:t>Barrios: inclusión social a través del arte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p:nvPr/>
        </p:nvSpPr>
        <p:spPr>
          <a:xfrm>
            <a:off x="724382" y="1468273"/>
            <a:ext cx="10743236" cy="3921453"/>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600"/>
              </a:spcBef>
              <a:spcAft>
                <a:spcPts val="0"/>
              </a:spcAft>
              <a:buClr>
                <a:srgbClr val="000000"/>
              </a:buClr>
              <a:buSzPts val="1800"/>
              <a:buFont typeface="Arial"/>
              <a:buNone/>
            </a:pPr>
            <a:r>
              <a:rPr lang="es-ES" sz="1900" i="0" u="none" strike="noStrike" cap="none" dirty="0">
                <a:solidFill>
                  <a:srgbClr val="000000"/>
                </a:solidFill>
              </a:rPr>
              <a:t>El proyecto ha trabajado en diferentes disciplinas artísticas como: la experimentación directa, la manipulación, el tacto, la mirada, el dibujo y la fotografía de su entorno para ver que el arte es la expresión creativa de ideas, experiencias y emociones. Se propone experimentar con la transformación y reutilización de objetos descontextualizando un objeto preexistente y situándolo en el ámbito artístico.</a:t>
            </a:r>
          </a:p>
          <a:p>
            <a:pPr marL="0" marR="0" lvl="0" indent="0" algn="just" rtl="0">
              <a:lnSpc>
                <a:spcPct val="115000"/>
              </a:lnSpc>
              <a:spcBef>
                <a:spcPts val="600"/>
              </a:spcBef>
              <a:spcAft>
                <a:spcPts val="0"/>
              </a:spcAft>
              <a:buClr>
                <a:srgbClr val="000000"/>
              </a:buClr>
              <a:buSzPts val="1800"/>
              <a:buFont typeface="Arial"/>
              <a:buNone/>
            </a:pPr>
            <a:r>
              <a:rPr lang="es-ES" sz="1900" i="0" u="none" strike="noStrike" cap="none" dirty="0">
                <a:solidFill>
                  <a:srgbClr val="000000"/>
                </a:solidFill>
              </a:rPr>
              <a:t>Las principales actividades incluyen</a:t>
            </a:r>
          </a:p>
          <a:p>
            <a:pPr marL="342900" marR="0" lvl="0" indent="-342900" algn="just" rtl="0">
              <a:lnSpc>
                <a:spcPct val="115000"/>
              </a:lnSpc>
              <a:spcBef>
                <a:spcPts val="600"/>
              </a:spcBef>
              <a:spcAft>
                <a:spcPts val="0"/>
              </a:spcAft>
              <a:buClr>
                <a:srgbClr val="000000"/>
              </a:buClr>
              <a:buSzPts val="1800"/>
              <a:buFont typeface="Arial" panose="020B0604020202020204" pitchFamily="34" charset="0"/>
              <a:buChar char="•"/>
            </a:pPr>
            <a:r>
              <a:rPr lang="es-ES" sz="1900" i="0" u="none" strike="noStrike" cap="none" dirty="0">
                <a:solidFill>
                  <a:srgbClr val="000000"/>
                </a:solidFill>
              </a:rPr>
              <a:t>Discusión inicial en pequeños grupos sobre una o dos obras de arte, siguiendo la metodología de las Estrategias de Pensamiento Visual. </a:t>
            </a:r>
          </a:p>
          <a:p>
            <a:pPr marL="342900" marR="0" lvl="0" indent="-342900" algn="just" rtl="0">
              <a:lnSpc>
                <a:spcPct val="115000"/>
              </a:lnSpc>
              <a:spcBef>
                <a:spcPts val="600"/>
              </a:spcBef>
              <a:spcAft>
                <a:spcPts val="0"/>
              </a:spcAft>
              <a:buClr>
                <a:srgbClr val="000000"/>
              </a:buClr>
              <a:buSzPts val="1800"/>
              <a:buFont typeface="Arial" panose="020B0604020202020204" pitchFamily="34" charset="0"/>
              <a:buChar char="•"/>
            </a:pPr>
            <a:r>
              <a:rPr lang="es-ES" sz="1900" i="0" u="none" strike="noStrike" cap="none" dirty="0">
                <a:solidFill>
                  <a:srgbClr val="000000"/>
                </a:solidFill>
              </a:rPr>
              <a:t>Una serie de talleres en los que tomarán su barrio como inspiración para diversas obras de arte y creatividad.</a:t>
            </a:r>
          </a:p>
          <a:p>
            <a:pPr marL="342900" marR="0" lvl="0" indent="-342900" algn="just" rtl="0">
              <a:lnSpc>
                <a:spcPct val="115000"/>
              </a:lnSpc>
              <a:spcBef>
                <a:spcPts val="600"/>
              </a:spcBef>
              <a:spcAft>
                <a:spcPts val="0"/>
              </a:spcAft>
              <a:buClr>
                <a:srgbClr val="000000"/>
              </a:buClr>
              <a:buSzPts val="1800"/>
              <a:buFont typeface="Arial" panose="020B0604020202020204" pitchFamily="34" charset="0"/>
              <a:buChar char="•"/>
            </a:pPr>
            <a:r>
              <a:rPr lang="es-ES" sz="1900" i="0" u="none" strike="noStrike" cap="none" dirty="0">
                <a:solidFill>
                  <a:srgbClr val="000000"/>
                </a:solidFill>
              </a:rPr>
              <a:t>Realización de entrevistas con personas de los barrios.</a:t>
            </a:r>
          </a:p>
          <a:p>
            <a:pPr marL="342900" marR="0" lvl="0" indent="-342900" algn="just" rtl="0">
              <a:lnSpc>
                <a:spcPct val="115000"/>
              </a:lnSpc>
              <a:spcBef>
                <a:spcPts val="600"/>
              </a:spcBef>
              <a:spcAft>
                <a:spcPts val="0"/>
              </a:spcAft>
              <a:buClr>
                <a:srgbClr val="000000"/>
              </a:buClr>
              <a:buSzPts val="1800"/>
              <a:buFont typeface="Arial" panose="020B0604020202020204" pitchFamily="34" charset="0"/>
              <a:buChar char="•"/>
            </a:pPr>
            <a:r>
              <a:rPr lang="es-ES" sz="1900" i="0" u="none" strike="noStrike" cap="none" dirty="0">
                <a:solidFill>
                  <a:srgbClr val="000000"/>
                </a:solidFill>
              </a:rPr>
              <a:t>Organizar una exposición de sus trabajos, invitando a sus vecinos a participar también y a aportar sus obras de arte basadas en sus barrios. </a:t>
            </a:r>
          </a:p>
        </p:txBody>
      </p:sp>
      <p:sp>
        <p:nvSpPr>
          <p:cNvPr id="246" name="Google Shape;246;p3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dirty="0">
                <a:solidFill>
                  <a:srgbClr val="00B0F0"/>
                </a:solidFill>
              </a:rPr>
              <a:t>Barrios: inclusión social a través del arte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3" name="Google Shape;253;p38"/>
          <p:cNvSpPr/>
          <p:nvPr/>
        </p:nvSpPr>
        <p:spPr>
          <a:xfrm>
            <a:off x="2019050" y="2264607"/>
            <a:ext cx="9526800"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900" b="0" i="1" u="none" strike="noStrike" cap="none" dirty="0">
                <a:solidFill>
                  <a:srgbClr val="C55A11"/>
                </a:solidFill>
                <a:latin typeface="Helvetica Neue"/>
                <a:ea typeface="Helvetica Neue"/>
                <a:cs typeface="Helvetica Neue"/>
                <a:sym typeface="Helvetica Neue"/>
              </a:rPr>
              <a:t>Nota: El sitio web oficial de Visual </a:t>
            </a:r>
            <a:r>
              <a:rPr lang="es-ES" sz="1900" b="0" i="1" u="none" strike="noStrike" cap="none" dirty="0" err="1">
                <a:solidFill>
                  <a:srgbClr val="C55A11"/>
                </a:solidFill>
                <a:latin typeface="Helvetica Neue"/>
                <a:ea typeface="Helvetica Neue"/>
                <a:cs typeface="Helvetica Neue"/>
                <a:sym typeface="Helvetica Neue"/>
              </a:rPr>
              <a:t>Thinking</a:t>
            </a:r>
            <a:r>
              <a:rPr lang="es-ES" sz="1900" b="0" i="1" u="none" strike="noStrike" cap="none" dirty="0">
                <a:solidFill>
                  <a:srgbClr val="C55A11"/>
                </a:solidFill>
                <a:latin typeface="Helvetica Neue"/>
                <a:ea typeface="Helvetica Neue"/>
                <a:cs typeface="Helvetica Neue"/>
                <a:sym typeface="Helvetica Neue"/>
              </a:rPr>
              <a:t> </a:t>
            </a:r>
            <a:r>
              <a:rPr lang="es-ES" sz="1900" b="0" i="1" u="none" strike="noStrike" cap="none" dirty="0" err="1">
                <a:solidFill>
                  <a:srgbClr val="C55A11"/>
                </a:solidFill>
                <a:latin typeface="Helvetica Neue"/>
                <a:ea typeface="Helvetica Neue"/>
                <a:cs typeface="Helvetica Neue"/>
                <a:sym typeface="Helvetica Neue"/>
              </a:rPr>
              <a:t>Strategies</a:t>
            </a:r>
            <a:r>
              <a:rPr lang="es-ES" sz="1900" b="0" i="1" u="none" strike="noStrike" cap="none" dirty="0">
                <a:solidFill>
                  <a:srgbClr val="C55A11"/>
                </a:solidFill>
                <a:latin typeface="Helvetica Neue"/>
                <a:ea typeface="Helvetica Neue"/>
                <a:cs typeface="Helvetica Neue"/>
                <a:sym typeface="Helvetica Neue"/>
              </a:rPr>
              <a:t>, vtshome.org, explica por qué es imprescindible el uso del arte: "El arte es el primer tema de debate esencial porque permite a los alumnos utilizar las habilidades visuales y cognitivas existentes para desarrollar la confianza y la experiencia, aprendiendo a utilizar lo que ya saben para averiguar lo que no saben; entonces están preparados para explorar otros temas complejos solos y con sus compañeros".</a:t>
            </a:r>
            <a:endParaRPr sz="1600" i="0" u="none" strike="noStrike" cap="none" dirty="0"/>
          </a:p>
        </p:txBody>
      </p:sp>
      <p:pic>
        <p:nvPicPr>
          <p:cNvPr id="254" name="Google Shape;254;p38"/>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9"/>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de Rumanía</a:t>
            </a:r>
            <a:endParaRPr sz="5330" b="1" i="0" u="none" strike="noStrike" cap="none" dirty="0">
              <a:solidFill>
                <a:srgbClr val="00AEE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400"/>
              <a:buFont typeface="Arial"/>
              <a:buNone/>
            </a:pPr>
            <a:r>
              <a:rPr lang="es-ES" sz="2400" b="1" i="0" u="none" strike="noStrike" cap="none" dirty="0">
                <a:solidFill>
                  <a:srgbClr val="000000"/>
                </a:solidFill>
              </a:rPr>
              <a:t>Promotor: </a:t>
            </a:r>
            <a:r>
              <a:rPr lang="es-ES" sz="2400" i="0" u="none" strike="noStrike" cap="none" dirty="0">
                <a:solidFill>
                  <a:srgbClr val="000000"/>
                </a:solidFill>
              </a:rPr>
              <a:t>Instituto Filarmónico George </a:t>
            </a:r>
            <a:r>
              <a:rPr lang="es-ES" sz="2400" i="0" u="none" strike="noStrike" cap="none" dirty="0" err="1">
                <a:solidFill>
                  <a:srgbClr val="000000"/>
                </a:solidFill>
              </a:rPr>
              <a:t>Enescu</a:t>
            </a:r>
            <a:r>
              <a:rPr lang="es-ES" sz="2400" i="0" u="none" strike="noStrike" cap="none" dirty="0">
                <a:solidFill>
                  <a:srgbClr val="000000"/>
                </a:solidFill>
              </a:rPr>
              <a:t> </a:t>
            </a:r>
          </a:p>
          <a:p>
            <a:pPr marL="0" marR="0" lvl="0" indent="0" algn="just" rtl="0">
              <a:lnSpc>
                <a:spcPct val="100000"/>
              </a:lnSpc>
              <a:spcBef>
                <a:spcPts val="600"/>
              </a:spcBef>
              <a:spcAft>
                <a:spcPts val="0"/>
              </a:spcAft>
              <a:buClr>
                <a:srgbClr val="000000"/>
              </a:buClr>
              <a:buSzPts val="2400"/>
              <a:buFont typeface="Arial"/>
              <a:buNone/>
            </a:pPr>
            <a:r>
              <a:rPr lang="es-ES" sz="2400" i="0" u="none" strike="noStrike" cap="none" dirty="0">
                <a:solidFill>
                  <a:srgbClr val="000000"/>
                </a:solidFill>
              </a:rPr>
              <a:t>Objetivo: Los principales objetivos del evento son inculcar el amor por la música a los jóvenes, hacer accesible la música clásica y educar a los jóvenes en el espíritu de la armonía y el entendimiento entre las personas. </a:t>
            </a:r>
          </a:p>
          <a:p>
            <a:pPr marL="0" marR="0" lvl="0" indent="0" algn="just" rtl="0">
              <a:lnSpc>
                <a:spcPct val="100000"/>
              </a:lnSpc>
              <a:spcBef>
                <a:spcPts val="600"/>
              </a:spcBef>
              <a:spcAft>
                <a:spcPts val="0"/>
              </a:spcAft>
              <a:buClr>
                <a:srgbClr val="000000"/>
              </a:buClr>
              <a:buSzPts val="2400"/>
              <a:buFont typeface="Arial"/>
              <a:buNone/>
            </a:pPr>
            <a:r>
              <a:rPr lang="es-ES" sz="2400" i="0" u="none" strike="noStrike" cap="none" dirty="0">
                <a:solidFill>
                  <a:srgbClr val="000000"/>
                </a:solidFill>
              </a:rPr>
              <a:t>Desafío abordado: desafío social</a:t>
            </a:r>
          </a:p>
          <a:p>
            <a:pPr marL="0" marR="0" lvl="0" indent="0" algn="just" rtl="0">
              <a:lnSpc>
                <a:spcPct val="100000"/>
              </a:lnSpc>
              <a:spcBef>
                <a:spcPts val="600"/>
              </a:spcBef>
              <a:spcAft>
                <a:spcPts val="0"/>
              </a:spcAft>
              <a:buClr>
                <a:srgbClr val="000000"/>
              </a:buClr>
              <a:buSzPts val="2400"/>
              <a:buFont typeface="Arial"/>
              <a:buNone/>
            </a:pPr>
            <a:r>
              <a:rPr lang="es-ES" sz="2400" i="0" u="none" strike="noStrike" cap="none" dirty="0">
                <a:solidFill>
                  <a:srgbClr val="000000"/>
                </a:solidFill>
              </a:rPr>
              <a:t>El evento cuenta con su propia página web, que incluye grabaciones de conciertos, entrevistas (sobre música y experiencias vitales) con músicos y escritores famosos, una biblioteca virtual que presenta la vida de músicos y compositores famosos, conexiones entre historias y piezas musicales, testimonios de los participantes y dibujos y pinturas de los estudiantes basados en los conciertos a los que asistieron. Sus actuaciones en directo, organizadas por el Instituto Filarmónico George </a:t>
            </a:r>
            <a:r>
              <a:rPr lang="es-ES" sz="2400" i="0" u="none" strike="noStrike" cap="none" dirty="0" err="1">
                <a:solidFill>
                  <a:srgbClr val="000000"/>
                </a:solidFill>
              </a:rPr>
              <a:t>Enescu</a:t>
            </a:r>
            <a:r>
              <a:rPr lang="es-ES" sz="2400" i="0" u="none" strike="noStrike" cap="none" dirty="0">
                <a:solidFill>
                  <a:srgbClr val="000000"/>
                </a:solidFill>
              </a:rPr>
              <a:t>, se dirigen a los jóvenes de Bucarest.</a:t>
            </a:r>
            <a:endParaRPr lang="en-US" sz="1400" i="0" u="none" strike="noStrike" cap="none" dirty="0">
              <a:solidFill>
                <a:srgbClr val="000000"/>
              </a:solidFill>
            </a:endParaRPr>
          </a:p>
        </p:txBody>
      </p:sp>
      <p:sp>
        <p:nvSpPr>
          <p:cNvPr id="266" name="Google Shape;266;p40"/>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4800"/>
              <a:buFont typeface="Arial"/>
              <a:buNone/>
            </a:pPr>
            <a:r>
              <a:rPr lang="es-ES" sz="2400" b="1" i="0" u="none" strike="noStrike" cap="none" dirty="0">
                <a:solidFill>
                  <a:srgbClr val="00B0F0"/>
                </a:solidFill>
              </a:rPr>
              <a:t>La música clásica es fantástica</a:t>
            </a:r>
            <a:endParaRPr sz="1400" i="0" u="none" strike="noStrike" cap="none" dirty="0">
              <a:solidFill>
                <a:srgbClr val="00B0F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41"/>
          <p:cNvSpPr/>
          <p:nvPr/>
        </p:nvSpPr>
        <p:spPr>
          <a:xfrm>
            <a:off x="2019046" y="2207439"/>
            <a:ext cx="9526704"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200" i="1" u="none" strike="noStrike" cap="none" dirty="0">
                <a:solidFill>
                  <a:srgbClr val="C55A11"/>
                </a:solidFill>
              </a:rPr>
              <a:t>Nota: ¿Has oído hablar de </a:t>
            </a:r>
            <a:r>
              <a:rPr lang="es-ES" sz="2200" i="1" u="none" strike="noStrike" cap="none" dirty="0" err="1">
                <a:solidFill>
                  <a:srgbClr val="C55A11"/>
                </a:solidFill>
              </a:rPr>
              <a:t>suggestopedia</a:t>
            </a:r>
            <a:r>
              <a:rPr lang="es-ES" sz="2200" i="1" u="none" strike="noStrike" cap="none" dirty="0">
                <a:solidFill>
                  <a:srgbClr val="C55A11"/>
                </a:solidFill>
              </a:rPr>
              <a:t>? Se trata de un enfoque educativo, procedente de Bulgaria, que utiliza en gran medida la música clásica para crear un fondo de aprendizaje y comprensión más profundos. </a:t>
            </a:r>
            <a:endParaRPr sz="1800" b="0" i="0" u="none" strike="noStrike" cap="none" dirty="0">
              <a:solidFill>
                <a:srgbClr val="00B0F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Arial"/>
              <a:buNone/>
            </a:pPr>
            <a:r>
              <a:rPr lang="es-ES" sz="1800" b="0" i="0" u="sng" strike="noStrike" cap="none" dirty="0">
                <a:solidFill>
                  <a:srgbClr val="00B0F0"/>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https://www.vihrovenia.bg/en/suggestopedia/what-is-suggestopedia-8</a:t>
            </a:r>
            <a:r>
              <a:rPr lang="es-ES" sz="1800" b="0" i="0" u="none" strike="noStrike" cap="none" dirty="0">
                <a:solidFill>
                  <a:srgbClr val="00B0F0"/>
                </a:solidFill>
                <a:latin typeface="Helvetica Neue"/>
                <a:ea typeface="Helvetica Neue"/>
                <a:cs typeface="Helvetica Neue"/>
                <a:sym typeface="Helvetica Neue"/>
              </a:rPr>
              <a:t> </a:t>
            </a:r>
            <a:endParaRPr sz="1400" b="0" i="0" u="none" strike="noStrike" cap="none" dirty="0">
              <a:solidFill>
                <a:srgbClr val="000000"/>
              </a:solidFill>
              <a:latin typeface="Arial"/>
              <a:ea typeface="Arial"/>
              <a:cs typeface="Arial"/>
              <a:sym typeface="Arial"/>
            </a:endParaRPr>
          </a:p>
        </p:txBody>
      </p:sp>
      <p:pic>
        <p:nvPicPr>
          <p:cNvPr id="274" name="Google Shape;274;p41"/>
          <p:cNvPicPr preferRelativeResize="0"/>
          <p:nvPr/>
        </p:nvPicPr>
        <p:blipFill rotWithShape="1">
          <a:blip r:embed="rId4">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Revista </a:t>
            </a:r>
            <a:r>
              <a:rPr lang="es-ES" sz="2000" i="0" u="none" strike="noStrike" cap="none" dirty="0" err="1">
                <a:solidFill>
                  <a:srgbClr val="000000"/>
                </a:solidFill>
              </a:rPr>
              <a:t>Alecart</a:t>
            </a:r>
            <a:endParaRPr lang="es-ES" sz="2000" i="0" u="none" strike="noStrike" cap="none" dirty="0">
              <a:solidFill>
                <a:srgbClr val="000000"/>
              </a:solidFill>
            </a:endParaRP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Objetivo: La revista educa y ayuda a los jóvenes a encontrar su propia voz en la sociedad y a contribuir plenamente a su desarrollo. El evento de la FILIT tiene como objetivo promover a los jóvenes talentos y sus obras literarias, así como desarrollar las habilidades de pensamiento creativo y crítico de los jóvenes e inculcar el amor por los libros y la lectura en los jóvenes participantes.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Desafío abordado: el desafío social</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La agenda de </a:t>
            </a:r>
            <a:r>
              <a:rPr lang="es-ES" sz="2000" i="0" u="none" strike="noStrike" cap="none" dirty="0" err="1">
                <a:solidFill>
                  <a:srgbClr val="000000"/>
                </a:solidFill>
              </a:rPr>
              <a:t>Alecart</a:t>
            </a:r>
            <a:r>
              <a:rPr lang="es-ES" sz="2000" i="0" u="none" strike="noStrike" cap="none" dirty="0">
                <a:solidFill>
                  <a:srgbClr val="000000"/>
                </a:solidFill>
              </a:rPr>
              <a:t> abarca un amplio abanico de actividades, cuyo éxito se basa en planes de acción acordados en común: análisis de logros artísticos contemporáneos, escritura creativa (cuentos y poemas), trabajo comunitario/caritativo (por ejemplo, sesiones de cuentacuentos o lectura en voz alta para niños pequeños/niños con necesidades especiales), blogs sobre eventos principales (encuentros con escritores y poetas, etc.), libros, reseñas literarias de libros y películas o encuentros con escritores nacionales e internacionales.</a:t>
            </a:r>
            <a:endParaRPr sz="2000" i="0" u="none" strike="noStrike" cap="none" dirty="0">
              <a:solidFill>
                <a:srgbClr val="000000"/>
              </a:solidFill>
            </a:endParaRPr>
          </a:p>
        </p:txBody>
      </p:sp>
      <p:sp>
        <p:nvSpPr>
          <p:cNvPr id="281" name="Google Shape;281;p42"/>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400" b="1" i="0" u="none" strike="noStrike" cap="none" dirty="0" err="1">
                <a:solidFill>
                  <a:srgbClr val="00B0F0"/>
                </a:solidFill>
              </a:rPr>
              <a:t>Alecart</a:t>
            </a:r>
            <a:r>
              <a:rPr lang="es-ES" sz="2400" b="1" i="0" u="none" strike="noStrike" cap="none" dirty="0">
                <a:solidFill>
                  <a:srgbClr val="00B0F0"/>
                </a:solidFill>
              </a:rPr>
              <a:t> and FILIT (</a:t>
            </a:r>
            <a:r>
              <a:rPr lang="es-ES" sz="2400" b="1" dirty="0">
                <a:solidFill>
                  <a:srgbClr val="00B0F0"/>
                </a:solidFill>
              </a:rPr>
              <a:t>sección infantil</a:t>
            </a:r>
            <a:r>
              <a:rPr lang="es-ES" sz="2400" b="1" i="0" u="none" strike="noStrike" cap="none" dirty="0">
                <a:solidFill>
                  <a:srgbClr val="00B0F0"/>
                </a:solidFill>
              </a:rPr>
              <a:t>)</a:t>
            </a:r>
            <a:r>
              <a:rPr lang="es-ES" sz="2400" b="1" i="0" u="none" strike="noStrike" cap="none" dirty="0">
                <a:solidFill>
                  <a:srgbClr val="00B0F0"/>
                </a:solidFill>
                <a:latin typeface="Helvetica Neue"/>
                <a:ea typeface="Helvetica Neue"/>
                <a:cs typeface="Helvetica Neue"/>
                <a:sym typeface="Helvetica Neue"/>
              </a:rPr>
              <a:t> </a:t>
            </a:r>
            <a:endParaRPr sz="1400" b="0" i="0" u="none" strike="noStrike" cap="none" dirty="0">
              <a:solidFill>
                <a:srgbClr val="00B0F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3"/>
          <p:cNvSpPr/>
          <p:nvPr/>
        </p:nvSpPr>
        <p:spPr>
          <a:xfrm>
            <a:off x="2019046" y="1492990"/>
            <a:ext cx="4616292"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200" b="0" i="1" u="none" strike="noStrike" cap="none" dirty="0">
                <a:solidFill>
                  <a:srgbClr val="C55A11"/>
                </a:solidFill>
                <a:latin typeface="Helvetica Neue"/>
                <a:ea typeface="Helvetica Neue"/>
                <a:cs typeface="Helvetica Neue"/>
                <a:sym typeface="Helvetica Neue"/>
              </a:rPr>
              <a:t>CONSEJO: Las personas necesitan diferentes canales e instrumentos de expresión. Algunas son fuertes y seguras al hablar, otras necesitan la intimidad de la escritura. Da alas a esos alumnos estableciendo un espacio en el que puedan presentar su trabajo y obtener el reconocimiento que merecen. </a:t>
            </a:r>
            <a:endParaRPr sz="1800" b="0" i="0" u="none" strike="noStrike" cap="none" dirty="0">
              <a:latin typeface="Arial"/>
              <a:ea typeface="Arial"/>
              <a:cs typeface="Arial"/>
              <a:sym typeface="Arial"/>
            </a:endParaRPr>
          </a:p>
        </p:txBody>
      </p:sp>
      <p:pic>
        <p:nvPicPr>
          <p:cNvPr id="289" name="Google Shape;289;p43"/>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290" name="Google Shape;290;p43"/>
          <p:cNvPicPr preferRelativeResize="0"/>
          <p:nvPr/>
        </p:nvPicPr>
        <p:blipFill rotWithShape="1">
          <a:blip r:embed="rId4">
            <a:alphaModFix/>
          </a:blip>
          <a:srcRect l="6111" t="9373" r="50000" b="3004"/>
          <a:stretch/>
        </p:blipFill>
        <p:spPr>
          <a:xfrm>
            <a:off x="6754160" y="1492989"/>
            <a:ext cx="5328983" cy="443279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latin typeface="Helvetica Neue"/>
                <a:ea typeface="Helvetica Neue"/>
                <a:cs typeface="Helvetica Neue"/>
                <a:sym typeface="Helvetica Neue"/>
              </a:rPr>
              <a:t>Buenas prácticas de Italia</a:t>
            </a:r>
            <a:endParaRPr sz="5330" b="1" i="0" u="none" strike="noStrike" cap="none" dirty="0">
              <a:solidFill>
                <a:srgbClr val="00AEEF"/>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p:nvPr/>
        </p:nvSpPr>
        <p:spPr>
          <a:xfrm>
            <a:off x="724357" y="1787385"/>
            <a:ext cx="10743300" cy="4872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100" b="1" i="0" u="none" strike="noStrike" cap="none" dirty="0">
                <a:solidFill>
                  <a:srgbClr val="000000"/>
                </a:solidFill>
              </a:rPr>
              <a:t>Promotor: </a:t>
            </a:r>
            <a:r>
              <a:rPr lang="es-ES" sz="2100" i="0" u="none" strike="noStrike" cap="none" dirty="0">
                <a:solidFill>
                  <a:srgbClr val="000000"/>
                </a:solidFill>
              </a:rPr>
              <a:t>Reggio </a:t>
            </a:r>
            <a:r>
              <a:rPr lang="es-ES" sz="2100" i="0" u="none" strike="noStrike" cap="none" dirty="0" err="1">
                <a:solidFill>
                  <a:srgbClr val="000000"/>
                </a:solidFill>
              </a:rPr>
              <a:t>Children</a:t>
            </a:r>
            <a:endParaRPr lang="es-ES" sz="2100" i="0" u="none" strike="noStrike" cap="none" dirty="0">
              <a:solidFill>
                <a:srgbClr val="000000"/>
              </a:solidFill>
            </a:endParaRPr>
          </a:p>
          <a:p>
            <a:pPr marL="0" marR="0" lvl="0" indent="0" algn="just" rtl="0">
              <a:lnSpc>
                <a:spcPct val="100000"/>
              </a:lnSpc>
              <a:spcBef>
                <a:spcPts val="600"/>
              </a:spcBef>
              <a:spcAft>
                <a:spcPts val="0"/>
              </a:spcAft>
              <a:buClr>
                <a:srgbClr val="000000"/>
              </a:buClr>
              <a:buSzPts val="2000"/>
              <a:buFont typeface="Arial"/>
              <a:buNone/>
            </a:pPr>
            <a:r>
              <a:rPr lang="es-ES" sz="2100" i="0" u="none" strike="noStrike" cap="none" dirty="0">
                <a:solidFill>
                  <a:srgbClr val="000000"/>
                </a:solidFill>
              </a:rPr>
              <a:t>Objetivo: favorecer un acercamiento a la realidad y al desarrollo del conocimiento; dar sentido y mayor libertad al pensamiento científico innato en el ser humano </a:t>
            </a:r>
          </a:p>
          <a:p>
            <a:pPr marL="0" marR="0" lvl="0" indent="0" algn="just" rtl="0">
              <a:lnSpc>
                <a:spcPct val="100000"/>
              </a:lnSpc>
              <a:spcBef>
                <a:spcPts val="600"/>
              </a:spcBef>
              <a:spcAft>
                <a:spcPts val="0"/>
              </a:spcAft>
              <a:buClr>
                <a:srgbClr val="000000"/>
              </a:buClr>
              <a:buSzPts val="2000"/>
              <a:buFont typeface="Arial"/>
              <a:buNone/>
            </a:pPr>
            <a:r>
              <a:rPr lang="es-ES" sz="2100" i="0" u="none" strike="noStrike" cap="none" dirty="0">
                <a:solidFill>
                  <a:srgbClr val="000000"/>
                </a:solidFill>
              </a:rPr>
              <a:t>Reto abordado: reto cognitivo</a:t>
            </a:r>
          </a:p>
          <a:p>
            <a:pPr marL="0" marR="0" lvl="0" indent="0" algn="just" rtl="0">
              <a:lnSpc>
                <a:spcPct val="100000"/>
              </a:lnSpc>
              <a:spcBef>
                <a:spcPts val="600"/>
              </a:spcBef>
              <a:spcAft>
                <a:spcPts val="0"/>
              </a:spcAft>
              <a:buClr>
                <a:srgbClr val="000000"/>
              </a:buClr>
              <a:buSzPts val="2000"/>
              <a:buFont typeface="Arial"/>
              <a:buNone/>
            </a:pPr>
            <a:r>
              <a:rPr lang="es-ES" sz="2100" i="0" u="none" strike="noStrike" cap="none" dirty="0">
                <a:solidFill>
                  <a:srgbClr val="000000"/>
                </a:solidFill>
              </a:rPr>
              <a:t>Contenido: La luz y los fenómenos luminosos son puertas que conducen al descubrimiento y al conocimiento del mundo. Pueden explorarse a través de la gama "clásica" de la luz visible, que puede descomponerse en colores, pero también a través del espectro invisible con, por ejemplo, los rayos infrarrojos y ultravioletas. A través de diferentes lenguajes -palabras, dibujos, sonidos, construcciones y composiciones visuales- construyen y verifican hipótesis y teorías. </a:t>
            </a:r>
            <a:endParaRPr sz="2000" i="0" u="none" strike="noStrike" cap="none" dirty="0">
              <a:solidFill>
                <a:srgbClr val="000000"/>
              </a:solidFill>
              <a:latin typeface="Helvetica Neue"/>
              <a:ea typeface="Helvetica Neue"/>
              <a:cs typeface="Helvetica Neue"/>
              <a:sym typeface="Helvetica Neue"/>
            </a:endParaRPr>
          </a:p>
        </p:txBody>
      </p:sp>
      <p:sp>
        <p:nvSpPr>
          <p:cNvPr id="302" name="Google Shape;302;p45"/>
          <p:cNvSpPr txBox="1"/>
          <p:nvPr/>
        </p:nvSpPr>
        <p:spPr>
          <a:xfrm>
            <a:off x="3019686"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400" b="1" i="0" u="none" strike="noStrike" cap="none" dirty="0">
                <a:solidFill>
                  <a:srgbClr val="00B0F0"/>
                </a:solidFill>
              </a:rPr>
              <a:t>El ray</a:t>
            </a:r>
            <a:r>
              <a:rPr lang="es-ES" sz="2400" b="1" dirty="0">
                <a:solidFill>
                  <a:srgbClr val="00B0F0"/>
                </a:solidFill>
              </a:rPr>
              <a:t>o de luz</a:t>
            </a:r>
            <a:endParaRPr sz="1400" i="0" u="none" strike="noStrike" cap="none" dirty="0">
              <a:solidFill>
                <a:srgbClr val="00B0F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10c4d38af33_0_5"/>
          <p:cNvSpPr txBox="1"/>
          <p:nvPr/>
        </p:nvSpPr>
        <p:spPr>
          <a:xfrm>
            <a:off x="370688" y="2689952"/>
            <a:ext cx="11450700" cy="27391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El estudio </a:t>
            </a:r>
            <a:r>
              <a:rPr lang="es-ES" sz="1800" i="0" u="none" strike="noStrike" cap="none" dirty="0" err="1">
                <a:solidFill>
                  <a:srgbClr val="000000"/>
                </a:solidFill>
              </a:rPr>
              <a:t>Arts</a:t>
            </a:r>
            <a:r>
              <a:rPr lang="es-ES" sz="1800" i="0" u="none" strike="noStrike" cap="none" dirty="0">
                <a:solidFill>
                  <a:srgbClr val="000000"/>
                </a:solidFill>
              </a:rPr>
              <a:t> and Cultural </a:t>
            </a:r>
            <a:r>
              <a:rPr lang="es-ES" sz="1800" i="0" u="none" strike="noStrike" cap="none" dirty="0" err="1">
                <a:solidFill>
                  <a:srgbClr val="000000"/>
                </a:solidFill>
              </a:rPr>
              <a:t>Education</a:t>
            </a:r>
            <a:r>
              <a:rPr lang="es-ES" sz="1800" i="0" u="none" strike="noStrike" cap="none" dirty="0">
                <a:solidFill>
                  <a:srgbClr val="000000"/>
                </a:solidFill>
              </a:rPr>
              <a:t> at </a:t>
            </a:r>
            <a:r>
              <a:rPr lang="es-ES" sz="1800" i="0" u="none" strike="noStrike" cap="none" dirty="0" err="1">
                <a:solidFill>
                  <a:srgbClr val="000000"/>
                </a:solidFill>
              </a:rPr>
              <a:t>School</a:t>
            </a:r>
            <a:r>
              <a:rPr lang="es-ES" sz="1800" i="0" u="none" strike="noStrike" cap="none" dirty="0">
                <a:solidFill>
                  <a:srgbClr val="000000"/>
                </a:solidFill>
              </a:rPr>
              <a:t> in </a:t>
            </a:r>
            <a:r>
              <a:rPr lang="es-ES" sz="1800" i="0" u="none" strike="noStrike" cap="none" dirty="0" err="1">
                <a:solidFill>
                  <a:srgbClr val="000000"/>
                </a:solidFill>
              </a:rPr>
              <a:t>Europe</a:t>
            </a:r>
            <a:r>
              <a:rPr lang="es-ES" sz="1800" i="0" u="none" strike="noStrike" cap="none" dirty="0">
                <a:solidFill>
                  <a:srgbClr val="000000"/>
                </a:solidFill>
              </a:rPr>
              <a:t>, realizado por </a:t>
            </a:r>
            <a:r>
              <a:rPr lang="es-ES" sz="1800" i="0" u="none" strike="noStrike" cap="none" dirty="0" err="1">
                <a:solidFill>
                  <a:srgbClr val="000000"/>
                </a:solidFill>
              </a:rPr>
              <a:t>Eurydice</a:t>
            </a:r>
            <a:r>
              <a:rPr lang="es-ES" sz="1800" i="0" u="none" strike="noStrike" cap="none" dirty="0">
                <a:solidFill>
                  <a:srgbClr val="000000"/>
                </a:solidFill>
              </a:rPr>
              <a:t> (EACEA, 2009), presenta información actualizada, completa y comparable sobre la política de educación artística en 30 países europeos. Los beneficios de la participación de las artes en la educación son bastante similares entre los países: casi todos los encuestados mencionan las "habilidades artísticas, el conocimiento y la comprensión", la "apreciación crítica", el "patrimonio cultural", la "expresión/identidad individual", la "diversidad cultural" y la "creatividad". </a:t>
            </a:r>
          </a:p>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En la gran mayoría de los países, la educación artística también tiene como objetivo el desarrollo personal y emocional, ya que promueve las habilidades sociales y la realización personal a través de la experiencia del placer y la satisfacción.</a:t>
            </a:r>
            <a:endParaRPr sz="2800" b="0" i="0" u="none" strike="noStrike" cap="none" dirty="0">
              <a:solidFill>
                <a:schemeClr val="dk1"/>
              </a:solidFill>
              <a:latin typeface="Helvetica Neue"/>
              <a:ea typeface="Helvetica Neue"/>
              <a:cs typeface="Helvetica Neue"/>
              <a:sym typeface="Helvetica Neue"/>
            </a:endParaRPr>
          </a:p>
        </p:txBody>
      </p:sp>
      <p:sp>
        <p:nvSpPr>
          <p:cNvPr id="58" name="Google Shape;58;g10c4d38af33_0_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59" name="Google Shape;59;g10c4d38af33_0_5"/>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3400" b="1" i="0" u="none" strike="noStrike" cap="none" dirty="0">
                <a:solidFill>
                  <a:srgbClr val="00AEEF"/>
                </a:solidFill>
              </a:rPr>
              <a:t>Actividades educativas basadas en el arte </a:t>
            </a:r>
            <a:r>
              <a:rPr lang="es-ES" sz="3400" b="1" dirty="0">
                <a:solidFill>
                  <a:srgbClr val="00AEEF"/>
                </a:solidFill>
              </a:rPr>
              <a:t>desde y para la comunidad</a:t>
            </a:r>
            <a:endParaRPr lang="es-ES" sz="3400" b="1" i="0" u="none" strike="noStrike" cap="none" dirty="0">
              <a:solidFill>
                <a:srgbClr val="00AEE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46"/>
          <p:cNvSpPr/>
          <p:nvPr/>
        </p:nvSpPr>
        <p:spPr>
          <a:xfrm>
            <a:off x="2019046" y="2202858"/>
            <a:ext cx="2895854" cy="38163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200" i="1" u="none" strike="noStrike" cap="none" dirty="0">
                <a:solidFill>
                  <a:srgbClr val="C55A11"/>
                </a:solidFill>
              </a:rPr>
              <a:t>CONSEJO: ¿Ha oído hablar de los laberintos de teatro sensorial? Uno de los instrumentos utilizados en las distintas instalaciones es la luz. Busca una compañía de teatro local y pídeles ideas.</a:t>
            </a:r>
            <a:endParaRPr sz="1800" i="0" u="none" strike="noStrike" cap="none" dirty="0"/>
          </a:p>
        </p:txBody>
      </p:sp>
      <p:pic>
        <p:nvPicPr>
          <p:cNvPr id="310" name="Google Shape;310;p46"/>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pic>
        <p:nvPicPr>
          <p:cNvPr id="311" name="Google Shape;311;p46"/>
          <p:cNvPicPr preferRelativeResize="0"/>
          <p:nvPr/>
        </p:nvPicPr>
        <p:blipFill rotWithShape="1">
          <a:blip r:embed="rId4">
            <a:alphaModFix/>
          </a:blip>
          <a:srcRect/>
          <a:stretch/>
        </p:blipFill>
        <p:spPr>
          <a:xfrm>
            <a:off x="5449671" y="1467218"/>
            <a:ext cx="6170613" cy="40991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p:nvPr/>
        </p:nvSpPr>
        <p:spPr>
          <a:xfrm>
            <a:off x="724382" y="1308910"/>
            <a:ext cx="10743236" cy="487243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Objetivos: ejercitar el pensamiento de forma flexible, pasando de lo digital a lo analógico, de lo abstracto a lo concreto, de lo virtual a lo artesanal; integrar lenguajes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Reto abordado: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Contenido de las actividades artísticas realizadas: apoyar la exploración de la arcilla, un material que habla de la historia de la humanidad. La arcilla se ofrece en sus diferentes "fases de vida", de húmeda a seca. Se tritura y se pulveriza y, tras el encuentro con el agua, vuelve a la vida y recupera su plasticidad.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Pasos principales: Los participantes trabajan y manipulan manualmente la arcilla, la fragmentan con gestos finos, escarban en el material con presión y placer. Trabajan la arcilla con el puño, la palma de la mano y la punta de los dedos, experimentando en las tres dimensiones y equilibrando diferentes volúmenes.</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La arcilla puede trabajarse sobre diferentes soportes: tablas de madera de diferentes formas y tamaños, superficies reflectantes, metales y plásticos. </a:t>
            </a:r>
            <a:endParaRPr sz="2000" i="0" u="none" strike="noStrike" cap="none" dirty="0">
              <a:solidFill>
                <a:srgbClr val="000000"/>
              </a:solidFill>
            </a:endParaRPr>
          </a:p>
        </p:txBody>
      </p:sp>
      <p:sp>
        <p:nvSpPr>
          <p:cNvPr id="318" name="Google Shape;318;p47"/>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2400"/>
              <a:buFont typeface="Arial"/>
              <a:buNone/>
            </a:pPr>
            <a:r>
              <a:rPr lang="es-ES" sz="2700" b="1" i="0" u="none" strike="noStrike" cap="none" dirty="0">
                <a:solidFill>
                  <a:srgbClr val="00B0F0"/>
                </a:solidFill>
              </a:rPr>
              <a:t>En forma de arcilla</a:t>
            </a:r>
            <a:endParaRPr sz="1700" i="0" u="none" strike="noStrike" cap="none" dirty="0">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8"/>
          <p:cNvSpPr/>
          <p:nvPr/>
        </p:nvSpPr>
        <p:spPr>
          <a:xfrm>
            <a:off x="2019046" y="1917108"/>
            <a:ext cx="9526704"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2200" i="1" u="none" strike="noStrike" cap="none" dirty="0">
                <a:solidFill>
                  <a:srgbClr val="C55A11"/>
                </a:solidFill>
              </a:rPr>
              <a:t>CONSEJO: ¿Tienes alumnos que son puramente cinestésicos y aprenden y se expresan mejor cuando hacen algo con las manos? ¿Cómo se ocupan de ellos en tu escuela? Un taller de cerámica podría ser excelente para ellos. </a:t>
            </a:r>
            <a:endParaRPr sz="2200" i="0" u="none" strike="noStrike" cap="none" dirty="0"/>
          </a:p>
        </p:txBody>
      </p:sp>
      <p:pic>
        <p:nvPicPr>
          <p:cNvPr id="326" name="Google Shape;326;p48"/>
          <p:cNvPicPr preferRelativeResize="0"/>
          <p:nvPr/>
        </p:nvPicPr>
        <p:blipFill rotWithShape="1">
          <a:blip r:embed="rId3">
            <a:alphaModFix/>
          </a:blip>
          <a:srcRect l="33582" t="9608" r="33372" b="7209"/>
          <a:stretch/>
        </p:blipFill>
        <p:spPr>
          <a:xfrm>
            <a:off x="646250" y="1647369"/>
            <a:ext cx="1104139" cy="14628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body" idx="1"/>
          </p:nvPr>
        </p:nvSpPr>
        <p:spPr>
          <a:xfrm>
            <a:off x="2933484" y="468416"/>
            <a:ext cx="8686946" cy="839787"/>
          </a:xfrm>
          <a:prstGeom prst="rect">
            <a:avLst/>
          </a:prstGeom>
          <a:noFill/>
          <a:ln>
            <a:noFill/>
          </a:ln>
        </p:spPr>
        <p:txBody>
          <a:bodyPr spcFirstLastPara="1" wrap="square" lIns="91425" tIns="45700" rIns="91425" bIns="45700" anchor="t" anchorCtr="0">
            <a:noAutofit/>
          </a:bodyPr>
          <a:lstStyle/>
          <a:p>
            <a:pPr marL="457200" marR="0" lvl="0" indent="-228600" algn="r" rtl="0">
              <a:lnSpc>
                <a:spcPct val="90000"/>
              </a:lnSpc>
              <a:spcBef>
                <a:spcPts val="1000"/>
              </a:spcBef>
              <a:spcAft>
                <a:spcPts val="0"/>
              </a:spcAft>
              <a:buClr>
                <a:schemeClr val="dk1"/>
              </a:buClr>
              <a:buSzPts val="5400"/>
              <a:buFont typeface="Arial"/>
              <a:buNone/>
            </a:pPr>
            <a:r>
              <a:rPr lang="es-ES" dirty="0">
                <a:solidFill>
                  <a:srgbClr val="00B0F0"/>
                </a:solidFill>
                <a:latin typeface="Arial"/>
                <a:ea typeface="Arial"/>
                <a:cs typeface="Arial"/>
                <a:sym typeface="Arial"/>
              </a:rPr>
              <a:t>Notas finales</a:t>
            </a:r>
            <a:endParaRPr dirty="0">
              <a:solidFill>
                <a:srgbClr val="00B0F0"/>
              </a:solidFill>
              <a:latin typeface="Arial"/>
              <a:ea typeface="Arial"/>
              <a:cs typeface="Arial"/>
              <a:sym typeface="Arial"/>
            </a:endParaRPr>
          </a:p>
        </p:txBody>
      </p:sp>
      <p:sp>
        <p:nvSpPr>
          <p:cNvPr id="333" name="Google Shape;333;p49"/>
          <p:cNvSpPr/>
          <p:nvPr/>
        </p:nvSpPr>
        <p:spPr>
          <a:xfrm>
            <a:off x="876263" y="1811426"/>
            <a:ext cx="10439400" cy="4247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ES" sz="1800" i="0" u="none" strike="noStrike" cap="none" dirty="0">
                <a:solidFill>
                  <a:srgbClr val="000000"/>
                </a:solidFill>
              </a:rPr>
              <a:t>La educación artística comunitaria requiere profesores de arte profesionales cualificados, así como profesores generales, y se complementa con asociaciones exitosas entre los sistemas y actores educativos y culturales. </a:t>
            </a:r>
          </a:p>
          <a:p>
            <a:pPr marL="0" marR="0" lvl="0" indent="0" algn="just" rtl="0">
              <a:lnSpc>
                <a:spcPct val="100000"/>
              </a:lnSpc>
              <a:spcBef>
                <a:spcPts val="0"/>
              </a:spcBef>
              <a:spcAft>
                <a:spcPts val="0"/>
              </a:spcAft>
              <a:buClr>
                <a:srgbClr val="000000"/>
              </a:buClr>
              <a:buSzPts val="1800"/>
              <a:buFont typeface="Arial"/>
              <a:buNone/>
            </a:pPr>
            <a:r>
              <a:rPr lang="es-ES" sz="1800" i="0" u="none" strike="noStrike" cap="none" dirty="0">
                <a:solidFill>
                  <a:srgbClr val="000000"/>
                </a:solidFill>
              </a:rPr>
              <a:t>Existen numerosos organismos que imparten educación complementaria en las artes o a través de ellas, como los organismos ministeriales o municipales, los centros e instituciones culturales, los talleres de arte, las escuelas especializadas independientes (música, teatro, etc.), las asociaciones e incluso los sindicatos de artistas o profesionales de la creación. </a:t>
            </a:r>
          </a:p>
          <a:p>
            <a:pPr marL="0" marR="0" lvl="0" indent="0" algn="just" rtl="0">
              <a:lnSpc>
                <a:spcPct val="100000"/>
              </a:lnSpc>
              <a:spcBef>
                <a:spcPts val="0"/>
              </a:spcBef>
              <a:spcAft>
                <a:spcPts val="0"/>
              </a:spcAft>
              <a:buClr>
                <a:srgbClr val="000000"/>
              </a:buClr>
              <a:buSzPts val="1800"/>
              <a:buFont typeface="Arial"/>
              <a:buNone/>
            </a:pPr>
            <a:r>
              <a:rPr lang="es-ES" sz="1800" i="0" u="none" strike="noStrike" cap="none" dirty="0">
                <a:solidFill>
                  <a:srgbClr val="000000"/>
                </a:solidFill>
              </a:rPr>
              <a:t>Implicar a otros expertos o a otros niños que compartan sus experiencias en materia de inclusión/exclusión puede ser extremadamente beneficioso. Los ejemplos de la vida real y las experiencias fuera del círculo inmediato de los participantes pueden mejorar la comprensión de los temas y despertar el deseo de participar.</a:t>
            </a:r>
          </a:p>
          <a:p>
            <a:pPr marL="0" marR="0" lvl="0" indent="0" algn="just" rtl="0">
              <a:lnSpc>
                <a:spcPct val="100000"/>
              </a:lnSpc>
              <a:spcBef>
                <a:spcPts val="0"/>
              </a:spcBef>
              <a:spcAft>
                <a:spcPts val="0"/>
              </a:spcAft>
              <a:buClr>
                <a:srgbClr val="000000"/>
              </a:buClr>
              <a:buSzPts val="1800"/>
              <a:buFont typeface="Arial"/>
              <a:buNone/>
            </a:pPr>
            <a:r>
              <a:rPr lang="es-ES" sz="1800" i="0" u="none" strike="noStrike" cap="none" dirty="0">
                <a:solidFill>
                  <a:srgbClr val="000000"/>
                </a:solidFill>
              </a:rPr>
              <a:t>También se pueden realizar proyectos conjuntos. Por ejemplo, una exposición de arte conjunta con una organización local puede ser el resultado de varias actividades, que todos los participantes esperarán con interés y que sensibilizará aún más a la comunidad, no sólo sobre los temas en cuestión, sino también sobre el compromiso de los jóvenes.</a:t>
            </a:r>
            <a:endParaRPr sz="1800" i="0" u="none" strike="noStrike" cap="none"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0c4d38af33_0_17"/>
          <p:cNvSpPr txBox="1"/>
          <p:nvPr/>
        </p:nvSpPr>
        <p:spPr>
          <a:xfrm>
            <a:off x="835200" y="3118251"/>
            <a:ext cx="10521600" cy="100740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lt1"/>
              </a:buClr>
              <a:buSzPct val="100000"/>
              <a:buFont typeface="Helvetica Neue"/>
              <a:buNone/>
            </a:pPr>
            <a:r>
              <a:rPr lang="es-ES" sz="8800" b="1" i="0" u="none" strike="noStrike" cap="none" dirty="0">
                <a:solidFill>
                  <a:schemeClr val="lt1"/>
                </a:solidFill>
                <a:latin typeface="Helvetica Neue"/>
                <a:ea typeface="Helvetica Neue"/>
                <a:cs typeface="Helvetica Neue"/>
                <a:sym typeface="Helvetica Neue"/>
              </a:rPr>
              <a:t>Gracias por tu atención</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AEEF"/>
              </a:buClr>
              <a:buSzPct val="100000"/>
              <a:buFont typeface="Arial"/>
              <a:buNone/>
            </a:pPr>
            <a:endParaRPr sz="6600" b="1" i="0" u="none" strike="noStrike" cap="none" dirty="0">
              <a:solidFill>
                <a:srgbClr val="00AEEF"/>
              </a:solidFill>
              <a:latin typeface="Helvetica Neue"/>
              <a:ea typeface="Helvetica Neue"/>
              <a:cs typeface="Helvetica Neue"/>
              <a:sym typeface="Helvetica Neue"/>
            </a:endParaRPr>
          </a:p>
        </p:txBody>
      </p:sp>
      <p:pic>
        <p:nvPicPr>
          <p:cNvPr id="339" name="Google Shape;339;g10c4d38af33_0_17"/>
          <p:cNvPicPr preferRelativeResize="0"/>
          <p:nvPr/>
        </p:nvPicPr>
        <p:blipFill rotWithShape="1">
          <a:blip r:embed="rId3">
            <a:alphaModFix/>
          </a:blip>
          <a:srcRect/>
          <a:stretch/>
        </p:blipFill>
        <p:spPr>
          <a:xfrm>
            <a:off x="3632675" y="3827125"/>
            <a:ext cx="4316550" cy="265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761999" y="1917487"/>
            <a:ext cx="10534892" cy="43675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800"/>
              <a:buFont typeface="Arial"/>
              <a:buNone/>
            </a:pPr>
            <a:r>
              <a:rPr lang="es-ES" sz="1800" i="0" u="none" strike="noStrike" cap="none" dirty="0">
                <a:solidFill>
                  <a:srgbClr val="000000"/>
                </a:solidFill>
              </a:rPr>
              <a:t>Las comunidades deben animar a los ciudadanos a participar activamente en la transmisión y el cambio cultural. Los países deben explorar una serie de acciones para que las artes formen parte de la vida cotidiana de sus ciudadanos:</a:t>
            </a:r>
          </a:p>
          <a:p>
            <a:pPr marL="285750" marR="0" lvl="0" indent="-285750" algn="just" rtl="0">
              <a:lnSpc>
                <a:spcPct val="100000"/>
              </a:lnSpc>
              <a:spcBef>
                <a:spcPts val="600"/>
              </a:spcBef>
              <a:spcAft>
                <a:spcPts val="0"/>
              </a:spcAft>
              <a:buClr>
                <a:srgbClr val="000000"/>
              </a:buClr>
              <a:buSzPts val="1800"/>
              <a:buFont typeface="Arial" panose="020B0604020202020204" pitchFamily="34" charset="0"/>
              <a:buChar char="•"/>
            </a:pPr>
            <a:r>
              <a:rPr lang="es-ES" sz="1800" i="0" u="none" strike="noStrike" cap="none" dirty="0">
                <a:solidFill>
                  <a:srgbClr val="000000"/>
                </a:solidFill>
              </a:rPr>
              <a:t>"</a:t>
            </a:r>
            <a:r>
              <a:rPr lang="es-ES" sz="1800" i="1" u="none" strike="noStrike" cap="none" dirty="0">
                <a:solidFill>
                  <a:srgbClr val="000000"/>
                </a:solidFill>
              </a:rPr>
              <a:t>Aumentar el perfil de las artes en las escuelas, aprovechando las actitudes positivas de los padres hacia las actividades artísticas y destacando el valor de las habilidades creativas para la economía, así como para el crecimiento personal</a:t>
            </a:r>
            <a:r>
              <a:rPr lang="es-ES" sz="1800" i="0" u="none" strike="noStrike" cap="none" dirty="0">
                <a:solidFill>
                  <a:srgbClr val="000000"/>
                </a:solidFill>
              </a:rPr>
              <a:t>" (Sharp C., Le </a:t>
            </a:r>
            <a:r>
              <a:rPr lang="es-ES" sz="1800" i="0" u="none" strike="noStrike" cap="none" dirty="0" err="1">
                <a:solidFill>
                  <a:srgbClr val="000000"/>
                </a:solidFill>
              </a:rPr>
              <a:t>Métais</a:t>
            </a:r>
            <a:r>
              <a:rPr lang="es-ES" sz="1800" i="0" u="none" strike="noStrike" cap="none" dirty="0">
                <a:solidFill>
                  <a:srgbClr val="000000"/>
                </a:solidFill>
              </a:rPr>
              <a:t> J., 2000, p. 26).</a:t>
            </a:r>
          </a:p>
          <a:p>
            <a:pPr marL="285750" marR="0" lvl="0" indent="-285750" algn="just" rtl="0">
              <a:lnSpc>
                <a:spcPct val="100000"/>
              </a:lnSpc>
              <a:spcBef>
                <a:spcPts val="600"/>
              </a:spcBef>
              <a:spcAft>
                <a:spcPts val="0"/>
              </a:spcAft>
              <a:buClr>
                <a:srgbClr val="000000"/>
              </a:buClr>
              <a:buSzPts val="1800"/>
              <a:buFont typeface="Arial" panose="020B0604020202020204" pitchFamily="34" charset="0"/>
              <a:buChar char="•"/>
            </a:pPr>
            <a:r>
              <a:rPr lang="es-ES" sz="1800" i="0" u="none" strike="noStrike" cap="none" dirty="0">
                <a:solidFill>
                  <a:srgbClr val="000000"/>
                </a:solidFill>
              </a:rPr>
              <a:t>Centrar el apoyo en la preparación y formación de los profesores para desarrollar su confianza en la enseñanza a través de las artes.</a:t>
            </a:r>
          </a:p>
          <a:p>
            <a:pPr marL="285750" marR="0" lvl="0" indent="-285750" algn="just" rtl="0">
              <a:lnSpc>
                <a:spcPct val="100000"/>
              </a:lnSpc>
              <a:spcBef>
                <a:spcPts val="600"/>
              </a:spcBef>
              <a:spcAft>
                <a:spcPts val="0"/>
              </a:spcAft>
              <a:buClr>
                <a:srgbClr val="000000"/>
              </a:buClr>
              <a:buSzPts val="1800"/>
              <a:buFont typeface="Arial" panose="020B0604020202020204" pitchFamily="34" charset="0"/>
              <a:buChar char="•"/>
            </a:pPr>
            <a:r>
              <a:rPr lang="es-ES" sz="1800" i="0" u="none" strike="noStrike" cap="none" dirty="0">
                <a:solidFill>
                  <a:srgbClr val="000000"/>
                </a:solidFill>
              </a:rPr>
              <a:t>Permitir asociaciones de alta calidad entre artistas y organizaciones de CAC mediante programas coordinados.</a:t>
            </a:r>
          </a:p>
          <a:p>
            <a:pPr marL="285750" marR="0" lvl="0" indent="-285750" algn="just" rtl="0">
              <a:lnSpc>
                <a:spcPct val="100000"/>
              </a:lnSpc>
              <a:spcBef>
                <a:spcPts val="600"/>
              </a:spcBef>
              <a:spcAft>
                <a:spcPts val="0"/>
              </a:spcAft>
              <a:buClr>
                <a:srgbClr val="000000"/>
              </a:buClr>
              <a:buSzPts val="1800"/>
              <a:buFont typeface="Arial" panose="020B0604020202020204" pitchFamily="34" charset="0"/>
              <a:buChar char="•"/>
            </a:pPr>
            <a:r>
              <a:rPr lang="es-ES" sz="1800" i="0" u="none" strike="noStrike" cap="none" dirty="0">
                <a:solidFill>
                  <a:srgbClr val="000000"/>
                </a:solidFill>
              </a:rPr>
              <a:t>Promover festivales y concursos nacionales para mostrar las actividades artísticas que benefician a toda la sociedad.</a:t>
            </a:r>
            <a:endParaRPr sz="3600" b="1" i="0" u="none" strike="noStrike" cap="none" dirty="0">
              <a:solidFill>
                <a:schemeClr val="dk1"/>
              </a:solidFill>
            </a:endParaRPr>
          </a:p>
        </p:txBody>
      </p:sp>
      <p:sp>
        <p:nvSpPr>
          <p:cNvPr id="66" name="Google Shape;66;p4"/>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4000" b="1" i="0" u="none" strike="noStrike" cap="none" dirty="0">
                <a:solidFill>
                  <a:srgbClr val="00B0F0"/>
                </a:solidFill>
              </a:rPr>
              <a:t>Incluir las artes en la vida cotidiana de los ciudadanos</a:t>
            </a:r>
            <a:endParaRPr sz="4000" b="1" i="0" u="none" strike="noStrike" cap="none"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761999" y="1917487"/>
            <a:ext cx="4219500" cy="6129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3600"/>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73" name="Google Shape;73;p5" descr="West Suburban Concert Band - Начало | Facebook"/>
          <p:cNvPicPr preferRelativeResize="0"/>
          <p:nvPr/>
        </p:nvPicPr>
        <p:blipFill rotWithShape="1">
          <a:blip r:embed="rId3">
            <a:alphaModFix/>
          </a:blip>
          <a:srcRect/>
          <a:stretch/>
        </p:blipFill>
        <p:spPr>
          <a:xfrm>
            <a:off x="3478763" y="1186128"/>
            <a:ext cx="5234473" cy="5073766"/>
          </a:xfrm>
          <a:prstGeom prst="rect">
            <a:avLst/>
          </a:prstGeom>
          <a:noFill/>
          <a:ln>
            <a:noFill/>
          </a:ln>
        </p:spPr>
      </p:pic>
      <p:sp>
        <p:nvSpPr>
          <p:cNvPr id="2" name="CuadroTexto 1">
            <a:extLst>
              <a:ext uri="{FF2B5EF4-FFF2-40B4-BE49-F238E27FC236}">
                <a16:creationId xmlns:a16="http://schemas.microsoft.com/office/drawing/2014/main" id="{207D755E-9029-D2AE-FEDB-F2D0B52BC909}"/>
              </a:ext>
            </a:extLst>
          </p:cNvPr>
          <p:cNvSpPr txBox="1"/>
          <p:nvPr/>
        </p:nvSpPr>
        <p:spPr>
          <a:xfrm>
            <a:off x="391886" y="1917487"/>
            <a:ext cx="2612571" cy="3170099"/>
          </a:xfrm>
          <a:prstGeom prst="rect">
            <a:avLst/>
          </a:prstGeom>
          <a:noFill/>
        </p:spPr>
        <p:txBody>
          <a:bodyPr wrap="square" rtlCol="0">
            <a:spAutoFit/>
          </a:bodyPr>
          <a:lstStyle/>
          <a:p>
            <a:r>
              <a:rPr lang="es-ES" sz="2000" dirty="0"/>
              <a:t>Si quieres tener esto….</a:t>
            </a:r>
          </a:p>
          <a:p>
            <a:endParaRPr lang="es-ES" sz="2000" dirty="0"/>
          </a:p>
          <a:p>
            <a:endParaRPr lang="es-ES" sz="2000" dirty="0"/>
          </a:p>
          <a:p>
            <a:endParaRPr lang="es-ES" sz="2000" dirty="0"/>
          </a:p>
          <a:p>
            <a:endParaRPr lang="es-ES" sz="2000" dirty="0"/>
          </a:p>
          <a:p>
            <a:endParaRPr lang="es-ES" sz="2000" dirty="0"/>
          </a:p>
          <a:p>
            <a:endParaRPr lang="es-ES" sz="2000" dirty="0"/>
          </a:p>
          <a:p>
            <a:r>
              <a:rPr lang="es-ES" sz="2000" dirty="0"/>
              <a:t>Entonces tienes que tener esto….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6"/>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basadas en el arte, centradas en la educación inclusiva</a:t>
            </a:r>
            <a:endParaRPr sz="5330" b="1" i="0" u="none" strike="noStrike" cap="none" dirty="0">
              <a:solidFill>
                <a:srgbClr val="00AE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p:nvPr/>
        </p:nvSpPr>
        <p:spPr>
          <a:xfrm>
            <a:off x="835200" y="2133300"/>
            <a:ext cx="10521600" cy="12957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FFFFFF"/>
              </a:buClr>
              <a:buSzPts val="4840"/>
              <a:buFont typeface="Helvetica Neue"/>
              <a:buNone/>
            </a:pPr>
            <a:r>
              <a:rPr lang="es-ES" sz="8563" b="1" i="0" u="none" strike="noStrike" cap="none" dirty="0">
                <a:solidFill>
                  <a:srgbClr val="FFFFFF"/>
                </a:solidFill>
              </a:rPr>
              <a:t>Buenas prácticas de Lituania</a:t>
            </a:r>
            <a:endParaRPr sz="5330" b="1" i="0" u="none" strike="noStrike" cap="none" dirty="0">
              <a:solidFill>
                <a:srgbClr val="00AE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p:nvPr/>
        </p:nvSpPr>
        <p:spPr>
          <a:xfrm>
            <a:off x="761999" y="1917487"/>
            <a:ext cx="10743236" cy="612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2000"/>
              <a:buFont typeface="Arial"/>
              <a:buNone/>
            </a:pPr>
            <a:r>
              <a:rPr lang="es-ES" sz="2000" b="1" i="0" u="none" strike="noStrike" cap="none" dirty="0">
                <a:solidFill>
                  <a:srgbClr val="000000"/>
                </a:solidFill>
              </a:rPr>
              <a:t>Promotor: </a:t>
            </a:r>
            <a:r>
              <a:rPr lang="es-ES" sz="2000" i="0" u="none" strike="noStrike" cap="none" dirty="0">
                <a:solidFill>
                  <a:srgbClr val="000000"/>
                </a:solidFill>
              </a:rPr>
              <a:t>Administración municipal del distrito de Varėna.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Ejecutores: profesores que han pasado por una formación especializada. </a:t>
            </a:r>
          </a:p>
          <a:p>
            <a:pPr marL="0" marR="0" lvl="0" indent="0" algn="just" rtl="0">
              <a:lnSpc>
                <a:spcPct val="100000"/>
              </a:lnSpc>
              <a:spcBef>
                <a:spcPts val="600"/>
              </a:spcBef>
              <a:spcAft>
                <a:spcPts val="0"/>
              </a:spcAft>
              <a:buClr>
                <a:srgbClr val="000000"/>
              </a:buClr>
              <a:buSzPts val="2000"/>
              <a:buFont typeface="Arial"/>
              <a:buNone/>
            </a:pPr>
            <a:r>
              <a:rPr lang="es-ES" sz="2000" i="0" u="none" strike="noStrike" cap="none" dirty="0">
                <a:solidFill>
                  <a:srgbClr val="000000"/>
                </a:solidFill>
              </a:rPr>
              <a:t>El reto de inclusión que se aborda es el Reto Social. La práctica se implementa en 3 etapas:</a:t>
            </a:r>
          </a:p>
          <a:p>
            <a:pPr marL="457200" marR="0" lvl="0" indent="-457200" algn="just" rtl="0">
              <a:lnSpc>
                <a:spcPct val="100000"/>
              </a:lnSpc>
              <a:spcBef>
                <a:spcPts val="600"/>
              </a:spcBef>
              <a:spcAft>
                <a:spcPts val="0"/>
              </a:spcAft>
              <a:buClr>
                <a:srgbClr val="000000"/>
              </a:buClr>
              <a:buSzPts val="2000"/>
              <a:buFont typeface="+mj-lt"/>
              <a:buAutoNum type="arabicPeriod"/>
            </a:pPr>
            <a:r>
              <a:rPr lang="es-ES" sz="2000" i="0" u="none" strike="noStrike" cap="none" dirty="0">
                <a:solidFill>
                  <a:srgbClr val="000000"/>
                </a:solidFill>
              </a:rPr>
              <a:t>Temas de autoconocimiento, tareas centradas en el alumno (centradas en el YO)</a:t>
            </a:r>
          </a:p>
          <a:p>
            <a:pPr marL="457200" marR="0" lvl="0" indent="-457200" algn="just" rtl="0">
              <a:lnSpc>
                <a:spcPct val="100000"/>
              </a:lnSpc>
              <a:spcBef>
                <a:spcPts val="600"/>
              </a:spcBef>
              <a:spcAft>
                <a:spcPts val="0"/>
              </a:spcAft>
              <a:buClr>
                <a:srgbClr val="000000"/>
              </a:buClr>
              <a:buSzPts val="2000"/>
              <a:buFont typeface="+mj-lt"/>
              <a:buAutoNum type="arabicPeriod"/>
            </a:pPr>
            <a:r>
              <a:rPr lang="es-ES" sz="2000" i="0" u="none" strike="noStrike" cap="none" dirty="0">
                <a:solidFill>
                  <a:srgbClr val="000000"/>
                </a:solidFill>
              </a:rPr>
              <a:t>Temas de comunicación con el otro, tareas de desarrollo de las relaciones interpersonales (centradas en el YO y en el TÚ)</a:t>
            </a:r>
          </a:p>
          <a:p>
            <a:pPr marL="457200" marR="0" lvl="0" indent="-457200" algn="just" rtl="0">
              <a:lnSpc>
                <a:spcPct val="100000"/>
              </a:lnSpc>
              <a:spcBef>
                <a:spcPts val="600"/>
              </a:spcBef>
              <a:spcAft>
                <a:spcPts val="0"/>
              </a:spcAft>
              <a:buClr>
                <a:srgbClr val="000000"/>
              </a:buClr>
              <a:buSzPts val="2000"/>
              <a:buFont typeface="+mj-lt"/>
              <a:buAutoNum type="arabicPeriod"/>
            </a:pPr>
            <a:r>
              <a:rPr lang="es-ES" sz="2000" i="0" u="none" strike="noStrike" cap="none" dirty="0">
                <a:solidFill>
                  <a:srgbClr val="000000"/>
                </a:solidFill>
              </a:rPr>
              <a:t>Temas de comunicación/colaboración en grupo, tareas creativas colectivas (centradas en NOSOTROS)</a:t>
            </a:r>
            <a:endParaRPr sz="1400" i="0" u="none" strike="noStrike" cap="none" dirty="0">
              <a:solidFill>
                <a:srgbClr val="000000"/>
              </a:solidFill>
            </a:endParaRPr>
          </a:p>
        </p:txBody>
      </p:sp>
      <p:sp>
        <p:nvSpPr>
          <p:cNvPr id="90" name="Google Shape;90;p8"/>
          <p:cNvSpPr txBox="1"/>
          <p:nvPr/>
        </p:nvSpPr>
        <p:spPr>
          <a:xfrm>
            <a:off x="2920011" y="469210"/>
            <a:ext cx="8686800" cy="8397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800"/>
              <a:buFont typeface="Arial"/>
              <a:buNone/>
            </a:pPr>
            <a:r>
              <a:rPr lang="es-ES" sz="2400" b="1" i="0" u="none" strike="noStrike" cap="none" dirty="0">
                <a:solidFill>
                  <a:srgbClr val="00B0F0"/>
                </a:solidFill>
              </a:rPr>
              <a:t>La inclusión social de los niños vulnerables a través del arte en las regiones fronterizas de Lituania y Bielorrusia</a:t>
            </a:r>
            <a:endParaRPr sz="2400" b="1" i="0" u="none" strike="noStrike" cap="none" dirty="0">
              <a:solidFill>
                <a:srgbClr val="00B0F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5150</Words>
  <Application>Microsoft Office PowerPoint</Application>
  <PresentationFormat>Panorámica</PresentationFormat>
  <Paragraphs>211</Paragraphs>
  <Slides>44</Slides>
  <Notes>44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44</vt:i4>
      </vt:variant>
    </vt:vector>
  </HeadingPairs>
  <TitlesOfParts>
    <vt:vector size="51" baseType="lpstr">
      <vt:lpstr>Times New Roman</vt:lpstr>
      <vt:lpstr>Arial</vt:lpstr>
      <vt:lpstr>Noto Sans Symbols</vt:lpstr>
      <vt:lpstr>Helvetica Neue</vt:lpstr>
      <vt:lpstr>Calibri</vt:lpstr>
      <vt:lpstr>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Óscar Muñoz</dc:creator>
  <cp:lastModifiedBy>Aoife Gleeson</cp:lastModifiedBy>
  <cp:revision>2</cp:revision>
  <dcterms:created xsi:type="dcterms:W3CDTF">2021-02-16T14:32:26Z</dcterms:created>
  <dcterms:modified xsi:type="dcterms:W3CDTF">2022-11-30T11:06:54Z</dcterms:modified>
</cp:coreProperties>
</file>