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8" r:id="rId7"/>
    <p:sldId id="265" r:id="rId8"/>
    <p:sldId id="269" r:id="rId9"/>
    <p:sldId id="270" r:id="rId10"/>
    <p:sldId id="266" r:id="rId11"/>
    <p:sldId id="271" r:id="rId12"/>
    <p:sldId id="272" r:id="rId13"/>
    <p:sldId id="260" r:id="rId14"/>
    <p:sldId id="273" r:id="rId15"/>
    <p:sldId id="274" r:id="rId16"/>
    <p:sldId id="275" r:id="rId17"/>
    <p:sldId id="276" r:id="rId18"/>
    <p:sldId id="280" r:id="rId19"/>
    <p:sldId id="278" r:id="rId20"/>
    <p:sldId id="282" r:id="rId21"/>
    <p:sldId id="281" r:id="rId22"/>
    <p:sldId id="283" r:id="rId23"/>
    <p:sldId id="284" r:id="rId24"/>
    <p:sldId id="286" r:id="rId25"/>
    <p:sldId id="287" r:id="rId26"/>
    <p:sldId id="285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09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261" r:id="rId48"/>
    <p:sldId id="262" r:id="rId49"/>
    <p:sldId id="264" r:id="rId50"/>
  </p:sldIdLst>
  <p:sldSz cx="12192000" cy="6858000"/>
  <p:notesSz cx="6858000" cy="9144000"/>
  <p:embeddedFontLst>
    <p:embeddedFont>
      <p:font typeface="verdana" panose="020B0604030504040204" pitchFamily="34" charset="0"/>
      <p:regular r:id="rId52"/>
      <p:bold r:id="rId53"/>
      <p:italic r:id="rId54"/>
      <p:boldItalic r:id="rId55"/>
    </p:embeddedFont>
    <p:embeddedFont>
      <p:font typeface="Helvetica Neue" panose="020B0604020202020204" charset="0"/>
      <p:regular r:id="rId56"/>
      <p:bold r:id="rId57"/>
      <p:italic r:id="rId58"/>
      <p:boldItalic r:id="rId59"/>
    </p:embeddedFont>
    <p:embeddedFont>
      <p:font typeface="Calibri" panose="020F0502020204030204" pitchFamily="34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iIwpJcqjhBAJCdagsVMLJbraD+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7059" autoAdjust="0"/>
  </p:normalViewPr>
  <p:slideViewPr>
    <p:cSldViewPr snapToGrid="0">
      <p:cViewPr varScale="1">
        <p:scale>
          <a:sx n="88" d="100"/>
          <a:sy n="88" d="100"/>
        </p:scale>
        <p:origin x="14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4.fntdata"/><Relationship Id="rId63" Type="http://schemas.openxmlformats.org/officeDocument/2006/relationships/font" Target="fonts/font12.fntdata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10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5.fntdata"/><Relationship Id="rId64" Type="http://customschemas.google.com/relationships/presentationmetadata" Target="metadata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8.fntdata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3.fntdata"/><Relationship Id="rId62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6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1.fntdata"/><Relationship Id="rId60" Type="http://schemas.openxmlformats.org/officeDocument/2006/relationships/font" Target="fonts/font9.fntdata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47706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" name="Google Shape;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7795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7404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r>
              <a:rPr lang="ru-RU" b="0" i="0" dirty="0" err="1">
                <a:solidFill>
                  <a:srgbClr val="0193DC"/>
                </a:solidFill>
                <a:effectLst/>
                <a:latin typeface="verdana" panose="020B0604030504040204" pitchFamily="34" charset="0"/>
              </a:rPr>
              <a:t>Арттерапия</a:t>
            </a:r>
            <a:endParaRPr lang="ru-RU" b="0" i="0" dirty="0">
              <a:solidFill>
                <a:srgbClr val="0193DC"/>
              </a:solidFill>
              <a:effectLst/>
              <a:latin typeface="verdana" panose="020B0604030504040204" pitchFamily="34" charset="0"/>
            </a:endParaRPr>
          </a:p>
          <a:p>
            <a:pPr algn="l"/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Това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е универсален метод за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въздействие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и се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прилага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  за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всички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възрасти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и за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всички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деца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, в т.ч. и за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децата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със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СОП.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Арттерапевтичната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работа при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тях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създава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условия за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обогатяване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социалния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опит и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развиване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социалните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умения.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Рисунката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или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творбата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дава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възможност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детето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то да се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разпорежда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с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нея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и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това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компенсира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по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някакъв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начин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положението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му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сред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връстниците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. Основана 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творческия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процес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арт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терапията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дава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възможност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децата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да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експериментират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(да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натрупат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опит), да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изразят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себе си и да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общуват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. При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арттерапевтичните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дейности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от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особена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важност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е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съблюдаването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на принципа за 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свобода и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спонтанност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което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дава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възможност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детето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да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изпита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удовлетвореност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от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крайния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продукт 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своята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дейност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и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съответно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оказва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положително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влияние 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самооценката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детето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algn="l"/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Друг важен принцип на арт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терапията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е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одобрението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и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приемането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на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всички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продукти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от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творческата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дейност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, независимо от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тяхното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0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съдържание</a:t>
            </a:r>
            <a:r>
              <a:rPr lang="ru-RU" b="0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, форма и качество.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Тази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дейност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е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безоценъчна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и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безкритична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, а за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детето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със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СОП е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изключително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важно да се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създаде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увереност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в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собствените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ru-RU" b="1" i="0" dirty="0" err="1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сили</a:t>
            </a:r>
            <a:r>
              <a:rPr lang="ru-RU" b="1" i="0" dirty="0">
                <a:solidFill>
                  <a:srgbClr val="303030"/>
                </a:solidFill>
                <a:effectLst/>
                <a:latin typeface="verdana" panose="020B0604030504040204" pitchFamily="34" charset="0"/>
              </a:rPr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3919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3206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Включвайки се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засилят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своята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креативност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умения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„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мислят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извън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кутията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и да намерят предмет,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трансформиран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код.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преодоляване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изключване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поведенчески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причини.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Наистина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помага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ангажирани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преподаваната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тема и взаимно да се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уважават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създадат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краен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съвместен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продукт.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633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90195" marR="0" algn="just">
              <a:spcBef>
                <a:spcPts val="60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N.B.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Препоръчително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да направите лист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задачи,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отбелязват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открили</a:t>
            </a:r>
            <a:r>
              <a:rPr lang="ru-RU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събраната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въпросната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изграждане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по-добро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разбиране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подреждане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намерената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информация или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използването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произведения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използването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вдъхновение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т.н.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649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2968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bg-BG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Помислете за предмета, който преподавате и предстоящите теми/раздели за следващия месец и подгответе </a:t>
            </a:r>
            <a:r>
              <a:rPr lang="en-US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QR </a:t>
            </a:r>
            <a:r>
              <a:rPr lang="bg-BG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кодирана дейност със съдържание от вашия предмет, но с добавени арт дейности</a:t>
            </a:r>
            <a:r>
              <a:rPr lang="en-US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bg-BG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например</a:t>
            </a:r>
            <a:r>
              <a:rPr lang="en-US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QR </a:t>
            </a:r>
            <a:r>
              <a:rPr lang="bg-BG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кодирани образи, които да се използват в групов колаж, който ще бъде изложен публично в училището. Достигането до кодираните образи ще изисква отговаряне на конректни научни въпроси по конкретна тема/урок. Учителят може да подготви съдържание, с което учениците да се запознаят </a:t>
            </a:r>
            <a:r>
              <a:rPr lang="en-US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bg-BG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например видео материали или текстове за четене</a:t>
            </a:r>
            <a:r>
              <a:rPr lang="en-US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</a:t>
            </a:r>
            <a:r>
              <a:rPr lang="bg-BG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 цел да се подготвят за научните въпроси </a:t>
            </a:r>
            <a:r>
              <a:rPr lang="en-US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</a:t>
            </a:r>
            <a:r>
              <a:rPr lang="bg-BG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първата половина на това видео обяснява методологията на т.нар преобърната класна стая</a:t>
            </a:r>
            <a:r>
              <a:rPr lang="en-US" sz="12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https://youtu.be/h7tN1ZbyGno)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382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Някои въвеждащи думи, преди да се премине към добрите практики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1993 г.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стартира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 за обучение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надарени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резултат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усилия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бяха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открити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центрове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наука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LSEM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дирекция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консултиране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цел обучение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надарени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Директивата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İ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LSEM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влезе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сила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2007 г.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Arts Education Re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Turkey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(2014)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споменава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образование по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институции и организации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неформалното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достигне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публика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по-широк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кръг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предоставят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лицата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участвали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получили ограничено образование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формалната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система,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развият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умения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увеличат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 до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01367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стъпки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Определяне на материалите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Поставяне на избраните материали върху чинията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Постигане на крайния вариант на създаваната творба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Окончателният вид е фотографиран отпред и отгоре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В </a:t>
            </a: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допълнение, снимката на ученика, създал творбата също придружава творбата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Направените снимки се изпращат на учителя по визуални изкуства и учителя по информатика, който е отговорен за социалните медии.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След това снимките биват публикувани в страниците на училището в социалните медии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77913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8097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USE THIS SPACE TO ADD NOTES FOR THE TRAINERS</a:t>
            </a: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7259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 е да се спомене също така, че произведението на изкуството се появява в резултат от въображението на учениците и се материализира посредством различните материали и принос и идеи на всички ученици. То обогатява перспективите и подкрепя изкуството и креативността. </a:t>
            </a:r>
            <a:endParaRPr lang="bg-BG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2865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4367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Някои въвеждащи думи преди преминаването към добрите практики, например: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съществува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интегрирана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училищна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училища под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управлението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общообразователните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училища,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управлявани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МОН, </a:t>
            </a:r>
            <a:r>
              <a:rPr lang="bg-BG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преподаването на изкуства се случва единствено под формата на часове по изобразително изкуство и музика. Интересно е да се спомене, че национална програма, инициатива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организирана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съвместно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три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уставни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органа: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Министерството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Правителствената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агенция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закрила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де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последните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години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насочени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свързаните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фестивали и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събития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например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надарените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отпуска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грантове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представят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изключително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състезания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50143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bg-BG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28975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6129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1" indent="0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GB" sz="11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Основни</a:t>
            </a:r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стъпки</a:t>
            </a:r>
            <a:r>
              <a:rPr lang="en-GB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1.Първите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ателиета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изискваха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запознаване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 постепенно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минути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бяха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отделяни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приятна атмосфера – с кафе, чай,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кратки разговори между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2.Водещият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представяше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задачата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идея, цел,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изобразителни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алгоритъм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технически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особености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т.н.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3.Семействата спонтанно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разпределяха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дейностите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членовете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пък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изпълняваше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цялата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самостоятелно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съвети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взаимно си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помагаха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измисляха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решения на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възникващите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творчески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понякога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сърдеха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понякога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пък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влизаха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колаборация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другите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семейства.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Водещият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цялото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беше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разположение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разяснения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консултации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4.Последните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минути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бяха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импровизирана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изложба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Водещият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провеждаше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беседа, в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насърчаваха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споделят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преживяванията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 по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ателието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презентират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работите</a:t>
            </a:r>
            <a:r>
              <a:rPr lang="ru-RU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си.</a:t>
            </a:r>
            <a:endParaRPr lang="en-US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s-ES"/>
              <a:pPr algn="r">
                <a:buSzPts val="1400"/>
              </a:pPr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13010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0047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Някои въвеждащи думи, преди да се премине към добрите практики, например: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Векове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смесени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оставили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завладяваща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следа в Испания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едн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най-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удивителното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наследство в света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тук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събрани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шедьоври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създадени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Веласкес,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Пикасо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Дали и Гауди.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Испания е страна,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езиково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разнообразие 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основополагащ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принцип,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залегнал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нейната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конституция. Испания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фокусира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върху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чувствителността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предполагаща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естетическа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оценка)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подготовката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живота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възрастните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проучването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„Образование по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училище в Европа“ (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Eurydice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Испания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 е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осигури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глобално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практикуват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активно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представянето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 научат да ценят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осигури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интегрирано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 и чрез участие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развият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разбиране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науки. 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Испания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законодателството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минималната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национална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установява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освен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целите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етапите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компетентности,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придобият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области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задължителното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компетенции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Испания, и Литва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подчертават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приноса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извънкласните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цялостното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хора. Испания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разглежда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извънкласните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неформален метод за принос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пряк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принос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 по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3395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0"/>
              </a:spcAft>
            </a:pPr>
            <a:r>
              <a:rPr lang="bg-BG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Подробности за главните стъпки: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музикални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безплатни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даряват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инструментална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банка,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участник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свой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инструмент. Можете да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регистрирате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онлайн за участие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налични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нови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членове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проект.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Музикантите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два часа занимания седмично; един час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обучение за инструмент и един час,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събират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оркестрова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репетиция.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ориентира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изпълнения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отдалечаване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зрелищността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улесняват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участие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живот на квартала.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позволява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връзка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район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превръща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квартала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обществено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пространство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срещи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Риборкестра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основан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2009 г., 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посветен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използването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средство за развитие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До 2012 г. те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принудени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преустановят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резултат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недостатъчна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Редица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учители и семейства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заеха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продължат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проекта,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следващата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година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беше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субсидиран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общината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Оттогава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получава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фирми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частни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лица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подкрепа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социално-културния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принос,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31235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Музикалното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обучение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проправи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пътя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трансформация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богат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аспект и значение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17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" name="Google Shape;4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835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37504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bg-BG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Проектът е фокусиран върху устойчивото развитие на обществото и търсенето на идентичността в сектори, които формират разнородността на конкретна градска среда. Той се фокусира върху среда, в която децата могат да се чувстват интегрирани, чрез изпозлването на изкуство като катализатор на комуникация и развитие на индивида. Той също така има за задача да доближи арт-центъра до обществото и да го откъсне от класическата асоциация с елитно пространство.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69444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Коментар, добавен към първата дейност, която използва стратегиите за визуално мислене: въпросните се прилагат, за да установят децата своите способности да бъдат активни участници в процеса, да формират група, да наблюдават, да слушат и да обсъждат теми свързани с арт творба. Това ще елиминира техните собствени предразсъдъци относно уменията им да анализират изкуство и по този начин е ключов елемент в разработването на проекта. </a:t>
            </a:r>
            <a:endParaRPr lang="en-US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bg-BG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Коментар към последната дейност: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начин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инсталацията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нараства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размерите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стиловете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обхващайки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разнообразни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елементи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квартала.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ангажиране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отразяването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заобикалящата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среда 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цели на проекта.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85292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02090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Въвеждащи думи преди представянето на добрите практики, например: Дори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Румъния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не е много добре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позиционирана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отношение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училището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сравнение със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участващи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проучването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добре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позиционирана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отношение 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събития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Румъния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България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единствените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два предмета,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задължителната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общообразователните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училища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изобразително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избирателни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От гледна точка на отвореност към комуникация и партньорство с общността, през последните години румънското училище предприе някои стъпки в </a:t>
            </a:r>
            <a:r>
              <a:rPr lang="bg-BG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създаването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база данни с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художници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осигури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по-добра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среща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Отбелязваме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регистриране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база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училищата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желаещите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предложат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„Училище различно“.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Заинтересованите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изберат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предложение,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смятат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 би било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подходящо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контекст.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Румъния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момента е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реформа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гледна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точка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интеграционните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компетентности, ко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компетентността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съзнание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изразяване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bg-BG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4395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високо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качество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обясненията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придружаващи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всяко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музикално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произведение,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полезни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прозрения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музикалния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свят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доближават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класическата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сайта,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неговите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записи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статии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създадат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приятна атмосфера и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благополучието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качествени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концерти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известни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артистични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изрази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разберат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контекста,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който произведенията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били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създадени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часовете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благосъстоянието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сътрудничеството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специалисти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музиканти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учители.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Ролята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живот: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укрепва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концентрацията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паметта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живота,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толерантността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благополучието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по-доб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 хора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стимулира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езиков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музикалн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логическ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визуалните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междуличностн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ите умения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2535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defRPr/>
            </a:pPr>
            <a:fld id="{00000000-1234-1234-1234-123412341234}" type="slidenum">
              <a:rPr lang="es-ES" sz="1400"/>
              <a:pPr>
                <a:buSzPts val="1200"/>
                <a:defRPr/>
              </a:pPr>
              <a:t>36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7637504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Малко допълнителна информация може да бъде интересна</a:t>
            </a:r>
            <a:r>
              <a:rPr lang="en-US" sz="1800" baseline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Alecart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проект/тенденция,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инициирана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учители по литература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гимназии в Яш,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Румъния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богат опит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Достъпът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безплатен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Тенденцията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възпитава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помага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 да намерят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глас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допринесат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пълноценно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Списанието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публикува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мнения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 по широк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спектър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теми (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разнообразие, живот,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комунизъм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постижения,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щастие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срещу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нещастие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благополучие), 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произведения от 2008 г.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насам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Списанието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придоби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национален характер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обръща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Румъния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партньор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събитие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FILIT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инициира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специална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секция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2019 г.,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Алекарт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значителен принос всяка година.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Събитието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FILIT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цел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популяризира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произведения,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критично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мислене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 и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вдъхне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четенето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срещнат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писатели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прочетат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 произведения.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400"/>
              <a:defRPr/>
            </a:pPr>
            <a:fld id="{00000000-1234-1234-1234-123412341234}" type="slidenum">
              <a:rPr lang="es-ES" sz="1400"/>
              <a:pPr>
                <a:buSzPts val="1400"/>
                <a:defRPr/>
              </a:pPr>
              <a:t>37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2412535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defRPr/>
            </a:pPr>
            <a:fld id="{00000000-1234-1234-1234-123412341234}" type="slidenum">
              <a:rPr lang="es-ES" sz="1400"/>
              <a:pPr>
                <a:buSzPts val="1200"/>
                <a:defRPr/>
              </a:pPr>
              <a:t>38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763750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indent="-2286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bg-BG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Няколко въвеждащи думи преди представянето на добрите практики</a:t>
            </a:r>
            <a:r>
              <a:rPr lang="en-US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en-US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Като част от проекта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Scuole</a:t>
            </a:r>
            <a:r>
              <a:rPr lang="en-US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aperte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 (Отворени училища) всяко училище или мрежа от училища може да кандидатства за финансиране на художествени дейности от Министерството на образованието. В по-голямата част от европейските страни специалистите учители по изкуства, дори ако са основно обучени като (професионални) художници в последователен модел, също трябва да преминат професионално обучение на учители в даден момент. Това означава, че за да могат да преподават в общи държавни училища (а не само в извънкласни часове, в които професионални артисти могат да бъдат включени в няколко страни, например в Гърция, Италия, Финландия, Словакия и Словения), професионалните художници трябва да преминат професионално обучение за учители. Интересно е да се спомене </a:t>
            </a:r>
            <a:r>
              <a:rPr lang="bg-BG" sz="1200" dirty="0" smtClean="0"/>
              <a:t>също, че според скорошно</a:t>
            </a:r>
            <a:r>
              <a:rPr lang="bg-BG" sz="1200" baseline="0" dirty="0" smtClean="0"/>
              <a:t> проучване, проведено в рамките на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италианския проект за култура и благополучие, установи, че културният достъп е вторият най-важен детерминант на психологическото субективно благополучие след множество заболявания, превъзхождащи фактори като професия, възраст, доходи и образование</a:t>
            </a:r>
            <a:r>
              <a:rPr lang="en-US" sz="1200" dirty="0" smtClean="0"/>
              <a:t>.</a:t>
            </a:r>
            <a:r>
              <a:rPr lang="en-US" sz="1200" baseline="0" dirty="0" smtClean="0"/>
              <a:t> </a:t>
            </a:r>
            <a:endParaRPr lang="en-US" sz="1200" dirty="0"/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bg-BG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16439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Европейска изпълнителна агенция за образование, аудио-визия и култура (</a:t>
            </a:r>
            <a:r>
              <a:rPr lang="ru-RU" sz="1200" b="1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EACEA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2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по-голямата част от страните образованието по изкуства също има за цел личностно и емоционално развитие, тъй като насърчава социалните умения и самореализация чрез изпитване на удоволствие и удовлетворение.</a:t>
            </a:r>
            <a:endParaRPr lang="ru-RU" sz="1800" b="0" i="0" u="none" strike="noStrike" cap="none" dirty="0" smtClean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14418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400"/>
              <a:defRPr/>
            </a:pPr>
            <a:fld id="{00000000-1234-1234-1234-123412341234}" type="slidenum">
              <a:rPr lang="es-ES" sz="1400"/>
              <a:pPr>
                <a:buSzPts val="1400"/>
                <a:defRPr/>
              </a:pPr>
              <a:t>40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22412535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defRPr/>
            </a:pPr>
            <a:fld id="{00000000-1234-1234-1234-123412341234}" type="slidenum">
              <a:rPr lang="es-ES" sz="1400"/>
              <a:pPr>
                <a:buSzPts val="1200"/>
                <a:defRPr/>
              </a:pPr>
              <a:t>41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7637504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Освен това 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има факли, лещи и микроскопи, свързани с компютри, които ни позволяват да влезем в най-интимните и неочаквани структури на материала по напълно нови начини.</a:t>
            </a:r>
            <a:endParaRPr lang="bg-BG" sz="1200" b="0" i="0" u="none" strike="noStrike" cap="none" dirty="0" smtClean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Участниците </a:t>
            </a:r>
            <a:r>
              <a:rPr lang="bg-BG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откриват силата на контакта със земята, оформянето по различни начини, посредством азбуката на пластичността, слоеве и нива, структури, богати на плътни зони и пукнатини, създаване на сложни композиции и форми в различни цветове</a:t>
            </a:r>
            <a:r>
              <a:rPr lang="ru-RU" sz="1200" b="0" i="0" u="none" strike="noStrike" cap="none" dirty="0" smtClean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.</a:t>
            </a:r>
            <a:endParaRPr lang="bg-BG" sz="1800"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400"/>
              <a:defRPr/>
            </a:pPr>
            <a:fld id="{00000000-1234-1234-1234-123412341234}" type="slidenum">
              <a:rPr lang="es-ES" sz="1400"/>
              <a:pPr>
                <a:buSzPts val="1400"/>
                <a:defRPr/>
              </a:pPr>
              <a:t>42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7657346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c4d38af33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0c4d38af33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g10c4d38af33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SzPts val="1200"/>
              <a:defRPr/>
            </a:pPr>
            <a:fld id="{00000000-1234-1234-1234-123412341234}" type="slidenum">
              <a:rPr lang="es-ES"/>
              <a:pPr>
                <a:buSzPts val="1200"/>
                <a:defRPr/>
              </a:pPr>
              <a:t>43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4511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bg-BG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Коментирайте относно видовете организации,</a:t>
            </a:r>
            <a:r>
              <a:rPr lang="bg-BG" sz="1200" baseline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предоставящи допълнително образование по изкуства. В зависимост от контекста, това могат да бъдат </a:t>
            </a:r>
            <a:r>
              <a:rPr lang="bg-BG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местни организации, които работят в посока приобщаване, работят с деца с увреждани или училища за талантливи деца. Вашите партньори от общността могат</a:t>
            </a:r>
            <a:r>
              <a:rPr lang="bg-BG" sz="1200" baseline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бъдат подбрани също така само на база техния артистичен опит и специализаци. Вашите усилия </a:t>
            </a:r>
            <a:r>
              <a:rPr lang="bg-BG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посока приобщаване ще насочат заформянето на концептуални уъркшопи и начина на тяхното реализиране.</a:t>
            </a:r>
            <a:r>
              <a:rPr lang="bg-BG" sz="1200" baseline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bg-BG" sz="12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Включването на такива организации може да доведе до споделен опит и разширяване на знанията, съчетано с научаване</a:t>
            </a:r>
            <a:r>
              <a:rPr lang="bg-BG" sz="1200" baseline="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нови арт техники.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33981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2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11968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" name="Google Shape;6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49629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c4d38af33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10c4d38af33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398421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c4d38af33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10c4d38af3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04846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443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dirty="0"/>
              <a:t>Всички са запознати с това известно меме. В нашия случай не става дума за музика, или поне не само, както и не иде реч за създаване на професионални артисти и творци. В нашия контекст това меме е символичен образ на това, което е необходимо, за да имаме деца, които растат в общество, което функционира като оркестър</a:t>
            </a:r>
            <a:r>
              <a:rPr lang="en-US" dirty="0"/>
              <a:t> – </a:t>
            </a:r>
            <a:r>
              <a:rPr lang="bg-BG" dirty="0"/>
              <a:t>сплотено, приобщаващо всички, създаващо ползи както за индивида, така и за общността. Това, което ни е нужно, са условия за установяване на този дух – на </a:t>
            </a:r>
            <a:r>
              <a:rPr lang="bg-BG" dirty="0" smtClean="0"/>
              <a:t>единство, </a:t>
            </a:r>
            <a:r>
              <a:rPr lang="bg-BG" dirty="0"/>
              <a:t>приобщеност, взаимно уважение и разбиране</a:t>
            </a:r>
            <a:r>
              <a:rPr lang="en-US" dirty="0"/>
              <a:t> – </a:t>
            </a:r>
            <a:r>
              <a:rPr lang="bg-BG" dirty="0"/>
              <a:t>от възможно най-рано и винаги с подкрепата на изкуствата</a:t>
            </a:r>
            <a:r>
              <a:rPr lang="en-US" dirty="0"/>
              <a:t>. </a:t>
            </a:r>
            <a:r>
              <a:rPr lang="bg-BG" dirty="0"/>
              <a:t>Необходимо е цяло село, за да бъде отгледано едно дете, затова да считаме, че училищата могат и трябва да се справят с тази задача сами не е правилния подход, чрез който обществото следва да адресира този въпрос. 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bg-BG" dirty="0"/>
              <a:t>В слайдовете, които следват, ще ви представим някои чудесни примери за това какво организации от общността могат да предложат под формата на арт-дейности</a:t>
            </a:r>
            <a:r>
              <a:rPr lang="en-US" dirty="0"/>
              <a:t>. </a:t>
            </a:r>
            <a:r>
              <a:rPr lang="bg-BG" dirty="0"/>
              <a:t>Ще споделим добри практики от сферата на изкуствата за групи ученици, промотирани от различни видове организации от страните </a:t>
            </a:r>
            <a:r>
              <a:rPr lang="bg-BG" dirty="0" smtClean="0"/>
              <a:t>в партньорството</a:t>
            </a:r>
            <a:r>
              <a:rPr lang="bg-BG" dirty="0"/>
              <a:t>. </a:t>
            </a:r>
            <a:endParaRPr dirty="0"/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110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/>
              <a:t>USE THIS SPACE TO ADD NOTES FOR THE TRAINERS</a:t>
            </a:r>
            <a:endParaRPr/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2793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bg-BG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Няколко въвеждащи думи преди да преминем към добрите практики, например: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Литва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интегрирани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Представителите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твърдят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 е важна част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възпитанието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пълноценна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личност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комуникативните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умения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прилагането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придобитите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знания и опит в нови житейски ситуации.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Литва 2030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обръща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внимание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неформалното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свързано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образование,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предвижда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професионалисти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области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Google Shape;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9448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c4d38af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g10c4d38af33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осигурява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безопасно пространство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съвместна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 между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статус.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отличен пример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организирана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обстановката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създадат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връзки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участващи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извадено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най-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избират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си,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работят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сами или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сътрудничество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някого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чрез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установяване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правила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приятелство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Google Shape;55;g10c4d38af33_0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38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8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8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8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eño personalizado">
  <p:cSld name="Diseño personalizad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/>
        </p:nvSpPr>
        <p:spPr>
          <a:xfrm>
            <a:off x="1028700" y="435307"/>
            <a:ext cx="10248901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66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seño personalizado">
  <p:cSld name="1_Diseño personalizado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9"/>
          <p:cNvSpPr/>
          <p:nvPr/>
        </p:nvSpPr>
        <p:spPr>
          <a:xfrm>
            <a:off x="0" y="6708711"/>
            <a:ext cx="12192000" cy="149290"/>
          </a:xfrm>
          <a:prstGeom prst="rect">
            <a:avLst/>
          </a:prstGeom>
          <a:solidFill>
            <a:srgbClr val="EA91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29" descr="Imagen que contiene botella, firmar, azul, naranja&#10;&#10;Descripción generada automáticament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77745" y="5974203"/>
            <a:ext cx="3214255" cy="734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4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/>
          <a:stretch/>
        </p:blipFill>
        <p:spPr>
          <a:xfrm>
            <a:off x="0" y="0"/>
            <a:ext cx="124441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4"/>
          <p:cNvSpPr/>
          <p:nvPr/>
        </p:nvSpPr>
        <p:spPr>
          <a:xfrm>
            <a:off x="10770625" y="4270076"/>
            <a:ext cx="1759789" cy="508958"/>
          </a:xfrm>
          <a:prstGeom prst="ellipse">
            <a:avLst/>
          </a:prstGeom>
          <a:solidFill>
            <a:srgbClr val="F5F5F5">
              <a:alpha val="8901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9139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6" descr="Un grupo de personas en un salón de clases&#10;&#10;Descripción generada automáticamente con confianza media"/>
          <p:cNvPicPr preferRelativeResize="0"/>
          <p:nvPr/>
        </p:nvPicPr>
        <p:blipFill rotWithShape="1">
          <a:blip r:embed="rId4">
            <a:alphaModFix amt="25000"/>
          </a:blip>
          <a:srcRect t="17177" r="2024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6" descr="Imagen que contiene botella, firmar, azul, naranja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6846" y="423168"/>
            <a:ext cx="3728085" cy="85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6" descr="Imagen que contiene Logotipo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70" y="318144"/>
            <a:ext cx="2361914" cy="91541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6"/>
          <p:cNvSpPr/>
          <p:nvPr/>
        </p:nvSpPr>
        <p:spPr>
          <a:xfrm>
            <a:off x="10885638" y="4305482"/>
            <a:ext cx="1759789" cy="508958"/>
          </a:xfrm>
          <a:prstGeom prst="ellipse">
            <a:avLst/>
          </a:prstGeom>
          <a:solidFill>
            <a:srgbClr val="E7A5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hrovenia.bg/en/suggestopedia/what-is-suggestopedia-8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asicefantastic.ro/" TargetMode="External"/><Relationship Id="rId13" Type="http://schemas.openxmlformats.org/officeDocument/2006/relationships/hyperlink" Target="https://sunriseproject.eu/bulgarian-passport-to-culture/" TargetMode="External"/><Relationship Id="rId3" Type="http://schemas.openxmlformats.org/officeDocument/2006/relationships/hyperlink" Target="https://alecart.ro/despre/" TargetMode="External"/><Relationship Id="rId7" Type="http://schemas.openxmlformats.org/officeDocument/2006/relationships/hyperlink" Target="https://caam.net/deaccion/barrios-comienza-una-nueva-aventura/" TargetMode="External"/><Relationship Id="rId12" Type="http://schemas.openxmlformats.org/officeDocument/2006/relationships/hyperlink" Target="https://www.fundaciondisa.org/salaprensa/noticias/2020/04/24/proyecto-barrios-desarrolla-actividades-internet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caam.net/es/actividades_int.php?n=3897" TargetMode="External"/><Relationship Id="rId11" Type="http://schemas.openxmlformats.org/officeDocument/2006/relationships/hyperlink" Target="https://www.facebook.com/filit.iasi/" TargetMode="External"/><Relationship Id="rId5" Type="http://schemas.openxmlformats.org/officeDocument/2006/relationships/hyperlink" Target="https://www.facebook.com/associacioriborquestra" TargetMode="External"/><Relationship Id="rId10" Type="http://schemas.openxmlformats.org/officeDocument/2006/relationships/hyperlink" Target="https://www.youtube.com/channel/UCH7X-X4enyZtZKv_wheIqtw" TargetMode="External"/><Relationship Id="rId4" Type="http://schemas.openxmlformats.org/officeDocument/2006/relationships/hyperlink" Target="https://comusitaria.wixsite.com/riborquestra/" TargetMode="External"/><Relationship Id="rId9" Type="http://schemas.openxmlformats.org/officeDocument/2006/relationships/hyperlink" Target="https://www.facebook.com/clasicefantastic/" TargetMode="Externa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"/>
          <p:cNvSpPr/>
          <p:nvPr/>
        </p:nvSpPr>
        <p:spPr>
          <a:xfrm>
            <a:off x="1441580" y="3388331"/>
            <a:ext cx="913852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b="1" i="0" u="none" strike="noStrike" cap="none">
                <a:solidFill>
                  <a:srgbClr val="EA913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Inclusive CREAtivity through Educational Artmaking</a:t>
            </a:r>
            <a:endParaRPr sz="2800" b="1" i="0" u="none" strike="noStrike" cap="none">
              <a:solidFill>
                <a:srgbClr val="EA913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1"/>
          <p:cNvSpPr/>
          <p:nvPr/>
        </p:nvSpPr>
        <p:spPr>
          <a:xfrm>
            <a:off x="3822004" y="4002318"/>
            <a:ext cx="4547993" cy="505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None/>
            </a:pPr>
            <a:r>
              <a:rPr lang="es-ES" sz="20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InCrea</a:t>
            </a:r>
            <a:r>
              <a:rPr lang="es-ES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+ </a:t>
            </a:r>
            <a:r>
              <a:rPr lang="bg-BG" sz="20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учебна програма</a:t>
            </a:r>
            <a:endParaRPr sz="20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6" name="Google Shape;36;p1"/>
          <p:cNvSpPr txBox="1"/>
          <p:nvPr/>
        </p:nvSpPr>
        <p:spPr>
          <a:xfrm>
            <a:off x="6279959" y="5937933"/>
            <a:ext cx="5616575" cy="65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project has been funded with the support from the European Union.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material reflects the views only of the author, and the Commission cannot be held responsible for any use which may be made of the information contained therein.</a:t>
            </a:r>
            <a:endParaRPr sz="1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" name="Google Shape;37;p1" descr="Imagen que contiene firmar, botella, azul, parad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6135" y="5548717"/>
            <a:ext cx="4754706" cy="104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1" descr="Imagen que contiene 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8792" y="1920753"/>
            <a:ext cx="3884103" cy="1505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917487"/>
            <a:ext cx="10743236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just" rtl="0">
              <a:spcBef>
                <a:spcPts val="600"/>
              </a:spcBef>
              <a:spcAft>
                <a:spcPts val="600"/>
              </a:spcAft>
            </a:pPr>
            <a:r>
              <a:rPr lang="bg-BG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Цели на дейността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 rtl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помага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ученици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по-малко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възможности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да се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занимават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артистични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дейности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и да си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сътрудничат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други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деца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развиване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емоционално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познание,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себеизразяване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самосъзнание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самоконтрол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уважение и самочувствие.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насърчава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междуличностното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взаимодействие,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толерантността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емпатията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членовете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групата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подпомага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формирането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положително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отношение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околната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среда,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партньора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комуникацията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контролира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поведението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Развиване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умения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групово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сътрудничество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толерантност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насърчаване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отговорност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към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групата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участие в живота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училищната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общност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bg-BG" sz="18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насърчи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креативността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мотивацията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учениците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за активно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творческо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осъществяване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техните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художествени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идеи.</a:t>
            </a:r>
            <a:endParaRPr lang="en-US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Социалното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включване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на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уязвими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деца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чрез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изкуство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литовско-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белоруските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гранични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региони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2234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917487"/>
            <a:ext cx="10743236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 е организирана като </a:t>
            </a:r>
            <a:r>
              <a:rPr lang="ru-RU" sz="18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творчески, 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естетически ритуал, поддържащ фиксирана структурирана част в началото и в края, оформяща дейността (осигуряваща необходимостта от сигурност) и средна част с променящо се съдържание, но с все пак постоянна, предвидима структура (осигуряваща необходимостта от нови открития).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Неразделна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част от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тип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изключим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поздравите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сбогуванията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размисъла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и/или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разсъждават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две нива: 1.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емоционалното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състояние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(как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2.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успели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изпълнят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научили)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стъпва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принципите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арт-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терапията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средства за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изразяване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ангажиране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Допълнителни подробности в глава </a:t>
            </a:r>
            <a:r>
              <a:rPr lang="en-US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bg-BG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методическия материал. </a:t>
            </a:r>
            <a:endParaRPr lang="en-US" sz="18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Социалното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включване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на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уязвими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деца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чрез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изкуство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литовско-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белоруските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гранични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региони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76545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 smtClean="0">
                <a:solidFill>
                  <a:schemeClr val="accent2">
                    <a:lumMod val="75000"/>
                  </a:schemeClr>
                </a:solidFill>
              </a:rPr>
              <a:t>Възможност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41081" y="2471900"/>
            <a:ext cx="98352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C7320"/>
              </a:buClr>
              <a:buSzPts val="2400"/>
            </a:pP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Изработването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 </a:t>
            </a:r>
            <a:r>
              <a:rPr lang="en-US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SWOT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анализ, насочен към вашите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местни власти що се отнася до арт-базираните дейности за приобщаване би било добра идея, когато планирате нещо подобно.</a:t>
            </a:r>
            <a:endParaRPr lang="en-US" sz="24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F2FE58-DDD7-403A-95A0-C186A7158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319407" y="3558158"/>
            <a:ext cx="1757827" cy="9668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917487"/>
            <a:ext cx="10743236" cy="382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Промотьор и реализатор </a:t>
            </a:r>
            <a:r>
              <a:rPr lang="bg-BG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 физическо лице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</a:t>
            </a:r>
            <a:r>
              <a:rPr lang="fr-F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gnas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fr-FR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tansilavicius</a:t>
            </a:r>
            <a:r>
              <a:rPr lang="fr-FR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bg-BG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който се интересува от творческия и обучителен процес, свързан с използването на 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да се включат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хора,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индивидуално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в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помага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изграждането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екипна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работа;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любопитството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 в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учебния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прости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достъпни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всяко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човек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 нов,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необичаен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начин.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Предизвикателствата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практика се бори,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поведенчески</a:t>
            </a: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Приложение на QR код в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образователния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процес</a:t>
            </a:r>
            <a:endParaRPr lang="en-US"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48378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539433"/>
            <a:ext cx="10743236" cy="99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bg-BG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Стъпки</a:t>
            </a: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90195" marR="0" algn="just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Първо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кодирана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структурирана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кратки изречения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изписана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QR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кодове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снимки,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връзки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звуци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0195" marR="0" algn="just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помощта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онлайн инструмент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преобразувател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QR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кодове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лесно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превърната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QR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кодове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(или качена в сайт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въпросния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сайт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директно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превърнат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код).</a:t>
            </a:r>
          </a:p>
          <a:p>
            <a:pPr marL="290195" marR="0" algn="just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Кодовете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изтеглени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отпечатани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лист хартия. Важно е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тъмно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мастило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принтер, за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камерата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смарт устройство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лесно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вземе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0195" marR="0" algn="just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QR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кодовете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изрязани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скрити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всяка среда, избрана от преподавателя. Важно е да се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предвид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 е полезно да се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организира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такава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среда,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помага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по-доброто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разбиране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90195" marR="0" algn="just">
              <a:spcBef>
                <a:spcPts val="60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нуждаят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приложение 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четене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QR код на смарт устройство, за да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сканират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кодовете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Приложение на QR код в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образователния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процес</a:t>
            </a:r>
            <a:endParaRPr lang="en-US"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26545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917487"/>
            <a:ext cx="10743236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най-добре,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работят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екипи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лесно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разпределят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отговорностите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съотборниците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ученик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 е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прост, но за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повечето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вълнуващ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Всеки се включва и чрез един и същ процес получава много сходни знания, чувства се </a:t>
            </a:r>
            <a:r>
              <a:rPr lang="ru-RU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приобщен и 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възнаграден многократно по време на урока.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Универсалността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почти всяка тема.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Допълнителни подробности в глава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методическия материал.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Приложение на QR код в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образователния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процес</a:t>
            </a:r>
            <a:endParaRPr lang="en-US"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699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>
                <a:solidFill>
                  <a:schemeClr val="accent2">
                    <a:lumMod val="75000"/>
                  </a:schemeClr>
                </a:solidFill>
              </a:rPr>
              <a:t>Възможност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209800" y="2471900"/>
            <a:ext cx="88903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C7320"/>
              </a:buClr>
              <a:buSzPts val="2400"/>
            </a:pP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Включването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 дейността на учител по ИТ или училищния системен администратор или ИТ експерт от местна софтуерна компания (може да е родител с достатъчно добри компетенции) е задължително ако самите вие не разполагате с необходимите технически умения</a:t>
            </a:r>
            <a:r>
              <a:rPr lang="en-US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F2FE58-DDD7-403A-95A0-C186A7158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319405" y="3986422"/>
            <a:ext cx="1757827" cy="9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49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133300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FFFFFF"/>
              </a:buClr>
              <a:buSzPts val="4840"/>
              <a:buFont typeface="Helvetica Neue"/>
              <a:buNone/>
              <a:defRPr/>
            </a:pPr>
            <a:r>
              <a:rPr kumimoji="0" lang="bg-BG" sz="856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Добри практики от Турция</a:t>
            </a:r>
            <a:endParaRPr lang="es-ES" sz="5330" b="1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5229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917486"/>
            <a:ext cx="10743236" cy="392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Промотьор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Средно училище 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Kadir Has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Реализатори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Предизвикателството</a:t>
            </a: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което се бори тази практика е от </a:t>
            </a:r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социален характер</a:t>
            </a: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допълнение към развиването на креативни умения, занаятчийски и психомоторни умения, тази дейност още цели да подпомогне семействата да участват пряко в споделени дейности и за придобиване на умения за художествено мислене и получаване на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одобрение,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 от страна на обучители, така и от страна на връстници.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Чудесна дейност за предизвикателни образователни периоди (като тези по време на пандемията) или лятната ваканция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bg-BG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Изкуство в моята чиния</a:t>
            </a:r>
            <a:endParaRPr lang="en-US"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995226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 smtClean="0">
                <a:solidFill>
                  <a:schemeClr val="accent2">
                    <a:lumMod val="75000"/>
                  </a:schemeClr>
                </a:solidFill>
              </a:rPr>
              <a:t>Идея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41080" y="2471900"/>
            <a:ext cx="9059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C7320"/>
              </a:buClr>
              <a:buSzPts val="2400"/>
            </a:pP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 да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направите вашите дейности приобщаващи за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деца,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застрашени от риск от изключване заради социални предизвикателства, помислете как училището би могло да ги подкрепи с материали, идеи или устройство за дистанционно обучение, снабдено с интернет връзка. </a:t>
            </a:r>
            <a:endParaRPr lang="en-US" sz="24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BF2FE58-DDD7-403A-95A0-C186A7158F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t="26572" r="26313" b="24128"/>
          <a:stretch/>
        </p:blipFill>
        <p:spPr>
          <a:xfrm>
            <a:off x="283253" y="4581332"/>
            <a:ext cx="1757827" cy="96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829877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40"/>
              <a:buFont typeface="Helvetica Neue"/>
              <a:buNone/>
            </a:pPr>
            <a:r>
              <a:rPr lang="bg-BG" sz="8563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Работа с общността</a:t>
            </a:r>
            <a:endParaRPr sz="8563" b="1" i="0" u="none" strike="noStrike" cap="none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ts val="3630"/>
              <a:buFont typeface="Arial"/>
              <a:buNone/>
            </a:pPr>
            <a:endParaRPr sz="533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917486"/>
            <a:ext cx="10743236" cy="392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Промотьор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Средно училище </a:t>
            </a:r>
            <a:r>
              <a:rPr lang="en-US" sz="2000" dirty="0" err="1"/>
              <a:t>Besime</a:t>
            </a:r>
            <a:r>
              <a:rPr lang="en-US" sz="2000" dirty="0"/>
              <a:t> </a:t>
            </a:r>
            <a:r>
              <a:rPr lang="en-US" sz="2000" dirty="0" err="1"/>
              <a:t>Özderici</a:t>
            </a:r>
            <a:r>
              <a:rPr lang="en-US" sz="2000" dirty="0"/>
              <a:t> 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Реализатори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Предизвикателствата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които се бори тази практика са </a:t>
            </a: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социо-икономически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2000" b="1" dirty="0"/>
              <a:t>Съдържание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bg-BG" sz="2000" dirty="0"/>
              <a:t>участниците събират много различни материали (плат, метал, пластмаса и други) или предмети, които са остарели или са загубили своята функционалност и обмислят как да комбинират, пренаредят или модифицират всичко, с което разполагат, за да създадат нови хармонични артистични продукти, използвайки своята оригиналност, въображение и естетически вкус</a:t>
            </a:r>
            <a:r>
              <a:rPr lang="en-US" sz="2000" dirty="0"/>
              <a:t>.</a:t>
            </a:r>
            <a:endParaRPr lang="bg-BG" sz="2000" dirty="0"/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Отлична дейност за подготвяне на умовете за преодоляване на линейната икономика, за постигане на по-дълбоко разбиране и оценяване на всичко, което ни заобикаля, както и за постигане на гъвкав подход към функционалността на различните предмети.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bg-BG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Втори живот за предметите</a:t>
            </a:r>
            <a:endParaRPr lang="en-US"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6837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>
                <a:solidFill>
                  <a:schemeClr val="accent2">
                    <a:lumMod val="75000"/>
                  </a:schemeClr>
                </a:solidFill>
              </a:rPr>
              <a:t>Възможност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41080" y="2185461"/>
            <a:ext cx="90590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C7320"/>
              </a:buClr>
              <a:buSzPts val="2400"/>
            </a:pP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Дейности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като тази могат да бъдат използвани за откриване или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подготовка за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въвеждането на други теми от сорта на замърсяване, климатични промени, непосредствените заплахи на линейната икономика и прочие. </a:t>
            </a:r>
            <a:endParaRPr lang="en-US" sz="24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133300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FFFFFF"/>
              </a:buClr>
              <a:buSzPts val="4840"/>
              <a:buFont typeface="Helvetica Neue"/>
              <a:buNone/>
              <a:defRPr/>
            </a:pPr>
            <a:r>
              <a:rPr kumimoji="0" lang="bg-BG" sz="856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Добри практики от България</a:t>
            </a:r>
            <a:endParaRPr lang="es-ES" sz="5330" b="1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857237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533400" y="1580028"/>
            <a:ext cx="11234057" cy="392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Промотьор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системент арт коснултант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Тази практика се бори с физически и когнитивни предизвикателства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развиване на комуникационните умения на деца с увреждания чрез артистични дейности</a:t>
            </a:r>
            <a:r>
              <a:rPr lang="en-US" sz="2000" dirty="0" smtClean="0"/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b="1" dirty="0"/>
              <a:t>Съдържание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ru-RU" sz="2000" dirty="0" smtClean="0"/>
              <a:t>Реализирани са </a:t>
            </a:r>
            <a:r>
              <a:rPr lang="ru-RU" sz="2000" dirty="0"/>
              <a:t>различни изобразителни задачи, които </a:t>
            </a:r>
            <a:r>
              <a:rPr lang="ru-RU" sz="2000" dirty="0" smtClean="0"/>
              <a:t>са съчетани </a:t>
            </a:r>
            <a:r>
              <a:rPr lang="ru-RU" sz="2000" dirty="0"/>
              <a:t>с елементи на театър. </a:t>
            </a:r>
            <a:r>
              <a:rPr lang="ru-RU" sz="2000" dirty="0" err="1"/>
              <a:t>Децата</a:t>
            </a:r>
            <a:r>
              <a:rPr lang="ru-RU" sz="2000" dirty="0"/>
              <a:t> </a:t>
            </a:r>
            <a:r>
              <a:rPr lang="ru-RU" sz="2000" dirty="0" err="1"/>
              <a:t>рисуват</a:t>
            </a:r>
            <a:r>
              <a:rPr lang="ru-RU" sz="2000" dirty="0"/>
              <a:t>, </a:t>
            </a:r>
            <a:r>
              <a:rPr lang="ru-RU" sz="2000" dirty="0" err="1"/>
              <a:t>моделират</a:t>
            </a:r>
            <a:r>
              <a:rPr lang="ru-RU" sz="2000" dirty="0"/>
              <a:t>, </a:t>
            </a:r>
            <a:r>
              <a:rPr lang="ru-RU" sz="2000" dirty="0" err="1"/>
              <a:t>апликират</a:t>
            </a:r>
            <a:r>
              <a:rPr lang="ru-RU" sz="2000" dirty="0"/>
              <a:t> и </a:t>
            </a:r>
            <a:r>
              <a:rPr lang="ru-RU" sz="2000" dirty="0" err="1"/>
              <a:t>накрая</a:t>
            </a:r>
            <a:r>
              <a:rPr lang="ru-RU" sz="2000" dirty="0"/>
              <a:t> им се </a:t>
            </a:r>
            <a:r>
              <a:rPr lang="ru-RU" sz="2000" dirty="0" err="1"/>
              <a:t>предоставя</a:t>
            </a:r>
            <a:r>
              <a:rPr lang="ru-RU" sz="2000" dirty="0"/>
              <a:t> </a:t>
            </a:r>
            <a:r>
              <a:rPr lang="ru-RU" sz="2000" dirty="0" err="1"/>
              <a:t>възможност</a:t>
            </a:r>
            <a:r>
              <a:rPr lang="ru-RU" sz="2000" dirty="0"/>
              <a:t> да </a:t>
            </a:r>
            <a:r>
              <a:rPr lang="ru-RU" sz="2000" dirty="0" err="1"/>
              <a:t>презентират</a:t>
            </a:r>
            <a:r>
              <a:rPr lang="ru-RU" sz="2000" dirty="0"/>
              <a:t> (с </a:t>
            </a:r>
            <a:r>
              <a:rPr lang="ru-RU" sz="2000" dirty="0" err="1"/>
              <a:t>помощта</a:t>
            </a:r>
            <a:r>
              <a:rPr lang="ru-RU" sz="2000" dirty="0"/>
              <a:t> на специалист), да </a:t>
            </a:r>
            <a:r>
              <a:rPr lang="ru-RU" sz="2000" dirty="0" err="1"/>
              <a:t>изиграят</a:t>
            </a:r>
            <a:r>
              <a:rPr lang="ru-RU" sz="2000" dirty="0"/>
              <a:t> </a:t>
            </a:r>
            <a:r>
              <a:rPr lang="ru-RU" sz="2000" dirty="0" err="1"/>
              <a:t>като</a:t>
            </a:r>
            <a:r>
              <a:rPr lang="ru-RU" sz="2000" dirty="0"/>
              <a:t> пантомима, или просто да </a:t>
            </a:r>
            <a:r>
              <a:rPr lang="ru-RU" sz="2000" dirty="0" err="1"/>
              <a:t>разкажат</a:t>
            </a:r>
            <a:r>
              <a:rPr lang="ru-RU" sz="2000" dirty="0"/>
              <a:t> </a:t>
            </a:r>
            <a:r>
              <a:rPr lang="ru-RU" sz="2000" dirty="0" err="1"/>
              <a:t>това</a:t>
            </a:r>
            <a:r>
              <a:rPr lang="ru-RU" sz="2000" dirty="0"/>
              <a:t>, </a:t>
            </a:r>
            <a:r>
              <a:rPr lang="ru-RU" sz="2000" dirty="0" err="1"/>
              <a:t>което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изобразили. </a:t>
            </a:r>
          </a:p>
          <a:p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Децата развиват умения за изразяване по различни начини, което е трудно за тях при други обстоятелства.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Практиката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по-близък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контакт между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възрастни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увреждания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по-успешно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предаване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емоциите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изразяване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потребностите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Приобщаване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ts val="4800"/>
            </a:pP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Арт занимания с </a:t>
            </a: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участници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в </a:t>
            </a: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тийнейджърска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възраст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от </a:t>
            </a: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Център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за </a:t>
            </a: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деца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с </a:t>
            </a: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увреждания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„Св. Врач“</a:t>
            </a:r>
            <a:endParaRPr lang="en-US"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144317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>
                <a:solidFill>
                  <a:schemeClr val="accent2">
                    <a:lumMod val="75000"/>
                  </a:schemeClr>
                </a:solidFill>
              </a:rPr>
              <a:t>Възможност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41080" y="2185461"/>
            <a:ext cx="90590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C7320"/>
              </a:buClr>
              <a:buSzPts val="2400"/>
            </a:pP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За да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научите вашите ученици на емпатия и толерантност и да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фасилитирате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приобщаването, за препоръчване е включването в мрежа и изпълнението на общи дейности с организации/центрове в региона, които работят с деца с различни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физически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или ментални увреждания</a:t>
            </a:r>
            <a:r>
              <a:rPr lang="en-US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57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656229"/>
            <a:ext cx="10743236" cy="392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Промотьор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Green Art Center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/>
              <a:t>Споделяне</a:t>
            </a:r>
            <a:r>
              <a:rPr lang="ru-RU" sz="2000" dirty="0"/>
              <a:t> на </a:t>
            </a:r>
            <a:r>
              <a:rPr lang="ru-RU" sz="2000" dirty="0" err="1"/>
              <a:t>приятни</a:t>
            </a:r>
            <a:r>
              <a:rPr lang="ru-RU" sz="2000" dirty="0"/>
              <a:t> занимания между </a:t>
            </a:r>
            <a:r>
              <a:rPr lang="ru-RU" sz="2000" dirty="0" err="1"/>
              <a:t>членовете</a:t>
            </a:r>
            <a:r>
              <a:rPr lang="ru-RU" sz="2000" dirty="0"/>
              <a:t> на </a:t>
            </a:r>
            <a:r>
              <a:rPr lang="ru-RU" sz="2000" dirty="0" err="1"/>
              <a:t>семейството</a:t>
            </a:r>
            <a:r>
              <a:rPr lang="ru-RU" sz="2000" dirty="0"/>
              <a:t>; </a:t>
            </a:r>
            <a:r>
              <a:rPr lang="ru-RU" sz="2000" dirty="0" err="1"/>
              <a:t>прекарване</a:t>
            </a:r>
            <a:r>
              <a:rPr lang="ru-RU" sz="2000" dirty="0"/>
              <a:t> </a:t>
            </a:r>
            <a:r>
              <a:rPr lang="ru-RU" sz="2000" dirty="0" err="1"/>
              <a:t>време</a:t>
            </a:r>
            <a:r>
              <a:rPr lang="ru-RU" sz="2000" dirty="0"/>
              <a:t> </a:t>
            </a:r>
            <a:r>
              <a:rPr lang="ru-RU" sz="2000" dirty="0" err="1"/>
              <a:t>заедно</a:t>
            </a:r>
            <a:r>
              <a:rPr lang="ru-RU" sz="2000" dirty="0"/>
              <a:t> в творчески активности; </a:t>
            </a:r>
            <a:r>
              <a:rPr lang="ru-RU" sz="2000" dirty="0" err="1"/>
              <a:t>развиване</a:t>
            </a:r>
            <a:r>
              <a:rPr lang="ru-RU" sz="2000" dirty="0"/>
              <a:t> на </a:t>
            </a:r>
            <a:r>
              <a:rPr lang="ru-RU" sz="2000" dirty="0" err="1"/>
              <a:t>взаимоотношенията</a:t>
            </a:r>
            <a:r>
              <a:rPr lang="ru-RU" sz="2000" dirty="0"/>
              <a:t> в </a:t>
            </a:r>
            <a:r>
              <a:rPr lang="ru-RU" sz="2000" dirty="0" err="1"/>
              <a:t>семейството</a:t>
            </a:r>
            <a:r>
              <a:rPr lang="ru-RU" sz="2000" dirty="0"/>
              <a:t>; </a:t>
            </a:r>
            <a:r>
              <a:rPr lang="ru-RU" sz="2000" dirty="0" err="1"/>
              <a:t>разгръщане</a:t>
            </a:r>
            <a:r>
              <a:rPr lang="ru-RU" sz="2000" dirty="0"/>
              <a:t> на </a:t>
            </a:r>
            <a:r>
              <a:rPr lang="ru-RU" sz="2000" dirty="0" err="1"/>
              <a:t>индивидуалните</a:t>
            </a:r>
            <a:r>
              <a:rPr lang="ru-RU" sz="2000" dirty="0"/>
              <a:t> </a:t>
            </a:r>
            <a:r>
              <a:rPr lang="ru-RU" sz="2000" dirty="0" err="1"/>
              <a:t>дарби</a:t>
            </a:r>
            <a:r>
              <a:rPr lang="ru-RU" sz="2000" dirty="0"/>
              <a:t> и </a:t>
            </a:r>
            <a:r>
              <a:rPr lang="ru-RU" sz="2000" dirty="0" err="1"/>
              <a:t>таланти</a:t>
            </a:r>
            <a:r>
              <a:rPr lang="ru-RU" sz="2000" dirty="0"/>
              <a:t> на </a:t>
            </a:r>
            <a:r>
              <a:rPr lang="ru-RU" sz="2000" dirty="0" err="1"/>
              <a:t>всеки</a:t>
            </a:r>
            <a:r>
              <a:rPr lang="ru-RU" sz="2000" dirty="0"/>
              <a:t> член на </a:t>
            </a:r>
            <a:r>
              <a:rPr lang="ru-RU" sz="2000" dirty="0" err="1"/>
              <a:t>семейството</a:t>
            </a:r>
            <a:r>
              <a:rPr lang="ru-RU" sz="2000" dirty="0"/>
              <a:t>; </a:t>
            </a:r>
            <a:r>
              <a:rPr lang="ru-RU" sz="2000" dirty="0" err="1"/>
              <a:t>създаване</a:t>
            </a:r>
            <a:r>
              <a:rPr lang="ru-RU" sz="2000" dirty="0"/>
              <a:t> на </a:t>
            </a:r>
            <a:r>
              <a:rPr lang="ru-RU" sz="2000" dirty="0" err="1"/>
              <a:t>приятелски</a:t>
            </a:r>
            <a:r>
              <a:rPr lang="ru-RU" sz="2000" dirty="0"/>
              <a:t> </a:t>
            </a:r>
            <a:r>
              <a:rPr lang="ru-RU" sz="2000" dirty="0" err="1"/>
              <a:t>връзки</a:t>
            </a:r>
            <a:r>
              <a:rPr lang="ru-RU" sz="2000" dirty="0"/>
              <a:t> между </a:t>
            </a:r>
            <a:r>
              <a:rPr lang="ru-RU" sz="2000" dirty="0" err="1"/>
              <a:t>различни</a:t>
            </a:r>
            <a:r>
              <a:rPr lang="ru-RU" sz="2000" dirty="0"/>
              <a:t> семейства чрез </a:t>
            </a:r>
            <a:r>
              <a:rPr lang="ru-RU" sz="2000" dirty="0" err="1"/>
              <a:t>споделяне</a:t>
            </a:r>
            <a:r>
              <a:rPr lang="ru-RU" sz="2000" dirty="0"/>
              <a:t> на общи </a:t>
            </a:r>
            <a:r>
              <a:rPr lang="ru-RU" sz="2000" dirty="0" err="1"/>
              <a:t>интереси</a:t>
            </a:r>
            <a:r>
              <a:rPr lang="ru-RU" sz="2000" dirty="0"/>
              <a:t> и занимания; </a:t>
            </a:r>
            <a:r>
              <a:rPr lang="ru-RU" sz="2000" dirty="0" err="1"/>
              <a:t>формиране</a:t>
            </a:r>
            <a:r>
              <a:rPr lang="ru-RU" sz="2000" dirty="0"/>
              <a:t> на </a:t>
            </a:r>
            <a:r>
              <a:rPr lang="ru-RU" sz="2000" dirty="0" err="1"/>
              <a:t>квартална</a:t>
            </a:r>
            <a:r>
              <a:rPr lang="ru-RU" sz="2000" dirty="0"/>
              <a:t> </a:t>
            </a:r>
            <a:r>
              <a:rPr lang="ru-RU" sz="2000" dirty="0" err="1"/>
              <a:t>общност</a:t>
            </a:r>
            <a:r>
              <a:rPr lang="ru-RU" sz="2000" dirty="0"/>
              <a:t> от семейства </a:t>
            </a:r>
            <a:r>
              <a:rPr lang="ru-RU" sz="2000" dirty="0" err="1"/>
              <a:t>със</a:t>
            </a:r>
            <a:r>
              <a:rPr lang="ru-RU" sz="2000" dirty="0"/>
              <a:t> сходни </a:t>
            </a:r>
            <a:r>
              <a:rPr lang="ru-RU" sz="2000" dirty="0" err="1"/>
              <a:t>интереси</a:t>
            </a:r>
            <a:r>
              <a:rPr lang="ru-RU" sz="2000" dirty="0"/>
              <a:t>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/>
              <a:t>Съдържание</a:t>
            </a:r>
            <a:r>
              <a:rPr lang="en-US" sz="2000" dirty="0"/>
              <a:t>: </a:t>
            </a:r>
            <a:r>
              <a:rPr lang="ru-RU" sz="2000" dirty="0"/>
              <a:t>Проведена серия от съботни ателиета, всяко от които се </a:t>
            </a:r>
            <a:r>
              <a:rPr lang="ru-RU" sz="2000" dirty="0" smtClean="0"/>
              <a:t>базира </a:t>
            </a:r>
            <a:r>
              <a:rPr lang="ru-RU" sz="2000" dirty="0"/>
              <a:t>на различна изобразителна техника (колаж, инсталации, декорация, живопис, апликация, конструиране и др.). Отделните операции с</a:t>
            </a:r>
            <a:r>
              <a:rPr lang="ru-RU" sz="2000" dirty="0" smtClean="0"/>
              <a:t>а </a:t>
            </a:r>
            <a:r>
              <a:rPr lang="ru-RU" sz="2000" dirty="0"/>
              <a:t>разпределяни спонтанно между членовете на семейството в зависимост от предпочитанията, уменията, сръчностите и талантите на всеки от тях. Изобразителните задачи </a:t>
            </a:r>
            <a:r>
              <a:rPr lang="ru-RU" sz="2000" dirty="0" smtClean="0"/>
              <a:t>са </a:t>
            </a:r>
            <a:r>
              <a:rPr lang="ru-RU" sz="2000" dirty="0"/>
              <a:t>с различна сложност и </a:t>
            </a:r>
            <a:r>
              <a:rPr lang="ru-RU" sz="2000" dirty="0" smtClean="0"/>
              <a:t>изискват </a:t>
            </a:r>
            <a:r>
              <a:rPr lang="ru-RU" sz="2000" dirty="0"/>
              <a:t>различна продължителност на заниманията.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ts val="4800"/>
            </a:pP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Съботни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семейни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арт </a:t>
            </a: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ателиета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(за </a:t>
            </a:r>
            <a:r>
              <a:rPr lang="ru-RU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деца</a:t>
            </a:r>
            <a:r>
              <a:rPr lang="ru-RU" sz="2400" b="1" dirty="0">
                <a:latin typeface="Helvetica Neue"/>
                <a:ea typeface="Helvetica Neue"/>
                <a:cs typeface="Helvetica Neue"/>
                <a:sym typeface="Helvetica Neue"/>
              </a:rPr>
              <a:t> и родители)</a:t>
            </a:r>
            <a:endParaRPr lang="en-US"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65036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>
                <a:solidFill>
                  <a:schemeClr val="accent2">
                    <a:lumMod val="75000"/>
                  </a:schemeClr>
                </a:solidFill>
              </a:rPr>
              <a:t>Възможност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19046" y="1647369"/>
            <a:ext cx="98240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EC7320"/>
              </a:buClr>
              <a:buSzPts val="2400"/>
            </a:pP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Представете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си една удължена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учителско-родителско-детска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среща, в рамките на която групата се занимава с изпълнението на творческа задача, вместо да слуша какви са училищните правила, информация за оценки, проблеми и прочие. Какво облекчение би донесла подобна среща за всички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участници? Какви възможности за опознаване и сближаване между семейства с различен социо-икономически статус, културен или етнчески произход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lang="en-US" sz="24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418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133300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40"/>
              <a:buFont typeface="Helvetica Neue"/>
              <a:buNone/>
              <a:tabLst/>
              <a:defRPr/>
            </a:pPr>
            <a:r>
              <a:rPr kumimoji="0" lang="bg-BG" sz="856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Добри практики от Испания</a:t>
            </a:r>
            <a:endParaRPr kumimoji="0" lang="es-ES" sz="5330" b="1" i="0" u="none" strike="noStrike" kern="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53872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24382" y="1468273"/>
            <a:ext cx="10743236" cy="392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Промотьор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Riborquestra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Предизвикателства: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Riborquestra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междупоколенческа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общностна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организация в район на Барселона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Ciutat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Vella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цели да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допринесе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подобряване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живота 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предостави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артистично обучение. Riborquestra насърчава личностното израстване и фасилитира развитието на общността, като предоставя възможност за изучаване на музикален инструмент и </a:t>
            </a:r>
            <a:r>
              <a:rPr lang="ru-RU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включване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оркестър.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Riborquestra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е, чрез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групова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музикална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практика и представления, да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солидарността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спокойното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съжителство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приобщаването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междукултурността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квартала.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младежите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отделно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след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събират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оркестър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разполагат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един час на инструментален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седмично и час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оркестрова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репетиция,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възможността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срещнат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изучаващи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Riborquestra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29596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414566"/>
            <a:ext cx="10743236" cy="392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Ползи от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тази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добра практика за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целевите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групи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Проектът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осигури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пространство за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съвместно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съществуване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диалог между хора от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различни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културни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среди,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които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всички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живеят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квартала.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Този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проект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насърчава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личностното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израстване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участващите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деца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млади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хора и им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дава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възможност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да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участват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активно в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положителното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развитие на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своята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общност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Участниците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учат чрез активна и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творческа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дейност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експериментиране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проектът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демонстрира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ползите от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взаимоотношенията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между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поколенията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Въздействие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върху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общността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/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социално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въздействие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Риборкестра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се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превърна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в част от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идентичността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квартала, в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който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се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намира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Това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е пространство,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където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се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създават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насърчават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социални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връзки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В резултат на проекта има по-голямо чувство на гордост, доверие и 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общност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</a:t>
            </a: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както в рамките на организацията, така и с местността. Чрез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общия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език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музиката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се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засилва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чувството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за </a:t>
            </a:r>
            <a:r>
              <a:rPr kumimoji="0" lang="ru-RU" sz="20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принадлежност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Riborquestra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2652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 txBox="1"/>
          <p:nvPr/>
        </p:nvSpPr>
        <p:spPr>
          <a:xfrm>
            <a:off x="475191" y="1917487"/>
            <a:ext cx="11450700" cy="356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опит от живота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извън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непосредствения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кръг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участниците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 да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подобри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разбирането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относно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темите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залегнали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да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предизвика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желание за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по-нататъшно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участие.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даде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разбиране за набора от възможности, които съществуват за сътрудничество с </a:t>
            </a:r>
            <a:r>
              <a:rPr lang="bg-BG" sz="2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организации от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общността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рамките на образователни проекти за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изкуство</a:t>
            </a:r>
            <a:r>
              <a:rPr lang="en-US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По-нататъшно повишаване на осведомеността в общността, не само 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относно 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разглежданите проблеми, но и за ангажираността на младежите и как организации </a:t>
            </a:r>
            <a:r>
              <a:rPr lang="bg-BG" sz="2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общността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могат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да си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сътрудничат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 </a:t>
            </a:r>
            <a:r>
              <a:rPr lang="ru-RU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училищата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3"/>
          <p:cNvSpPr txBox="1"/>
          <p:nvPr/>
        </p:nvSpPr>
        <p:spPr>
          <a:xfrm>
            <a:off x="761999" y="1917487"/>
            <a:ext cx="4219575" cy="61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2920011" y="469210"/>
            <a:ext cx="8686946" cy="83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bg-BG" sz="4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Цели</a:t>
            </a:r>
            <a:endParaRPr sz="48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>
                <a:solidFill>
                  <a:schemeClr val="accent2">
                    <a:lumMod val="75000"/>
                  </a:schemeClr>
                </a:solidFill>
              </a:rPr>
              <a:t>Възможност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19046" y="2264589"/>
            <a:ext cx="952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7320"/>
              </a:buClr>
              <a:buSzPts val="2400"/>
              <a:buFont typeface="Arial"/>
              <a:buNone/>
              <a:tabLst/>
              <a:defRPr/>
            </a:pPr>
            <a:r>
              <a:rPr kumimoji="0" lang="bg-BG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Разглеждането </a:t>
            </a:r>
            <a:r>
              <a:rPr kumimoji="0" lang="bg-BG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на една дейност като солова задача може да ви изпълни с притеснения и опасения относно нейната изпълнимост, тя може да ви се стори твърде сложна. </a:t>
            </a:r>
            <a:r>
              <a:rPr lang="bg-BG" sz="28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Сега си представете, че имате подкрепата на учителя по </a:t>
            </a:r>
            <a:r>
              <a:rPr lang="bg-BG" sz="28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музика или на активен родител музикант. </a:t>
            </a:r>
            <a:r>
              <a:rPr lang="bg-BG" sz="28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Дейността веднага стана по-възможна, нали?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391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24382" y="1308910"/>
            <a:ext cx="10743236" cy="392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Промотьор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 и музей на изкуствата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сближаването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приобщаване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деца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 чрез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тяхното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признаване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чрез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взаимовръзка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връстници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улеснява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съвместното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съществуване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разпознава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квартала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сектори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съставляват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опита от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творчеството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символичното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изразяване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отправна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точка.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Предизвикателство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социо-икономически предизвикателства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Съдържание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поредица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от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дейности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семинари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различни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цели,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като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използване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социалния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характер на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изкуството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особено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във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връзка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неговите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възможности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за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изграждане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социално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сближаване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оформяне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идентичност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насърчаване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индивидуалното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развитие на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младите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хора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във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връзка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с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елементи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като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креативност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и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придобиване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знания и умения чрез </a:t>
            </a: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групова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работа.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Квартали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социално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включване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чрез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изкуство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4846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24382" y="1296823"/>
            <a:ext cx="10743236" cy="3921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дисциплини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директно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експериментиране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манипулация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докосване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поглед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заснемане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заобикалящата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среда, за да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 творчески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израз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идеи,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преживявания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емоции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предлага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експериментира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трансформацията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повторното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използване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обекти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чрез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деконтекстуализиране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вече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съществуващ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обект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поставянето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сфера.</a:t>
            </a:r>
          </a:p>
          <a:p>
            <a:pPr marL="0" marR="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дейности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проекта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marR="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Първоначална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дискусия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малка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две произведения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следвайки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методологията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Стратегиите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визуално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мислене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marR="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Поредица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работилници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където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възприемат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квартала си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вдъхновение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произведения на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изкуството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творчество.</a:t>
            </a:r>
          </a:p>
          <a:p>
            <a:pPr marL="285750" marR="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Провеждане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интервюта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хора от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u="none" strike="noStrike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квартали</a:t>
            </a:r>
            <a:endParaRPr lang="ru-RU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Организиране на изложба с произведенията, като младите творци </a:t>
            </a:r>
            <a:r>
              <a:rPr lang="ru-RU" sz="1800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канят 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своите съседи също да участват и да допринесат със </a:t>
            </a:r>
            <a:r>
              <a:rPr lang="ru-RU" sz="1800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произведения на изкуството </a:t>
            </a:r>
            <a:r>
              <a:rPr lang="bg-BG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свързани с</a:t>
            </a:r>
            <a:r>
              <a:rPr lang="ru-RU" sz="1800" u="none" strike="noStrike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квартала. </a:t>
            </a:r>
            <a:endParaRPr lang="en-US" sz="18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Квартали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социално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включване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чрез </a:t>
            </a:r>
            <a:r>
              <a:rPr kumimoji="0" lang="ru-RU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изкуство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40412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 smtClean="0">
                <a:solidFill>
                  <a:schemeClr val="accent2">
                    <a:lumMod val="75000"/>
                  </a:schemeClr>
                </a:solidFill>
              </a:rPr>
              <a:t>Бележка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19046" y="2264589"/>
            <a:ext cx="95267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C7320"/>
              </a:buClr>
              <a:buSzPts val="2400"/>
              <a:defRPr/>
            </a:pPr>
            <a:r>
              <a:rPr kumimoji="0" lang="bg-BG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Официалният </a:t>
            </a: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сайт на стратегиите за визуално мислене,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vtshome.org, </a:t>
            </a: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обяснява защо използването на изкуството е от изключително значение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: "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Изкуството е основна тема за първа дискусия, защото дава възможност на учениците да използват съществуващите визуални и когнитивни умения, за да развият увереност и опит, научавайки се да използват това, което вече знаят, за да разберат онова, което все още не знаят; след това те са готови да изследват и други сложни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теми,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самостоятелно или с техни връстници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."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332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133300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40"/>
              <a:buFont typeface="Helvetica Neue"/>
              <a:buNone/>
              <a:tabLst/>
              <a:defRPr/>
            </a:pPr>
            <a:r>
              <a:rPr kumimoji="0" lang="bg-BG" sz="856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Добри практики от Румъния</a:t>
            </a:r>
            <a:endParaRPr kumimoji="0" lang="es-ES" sz="5330" b="1" i="0" u="none" strike="noStrike" kern="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55047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24382" y="935926"/>
            <a:ext cx="10743236" cy="48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Промотьор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George Enescu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Filarmonique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Institute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g-BG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възпита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любовта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музиката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хора, да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направи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класическата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достъпна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възпита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младежите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дух на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хармония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разбирателство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между </a:t>
            </a:r>
            <a:r>
              <a:rPr lang="ru-RU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bg-BG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Предизвикателството, с което се бори тази добра практика има социален характер.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Практиката има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собствен уебсайт, включващ записи на интервюта (за музика и житейски опит) с известни музиканти и писатели, виртуална библиотека, представяща живота на известни музиканти и композитори, препоръки на участници и ученици, рисунки и картини, базирани на концертите, на които са присъствали.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Изпълненията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на живо,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организирани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от George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Enescu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Filarmonique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Institute,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са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насочени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към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младите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хора в </a:t>
            </a:r>
            <a:r>
              <a:rPr kumimoji="0" lang="ru-RU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Букурещ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bg-BG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Класиката е фантастична!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86108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 smtClean="0">
                <a:solidFill>
                  <a:schemeClr val="accent2">
                    <a:lumMod val="75000"/>
                  </a:schemeClr>
                </a:solidFill>
              </a:rPr>
              <a:t>Бележка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19046" y="2207439"/>
            <a:ext cx="95267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C7320"/>
              </a:buClr>
              <a:buSzPts val="2400"/>
              <a:defRPr/>
            </a:pPr>
            <a:r>
              <a:rPr lang="bg-BG" sz="28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Чували </a:t>
            </a:r>
            <a:r>
              <a:rPr lang="bg-BG" sz="28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ли сте за сугестопедия? Образователен подход, който е роден в България и който използва класическа музика за създаване на фон, който прави успешно по-задълбоченото учене и разбиране</a:t>
            </a:r>
            <a:r>
              <a:rPr lang="en-US" sz="28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>
              <a:buClr>
                <a:srgbClr val="EC7320"/>
              </a:buClr>
              <a:buSzPts val="2400"/>
              <a:defRPr/>
            </a:pPr>
            <a:endParaRPr lang="en-US" sz="28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>
              <a:buClr>
                <a:srgbClr val="EC7320"/>
              </a:buClr>
              <a:buSzPts val="2400"/>
              <a:defRPr/>
            </a:pPr>
            <a:r>
              <a:rPr lang="en-US" sz="28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https://www.vihrovenia.bg/en/suggestopedia/what-is-suggestopedia-8</a:t>
            </a:r>
            <a:r>
              <a:rPr lang="en-US" sz="28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674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24382" y="1308910"/>
            <a:ext cx="10743236" cy="48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2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Промотьор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Списание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Alecart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Списанието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обучава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помага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 да намерят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собствения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 глас в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обществото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допринесат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пълноценно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неговото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развитие.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Събитието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FILIT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цел да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популяризира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таланти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литературни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произведения,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уменията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творческо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критично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мислене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хора и да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вдъхне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книгите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четенето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младите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Предизвикателството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се бори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добра практика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социален характер.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2000" dirty="0" err="1"/>
              <a:t>Програмата</a:t>
            </a:r>
            <a:r>
              <a:rPr lang="ru-RU" sz="2000" dirty="0"/>
              <a:t> на </a:t>
            </a:r>
            <a:r>
              <a:rPr lang="ru-RU" sz="2000" dirty="0" err="1"/>
              <a:t>Alecart</a:t>
            </a:r>
            <a:r>
              <a:rPr lang="ru-RU" sz="2000" dirty="0"/>
              <a:t> </a:t>
            </a:r>
            <a:r>
              <a:rPr lang="ru-RU" sz="2000" dirty="0" err="1"/>
              <a:t>обхваща</a:t>
            </a:r>
            <a:r>
              <a:rPr lang="ru-RU" sz="2000" dirty="0"/>
              <a:t> широк </a:t>
            </a:r>
            <a:r>
              <a:rPr lang="ru-RU" sz="2000" dirty="0" err="1"/>
              <a:t>спектър</a:t>
            </a:r>
            <a:r>
              <a:rPr lang="ru-RU" sz="2000" dirty="0"/>
              <a:t> от </a:t>
            </a:r>
            <a:r>
              <a:rPr lang="ru-RU" sz="2000" dirty="0" err="1"/>
              <a:t>дейности</a:t>
            </a:r>
            <a:r>
              <a:rPr lang="ru-RU" sz="2000" dirty="0"/>
              <a:t>, </a:t>
            </a:r>
            <a:r>
              <a:rPr lang="ru-RU" sz="2000" dirty="0" err="1"/>
              <a:t>чийто</a:t>
            </a:r>
            <a:r>
              <a:rPr lang="ru-RU" sz="2000" dirty="0"/>
              <a:t> успех се </a:t>
            </a:r>
            <a:r>
              <a:rPr lang="ru-RU" sz="2000" dirty="0" err="1"/>
              <a:t>основава</a:t>
            </a:r>
            <a:r>
              <a:rPr lang="ru-RU" sz="2000" dirty="0"/>
              <a:t> на </a:t>
            </a:r>
            <a:r>
              <a:rPr lang="ru-RU" sz="2000" dirty="0" err="1"/>
              <a:t>общоприети</a:t>
            </a:r>
            <a:r>
              <a:rPr lang="ru-RU" sz="2000" dirty="0"/>
              <a:t> </a:t>
            </a:r>
            <a:r>
              <a:rPr lang="ru-RU" sz="2000" dirty="0" err="1"/>
              <a:t>планове</a:t>
            </a:r>
            <a:r>
              <a:rPr lang="ru-RU" sz="2000" dirty="0"/>
              <a:t> за действие: анализ на </a:t>
            </a:r>
            <a:r>
              <a:rPr lang="ru-RU" sz="2000" dirty="0" err="1"/>
              <a:t>съвременни</a:t>
            </a:r>
            <a:r>
              <a:rPr lang="ru-RU" sz="2000" dirty="0"/>
              <a:t> </a:t>
            </a:r>
            <a:r>
              <a:rPr lang="ru-RU" sz="2000" dirty="0" err="1"/>
              <a:t>художествени</a:t>
            </a:r>
            <a:r>
              <a:rPr lang="ru-RU" sz="2000" dirty="0"/>
              <a:t> постижения, </a:t>
            </a:r>
            <a:r>
              <a:rPr lang="ru-RU" sz="2000" dirty="0" err="1"/>
              <a:t>творческо</a:t>
            </a:r>
            <a:r>
              <a:rPr lang="ru-RU" sz="2000" dirty="0"/>
              <a:t> </a:t>
            </a:r>
            <a:r>
              <a:rPr lang="ru-RU" sz="2000" dirty="0" err="1"/>
              <a:t>писане</a:t>
            </a:r>
            <a:r>
              <a:rPr lang="ru-RU" sz="2000" dirty="0"/>
              <a:t> (кратки </a:t>
            </a:r>
            <a:r>
              <a:rPr lang="ru-RU" sz="2000" dirty="0" err="1"/>
              <a:t>разкази</a:t>
            </a:r>
            <a:r>
              <a:rPr lang="ru-RU" sz="2000" dirty="0"/>
              <a:t> и стихотворения), </a:t>
            </a:r>
            <a:r>
              <a:rPr lang="ru-RU" sz="2000" dirty="0" err="1"/>
              <a:t>обществена</a:t>
            </a:r>
            <a:r>
              <a:rPr lang="ru-RU" sz="2000" dirty="0"/>
              <a:t>/</a:t>
            </a:r>
            <a:r>
              <a:rPr lang="ru-RU" sz="2000" dirty="0" err="1"/>
              <a:t>благотворителна</a:t>
            </a:r>
            <a:r>
              <a:rPr lang="ru-RU" sz="2000" dirty="0"/>
              <a:t> </a:t>
            </a:r>
            <a:r>
              <a:rPr lang="ru-RU" sz="2000" dirty="0" err="1"/>
              <a:t>дейност</a:t>
            </a:r>
            <a:r>
              <a:rPr lang="ru-RU" sz="2000" dirty="0"/>
              <a:t> (т.е. </a:t>
            </a:r>
            <a:r>
              <a:rPr lang="ru-RU" sz="2000" dirty="0" err="1"/>
              <a:t>сесии</a:t>
            </a:r>
            <a:r>
              <a:rPr lang="ru-RU" sz="2000" dirty="0"/>
              <a:t> за </a:t>
            </a:r>
            <a:r>
              <a:rPr lang="ru-RU" sz="2000" dirty="0" err="1"/>
              <a:t>разказване</a:t>
            </a:r>
            <a:r>
              <a:rPr lang="ru-RU" sz="2000" dirty="0"/>
              <a:t> на истории или </a:t>
            </a:r>
            <a:r>
              <a:rPr lang="ru-RU" sz="2000" dirty="0" err="1"/>
              <a:t>четене</a:t>
            </a:r>
            <a:r>
              <a:rPr lang="ru-RU" sz="2000" dirty="0"/>
              <a:t> на глас за </a:t>
            </a:r>
            <a:r>
              <a:rPr lang="ru-RU" sz="2000" dirty="0" err="1"/>
              <a:t>по-малки</a:t>
            </a:r>
            <a:r>
              <a:rPr lang="ru-RU" sz="2000" dirty="0"/>
              <a:t> </a:t>
            </a:r>
            <a:r>
              <a:rPr lang="ru-RU" sz="2000" dirty="0" err="1"/>
              <a:t>деца</a:t>
            </a:r>
            <a:r>
              <a:rPr lang="ru-RU" sz="2000" dirty="0"/>
              <a:t>/</a:t>
            </a:r>
            <a:r>
              <a:rPr lang="ru-RU" sz="2000" dirty="0" err="1"/>
              <a:t>деца</a:t>
            </a:r>
            <a:r>
              <a:rPr lang="ru-RU" sz="2000" dirty="0"/>
              <a:t> </a:t>
            </a:r>
            <a:r>
              <a:rPr lang="ru-RU" sz="2000" dirty="0" err="1"/>
              <a:t>със</a:t>
            </a:r>
            <a:r>
              <a:rPr lang="ru-RU" sz="2000" dirty="0"/>
              <a:t> </a:t>
            </a:r>
            <a:r>
              <a:rPr lang="ru-RU" sz="2000" dirty="0" err="1"/>
              <a:t>специални</a:t>
            </a:r>
            <a:r>
              <a:rPr lang="ru-RU" sz="2000" dirty="0"/>
              <a:t> </a:t>
            </a:r>
            <a:r>
              <a:rPr lang="ru-RU" sz="2000" dirty="0" err="1"/>
              <a:t>нужди</a:t>
            </a:r>
            <a:r>
              <a:rPr lang="ru-RU" sz="2000" dirty="0"/>
              <a:t>), </a:t>
            </a:r>
            <a:r>
              <a:rPr lang="ru-RU" sz="2000" dirty="0" err="1"/>
              <a:t>блогове</a:t>
            </a:r>
            <a:r>
              <a:rPr lang="ru-RU" sz="2000" dirty="0"/>
              <a:t> за </a:t>
            </a:r>
            <a:r>
              <a:rPr lang="ru-RU" sz="2000" dirty="0" err="1"/>
              <a:t>основни</a:t>
            </a:r>
            <a:r>
              <a:rPr lang="ru-RU" sz="2000" dirty="0"/>
              <a:t> </a:t>
            </a:r>
            <a:r>
              <a:rPr lang="ru-RU" sz="2000" dirty="0" err="1"/>
              <a:t>събития</a:t>
            </a:r>
            <a:r>
              <a:rPr lang="ru-RU" sz="2000" dirty="0"/>
              <a:t> (</a:t>
            </a:r>
            <a:r>
              <a:rPr lang="ru-RU" sz="2000" dirty="0" err="1"/>
              <a:t>срещи</a:t>
            </a:r>
            <a:r>
              <a:rPr lang="ru-RU" sz="2000" dirty="0"/>
              <a:t> с писатели и </a:t>
            </a:r>
            <a:r>
              <a:rPr lang="ru-RU" sz="2000" dirty="0" err="1"/>
              <a:t>поети</a:t>
            </a:r>
            <a:r>
              <a:rPr lang="ru-RU" sz="2000" dirty="0"/>
              <a:t> и др.), книги, </a:t>
            </a:r>
            <a:r>
              <a:rPr lang="ru-RU" sz="2000" dirty="0" err="1"/>
              <a:t>литературни</a:t>
            </a:r>
            <a:r>
              <a:rPr lang="ru-RU" sz="2000" dirty="0"/>
              <a:t> рецензии на книги и </a:t>
            </a:r>
            <a:r>
              <a:rPr lang="ru-RU" sz="2000" dirty="0" err="1"/>
              <a:t>филми</a:t>
            </a:r>
            <a:r>
              <a:rPr lang="ru-RU" sz="2000" dirty="0"/>
              <a:t> или </a:t>
            </a:r>
            <a:r>
              <a:rPr lang="ru-RU" sz="2000" dirty="0" err="1"/>
              <a:t>срещи</a:t>
            </a:r>
            <a:r>
              <a:rPr lang="ru-RU" sz="2000" dirty="0"/>
              <a:t> с </a:t>
            </a:r>
            <a:r>
              <a:rPr lang="ru-RU" sz="2000" dirty="0" err="1"/>
              <a:t>национални</a:t>
            </a:r>
            <a:r>
              <a:rPr lang="ru-RU" sz="2000" dirty="0"/>
              <a:t> и </a:t>
            </a:r>
            <a:r>
              <a:rPr lang="ru-RU" sz="2000" dirty="0" err="1"/>
              <a:t>международни</a:t>
            </a:r>
            <a:r>
              <a:rPr lang="ru-RU" sz="2000" dirty="0"/>
              <a:t> писатели. 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ts val="4800"/>
              <a:defRPr/>
            </a:pPr>
            <a:r>
              <a:rPr lang="en-US" sz="2400" b="1" dirty="0" err="1">
                <a:latin typeface="Helvetica Neue"/>
                <a:ea typeface="Helvetica Neue"/>
                <a:cs typeface="Helvetica Neue"/>
                <a:sym typeface="Helvetica Neue"/>
              </a:rPr>
              <a:t>Alecart</a:t>
            </a:r>
            <a:r>
              <a:rPr lang="en-US" sz="2400" b="1" dirty="0">
                <a:latin typeface="Helvetica Neue"/>
                <a:ea typeface="Helvetica Neue"/>
                <a:cs typeface="Helvetica Neue"/>
                <a:sym typeface="Helvetica Neue"/>
              </a:rPr>
              <a:t> and FILIT (</a:t>
            </a:r>
            <a:r>
              <a:rPr lang="bg-BG" sz="2400" b="1" dirty="0">
                <a:latin typeface="Helvetica Neue"/>
                <a:ea typeface="Helvetica Neue"/>
                <a:cs typeface="Helvetica Neue"/>
                <a:sym typeface="Helvetica Neue"/>
              </a:rPr>
              <a:t>детска секция)</a:t>
            </a:r>
            <a:endParaRPr lang="en-US"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718187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>
                <a:solidFill>
                  <a:schemeClr val="accent2">
                    <a:lumMod val="75000"/>
                  </a:schemeClr>
                </a:solidFill>
              </a:rPr>
              <a:t>Възможност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19046" y="1492990"/>
            <a:ext cx="4616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C7320"/>
              </a:buClr>
              <a:buSzPts val="2400"/>
              <a:defRPr/>
            </a:pP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Хората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се нуждаят от различни канали и инструменти за изразяване. Някои са силни и уверени в речта, други имат нужда от усамотението на писането</a:t>
            </a:r>
            <a:r>
              <a:rPr lang="en-US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bg-BG" sz="2400" dirty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Дайте на тези ученици криле като им създадете пространство, в което да могат да представят своята работа и да получат признанието, което заслужават. </a:t>
            </a:r>
            <a:endParaRPr lang="en-US" sz="24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1" t="9373" r="50000" b="3005"/>
          <a:stretch/>
        </p:blipFill>
        <p:spPr bwMode="auto">
          <a:xfrm>
            <a:off x="6754160" y="1492989"/>
            <a:ext cx="5328983" cy="443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1390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133300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FFFFFF"/>
              </a:buClr>
              <a:buSzPts val="4840"/>
              <a:buFont typeface="Helvetica Neue"/>
              <a:buNone/>
              <a:defRPr/>
            </a:pPr>
            <a:r>
              <a:rPr kumimoji="0" lang="bg-BG" sz="856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Добри практики от Италия</a:t>
            </a:r>
            <a:endParaRPr lang="es-ES" sz="5330" b="1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40578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4d38af33_0_5"/>
          <p:cNvSpPr txBox="1"/>
          <p:nvPr/>
        </p:nvSpPr>
        <p:spPr>
          <a:xfrm>
            <a:off x="370688" y="2689952"/>
            <a:ext cx="1145070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Проучване </a:t>
            </a:r>
            <a:r>
              <a:rPr lang="bg-BG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Образование по изкуства и култура в европейските училища, </a:t>
            </a:r>
            <a:r>
              <a:rPr lang="bg-BG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реализирано от </a:t>
            </a:r>
            <a:r>
              <a:rPr lang="bg-BG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Евридика </a:t>
            </a:r>
            <a:r>
              <a:rPr lang="en-US" sz="24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(EACEA</a:t>
            </a:r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2009),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представя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актуална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изчерпателна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съпоставима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информация за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образователната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политика по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30 европейски </a:t>
            </a:r>
            <a:r>
              <a:rPr lang="ru-RU" sz="2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Ползите от участието на изкуствата в образованието са доста сходни между отделните страни: почти всички респонденти споменават „</a:t>
            </a:r>
            <a:r>
              <a:rPr lang="ru-RU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художествени умения, знания и разбиране“, „критична оценка“, „културно наследство“, „индивидуално изразяване/идентичност“, „културно разнообразие“ и „креативност</a:t>
            </a:r>
            <a:r>
              <a: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“. </a:t>
            </a:r>
            <a:r>
              <a:rPr lang="en-US" sz="24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8" name="Google Shape;58;g10c4d38af33_0_5"/>
          <p:cNvSpPr txBox="1"/>
          <p:nvPr/>
        </p:nvSpPr>
        <p:spPr>
          <a:xfrm>
            <a:off x="761999" y="1917487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bg-BG" sz="4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Арт-базирани образователни дейности – от и за общността</a:t>
            </a:r>
            <a:endParaRPr sz="48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24382" y="1308910"/>
            <a:ext cx="10743236" cy="48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2000" b="1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Промотьор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Reggio Children</a:t>
            </a:r>
          </a:p>
          <a:p>
            <a:r>
              <a:rPr lang="bg-BG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</a:t>
            </a:r>
            <a:r>
              <a:rPr lang="en-US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g-BG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smtClean="0">
                <a:ea typeface="Times New Roman" panose="02020603050405020304" pitchFamily="18" charset="0"/>
              </a:rPr>
              <a:t>насърчи използването на</a:t>
            </a:r>
            <a:r>
              <a:rPr lang="ru-RU" sz="2000" dirty="0" smtClean="0"/>
              <a:t> </a:t>
            </a:r>
            <a:r>
              <a:rPr lang="ru-RU" sz="2000" dirty="0"/>
              <a:t>подход към реалността и развитието на </a:t>
            </a:r>
            <a:r>
              <a:rPr lang="ru-RU" sz="2000" dirty="0" smtClean="0"/>
              <a:t>знания; да придаде </a:t>
            </a:r>
            <a:r>
              <a:rPr lang="ru-RU" sz="2000" dirty="0"/>
              <a:t>смисъл и по-голяма свобода на научното </a:t>
            </a:r>
            <a:r>
              <a:rPr lang="ru-RU" sz="2000" dirty="0" smtClean="0"/>
              <a:t>мислене.</a:t>
            </a:r>
            <a:endParaRPr lang="ru-RU" sz="2000" dirty="0"/>
          </a:p>
          <a:p>
            <a:endParaRPr lang="en-US" sz="20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20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Противопоставя се на когнитивни предизвикателства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000" b="1" dirty="0" smtClean="0"/>
              <a:t>Съдържание</a:t>
            </a:r>
            <a:r>
              <a:rPr lang="en-US" sz="2000" dirty="0" smtClean="0"/>
              <a:t>: </a:t>
            </a:r>
            <a:r>
              <a:rPr lang="ru-RU" sz="2000" dirty="0"/>
              <a:t>Светлината и явленията на светлината са врати, водещи към откриване и познание за света. Те могат да бъдат изследвани чрез „класическия“ диапазон от видима светлина, която може да бъде разбита на цветове, но също и чрез невидимия спектър с, например, инфрачервени и ултравиолетови лъчи. </a:t>
            </a:r>
            <a:r>
              <a:rPr lang="bg-BG" sz="2000" b="1" dirty="0"/>
              <a:t>Посредством различни езици </a:t>
            </a:r>
            <a:r>
              <a:rPr lang="bg-BG" sz="2000" dirty="0"/>
              <a:t>– думи, рисунки, звуци, конструкции и визуални композиции </a:t>
            </a:r>
            <a:r>
              <a:rPr lang="ru-RU" sz="2000" dirty="0"/>
              <a:t>– да се конструират и верифицират хипотези и теории</a:t>
            </a:r>
            <a:r>
              <a:rPr lang="ru-RU" sz="2000" dirty="0" smtClean="0"/>
              <a:t>.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ts val="4800"/>
              <a:defRPr/>
            </a:pPr>
            <a:r>
              <a:rPr lang="bg-BG" sz="2400" b="1" dirty="0">
                <a:latin typeface="Helvetica Neue"/>
                <a:ea typeface="Helvetica Neue"/>
                <a:cs typeface="Helvetica Neue"/>
                <a:sym typeface="Helvetica Neue"/>
              </a:rPr>
              <a:t>Лъч светлина</a:t>
            </a:r>
            <a:endParaRPr lang="en-US"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27033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>
                <a:solidFill>
                  <a:schemeClr val="accent2">
                    <a:lumMod val="75000"/>
                  </a:schemeClr>
                </a:solidFill>
              </a:rPr>
              <a:t>Възможност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1455544" y="1467218"/>
            <a:ext cx="38317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C7320"/>
              </a:buClr>
              <a:buSzPts val="2400"/>
              <a:defRPr/>
            </a:pP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Чували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ли сте за сетивен театър лабиринт? Един от инструментите, които се използват в различните инсталации е светлината</a:t>
            </a:r>
            <a:r>
              <a:rPr lang="en-US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Проверете дали във вашия район има такава театрална трупа и ги помолете за идеи</a:t>
            </a:r>
            <a:r>
              <a:rPr lang="en-US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lang="en-US" sz="24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189049" y="1467218"/>
            <a:ext cx="1104139" cy="14628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77A9F65-7EB3-463B-9D1D-DF53E4F6E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671" y="1467218"/>
            <a:ext cx="6170613" cy="40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888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24382" y="1308910"/>
            <a:ext cx="10743236" cy="4872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bg-BG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упражняване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на мислене по гъвкав начин, преминаване между цифрови и аналогови, абстрактни и конкретни, виртуални и занаятчийски 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подходи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2000" dirty="0" smtClean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sz="2000" dirty="0" smtClean="0">
                <a:latin typeface="+mj-lt"/>
              </a:rPr>
              <a:t>Съдържание: </a:t>
            </a:r>
            <a:r>
              <a:rPr lang="ru-RU" sz="2000" i="1" dirty="0" smtClean="0">
                <a:latin typeface="+mj-lt"/>
              </a:rPr>
              <a:t>проучване </a:t>
            </a:r>
            <a:r>
              <a:rPr lang="ru-RU" sz="2000" i="1" dirty="0">
                <a:latin typeface="+mj-lt"/>
              </a:rPr>
              <a:t>на </a:t>
            </a:r>
            <a:r>
              <a:rPr lang="ru-RU" sz="2000" i="1" dirty="0" smtClean="0">
                <a:latin typeface="+mj-lt"/>
              </a:rPr>
              <a:t>глината, </a:t>
            </a:r>
            <a:r>
              <a:rPr lang="ru-RU" sz="2000" i="1" dirty="0">
                <a:latin typeface="+mj-lt"/>
              </a:rPr>
              <a:t>материал, който говори за човешката история. Глината се предлага в различните "фази на живот", от влажна до суха. Тя е разбита и на прах, след срещата си с вода, отново се връща към живот и придобива пластичност.</a:t>
            </a:r>
            <a:endParaRPr lang="bg-BG" sz="2000" dirty="0">
              <a:latin typeface="+mj-lt"/>
            </a:endParaRPr>
          </a:p>
          <a:p>
            <a:pPr lvl="0"/>
            <a:endParaRPr lang="bg-BG" sz="2000" b="1" dirty="0" smtClean="0">
              <a:latin typeface="+mj-lt"/>
            </a:endParaRPr>
          </a:p>
          <a:p>
            <a:pPr lvl="0"/>
            <a:r>
              <a:rPr lang="bg-BG" sz="2000" dirty="0" smtClean="0">
                <a:latin typeface="+mj-lt"/>
              </a:rPr>
              <a:t>С </a:t>
            </a:r>
            <a:r>
              <a:rPr lang="bg-BG" sz="2000" dirty="0" smtClean="0">
                <a:latin typeface="+mj-lt"/>
              </a:rPr>
              <a:t>глината може да се работи върху </a:t>
            </a:r>
            <a:r>
              <a:rPr lang="ru-RU" sz="2000" dirty="0">
                <a:latin typeface="+mj-lt"/>
              </a:rPr>
              <a:t>дървени дъски с различни форми и размери, отразяващи повърхности, метали и </a:t>
            </a:r>
            <a:r>
              <a:rPr lang="ru-RU" sz="2000" dirty="0" smtClean="0">
                <a:latin typeface="+mj-lt"/>
              </a:rPr>
              <a:t>пластмаси</a:t>
            </a:r>
            <a:r>
              <a:rPr lang="en-US" sz="2000" dirty="0" smtClean="0">
                <a:latin typeface="+mj-lt"/>
              </a:rPr>
              <a:t>. </a:t>
            </a:r>
            <a:r>
              <a:rPr lang="ru-RU" sz="20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Големите работни маси позволяват използването на традиционни инструменти – за разрези, издълбаване и заглаждане – както и за други необичайни инструменти, като ножове за макаронени изделия, машина за мачкане на картофи и торбички за глазура. </a:t>
            </a:r>
            <a:endParaRPr lang="en-US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>
              <a:lnSpc>
                <a:spcPct val="90000"/>
              </a:lnSpc>
              <a:buSzPts val="4800"/>
              <a:defRPr/>
            </a:pPr>
            <a:r>
              <a:rPr lang="bg-BG" sz="2400" b="1" dirty="0">
                <a:latin typeface="Helvetica Neue"/>
                <a:ea typeface="Helvetica Neue"/>
                <a:cs typeface="Helvetica Neue"/>
                <a:sym typeface="Helvetica Neue"/>
              </a:rPr>
              <a:t>Формата на глината</a:t>
            </a:r>
            <a:endParaRPr lang="en-US" sz="24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910954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4d38af33_0_12"/>
          <p:cNvSpPr txBox="1">
            <a:spLocks noGrp="1"/>
          </p:cNvSpPr>
          <p:nvPr>
            <p:ph type="body" idx="1"/>
          </p:nvPr>
        </p:nvSpPr>
        <p:spPr>
          <a:xfrm>
            <a:off x="2933484" y="468416"/>
            <a:ext cx="8686800" cy="839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bg-BG" i="1" dirty="0" smtClean="0">
                <a:solidFill>
                  <a:schemeClr val="accent2">
                    <a:lumMod val="75000"/>
                  </a:schemeClr>
                </a:solidFill>
              </a:rPr>
              <a:t>Възможност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0C8B4D-3164-499E-8D10-95D07F48121E}"/>
              </a:ext>
            </a:extLst>
          </p:cNvPr>
          <p:cNvSpPr/>
          <p:nvPr/>
        </p:nvSpPr>
        <p:spPr>
          <a:xfrm>
            <a:off x="2019046" y="1917108"/>
            <a:ext cx="952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C7320"/>
              </a:buClr>
              <a:buSzPts val="2400"/>
              <a:defRPr/>
            </a:pP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Имате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ли ученици, които са изявено кинестетичен тип и учат и се изразяват най-добре, когато имат възможност да правят нещо с ръцете си</a:t>
            </a:r>
            <a:r>
              <a:rPr lang="en-US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 </a:t>
            </a:r>
            <a:r>
              <a:rPr lang="bg-BG" sz="2400" dirty="0" smtClean="0">
                <a:solidFill>
                  <a:srgbClr val="00B0F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какъв начин училището ги обгрижва? Работилница по керамика може да е идеална за тях. </a:t>
            </a:r>
            <a:endParaRPr lang="en-US" sz="2400" dirty="0">
              <a:solidFill>
                <a:srgbClr val="00B0F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05E823-2DF5-44B0-BA64-B985FBC1B6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t="9609" r="33372" b="7210"/>
          <a:stretch/>
        </p:blipFill>
        <p:spPr>
          <a:xfrm>
            <a:off x="646250" y="1647369"/>
            <a:ext cx="1104139" cy="14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851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Заключителни бележки</a:t>
            </a:r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876263" y="1372826"/>
            <a:ext cx="1043947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Извън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училищата, много организации предоставят допълнително образование в областта на изкуствата. Те включват министерски или общински структури, културни центрове и институции, независими специализирани училища (музикални, драматични и др.), сдружения и дори съюзи на художници или творчески професионалисти. </a:t>
            </a:r>
            <a:endParaRPr lang="ru-RU" sz="1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Включването на допълнителни експерти или други деца, които да споделят своя опит по отношение на приобщаване/изключване може да бъде от голяма полза. Примери от реалния живот и опит, получен от комуникация с хора, които са извън непосредствения кръг от </a:t>
            </a:r>
            <a:r>
              <a:rPr lang="ru-RU" sz="1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онтакти </a:t>
            </a:r>
            <a:r>
              <a:rPr lang="ru-RU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учениците</a:t>
            </a:r>
            <a:r>
              <a:rPr lang="bg-BG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може да подобри тяхното разбиране по тези теми и да събуди желание за участие и ангажираност.</a:t>
            </a:r>
            <a:endParaRPr lang="en-US" sz="1800" dirty="0" smtClean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bg-BG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Също така може да се провеждат и съвместни проекти</a:t>
            </a:r>
            <a:r>
              <a:rPr lang="en-US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1800" dirty="0" smtClean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Например, обща изложба с местна организация, може да бъде резултат от няколко дейности, които всички участници ще очакват с нетърпение и допълнително ще повиши информираността в общността, не само за непосредствените проблеми, но и за активността на младежите.</a:t>
            </a:r>
            <a:endParaRPr lang="bg-BG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413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 smtClean="0"/>
              <a:t>Възможна самостоятелна работа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800100" y="2383971"/>
            <a:ext cx="1069521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bg-BG" sz="2000" b="1" dirty="0" smtClean="0"/>
              <a:t>Ще </a:t>
            </a:r>
            <a:r>
              <a:rPr lang="bg-BG" sz="2000" b="1" dirty="0" smtClean="0"/>
              <a:t>получите </a:t>
            </a:r>
            <a:r>
              <a:rPr lang="bg-BG" sz="2000" b="1" dirty="0" smtClean="0"/>
              <a:t>освен настоящата презентация и подробното описание на добрите практики. </a:t>
            </a:r>
          </a:p>
          <a:p>
            <a:pPr marL="457200" indent="-457200">
              <a:buAutoNum type="arabicPeriod"/>
            </a:pPr>
            <a:r>
              <a:rPr lang="bg-BG" sz="2000" b="1" dirty="0" smtClean="0"/>
              <a:t>В джоба за ден 4 в папката, разполагате с материал с насочващи въпроси към всяка от практиките и </a:t>
            </a:r>
            <a:r>
              <a:rPr lang="bg-BG" sz="2000" b="1" dirty="0" smtClean="0"/>
              <a:t>форма за вашите бележки. </a:t>
            </a:r>
            <a:endParaRPr lang="en-GB" sz="2000" b="1" dirty="0"/>
          </a:p>
          <a:p>
            <a:pPr marL="457200" indent="-457200">
              <a:buAutoNum type="arabicPeriod"/>
            </a:pPr>
            <a:r>
              <a:rPr lang="bg-BG" sz="2000" b="1" dirty="0" smtClean="0"/>
              <a:t>Помислете как избрана от вас </a:t>
            </a:r>
            <a:r>
              <a:rPr lang="bg-BG" sz="2000" b="1" dirty="0" smtClean="0"/>
              <a:t>практика може да бъде реализирана във вашето училище</a:t>
            </a:r>
            <a:r>
              <a:rPr lang="en-GB" sz="2000" b="1" dirty="0" smtClean="0"/>
              <a:t>. </a:t>
            </a:r>
            <a:endParaRPr lang="en-GB" sz="2000" b="1" dirty="0"/>
          </a:p>
          <a:p>
            <a:pPr marL="457200" indent="-457200">
              <a:buAutoNum type="arabicPeriod"/>
            </a:pPr>
            <a:r>
              <a:rPr lang="bg-BG" sz="2000" b="1" dirty="0" smtClean="0"/>
              <a:t>Можете да ни изпратите вашите готови идеи по имейл, за да помислим с какво бихме могли да ви бъдем полезни. Погледнете на тези добри практики и като комбинация с представените предложения за дейности, които да тествате с децата. </a:t>
            </a:r>
            <a:endParaRPr lang="en-GB" sz="2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83378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/>
          <p:nvPr/>
        </p:nvSpPr>
        <p:spPr>
          <a:xfrm>
            <a:off x="835200" y="3118251"/>
            <a:ext cx="10521600" cy="1007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bg-BG" sz="8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Въпроси</a:t>
            </a:r>
            <a:r>
              <a:rPr lang="es-ES" sz="88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1" name="Google Shape;71;p23"/>
          <p:cNvSpPr txBox="1"/>
          <p:nvPr/>
        </p:nvSpPr>
        <p:spPr>
          <a:xfrm>
            <a:off x="4298357" y="5545392"/>
            <a:ext cx="3595285" cy="522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28571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c4d38af33_0_27"/>
          <p:cNvSpPr txBox="1"/>
          <p:nvPr/>
        </p:nvSpPr>
        <p:spPr>
          <a:xfrm>
            <a:off x="377150" y="1527826"/>
            <a:ext cx="105216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bg-BG" sz="8800" b="1" dirty="0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Допълнителни ресурси и материали</a:t>
            </a: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" name="Google Shape;77;g10c4d38af33_0_27"/>
          <p:cNvSpPr txBox="1"/>
          <p:nvPr/>
        </p:nvSpPr>
        <p:spPr>
          <a:xfrm>
            <a:off x="4298357" y="5545392"/>
            <a:ext cx="35952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28571"/>
              <a:buFont typeface="Helvetica Neue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8" name="Google Shape;78;g10c4d38af33_0_27"/>
          <p:cNvSpPr txBox="1"/>
          <p:nvPr/>
        </p:nvSpPr>
        <p:spPr>
          <a:xfrm>
            <a:off x="849450" y="2415250"/>
            <a:ext cx="10801082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800" dirty="0"/>
              <a:t>ALECART, </a:t>
            </a:r>
            <a:r>
              <a:rPr lang="en-US" sz="1800" u="sng" dirty="0">
                <a:hlinkClick r:id="rId3"/>
              </a:rPr>
              <a:t>https://alecart.ro/despre/</a:t>
            </a:r>
            <a:endParaRPr lang="bg-BG" sz="1800" dirty="0"/>
          </a:p>
          <a:p>
            <a:r>
              <a:rPr lang="en-US" sz="1800" dirty="0" err="1"/>
              <a:t>Associació</a:t>
            </a:r>
            <a:r>
              <a:rPr lang="en-US" sz="1800" dirty="0"/>
              <a:t> </a:t>
            </a:r>
            <a:r>
              <a:rPr lang="en-US" sz="1800" dirty="0" err="1"/>
              <a:t>Riborquestra</a:t>
            </a:r>
            <a:r>
              <a:rPr lang="en-US" sz="1800" dirty="0"/>
              <a:t> Website, </a:t>
            </a:r>
            <a:r>
              <a:rPr lang="en-US" sz="1800" u="sng" dirty="0">
                <a:hlinkClick r:id="rId4"/>
              </a:rPr>
              <a:t>https://comusitaria.wixsite.com/riborquestra/</a:t>
            </a:r>
            <a:endParaRPr lang="bg-BG" sz="1800" dirty="0"/>
          </a:p>
          <a:p>
            <a:r>
              <a:rPr lang="en-US" sz="1800" dirty="0" err="1"/>
              <a:t>Associació</a:t>
            </a:r>
            <a:r>
              <a:rPr lang="en-US" sz="1800" dirty="0"/>
              <a:t> </a:t>
            </a:r>
            <a:r>
              <a:rPr lang="en-US" sz="1800" dirty="0" err="1"/>
              <a:t>Riborquestra</a:t>
            </a:r>
            <a:r>
              <a:rPr lang="en-US" sz="1800" dirty="0"/>
              <a:t> Facebook Page, </a:t>
            </a:r>
            <a:r>
              <a:rPr lang="en-US" sz="1800" u="sng" dirty="0">
                <a:hlinkClick r:id="rId5"/>
              </a:rPr>
              <a:t>https://www.facebook.com/associacioriborquestra</a:t>
            </a:r>
            <a:endParaRPr lang="bg-BG" sz="1800" dirty="0"/>
          </a:p>
          <a:p>
            <a:r>
              <a:rPr lang="en-US" sz="1800" dirty="0"/>
              <a:t>CENTRO ATLÁNTICO DE ARTE MODERNO, </a:t>
            </a:r>
            <a:r>
              <a:rPr lang="en-US" sz="1800" i="1" dirty="0"/>
              <a:t>Proyecto BARRIOS</a:t>
            </a:r>
            <a:r>
              <a:rPr lang="en-US" sz="1800" dirty="0"/>
              <a:t>, </a:t>
            </a:r>
            <a:r>
              <a:rPr lang="en-US" sz="1800" u="sng" dirty="0">
                <a:hlinkClick r:id="rId6"/>
              </a:rPr>
              <a:t>https://www.caam.net/es/actividades_int.php?n=3897</a:t>
            </a:r>
            <a:endParaRPr lang="bg-BG" sz="1800" dirty="0"/>
          </a:p>
          <a:p>
            <a:r>
              <a:rPr lang="en-US" sz="1800" dirty="0"/>
              <a:t>CENTRO ATLÁNTICO DE ARTE MODERNO, </a:t>
            </a:r>
            <a:r>
              <a:rPr lang="en-US" sz="1800" i="1" dirty="0"/>
              <a:t>Barrios: </a:t>
            </a:r>
            <a:r>
              <a:rPr lang="en-US" sz="1800" i="1" dirty="0" err="1"/>
              <a:t>comienza</a:t>
            </a:r>
            <a:r>
              <a:rPr lang="en-US" sz="1800" i="1" dirty="0"/>
              <a:t> </a:t>
            </a:r>
            <a:r>
              <a:rPr lang="en-US" sz="1800" i="1" dirty="0" err="1"/>
              <a:t>una</a:t>
            </a:r>
            <a:r>
              <a:rPr lang="en-US" sz="1800" i="1" dirty="0"/>
              <a:t> </a:t>
            </a:r>
            <a:r>
              <a:rPr lang="en-US" sz="1800" i="1" dirty="0" err="1"/>
              <a:t>nueva</a:t>
            </a:r>
            <a:r>
              <a:rPr lang="en-US" sz="1800" i="1" dirty="0"/>
              <a:t> Aventura</a:t>
            </a:r>
            <a:r>
              <a:rPr lang="en-US" sz="1800" dirty="0"/>
              <a:t>, </a:t>
            </a:r>
            <a:r>
              <a:rPr lang="en-US" sz="1800" u="sng" dirty="0">
                <a:hlinkClick r:id="rId7"/>
              </a:rPr>
              <a:t>https://caam.net/deaccion/barrios-comienza-una-nueva-aventura/</a:t>
            </a:r>
            <a:endParaRPr lang="bg-BG" sz="1800" dirty="0"/>
          </a:p>
          <a:p>
            <a:r>
              <a:rPr lang="en-US" sz="1800" dirty="0" err="1"/>
              <a:t>Clasic</a:t>
            </a:r>
            <a:r>
              <a:rPr lang="en-US" sz="1800" dirty="0"/>
              <a:t> e fantastic Website, </a:t>
            </a:r>
            <a:r>
              <a:rPr lang="en-US" sz="1800" u="sng" dirty="0">
                <a:hlinkClick r:id="rId8"/>
              </a:rPr>
              <a:t>https://www.clasicefantastic.ro/</a:t>
            </a:r>
            <a:r>
              <a:rPr lang="en-US" sz="1800" dirty="0"/>
              <a:t> </a:t>
            </a:r>
            <a:r>
              <a:rPr lang="en-US" sz="1800" u="sng" dirty="0">
                <a:hlinkClick r:id="rId9"/>
              </a:rPr>
              <a:t>https://www.facebook.com/clasicefantastic/</a:t>
            </a:r>
            <a:endParaRPr lang="bg-BG" sz="1800" dirty="0"/>
          </a:p>
          <a:p>
            <a:r>
              <a:rPr lang="en-US" sz="1800" dirty="0" err="1"/>
              <a:t>Clasic</a:t>
            </a:r>
            <a:r>
              <a:rPr lang="en-US" sz="1800" dirty="0"/>
              <a:t> e fantastic </a:t>
            </a:r>
            <a:r>
              <a:rPr lang="en-US" sz="1800" dirty="0" err="1"/>
              <a:t>Youtube</a:t>
            </a:r>
            <a:r>
              <a:rPr lang="en-US" sz="1800" dirty="0"/>
              <a:t> Channel, </a:t>
            </a:r>
            <a:r>
              <a:rPr lang="en-US" sz="1800" u="sng" dirty="0">
                <a:hlinkClick r:id="rId10"/>
              </a:rPr>
              <a:t>https://www.youtube.com/channel/UCH7X-X4enyZtZKv_wheIqtw</a:t>
            </a:r>
            <a:endParaRPr lang="bg-BG" sz="1800" dirty="0"/>
          </a:p>
          <a:p>
            <a:r>
              <a:rPr lang="en-US" sz="1800" dirty="0"/>
              <a:t>FILIT Iasi Facebook Page, </a:t>
            </a:r>
            <a:r>
              <a:rPr lang="en-US" sz="1800" u="sng" dirty="0">
                <a:hlinkClick r:id="rId11"/>
              </a:rPr>
              <a:t>https://www.facebook.com/filit.iasi/</a:t>
            </a:r>
            <a:endParaRPr lang="bg-BG" sz="1800" dirty="0"/>
          </a:p>
          <a:p>
            <a:r>
              <a:rPr lang="en-US" sz="1800" dirty="0"/>
              <a:t>La </a:t>
            </a:r>
            <a:r>
              <a:rPr lang="en-US" sz="1800" dirty="0" err="1"/>
              <a:t>Fundación</a:t>
            </a:r>
            <a:r>
              <a:rPr lang="en-US" sz="1800" dirty="0"/>
              <a:t> DISA,</a:t>
            </a:r>
            <a:endParaRPr lang="bg-BG" sz="1800" dirty="0"/>
          </a:p>
          <a:p>
            <a:r>
              <a:rPr lang="en-US" sz="1800" u="sng" dirty="0">
                <a:hlinkClick r:id="rId12"/>
              </a:rPr>
              <a:t>https://www.fundaciondisa.org/salaprensa/noticias/2020/04/24/proyecto-barrios-desarrolla-actividades-internet</a:t>
            </a:r>
            <a:endParaRPr lang="bg-BG" sz="1800" dirty="0"/>
          </a:p>
          <a:p>
            <a:r>
              <a:rPr lang="en-US" sz="1800" dirty="0"/>
              <a:t>Sunrise Project – France, </a:t>
            </a:r>
            <a:r>
              <a:rPr lang="en-US" sz="1800" u="sng" dirty="0">
                <a:hlinkClick r:id="rId13"/>
              </a:rPr>
              <a:t>https://sunriseproject.eu/bulgarian-passport-to-culture/</a:t>
            </a:r>
            <a:endParaRPr lang="bg-BG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0c4d38af33_0_17"/>
          <p:cNvSpPr txBox="1"/>
          <p:nvPr/>
        </p:nvSpPr>
        <p:spPr>
          <a:xfrm>
            <a:off x="835200" y="3118251"/>
            <a:ext cx="10521600" cy="10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Helvetica Neue"/>
              <a:buNone/>
            </a:pPr>
            <a:r>
              <a:rPr lang="bg-BG" sz="8800" b="1" i="0" u="none" strike="noStrike" cap="none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Благодарим за вниманието</a:t>
            </a:r>
            <a:r>
              <a:rPr lang="es-ES" sz="8800" b="1" i="0" u="none" strike="noStrike" cap="none" smtClean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AEEF"/>
              </a:buClr>
              <a:buSzPct val="100000"/>
              <a:buFont typeface="Arial"/>
              <a:buNone/>
            </a:pPr>
            <a:endParaRPr sz="6600" b="1" i="0" u="none" strike="noStrike" cap="none" dirty="0">
              <a:solidFill>
                <a:srgbClr val="00AEE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917487"/>
            <a:ext cx="10534892" cy="4367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Всяка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общност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участници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предаване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 на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културн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послания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промяна</a:t>
            </a:r>
            <a:r>
              <a:rPr lang="bg-BG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Държавите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трябва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да проучат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поредица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 действия, за да включат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ежедневния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живот на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своите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граждани</a:t>
            </a:r>
            <a:r>
              <a:rPr lang="ru-RU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ru-RU" sz="1800" dirty="0" smtClean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По</a:t>
            </a:r>
            <a:r>
              <a:rPr lang="bg-BG" sz="1800" dirty="0" smtClean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добр</a:t>
            </a:r>
            <a:r>
              <a:rPr lang="bg-BG" sz="1800" dirty="0" smtClean="0">
                <a:latin typeface="Noto Sans Symbols"/>
                <a:ea typeface="Noto Sans Symbols"/>
                <a:cs typeface="Noto Sans Symbols"/>
              </a:rPr>
              <a:t>яване на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профила 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на изкуствата в училищата,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чрез надграждане на 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положителното отношение на родителите към дейностите по изкуства и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очертаване на значимостта на 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творческите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умения, </a:t>
            </a: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както 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за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икономиката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, </a:t>
            </a: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така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 и за личностното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израстване.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800" dirty="0">
                <a:effectLst/>
                <a:latin typeface="Noto Sans Symbols"/>
                <a:ea typeface="Noto Sans Symbols"/>
                <a:cs typeface="Noto Sans Symbols"/>
              </a:rPr>
              <a:t>Целева подкрепа за подготвянето и обучението на преподаватели, за изграждане на тяхната увереност чрез изкуства</a:t>
            </a:r>
            <a:r>
              <a:rPr lang="ru-RU" sz="1800" dirty="0">
                <a:effectLst/>
                <a:latin typeface="Noto Sans Symbols"/>
                <a:ea typeface="Noto Sans Symbols"/>
                <a:cs typeface="Noto Sans Symbols"/>
              </a:rPr>
              <a:t>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Създаване на висококачествени партньорства между творци, организации от културните среди посредством координирани програми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bg-BG" sz="1800" dirty="0">
                <a:effectLst/>
                <a:latin typeface="Noto Sans Symbols"/>
                <a:ea typeface="Noto Sans Symbols"/>
                <a:cs typeface="Noto Sans Symbols"/>
              </a:rPr>
              <a:t>Развитието на национални фестивали и състезания за демонстриране на арт-дейности, които са полезни за цялото общество</a:t>
            </a:r>
            <a:r>
              <a:rPr lang="ru-RU" sz="1800" dirty="0">
                <a:solidFill>
                  <a:srgbClr val="000000"/>
                </a:solidFill>
                <a:effectLst/>
                <a:latin typeface="Noto Sans Symbols"/>
                <a:ea typeface="Noto Sans Symbols"/>
                <a:cs typeface="Noto Sans Symbols"/>
              </a:rPr>
              <a:t>.</a:t>
            </a:r>
            <a:endParaRPr lang="en-US" sz="1800" dirty="0">
              <a:effectLst/>
              <a:latin typeface="Noto Sans Symbols"/>
              <a:ea typeface="Noto Sans Symbols"/>
              <a:cs typeface="Noto Sans Symbols"/>
            </a:endParaRP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bg-BG" sz="4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Включване на изкуства в ежедневието на гражданите</a:t>
            </a:r>
            <a:endParaRPr lang="es-ES" sz="48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032241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917487"/>
            <a:ext cx="4219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 descr="West Suburban Concert Band - Начало | Facebook">
            <a:extLst>
              <a:ext uri="{FF2B5EF4-FFF2-40B4-BE49-F238E27FC236}">
                <a16:creationId xmlns:a16="http://schemas.microsoft.com/office/drawing/2014/main" xmlns="" id="{EB89C119-E923-4E10-A6CD-102B9FA87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63" y="1186128"/>
            <a:ext cx="5234473" cy="5073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17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133300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40"/>
              <a:buFont typeface="Helvetica Neue"/>
              <a:buNone/>
              <a:tabLst/>
              <a:defRPr/>
            </a:pPr>
            <a:r>
              <a:rPr kumimoji="0" lang="bg-BG" sz="856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Арт-базирани добри практики с фокус приобщаващо образование</a:t>
            </a:r>
            <a:endParaRPr kumimoji="0" lang="es-ES" sz="5330" b="1" i="0" u="none" strike="noStrike" kern="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5639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"/>
          <p:cNvSpPr txBox="1"/>
          <p:nvPr/>
        </p:nvSpPr>
        <p:spPr>
          <a:xfrm>
            <a:off x="835200" y="2133300"/>
            <a:ext cx="10521600" cy="12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40"/>
              <a:buFont typeface="Helvetica Neue"/>
              <a:buNone/>
              <a:tabLst/>
              <a:defRPr/>
            </a:pPr>
            <a:r>
              <a:rPr kumimoji="0" lang="bg-BG" sz="856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Добри практики от Литва</a:t>
            </a:r>
            <a:endParaRPr kumimoji="0" lang="es-ES" sz="5330" b="1" i="0" u="none" strike="noStrike" kern="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74663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0c4d38af33_0_5"/>
          <p:cNvSpPr txBox="1"/>
          <p:nvPr/>
        </p:nvSpPr>
        <p:spPr>
          <a:xfrm>
            <a:off x="761999" y="1917487"/>
            <a:ext cx="10743236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Промотьор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Администрацията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община регион </a:t>
            </a:r>
            <a:r>
              <a:rPr lang="ru-RU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Varėna</a:t>
            </a:r>
            <a:r>
              <a:rPr lang="ru-RU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Кой я изпълнява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учители, преминали специализирано обучение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Предизвикателството, с което тази практика се бори, е със социален характер. Практиката е изпълнена </a:t>
            </a:r>
            <a:r>
              <a:rPr lang="bg-BG" sz="2000" dirty="0" smtClean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3 </a:t>
            </a:r>
            <a:r>
              <a:rPr lang="bg-BG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фази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Фаза едно, която представя теми за самопознание, задачи, фокусирани върху отделния ученик (АЗът)</a:t>
            </a:r>
            <a:endParaRPr lang="en-US" sz="20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Фаза две, която представя теми за комуникация с някой друг, задачи за развитие на междуличностни отношения</a:t>
            </a:r>
            <a:r>
              <a:rPr lang="en-US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фокус върху АЗ и ТИ)</a:t>
            </a:r>
            <a:endParaRPr lang="en-US" sz="2000" u="none" strike="noStrike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bg-BG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Фаза три – групова комуникация, теми за сътрудничество, колективни творчески задачи</a:t>
            </a:r>
            <a:r>
              <a:rPr lang="en-US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фокус върху НАС</a:t>
            </a:r>
            <a:r>
              <a:rPr lang="en-US" sz="20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9" name="Google Shape;59;g10c4d38af33_0_5"/>
          <p:cNvSpPr txBox="1"/>
          <p:nvPr/>
        </p:nvSpPr>
        <p:spPr>
          <a:xfrm>
            <a:off x="2920011" y="469210"/>
            <a:ext cx="8686800" cy="8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Социалното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включване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на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уязвими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деца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чрез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изкуство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в литовско-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белоруските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гранични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региони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lang="en-US" sz="2400" b="1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406639171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6520</Words>
  <Application>Microsoft Office PowerPoint</Application>
  <PresentationFormat>Widescreen</PresentationFormat>
  <Paragraphs>259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verdana</vt:lpstr>
      <vt:lpstr>Arial</vt:lpstr>
      <vt:lpstr>Helvetica Neue</vt:lpstr>
      <vt:lpstr>Calibri</vt:lpstr>
      <vt:lpstr>Times New Roman</vt:lpstr>
      <vt:lpstr>Noto Sans Symbols</vt:lpstr>
      <vt:lpstr>Diseño personalizado</vt:lpstr>
      <vt:lpstr>2_Diseño personalizado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Óscar Muñoz</dc:creator>
  <cp:lastModifiedBy>Zornitsa Staneva</cp:lastModifiedBy>
  <cp:revision>70</cp:revision>
  <dcterms:created xsi:type="dcterms:W3CDTF">2021-02-16T14:32:26Z</dcterms:created>
  <dcterms:modified xsi:type="dcterms:W3CDTF">2022-04-10T18:10:38Z</dcterms:modified>
</cp:coreProperties>
</file>