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1" roundtripDataSignature="AMtx7mjFd3giSxQXxZA/F8mg3Z3lNGw6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HelveticaNeue-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 name="Google Shape;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085746b30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11085746b30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000">
                <a:solidFill>
                  <a:srgbClr val="141414"/>
                </a:solidFill>
                <a:latin typeface="Arial"/>
                <a:ea typeface="Arial"/>
                <a:cs typeface="Arial"/>
                <a:sym typeface="Arial"/>
              </a:rPr>
              <a:t>Ten core life skills laid down by the World Health Organization (WHO) are considered crucial for the 21</a:t>
            </a:r>
            <a:r>
              <a:rPr baseline="30000" lang="es-ES" sz="1000">
                <a:solidFill>
                  <a:srgbClr val="141414"/>
                </a:solidFill>
                <a:latin typeface="Arial"/>
                <a:ea typeface="Arial"/>
                <a:cs typeface="Arial"/>
                <a:sym typeface="Arial"/>
              </a:rPr>
              <a:t>st</a:t>
            </a:r>
            <a:r>
              <a:rPr lang="es-ES" sz="1000">
                <a:solidFill>
                  <a:srgbClr val="141414"/>
                </a:solidFill>
                <a:latin typeface="Arial"/>
                <a:ea typeface="Arial"/>
                <a:cs typeface="Arial"/>
                <a:sym typeface="Arial"/>
              </a:rPr>
              <a:t> century.</a:t>
            </a:r>
            <a:endParaRPr/>
          </a:p>
          <a:p>
            <a:pPr indent="0" lvl="0" marL="0" rtl="0" algn="l">
              <a:lnSpc>
                <a:spcPct val="100000"/>
              </a:lnSpc>
              <a:spcBef>
                <a:spcPts val="0"/>
              </a:spcBef>
              <a:spcAft>
                <a:spcPts val="0"/>
              </a:spcAft>
              <a:buSzPts val="1400"/>
              <a:buNone/>
            </a:pPr>
            <a:r>
              <a:rPr lang="es-ES" sz="1000">
                <a:latin typeface="Arial"/>
                <a:ea typeface="Arial"/>
                <a:cs typeface="Arial"/>
                <a:sym typeface="Arial"/>
              </a:rPr>
              <a:t>Based on recent international proposals focusing on children and adolescents and the results of an InCrea+ international survey report, we will refer to these skills as grouped into 3 main categories (Trilling &amp; Fadel, 2009): </a:t>
            </a:r>
            <a:endParaRPr sz="1000">
              <a:latin typeface="Arial"/>
              <a:ea typeface="Arial"/>
              <a:cs typeface="Arial"/>
              <a:sym typeface="Arial"/>
            </a:endParaRPr>
          </a:p>
          <a:p>
            <a:pPr indent="0" lvl="0" marL="0" rtl="0" algn="just">
              <a:lnSpc>
                <a:spcPct val="100000"/>
              </a:lnSpc>
              <a:spcBef>
                <a:spcPts val="0"/>
              </a:spcBef>
              <a:spcAft>
                <a:spcPts val="0"/>
              </a:spcAft>
              <a:buClr>
                <a:schemeClr val="dk1"/>
              </a:buClr>
              <a:buSzPts val="1100"/>
              <a:buFont typeface="Arial"/>
              <a:buNone/>
            </a:pPr>
            <a:r>
              <a:rPr lang="es-ES" sz="1000">
                <a:latin typeface="Arial"/>
                <a:ea typeface="Arial"/>
                <a:cs typeface="Arial"/>
                <a:sym typeface="Arial"/>
              </a:rPr>
              <a:t>1. </a:t>
            </a:r>
            <a:r>
              <a:rPr i="1" lang="es-ES" sz="1000">
                <a:latin typeface="Arial"/>
                <a:ea typeface="Arial"/>
                <a:cs typeface="Arial"/>
                <a:sym typeface="Arial"/>
              </a:rPr>
              <a:t>Learning skills</a:t>
            </a:r>
            <a:r>
              <a:rPr lang="es-ES" sz="1000">
                <a:latin typeface="Arial"/>
                <a:ea typeface="Arial"/>
                <a:cs typeface="Arial"/>
                <a:sym typeface="Arial"/>
              </a:rPr>
              <a:t> (Critical Thinking, Creativity, Collaboration, Communication, Problem solving)</a:t>
            </a:r>
            <a:endParaRPr sz="1000">
              <a:latin typeface="Arial"/>
              <a:ea typeface="Arial"/>
              <a:cs typeface="Arial"/>
              <a:sym typeface="Arial"/>
            </a:endParaRPr>
          </a:p>
          <a:p>
            <a:pPr indent="0" lvl="0" marL="0" rtl="0" algn="just">
              <a:lnSpc>
                <a:spcPct val="100000"/>
              </a:lnSpc>
              <a:spcBef>
                <a:spcPts val="0"/>
              </a:spcBef>
              <a:spcAft>
                <a:spcPts val="0"/>
              </a:spcAft>
              <a:buClr>
                <a:schemeClr val="dk1"/>
              </a:buClr>
              <a:buSzPts val="1100"/>
              <a:buFont typeface="Arial"/>
              <a:buNone/>
            </a:pPr>
            <a:r>
              <a:rPr lang="es-ES" sz="1000">
                <a:latin typeface="Arial"/>
                <a:ea typeface="Arial"/>
                <a:cs typeface="Arial"/>
                <a:sym typeface="Arial"/>
              </a:rPr>
              <a:t>2. </a:t>
            </a:r>
            <a:r>
              <a:rPr i="1" lang="es-ES" sz="1000">
                <a:latin typeface="Arial"/>
                <a:ea typeface="Arial"/>
                <a:cs typeface="Arial"/>
                <a:sym typeface="Arial"/>
              </a:rPr>
              <a:t>Literacy Skills</a:t>
            </a:r>
            <a:r>
              <a:rPr lang="es-ES" sz="1000">
                <a:latin typeface="Arial"/>
                <a:ea typeface="Arial"/>
                <a:cs typeface="Arial"/>
                <a:sym typeface="Arial"/>
              </a:rPr>
              <a:t> (Information Literacy, Media Literacy, Technology Literacy)</a:t>
            </a:r>
            <a:endParaRPr sz="1000">
              <a:latin typeface="Arial"/>
              <a:ea typeface="Arial"/>
              <a:cs typeface="Arial"/>
              <a:sym typeface="Arial"/>
            </a:endParaRPr>
          </a:p>
          <a:p>
            <a:pPr indent="0" lvl="0" marL="0" rtl="0" algn="just">
              <a:lnSpc>
                <a:spcPct val="100000"/>
              </a:lnSpc>
              <a:spcBef>
                <a:spcPts val="0"/>
              </a:spcBef>
              <a:spcAft>
                <a:spcPts val="0"/>
              </a:spcAft>
              <a:buClr>
                <a:schemeClr val="dk1"/>
              </a:buClr>
              <a:buSzPts val="1100"/>
              <a:buFont typeface="Arial"/>
              <a:buNone/>
            </a:pPr>
            <a:r>
              <a:rPr lang="es-ES" sz="1000">
                <a:latin typeface="Arial"/>
                <a:ea typeface="Arial"/>
                <a:cs typeface="Arial"/>
                <a:sym typeface="Arial"/>
              </a:rPr>
              <a:t>3. </a:t>
            </a:r>
            <a:r>
              <a:rPr i="1" lang="es-ES" sz="1000">
                <a:latin typeface="Arial"/>
                <a:ea typeface="Arial"/>
                <a:cs typeface="Arial"/>
                <a:sym typeface="Arial"/>
              </a:rPr>
              <a:t>Life Skills</a:t>
            </a:r>
            <a:r>
              <a:rPr lang="es-ES" sz="1000">
                <a:latin typeface="Arial"/>
                <a:ea typeface="Arial"/>
                <a:cs typeface="Arial"/>
                <a:sym typeface="Arial"/>
              </a:rPr>
              <a:t> (Empathy, Flexibility and Adaptability, Leadership, Initiative and Self-Direction, Social and Cross-Cultural Interaction).</a:t>
            </a:r>
            <a:endParaRPr sz="1000">
              <a:latin typeface="Arial"/>
              <a:ea typeface="Arial"/>
              <a:cs typeface="Arial"/>
              <a:sym typeface="Arial"/>
            </a:endParaRPr>
          </a:p>
          <a:p>
            <a:pPr indent="0" lvl="0" marL="0" rtl="0" algn="just">
              <a:lnSpc>
                <a:spcPct val="100000"/>
              </a:lnSpc>
              <a:spcBef>
                <a:spcPts val="0"/>
              </a:spcBef>
              <a:spcAft>
                <a:spcPts val="0"/>
              </a:spcAft>
              <a:buClr>
                <a:schemeClr val="dk1"/>
              </a:buClr>
              <a:buSzPts val="1100"/>
              <a:buFont typeface="Arial"/>
              <a:buNone/>
            </a:pPr>
            <a:r>
              <a:rPr lang="es-ES" sz="1000">
                <a:latin typeface="Arial"/>
                <a:ea typeface="Arial"/>
                <a:cs typeface="Arial"/>
                <a:sym typeface="Arial"/>
              </a:rPr>
              <a:t>The activities of the InCrea+ Curriculum cover these three sets of skills. </a:t>
            </a:r>
            <a:endParaRPr/>
          </a:p>
        </p:txBody>
      </p:sp>
      <p:sp>
        <p:nvSpPr>
          <p:cNvPr id="106" name="Google Shape;106;g11085746b30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085746b30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11085746b30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es-ES" sz="1300">
                <a:solidFill>
                  <a:srgbClr val="141414"/>
                </a:solidFill>
                <a:latin typeface="Helvetica Neue"/>
                <a:ea typeface="Helvetica Neue"/>
                <a:cs typeface="Helvetica Neue"/>
                <a:sym typeface="Helvetica Neue"/>
              </a:rPr>
              <a:t>The various classifications of art include fine art, visual art, plastic art, performance art, applied art, and decorative art (Bernard, 2020).</a:t>
            </a:r>
            <a:endParaRPr/>
          </a:p>
          <a:p>
            <a:pPr indent="0" lvl="0" marL="0" rtl="0" algn="just">
              <a:lnSpc>
                <a:spcPct val="100000"/>
              </a:lnSpc>
              <a:spcBef>
                <a:spcPts val="0"/>
              </a:spcBef>
              <a:spcAft>
                <a:spcPts val="0"/>
              </a:spcAft>
              <a:buClr>
                <a:schemeClr val="dk1"/>
              </a:buClr>
              <a:buSzPts val="1100"/>
              <a:buFont typeface="Arial"/>
              <a:buNone/>
            </a:pPr>
            <a:r>
              <a:rPr lang="es-ES" sz="1300">
                <a:solidFill>
                  <a:srgbClr val="141414"/>
                </a:solidFill>
                <a:latin typeface="Helvetica Neue"/>
                <a:ea typeface="Helvetica Neue"/>
                <a:cs typeface="Helvetica Neue"/>
                <a:sym typeface="Helvetica Neue"/>
              </a:rPr>
              <a:t>The curriculum will focus on all these four arts domains and w</a:t>
            </a:r>
            <a:r>
              <a:rPr lang="es-ES" sz="1300">
                <a:latin typeface="Helvetica Neue"/>
                <a:ea typeface="Helvetica Neue"/>
                <a:cs typeface="Helvetica Neue"/>
                <a:sym typeface="Helvetica Neue"/>
              </a:rPr>
              <a:t>ill involve activities addressing both famous artistic expressions and artmaking activity.</a:t>
            </a:r>
            <a:endParaRPr sz="1300">
              <a:solidFill>
                <a:srgbClr val="141414"/>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
        <p:nvSpPr>
          <p:cNvPr id="123" name="Google Shape;123;g11085746b30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085746b30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11085746b30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UDL has 3 main principles:</a:t>
            </a:r>
            <a:endParaRPr/>
          </a:p>
          <a:p>
            <a:pPr indent="-317500" lvl="0" marL="457200" rtl="0" algn="l">
              <a:lnSpc>
                <a:spcPct val="100000"/>
              </a:lnSpc>
              <a:spcBef>
                <a:spcPts val="0"/>
              </a:spcBef>
              <a:spcAft>
                <a:spcPts val="0"/>
              </a:spcAft>
              <a:buSzPts val="1400"/>
              <a:buAutoNum type="arabicPeriod"/>
            </a:pPr>
            <a:r>
              <a:rPr lang="es-ES"/>
              <a:t>Engagement 🡪 according to the UDL, teachers are encouraged to find different ways to engage and motivate students. In this case, games, learning-by-doing activities, etc. Are more than welcome.</a:t>
            </a:r>
            <a:endParaRPr/>
          </a:p>
          <a:p>
            <a:pPr indent="-317500" lvl="0" marL="457200" rtl="0" algn="l">
              <a:lnSpc>
                <a:spcPct val="100000"/>
              </a:lnSpc>
              <a:spcBef>
                <a:spcPts val="0"/>
              </a:spcBef>
              <a:spcAft>
                <a:spcPts val="0"/>
              </a:spcAft>
              <a:buSzPts val="1400"/>
              <a:buAutoNum type="arabicPeriod"/>
            </a:pPr>
            <a:r>
              <a:rPr lang="es-ES"/>
              <a:t>Representation 🡪 UDL recommends to present information and learning contents in more than one format (text, audio, video, etc.). In this way students will have the chance to have Access to the same information explained in various way and to find out which way is the best for them;</a:t>
            </a:r>
            <a:endParaRPr/>
          </a:p>
          <a:p>
            <a:pPr indent="-317500" lvl="0" marL="457200" rtl="0" algn="l">
              <a:lnSpc>
                <a:spcPct val="100000"/>
              </a:lnSpc>
              <a:spcBef>
                <a:spcPts val="0"/>
              </a:spcBef>
              <a:spcAft>
                <a:spcPts val="0"/>
              </a:spcAft>
              <a:buSzPts val="1400"/>
              <a:buAutoNum type="arabicPeriod"/>
            </a:pPr>
            <a:r>
              <a:rPr lang="es-ES"/>
              <a:t>Expression 🡪 Connected with the previous two, this last principle makes reference to the UDL advice to propose to students more tan one way to interact with the material they studied and to show what they learned and understood.</a:t>
            </a:r>
            <a:endParaRPr/>
          </a:p>
        </p:txBody>
      </p:sp>
      <p:sp>
        <p:nvSpPr>
          <p:cNvPr id="130" name="Google Shape;130;g11085746b30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085746b30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11085746b30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Based on these foundations, the InCrea+ curriulum was developed. Good practices collected by Project partners from across Europe were the basis to build up the curriculum, which takes into particular account the 21st century skills and the UDL principles. The curriculum includes a series of activities that show how educational artmaking can promote inclusion in schools.</a:t>
            </a:r>
            <a:endParaRPr/>
          </a:p>
        </p:txBody>
      </p:sp>
      <p:sp>
        <p:nvSpPr>
          <p:cNvPr id="141" name="Google Shape;141;g11085746b30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The curriculum will promote a series of diverse and highly impacting benefits.</a:t>
            </a:r>
            <a:endParaRPr/>
          </a:p>
          <a:p>
            <a:pPr indent="0" lvl="0" marL="0" rtl="0" algn="l">
              <a:lnSpc>
                <a:spcPct val="100000"/>
              </a:lnSpc>
              <a:spcBef>
                <a:spcPts val="0"/>
              </a:spcBef>
              <a:spcAft>
                <a:spcPts val="0"/>
              </a:spcAft>
              <a:buSzPts val="1400"/>
              <a:buNone/>
            </a:pPr>
            <a:r>
              <a:rPr lang="es-ES"/>
              <a:t>The learning indices  focus on both the short-term benefits as well as the long term ones.</a:t>
            </a:r>
            <a:endParaRPr/>
          </a:p>
        </p:txBody>
      </p:sp>
      <p:sp>
        <p:nvSpPr>
          <p:cNvPr id="149" name="Google Shape;149;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116def4ce1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1116def4ce1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Once again, it is highlighted the importance of knowing your students- their backgrounds, the areas they thrive in or areas that are more challenging. Having a clear understanding of expectations based on their age can also help us to choose age-appropriate content and activities. </a:t>
            </a:r>
            <a:endParaRPr b="1"/>
          </a:p>
          <a:p>
            <a:pPr indent="0" lvl="0" marL="0" rtl="0" algn="just">
              <a:lnSpc>
                <a:spcPct val="150000"/>
              </a:lnSpc>
              <a:spcBef>
                <a:spcPts val="0"/>
              </a:spcBef>
              <a:spcAft>
                <a:spcPts val="0"/>
              </a:spcAft>
              <a:buClr>
                <a:schemeClr val="dk1"/>
              </a:buClr>
              <a:buSzPts val="1100"/>
              <a:buFont typeface="Arial"/>
              <a:buNone/>
            </a:pPr>
            <a:r>
              <a:rPr lang="es-ES"/>
              <a:t>This helps in the  formation of a clear idea about learners’ needs, considering their wishes, strengths and vulnerabilities. </a:t>
            </a:r>
            <a:endParaRPr b="1"/>
          </a:p>
        </p:txBody>
      </p:sp>
      <p:sp>
        <p:nvSpPr>
          <p:cNvPr id="156" name="Google Shape;156;g1116def4ce1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13134a0ab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113134a0ab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113134a0ab3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3134a0ab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113134a0ab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SzPts val="1400"/>
              <a:buNone/>
            </a:pPr>
            <a:r>
              <a:rPr lang="es-ES" sz="1100">
                <a:latin typeface="Arial"/>
                <a:ea typeface="Arial"/>
                <a:cs typeface="Arial"/>
                <a:sym typeface="Arial"/>
              </a:rPr>
              <a:t>The team of Project INCREA has developed two tools to address this step, namely the </a:t>
            </a:r>
            <a:r>
              <a:rPr b="1" lang="es-ES" sz="1100">
                <a:latin typeface="Arial"/>
                <a:ea typeface="Arial"/>
                <a:cs typeface="Arial"/>
                <a:sym typeface="Arial"/>
              </a:rPr>
              <a:t>NEEDS’ ASSESSMENT CHECKLIST</a:t>
            </a:r>
            <a:r>
              <a:rPr lang="es-ES" sz="1100">
                <a:latin typeface="Arial"/>
                <a:ea typeface="Arial"/>
                <a:cs typeface="Arial"/>
                <a:sym typeface="Arial"/>
              </a:rPr>
              <a:t> and the </a:t>
            </a:r>
            <a:r>
              <a:rPr b="1" lang="es-ES" sz="1100">
                <a:latin typeface="Arial"/>
                <a:ea typeface="Arial"/>
                <a:cs typeface="Arial"/>
                <a:sym typeface="Arial"/>
              </a:rPr>
              <a:t>STRENGHTS’ EVALUATION tool</a:t>
            </a:r>
            <a:r>
              <a:rPr lang="es-ES" sz="1100">
                <a:latin typeface="Arial"/>
                <a:ea typeface="Arial"/>
                <a:cs typeface="Arial"/>
                <a:sym typeface="Arial"/>
              </a:rPr>
              <a:t>. These are to be used by the teacher as a starting point when they have decided to take up inclusive educational artmaking.  After completing the two tools, the teachers will be able to reflect on what are the main types of risk of exclusion, the strengths of the children, the material base and the community/experts that they will be working with within their context. As part of the process, it is also recommended that the teacher knows and understands what are the risks and the basis there of, for exclusion in the school or their class - put simply identify the “different children”, have an understanding of why they are considered as such, are they already facing exclusion and what are their needs. This is done with the help of the CHECKLIST, but also through observation, direct discussions either private or in groups, consultations with the school counselor, the head teacher and parents.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71" name="Google Shape;171;g113134a0ab3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1a8f93526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111a8f93526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79" name="Google Shape;179;g111a8f93526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3134a0ab3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113134a0ab3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SzPts val="1400"/>
              <a:buNone/>
            </a:pPr>
            <a:r>
              <a:rPr lang="es-ES" sz="1100">
                <a:latin typeface="Arial"/>
                <a:ea typeface="Arial"/>
                <a:cs typeface="Arial"/>
                <a:sym typeface="Arial"/>
              </a:rPr>
              <a:t>Once the groups are formed, the teacher can decide if there is a need for a content-wise preparation with an ability and diversity awareness lesson, which will have the objective of sensitizing students on different abilities, diversity and inclusion.</a:t>
            </a:r>
            <a:endParaRPr/>
          </a:p>
          <a:p>
            <a:pPr indent="0" lvl="0" marL="0" rtl="0" algn="just">
              <a:lnSpc>
                <a:spcPct val="150000"/>
              </a:lnSpc>
              <a:spcBef>
                <a:spcPts val="0"/>
              </a:spcBef>
              <a:spcAft>
                <a:spcPts val="0"/>
              </a:spcAft>
              <a:buSzPts val="1400"/>
              <a:buNone/>
            </a:pPr>
            <a:r>
              <a:rPr lang="es-ES" sz="1100">
                <a:latin typeface="Arial"/>
                <a:ea typeface="Arial"/>
                <a:cs typeface="Arial"/>
                <a:sym typeface="Arial"/>
              </a:rPr>
              <a:t>It is not compulsory but it might be particularly useful in groups that have not worked together before, in classes that are integrating students with disabilities or depending on the composition of the group, the group dynamics (whether there is some kind of bullying going on) and whether they have been previously sensitized on the matter.</a:t>
            </a:r>
            <a:endParaRPr sz="1100">
              <a:latin typeface="Arial"/>
              <a:ea typeface="Arial"/>
              <a:cs typeface="Arial"/>
              <a:sym typeface="Arial"/>
            </a:endParaRPr>
          </a:p>
          <a:p>
            <a:pPr indent="0" lvl="0" marL="0" rtl="0" algn="just">
              <a:lnSpc>
                <a:spcPct val="150000"/>
              </a:lnSpc>
              <a:spcBef>
                <a:spcPts val="0"/>
              </a:spcBef>
              <a:spcAft>
                <a:spcPts val="0"/>
              </a:spcAft>
              <a:buSzPts val="1400"/>
              <a:buNone/>
            </a:pPr>
            <a:r>
              <a:t/>
            </a:r>
            <a:endParaRPr sz="1400">
              <a:latin typeface="Arial"/>
              <a:ea typeface="Arial"/>
              <a:cs typeface="Arial"/>
              <a:sym typeface="Arial"/>
            </a:endParaRPr>
          </a:p>
          <a:p>
            <a:pPr indent="0" lvl="0" marL="0" rtl="0" algn="just">
              <a:lnSpc>
                <a:spcPct val="150000"/>
              </a:lnSpc>
              <a:spcBef>
                <a:spcPts val="0"/>
              </a:spcBef>
              <a:spcAft>
                <a:spcPts val="0"/>
              </a:spcAft>
              <a:buSzPts val="1400"/>
              <a:buNone/>
            </a:pPr>
            <a:r>
              <a:t/>
            </a:r>
            <a:endParaRPr sz="1100">
              <a:latin typeface="Arial"/>
              <a:ea typeface="Arial"/>
              <a:cs typeface="Arial"/>
              <a:sym typeface="Arial"/>
            </a:endParaRPr>
          </a:p>
        </p:txBody>
      </p:sp>
      <p:sp>
        <p:nvSpPr>
          <p:cNvPr id="186" name="Google Shape;186;g113134a0ab3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Within this lesson we are going to show the InCrea+ Curriculum’s Foundations and to investigate how to ensure inclusivity in classrooms.</a:t>
            </a:r>
            <a:endParaRPr/>
          </a:p>
        </p:txBody>
      </p:sp>
      <p:sp>
        <p:nvSpPr>
          <p:cNvPr id="41" name="Google Shape;4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c4d38af33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10c4d38af3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1085746b3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g11085746b30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g11085746b30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1085746b30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g11085746b30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g11085746b30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085746b30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g11085746b30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Based on surveys carried out in partner countries, it was evident that there were a number of very relevant challenges to inclusion. The most impacting ones are cultural, socio-economic, social, physical, cognitive,behavioural, giftedness and talent and for that reason, our curriculum focus on working towards breaking down these barriers to inclusion.</a:t>
            </a:r>
            <a:endParaRPr/>
          </a:p>
        </p:txBody>
      </p:sp>
      <p:sp>
        <p:nvSpPr>
          <p:cNvPr id="74" name="Google Shape;74;g11085746b30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085746b30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11085746b30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g11085746b30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13" name="Shape 13"/>
        <p:cNvGrpSpPr/>
        <p:nvPr/>
      </p:nvGrpSpPr>
      <p:grpSpPr>
        <a:xfrm>
          <a:off x="0" y="0"/>
          <a:ext cx="0" cy="0"/>
          <a:chOff x="0" y="0"/>
          <a:chExt cx="0" cy="0"/>
        </a:xfrm>
      </p:grpSpPr>
      <p:sp>
        <p:nvSpPr>
          <p:cNvPr id="14" name="Google Shape;14;p28"/>
          <p:cNvSpPr txBox="1"/>
          <p:nvPr>
            <p:ph idx="1" type="body"/>
          </p:nvPr>
        </p:nvSpPr>
        <p:spPr>
          <a:xfrm>
            <a:off x="2933484" y="468416"/>
            <a:ext cx="8686946" cy="83978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5400"/>
              <a:buFont typeface="Arial"/>
              <a:buNone/>
              <a:defRPr b="1" i="0" sz="54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8"/>
          <p:cNvSpPr/>
          <p:nvPr/>
        </p:nvSpPr>
        <p:spPr>
          <a:xfrm>
            <a:off x="0" y="6708711"/>
            <a:ext cx="12192000" cy="149290"/>
          </a:xfrm>
          <a:prstGeom prst="rect">
            <a:avLst/>
          </a:prstGeom>
          <a:solidFill>
            <a:srgbClr val="EA91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botella, firmar, azul, naranja&#10;&#10;Descripción generada automáticamente" id="16" name="Google Shape;16;p28"/>
          <p:cNvPicPr preferRelativeResize="0"/>
          <p:nvPr/>
        </p:nvPicPr>
        <p:blipFill rotWithShape="1">
          <a:blip r:embed="rId2">
            <a:alphaModFix/>
          </a:blip>
          <a:srcRect b="0" l="0" r="0" t="0"/>
          <a:stretch/>
        </p:blipFill>
        <p:spPr>
          <a:xfrm>
            <a:off x="8977745" y="5974203"/>
            <a:ext cx="3214255" cy="734508"/>
          </a:xfrm>
          <a:prstGeom prst="rect">
            <a:avLst/>
          </a:prstGeom>
          <a:noFill/>
          <a:ln>
            <a:noFill/>
          </a:ln>
        </p:spPr>
      </p:pic>
      <p:pic>
        <p:nvPicPr>
          <p:cNvPr descr="Imagen que contiene Logotipo&#10;&#10;Descripción generada automáticamente" id="17" name="Google Shape;17;p28"/>
          <p:cNvPicPr preferRelativeResize="0"/>
          <p:nvPr/>
        </p:nvPicPr>
        <p:blipFill rotWithShape="1">
          <a:blip r:embed="rId3">
            <a:alphaModFix/>
          </a:blip>
          <a:srcRect b="0" l="0" r="0" t="0"/>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3" name="Shape 23"/>
        <p:cNvGrpSpPr/>
        <p:nvPr/>
      </p:nvGrpSpPr>
      <p:grpSpPr>
        <a:xfrm>
          <a:off x="0" y="0"/>
          <a:ext cx="0" cy="0"/>
          <a:chOff x="0" y="0"/>
          <a:chExt cx="0" cy="0"/>
        </a:xfrm>
      </p:grpSpPr>
      <p:sp>
        <p:nvSpPr>
          <p:cNvPr id="24" name="Google Shape;24;g113134a0ab3_0_78"/>
          <p:cNvSpPr txBox="1"/>
          <p:nvPr/>
        </p:nvSpPr>
        <p:spPr>
          <a:xfrm>
            <a:off x="1028700" y="435307"/>
            <a:ext cx="10248900" cy="10074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00AEEF"/>
              </a:buClr>
              <a:buSzPts val="6600"/>
              <a:buFont typeface="Arial"/>
              <a:buNone/>
            </a:pPr>
            <a:r>
              <a:t/>
            </a:r>
            <a:endParaRPr b="1" i="0" sz="6600" u="none" cap="none" strike="noStrik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25" name="Shape 25"/>
        <p:cNvGrpSpPr/>
        <p:nvPr/>
      </p:nvGrpSpPr>
      <p:grpSpPr>
        <a:xfrm>
          <a:off x="0" y="0"/>
          <a:ext cx="0" cy="0"/>
          <a:chOff x="0" y="0"/>
          <a:chExt cx="0" cy="0"/>
        </a:xfrm>
      </p:grpSpPr>
      <p:sp>
        <p:nvSpPr>
          <p:cNvPr id="26" name="Google Shape;26;g113134a0ab3_0_80"/>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5400"/>
              <a:buFont typeface="Arial"/>
              <a:buNone/>
              <a:defRPr b="1" i="0" sz="54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g113134a0ab3_0_80"/>
          <p:cNvSpPr/>
          <p:nvPr/>
        </p:nvSpPr>
        <p:spPr>
          <a:xfrm>
            <a:off x="0" y="6708711"/>
            <a:ext cx="12192000" cy="149400"/>
          </a:xfrm>
          <a:prstGeom prst="rect">
            <a:avLst/>
          </a:prstGeom>
          <a:solidFill>
            <a:srgbClr val="EA91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botella, firmar, azul, naranja&#10;&#10;Descripción generada automáticamente" id="28" name="Google Shape;28;g113134a0ab3_0_80"/>
          <p:cNvPicPr preferRelativeResize="0"/>
          <p:nvPr/>
        </p:nvPicPr>
        <p:blipFill rotWithShape="1">
          <a:blip r:embed="rId2">
            <a:alphaModFix/>
          </a:blip>
          <a:srcRect b="0" l="0" r="0" t="0"/>
          <a:stretch/>
        </p:blipFill>
        <p:spPr>
          <a:xfrm>
            <a:off x="8977745" y="5974203"/>
            <a:ext cx="3214255" cy="734508"/>
          </a:xfrm>
          <a:prstGeom prst="rect">
            <a:avLst/>
          </a:prstGeom>
          <a:noFill/>
          <a:ln>
            <a:noFill/>
          </a:ln>
        </p:spPr>
      </p:pic>
      <p:pic>
        <p:nvPicPr>
          <p:cNvPr descr="Imagen que contiene Logotipo&#10;&#10;Descripción generada automáticamente" id="29" name="Google Shape;29;g113134a0ab3_0_80"/>
          <p:cNvPicPr preferRelativeResize="0"/>
          <p:nvPr/>
        </p:nvPicPr>
        <p:blipFill rotWithShape="1">
          <a:blip r:embed="rId3">
            <a:alphaModFix/>
          </a:blip>
          <a:srcRect b="0" l="0" r="0" t="0"/>
          <a:stretch/>
        </p:blipFill>
        <p:spPr>
          <a:xfrm>
            <a:off x="571570" y="318144"/>
            <a:ext cx="2361913"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Un grupo de personas en un salón de clases&#10;&#10;Descripción generada automáticamente con confianza media" id="10" name="Google Shape;10;p24"/>
          <p:cNvPicPr preferRelativeResize="0"/>
          <p:nvPr/>
        </p:nvPicPr>
        <p:blipFill rotWithShape="1">
          <a:blip r:embed="rId1">
            <a:alphaModFix amt="25000"/>
          </a:blip>
          <a:srcRect b="0" l="0" r="0"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23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139"/>
        </a:solidFill>
      </p:bgPr>
    </p:bg>
    <p:spTree>
      <p:nvGrpSpPr>
        <p:cNvPr id="18" name="Shape 18"/>
        <p:cNvGrpSpPr/>
        <p:nvPr/>
      </p:nvGrpSpPr>
      <p:grpSpPr>
        <a:xfrm>
          <a:off x="0" y="0"/>
          <a:ext cx="0" cy="0"/>
          <a:chOff x="0" y="0"/>
          <a:chExt cx="0" cy="0"/>
        </a:xfrm>
      </p:grpSpPr>
      <p:pic>
        <p:nvPicPr>
          <p:cNvPr descr="Un grupo de personas en un salón de clases&#10;&#10;Descripción generada automáticamente con confianza media" id="19" name="Google Shape;19;g113134a0ab3_0_73"/>
          <p:cNvPicPr preferRelativeResize="0"/>
          <p:nvPr/>
        </p:nvPicPr>
        <p:blipFill rotWithShape="1">
          <a:blip r:embed="rId1">
            <a:alphaModFix amt="25000"/>
          </a:blip>
          <a:srcRect b="0" l="0" r="2027" t="17177"/>
          <a:stretch/>
        </p:blipFill>
        <p:spPr>
          <a:xfrm>
            <a:off x="1" y="0"/>
            <a:ext cx="12191999" cy="6858000"/>
          </a:xfrm>
          <a:prstGeom prst="rect">
            <a:avLst/>
          </a:prstGeom>
          <a:noFill/>
          <a:ln>
            <a:noFill/>
          </a:ln>
        </p:spPr>
      </p:pic>
      <p:pic>
        <p:nvPicPr>
          <p:cNvPr descr="Imagen que contiene botella, firmar, azul, naranja&#10;&#10;Descripción generada automáticamente" id="20" name="Google Shape;20;g113134a0ab3_0_73"/>
          <p:cNvPicPr preferRelativeResize="0"/>
          <p:nvPr/>
        </p:nvPicPr>
        <p:blipFill rotWithShape="1">
          <a:blip r:embed="rId2">
            <a:alphaModFix/>
          </a:blip>
          <a:srcRect b="0" l="0" r="0" t="0"/>
          <a:stretch/>
        </p:blipFill>
        <p:spPr>
          <a:xfrm>
            <a:off x="8116846" y="423168"/>
            <a:ext cx="3728084" cy="851926"/>
          </a:xfrm>
          <a:prstGeom prst="rect">
            <a:avLst/>
          </a:prstGeom>
          <a:noFill/>
          <a:ln>
            <a:noFill/>
          </a:ln>
        </p:spPr>
      </p:pic>
      <p:pic>
        <p:nvPicPr>
          <p:cNvPr descr="Imagen que contiene Logotipo&#10;&#10;Descripción generada automáticamente" id="21" name="Google Shape;21;g113134a0ab3_0_73"/>
          <p:cNvPicPr preferRelativeResize="0"/>
          <p:nvPr/>
        </p:nvPicPr>
        <p:blipFill rotWithShape="1">
          <a:blip r:embed="rId3">
            <a:alphaModFix/>
          </a:blip>
          <a:srcRect b="0" l="0" r="0" t="0"/>
          <a:stretch/>
        </p:blipFill>
        <p:spPr>
          <a:xfrm>
            <a:off x="571570" y="318144"/>
            <a:ext cx="2361913" cy="915414"/>
          </a:xfrm>
          <a:prstGeom prst="rect">
            <a:avLst/>
          </a:prstGeom>
          <a:noFill/>
          <a:ln>
            <a:noFill/>
          </a:ln>
        </p:spPr>
      </p:pic>
      <p:sp>
        <p:nvSpPr>
          <p:cNvPr id="22" name="Google Shape;22;g113134a0ab3_0_73"/>
          <p:cNvSpPr/>
          <p:nvPr/>
        </p:nvSpPr>
        <p:spPr>
          <a:xfrm>
            <a:off x="10885638" y="4305482"/>
            <a:ext cx="1759800" cy="509100"/>
          </a:xfrm>
          <a:prstGeom prst="ellipse">
            <a:avLst/>
          </a:prstGeom>
          <a:solidFill>
            <a:srgbClr val="E7A5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1"/>
          <p:cNvSpPr/>
          <p:nvPr/>
        </p:nvSpPr>
        <p:spPr>
          <a:xfrm>
            <a:off x="1441580" y="3388331"/>
            <a:ext cx="91385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s-ES" sz="2800" u="none" cap="none" strike="noStrike">
                <a:solidFill>
                  <a:srgbClr val="EA9139"/>
                </a:solidFill>
                <a:latin typeface="Helvetica Neue"/>
                <a:ea typeface="Helvetica Neue"/>
                <a:cs typeface="Helvetica Neue"/>
                <a:sym typeface="Helvetica Neue"/>
              </a:rPr>
              <a:t>Inclusive CREAtivity through Educational Artmaking</a:t>
            </a:r>
            <a:endParaRPr b="1" i="0" sz="2800" u="none" cap="none" strike="noStrike">
              <a:solidFill>
                <a:srgbClr val="EA9139"/>
              </a:solidFill>
              <a:latin typeface="Helvetica Neue"/>
              <a:ea typeface="Helvetica Neue"/>
              <a:cs typeface="Helvetica Neue"/>
              <a:sym typeface="Helvetica Neue"/>
            </a:endParaRPr>
          </a:p>
        </p:txBody>
      </p:sp>
      <p:sp>
        <p:nvSpPr>
          <p:cNvPr id="35" name="Google Shape;35;p1"/>
          <p:cNvSpPr/>
          <p:nvPr/>
        </p:nvSpPr>
        <p:spPr>
          <a:xfrm>
            <a:off x="3822004" y="4002318"/>
            <a:ext cx="4547993" cy="50583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Helvetica Neue"/>
              <a:buNone/>
            </a:pPr>
            <a:r>
              <a:rPr b="1" i="0" lang="es-ES" sz="2000" u="none" cap="none" strike="noStrike">
                <a:solidFill>
                  <a:schemeClr val="dk1"/>
                </a:solidFill>
                <a:latin typeface="Helvetica Neue"/>
                <a:ea typeface="Helvetica Neue"/>
                <a:cs typeface="Helvetica Neue"/>
                <a:sym typeface="Helvetica Neue"/>
              </a:rPr>
              <a:t>InCrea+ Curriculum and the promotion of inclusion in classrooms</a:t>
            </a:r>
            <a:endParaRPr b="1" i="0" sz="2000" u="none" cap="none" strike="noStrike">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dk1"/>
                </a:solidFill>
                <a:latin typeface="Arial"/>
                <a:ea typeface="Arial"/>
                <a:cs typeface="Arial"/>
                <a:sym typeface="Arial"/>
              </a:rPr>
              <a:t>This project has been funded with the support from the European Union.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b="0" i="0" sz="1100" u="none" cap="none" strike="noStrike">
              <a:solidFill>
                <a:schemeClr val="dk1"/>
              </a:solidFill>
              <a:latin typeface="Times New Roman"/>
              <a:ea typeface="Times New Roman"/>
              <a:cs typeface="Times New Roman"/>
              <a:sym typeface="Times New Roman"/>
            </a:endParaRPr>
          </a:p>
        </p:txBody>
      </p:sp>
      <p:pic>
        <p:nvPicPr>
          <p:cNvPr descr="Imagen que contiene firmar, botella, azul, parada&#10;&#10;Descripción generada automáticamente" id="37" name="Google Shape;37;p1"/>
          <p:cNvPicPr preferRelativeResize="0"/>
          <p:nvPr/>
        </p:nvPicPr>
        <p:blipFill rotWithShape="1">
          <a:blip r:embed="rId3">
            <a:alphaModFix/>
          </a:blip>
          <a:srcRect b="0" l="0" r="0" t="0"/>
          <a:stretch/>
        </p:blipFill>
        <p:spPr>
          <a:xfrm>
            <a:off x="396135" y="5548717"/>
            <a:ext cx="4754706" cy="1040091"/>
          </a:xfrm>
          <a:prstGeom prst="rect">
            <a:avLst/>
          </a:prstGeom>
          <a:noFill/>
          <a:ln>
            <a:noFill/>
          </a:ln>
        </p:spPr>
      </p:pic>
      <p:pic>
        <p:nvPicPr>
          <p:cNvPr descr="Imagen que contiene Logotipo&#10;&#10;Descripción generada automáticamente" id="38" name="Google Shape;38;p1"/>
          <p:cNvPicPr preferRelativeResize="0"/>
          <p:nvPr/>
        </p:nvPicPr>
        <p:blipFill rotWithShape="1">
          <a:blip r:embed="rId4">
            <a:alphaModFix/>
          </a:blip>
          <a:srcRect b="0" l="0" r="0" t="0"/>
          <a:stretch/>
        </p:blipFill>
        <p:spPr>
          <a:xfrm>
            <a:off x="4068792" y="1920753"/>
            <a:ext cx="3884103" cy="15053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1085746b30_0_42"/>
          <p:cNvSpPr txBox="1"/>
          <p:nvPr>
            <p:ph idx="1" type="body"/>
          </p:nvPr>
        </p:nvSpPr>
        <p:spPr>
          <a:xfrm>
            <a:off x="-578475" y="301975"/>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sz="2400">
                <a:solidFill>
                  <a:schemeClr val="dk1"/>
                </a:solidFill>
                <a:latin typeface="Arial"/>
                <a:ea typeface="Arial"/>
                <a:cs typeface="Arial"/>
                <a:sym typeface="Arial"/>
              </a:rPr>
              <a:t>21st Century Skills</a:t>
            </a:r>
            <a:endParaRPr sz="2400">
              <a:solidFill>
                <a:schemeClr val="dk1"/>
              </a:solidFill>
              <a:latin typeface="Arial"/>
              <a:ea typeface="Arial"/>
              <a:cs typeface="Arial"/>
              <a:sym typeface="Arial"/>
            </a:endParaRPr>
          </a:p>
        </p:txBody>
      </p:sp>
      <p:sp>
        <p:nvSpPr>
          <p:cNvPr id="109" name="Google Shape;109;g11085746b30_0_42"/>
          <p:cNvSpPr txBox="1"/>
          <p:nvPr/>
        </p:nvSpPr>
        <p:spPr>
          <a:xfrm>
            <a:off x="1345675" y="1359175"/>
            <a:ext cx="8817300" cy="554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t/>
            </a:r>
            <a:endParaRPr b="1" i="0" sz="1000" u="none" cap="none" strike="noStrike">
              <a:solidFill>
                <a:srgbClr val="14141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10" name="Google Shape;110;g11085746b30_0_42"/>
          <p:cNvSpPr/>
          <p:nvPr/>
        </p:nvSpPr>
        <p:spPr>
          <a:xfrm>
            <a:off x="6509175" y="1200750"/>
            <a:ext cx="1781400" cy="1476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Arial"/>
                <a:ea typeface="Arial"/>
                <a:cs typeface="Arial"/>
                <a:sym typeface="Arial"/>
              </a:rPr>
              <a:t>coping with stress</a:t>
            </a:r>
            <a:endParaRPr b="1" i="0" sz="1400" u="none" cap="none" strike="noStrike">
              <a:solidFill>
                <a:srgbClr val="000000"/>
              </a:solidFill>
              <a:latin typeface="Arial"/>
              <a:ea typeface="Arial"/>
              <a:cs typeface="Arial"/>
              <a:sym typeface="Arial"/>
            </a:endParaRPr>
          </a:p>
        </p:txBody>
      </p:sp>
      <p:sp>
        <p:nvSpPr>
          <p:cNvPr id="111" name="Google Shape;111;g11085746b30_0_42"/>
          <p:cNvSpPr/>
          <p:nvPr/>
        </p:nvSpPr>
        <p:spPr>
          <a:xfrm>
            <a:off x="9296775" y="1630575"/>
            <a:ext cx="2130300" cy="16689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Arial"/>
                <a:ea typeface="Arial"/>
                <a:cs typeface="Arial"/>
                <a:sym typeface="Arial"/>
              </a:rPr>
              <a:t>effective communication</a:t>
            </a:r>
            <a:endParaRPr b="1" i="0" sz="1400" u="none" cap="none" strike="noStrike">
              <a:solidFill>
                <a:srgbClr val="000000"/>
              </a:solidFill>
              <a:latin typeface="Arial"/>
              <a:ea typeface="Arial"/>
              <a:cs typeface="Arial"/>
              <a:sym typeface="Arial"/>
            </a:endParaRPr>
          </a:p>
        </p:txBody>
      </p:sp>
      <p:sp>
        <p:nvSpPr>
          <p:cNvPr id="112" name="Google Shape;112;g11085746b30_0_42"/>
          <p:cNvSpPr/>
          <p:nvPr/>
        </p:nvSpPr>
        <p:spPr>
          <a:xfrm>
            <a:off x="4863625" y="4959375"/>
            <a:ext cx="2012700" cy="16689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Arial"/>
                <a:ea typeface="Arial"/>
                <a:cs typeface="Arial"/>
                <a:sym typeface="Arial"/>
              </a:rPr>
              <a:t>interpersonal relationship skills</a:t>
            </a:r>
            <a:endParaRPr b="1" i="0" sz="1400" u="none" cap="none" strike="noStrike">
              <a:solidFill>
                <a:srgbClr val="000000"/>
              </a:solidFill>
              <a:latin typeface="Arial"/>
              <a:ea typeface="Arial"/>
              <a:cs typeface="Arial"/>
              <a:sym typeface="Arial"/>
            </a:endParaRPr>
          </a:p>
        </p:txBody>
      </p:sp>
      <p:sp>
        <p:nvSpPr>
          <p:cNvPr id="113" name="Google Shape;113;g11085746b30_0_42"/>
          <p:cNvSpPr/>
          <p:nvPr/>
        </p:nvSpPr>
        <p:spPr>
          <a:xfrm>
            <a:off x="376150" y="4621550"/>
            <a:ext cx="1781400" cy="1476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Arial"/>
                <a:ea typeface="Arial"/>
                <a:cs typeface="Arial"/>
                <a:sym typeface="Arial"/>
              </a:rPr>
              <a:t>problem solving</a:t>
            </a:r>
            <a:endParaRPr b="1" i="0" sz="1400" u="none" cap="none" strike="noStrike">
              <a:solidFill>
                <a:srgbClr val="000000"/>
              </a:solidFill>
              <a:latin typeface="Arial"/>
              <a:ea typeface="Arial"/>
              <a:cs typeface="Arial"/>
              <a:sym typeface="Arial"/>
            </a:endParaRPr>
          </a:p>
        </p:txBody>
      </p:sp>
      <p:sp>
        <p:nvSpPr>
          <p:cNvPr id="114" name="Google Shape;114;g11085746b30_0_42"/>
          <p:cNvSpPr/>
          <p:nvPr/>
        </p:nvSpPr>
        <p:spPr>
          <a:xfrm>
            <a:off x="9894775" y="3696200"/>
            <a:ext cx="1781400" cy="1476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Arial"/>
                <a:ea typeface="Arial"/>
                <a:cs typeface="Arial"/>
                <a:sym typeface="Arial"/>
              </a:rPr>
              <a:t>decision making</a:t>
            </a:r>
            <a:endParaRPr b="1" i="0" sz="1400" u="none" cap="none" strike="noStrike">
              <a:solidFill>
                <a:srgbClr val="000000"/>
              </a:solidFill>
              <a:latin typeface="Arial"/>
              <a:ea typeface="Arial"/>
              <a:cs typeface="Arial"/>
              <a:sym typeface="Arial"/>
            </a:endParaRPr>
          </a:p>
        </p:txBody>
      </p:sp>
      <p:sp>
        <p:nvSpPr>
          <p:cNvPr id="115" name="Google Shape;115;g11085746b30_0_42"/>
          <p:cNvSpPr/>
          <p:nvPr/>
        </p:nvSpPr>
        <p:spPr>
          <a:xfrm>
            <a:off x="3442663" y="1200750"/>
            <a:ext cx="1781400" cy="1476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Arial"/>
                <a:ea typeface="Arial"/>
                <a:cs typeface="Arial"/>
                <a:sym typeface="Arial"/>
              </a:rPr>
              <a:t>creative thinking</a:t>
            </a:r>
            <a:endParaRPr b="1" i="0" sz="1400" u="none" cap="none" strike="noStrike">
              <a:solidFill>
                <a:srgbClr val="000000"/>
              </a:solidFill>
              <a:latin typeface="Arial"/>
              <a:ea typeface="Arial"/>
              <a:cs typeface="Arial"/>
              <a:sym typeface="Arial"/>
            </a:endParaRPr>
          </a:p>
        </p:txBody>
      </p:sp>
      <p:sp>
        <p:nvSpPr>
          <p:cNvPr id="116" name="Google Shape;116;g11085746b30_0_42"/>
          <p:cNvSpPr/>
          <p:nvPr/>
        </p:nvSpPr>
        <p:spPr>
          <a:xfrm>
            <a:off x="376150" y="1854850"/>
            <a:ext cx="1781400" cy="1476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Arial"/>
                <a:ea typeface="Arial"/>
                <a:cs typeface="Arial"/>
                <a:sym typeface="Arial"/>
              </a:rPr>
              <a:t>critical thinking</a:t>
            </a:r>
            <a:endParaRPr b="1" i="0" sz="1400" u="none" cap="none" strike="noStrike">
              <a:solidFill>
                <a:srgbClr val="000000"/>
              </a:solidFill>
              <a:latin typeface="Arial"/>
              <a:ea typeface="Arial"/>
              <a:cs typeface="Arial"/>
              <a:sym typeface="Arial"/>
            </a:endParaRPr>
          </a:p>
        </p:txBody>
      </p:sp>
      <p:sp>
        <p:nvSpPr>
          <p:cNvPr id="117" name="Google Shape;117;g11085746b30_0_42"/>
          <p:cNvSpPr/>
          <p:nvPr/>
        </p:nvSpPr>
        <p:spPr>
          <a:xfrm>
            <a:off x="5657100" y="2896725"/>
            <a:ext cx="1781400" cy="1476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Arial"/>
                <a:ea typeface="Arial"/>
                <a:cs typeface="Arial"/>
                <a:sym typeface="Arial"/>
              </a:rPr>
              <a:t>empathy</a:t>
            </a:r>
            <a:endParaRPr b="1" i="0" sz="1400" u="none" cap="none" strike="noStrike">
              <a:solidFill>
                <a:srgbClr val="000000"/>
              </a:solidFill>
              <a:latin typeface="Arial"/>
              <a:ea typeface="Arial"/>
              <a:cs typeface="Arial"/>
              <a:sym typeface="Arial"/>
            </a:endParaRPr>
          </a:p>
        </p:txBody>
      </p:sp>
      <p:sp>
        <p:nvSpPr>
          <p:cNvPr id="118" name="Google Shape;118;g11085746b30_0_42"/>
          <p:cNvSpPr/>
          <p:nvPr/>
        </p:nvSpPr>
        <p:spPr>
          <a:xfrm>
            <a:off x="2699775" y="3429000"/>
            <a:ext cx="2130300" cy="18396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Arial"/>
                <a:ea typeface="Arial"/>
                <a:cs typeface="Arial"/>
                <a:sym typeface="Arial"/>
              </a:rPr>
              <a:t>self-awareness</a:t>
            </a:r>
            <a:endParaRPr b="1" i="0" sz="1400" u="none" cap="none" strike="noStrike">
              <a:solidFill>
                <a:srgbClr val="000000"/>
              </a:solidFill>
              <a:latin typeface="Arial"/>
              <a:ea typeface="Arial"/>
              <a:cs typeface="Arial"/>
              <a:sym typeface="Arial"/>
            </a:endParaRPr>
          </a:p>
        </p:txBody>
      </p:sp>
      <p:sp>
        <p:nvSpPr>
          <p:cNvPr id="119" name="Google Shape;119;g11085746b30_0_42"/>
          <p:cNvSpPr/>
          <p:nvPr/>
        </p:nvSpPr>
        <p:spPr>
          <a:xfrm>
            <a:off x="7515375" y="4450175"/>
            <a:ext cx="1781400" cy="1476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Arial"/>
                <a:ea typeface="Arial"/>
                <a:cs typeface="Arial"/>
                <a:sym typeface="Arial"/>
              </a:rPr>
              <a:t>coping with emotions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1085746b30_0_64"/>
          <p:cNvSpPr txBox="1"/>
          <p:nvPr>
            <p:ph idx="1" type="body"/>
          </p:nvPr>
        </p:nvSpPr>
        <p:spPr>
          <a:xfrm>
            <a:off x="4773822" y="486704"/>
            <a:ext cx="2644356" cy="839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5400"/>
              <a:buNone/>
            </a:pPr>
            <a:r>
              <a:rPr lang="es-ES" sz="2800">
                <a:solidFill>
                  <a:schemeClr val="dk1"/>
                </a:solidFill>
                <a:latin typeface="Arial"/>
                <a:ea typeface="Arial"/>
                <a:cs typeface="Arial"/>
                <a:sym typeface="Arial"/>
              </a:rPr>
              <a:t>Arts Domains</a:t>
            </a:r>
            <a:endParaRPr sz="2800">
              <a:solidFill>
                <a:schemeClr val="dk1"/>
              </a:solidFill>
              <a:latin typeface="Arial"/>
              <a:ea typeface="Arial"/>
              <a:cs typeface="Arial"/>
              <a:sym typeface="Arial"/>
            </a:endParaRPr>
          </a:p>
        </p:txBody>
      </p:sp>
      <p:sp>
        <p:nvSpPr>
          <p:cNvPr id="126" name="Google Shape;126;g11085746b30_0_64"/>
          <p:cNvSpPr txBox="1"/>
          <p:nvPr/>
        </p:nvSpPr>
        <p:spPr>
          <a:xfrm>
            <a:off x="723812" y="2203722"/>
            <a:ext cx="10744376" cy="3557995"/>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7916"/>
              </a:lnSpc>
              <a:spcBef>
                <a:spcPts val="0"/>
              </a:spcBef>
              <a:spcAft>
                <a:spcPts val="0"/>
              </a:spcAft>
              <a:buClr>
                <a:srgbClr val="EC7320"/>
              </a:buClr>
              <a:buSzPts val="1600"/>
              <a:buFont typeface="Arial"/>
              <a:buChar char="❖"/>
            </a:pPr>
            <a:r>
              <a:rPr b="1" i="1" lang="es-ES" sz="1800" u="none" cap="none" strike="noStrike">
                <a:solidFill>
                  <a:srgbClr val="EC7320"/>
                </a:solidFill>
                <a:latin typeface="Arial"/>
                <a:ea typeface="Arial"/>
                <a:cs typeface="Arial"/>
                <a:sym typeface="Arial"/>
              </a:rPr>
              <a:t>Fine arts.</a:t>
            </a:r>
            <a:r>
              <a:rPr b="0" i="1" lang="es-ES" sz="1800" u="none" cap="none" strike="noStrike">
                <a:solidFill>
                  <a:srgbClr val="141414"/>
                </a:solidFill>
                <a:latin typeface="Arial"/>
                <a:ea typeface="Arial"/>
                <a:cs typeface="Arial"/>
                <a:sym typeface="Arial"/>
              </a:rPr>
              <a:t> </a:t>
            </a:r>
            <a:r>
              <a:rPr b="0" i="0" lang="es-ES" sz="1800" u="none" cap="none" strike="noStrike">
                <a:solidFill>
                  <a:srgbClr val="141414"/>
                </a:solidFill>
                <a:latin typeface="Arial"/>
                <a:ea typeface="Arial"/>
                <a:cs typeface="Arial"/>
                <a:sym typeface="Arial"/>
              </a:rPr>
              <a:t>include Drawing</a:t>
            </a:r>
            <a:r>
              <a:rPr b="1" i="0" lang="es-ES" sz="1800" u="none" cap="none" strike="noStrike">
                <a:solidFill>
                  <a:srgbClr val="141414"/>
                </a:solidFill>
                <a:latin typeface="Arial"/>
                <a:ea typeface="Arial"/>
                <a:cs typeface="Arial"/>
                <a:sym typeface="Arial"/>
              </a:rPr>
              <a:t>, </a:t>
            </a:r>
            <a:r>
              <a:rPr b="0" i="0" lang="es-ES" sz="1800" u="none" cap="none" strike="noStrike">
                <a:solidFill>
                  <a:srgbClr val="141414"/>
                </a:solidFill>
                <a:latin typeface="Arial"/>
                <a:ea typeface="Arial"/>
                <a:cs typeface="Arial"/>
                <a:sym typeface="Arial"/>
              </a:rPr>
              <a:t>Painting</a:t>
            </a:r>
            <a:r>
              <a:rPr b="1" i="0" lang="es-ES" sz="1800" u="none" cap="none" strike="noStrike">
                <a:solidFill>
                  <a:srgbClr val="141414"/>
                </a:solidFill>
                <a:latin typeface="Arial"/>
                <a:ea typeface="Arial"/>
                <a:cs typeface="Arial"/>
                <a:sym typeface="Arial"/>
              </a:rPr>
              <a:t>, </a:t>
            </a:r>
            <a:r>
              <a:rPr b="0" i="0" lang="es-ES" sz="1800" u="none" cap="none" strike="noStrike">
                <a:solidFill>
                  <a:srgbClr val="141414"/>
                </a:solidFill>
                <a:latin typeface="Arial"/>
                <a:ea typeface="Arial"/>
                <a:cs typeface="Arial"/>
                <a:sym typeface="Arial"/>
              </a:rPr>
              <a:t>Printmaking</a:t>
            </a:r>
            <a:r>
              <a:rPr b="1" i="0" lang="es-ES" sz="1800" u="none" cap="none" strike="noStrike">
                <a:solidFill>
                  <a:srgbClr val="141414"/>
                </a:solidFill>
                <a:latin typeface="Arial"/>
                <a:ea typeface="Arial"/>
                <a:cs typeface="Arial"/>
                <a:sym typeface="Arial"/>
              </a:rPr>
              <a:t>, </a:t>
            </a:r>
            <a:r>
              <a:rPr b="0" i="0" lang="es-ES" sz="1800" u="none" cap="none" strike="noStrike">
                <a:solidFill>
                  <a:srgbClr val="141414"/>
                </a:solidFill>
                <a:latin typeface="Arial"/>
                <a:ea typeface="Arial"/>
                <a:cs typeface="Arial"/>
                <a:sym typeface="Arial"/>
              </a:rPr>
              <a:t>Sculpture</a:t>
            </a:r>
            <a:r>
              <a:rPr b="1" i="0" lang="es-ES" sz="1800" u="none" cap="none" strike="noStrike">
                <a:solidFill>
                  <a:srgbClr val="141414"/>
                </a:solidFill>
                <a:latin typeface="Arial"/>
                <a:ea typeface="Arial"/>
                <a:cs typeface="Arial"/>
                <a:sym typeface="Arial"/>
              </a:rPr>
              <a:t>, </a:t>
            </a:r>
            <a:r>
              <a:rPr b="0" i="0" lang="es-ES" sz="1800" u="none" cap="none" strike="noStrike">
                <a:solidFill>
                  <a:srgbClr val="141414"/>
                </a:solidFill>
                <a:latin typeface="Arial"/>
                <a:ea typeface="Arial"/>
                <a:cs typeface="Arial"/>
                <a:sym typeface="Arial"/>
              </a:rPr>
              <a:t>Calligraphy. </a:t>
            </a:r>
            <a:endParaRPr b="0" i="0" sz="1800" u="none" cap="none" strike="noStrike">
              <a:solidFill>
                <a:srgbClr val="141414"/>
              </a:solidFill>
              <a:latin typeface="Arial"/>
              <a:ea typeface="Arial"/>
              <a:cs typeface="Arial"/>
              <a:sym typeface="Arial"/>
            </a:endParaRPr>
          </a:p>
          <a:p>
            <a:pPr indent="0" lvl="0" marL="457200" marR="0" rtl="0" algn="l">
              <a:lnSpc>
                <a:spcPct val="107916"/>
              </a:lnSpc>
              <a:spcBef>
                <a:spcPts val="0"/>
              </a:spcBef>
              <a:spcAft>
                <a:spcPts val="0"/>
              </a:spcAft>
              <a:buClr>
                <a:srgbClr val="000000"/>
              </a:buClr>
              <a:buSzPts val="1800"/>
              <a:buFont typeface="Arial"/>
              <a:buNone/>
            </a:pPr>
            <a:r>
              <a:t/>
            </a:r>
            <a:endParaRPr b="0" i="0" sz="1800" u="none" cap="none" strike="noStrike">
              <a:solidFill>
                <a:srgbClr val="141414"/>
              </a:solidFill>
              <a:latin typeface="Arial"/>
              <a:ea typeface="Arial"/>
              <a:cs typeface="Arial"/>
              <a:sym typeface="Arial"/>
            </a:endParaRPr>
          </a:p>
          <a:p>
            <a:pPr indent="-330200" lvl="0" marL="457200" marR="0" rtl="0" algn="l">
              <a:lnSpc>
                <a:spcPct val="107916"/>
              </a:lnSpc>
              <a:spcBef>
                <a:spcPts val="0"/>
              </a:spcBef>
              <a:spcAft>
                <a:spcPts val="0"/>
              </a:spcAft>
              <a:buClr>
                <a:srgbClr val="EC7320"/>
              </a:buClr>
              <a:buSzPts val="1600"/>
              <a:buFont typeface="Helvetica Neue"/>
              <a:buChar char="❖"/>
            </a:pPr>
            <a:r>
              <a:rPr b="1" i="0" lang="es-ES" sz="1800" u="none" cap="none" strike="noStrike">
                <a:solidFill>
                  <a:srgbClr val="EC7320"/>
                </a:solidFill>
                <a:latin typeface="Arial"/>
                <a:ea typeface="Arial"/>
                <a:cs typeface="Arial"/>
                <a:sym typeface="Arial"/>
              </a:rPr>
              <a:t>V</a:t>
            </a:r>
            <a:r>
              <a:rPr b="1" i="1" lang="es-ES" sz="1800" u="none" cap="none" strike="noStrike">
                <a:solidFill>
                  <a:srgbClr val="EC7320"/>
                </a:solidFill>
                <a:latin typeface="Arial"/>
                <a:ea typeface="Arial"/>
                <a:cs typeface="Arial"/>
                <a:sym typeface="Arial"/>
              </a:rPr>
              <a:t>isual arts</a:t>
            </a:r>
            <a:r>
              <a:rPr b="0" i="1" lang="es-ES" sz="1800" u="none" cap="none" strike="noStrike">
                <a:solidFill>
                  <a:schemeClr val="dk1"/>
                </a:solidFill>
                <a:latin typeface="Arial"/>
                <a:ea typeface="Arial"/>
                <a:cs typeface="Arial"/>
                <a:sym typeface="Arial"/>
              </a:rPr>
              <a:t>,</a:t>
            </a:r>
            <a:r>
              <a:rPr b="0" i="0" lang="es-ES" sz="1800" u="none" cap="none" strike="noStrike">
                <a:solidFill>
                  <a:schemeClr val="dk1"/>
                </a:solidFill>
                <a:latin typeface="Arial"/>
                <a:ea typeface="Arial"/>
                <a:cs typeface="Arial"/>
                <a:sym typeface="Arial"/>
              </a:rPr>
              <a:t> include all the fine arts, in addition to new media, Photography, Environmental art, Contemporary.</a:t>
            </a:r>
            <a:endParaRPr b="0" i="0" sz="1800" u="none" cap="none" strike="noStrike">
              <a:solidFill>
                <a:schemeClr val="dk1"/>
              </a:solidFill>
              <a:latin typeface="Arial"/>
              <a:ea typeface="Arial"/>
              <a:cs typeface="Arial"/>
              <a:sym typeface="Arial"/>
            </a:endParaRPr>
          </a:p>
          <a:p>
            <a:pPr indent="0" lvl="0" marL="457200" marR="0" rtl="0" algn="l">
              <a:lnSpc>
                <a:spcPct val="107916"/>
              </a:lnSpc>
              <a:spcBef>
                <a:spcPts val="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30200" lvl="0" marL="457200" marR="0" rtl="0" algn="just">
              <a:lnSpc>
                <a:spcPct val="100000"/>
              </a:lnSpc>
              <a:spcBef>
                <a:spcPts val="0"/>
              </a:spcBef>
              <a:spcAft>
                <a:spcPts val="0"/>
              </a:spcAft>
              <a:buClr>
                <a:srgbClr val="EC7320"/>
              </a:buClr>
              <a:buSzPts val="1600"/>
              <a:buFont typeface="Helvetica Neue"/>
              <a:buChar char="❖"/>
            </a:pPr>
            <a:r>
              <a:rPr b="1" i="1" lang="es-ES" sz="1800" u="none" cap="none" strike="noStrike">
                <a:solidFill>
                  <a:srgbClr val="EC7320"/>
                </a:solidFill>
                <a:latin typeface="Arial"/>
                <a:ea typeface="Arial"/>
                <a:cs typeface="Arial"/>
                <a:sym typeface="Arial"/>
              </a:rPr>
              <a:t>Plastic Art,</a:t>
            </a:r>
            <a:r>
              <a:rPr b="0" i="0" lang="es-ES" sz="1800" u="none" cap="none" strike="noStrike">
                <a:solidFill>
                  <a:schemeClr val="dk1"/>
                </a:solidFill>
                <a:latin typeface="Arial"/>
                <a:ea typeface="Arial"/>
                <a:cs typeface="Arial"/>
                <a:sym typeface="Arial"/>
              </a:rPr>
              <a:t> includes artworks that are moulded and not necessarily plastic objects; consists of three-dimensional works like clay, plaster, stone, metals, wood and paper (origami).</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30200" lvl="0" marL="457200" marR="0" rtl="0" algn="just">
              <a:lnSpc>
                <a:spcPct val="100000"/>
              </a:lnSpc>
              <a:spcBef>
                <a:spcPts val="0"/>
              </a:spcBef>
              <a:spcAft>
                <a:spcPts val="0"/>
              </a:spcAft>
              <a:buClr>
                <a:srgbClr val="EC7320"/>
              </a:buClr>
              <a:buSzPts val="1600"/>
              <a:buFont typeface="Helvetica Neue"/>
              <a:buChar char="❖"/>
            </a:pPr>
            <a:r>
              <a:rPr b="1" i="1" lang="es-ES" sz="1800" u="none" cap="none" strike="noStrike">
                <a:solidFill>
                  <a:srgbClr val="EC7320"/>
                </a:solidFill>
                <a:latin typeface="Arial"/>
                <a:ea typeface="Arial"/>
                <a:cs typeface="Arial"/>
                <a:sym typeface="Arial"/>
              </a:rPr>
              <a:t>Performance Art,</a:t>
            </a:r>
            <a:r>
              <a:rPr b="0" i="0" lang="es-ES" sz="1800" u="none" cap="none" strike="noStrike">
                <a:solidFill>
                  <a:schemeClr val="dk1"/>
                </a:solidFill>
                <a:latin typeface="Arial"/>
                <a:ea typeface="Arial"/>
                <a:cs typeface="Arial"/>
                <a:sym typeface="Arial"/>
              </a:rPr>
              <a:t> this classification consists of an art form that refers to public performance events that occur mainly in the theatre (traditional performance art – theatre, opera, music, and ballet; Contemporary performance art – mime). </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1085746b30_0_70"/>
          <p:cNvSpPr txBox="1"/>
          <p:nvPr>
            <p:ph idx="1" type="body"/>
          </p:nvPr>
        </p:nvSpPr>
        <p:spPr>
          <a:xfrm>
            <a:off x="4451388" y="624930"/>
            <a:ext cx="4802340" cy="839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5400"/>
              <a:buNone/>
            </a:pPr>
            <a:r>
              <a:rPr lang="es-ES" sz="2000">
                <a:solidFill>
                  <a:schemeClr val="dk1"/>
                </a:solidFill>
                <a:latin typeface="Arial"/>
                <a:ea typeface="Arial"/>
                <a:cs typeface="Arial"/>
                <a:sym typeface="Arial"/>
              </a:rPr>
              <a:t>UDL (Universal Design for Learning)</a:t>
            </a:r>
            <a:endParaRPr sz="2000">
              <a:solidFill>
                <a:schemeClr val="dk1"/>
              </a:solidFill>
              <a:latin typeface="Arial"/>
              <a:ea typeface="Arial"/>
              <a:cs typeface="Arial"/>
              <a:sym typeface="Arial"/>
            </a:endParaRPr>
          </a:p>
        </p:txBody>
      </p:sp>
      <p:sp>
        <p:nvSpPr>
          <p:cNvPr id="133" name="Google Shape;133;g11085746b30_0_70"/>
          <p:cNvSpPr txBox="1"/>
          <p:nvPr/>
        </p:nvSpPr>
        <p:spPr>
          <a:xfrm>
            <a:off x="0" y="1956525"/>
            <a:ext cx="5435550" cy="3862566"/>
          </a:xfrm>
          <a:prstGeom prst="rect">
            <a:avLst/>
          </a:prstGeom>
          <a:noFill/>
          <a:ln>
            <a:noFill/>
          </a:ln>
        </p:spPr>
        <p:txBody>
          <a:bodyPr anchorCtr="0" anchor="t" bIns="91425" lIns="91425" spcFirstLastPara="1" rIns="91425" wrap="square" tIns="91425">
            <a:spAutoFit/>
          </a:bodyPr>
          <a:lstStyle/>
          <a:p>
            <a:pPr indent="0" lvl="0" marL="457200" marR="0" rtl="0" algn="just">
              <a:lnSpc>
                <a:spcPct val="100000"/>
              </a:lnSpc>
              <a:spcBef>
                <a:spcPts val="600"/>
              </a:spcBef>
              <a:spcAft>
                <a:spcPts val="0"/>
              </a:spcAft>
              <a:buClr>
                <a:srgbClr val="000000"/>
              </a:buClr>
              <a:buSzPts val="1800"/>
              <a:buFont typeface="Arial"/>
              <a:buNone/>
            </a:pPr>
            <a:r>
              <a:rPr b="1" i="0" lang="es-ES" sz="1800" u="none" cap="none" strike="noStrike">
                <a:solidFill>
                  <a:schemeClr val="dk1"/>
                </a:solidFill>
                <a:latin typeface="Arial"/>
                <a:ea typeface="Arial"/>
                <a:cs typeface="Arial"/>
                <a:sym typeface="Arial"/>
              </a:rPr>
              <a:t>Teacher Provides:									</a:t>
            </a:r>
            <a:r>
              <a:rPr b="0" i="0" lang="es-E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30200" lvl="0" marL="457200" marR="0" rtl="0" algn="just">
              <a:lnSpc>
                <a:spcPct val="200000"/>
              </a:lnSpc>
              <a:spcBef>
                <a:spcPts val="600"/>
              </a:spcBef>
              <a:spcAft>
                <a:spcPts val="0"/>
              </a:spcAft>
              <a:buClr>
                <a:srgbClr val="EC7320"/>
              </a:buClr>
              <a:buSzPts val="1600"/>
              <a:buFont typeface="Helvetica Neue"/>
              <a:buChar char="❖"/>
            </a:pPr>
            <a:r>
              <a:rPr b="0" i="0" lang="es-ES" sz="1800" u="none" cap="none" strike="noStrike">
                <a:solidFill>
                  <a:schemeClr val="dk1"/>
                </a:solidFill>
                <a:latin typeface="Arial"/>
                <a:ea typeface="Arial"/>
                <a:cs typeface="Arial"/>
                <a:sym typeface="Arial"/>
              </a:rPr>
              <a:t>Multiple Means of Engagement (WHY)</a:t>
            </a:r>
            <a:endParaRPr b="0" i="0" sz="1800" u="none" cap="none" strike="noStrike">
              <a:solidFill>
                <a:schemeClr val="dk1"/>
              </a:solidFill>
              <a:latin typeface="Arial"/>
              <a:ea typeface="Arial"/>
              <a:cs typeface="Arial"/>
              <a:sym typeface="Arial"/>
            </a:endParaRPr>
          </a:p>
          <a:p>
            <a:pPr indent="-330200" lvl="0" marL="457200" marR="0" rtl="0" algn="just">
              <a:lnSpc>
                <a:spcPct val="200000"/>
              </a:lnSpc>
              <a:spcBef>
                <a:spcPts val="0"/>
              </a:spcBef>
              <a:spcAft>
                <a:spcPts val="0"/>
              </a:spcAft>
              <a:buClr>
                <a:srgbClr val="EC7320"/>
              </a:buClr>
              <a:buSzPts val="1600"/>
              <a:buFont typeface="Helvetica Neue"/>
              <a:buChar char="❖"/>
            </a:pPr>
            <a:r>
              <a:rPr b="0" i="0" lang="es-ES" sz="1800" u="none" cap="none" strike="noStrike">
                <a:solidFill>
                  <a:schemeClr val="dk1"/>
                </a:solidFill>
                <a:latin typeface="Arial"/>
                <a:ea typeface="Arial"/>
                <a:cs typeface="Arial"/>
                <a:sym typeface="Arial"/>
              </a:rPr>
              <a:t>Multiple Means of Representation (WHAT)</a:t>
            </a:r>
            <a:endParaRPr/>
          </a:p>
          <a:p>
            <a:pPr indent="-330200" lvl="0" marL="457200" marR="0" rtl="0" algn="just">
              <a:lnSpc>
                <a:spcPct val="200000"/>
              </a:lnSpc>
              <a:spcBef>
                <a:spcPts val="0"/>
              </a:spcBef>
              <a:spcAft>
                <a:spcPts val="0"/>
              </a:spcAft>
              <a:buClr>
                <a:srgbClr val="EC7320"/>
              </a:buClr>
              <a:buSzPts val="1600"/>
              <a:buFont typeface="Helvetica Neue"/>
              <a:buChar char="❖"/>
            </a:pPr>
            <a:r>
              <a:rPr b="0" i="0" lang="es-ES" sz="1800" u="none" cap="none" strike="noStrike">
                <a:solidFill>
                  <a:schemeClr val="dk1"/>
                </a:solidFill>
                <a:latin typeface="Arial"/>
                <a:ea typeface="Arial"/>
                <a:cs typeface="Arial"/>
                <a:sym typeface="Arial"/>
              </a:rPr>
              <a:t>Multiple Means of Action &amp; Expression (HOW) </a:t>
            </a:r>
            <a:endParaRPr b="0" i="0" sz="1800" u="none" cap="none" strike="noStrike">
              <a:solidFill>
                <a:schemeClr val="dk1"/>
              </a:solidFill>
              <a:latin typeface="Arial"/>
              <a:ea typeface="Arial"/>
              <a:cs typeface="Arial"/>
              <a:sym typeface="Arial"/>
            </a:endParaRPr>
          </a:p>
          <a:p>
            <a:pPr indent="0" lvl="0" marL="0" marR="0" rtl="0" algn="just">
              <a:lnSpc>
                <a:spcPct val="2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g11085746b30_0_70"/>
          <p:cNvSpPr/>
          <p:nvPr/>
        </p:nvSpPr>
        <p:spPr>
          <a:xfrm>
            <a:off x="5016400" y="3854604"/>
            <a:ext cx="2719424" cy="174792"/>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11085746b30_0_70"/>
          <p:cNvSpPr/>
          <p:nvPr/>
        </p:nvSpPr>
        <p:spPr>
          <a:xfrm>
            <a:off x="4815232" y="3341604"/>
            <a:ext cx="803198" cy="174792"/>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11085746b30_0_70"/>
          <p:cNvSpPr txBox="1"/>
          <p:nvPr/>
        </p:nvSpPr>
        <p:spPr>
          <a:xfrm>
            <a:off x="5016400" y="2249133"/>
            <a:ext cx="6955536" cy="280076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s-ES" sz="1800" u="none" cap="none" strike="noStrike">
                <a:solidFill>
                  <a:schemeClr val="dk1"/>
                </a:solidFill>
                <a:latin typeface="Arial"/>
                <a:ea typeface="Arial"/>
                <a:cs typeface="Arial"/>
                <a:sym typeface="Arial"/>
              </a:rPr>
              <a:t>Student Receives:</a:t>
            </a:r>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r">
              <a:lnSpc>
                <a:spcPct val="200000"/>
              </a:lnSpc>
              <a:spcBef>
                <a:spcPts val="0"/>
              </a:spcBef>
              <a:spcAft>
                <a:spcPts val="0"/>
              </a:spcAft>
              <a:buNone/>
            </a:pPr>
            <a:r>
              <a:rPr b="0" i="0" lang="es-ES" sz="1800" u="none" cap="none" strike="noStrike">
                <a:solidFill>
                  <a:schemeClr val="dk1"/>
                </a:solidFill>
                <a:latin typeface="Arial"/>
                <a:ea typeface="Arial"/>
                <a:cs typeface="Arial"/>
                <a:sym typeface="Arial"/>
              </a:rPr>
              <a:t>Options on how to engage with topic and actívate interest</a:t>
            </a:r>
            <a:endParaRPr b="0" i="0" sz="1800" u="none" cap="none" strike="noStrike">
              <a:solidFill>
                <a:schemeClr val="dk1"/>
              </a:solidFill>
              <a:latin typeface="Arial"/>
              <a:ea typeface="Arial"/>
              <a:cs typeface="Arial"/>
              <a:sym typeface="Arial"/>
            </a:endParaRPr>
          </a:p>
          <a:p>
            <a:pPr indent="0" lvl="0" marL="0" marR="0" rtl="0" algn="r">
              <a:lnSpc>
                <a:spcPct val="200000"/>
              </a:lnSpc>
              <a:spcBef>
                <a:spcPts val="0"/>
              </a:spcBef>
              <a:spcAft>
                <a:spcPts val="0"/>
              </a:spcAft>
              <a:buNone/>
            </a:pPr>
            <a:r>
              <a:rPr b="0" i="0" lang="es-ES" sz="1800" u="none" cap="none" strike="noStrike">
                <a:solidFill>
                  <a:schemeClr val="dk1"/>
                </a:solidFill>
                <a:latin typeface="Arial"/>
                <a:ea typeface="Arial"/>
                <a:cs typeface="Arial"/>
                <a:sym typeface="Arial"/>
              </a:rPr>
              <a:t>Options for how they receive information</a:t>
            </a:r>
            <a:endParaRPr/>
          </a:p>
          <a:p>
            <a:pPr indent="0" lvl="0" marL="0" marR="0" rtl="0" algn="r">
              <a:lnSpc>
                <a:spcPct val="200000"/>
              </a:lnSpc>
              <a:spcBef>
                <a:spcPts val="0"/>
              </a:spcBef>
              <a:spcAft>
                <a:spcPts val="0"/>
              </a:spcAft>
              <a:buNone/>
            </a:pPr>
            <a:r>
              <a:rPr b="0" i="0" lang="es-ES" sz="1800" u="none" cap="none" strike="noStrike">
                <a:solidFill>
                  <a:schemeClr val="dk1"/>
                </a:solidFill>
                <a:latin typeface="Arial"/>
                <a:ea typeface="Arial"/>
                <a:cs typeface="Arial"/>
                <a:sym typeface="Arial"/>
              </a:rPr>
              <a:t>Options to share their ideas and express themselves</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g11085746b30_0_70"/>
          <p:cNvSpPr/>
          <p:nvPr/>
        </p:nvSpPr>
        <p:spPr>
          <a:xfrm>
            <a:off x="5333392" y="4367604"/>
            <a:ext cx="1122272" cy="174792"/>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1085746b30_0_76"/>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Clr>
                <a:schemeClr val="dk1"/>
              </a:buClr>
              <a:buSzPts val="1100"/>
              <a:buFont typeface="Arial"/>
              <a:buNone/>
            </a:pPr>
            <a:r>
              <a:rPr lang="es-ES"/>
              <a:t>The InCrea+ Curriculum</a:t>
            </a:r>
            <a:endParaRPr/>
          </a:p>
          <a:p>
            <a:pPr indent="0" lvl="0" marL="0" rtl="0" algn="r">
              <a:lnSpc>
                <a:spcPct val="90000"/>
              </a:lnSpc>
              <a:spcBef>
                <a:spcPts val="1000"/>
              </a:spcBef>
              <a:spcAft>
                <a:spcPts val="0"/>
              </a:spcAft>
              <a:buSzPts val="5400"/>
              <a:buNone/>
            </a:pPr>
            <a:r>
              <a:t/>
            </a:r>
            <a:endParaRPr sz="2000">
              <a:solidFill>
                <a:srgbClr val="00AEEF"/>
              </a:solidFill>
            </a:endParaRPr>
          </a:p>
        </p:txBody>
      </p:sp>
      <p:sp>
        <p:nvSpPr>
          <p:cNvPr id="144" name="Google Shape;144;g11085746b30_0_76"/>
          <p:cNvSpPr txBox="1"/>
          <p:nvPr/>
        </p:nvSpPr>
        <p:spPr>
          <a:xfrm>
            <a:off x="1305852" y="2079829"/>
            <a:ext cx="8203908" cy="162095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1" i="0" lang="es-ES" sz="1800" u="none" cap="none" strike="noStrike">
                <a:solidFill>
                  <a:srgbClr val="EC7320"/>
                </a:solidFill>
                <a:latin typeface="Arial"/>
                <a:ea typeface="Arial"/>
                <a:cs typeface="Arial"/>
                <a:sym typeface="Arial"/>
              </a:rPr>
              <a:t>Good Practices</a:t>
            </a:r>
            <a:endParaRPr/>
          </a:p>
          <a:p>
            <a:pPr indent="0" lvl="0" marL="0" marR="0" rtl="0" algn="just">
              <a:lnSpc>
                <a:spcPct val="100000"/>
              </a:lnSpc>
              <a:spcBef>
                <a:spcPts val="1000"/>
              </a:spcBef>
              <a:spcAft>
                <a:spcPts val="0"/>
              </a:spcAft>
              <a:buClr>
                <a:schemeClr val="dk1"/>
              </a:buClr>
              <a:buSzPts val="1100"/>
              <a:buFont typeface="Arial"/>
              <a:buNone/>
            </a:pPr>
            <a:r>
              <a:rPr b="0" i="0" lang="es-ES" sz="1800" u="none" cap="none" strike="noStrike">
                <a:solidFill>
                  <a:schemeClr val="dk1"/>
                </a:solidFill>
                <a:latin typeface="Arial"/>
                <a:ea typeface="Arial"/>
                <a:cs typeface="Arial"/>
                <a:sym typeface="Arial"/>
              </a:rPr>
              <a:t>In developing the curriculum, we consider the existing Good Practices across Europe. We also choose the ones that match the foundations and the goals of the INCREA+ project or manipulate them to have them fit the criteria.</a:t>
            </a:r>
            <a:endParaRPr/>
          </a:p>
          <a:p>
            <a:pPr indent="0" lvl="0" marL="0" marR="0" rtl="0" algn="l">
              <a:lnSpc>
                <a:spcPct val="100000"/>
              </a:lnSpc>
              <a:spcBef>
                <a:spcPts val="60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g11085746b30_0_76"/>
          <p:cNvSpPr txBox="1"/>
          <p:nvPr/>
        </p:nvSpPr>
        <p:spPr>
          <a:xfrm>
            <a:off x="1305852" y="4103461"/>
            <a:ext cx="9966960" cy="182101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1" i="0" lang="es-ES" sz="1800" u="none" cap="none" strike="noStrike">
                <a:solidFill>
                  <a:srgbClr val="EC7320"/>
                </a:solidFill>
                <a:latin typeface="Arial"/>
                <a:ea typeface="Arial"/>
                <a:cs typeface="Arial"/>
                <a:sym typeface="Arial"/>
              </a:rPr>
              <a:t>Structure</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1000"/>
              </a:spcBef>
              <a:spcAft>
                <a:spcPts val="0"/>
              </a:spcAft>
              <a:buClr>
                <a:schemeClr val="dk1"/>
              </a:buClr>
              <a:buSzPts val="1100"/>
              <a:buFont typeface="Arial"/>
              <a:buNone/>
            </a:pPr>
            <a:r>
              <a:rPr b="0" i="0" lang="es-ES" sz="1800" u="none" cap="none" strike="noStrike">
                <a:solidFill>
                  <a:schemeClr val="dk1"/>
                </a:solidFill>
                <a:latin typeface="Arial"/>
                <a:ea typeface="Arial"/>
                <a:cs typeface="Arial"/>
                <a:sym typeface="Arial"/>
              </a:rPr>
              <a:t>Activities have been developed focused on the challenges to inclusion. Under each challenge to inclusion there is a series of activities implemented through one of the 4 main types of artistic expression which also address a relevant 21st century skill. UDL is the guiding principle for all activities in the curriculum.</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Clr>
                <a:schemeClr val="dk1"/>
              </a:buClr>
              <a:buSzPts val="1100"/>
              <a:buFont typeface="Arial"/>
              <a:buNone/>
            </a:pPr>
            <a:r>
              <a:rPr lang="es-ES"/>
              <a:t>The InCrea+ Curriculum</a:t>
            </a:r>
            <a:endParaRPr/>
          </a:p>
          <a:p>
            <a:pPr indent="0" lvl="0" marL="0" rtl="0" algn="r">
              <a:lnSpc>
                <a:spcPct val="90000"/>
              </a:lnSpc>
              <a:spcBef>
                <a:spcPts val="1000"/>
              </a:spcBef>
              <a:spcAft>
                <a:spcPts val="0"/>
              </a:spcAft>
              <a:buSzPts val="5400"/>
              <a:buNone/>
            </a:pPr>
            <a:r>
              <a:t/>
            </a:r>
            <a:endParaRPr sz="2000">
              <a:solidFill>
                <a:srgbClr val="00AEEF"/>
              </a:solidFill>
            </a:endParaRPr>
          </a:p>
        </p:txBody>
      </p:sp>
      <p:sp>
        <p:nvSpPr>
          <p:cNvPr id="152" name="Google Shape;152;p6"/>
          <p:cNvSpPr txBox="1"/>
          <p:nvPr/>
        </p:nvSpPr>
        <p:spPr>
          <a:xfrm>
            <a:off x="1371600" y="1849880"/>
            <a:ext cx="9187980" cy="453970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1" i="0" lang="es-ES" sz="1800" u="none" cap="none" strike="noStrike">
                <a:solidFill>
                  <a:srgbClr val="EC7320"/>
                </a:solidFill>
                <a:latin typeface="Arial"/>
                <a:ea typeface="Arial"/>
                <a:cs typeface="Arial"/>
                <a:sym typeface="Arial"/>
              </a:rPr>
              <a:t>Learning Indices</a:t>
            </a:r>
            <a:endParaRPr b="0" i="0" sz="1800" u="none" cap="none" strike="noStrike">
              <a:solidFill>
                <a:schemeClr val="dk1"/>
              </a:solidFill>
              <a:latin typeface="Arial"/>
              <a:ea typeface="Arial"/>
              <a:cs typeface="Arial"/>
              <a:sym typeface="Arial"/>
            </a:endParaRPr>
          </a:p>
          <a:p>
            <a:pPr indent="-311150" lvl="0" marL="457200" marR="0" rtl="0" algn="just">
              <a:lnSpc>
                <a:spcPct val="100000"/>
              </a:lnSpc>
              <a:spcBef>
                <a:spcPts val="600"/>
              </a:spcBef>
              <a:spcAft>
                <a:spcPts val="0"/>
              </a:spcAft>
              <a:buClr>
                <a:schemeClr val="dk1"/>
              </a:buClr>
              <a:buSzPts val="1300"/>
              <a:buFont typeface="Helvetica Neue"/>
              <a:buChar char="●"/>
            </a:pPr>
            <a:r>
              <a:rPr b="1" i="0" lang="es-ES" sz="1800" u="none" cap="none" strike="noStrike">
                <a:solidFill>
                  <a:schemeClr val="dk1"/>
                </a:solidFill>
                <a:latin typeface="Arial"/>
                <a:ea typeface="Arial"/>
                <a:cs typeface="Arial"/>
                <a:sym typeface="Arial"/>
              </a:rPr>
              <a:t>Short-term benefits:</a:t>
            </a:r>
            <a:endParaRPr b="0" i="0" sz="1800" u="none" cap="none" strike="noStrike">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Helvetica Neue"/>
              <a:buChar char="●"/>
            </a:pPr>
            <a:r>
              <a:rPr b="0" i="0" lang="es-ES" sz="1800" u="none" cap="none" strike="noStrike">
                <a:solidFill>
                  <a:schemeClr val="dk1"/>
                </a:solidFill>
                <a:latin typeface="Arial"/>
                <a:ea typeface="Arial"/>
                <a:cs typeface="Arial"/>
                <a:sym typeface="Arial"/>
              </a:rPr>
              <a:t>Development of 21st Century Skills in students</a:t>
            </a:r>
            <a:endParaRPr/>
          </a:p>
          <a:p>
            <a:pPr indent="-311150" lvl="0" marL="457200" marR="0" rtl="0" algn="just">
              <a:lnSpc>
                <a:spcPct val="100000"/>
              </a:lnSpc>
              <a:spcBef>
                <a:spcPts val="0"/>
              </a:spcBef>
              <a:spcAft>
                <a:spcPts val="0"/>
              </a:spcAft>
              <a:buClr>
                <a:schemeClr val="dk1"/>
              </a:buClr>
              <a:buSzPts val="1300"/>
              <a:buFont typeface="Helvetica Neue"/>
              <a:buChar char="●"/>
            </a:pPr>
            <a:r>
              <a:rPr b="0" i="0" lang="es-ES" sz="1800" u="none" cap="none" strike="noStrike">
                <a:solidFill>
                  <a:schemeClr val="dk1"/>
                </a:solidFill>
                <a:latin typeface="Arial"/>
                <a:ea typeface="Arial"/>
                <a:cs typeface="Arial"/>
                <a:sym typeface="Arial"/>
              </a:rPr>
              <a:t>Increased inclusion of disadvantaged students into participants’ schools</a:t>
            </a:r>
            <a:endParaRPr/>
          </a:p>
          <a:p>
            <a:pPr indent="-311150" lvl="0" marL="457200" marR="0" rtl="0" algn="just">
              <a:lnSpc>
                <a:spcPct val="100000"/>
              </a:lnSpc>
              <a:spcBef>
                <a:spcPts val="0"/>
              </a:spcBef>
              <a:spcAft>
                <a:spcPts val="0"/>
              </a:spcAft>
              <a:buClr>
                <a:schemeClr val="dk1"/>
              </a:buClr>
              <a:buSzPts val="1300"/>
              <a:buFont typeface="Helvetica Neue"/>
              <a:buChar char="●"/>
            </a:pPr>
            <a:r>
              <a:rPr b="0" i="0" lang="es-ES" sz="1800" u="none" cap="none" strike="noStrike">
                <a:solidFill>
                  <a:schemeClr val="dk1"/>
                </a:solidFill>
                <a:latin typeface="Arial"/>
                <a:ea typeface="Arial"/>
                <a:cs typeface="Arial"/>
                <a:sym typeface="Arial"/>
              </a:rPr>
              <a:t>Establishment of teachers and CCS professionals trained in artistic inclusive practices</a:t>
            </a:r>
            <a:endParaRPr/>
          </a:p>
          <a:p>
            <a:pPr indent="-311150" lvl="0" marL="457200" marR="0" rtl="0" algn="just">
              <a:lnSpc>
                <a:spcPct val="100000"/>
              </a:lnSpc>
              <a:spcBef>
                <a:spcPts val="0"/>
              </a:spcBef>
              <a:spcAft>
                <a:spcPts val="0"/>
              </a:spcAft>
              <a:buClr>
                <a:schemeClr val="dk1"/>
              </a:buClr>
              <a:buSzPts val="1300"/>
              <a:buFont typeface="Helvetica Neue"/>
              <a:buChar char="●"/>
            </a:pPr>
            <a:r>
              <a:rPr b="0" i="0" lang="es-ES" sz="1800" u="none" cap="none" strike="noStrike">
                <a:solidFill>
                  <a:schemeClr val="dk1"/>
                </a:solidFill>
                <a:latin typeface="Arial"/>
                <a:ea typeface="Arial"/>
                <a:cs typeface="Arial"/>
                <a:sym typeface="Arial"/>
              </a:rPr>
              <a:t>Fostering creativity, culture, multiculturalism and wellbeing through teaching tools, materials and educational resources.</a:t>
            </a:r>
            <a:endParaRPr/>
          </a:p>
          <a:p>
            <a:pPr indent="0" lvl="0" marL="146050" marR="0" rtl="0" algn="just">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Helvetica Neue"/>
              <a:buChar char="●"/>
            </a:pPr>
            <a:r>
              <a:rPr b="1" i="0" lang="es-ES" sz="1800" u="none" cap="none" strike="noStrike">
                <a:solidFill>
                  <a:schemeClr val="dk1"/>
                </a:solidFill>
                <a:latin typeface="Arial"/>
                <a:ea typeface="Arial"/>
                <a:cs typeface="Arial"/>
                <a:sym typeface="Arial"/>
              </a:rPr>
              <a:t>Long-term Benefits:</a:t>
            </a:r>
            <a:endParaRPr b="0" i="0" sz="1800" u="none" cap="none" strike="noStrike">
              <a:solidFill>
                <a:schemeClr val="dk1"/>
              </a:solidFill>
              <a:latin typeface="Arial"/>
              <a:ea typeface="Arial"/>
              <a:cs typeface="Arial"/>
              <a:sym typeface="Arial"/>
            </a:endParaRPr>
          </a:p>
          <a:p>
            <a:pPr indent="-311150" lvl="0" marL="457200" marR="0" rtl="0" algn="just">
              <a:lnSpc>
                <a:spcPct val="100000"/>
              </a:lnSpc>
              <a:spcBef>
                <a:spcPts val="0"/>
              </a:spcBef>
              <a:spcAft>
                <a:spcPts val="0"/>
              </a:spcAft>
              <a:buClr>
                <a:schemeClr val="dk1"/>
              </a:buClr>
              <a:buSzPts val="1300"/>
              <a:buFont typeface="Helvetica Neue"/>
              <a:buChar char="●"/>
            </a:pPr>
            <a:r>
              <a:rPr b="0" i="0" lang="es-ES" sz="1800" u="none" cap="none" strike="noStrike">
                <a:solidFill>
                  <a:schemeClr val="dk1"/>
                </a:solidFill>
                <a:latin typeface="Arial"/>
                <a:ea typeface="Arial"/>
                <a:cs typeface="Arial"/>
                <a:sym typeface="Arial"/>
              </a:rPr>
              <a:t>Diffusion of arts education practices at European level.</a:t>
            </a:r>
            <a:endParaRPr/>
          </a:p>
          <a:p>
            <a:pPr indent="-311150" lvl="0" marL="457200" marR="0" rtl="0" algn="just">
              <a:lnSpc>
                <a:spcPct val="100000"/>
              </a:lnSpc>
              <a:spcBef>
                <a:spcPts val="0"/>
              </a:spcBef>
              <a:spcAft>
                <a:spcPts val="0"/>
              </a:spcAft>
              <a:buClr>
                <a:schemeClr val="dk1"/>
              </a:buClr>
              <a:buSzPts val="1300"/>
              <a:buFont typeface="Helvetica Neue"/>
              <a:buChar char="●"/>
            </a:pPr>
            <a:r>
              <a:rPr b="0" i="0" lang="es-ES" sz="1800" u="none" cap="none" strike="noStrike">
                <a:solidFill>
                  <a:schemeClr val="dk1"/>
                </a:solidFill>
                <a:latin typeface="Arial"/>
                <a:ea typeface="Arial"/>
                <a:cs typeface="Arial"/>
                <a:sym typeface="Arial"/>
              </a:rPr>
              <a:t>Improvement of learning environment conditions and scholastic achievement for all students.</a:t>
            </a:r>
            <a:endParaRPr/>
          </a:p>
          <a:p>
            <a:pPr indent="-311150" lvl="0" marL="457200" marR="0" rtl="0" algn="just">
              <a:lnSpc>
                <a:spcPct val="100000"/>
              </a:lnSpc>
              <a:spcBef>
                <a:spcPts val="0"/>
              </a:spcBef>
              <a:spcAft>
                <a:spcPts val="0"/>
              </a:spcAft>
              <a:buClr>
                <a:schemeClr val="dk1"/>
              </a:buClr>
              <a:buSzPts val="1300"/>
              <a:buFont typeface="Helvetica Neue"/>
              <a:buChar char="●"/>
            </a:pPr>
            <a:r>
              <a:rPr b="0" i="0" lang="es-ES" sz="1800" u="none" cap="none" strike="noStrike">
                <a:solidFill>
                  <a:schemeClr val="dk1"/>
                </a:solidFill>
                <a:latin typeface="Arial"/>
                <a:ea typeface="Arial"/>
                <a:cs typeface="Arial"/>
                <a:sym typeface="Arial"/>
              </a:rPr>
              <a:t>Decrease of dropouts from disadvantaged groups.</a:t>
            </a:r>
            <a:endParaRPr/>
          </a:p>
          <a:p>
            <a:pPr indent="-311150" lvl="0" marL="457200" marR="0" rtl="0" algn="just">
              <a:lnSpc>
                <a:spcPct val="100000"/>
              </a:lnSpc>
              <a:spcBef>
                <a:spcPts val="0"/>
              </a:spcBef>
              <a:spcAft>
                <a:spcPts val="0"/>
              </a:spcAft>
              <a:buClr>
                <a:schemeClr val="dk1"/>
              </a:buClr>
              <a:buSzPts val="1300"/>
              <a:buFont typeface="Helvetica Neue"/>
              <a:buChar char="●"/>
            </a:pPr>
            <a:r>
              <a:rPr b="0" i="0" lang="es-ES" sz="1800" u="none" cap="none" strike="noStrike">
                <a:solidFill>
                  <a:schemeClr val="dk1"/>
                </a:solidFill>
                <a:latin typeface="Arial"/>
                <a:ea typeface="Arial"/>
                <a:cs typeface="Arial"/>
                <a:sym typeface="Arial"/>
              </a:rPr>
              <a:t>Stronger collaboration between CCS and schools.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116def4ce1_0_27"/>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Clr>
                <a:schemeClr val="dk1"/>
              </a:buClr>
              <a:buSzPts val="1100"/>
              <a:buFont typeface="Arial"/>
              <a:buNone/>
            </a:pPr>
            <a:r>
              <a:rPr lang="es-ES" sz="2000">
                <a:solidFill>
                  <a:schemeClr val="dk1"/>
                </a:solidFill>
                <a:latin typeface="Arial"/>
                <a:ea typeface="Arial"/>
                <a:cs typeface="Arial"/>
                <a:sym typeface="Arial"/>
              </a:rPr>
              <a:t>How to Ensure Inclusivity in your classroom</a:t>
            </a:r>
            <a:endParaRPr sz="2000">
              <a:solidFill>
                <a:schemeClr val="dk1"/>
              </a:solidFill>
              <a:latin typeface="Arial"/>
              <a:ea typeface="Arial"/>
              <a:cs typeface="Arial"/>
              <a:sym typeface="Arial"/>
            </a:endParaRPr>
          </a:p>
          <a:p>
            <a:pPr indent="0" lvl="0" marL="0" rtl="0" algn="r">
              <a:lnSpc>
                <a:spcPct val="90000"/>
              </a:lnSpc>
              <a:spcBef>
                <a:spcPts val="1000"/>
              </a:spcBef>
              <a:spcAft>
                <a:spcPts val="0"/>
              </a:spcAft>
              <a:buSzPts val="5400"/>
              <a:buNone/>
            </a:pPr>
            <a:r>
              <a:rPr lang="es-ES" sz="2000">
                <a:solidFill>
                  <a:schemeClr val="dk1"/>
                </a:solidFill>
                <a:latin typeface="Arial"/>
                <a:ea typeface="Arial"/>
                <a:cs typeface="Arial"/>
                <a:sym typeface="Arial"/>
              </a:rPr>
              <a:t>Step 1: Needs Assessment</a:t>
            </a:r>
            <a:endParaRPr sz="2000">
              <a:solidFill>
                <a:schemeClr val="dk1"/>
              </a:solidFill>
              <a:latin typeface="Arial"/>
              <a:ea typeface="Arial"/>
              <a:cs typeface="Arial"/>
              <a:sym typeface="Arial"/>
            </a:endParaRPr>
          </a:p>
        </p:txBody>
      </p:sp>
      <p:sp>
        <p:nvSpPr>
          <p:cNvPr id="159" name="Google Shape;159;g1116def4ce1_0_27"/>
          <p:cNvSpPr txBox="1"/>
          <p:nvPr/>
        </p:nvSpPr>
        <p:spPr>
          <a:xfrm>
            <a:off x="709500" y="1588200"/>
            <a:ext cx="92883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t/>
            </a:r>
            <a:endParaRPr b="1" i="0" sz="1100" u="none" cap="none" strike="noStrike">
              <a:solidFill>
                <a:schemeClr val="dk1"/>
              </a:solidFill>
              <a:latin typeface="Arial"/>
              <a:ea typeface="Arial"/>
              <a:cs typeface="Arial"/>
              <a:sym typeface="Arial"/>
            </a:endParaRPr>
          </a:p>
        </p:txBody>
      </p:sp>
      <p:sp>
        <p:nvSpPr>
          <p:cNvPr id="160" name="Google Shape;160;g1116def4ce1_0_27"/>
          <p:cNvSpPr txBox="1"/>
          <p:nvPr/>
        </p:nvSpPr>
        <p:spPr>
          <a:xfrm>
            <a:off x="1050204" y="2413352"/>
            <a:ext cx="11298600" cy="2031295"/>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2000"/>
              <a:buFont typeface="Arial"/>
              <a:buNone/>
            </a:pPr>
            <a:r>
              <a:rPr b="0" i="0" lang="es-ES" sz="2000" u="none" cap="none" strike="noStrike">
                <a:solidFill>
                  <a:schemeClr val="dk1"/>
                </a:solidFill>
                <a:latin typeface="Arial"/>
                <a:ea typeface="Arial"/>
                <a:cs typeface="Arial"/>
                <a:sym typeface="Arial"/>
              </a:rPr>
              <a:t>To ensure the active participation of the students in the activities, it is important to know:</a:t>
            </a:r>
            <a:endParaRPr/>
          </a:p>
          <a:p>
            <a:pPr indent="0" lvl="0" marL="0" marR="0" rtl="0" algn="just">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9250" lvl="0" marL="457200" marR="0" rtl="0" algn="just">
              <a:lnSpc>
                <a:spcPct val="150000"/>
              </a:lnSpc>
              <a:spcBef>
                <a:spcPts val="0"/>
              </a:spcBef>
              <a:spcAft>
                <a:spcPts val="0"/>
              </a:spcAft>
              <a:buClr>
                <a:srgbClr val="EC7320"/>
              </a:buClr>
              <a:buSzPts val="1900"/>
              <a:buFont typeface="Helvetica Neue"/>
              <a:buChar char="❖"/>
            </a:pPr>
            <a:r>
              <a:rPr b="0" i="0" lang="es-ES" sz="2000" u="none" cap="none" strike="noStrike">
                <a:solidFill>
                  <a:schemeClr val="dk1"/>
                </a:solidFill>
                <a:latin typeface="Arial"/>
                <a:ea typeface="Arial"/>
                <a:cs typeface="Arial"/>
                <a:sym typeface="Arial"/>
              </a:rPr>
              <a:t> specific strengths and vulnerabilities of the members of the group</a:t>
            </a:r>
            <a:endParaRPr/>
          </a:p>
          <a:p>
            <a:pPr indent="-349250" lvl="0" marL="457200" marR="0" rtl="0" algn="just">
              <a:lnSpc>
                <a:spcPct val="150000"/>
              </a:lnSpc>
              <a:spcBef>
                <a:spcPts val="0"/>
              </a:spcBef>
              <a:spcAft>
                <a:spcPts val="0"/>
              </a:spcAft>
              <a:buClr>
                <a:srgbClr val="EC7320"/>
              </a:buClr>
              <a:buSzPts val="1900"/>
              <a:buFont typeface="Helvetica Neue"/>
              <a:buChar char="❖"/>
            </a:pPr>
            <a:r>
              <a:rPr b="0" i="0" lang="es-ES" sz="2000" u="none" cap="none" strike="noStrike">
                <a:solidFill>
                  <a:schemeClr val="dk1"/>
                </a:solidFill>
                <a:latin typeface="Arial"/>
                <a:ea typeface="Arial"/>
                <a:cs typeface="Arial"/>
                <a:sym typeface="Arial"/>
              </a:rPr>
              <a:t> the age-related expectations and capacities.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13134a0ab3_0_1"/>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Clr>
                <a:schemeClr val="dk1"/>
              </a:buClr>
              <a:buSzPts val="1100"/>
              <a:buFont typeface="Arial"/>
              <a:buNone/>
            </a:pPr>
            <a:r>
              <a:rPr lang="es-ES" sz="2000">
                <a:solidFill>
                  <a:schemeClr val="dk1"/>
                </a:solidFill>
                <a:latin typeface="Arial"/>
                <a:ea typeface="Arial"/>
                <a:cs typeface="Arial"/>
                <a:sym typeface="Arial"/>
              </a:rPr>
              <a:t>How to Ensure Inclusivity in your classroom</a:t>
            </a:r>
            <a:endParaRPr sz="2000">
              <a:solidFill>
                <a:schemeClr val="dk1"/>
              </a:solidFill>
              <a:latin typeface="Arial"/>
              <a:ea typeface="Arial"/>
              <a:cs typeface="Arial"/>
              <a:sym typeface="Arial"/>
            </a:endParaRPr>
          </a:p>
          <a:p>
            <a:pPr indent="0" lvl="0" marL="0" rtl="0" algn="r">
              <a:lnSpc>
                <a:spcPct val="90000"/>
              </a:lnSpc>
              <a:spcBef>
                <a:spcPts val="1000"/>
              </a:spcBef>
              <a:spcAft>
                <a:spcPts val="0"/>
              </a:spcAft>
              <a:buClr>
                <a:schemeClr val="dk1"/>
              </a:buClr>
              <a:buSzPts val="1100"/>
              <a:buFont typeface="Arial"/>
              <a:buNone/>
            </a:pPr>
            <a:r>
              <a:rPr lang="es-ES" sz="2000">
                <a:solidFill>
                  <a:schemeClr val="dk1"/>
                </a:solidFill>
                <a:latin typeface="Arial"/>
                <a:ea typeface="Arial"/>
                <a:cs typeface="Arial"/>
                <a:sym typeface="Arial"/>
              </a:rPr>
              <a:t>Step 1: Needs Assessment</a:t>
            </a:r>
            <a:endParaRPr>
              <a:solidFill>
                <a:schemeClr val="dk1"/>
              </a:solidFill>
              <a:latin typeface="Arial"/>
              <a:ea typeface="Arial"/>
              <a:cs typeface="Arial"/>
              <a:sym typeface="Arial"/>
            </a:endParaRPr>
          </a:p>
        </p:txBody>
      </p:sp>
      <p:sp>
        <p:nvSpPr>
          <p:cNvPr id="167" name="Google Shape;167;g113134a0ab3_0_1"/>
          <p:cNvSpPr txBox="1"/>
          <p:nvPr/>
        </p:nvSpPr>
        <p:spPr>
          <a:xfrm>
            <a:off x="836725" y="1690000"/>
            <a:ext cx="10344300" cy="4339619"/>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chemeClr val="dk1"/>
              </a:buClr>
              <a:buSzPts val="1100"/>
              <a:buFont typeface="Arial"/>
              <a:buNone/>
            </a:pPr>
            <a:r>
              <a:rPr b="0" i="0" lang="es-ES" sz="1800" u="none" cap="none" strike="noStrike">
                <a:solidFill>
                  <a:schemeClr val="dk1"/>
                </a:solidFill>
                <a:latin typeface="Arial"/>
                <a:ea typeface="Arial"/>
                <a:cs typeface="Arial"/>
                <a:sym typeface="Arial"/>
              </a:rPr>
              <a:t>The principles guiding educators in working with classes or groups of students, considering that some of them experience challenges, should include: </a:t>
            </a:r>
            <a:endParaRPr b="0" i="0" sz="18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323850" lvl="0" marL="457200" marR="0" rtl="0" algn="just">
              <a:lnSpc>
                <a:spcPct val="150000"/>
              </a:lnSpc>
              <a:spcBef>
                <a:spcPts val="0"/>
              </a:spcBef>
              <a:spcAft>
                <a:spcPts val="0"/>
              </a:spcAft>
              <a:buClr>
                <a:schemeClr val="dk1"/>
              </a:buClr>
              <a:buSzPts val="1500"/>
              <a:buFont typeface="Helvetica Neue"/>
              <a:buAutoNum type="alphaLcPeriod"/>
            </a:pPr>
            <a:r>
              <a:rPr b="0" i="0" lang="es-ES" sz="1800" u="none" cap="none" strike="noStrike">
                <a:solidFill>
                  <a:schemeClr val="dk1"/>
                </a:solidFill>
                <a:latin typeface="Arial"/>
                <a:ea typeface="Arial"/>
                <a:cs typeface="Arial"/>
                <a:sym typeface="Arial"/>
              </a:rPr>
              <a:t>adopting a positive attitude and expectations of learning towards all participants</a:t>
            </a:r>
            <a:endParaRPr b="0" i="0" sz="1800" u="none" cap="none" strike="noStrike">
              <a:solidFill>
                <a:schemeClr val="dk1"/>
              </a:solidFill>
              <a:latin typeface="Arial"/>
              <a:ea typeface="Arial"/>
              <a:cs typeface="Arial"/>
              <a:sym typeface="Arial"/>
            </a:endParaRPr>
          </a:p>
          <a:p>
            <a:pPr indent="-323850" lvl="0" marL="457200" marR="0" rtl="0" algn="just">
              <a:lnSpc>
                <a:spcPct val="150000"/>
              </a:lnSpc>
              <a:spcBef>
                <a:spcPts val="0"/>
              </a:spcBef>
              <a:spcAft>
                <a:spcPts val="0"/>
              </a:spcAft>
              <a:buClr>
                <a:schemeClr val="dk1"/>
              </a:buClr>
              <a:buSzPts val="1500"/>
              <a:buFont typeface="Helvetica Neue"/>
              <a:buAutoNum type="alphaLcPeriod"/>
            </a:pPr>
            <a:r>
              <a:rPr b="0" i="0" lang="es-ES" sz="1800" u="none" cap="none" strike="noStrike">
                <a:solidFill>
                  <a:schemeClr val="dk1"/>
                </a:solidFill>
                <a:latin typeface="Arial"/>
                <a:ea typeface="Arial"/>
                <a:cs typeface="Arial"/>
                <a:sym typeface="Arial"/>
              </a:rPr>
              <a:t>promotion of communication competences</a:t>
            </a:r>
            <a:endParaRPr b="0" i="0" sz="1800" u="none" cap="none" strike="noStrike">
              <a:solidFill>
                <a:schemeClr val="dk1"/>
              </a:solidFill>
              <a:latin typeface="Arial"/>
              <a:ea typeface="Arial"/>
              <a:cs typeface="Arial"/>
              <a:sym typeface="Arial"/>
            </a:endParaRPr>
          </a:p>
          <a:p>
            <a:pPr indent="-323850" lvl="0" marL="457200" marR="0" rtl="0" algn="just">
              <a:lnSpc>
                <a:spcPct val="150000"/>
              </a:lnSpc>
              <a:spcBef>
                <a:spcPts val="0"/>
              </a:spcBef>
              <a:spcAft>
                <a:spcPts val="0"/>
              </a:spcAft>
              <a:buClr>
                <a:schemeClr val="dk1"/>
              </a:buClr>
              <a:buSzPts val="1500"/>
              <a:buFont typeface="Helvetica Neue"/>
              <a:buAutoNum type="alphaLcPeriod"/>
            </a:pPr>
            <a:r>
              <a:rPr b="0" i="0" lang="es-ES" sz="1800" u="none" cap="none" strike="noStrike">
                <a:solidFill>
                  <a:schemeClr val="dk1"/>
                </a:solidFill>
                <a:latin typeface="Arial"/>
                <a:ea typeface="Arial"/>
                <a:cs typeface="Arial"/>
                <a:sym typeface="Arial"/>
              </a:rPr>
              <a:t>application of the principles of Universal Design for Learning to ensure active participation</a:t>
            </a:r>
            <a:endParaRPr b="0" i="0" sz="1800" u="none" cap="none" strike="noStrike">
              <a:solidFill>
                <a:schemeClr val="dk1"/>
              </a:solidFill>
              <a:latin typeface="Arial"/>
              <a:ea typeface="Arial"/>
              <a:cs typeface="Arial"/>
              <a:sym typeface="Arial"/>
            </a:endParaRPr>
          </a:p>
          <a:p>
            <a:pPr indent="-323850" lvl="0" marL="457200" marR="0" rtl="0" algn="just">
              <a:lnSpc>
                <a:spcPct val="150000"/>
              </a:lnSpc>
              <a:spcBef>
                <a:spcPts val="0"/>
              </a:spcBef>
              <a:spcAft>
                <a:spcPts val="0"/>
              </a:spcAft>
              <a:buClr>
                <a:schemeClr val="dk1"/>
              </a:buClr>
              <a:buSzPts val="1500"/>
              <a:buFont typeface="Helvetica Neue"/>
              <a:buAutoNum type="alphaLcPeriod"/>
            </a:pPr>
            <a:r>
              <a:rPr b="0" i="0" lang="es-ES" sz="1800" u="none" cap="none" strike="noStrike">
                <a:solidFill>
                  <a:schemeClr val="dk1"/>
                </a:solidFill>
                <a:latin typeface="Arial"/>
                <a:ea typeface="Arial"/>
                <a:cs typeface="Arial"/>
                <a:sym typeface="Arial"/>
              </a:rPr>
              <a:t>keeping in mind the 21</a:t>
            </a:r>
            <a:r>
              <a:rPr b="0" baseline="30000" i="0" lang="es-ES" sz="1800" u="none" cap="none" strike="noStrike">
                <a:solidFill>
                  <a:schemeClr val="dk1"/>
                </a:solidFill>
                <a:latin typeface="Arial"/>
                <a:ea typeface="Arial"/>
                <a:cs typeface="Arial"/>
                <a:sym typeface="Arial"/>
              </a:rPr>
              <a:t>st</a:t>
            </a:r>
            <a:r>
              <a:rPr b="0" i="0" lang="es-ES" sz="1800" u="none" cap="none" strike="noStrike">
                <a:solidFill>
                  <a:schemeClr val="dk1"/>
                </a:solidFill>
                <a:latin typeface="Arial"/>
                <a:ea typeface="Arial"/>
                <a:cs typeface="Arial"/>
                <a:sym typeface="Arial"/>
              </a:rPr>
              <a:t> century skills the activities may support</a:t>
            </a:r>
            <a:endParaRPr b="0" i="0" sz="1800" u="none" cap="none" strike="noStrike">
              <a:solidFill>
                <a:schemeClr val="dk1"/>
              </a:solidFill>
              <a:latin typeface="Arial"/>
              <a:ea typeface="Arial"/>
              <a:cs typeface="Arial"/>
              <a:sym typeface="Arial"/>
            </a:endParaRPr>
          </a:p>
          <a:p>
            <a:pPr indent="-323850" lvl="0" marL="457200" marR="0" rtl="0" algn="just">
              <a:lnSpc>
                <a:spcPct val="150000"/>
              </a:lnSpc>
              <a:spcBef>
                <a:spcPts val="0"/>
              </a:spcBef>
              <a:spcAft>
                <a:spcPts val="0"/>
              </a:spcAft>
              <a:buClr>
                <a:schemeClr val="dk1"/>
              </a:buClr>
              <a:buSzPts val="1500"/>
              <a:buFont typeface="Helvetica Neue"/>
              <a:buAutoNum type="alphaLcPeriod"/>
            </a:pPr>
            <a:r>
              <a:rPr b="0" i="0" lang="es-ES" sz="1800" u="none" cap="none" strike="noStrike">
                <a:solidFill>
                  <a:schemeClr val="dk1"/>
                </a:solidFill>
                <a:latin typeface="Arial"/>
                <a:ea typeface="Arial"/>
                <a:cs typeface="Arial"/>
                <a:sym typeface="Arial"/>
              </a:rPr>
              <a:t>selecting and using appropriate personalization for different learners</a:t>
            </a:r>
            <a:endParaRPr b="0" i="0" sz="1800" u="none" cap="none" strike="noStrike">
              <a:solidFill>
                <a:schemeClr val="dk1"/>
              </a:solidFill>
              <a:latin typeface="Arial"/>
              <a:ea typeface="Arial"/>
              <a:cs typeface="Arial"/>
              <a:sym typeface="Arial"/>
            </a:endParaRPr>
          </a:p>
          <a:p>
            <a:pPr indent="-323850" lvl="0" marL="457200" marR="0" rtl="0" algn="just">
              <a:lnSpc>
                <a:spcPct val="150000"/>
              </a:lnSpc>
              <a:spcBef>
                <a:spcPts val="0"/>
              </a:spcBef>
              <a:spcAft>
                <a:spcPts val="0"/>
              </a:spcAft>
              <a:buClr>
                <a:schemeClr val="dk1"/>
              </a:buClr>
              <a:buSzPts val="1500"/>
              <a:buFont typeface="Helvetica Neue"/>
              <a:buAutoNum type="alphaLcPeriod"/>
            </a:pPr>
            <a:r>
              <a:rPr b="0" i="0" lang="es-ES" sz="1800" u="none" cap="none" strike="noStrike">
                <a:solidFill>
                  <a:schemeClr val="dk1"/>
                </a:solidFill>
                <a:latin typeface="Arial"/>
                <a:ea typeface="Arial"/>
                <a:cs typeface="Arial"/>
                <a:sym typeface="Arial"/>
              </a:rPr>
              <a:t>targeting the instruction and monitoring/recording students’ performance</a:t>
            </a:r>
            <a:endParaRPr b="0" i="0" sz="1800" u="none" cap="none" strike="noStrike">
              <a:solidFill>
                <a:schemeClr val="dk1"/>
              </a:solidFill>
              <a:latin typeface="Arial"/>
              <a:ea typeface="Arial"/>
              <a:cs typeface="Arial"/>
              <a:sym typeface="Arial"/>
            </a:endParaRPr>
          </a:p>
          <a:p>
            <a:pPr indent="-323850" lvl="0" marL="457200" marR="0" rtl="0" algn="just">
              <a:lnSpc>
                <a:spcPct val="150000"/>
              </a:lnSpc>
              <a:spcBef>
                <a:spcPts val="0"/>
              </a:spcBef>
              <a:spcAft>
                <a:spcPts val="0"/>
              </a:spcAft>
              <a:buClr>
                <a:schemeClr val="dk1"/>
              </a:buClr>
              <a:buSzPts val="1500"/>
              <a:buFont typeface="Helvetica Neue"/>
              <a:buAutoNum type="alphaLcPeriod"/>
            </a:pPr>
            <a:r>
              <a:rPr b="0" i="0" lang="es-ES" sz="1800" u="none" cap="none" strike="noStrike">
                <a:solidFill>
                  <a:schemeClr val="dk1"/>
                </a:solidFill>
                <a:latin typeface="Arial"/>
                <a:ea typeface="Arial"/>
                <a:cs typeface="Arial"/>
                <a:sym typeface="Arial"/>
              </a:rPr>
              <a:t>be ready to introduce and implement changes in the approach when/if needed</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13134a0ab3_0_7"/>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sz="2000">
                <a:solidFill>
                  <a:schemeClr val="dk1"/>
                </a:solidFill>
                <a:latin typeface="Arial"/>
                <a:ea typeface="Arial"/>
                <a:cs typeface="Arial"/>
                <a:sym typeface="Arial"/>
              </a:rPr>
              <a:t>How to Ensure Inclusivity in your classroom</a:t>
            </a:r>
            <a:endParaRPr sz="2000">
              <a:solidFill>
                <a:schemeClr val="dk1"/>
              </a:solidFill>
              <a:latin typeface="Arial"/>
              <a:ea typeface="Arial"/>
              <a:cs typeface="Arial"/>
              <a:sym typeface="Arial"/>
            </a:endParaRPr>
          </a:p>
          <a:p>
            <a:pPr indent="0" lvl="0" marL="0" rtl="0" algn="r">
              <a:lnSpc>
                <a:spcPct val="90000"/>
              </a:lnSpc>
              <a:spcBef>
                <a:spcPts val="1000"/>
              </a:spcBef>
              <a:spcAft>
                <a:spcPts val="0"/>
              </a:spcAft>
              <a:buSzPts val="5400"/>
              <a:buNone/>
            </a:pPr>
            <a:r>
              <a:rPr lang="es-ES" sz="2000">
                <a:solidFill>
                  <a:schemeClr val="dk1"/>
                </a:solidFill>
                <a:latin typeface="Arial"/>
                <a:ea typeface="Arial"/>
                <a:cs typeface="Arial"/>
                <a:sym typeface="Arial"/>
              </a:rPr>
              <a:t>Step 1 Assess: Needs Assessment</a:t>
            </a:r>
            <a:endParaRPr>
              <a:solidFill>
                <a:schemeClr val="dk1"/>
              </a:solidFill>
              <a:latin typeface="Arial"/>
              <a:ea typeface="Arial"/>
              <a:cs typeface="Arial"/>
              <a:sym typeface="Arial"/>
            </a:endParaRPr>
          </a:p>
        </p:txBody>
      </p:sp>
      <p:pic>
        <p:nvPicPr>
          <p:cNvPr id="174" name="Google Shape;174;g113134a0ab3_0_7"/>
          <p:cNvPicPr preferRelativeResize="0"/>
          <p:nvPr/>
        </p:nvPicPr>
        <p:blipFill rotWithShape="1">
          <a:blip r:embed="rId3">
            <a:alphaModFix/>
          </a:blip>
          <a:srcRect b="7210" l="33581" r="33372" t="9607"/>
          <a:stretch/>
        </p:blipFill>
        <p:spPr>
          <a:xfrm>
            <a:off x="1892750" y="2472084"/>
            <a:ext cx="1405525" cy="1862095"/>
          </a:xfrm>
          <a:prstGeom prst="rect">
            <a:avLst/>
          </a:prstGeom>
          <a:noFill/>
          <a:ln>
            <a:noFill/>
          </a:ln>
        </p:spPr>
      </p:pic>
      <p:sp>
        <p:nvSpPr>
          <p:cNvPr id="175" name="Google Shape;175;g113134a0ab3_0_7"/>
          <p:cNvSpPr txBox="1"/>
          <p:nvPr/>
        </p:nvSpPr>
        <p:spPr>
          <a:xfrm>
            <a:off x="3644334" y="2614836"/>
            <a:ext cx="7265100" cy="172351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000000"/>
                </a:solidFill>
                <a:latin typeface="Arial"/>
                <a:ea typeface="Arial"/>
                <a:cs typeface="Arial"/>
                <a:sym typeface="Arial"/>
              </a:rPr>
              <a:t>Have a look at the following document contained in this Unit.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es-ES" sz="2000" u="none" cap="none" strike="noStrike">
                <a:solidFill>
                  <a:srgbClr val="000000"/>
                </a:solidFill>
                <a:latin typeface="Arial"/>
                <a:ea typeface="Arial"/>
                <a:cs typeface="Arial"/>
                <a:sym typeface="Arial"/>
              </a:rPr>
              <a:t>InCrea+ Needs Assessment</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es-ES" sz="2000" u="none" cap="none" strike="noStrike">
                <a:solidFill>
                  <a:srgbClr val="000000"/>
                </a:solidFill>
                <a:latin typeface="Arial"/>
                <a:ea typeface="Arial"/>
                <a:cs typeface="Arial"/>
                <a:sym typeface="Arial"/>
              </a:rPr>
              <a:t>InCrea+ Strengths and Difficulties Questionnaires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11a8f93526_0_18"/>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Clr>
                <a:schemeClr val="dk1"/>
              </a:buClr>
              <a:buSzPts val="1100"/>
              <a:buFont typeface="Arial"/>
              <a:buNone/>
            </a:pPr>
            <a:r>
              <a:rPr lang="es-ES" sz="2000">
                <a:solidFill>
                  <a:schemeClr val="dk1"/>
                </a:solidFill>
                <a:latin typeface="Arial"/>
                <a:ea typeface="Arial"/>
                <a:cs typeface="Arial"/>
                <a:sym typeface="Arial"/>
              </a:rPr>
              <a:t>How to Ensure Inclusivity in your classroom</a:t>
            </a:r>
            <a:endParaRPr sz="2000">
              <a:solidFill>
                <a:schemeClr val="dk1"/>
              </a:solidFill>
              <a:latin typeface="Arial"/>
              <a:ea typeface="Arial"/>
              <a:cs typeface="Arial"/>
              <a:sym typeface="Arial"/>
            </a:endParaRPr>
          </a:p>
          <a:p>
            <a:pPr indent="0" lvl="0" marL="0" rtl="0" algn="r">
              <a:lnSpc>
                <a:spcPct val="90000"/>
              </a:lnSpc>
              <a:spcBef>
                <a:spcPts val="1000"/>
              </a:spcBef>
              <a:spcAft>
                <a:spcPts val="0"/>
              </a:spcAft>
              <a:buSzPts val="5400"/>
              <a:buNone/>
            </a:pPr>
            <a:r>
              <a:rPr lang="es-ES" sz="2000">
                <a:solidFill>
                  <a:schemeClr val="dk1"/>
                </a:solidFill>
                <a:latin typeface="Arial"/>
                <a:ea typeface="Arial"/>
                <a:cs typeface="Arial"/>
                <a:sym typeface="Arial"/>
              </a:rPr>
              <a:t>Step 2 Group Formation &amp; Teaching Inclusion </a:t>
            </a:r>
            <a:endParaRPr sz="2000">
              <a:solidFill>
                <a:schemeClr val="dk1"/>
              </a:solidFill>
              <a:latin typeface="Arial"/>
              <a:ea typeface="Arial"/>
              <a:cs typeface="Arial"/>
              <a:sym typeface="Arial"/>
            </a:endParaRPr>
          </a:p>
        </p:txBody>
      </p:sp>
      <p:sp>
        <p:nvSpPr>
          <p:cNvPr id="182" name="Google Shape;182;g111a8f93526_0_18"/>
          <p:cNvSpPr txBox="1"/>
          <p:nvPr/>
        </p:nvSpPr>
        <p:spPr>
          <a:xfrm>
            <a:off x="905559" y="1962690"/>
            <a:ext cx="10714725" cy="3762538"/>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50000"/>
              </a:lnSpc>
              <a:spcBef>
                <a:spcPts val="0"/>
              </a:spcBef>
              <a:spcAft>
                <a:spcPts val="0"/>
              </a:spcAft>
              <a:buClr>
                <a:srgbClr val="EC7320"/>
              </a:buClr>
              <a:buSzPts val="1600"/>
              <a:buFont typeface="Helvetica Neue"/>
              <a:buChar char="❖"/>
            </a:pPr>
            <a:r>
              <a:rPr b="0" i="0" lang="es-ES" sz="1800" u="none" cap="none" strike="noStrike">
                <a:solidFill>
                  <a:schemeClr val="dk1"/>
                </a:solidFill>
                <a:latin typeface="Arial"/>
                <a:ea typeface="Arial"/>
                <a:cs typeface="Arial"/>
                <a:sym typeface="Arial"/>
              </a:rPr>
              <a:t>Students should join and participate voluntarily. </a:t>
            </a:r>
            <a:endParaRPr/>
          </a:p>
          <a:p>
            <a:pPr indent="0" lvl="0" marL="127000" marR="0" rtl="0" algn="just">
              <a:lnSpc>
                <a:spcPct val="15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1800" u="none" cap="none" strike="noStrike">
                <a:solidFill>
                  <a:schemeClr val="dk1"/>
                </a:solidFill>
                <a:latin typeface="Arial"/>
                <a:ea typeface="Arial"/>
                <a:cs typeface="Arial"/>
                <a:sym typeface="Arial"/>
              </a:rPr>
              <a:t>The group should be mixed - children at risk of exclusion and children who are considered by others and who don’t consider themselves at risk of exclusion. </a:t>
            </a:r>
            <a:endParaRPr/>
          </a:p>
          <a:p>
            <a:pPr indent="0" lvl="0" marL="127000" marR="0" rtl="0" algn="just">
              <a:lnSpc>
                <a:spcPct val="15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1800" u="none" cap="none" strike="noStrike">
                <a:solidFill>
                  <a:schemeClr val="dk1"/>
                </a:solidFill>
                <a:latin typeface="Arial"/>
                <a:ea typeface="Arial"/>
                <a:cs typeface="Arial"/>
                <a:sym typeface="Arial"/>
              </a:rPr>
              <a:t>The teacher can decide to create more than one group and based on the needs, interests and capabilities of the participants make them work simultaneously on different activities and share experiences. </a:t>
            </a:r>
            <a:endParaRPr b="0" i="0" sz="18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13134a0ab3_0_23"/>
          <p:cNvSpPr txBox="1"/>
          <p:nvPr>
            <p:ph idx="1" type="body"/>
          </p:nvPr>
        </p:nvSpPr>
        <p:spPr>
          <a:xfrm>
            <a:off x="2933475" y="578144"/>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Clr>
                <a:schemeClr val="dk1"/>
              </a:buClr>
              <a:buSzPts val="1100"/>
              <a:buFont typeface="Arial"/>
              <a:buNone/>
            </a:pPr>
            <a:r>
              <a:rPr lang="es-ES" sz="2000">
                <a:solidFill>
                  <a:schemeClr val="dk1"/>
                </a:solidFill>
                <a:latin typeface="Arial"/>
                <a:ea typeface="Arial"/>
                <a:cs typeface="Arial"/>
                <a:sym typeface="Arial"/>
              </a:rPr>
              <a:t>How to Ensure Inclusivity in your classroom</a:t>
            </a:r>
            <a:endParaRPr sz="2000">
              <a:solidFill>
                <a:schemeClr val="dk1"/>
              </a:solidFill>
              <a:latin typeface="Arial"/>
              <a:ea typeface="Arial"/>
              <a:cs typeface="Arial"/>
              <a:sym typeface="Arial"/>
            </a:endParaRPr>
          </a:p>
          <a:p>
            <a:pPr indent="0" lvl="0" marL="0" rtl="0" algn="r">
              <a:lnSpc>
                <a:spcPct val="90000"/>
              </a:lnSpc>
              <a:spcBef>
                <a:spcPts val="1000"/>
              </a:spcBef>
              <a:spcAft>
                <a:spcPts val="0"/>
              </a:spcAft>
              <a:buSzPts val="5400"/>
              <a:buNone/>
            </a:pPr>
            <a:r>
              <a:rPr lang="es-ES" sz="2000">
                <a:solidFill>
                  <a:schemeClr val="dk1"/>
                </a:solidFill>
                <a:latin typeface="Arial"/>
                <a:ea typeface="Arial"/>
                <a:cs typeface="Arial"/>
                <a:sym typeface="Arial"/>
              </a:rPr>
              <a:t>Step 2 Group Formation &amp; Teaching Inclusion </a:t>
            </a:r>
            <a:endParaRPr sz="2000">
              <a:solidFill>
                <a:schemeClr val="dk1"/>
              </a:solidFill>
              <a:latin typeface="Arial"/>
              <a:ea typeface="Arial"/>
              <a:cs typeface="Arial"/>
              <a:sym typeface="Arial"/>
            </a:endParaRPr>
          </a:p>
        </p:txBody>
      </p:sp>
      <p:sp>
        <p:nvSpPr>
          <p:cNvPr id="189" name="Google Shape;189;g113134a0ab3_0_23"/>
          <p:cNvSpPr txBox="1"/>
          <p:nvPr/>
        </p:nvSpPr>
        <p:spPr>
          <a:xfrm>
            <a:off x="960414" y="1586184"/>
            <a:ext cx="10659861" cy="4547368"/>
          </a:xfrm>
          <a:prstGeom prst="rect">
            <a:avLst/>
          </a:prstGeom>
          <a:noFill/>
          <a:ln>
            <a:noFill/>
          </a:ln>
        </p:spPr>
        <p:txBody>
          <a:bodyPr anchorCtr="0" anchor="t" bIns="91425" lIns="91425" spcFirstLastPara="1" rIns="91425" wrap="square" tIns="91425">
            <a:spAutoFit/>
          </a:bodyPr>
          <a:lstStyle/>
          <a:p>
            <a:pPr indent="0" lvl="0" marL="457200" marR="0" rtl="0" algn="just">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Helvetica Neue"/>
              <a:ea typeface="Helvetica Neue"/>
              <a:cs typeface="Helvetica Neue"/>
              <a:sym typeface="Helvetica Neue"/>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1800" u="none" cap="none" strike="noStrike">
                <a:solidFill>
                  <a:schemeClr val="dk1"/>
                </a:solidFill>
                <a:latin typeface="Arial"/>
                <a:ea typeface="Arial"/>
                <a:cs typeface="Arial"/>
                <a:sym typeface="Arial"/>
              </a:rPr>
              <a:t>Introducing crossover sessions with single activities can expand the knowledge base and experience of the involved students and engage them with new topics and people. </a:t>
            </a:r>
            <a:endParaRPr/>
          </a:p>
          <a:p>
            <a:pPr indent="0" lvl="0" marL="127000" marR="0" rtl="0" algn="just">
              <a:lnSpc>
                <a:spcPct val="15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1800" u="none" cap="none" strike="noStrike">
                <a:solidFill>
                  <a:schemeClr val="dk1"/>
                </a:solidFill>
                <a:latin typeface="Arial"/>
                <a:ea typeface="Arial"/>
                <a:cs typeface="Arial"/>
                <a:sym typeface="Arial"/>
              </a:rPr>
              <a:t>Once again the age of the prospective participants should be taken into consideration when developing the approach, forming the group and selecting the activities from the curriculum</a:t>
            </a:r>
            <a:endParaRPr b="0" i="0" sz="1800" u="none" cap="none" strike="noStrike">
              <a:solidFill>
                <a:schemeClr val="dk1"/>
              </a:solidFill>
              <a:latin typeface="Arial"/>
              <a:ea typeface="Arial"/>
              <a:cs typeface="Arial"/>
              <a:sym typeface="Arial"/>
            </a:endParaRPr>
          </a:p>
          <a:p>
            <a:pPr indent="0" lvl="0" marL="127000" marR="0" rtl="0" algn="just">
              <a:lnSpc>
                <a:spcPct val="15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1800" u="none" cap="none" strike="noStrike">
                <a:solidFill>
                  <a:schemeClr val="dk1"/>
                </a:solidFill>
                <a:latin typeface="Arial"/>
                <a:ea typeface="Arial"/>
                <a:cs typeface="Arial"/>
                <a:sym typeface="Arial"/>
              </a:rPr>
              <a:t>it is recommended that there is a content-wise preparation with an ability and diversity awareness lesson, which will have the objective of sensitizing students on different abilities, diversity and inclusion. </a:t>
            </a:r>
            <a:endParaRPr b="0" i="0" sz="18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2"/>
          <p:cNvSpPr txBox="1"/>
          <p:nvPr/>
        </p:nvSpPr>
        <p:spPr>
          <a:xfrm>
            <a:off x="835200" y="2500276"/>
            <a:ext cx="10521600" cy="21555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chemeClr val="lt1"/>
              </a:buClr>
              <a:buSzPts val="4840"/>
              <a:buFont typeface="Helvetica Neue"/>
              <a:buNone/>
            </a:pPr>
            <a:r>
              <a:rPr b="1" i="0" lang="es-ES" sz="6500" u="none" cap="none" strike="noStrike">
                <a:solidFill>
                  <a:schemeClr val="lt1"/>
                </a:solidFill>
                <a:latin typeface="Arial"/>
                <a:ea typeface="Arial"/>
                <a:cs typeface="Arial"/>
                <a:sym typeface="Arial"/>
              </a:rPr>
              <a:t>Curriculum Foundations &amp; </a:t>
            </a:r>
            <a:endParaRPr b="1" i="0" sz="6500" u="none" cap="none" strike="noStrike">
              <a:solidFill>
                <a:schemeClr val="lt1"/>
              </a:solidFill>
              <a:latin typeface="Arial"/>
              <a:ea typeface="Arial"/>
              <a:cs typeface="Arial"/>
              <a:sym typeface="Arial"/>
            </a:endParaRPr>
          </a:p>
          <a:p>
            <a:pPr indent="0" lvl="0" marL="0" marR="0" rtl="0" algn="ctr">
              <a:lnSpc>
                <a:spcPct val="70000"/>
              </a:lnSpc>
              <a:spcBef>
                <a:spcPts val="0"/>
              </a:spcBef>
              <a:spcAft>
                <a:spcPts val="0"/>
              </a:spcAft>
              <a:buClr>
                <a:schemeClr val="lt1"/>
              </a:buClr>
              <a:buSzPts val="4840"/>
              <a:buFont typeface="Helvetica Neue"/>
              <a:buNone/>
            </a:pPr>
            <a:r>
              <a:rPr b="1" i="0" lang="es-ES" sz="6500" u="none" cap="none" strike="noStrike">
                <a:solidFill>
                  <a:schemeClr val="lt1"/>
                </a:solidFill>
                <a:latin typeface="Arial"/>
                <a:ea typeface="Arial"/>
                <a:cs typeface="Arial"/>
                <a:sym typeface="Arial"/>
              </a:rPr>
              <a:t>How to Ensure Inclusivity in the Classroom</a:t>
            </a:r>
            <a:endParaRPr b="1" i="0" sz="6500" u="none" cap="none" strike="noStrike">
              <a:solidFill>
                <a:schemeClr val="lt1"/>
              </a:solidFill>
              <a:latin typeface="Arial"/>
              <a:ea typeface="Arial"/>
              <a:cs typeface="Arial"/>
              <a:sym typeface="Arial"/>
            </a:endParaRPr>
          </a:p>
          <a:p>
            <a:pPr indent="0" lvl="0" marL="0" marR="0" rtl="0" algn="ctr">
              <a:lnSpc>
                <a:spcPct val="70000"/>
              </a:lnSpc>
              <a:spcBef>
                <a:spcPts val="0"/>
              </a:spcBef>
              <a:spcAft>
                <a:spcPts val="0"/>
              </a:spcAft>
              <a:buClr>
                <a:srgbClr val="00AEEF"/>
              </a:buClr>
              <a:buSzPts val="3630"/>
              <a:buFont typeface="Arial"/>
              <a:buNone/>
            </a:pPr>
            <a:r>
              <a:t/>
            </a:r>
            <a:endParaRPr b="1" i="0" sz="5330" u="none" cap="none" strike="noStrike">
              <a:solidFill>
                <a:srgbClr val="00AEE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0c4d38af33_0_17"/>
          <p:cNvSpPr txBox="1"/>
          <p:nvPr/>
        </p:nvSpPr>
        <p:spPr>
          <a:xfrm>
            <a:off x="835200" y="3118251"/>
            <a:ext cx="10521600" cy="1007400"/>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lt1"/>
              </a:buClr>
              <a:buSzPct val="100000"/>
              <a:buFont typeface="Helvetica Neue"/>
              <a:buNone/>
            </a:pPr>
            <a:r>
              <a:rPr b="1" i="0" lang="es-ES" sz="8800" u="none" cap="none" strike="noStrike">
                <a:solidFill>
                  <a:schemeClr val="lt1"/>
                </a:solidFill>
                <a:latin typeface="Helvetica Neue"/>
                <a:ea typeface="Helvetica Neue"/>
                <a:cs typeface="Helvetica Neue"/>
                <a:sym typeface="Helvetica Neue"/>
              </a:rPr>
              <a:t>Thank you for your attention!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AEEF"/>
              </a:buClr>
              <a:buSzPct val="100000"/>
              <a:buFont typeface="Arial"/>
              <a:buNone/>
            </a:pPr>
            <a:r>
              <a:t/>
            </a:r>
            <a:endParaRPr b="1" i="0" sz="6600" u="none" cap="none" strike="noStrike">
              <a:solidFill>
                <a:srgbClr val="00AEEF"/>
              </a:solidFill>
              <a:latin typeface="Helvetica Neue"/>
              <a:ea typeface="Helvetica Neue"/>
              <a:cs typeface="Helvetica Neue"/>
              <a:sym typeface="Helvetica Neue"/>
            </a:endParaRPr>
          </a:p>
        </p:txBody>
      </p:sp>
      <p:pic>
        <p:nvPicPr>
          <p:cNvPr id="195" name="Google Shape;195;g10c4d38af33_0_17"/>
          <p:cNvPicPr preferRelativeResize="0"/>
          <p:nvPr/>
        </p:nvPicPr>
        <p:blipFill rotWithShape="1">
          <a:blip r:embed="rId3">
            <a:alphaModFix/>
          </a:blip>
          <a:srcRect b="0" l="0" r="0" t="0"/>
          <a:stretch/>
        </p:blipFill>
        <p:spPr>
          <a:xfrm>
            <a:off x="4170299" y="3646051"/>
            <a:ext cx="4445675" cy="2729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3"/>
          <p:cNvSpPr txBox="1"/>
          <p:nvPr/>
        </p:nvSpPr>
        <p:spPr>
          <a:xfrm>
            <a:off x="955865" y="2079570"/>
            <a:ext cx="11450700" cy="3693278"/>
          </a:xfrm>
          <a:prstGeom prst="rect">
            <a:avLst/>
          </a:prstGeom>
          <a:noFill/>
          <a:ln>
            <a:noFill/>
          </a:ln>
        </p:spPr>
        <p:txBody>
          <a:bodyPr anchorCtr="0" anchor="t" bIns="45700" lIns="91425" spcFirstLastPara="1" rIns="91425" wrap="square" tIns="45700">
            <a:spAutoFit/>
          </a:bodyPr>
          <a:lstStyle/>
          <a:p>
            <a:pPr indent="-450850" lvl="0" marL="457200" marR="0" rtl="0" algn="l">
              <a:lnSpc>
                <a:spcPct val="150000"/>
              </a:lnSpc>
              <a:spcBef>
                <a:spcPts val="0"/>
              </a:spcBef>
              <a:spcAft>
                <a:spcPts val="0"/>
              </a:spcAft>
              <a:buClr>
                <a:srgbClr val="EC7320"/>
              </a:buClr>
              <a:buSzPts val="3500"/>
              <a:buFont typeface="Helvetica Neue"/>
              <a:buChar char="❖"/>
            </a:pPr>
            <a:r>
              <a:rPr b="0" i="0" lang="es-ES" sz="2500" u="none" cap="none" strike="noStrike">
                <a:solidFill>
                  <a:schemeClr val="dk1"/>
                </a:solidFill>
                <a:latin typeface="Arial"/>
                <a:ea typeface="Arial"/>
                <a:cs typeface="Arial"/>
                <a:sym typeface="Arial"/>
              </a:rPr>
              <a:t>Discover the aims of InCrea+ Curriculum</a:t>
            </a:r>
            <a:endParaRPr b="0" i="0" sz="25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EC7320"/>
              </a:buClr>
              <a:buSzPts val="3500"/>
              <a:buFont typeface="Helvetica Neue"/>
              <a:buChar char="❖"/>
            </a:pPr>
            <a:r>
              <a:rPr b="0" i="0" lang="es-ES" sz="2500" u="none" cap="none" strike="noStrike">
                <a:solidFill>
                  <a:srgbClr val="000000"/>
                </a:solidFill>
                <a:latin typeface="Arial"/>
                <a:ea typeface="Arial"/>
                <a:cs typeface="Arial"/>
                <a:sym typeface="Arial"/>
              </a:rPr>
              <a:t>Identify the choices and foundations of the Curriculum</a:t>
            </a:r>
            <a:endParaRPr b="0" i="0" sz="25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EC7320"/>
              </a:buClr>
              <a:buSzPts val="3500"/>
              <a:buFont typeface="Helvetica Neue"/>
              <a:buChar char="❖"/>
            </a:pPr>
            <a:r>
              <a:rPr b="0" i="0" lang="es-ES" sz="2500" u="none" cap="none" strike="noStrike">
                <a:solidFill>
                  <a:srgbClr val="000000"/>
                </a:solidFill>
                <a:latin typeface="Arial"/>
                <a:ea typeface="Arial"/>
                <a:cs typeface="Arial"/>
                <a:sym typeface="Arial"/>
              </a:rPr>
              <a:t>Understand the structure of the curriculum</a:t>
            </a:r>
            <a:endParaRPr b="0" i="0" sz="25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EC7320"/>
              </a:buClr>
              <a:buSzPts val="3500"/>
              <a:buFont typeface="Helvetica Neue"/>
              <a:buChar char="❖"/>
            </a:pPr>
            <a:r>
              <a:rPr b="0" i="0" lang="es-ES" sz="2500" u="none" cap="none" strike="noStrike">
                <a:solidFill>
                  <a:srgbClr val="000000"/>
                </a:solidFill>
                <a:latin typeface="Arial"/>
                <a:ea typeface="Arial"/>
                <a:cs typeface="Arial"/>
                <a:sym typeface="Arial"/>
              </a:rPr>
              <a:t>Recognise and discuss ways to ensure inclusivity in your classroom</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65100" lvl="0" marL="342900" marR="0" rtl="0" algn="l">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a:p>
            <a:pPr indent="-165100" lvl="0" marL="342900" marR="0" rtl="0" algn="l">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p:txBody>
      </p:sp>
      <p:sp>
        <p:nvSpPr>
          <p:cNvPr id="50" name="Google Shape;50;p3"/>
          <p:cNvSpPr txBox="1"/>
          <p:nvPr/>
        </p:nvSpPr>
        <p:spPr>
          <a:xfrm>
            <a:off x="761999" y="1917487"/>
            <a:ext cx="4219575" cy="61277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p:txBody>
      </p:sp>
      <p:sp>
        <p:nvSpPr>
          <p:cNvPr id="51" name="Google Shape;51;p3"/>
          <p:cNvSpPr txBox="1"/>
          <p:nvPr/>
        </p:nvSpPr>
        <p:spPr>
          <a:xfrm>
            <a:off x="3704800" y="652090"/>
            <a:ext cx="5952831" cy="8397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800"/>
              <a:buFont typeface="Arial"/>
              <a:buNone/>
            </a:pPr>
            <a:r>
              <a:rPr b="1" i="0" lang="es-ES" sz="4000" u="none" cap="none" strike="noStrike">
                <a:solidFill>
                  <a:schemeClr val="dk1"/>
                </a:solidFill>
                <a:latin typeface="Helvetica Neue"/>
                <a:ea typeface="Helvetica Neue"/>
                <a:cs typeface="Helvetica Neue"/>
                <a:sym typeface="Helvetica Neue"/>
              </a:rPr>
              <a:t>Objectives of the lesson:</a:t>
            </a:r>
            <a:r>
              <a:rPr b="1" i="0" lang="es-ES" sz="4000" u="none" cap="none" strike="noStrike">
                <a:solidFill>
                  <a:srgbClr val="00AEEF"/>
                </a:solidFill>
                <a:latin typeface="Helvetica Neue"/>
                <a:ea typeface="Helvetica Neue"/>
                <a:cs typeface="Helvetica Neue"/>
                <a:sym typeface="Helvetica Neue"/>
              </a:rPr>
              <a:t> </a:t>
            </a:r>
            <a:endParaRPr b="1" i="0" sz="4000" u="none" cap="none" strike="noStrike">
              <a:solidFill>
                <a:srgbClr val="00AEE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11085746b30_0_6"/>
          <p:cNvSpPr txBox="1"/>
          <p:nvPr>
            <p:ph idx="1" type="body"/>
          </p:nvPr>
        </p:nvSpPr>
        <p:spPr>
          <a:xfrm>
            <a:off x="3189506" y="450153"/>
            <a:ext cx="9258600" cy="839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5400"/>
              <a:buNone/>
            </a:pPr>
            <a:r>
              <a:rPr lang="es-ES" sz="4800"/>
              <a:t>InCrea+ Curriculum Aims to…</a:t>
            </a:r>
            <a:endParaRPr sz="4800"/>
          </a:p>
        </p:txBody>
      </p:sp>
      <p:sp>
        <p:nvSpPr>
          <p:cNvPr id="58" name="Google Shape;58;g11085746b30_0_6"/>
          <p:cNvSpPr/>
          <p:nvPr/>
        </p:nvSpPr>
        <p:spPr>
          <a:xfrm>
            <a:off x="607700" y="1536192"/>
            <a:ext cx="11095200" cy="1311658"/>
          </a:xfrm>
          <a:prstGeom prst="roundRect">
            <a:avLst>
              <a:gd fmla="val 16667" name="adj"/>
            </a:avLst>
          </a:prstGeom>
          <a:solidFill>
            <a:srgbClr val="EC73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ES" sz="2300" u="none" cap="none" strike="noStrike">
                <a:solidFill>
                  <a:schemeClr val="dk1"/>
                </a:solidFill>
                <a:latin typeface="Arial"/>
                <a:ea typeface="Arial"/>
                <a:cs typeface="Arial"/>
                <a:sym typeface="Arial"/>
              </a:rPr>
              <a:t>…Provide an innovative method of inclusive education and promotion of wellbeing through the implementation of arts educational content and practices </a:t>
            </a:r>
            <a:endParaRPr b="1" i="0" sz="23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g11085746b30_0_6"/>
          <p:cNvSpPr txBox="1"/>
          <p:nvPr/>
        </p:nvSpPr>
        <p:spPr>
          <a:xfrm>
            <a:off x="607700" y="3094189"/>
            <a:ext cx="8706295" cy="3139291"/>
          </a:xfrm>
          <a:prstGeom prst="rect">
            <a:avLst/>
          </a:prstGeom>
          <a:noFill/>
          <a:ln>
            <a:noFill/>
          </a:ln>
        </p:spPr>
        <p:txBody>
          <a:bodyPr anchorCtr="0" anchor="t" bIns="91425" lIns="91425" spcFirstLastPara="1" rIns="91425" wrap="square" tIns="91425">
            <a:spAutoFit/>
          </a:bodyPr>
          <a:lstStyle/>
          <a:p>
            <a:pPr indent="-342900" lvl="0" marL="342900" marR="0" rtl="0" algn="l">
              <a:lnSpc>
                <a:spcPct val="150000"/>
              </a:lnSpc>
              <a:spcBef>
                <a:spcPts val="0"/>
              </a:spcBef>
              <a:spcAft>
                <a:spcPts val="0"/>
              </a:spcAft>
              <a:buClr>
                <a:srgbClr val="EC7320"/>
              </a:buClr>
              <a:buSzPts val="2500"/>
              <a:buFont typeface="Helvetica Neue"/>
              <a:buChar char="❖"/>
            </a:pPr>
            <a:r>
              <a:rPr b="0" i="0" lang="es-ES" sz="1600" u="none" cap="none" strike="noStrike">
                <a:solidFill>
                  <a:srgbClr val="000000"/>
                </a:solidFill>
                <a:latin typeface="Arial"/>
                <a:ea typeface="Arial"/>
                <a:cs typeface="Arial"/>
                <a:sym typeface="Arial"/>
              </a:rPr>
              <a:t>Developing learning resources, materials, educational artmaking activities and training modules to foster creativity, culture, multicultural dialogue, psychological resources and main 21st century skills in secondary education students (11 to 16 years old). </a:t>
            </a:r>
            <a:endParaRPr b="0" i="0" sz="16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EC7320"/>
              </a:buClr>
              <a:buSzPts val="2500"/>
              <a:buFont typeface="Helvetica Neue"/>
              <a:buChar char="❖"/>
            </a:pPr>
            <a:r>
              <a:rPr b="0" i="0" lang="es-ES" sz="1600" u="none" cap="none" strike="noStrike">
                <a:solidFill>
                  <a:srgbClr val="000000"/>
                </a:solidFill>
                <a:latin typeface="Arial"/>
                <a:ea typeface="Arial"/>
                <a:cs typeface="Arial"/>
                <a:sym typeface="Arial"/>
              </a:rPr>
              <a:t>Promoting social inclusion of secondary education students with Special Educational Needs, students from minorities or low-income families.</a:t>
            </a:r>
            <a:endParaRPr b="0" i="0" sz="16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EC7320"/>
              </a:buClr>
              <a:buSzPts val="2500"/>
              <a:buFont typeface="Helvetica Neue"/>
              <a:buChar char="❖"/>
            </a:pPr>
            <a:r>
              <a:rPr b="0" i="0" lang="es-ES" sz="1600" u="none" cap="none" strike="noStrike">
                <a:solidFill>
                  <a:srgbClr val="000000"/>
                </a:solidFill>
                <a:latin typeface="Arial"/>
                <a:ea typeface="Arial"/>
                <a:cs typeface="Arial"/>
                <a:sym typeface="Arial"/>
              </a:rPr>
              <a:t>Enhancing teachers’ skills and competences in inclusive education.</a:t>
            </a:r>
            <a:endParaRPr b="0" i="0" sz="16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EC7320"/>
              </a:buClr>
              <a:buSzPts val="2500"/>
              <a:buFont typeface="Helvetica Neue"/>
              <a:buChar char="❖"/>
            </a:pPr>
            <a:r>
              <a:rPr b="0" i="0" lang="es-ES" sz="1600" u="none" cap="none" strike="noStrike">
                <a:solidFill>
                  <a:srgbClr val="000000"/>
                </a:solidFill>
                <a:latin typeface="Arial"/>
                <a:ea typeface="Arial"/>
                <a:cs typeface="Arial"/>
                <a:sym typeface="Arial"/>
              </a:rPr>
              <a:t>Providing a set of new skills and competences for the CCS. </a:t>
            </a:r>
            <a:endParaRPr b="0" i="0" sz="16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EC7320"/>
              </a:buClr>
              <a:buSzPts val="2500"/>
              <a:buFont typeface="Helvetica Neue"/>
              <a:buChar char="❖"/>
            </a:pPr>
            <a:r>
              <a:rPr b="0" i="0" lang="es-ES" sz="1600" u="none" cap="none" strike="noStrike">
                <a:solidFill>
                  <a:srgbClr val="000000"/>
                </a:solidFill>
                <a:latin typeface="Arial"/>
                <a:ea typeface="Arial"/>
                <a:cs typeface="Arial"/>
                <a:sym typeface="Arial"/>
              </a:rPr>
              <a:t>Fostering possible collaboration between art specialists, education experts and teachers.</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11085746b30_0_13"/>
          <p:cNvSpPr txBox="1"/>
          <p:nvPr>
            <p:ph idx="1" type="body"/>
          </p:nvPr>
        </p:nvSpPr>
        <p:spPr>
          <a:xfrm>
            <a:off x="3443580" y="443597"/>
            <a:ext cx="5500439" cy="839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5400"/>
              <a:buNone/>
            </a:pPr>
            <a:r>
              <a:rPr lang="es-ES" sz="2400">
                <a:solidFill>
                  <a:schemeClr val="dk1"/>
                </a:solidFill>
                <a:latin typeface="Arial"/>
                <a:ea typeface="Arial"/>
                <a:cs typeface="Arial"/>
                <a:sym typeface="Arial"/>
              </a:rPr>
              <a:t>Choices for the InCrea+ Curriculum</a:t>
            </a:r>
            <a:endParaRPr sz="2400">
              <a:solidFill>
                <a:schemeClr val="dk1"/>
              </a:solidFill>
              <a:latin typeface="Arial"/>
              <a:ea typeface="Arial"/>
              <a:cs typeface="Arial"/>
              <a:sym typeface="Arial"/>
            </a:endParaRPr>
          </a:p>
        </p:txBody>
      </p:sp>
      <p:sp>
        <p:nvSpPr>
          <p:cNvPr id="66" name="Google Shape;66;g11085746b30_0_13"/>
          <p:cNvSpPr/>
          <p:nvPr/>
        </p:nvSpPr>
        <p:spPr>
          <a:xfrm flipH="1" rot="1671076">
            <a:off x="9054617" y="1636697"/>
            <a:ext cx="2175616" cy="1468528"/>
          </a:xfrm>
          <a:prstGeom prst="wedgeRoundRectCallout">
            <a:avLst>
              <a:gd fmla="val -20833" name="adj1"/>
              <a:gd fmla="val 62500" name="adj2"/>
              <a:gd fmla="val 0" name="adj3"/>
            </a:avLst>
          </a:prstGeom>
          <a:solidFill>
            <a:srgbClr val="EA913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s-ES" sz="2100" u="none" cap="none" strike="noStrike">
                <a:solidFill>
                  <a:srgbClr val="000000"/>
                </a:solidFill>
                <a:latin typeface="Helvetica Neue"/>
                <a:ea typeface="Helvetica Neue"/>
                <a:cs typeface="Helvetica Neue"/>
                <a:sym typeface="Helvetica Neue"/>
              </a:rPr>
              <a:t>What areas have guided the curriculum development?</a:t>
            </a:r>
            <a:endParaRPr b="1" i="0" sz="2100" u="none" cap="none" strike="noStrike">
              <a:solidFill>
                <a:srgbClr val="000000"/>
              </a:solidFill>
              <a:latin typeface="Helvetica Neue"/>
              <a:ea typeface="Helvetica Neue"/>
              <a:cs typeface="Helvetica Neue"/>
              <a:sym typeface="Helvetica Neue"/>
            </a:endParaRPr>
          </a:p>
        </p:txBody>
      </p:sp>
      <p:sp>
        <p:nvSpPr>
          <p:cNvPr id="67" name="Google Shape;67;g11085746b30_0_13"/>
          <p:cNvSpPr/>
          <p:nvPr/>
        </p:nvSpPr>
        <p:spPr>
          <a:xfrm flipH="1" rot="-1288702">
            <a:off x="134532" y="1866513"/>
            <a:ext cx="2667760" cy="1931223"/>
          </a:xfrm>
          <a:prstGeom prst="wedgeEllipseCallout">
            <a:avLst>
              <a:gd fmla="val -20833" name="adj1"/>
              <a:gd fmla="val 62500" name="adj2"/>
            </a:avLst>
          </a:prstGeom>
          <a:solidFill>
            <a:srgbClr val="EA913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s-ES" sz="2100" u="none" cap="none" strike="noStrike">
                <a:solidFill>
                  <a:srgbClr val="000000"/>
                </a:solidFill>
                <a:latin typeface="Helvetica Neue"/>
                <a:ea typeface="Helvetica Neue"/>
                <a:cs typeface="Helvetica Neue"/>
                <a:sym typeface="Helvetica Neue"/>
              </a:rPr>
              <a:t>What are the foundations of the Curriculum?</a:t>
            </a:r>
            <a:endParaRPr b="1" i="0" sz="2100" u="none" cap="none" strike="noStrike">
              <a:solidFill>
                <a:srgbClr val="000000"/>
              </a:solidFill>
              <a:latin typeface="Helvetica Neue"/>
              <a:ea typeface="Helvetica Neue"/>
              <a:cs typeface="Helvetica Neue"/>
              <a:sym typeface="Helvetica Neue"/>
            </a:endParaRPr>
          </a:p>
        </p:txBody>
      </p:sp>
      <p:sp>
        <p:nvSpPr>
          <p:cNvPr id="68" name="Google Shape;68;g11085746b30_0_13"/>
          <p:cNvSpPr txBox="1"/>
          <p:nvPr/>
        </p:nvSpPr>
        <p:spPr>
          <a:xfrm>
            <a:off x="4387500" y="3992950"/>
            <a:ext cx="3612600" cy="1662300"/>
          </a:xfrm>
          <a:prstGeom prst="rect">
            <a:avLst/>
          </a:prstGeom>
          <a:noFill/>
          <a:ln cap="flat" cmpd="sng" w="38100">
            <a:solidFill>
              <a:srgbClr val="00AEEF"/>
            </a:solidFill>
            <a:prstDash val="solid"/>
            <a:round/>
            <a:headEnd len="sm" w="sm" type="none"/>
            <a:tailEnd len="sm" w="sm" type="none"/>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EC7320"/>
              </a:buClr>
              <a:buSzPts val="2400"/>
              <a:buFont typeface="Helvetica Neue"/>
              <a:buChar char="❖"/>
            </a:pPr>
            <a:r>
              <a:rPr b="1" i="0" lang="es-ES" sz="2400" u="none" cap="none" strike="noStrike">
                <a:solidFill>
                  <a:schemeClr val="dk1"/>
                </a:solidFill>
                <a:latin typeface="Helvetica Neue"/>
                <a:ea typeface="Helvetica Neue"/>
                <a:cs typeface="Helvetica Neue"/>
                <a:sym typeface="Helvetica Neue"/>
              </a:rPr>
              <a:t>Inclusion</a:t>
            </a:r>
            <a:endParaRPr b="1" i="0" sz="2400" u="none" cap="none" strike="noStrike">
              <a:solidFill>
                <a:schemeClr val="dk1"/>
              </a:solidFill>
              <a:latin typeface="Helvetica Neue"/>
              <a:ea typeface="Helvetica Neue"/>
              <a:cs typeface="Helvetica Neue"/>
              <a:sym typeface="Helvetica Neue"/>
            </a:endParaRPr>
          </a:p>
          <a:p>
            <a:pPr indent="-381000" lvl="0" marL="457200" marR="0" rtl="0" algn="l">
              <a:lnSpc>
                <a:spcPct val="100000"/>
              </a:lnSpc>
              <a:spcBef>
                <a:spcPts val="0"/>
              </a:spcBef>
              <a:spcAft>
                <a:spcPts val="0"/>
              </a:spcAft>
              <a:buClr>
                <a:srgbClr val="EC7320"/>
              </a:buClr>
              <a:buSzPts val="2400"/>
              <a:buFont typeface="Helvetica Neue"/>
              <a:buChar char="❖"/>
            </a:pPr>
            <a:r>
              <a:rPr b="1" i="0" lang="es-ES" sz="2400" u="none" cap="none" strike="noStrike">
                <a:solidFill>
                  <a:schemeClr val="dk1"/>
                </a:solidFill>
                <a:latin typeface="Helvetica Neue"/>
                <a:ea typeface="Helvetica Neue"/>
                <a:cs typeface="Helvetica Neue"/>
                <a:sym typeface="Helvetica Neue"/>
              </a:rPr>
              <a:t>21st century skills</a:t>
            </a:r>
            <a:endParaRPr b="1" i="0" sz="2400" u="none" cap="none" strike="noStrike">
              <a:solidFill>
                <a:schemeClr val="dk1"/>
              </a:solidFill>
              <a:latin typeface="Helvetica Neue"/>
              <a:ea typeface="Helvetica Neue"/>
              <a:cs typeface="Helvetica Neue"/>
              <a:sym typeface="Helvetica Neue"/>
            </a:endParaRPr>
          </a:p>
          <a:p>
            <a:pPr indent="-381000" lvl="0" marL="457200" marR="0" rtl="0" algn="l">
              <a:lnSpc>
                <a:spcPct val="100000"/>
              </a:lnSpc>
              <a:spcBef>
                <a:spcPts val="0"/>
              </a:spcBef>
              <a:spcAft>
                <a:spcPts val="0"/>
              </a:spcAft>
              <a:buClr>
                <a:srgbClr val="EC7320"/>
              </a:buClr>
              <a:buSzPts val="2400"/>
              <a:buFont typeface="Helvetica Neue"/>
              <a:buChar char="❖"/>
            </a:pPr>
            <a:r>
              <a:rPr b="1" i="0" lang="es-ES" sz="2400" u="none" cap="none" strike="noStrike">
                <a:solidFill>
                  <a:schemeClr val="dk1"/>
                </a:solidFill>
                <a:latin typeface="Helvetica Neue"/>
                <a:ea typeface="Helvetica Neue"/>
                <a:cs typeface="Helvetica Neue"/>
                <a:sym typeface="Helvetica Neue"/>
              </a:rPr>
              <a:t>Arts domains</a:t>
            </a:r>
            <a:endParaRPr b="1" i="0" sz="2400" u="none" cap="none" strike="noStrike">
              <a:solidFill>
                <a:schemeClr val="dk1"/>
              </a:solidFill>
              <a:latin typeface="Helvetica Neue"/>
              <a:ea typeface="Helvetica Neue"/>
              <a:cs typeface="Helvetica Neue"/>
              <a:sym typeface="Helvetica Neue"/>
            </a:endParaRPr>
          </a:p>
          <a:p>
            <a:pPr indent="-381000" lvl="0" marL="457200" marR="0" rtl="0" algn="l">
              <a:lnSpc>
                <a:spcPct val="100000"/>
              </a:lnSpc>
              <a:spcBef>
                <a:spcPts val="0"/>
              </a:spcBef>
              <a:spcAft>
                <a:spcPts val="0"/>
              </a:spcAft>
              <a:buClr>
                <a:srgbClr val="EC7320"/>
              </a:buClr>
              <a:buSzPts val="2400"/>
              <a:buFont typeface="Helvetica Neue"/>
              <a:buChar char="❖"/>
            </a:pPr>
            <a:r>
              <a:rPr b="1" i="0" lang="es-ES" sz="2400" u="none" cap="none" strike="noStrike">
                <a:solidFill>
                  <a:schemeClr val="dk1"/>
                </a:solidFill>
                <a:latin typeface="Helvetica Neue"/>
                <a:ea typeface="Helvetica Neue"/>
                <a:cs typeface="Helvetica Neue"/>
                <a:sym typeface="Helvetica Neue"/>
              </a:rPr>
              <a:t>UDL</a:t>
            </a:r>
            <a:endParaRPr b="1" i="0" sz="2400" u="none" cap="none" strike="noStrike">
              <a:solidFill>
                <a:srgbClr val="000000"/>
              </a:solidFill>
              <a:latin typeface="Helvetica Neue"/>
              <a:ea typeface="Helvetica Neue"/>
              <a:cs typeface="Helvetica Neue"/>
              <a:sym typeface="Helvetica Neue"/>
            </a:endParaRPr>
          </a:p>
        </p:txBody>
      </p:sp>
      <p:pic>
        <p:nvPicPr>
          <p:cNvPr id="69" name="Google Shape;69;g11085746b30_0_13"/>
          <p:cNvPicPr preferRelativeResize="0"/>
          <p:nvPr/>
        </p:nvPicPr>
        <p:blipFill rotWithShape="1">
          <a:blip r:embed="rId3">
            <a:alphaModFix/>
          </a:blip>
          <a:srcRect b="24127" l="51735" r="26314" t="26571"/>
          <a:stretch/>
        </p:blipFill>
        <p:spPr>
          <a:xfrm>
            <a:off x="2363573" y="3695150"/>
            <a:ext cx="1170551" cy="1383825"/>
          </a:xfrm>
          <a:prstGeom prst="rect">
            <a:avLst/>
          </a:prstGeom>
          <a:noFill/>
          <a:ln>
            <a:noFill/>
          </a:ln>
        </p:spPr>
      </p:pic>
      <p:pic>
        <p:nvPicPr>
          <p:cNvPr id="70" name="Google Shape;70;g11085746b30_0_13"/>
          <p:cNvPicPr preferRelativeResize="0"/>
          <p:nvPr/>
        </p:nvPicPr>
        <p:blipFill rotWithShape="1">
          <a:blip r:embed="rId3">
            <a:alphaModFix/>
          </a:blip>
          <a:srcRect b="24127" l="26506" r="48598" t="26571"/>
          <a:stretch/>
        </p:blipFill>
        <p:spPr>
          <a:xfrm>
            <a:off x="8433923" y="2861475"/>
            <a:ext cx="1378551" cy="1436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1085746b30_0_29"/>
          <p:cNvSpPr txBox="1"/>
          <p:nvPr>
            <p:ph idx="1" type="body"/>
          </p:nvPr>
        </p:nvSpPr>
        <p:spPr>
          <a:xfrm>
            <a:off x="3317532" y="532200"/>
            <a:ext cx="8686800" cy="839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5400"/>
              <a:buNone/>
            </a:pPr>
            <a:r>
              <a:rPr lang="es-ES" sz="2400">
                <a:solidFill>
                  <a:schemeClr val="dk1"/>
                </a:solidFill>
                <a:latin typeface="Arial"/>
                <a:ea typeface="Arial"/>
                <a:cs typeface="Arial"/>
                <a:sym typeface="Arial"/>
              </a:rPr>
              <a:t>Foundations of the Curriculum – Promoting Inclusion</a:t>
            </a:r>
            <a:endParaRPr sz="2400">
              <a:solidFill>
                <a:schemeClr val="dk1"/>
              </a:solidFill>
              <a:latin typeface="Arial"/>
              <a:ea typeface="Arial"/>
              <a:cs typeface="Arial"/>
              <a:sym typeface="Arial"/>
            </a:endParaRPr>
          </a:p>
        </p:txBody>
      </p:sp>
      <p:sp>
        <p:nvSpPr>
          <p:cNvPr id="77" name="Google Shape;77;g11085746b30_0_29"/>
          <p:cNvSpPr txBox="1"/>
          <p:nvPr/>
        </p:nvSpPr>
        <p:spPr>
          <a:xfrm>
            <a:off x="783900" y="1957116"/>
            <a:ext cx="10624200" cy="393701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s-ES" sz="1000" u="none" cap="none" strike="noStrike">
                <a:solidFill>
                  <a:schemeClr val="dk1"/>
                </a:solidFill>
                <a:latin typeface="Arial"/>
                <a:ea typeface="Arial"/>
                <a:cs typeface="Arial"/>
                <a:sym typeface="Arial"/>
              </a:rPr>
              <a:t> </a:t>
            </a:r>
            <a:r>
              <a:rPr b="1" i="1" lang="es-ES" sz="1600" u="none" cap="none" strike="noStrike">
                <a:solidFill>
                  <a:srgbClr val="EC7320"/>
                </a:solidFill>
                <a:latin typeface="Arial"/>
                <a:ea typeface="Arial"/>
                <a:cs typeface="Arial"/>
                <a:sym typeface="Arial"/>
              </a:rPr>
              <a:t>“Social inclusion is about each person taking part in society and having control over their own resources. It is also about a community that cares for its members, makes them feel welcome and is willing to adjust to fit their various needs.”</a:t>
            </a:r>
            <a:endParaRPr b="1" i="1" sz="1600" u="none" cap="none" strike="noStrike">
              <a:solidFill>
                <a:srgbClr val="EC732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1" i="1" lang="es-ES" sz="1600" u="none" cap="none" strike="noStrike">
                <a:solidFill>
                  <a:srgbClr val="EC7320"/>
                </a:solidFill>
                <a:latin typeface="Arial"/>
                <a:ea typeface="Arial"/>
                <a:cs typeface="Arial"/>
                <a:sym typeface="Arial"/>
              </a:rPr>
              <a:t>						</a:t>
            </a:r>
            <a:r>
              <a:rPr b="0" i="0" lang="es-ES" sz="1600" u="none" cap="none" strike="noStrike">
                <a:solidFill>
                  <a:schemeClr val="dk1"/>
                </a:solidFill>
                <a:latin typeface="Arial"/>
                <a:ea typeface="Arial"/>
                <a:cs typeface="Arial"/>
                <a:sym typeface="Arial"/>
              </a:rPr>
              <a:t>Marino-Francis and Worrall-Davies (2010, p.38)</a:t>
            </a:r>
            <a:endParaRPr b="1" i="1" sz="1600" u="none" cap="none" strike="noStrike">
              <a:solidFill>
                <a:srgbClr val="EC732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s-ES" sz="1600" u="none" cap="none" strike="noStrike">
                <a:solidFill>
                  <a:schemeClr val="dk1"/>
                </a:solidFill>
                <a:latin typeface="Arial"/>
                <a:ea typeface="Arial"/>
                <a:cs typeface="Arial"/>
                <a:sym typeface="Arial"/>
              </a:rPr>
              <a:t>The  InCrea+ Project considers:</a:t>
            </a:r>
            <a:endParaRPr b="0" i="0" sz="1600" u="none" cap="none" strike="noStrike">
              <a:solidFill>
                <a:schemeClr val="dk1"/>
              </a:solidFill>
              <a:latin typeface="Arial"/>
              <a:ea typeface="Arial"/>
              <a:cs typeface="Arial"/>
              <a:sym typeface="Arial"/>
            </a:endParaRPr>
          </a:p>
          <a:p>
            <a:pPr indent="-317500" lvl="0" marL="457200" marR="0" rtl="0" algn="just">
              <a:lnSpc>
                <a:spcPct val="100000"/>
              </a:lnSpc>
              <a:spcBef>
                <a:spcPts val="0"/>
              </a:spcBef>
              <a:spcAft>
                <a:spcPts val="0"/>
              </a:spcAft>
              <a:buClr>
                <a:schemeClr val="dk1"/>
              </a:buClr>
              <a:buSzPts val="1400"/>
              <a:buFont typeface="Helvetica Neue"/>
              <a:buAutoNum type="arabicPeriod"/>
            </a:pPr>
            <a:r>
              <a:rPr b="0" i="0" lang="es-ES" sz="1600" u="none" cap="none" strike="noStrike">
                <a:solidFill>
                  <a:schemeClr val="dk1"/>
                </a:solidFill>
                <a:latin typeface="Arial"/>
                <a:ea typeface="Arial"/>
                <a:cs typeface="Arial"/>
                <a:sym typeface="Arial"/>
              </a:rPr>
              <a:t>Inclusion as a process where equal access and opportunities are given to everybody within a certain group without obstacles or prejudices, considering individual needs, abilities, skills and particularities</a:t>
            </a:r>
            <a:endParaRPr b="0" i="0" sz="1600" u="none" cap="none" strike="noStrike">
              <a:solidFill>
                <a:schemeClr val="dk1"/>
              </a:solidFill>
              <a:latin typeface="Arial"/>
              <a:ea typeface="Arial"/>
              <a:cs typeface="Arial"/>
              <a:sym typeface="Arial"/>
            </a:endParaRPr>
          </a:p>
          <a:p>
            <a:pPr indent="-317500" lvl="0" marL="457200" marR="0" rtl="0" algn="just">
              <a:lnSpc>
                <a:spcPct val="100000"/>
              </a:lnSpc>
              <a:spcBef>
                <a:spcPts val="0"/>
              </a:spcBef>
              <a:spcAft>
                <a:spcPts val="0"/>
              </a:spcAft>
              <a:buClr>
                <a:schemeClr val="dk1"/>
              </a:buClr>
              <a:buSzPts val="1400"/>
              <a:buFont typeface="Helvetica Neue"/>
              <a:buAutoNum type="arabicPeriod"/>
            </a:pPr>
            <a:r>
              <a:rPr b="0" i="0" lang="es-ES" sz="1600" u="none" cap="none" strike="noStrike">
                <a:solidFill>
                  <a:schemeClr val="dk1"/>
                </a:solidFill>
                <a:latin typeface="Arial"/>
                <a:ea typeface="Arial"/>
                <a:cs typeface="Arial"/>
                <a:sym typeface="Arial"/>
              </a:rPr>
              <a:t>Inclusive Education as a process where education is accessible to all and provides equal opportunities, celebrating and utilising differences to achieve optimal learning outcomes for all. </a:t>
            </a:r>
            <a:endParaRPr b="0" i="0" sz="1600" u="none" cap="none" strike="noStrike">
              <a:solidFill>
                <a:schemeClr val="dk1"/>
              </a:solidFill>
              <a:latin typeface="Arial"/>
              <a:ea typeface="Arial"/>
              <a:cs typeface="Arial"/>
              <a:sym typeface="Arial"/>
            </a:endParaRPr>
          </a:p>
          <a:p>
            <a:pPr indent="-317500" lvl="0" marL="457200" marR="0" rtl="0" algn="just">
              <a:lnSpc>
                <a:spcPct val="107916"/>
              </a:lnSpc>
              <a:spcBef>
                <a:spcPts val="0"/>
              </a:spcBef>
              <a:spcAft>
                <a:spcPts val="0"/>
              </a:spcAft>
              <a:buClr>
                <a:schemeClr val="dk1"/>
              </a:buClr>
              <a:buSzPts val="1400"/>
              <a:buFont typeface="Helvetica Neue"/>
              <a:buAutoNum type="arabicPeriod"/>
            </a:pPr>
            <a:r>
              <a:rPr b="0" i="0" lang="es-ES" sz="1600" u="none" cap="none" strike="noStrike">
                <a:solidFill>
                  <a:schemeClr val="dk1"/>
                </a:solidFill>
                <a:latin typeface="Arial"/>
                <a:ea typeface="Arial"/>
                <a:cs typeface="Arial"/>
                <a:sym typeface="Arial"/>
              </a:rPr>
              <a:t>that arts in inclusive education provide a universal language of expression of personal, social skills and feelings, allowing for the participation of and engagement with everyone without fear of mistakes and judgement</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idx="1" type="body"/>
          </p:nvPr>
        </p:nvSpPr>
        <p:spPr>
          <a:xfrm>
            <a:off x="3299244" y="715080"/>
            <a:ext cx="8686800" cy="839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5400"/>
              <a:buNone/>
            </a:pPr>
            <a:r>
              <a:rPr lang="es-ES" sz="2400">
                <a:solidFill>
                  <a:schemeClr val="dk1"/>
                </a:solidFill>
                <a:latin typeface="Arial"/>
                <a:ea typeface="Arial"/>
                <a:cs typeface="Arial"/>
                <a:sym typeface="Arial"/>
              </a:rPr>
              <a:t>Foundations of the Curriculum – Promoting Inclusion</a:t>
            </a:r>
            <a:endParaRPr sz="2400">
              <a:solidFill>
                <a:schemeClr val="dk1"/>
              </a:solidFill>
              <a:latin typeface="Arial"/>
              <a:ea typeface="Arial"/>
              <a:cs typeface="Arial"/>
              <a:sym typeface="Arial"/>
            </a:endParaRPr>
          </a:p>
        </p:txBody>
      </p:sp>
      <p:sp>
        <p:nvSpPr>
          <p:cNvPr id="84" name="Google Shape;84;p4"/>
          <p:cNvSpPr txBox="1"/>
          <p:nvPr/>
        </p:nvSpPr>
        <p:spPr>
          <a:xfrm>
            <a:off x="594924" y="1762712"/>
            <a:ext cx="11597076" cy="4124176"/>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s-ES" sz="2000" u="none" cap="none" strike="noStrike">
                <a:solidFill>
                  <a:schemeClr val="dk1"/>
                </a:solidFill>
                <a:latin typeface="Arial"/>
                <a:ea typeface="Arial"/>
                <a:cs typeface="Arial"/>
                <a:sym typeface="Arial"/>
              </a:rPr>
              <a:t>InCrea+ partners carried out a field and desk research involving</a:t>
            </a:r>
            <a:endParaRPr/>
          </a:p>
          <a:p>
            <a:pPr indent="-342900" lvl="0" marL="342900" marR="0" rtl="0" algn="just">
              <a:lnSpc>
                <a:spcPct val="100000"/>
              </a:lnSpc>
              <a:spcBef>
                <a:spcPts val="0"/>
              </a:spcBef>
              <a:spcAft>
                <a:spcPts val="0"/>
              </a:spcAft>
              <a:buClr>
                <a:srgbClr val="000000"/>
              </a:buClr>
              <a:buSzPts val="2000"/>
              <a:buFont typeface="Arial"/>
              <a:buChar char="•"/>
            </a:pPr>
            <a:r>
              <a:rPr b="0" i="0" lang="es-ES" sz="2000" u="none" cap="none" strike="noStrike">
                <a:solidFill>
                  <a:schemeClr val="dk1"/>
                </a:solidFill>
                <a:latin typeface="Arial"/>
                <a:ea typeface="Arial"/>
                <a:cs typeface="Arial"/>
                <a:sym typeface="Arial"/>
              </a:rPr>
              <a:t>Teachers</a:t>
            </a:r>
            <a:endParaRPr/>
          </a:p>
          <a:p>
            <a:pPr indent="-342900" lvl="0" marL="342900" marR="0" rtl="0" algn="just">
              <a:lnSpc>
                <a:spcPct val="100000"/>
              </a:lnSpc>
              <a:spcBef>
                <a:spcPts val="0"/>
              </a:spcBef>
              <a:spcAft>
                <a:spcPts val="0"/>
              </a:spcAft>
              <a:buClr>
                <a:srgbClr val="000000"/>
              </a:buClr>
              <a:buSzPts val="2000"/>
              <a:buFont typeface="Arial"/>
              <a:buChar char="•"/>
            </a:pPr>
            <a:r>
              <a:rPr b="0" i="0" lang="es-ES" sz="2000" u="none" cap="none" strike="noStrike">
                <a:solidFill>
                  <a:schemeClr val="dk1"/>
                </a:solidFill>
                <a:latin typeface="Arial"/>
                <a:ea typeface="Arial"/>
                <a:cs typeface="Arial"/>
                <a:sym typeface="Arial"/>
              </a:rPr>
              <a:t>Workers of the Creative and Cultural Sector</a:t>
            </a:r>
            <a:endParaRPr/>
          </a:p>
          <a:p>
            <a:pPr indent="0" lvl="0" marL="0" marR="0" rtl="0" algn="just">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2000" u="none" cap="none" strike="noStrike">
                <a:solidFill>
                  <a:schemeClr val="dk1"/>
                </a:solidFill>
                <a:latin typeface="Arial"/>
                <a:ea typeface="Arial"/>
                <a:cs typeface="Arial"/>
                <a:sym typeface="Arial"/>
              </a:rPr>
              <a:t>🡪 many relevant challenges to inclusion emerged for this research in all the countries involved.</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ES" sz="2000" u="none" cap="none" strike="noStrike">
                <a:solidFill>
                  <a:schemeClr val="dk1"/>
                </a:solidFill>
                <a:latin typeface="Arial"/>
                <a:ea typeface="Arial"/>
                <a:cs typeface="Arial"/>
                <a:sym typeface="Arial"/>
              </a:rPr>
              <a:t>Most impacting challenges to inclusion considered in the survey, namely:</a:t>
            </a:r>
            <a:endParaRPr/>
          </a:p>
          <a:p>
            <a:pPr indent="0" lvl="0" marL="0" marR="0" rtl="0" algn="just">
              <a:lnSpc>
                <a:spcPct val="100000"/>
              </a:lnSpc>
              <a:spcBef>
                <a:spcPts val="0"/>
              </a:spcBef>
              <a:spcAft>
                <a:spcPts val="0"/>
              </a:spcAft>
              <a:buNone/>
            </a:pPr>
            <a:r>
              <a:t/>
            </a:r>
            <a:endParaRPr b="1"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1" i="0" lang="es-ES" sz="2000" u="none" cap="none" strike="noStrike">
                <a:solidFill>
                  <a:srgbClr val="EC7320"/>
                </a:solidFill>
                <a:latin typeface="Arial"/>
                <a:ea typeface="Arial"/>
                <a:cs typeface="Arial"/>
                <a:sym typeface="Arial"/>
              </a:rPr>
              <a:t>1) Cultural    2) Socio-economic  3) Social   4) Physical   5) Cognitive   6) Behavioural</a:t>
            </a:r>
            <a:endParaRPr/>
          </a:p>
          <a:p>
            <a:pPr indent="0" lvl="0" marL="0" marR="0" rtl="0" algn="just">
              <a:lnSpc>
                <a:spcPct val="100000"/>
              </a:lnSpc>
              <a:spcBef>
                <a:spcPts val="0"/>
              </a:spcBef>
              <a:spcAft>
                <a:spcPts val="0"/>
              </a:spcAft>
              <a:buNone/>
            </a:pPr>
            <a:r>
              <a:rPr b="1" i="0" lang="es-ES" sz="2000" u="none" cap="none" strike="noStrike">
                <a:solidFill>
                  <a:srgbClr val="EC7320"/>
                </a:solidFill>
                <a:latin typeface="Arial"/>
                <a:ea typeface="Arial"/>
                <a:cs typeface="Arial"/>
                <a:sym typeface="Arial"/>
              </a:rPr>
              <a:t>7) Giftedness 8) Talent</a:t>
            </a:r>
            <a:endParaRPr/>
          </a:p>
          <a:p>
            <a:pPr indent="0" lvl="0" marL="0" marR="0" rtl="0" algn="just">
              <a:lnSpc>
                <a:spcPct val="100000"/>
              </a:lnSpc>
              <a:spcBef>
                <a:spcPts val="0"/>
              </a:spcBef>
              <a:spcAft>
                <a:spcPts val="0"/>
              </a:spcAft>
              <a:buNone/>
            </a:pPr>
            <a:r>
              <a:t/>
            </a:r>
            <a:endParaRPr b="1" i="0" sz="2000" u="none" cap="none" strike="noStrike">
              <a:solidFill>
                <a:srgbClr val="EC7320"/>
              </a:solidFill>
              <a:latin typeface="Arial"/>
              <a:ea typeface="Arial"/>
              <a:cs typeface="Arial"/>
              <a:sym typeface="Arial"/>
            </a:endParaRPr>
          </a:p>
          <a:p>
            <a:pPr indent="0" lvl="0" marL="0" marR="0" rtl="0" algn="just">
              <a:lnSpc>
                <a:spcPct val="100000"/>
              </a:lnSpc>
              <a:spcBef>
                <a:spcPts val="0"/>
              </a:spcBef>
              <a:spcAft>
                <a:spcPts val="0"/>
              </a:spcAft>
              <a:buNone/>
            </a:pPr>
            <a:r>
              <a:rPr b="1" i="0" lang="es-ES" sz="2000" u="sng" cap="none" strike="noStrike">
                <a:solidFill>
                  <a:schemeClr val="dk1"/>
                </a:solidFill>
                <a:latin typeface="Arial"/>
                <a:ea typeface="Arial"/>
                <a:cs typeface="Arial"/>
                <a:sym typeface="Arial"/>
              </a:rPr>
              <a:t>InCrea+ curriculum focuses on working towards breaking down these barriers to inclusion.</a:t>
            </a:r>
            <a:endParaRPr b="1" i="0" sz="20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11085746b30_0_35"/>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Clr>
                <a:schemeClr val="dk1"/>
              </a:buClr>
              <a:buSzPts val="1100"/>
              <a:buFont typeface="Arial"/>
              <a:buNone/>
            </a:pPr>
            <a:r>
              <a:rPr lang="es-ES" sz="2000">
                <a:solidFill>
                  <a:srgbClr val="00AEEF"/>
                </a:solidFill>
                <a:latin typeface="Arial"/>
                <a:ea typeface="Arial"/>
                <a:cs typeface="Arial"/>
                <a:sym typeface="Arial"/>
              </a:rPr>
              <a:t>Foundations of the Curriculum</a:t>
            </a:r>
            <a:endParaRPr sz="2000">
              <a:solidFill>
                <a:srgbClr val="00AEEF"/>
              </a:solidFill>
              <a:latin typeface="Arial"/>
              <a:ea typeface="Arial"/>
              <a:cs typeface="Arial"/>
              <a:sym typeface="Arial"/>
            </a:endParaRPr>
          </a:p>
          <a:p>
            <a:pPr indent="0" lvl="0" marL="0" rtl="0" algn="r">
              <a:lnSpc>
                <a:spcPct val="90000"/>
              </a:lnSpc>
              <a:spcBef>
                <a:spcPts val="1000"/>
              </a:spcBef>
              <a:spcAft>
                <a:spcPts val="0"/>
              </a:spcAft>
              <a:buClr>
                <a:schemeClr val="dk1"/>
              </a:buClr>
              <a:buSzPts val="1100"/>
              <a:buFont typeface="Arial"/>
              <a:buNone/>
            </a:pPr>
            <a:r>
              <a:rPr lang="es-ES" sz="2000">
                <a:solidFill>
                  <a:schemeClr val="accent2"/>
                </a:solidFill>
                <a:latin typeface="Arial"/>
                <a:ea typeface="Arial"/>
                <a:cs typeface="Arial"/>
                <a:sym typeface="Arial"/>
              </a:rPr>
              <a:t>Inclusion</a:t>
            </a:r>
            <a:endParaRPr sz="2000">
              <a:solidFill>
                <a:schemeClr val="accent2"/>
              </a:solidFill>
              <a:latin typeface="Arial"/>
              <a:ea typeface="Arial"/>
              <a:cs typeface="Arial"/>
              <a:sym typeface="Arial"/>
            </a:endParaRPr>
          </a:p>
          <a:p>
            <a:pPr indent="0" lvl="0" marL="0" rtl="0" algn="r">
              <a:lnSpc>
                <a:spcPct val="90000"/>
              </a:lnSpc>
              <a:spcBef>
                <a:spcPts val="1000"/>
              </a:spcBef>
              <a:spcAft>
                <a:spcPts val="0"/>
              </a:spcAft>
              <a:buSzPts val="5400"/>
              <a:buNone/>
            </a:pPr>
            <a:r>
              <a:t/>
            </a:r>
            <a:endParaRPr sz="4000">
              <a:solidFill>
                <a:srgbClr val="00AEEF"/>
              </a:solidFill>
            </a:endParaRPr>
          </a:p>
          <a:p>
            <a:pPr indent="0" lvl="0" marL="0" rtl="0" algn="r">
              <a:lnSpc>
                <a:spcPct val="90000"/>
              </a:lnSpc>
              <a:spcBef>
                <a:spcPts val="1000"/>
              </a:spcBef>
              <a:spcAft>
                <a:spcPts val="0"/>
              </a:spcAft>
              <a:buSzPts val="5400"/>
              <a:buNone/>
            </a:pPr>
            <a:r>
              <a:t/>
            </a:r>
            <a:endParaRPr/>
          </a:p>
        </p:txBody>
      </p:sp>
      <p:sp>
        <p:nvSpPr>
          <p:cNvPr id="91" name="Google Shape;91;g11085746b30_0_35"/>
          <p:cNvSpPr txBox="1"/>
          <p:nvPr/>
        </p:nvSpPr>
        <p:spPr>
          <a:xfrm>
            <a:off x="2940600" y="1306635"/>
            <a:ext cx="6310800" cy="49241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chemeClr val="dk1"/>
                </a:solidFill>
                <a:latin typeface="Arial"/>
                <a:ea typeface="Arial"/>
                <a:cs typeface="Arial"/>
                <a:sym typeface="Arial"/>
              </a:rPr>
              <a:t>Why is inclusion so important? How does it help?</a:t>
            </a:r>
            <a:endParaRPr b="1" i="0" sz="2000" u="none" cap="none" strike="noStrike">
              <a:solidFill>
                <a:schemeClr val="dk1"/>
              </a:solidFill>
              <a:latin typeface="Arial"/>
              <a:ea typeface="Arial"/>
              <a:cs typeface="Arial"/>
              <a:sym typeface="Arial"/>
            </a:endParaRPr>
          </a:p>
        </p:txBody>
      </p:sp>
      <p:sp>
        <p:nvSpPr>
          <p:cNvPr id="92" name="Google Shape;92;g11085746b30_0_35"/>
          <p:cNvSpPr txBox="1"/>
          <p:nvPr/>
        </p:nvSpPr>
        <p:spPr>
          <a:xfrm>
            <a:off x="1513904" y="1931554"/>
            <a:ext cx="9623488" cy="3877954"/>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50000"/>
              </a:lnSpc>
              <a:spcBef>
                <a:spcPts val="0"/>
              </a:spcBef>
              <a:spcAft>
                <a:spcPts val="0"/>
              </a:spcAft>
              <a:buClr>
                <a:srgbClr val="EC7320"/>
              </a:buClr>
              <a:buSzPts val="1600"/>
              <a:buFont typeface="Helvetica Neue"/>
              <a:buChar char="❖"/>
            </a:pPr>
            <a:r>
              <a:rPr b="0" i="0" lang="es-ES" sz="2000" u="none" cap="none" strike="noStrike">
                <a:solidFill>
                  <a:schemeClr val="dk1"/>
                </a:solidFill>
                <a:latin typeface="Arial"/>
                <a:ea typeface="Arial"/>
                <a:cs typeface="Arial"/>
                <a:sym typeface="Arial"/>
              </a:rPr>
              <a:t>Reducing barriers to learning and participation for all students, not only those with impairments or those who are categorized as ´having special educational needs´</a:t>
            </a:r>
            <a:endParaRPr b="0" i="0" sz="20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2000" u="none" cap="none" strike="noStrike">
                <a:solidFill>
                  <a:schemeClr val="dk1"/>
                </a:solidFill>
                <a:latin typeface="Arial"/>
                <a:ea typeface="Arial"/>
                <a:cs typeface="Arial"/>
                <a:sym typeface="Arial"/>
              </a:rPr>
              <a:t>Learning from attempts to overcome barriers to the access and participation of students to make changes for the benefit of students more widely</a:t>
            </a:r>
            <a:endParaRPr b="0" i="0" sz="20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2000" u="none" cap="none" strike="noStrike">
                <a:solidFill>
                  <a:schemeClr val="dk1"/>
                </a:solidFill>
                <a:latin typeface="Arial"/>
                <a:ea typeface="Arial"/>
                <a:cs typeface="Arial"/>
                <a:sym typeface="Arial"/>
              </a:rPr>
              <a:t>Valuing all students and staff equally</a:t>
            </a:r>
            <a:endParaRPr b="0" i="0" sz="20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2000" u="none" cap="none" strike="noStrike">
                <a:solidFill>
                  <a:schemeClr val="dk1"/>
                </a:solidFill>
                <a:latin typeface="Arial"/>
                <a:ea typeface="Arial"/>
                <a:cs typeface="Arial"/>
                <a:sym typeface="Arial"/>
              </a:rPr>
              <a:t>Viewing the difference between students as resources to support learning, rather than problems to overcome</a:t>
            </a:r>
            <a:endParaRPr b="0" i="0" sz="2000" u="none" cap="none" strike="noStrike">
              <a:solidFill>
                <a:schemeClr val="dk1"/>
              </a:solidFill>
              <a:latin typeface="Arial"/>
              <a:ea typeface="Arial"/>
              <a:cs typeface="Arial"/>
              <a:sym typeface="Arial"/>
            </a:endParaRPr>
          </a:p>
        </p:txBody>
      </p:sp>
      <p:pic>
        <p:nvPicPr>
          <p:cNvPr id="93" name="Google Shape;93;g11085746b30_0_35"/>
          <p:cNvPicPr preferRelativeResize="0"/>
          <p:nvPr/>
        </p:nvPicPr>
        <p:blipFill rotWithShape="1">
          <a:blip r:embed="rId3">
            <a:alphaModFix/>
          </a:blip>
          <a:srcRect b="16146" l="28049" r="32935" t="13583"/>
          <a:stretch/>
        </p:blipFill>
        <p:spPr>
          <a:xfrm>
            <a:off x="-190997" y="1362288"/>
            <a:ext cx="1957867" cy="18560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1"/>
                                        <p:tgtEl>
                                          <p:spTgt spid="92">
                                            <p:txEl>
                                              <p:pRg end="0" st="0"/>
                                            </p:txEl>
                                          </p:spTgt>
                                        </p:tgtEl>
                                      </p:cBhvr>
                                    </p:animEffect>
                                  </p:childTnLst>
                                </p:cTn>
                              </p:par>
                            </p:childTnLst>
                          </p:cTn>
                        </p:par>
                        <p:par>
                          <p:cTn fill="hold">
                            <p:stCondLst>
                              <p:cond delay="1001"/>
                            </p:stCondLst>
                            <p:childTnLst>
                              <p:par>
                                <p:cTn fill="hold" nodeType="after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1"/>
                                        <p:tgtEl>
                                          <p:spTgt spid="92">
                                            <p:txEl>
                                              <p:pRg end="1" st="1"/>
                                            </p:txEl>
                                          </p:spTgt>
                                        </p:tgtEl>
                                      </p:cBhvr>
                                    </p:animEffect>
                                  </p:childTnLst>
                                </p:cTn>
                              </p:par>
                            </p:childTnLst>
                          </p:cTn>
                        </p:par>
                        <p:par>
                          <p:cTn fill="hold">
                            <p:stCondLst>
                              <p:cond delay="1002"/>
                            </p:stCondLst>
                            <p:childTnLst>
                              <p:par>
                                <p:cTn fill="hold" nodeType="after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1"/>
                                        <p:tgtEl>
                                          <p:spTgt spid="92">
                                            <p:txEl>
                                              <p:pRg end="2" st="2"/>
                                            </p:txEl>
                                          </p:spTgt>
                                        </p:tgtEl>
                                      </p:cBhvr>
                                    </p:animEffect>
                                  </p:childTnLst>
                                </p:cTn>
                              </p:par>
                            </p:childTnLst>
                          </p:cTn>
                        </p:par>
                        <p:par>
                          <p:cTn fill="hold">
                            <p:stCondLst>
                              <p:cond delay="1003"/>
                            </p:stCondLst>
                            <p:childTnLst>
                              <p:par>
                                <p:cTn fill="hold" nodeType="after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1"/>
                                        <p:tgtEl>
                                          <p:spTgt spid="9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Clr>
                <a:schemeClr val="dk1"/>
              </a:buClr>
              <a:buSzPts val="1100"/>
              <a:buFont typeface="Arial"/>
              <a:buNone/>
            </a:pPr>
            <a:r>
              <a:rPr lang="es-ES" sz="2000">
                <a:solidFill>
                  <a:srgbClr val="00AEEF"/>
                </a:solidFill>
                <a:latin typeface="Arial"/>
                <a:ea typeface="Arial"/>
                <a:cs typeface="Arial"/>
                <a:sym typeface="Arial"/>
              </a:rPr>
              <a:t>Foundations of the Curriculum</a:t>
            </a:r>
            <a:endParaRPr sz="2000">
              <a:solidFill>
                <a:srgbClr val="00AEEF"/>
              </a:solidFill>
              <a:latin typeface="Arial"/>
              <a:ea typeface="Arial"/>
              <a:cs typeface="Arial"/>
              <a:sym typeface="Arial"/>
            </a:endParaRPr>
          </a:p>
          <a:p>
            <a:pPr indent="0" lvl="0" marL="0" rtl="0" algn="r">
              <a:lnSpc>
                <a:spcPct val="90000"/>
              </a:lnSpc>
              <a:spcBef>
                <a:spcPts val="1000"/>
              </a:spcBef>
              <a:spcAft>
                <a:spcPts val="0"/>
              </a:spcAft>
              <a:buClr>
                <a:schemeClr val="dk1"/>
              </a:buClr>
              <a:buSzPts val="1100"/>
              <a:buFont typeface="Arial"/>
              <a:buNone/>
            </a:pPr>
            <a:r>
              <a:rPr lang="es-ES" sz="2000">
                <a:solidFill>
                  <a:schemeClr val="accent2"/>
                </a:solidFill>
                <a:latin typeface="Arial"/>
                <a:ea typeface="Arial"/>
                <a:cs typeface="Arial"/>
                <a:sym typeface="Arial"/>
              </a:rPr>
              <a:t>Inclusion</a:t>
            </a:r>
            <a:endParaRPr sz="2000">
              <a:solidFill>
                <a:schemeClr val="accent2"/>
              </a:solidFill>
              <a:latin typeface="Arial"/>
              <a:ea typeface="Arial"/>
              <a:cs typeface="Arial"/>
              <a:sym typeface="Arial"/>
            </a:endParaRPr>
          </a:p>
          <a:p>
            <a:pPr indent="0" lvl="0" marL="0" rtl="0" algn="r">
              <a:lnSpc>
                <a:spcPct val="90000"/>
              </a:lnSpc>
              <a:spcBef>
                <a:spcPts val="1000"/>
              </a:spcBef>
              <a:spcAft>
                <a:spcPts val="0"/>
              </a:spcAft>
              <a:buSzPts val="5400"/>
              <a:buNone/>
            </a:pPr>
            <a:r>
              <a:t/>
            </a:r>
            <a:endParaRPr sz="4000">
              <a:solidFill>
                <a:srgbClr val="00AEEF"/>
              </a:solidFill>
            </a:endParaRPr>
          </a:p>
          <a:p>
            <a:pPr indent="0" lvl="0" marL="0" rtl="0" algn="r">
              <a:lnSpc>
                <a:spcPct val="90000"/>
              </a:lnSpc>
              <a:spcBef>
                <a:spcPts val="1000"/>
              </a:spcBef>
              <a:spcAft>
                <a:spcPts val="0"/>
              </a:spcAft>
              <a:buSzPts val="5400"/>
              <a:buNone/>
            </a:pPr>
            <a:r>
              <a:t/>
            </a:r>
            <a:endParaRPr/>
          </a:p>
        </p:txBody>
      </p:sp>
      <p:sp>
        <p:nvSpPr>
          <p:cNvPr id="100" name="Google Shape;100;p5"/>
          <p:cNvSpPr txBox="1"/>
          <p:nvPr/>
        </p:nvSpPr>
        <p:spPr>
          <a:xfrm>
            <a:off x="3273905" y="1306668"/>
            <a:ext cx="6310800" cy="49241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chemeClr val="dk1"/>
                </a:solidFill>
                <a:latin typeface="Arial"/>
                <a:ea typeface="Arial"/>
                <a:cs typeface="Arial"/>
                <a:sym typeface="Arial"/>
              </a:rPr>
              <a:t>Why is inclusion so important? How does it help?</a:t>
            </a:r>
            <a:endParaRPr b="1" i="0" sz="2000" u="none" cap="none" strike="noStrike">
              <a:solidFill>
                <a:schemeClr val="dk1"/>
              </a:solidFill>
              <a:latin typeface="Arial"/>
              <a:ea typeface="Arial"/>
              <a:cs typeface="Arial"/>
              <a:sym typeface="Arial"/>
            </a:endParaRPr>
          </a:p>
        </p:txBody>
      </p:sp>
      <p:sp>
        <p:nvSpPr>
          <p:cNvPr id="101" name="Google Shape;101;p5"/>
          <p:cNvSpPr txBox="1"/>
          <p:nvPr/>
        </p:nvSpPr>
        <p:spPr>
          <a:xfrm>
            <a:off x="1465186" y="1950125"/>
            <a:ext cx="9928238" cy="4093398"/>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50000"/>
              </a:lnSpc>
              <a:spcBef>
                <a:spcPts val="0"/>
              </a:spcBef>
              <a:spcAft>
                <a:spcPts val="0"/>
              </a:spcAft>
              <a:buClr>
                <a:srgbClr val="EC7320"/>
              </a:buClr>
              <a:buSzPts val="1600"/>
              <a:buFont typeface="Helvetica Neue"/>
              <a:buChar char="❖"/>
            </a:pPr>
            <a:r>
              <a:rPr b="0" i="0" lang="es-ES" sz="2000" u="none" cap="none" strike="noStrike">
                <a:solidFill>
                  <a:schemeClr val="dk1"/>
                </a:solidFill>
                <a:latin typeface="Arial"/>
                <a:ea typeface="Arial"/>
                <a:cs typeface="Arial"/>
                <a:sym typeface="Arial"/>
              </a:rPr>
              <a:t>Acknowledging the right of students to an education in their location</a:t>
            </a:r>
            <a:endParaRPr b="0" i="0" sz="20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2000" u="none" cap="none" strike="noStrike">
                <a:solidFill>
                  <a:schemeClr val="dk1"/>
                </a:solidFill>
                <a:latin typeface="Arial"/>
                <a:ea typeface="Arial"/>
                <a:cs typeface="Arial"/>
                <a:sym typeface="Arial"/>
              </a:rPr>
              <a:t>Increasing the participation of students in, and reducing their exclusion from, the cultures, curricula and communities of local schools</a:t>
            </a:r>
            <a:endParaRPr b="0" i="0" sz="20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2000" u="none" cap="none" strike="noStrike">
                <a:solidFill>
                  <a:schemeClr val="dk1"/>
                </a:solidFill>
                <a:latin typeface="Arial"/>
                <a:ea typeface="Arial"/>
                <a:cs typeface="Arial"/>
                <a:sym typeface="Arial"/>
              </a:rPr>
              <a:t>Improving schools for staff as well as for students</a:t>
            </a:r>
            <a:endParaRPr b="0" i="0" sz="20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2000" u="none" cap="none" strike="noStrike">
                <a:solidFill>
                  <a:schemeClr val="dk1"/>
                </a:solidFill>
                <a:latin typeface="Arial"/>
                <a:ea typeface="Arial"/>
                <a:cs typeface="Arial"/>
                <a:sym typeface="Arial"/>
              </a:rPr>
              <a:t>Emphasising the role of schools in building community and developing values, as well as increasing achievement.</a:t>
            </a:r>
            <a:endParaRPr b="0" i="0" sz="20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2000" u="none" cap="none" strike="noStrike">
                <a:solidFill>
                  <a:schemeClr val="dk1"/>
                </a:solidFill>
                <a:latin typeface="Arial"/>
                <a:ea typeface="Arial"/>
                <a:cs typeface="Arial"/>
                <a:sym typeface="Arial"/>
              </a:rPr>
              <a:t>Fostering mutually sustaining relationships between schools and communities</a:t>
            </a:r>
            <a:endParaRPr b="0" i="0" sz="20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EC7320"/>
              </a:buClr>
              <a:buSzPts val="1600"/>
              <a:buFont typeface="Helvetica Neue"/>
              <a:buChar char="❖"/>
            </a:pPr>
            <a:r>
              <a:rPr b="0" i="0" lang="es-ES" sz="2000" u="none" cap="none" strike="noStrike">
                <a:solidFill>
                  <a:schemeClr val="dk1"/>
                </a:solidFill>
                <a:latin typeface="Arial"/>
                <a:ea typeface="Arial"/>
                <a:cs typeface="Arial"/>
                <a:sym typeface="Arial"/>
              </a:rPr>
              <a:t>Recognizing that inclusion in education is one aspect of inclusion in society.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pic>
        <p:nvPicPr>
          <p:cNvPr id="102" name="Google Shape;102;p5"/>
          <p:cNvPicPr preferRelativeResize="0"/>
          <p:nvPr/>
        </p:nvPicPr>
        <p:blipFill rotWithShape="1">
          <a:blip r:embed="rId3">
            <a:alphaModFix/>
          </a:blip>
          <a:srcRect b="16146" l="28049" r="32935" t="13583"/>
          <a:stretch/>
        </p:blipFill>
        <p:spPr>
          <a:xfrm>
            <a:off x="-180358" y="1302558"/>
            <a:ext cx="1957867" cy="18560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animEffect filter="fade" transition="in">
                                      <p:cBhvr>
                                        <p:cTn dur="1"/>
                                        <p:tgtEl>
                                          <p:spTgt spid="101">
                                            <p:txEl>
                                              <p:pRg end="0" st="0"/>
                                            </p:txEl>
                                          </p:spTgt>
                                        </p:tgtEl>
                                      </p:cBhvr>
                                    </p:animEffect>
                                  </p:childTnLst>
                                </p:cTn>
                              </p:par>
                            </p:childTnLst>
                          </p:cTn>
                        </p:par>
                        <p:par>
                          <p:cTn fill="hold">
                            <p:stCondLst>
                              <p:cond delay="1001"/>
                            </p:stCondLst>
                            <p:childTnLst>
                              <p:par>
                                <p:cTn fill="hold" nodeType="afterEffect" presetClass="entr" presetID="10"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animEffect filter="fade" transition="in">
                                      <p:cBhvr>
                                        <p:cTn dur="1"/>
                                        <p:tgtEl>
                                          <p:spTgt spid="101">
                                            <p:txEl>
                                              <p:pRg end="1" st="1"/>
                                            </p:txEl>
                                          </p:spTgt>
                                        </p:tgtEl>
                                      </p:cBhvr>
                                    </p:animEffect>
                                  </p:childTnLst>
                                </p:cTn>
                              </p:par>
                            </p:childTnLst>
                          </p:cTn>
                        </p:par>
                        <p:par>
                          <p:cTn fill="hold">
                            <p:stCondLst>
                              <p:cond delay="1002"/>
                            </p:stCondLst>
                            <p:childTnLst>
                              <p:par>
                                <p:cTn fill="hold" nodeType="afterEffect" presetClass="entr" presetID="10"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animEffect filter="fade" transition="in">
                                      <p:cBhvr>
                                        <p:cTn dur="1"/>
                                        <p:tgtEl>
                                          <p:spTgt spid="101">
                                            <p:txEl>
                                              <p:pRg end="2" st="2"/>
                                            </p:txEl>
                                          </p:spTgt>
                                        </p:tgtEl>
                                      </p:cBhvr>
                                    </p:animEffect>
                                  </p:childTnLst>
                                </p:cTn>
                              </p:par>
                            </p:childTnLst>
                          </p:cTn>
                        </p:par>
                        <p:par>
                          <p:cTn fill="hold">
                            <p:stCondLst>
                              <p:cond delay="1003"/>
                            </p:stCondLst>
                            <p:childTnLst>
                              <p:par>
                                <p:cTn fill="hold" nodeType="afterEffect" presetClass="entr" presetID="10" presetSubtype="0">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animEffect filter="fade" transition="in">
                                      <p:cBhvr>
                                        <p:cTn dur="1"/>
                                        <p:tgtEl>
                                          <p:spTgt spid="101">
                                            <p:txEl>
                                              <p:pRg end="3" st="3"/>
                                            </p:txEl>
                                          </p:spTgt>
                                        </p:tgtEl>
                                      </p:cBhvr>
                                    </p:animEffect>
                                  </p:childTnLst>
                                </p:cTn>
                              </p:par>
                            </p:childTnLst>
                          </p:cTn>
                        </p:par>
                        <p:par>
                          <p:cTn fill="hold">
                            <p:stCondLst>
                              <p:cond delay="1004"/>
                            </p:stCondLst>
                            <p:childTnLst>
                              <p:par>
                                <p:cTn fill="hold" nodeType="afterEffect" presetClass="entr" presetID="10" presetSubtype="0">
                                  <p:stCondLst>
                                    <p:cond delay="0"/>
                                  </p:stCondLst>
                                  <p:childTnLst>
                                    <p:set>
                                      <p:cBhvr>
                                        <p:cTn dur="1" fill="hold">
                                          <p:stCondLst>
                                            <p:cond delay="0"/>
                                          </p:stCondLst>
                                        </p:cTn>
                                        <p:tgtEl>
                                          <p:spTgt spid="101">
                                            <p:txEl>
                                              <p:pRg end="4" st="4"/>
                                            </p:txEl>
                                          </p:spTgt>
                                        </p:tgtEl>
                                        <p:attrNameLst>
                                          <p:attrName>style.visibility</p:attrName>
                                        </p:attrNameLst>
                                      </p:cBhvr>
                                      <p:to>
                                        <p:strVal val="visible"/>
                                      </p:to>
                                    </p:set>
                                    <p:animEffect filter="fade" transition="in">
                                      <p:cBhvr>
                                        <p:cTn dur="1"/>
                                        <p:tgtEl>
                                          <p:spTgt spid="101">
                                            <p:txEl>
                                              <p:pRg end="4" st="4"/>
                                            </p:txEl>
                                          </p:spTgt>
                                        </p:tgtEl>
                                      </p:cBhvr>
                                    </p:animEffect>
                                  </p:childTnLst>
                                </p:cTn>
                              </p:par>
                            </p:childTnLst>
                          </p:cTn>
                        </p:par>
                        <p:par>
                          <p:cTn fill="hold">
                            <p:stCondLst>
                              <p:cond delay="1005"/>
                            </p:stCondLst>
                            <p:childTnLst>
                              <p:par>
                                <p:cTn fill="hold" nodeType="afterEffect" presetClass="entr" presetID="10" presetSubtype="0">
                                  <p:stCondLst>
                                    <p:cond delay="0"/>
                                  </p:stCondLst>
                                  <p:childTnLst>
                                    <p:set>
                                      <p:cBhvr>
                                        <p:cTn dur="1" fill="hold">
                                          <p:stCondLst>
                                            <p:cond delay="0"/>
                                          </p:stCondLst>
                                        </p:cTn>
                                        <p:tgtEl>
                                          <p:spTgt spid="101">
                                            <p:txEl>
                                              <p:pRg end="5" st="5"/>
                                            </p:txEl>
                                          </p:spTgt>
                                        </p:tgtEl>
                                        <p:attrNameLst>
                                          <p:attrName>style.visibility</p:attrName>
                                        </p:attrNameLst>
                                      </p:cBhvr>
                                      <p:to>
                                        <p:strVal val="visible"/>
                                      </p:to>
                                    </p:set>
                                    <p:animEffect filter="fade" transition="in">
                                      <p:cBhvr>
                                        <p:cTn dur="1"/>
                                        <p:tgtEl>
                                          <p:spTgt spid="101">
                                            <p:txEl>
                                              <p:pRg end="5" st="5"/>
                                            </p:txEl>
                                          </p:spTgt>
                                        </p:tgtEl>
                                      </p:cBhvr>
                                    </p:animEffect>
                                  </p:childTnLst>
                                </p:cTn>
                              </p:par>
                            </p:childTnLst>
                          </p:cTn>
                        </p:par>
                        <p:par>
                          <p:cTn fill="hold">
                            <p:stCondLst>
                              <p:cond delay="1006"/>
                            </p:stCondLst>
                            <p:childTnLst>
                              <p:par>
                                <p:cTn fill="hold" nodeType="afterEffect" presetClass="entr" presetID="10" presetSubtype="0">
                                  <p:stCondLst>
                                    <p:cond delay="0"/>
                                  </p:stCondLst>
                                  <p:childTnLst>
                                    <p:set>
                                      <p:cBhvr>
                                        <p:cTn dur="1" fill="hold">
                                          <p:stCondLst>
                                            <p:cond delay="0"/>
                                          </p:stCondLst>
                                        </p:cTn>
                                        <p:tgtEl>
                                          <p:spTgt spid="101">
                                            <p:txEl>
                                              <p:pRg end="6" st="6"/>
                                            </p:txEl>
                                          </p:spTgt>
                                        </p:tgtEl>
                                        <p:attrNameLst>
                                          <p:attrName>style.visibility</p:attrName>
                                        </p:attrNameLst>
                                      </p:cBhvr>
                                      <p:to>
                                        <p:strVal val="visible"/>
                                      </p:to>
                                    </p:set>
                                    <p:animEffect filter="fade" transition="in">
                                      <p:cBhvr>
                                        <p:cTn dur="1"/>
                                        <p:tgtEl>
                                          <p:spTgt spid="10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2021-02-16T14:32:26Z</dcterms:created>
  <dc:creator>Óscar Muñoz</dc:creator>
</cp:coreProperties>
</file>