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50" r:id="rId2"/>
  </p:sldMasterIdLst>
  <p:notesMasterIdLst>
    <p:notesMasterId r:id="rId37"/>
  </p:notesMasterIdLst>
  <p:sldIdLst>
    <p:sldId id="256" r:id="rId3"/>
    <p:sldId id="258" r:id="rId4"/>
    <p:sldId id="278" r:id="rId5"/>
    <p:sldId id="277" r:id="rId6"/>
    <p:sldId id="276" r:id="rId7"/>
    <p:sldId id="279" r:id="rId8"/>
    <p:sldId id="280" r:id="rId9"/>
    <p:sldId id="275" r:id="rId10"/>
    <p:sldId id="281" r:id="rId11"/>
    <p:sldId id="282" r:id="rId12"/>
    <p:sldId id="274" r:id="rId13"/>
    <p:sldId id="273" r:id="rId14"/>
    <p:sldId id="260" r:id="rId15"/>
    <p:sldId id="261" r:id="rId16"/>
    <p:sldId id="262" r:id="rId17"/>
    <p:sldId id="263" r:id="rId18"/>
    <p:sldId id="264" r:id="rId19"/>
    <p:sldId id="265" r:id="rId20"/>
    <p:sldId id="259" r:id="rId21"/>
    <p:sldId id="271" r:id="rId22"/>
    <p:sldId id="283" r:id="rId23"/>
    <p:sldId id="269" r:id="rId24"/>
    <p:sldId id="284" r:id="rId25"/>
    <p:sldId id="285" r:id="rId26"/>
    <p:sldId id="272" r:id="rId27"/>
    <p:sldId id="286" r:id="rId28"/>
    <p:sldId id="270" r:id="rId29"/>
    <p:sldId id="287" r:id="rId30"/>
    <p:sldId id="266" r:id="rId31"/>
    <p:sldId id="288" r:id="rId32"/>
    <p:sldId id="289" r:id="rId33"/>
    <p:sldId id="290" r:id="rId34"/>
    <p:sldId id="291" r:id="rId35"/>
    <p:sldId id="267" r:id="rId36"/>
  </p:sldIdLst>
  <p:sldSz cx="12192000" cy="6858000"/>
  <p:notesSz cx="6858000" cy="9144000"/>
  <p:embeddedFontLst>
    <p:embeddedFont>
      <p:font typeface="Helvetica Neue" panose="02000503000000020004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ip5EoWjbBoD/6PvKFCkeRKsjNb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1D2245-8858-4DD6-A8B7-D35A6D0E07EC}">
  <a:tblStyle styleId="{4E1D2245-8858-4DD6-A8B7-D35A6D0E07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9"/>
    <p:restoredTop sz="94580"/>
  </p:normalViewPr>
  <p:slideViewPr>
    <p:cSldViewPr snapToGrid="0">
      <p:cViewPr>
        <p:scale>
          <a:sx n="95" d="100"/>
          <a:sy n="95" d="100"/>
        </p:scale>
        <p:origin x="440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1062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861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5427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682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179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9717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1747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5057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4087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464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1006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7541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151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7557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3049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607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6864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6545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6113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738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0891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6611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6326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9558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15638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57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087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56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752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203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4119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046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9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9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3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6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 r="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6" descr="Imagen que contiene botella, firmar, azul, naranj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6846" y="423168"/>
            <a:ext cx="3728085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6" descr="Imagen que contiene 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6"/>
          <p:cNvSpPr/>
          <p:nvPr/>
        </p:nvSpPr>
        <p:spPr>
          <a:xfrm>
            <a:off x="10885638" y="4305482"/>
            <a:ext cx="1759789" cy="508958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Inclusive CREAtivity through Educational Artmaking</a:t>
            </a:r>
            <a:endParaRPr sz="2800" b="1" i="0" u="none" strike="noStrike" cap="none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888125" y="4282611"/>
            <a:ext cx="10245436" cy="5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s-ES" sz="2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PARTE 3: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s-ES" sz="2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Lavorare</a:t>
            </a:r>
            <a:r>
              <a:rPr lang="es-ES" sz="2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nei</a:t>
            </a:r>
            <a:r>
              <a:rPr lang="es-ES" sz="2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contesti</a:t>
            </a:r>
            <a:r>
              <a:rPr lang="es-ES" sz="2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comunitari</a:t>
            </a:r>
            <a:endParaRPr lang="es-ES" sz="2800" b="1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" name="Google Shape;36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3FF7AED-C55D-E442-A97D-9DB90FA24F21}"/>
              </a:ext>
            </a:extLst>
          </p:cNvPr>
          <p:cNvSpPr/>
          <p:nvPr/>
        </p:nvSpPr>
        <p:spPr>
          <a:xfrm>
            <a:off x="0" y="2924830"/>
            <a:ext cx="1217700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dirty="0"/>
              <a:t>I benefici di questa buona pratica per i gruppi target: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apprendimento basato sulla curiosità;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l’utilizzo di metodi di insegnamento moderni e attivi permette di coinvolgere ogni partecipante;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Sensazione di realizzazione;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Impatto comunitario/sociale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Costruire il lavoro di squadra.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305FD32-6AFF-624D-BB17-6B3A9C609FAF}"/>
              </a:ext>
            </a:extLst>
          </p:cNvPr>
          <p:cNvSpPr/>
          <p:nvPr/>
        </p:nvSpPr>
        <p:spPr>
          <a:xfrm>
            <a:off x="0" y="1202403"/>
            <a:ext cx="12162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80"/>
              </a:spcBef>
            </a:pPr>
            <a:r>
              <a:rPr lang="it-IT" sz="3200" b="1" dirty="0">
                <a:solidFill>
                  <a:srgbClr val="00B0F0"/>
                </a:solidFill>
              </a:rPr>
              <a:t>Buone pratiche dalla Lituania e Bielorussia: </a:t>
            </a:r>
            <a:r>
              <a:rPr lang="it-IT" sz="3200" b="1" i="1" dirty="0">
                <a:solidFill>
                  <a:srgbClr val="00B0F0"/>
                </a:solidFill>
              </a:rPr>
              <a:t>Implementazione</a:t>
            </a:r>
            <a:r>
              <a:rPr lang="it-IT" sz="3200" b="1" i="1" spc="-20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del</a:t>
            </a:r>
            <a:r>
              <a:rPr lang="it-IT" sz="3200" b="1" i="1" spc="-15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codice</a:t>
            </a:r>
            <a:r>
              <a:rPr lang="it-IT" sz="3200" b="1" i="1" spc="-20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QR</a:t>
            </a:r>
            <a:r>
              <a:rPr lang="it-IT" sz="3200" b="1" i="1" spc="-20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nel</a:t>
            </a:r>
            <a:r>
              <a:rPr lang="it-IT" sz="3200" b="1" i="1" spc="-10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processo</a:t>
            </a:r>
            <a:r>
              <a:rPr lang="it-IT" sz="3200" b="1" i="1" spc="-25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educativo</a:t>
            </a:r>
            <a:endParaRPr lang="it-IT" sz="3200" b="1" i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685005C-E81C-9F41-8117-81FCE6FE6594}"/>
              </a:ext>
            </a:extLst>
          </p:cNvPr>
          <p:cNvSpPr/>
          <p:nvPr/>
        </p:nvSpPr>
        <p:spPr>
          <a:xfrm>
            <a:off x="333183" y="2969967"/>
            <a:ext cx="11322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2400" i="1" dirty="0">
                <a:solidFill>
                  <a:schemeClr val="accent2"/>
                </a:solidFill>
              </a:rPr>
              <a:t>SUGGERIMENTO</a:t>
            </a:r>
            <a:r>
              <a:rPr lang="it-IT" sz="2400" dirty="0"/>
              <a:t>: è necessario coinvolgere un insegnante di informatica l'amministratore del sistema informatico della scuola o un esperto di informatica se non avete le competenze tecnologiche necessarie.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CF5AF2B-F3C9-1445-A1A4-6473CBDB1DAD}"/>
              </a:ext>
            </a:extLst>
          </p:cNvPr>
          <p:cNvSpPr/>
          <p:nvPr/>
        </p:nvSpPr>
        <p:spPr>
          <a:xfrm>
            <a:off x="333183" y="1296484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Suggerimenti</a:t>
            </a:r>
          </a:p>
        </p:txBody>
      </p:sp>
    </p:spTree>
    <p:extLst>
      <p:ext uri="{BB962C8B-B14F-4D97-AF65-F5344CB8AC3E}">
        <p14:creationId xmlns:p14="http://schemas.microsoft.com/office/powerpoint/2010/main" val="24168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468400B-6BF1-E94B-ADDF-C61242E35F8A}"/>
              </a:ext>
            </a:extLst>
          </p:cNvPr>
          <p:cNvSpPr/>
          <p:nvPr/>
        </p:nvSpPr>
        <p:spPr>
          <a:xfrm>
            <a:off x="431378" y="1349036"/>
            <a:ext cx="10982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Buone pratiche dalla Turchia: </a:t>
            </a:r>
            <a:r>
              <a:rPr lang="it-IT" sz="3600" b="1" i="1" dirty="0">
                <a:solidFill>
                  <a:srgbClr val="00B0F0"/>
                </a:solidFill>
              </a:rPr>
              <a:t>Arte nel mio piatto </a:t>
            </a:r>
            <a:endParaRPr lang="it-IT" sz="3600" i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7F92BBB-8889-7F41-AD70-ECE6F24476D5}"/>
              </a:ext>
            </a:extLst>
          </p:cNvPr>
          <p:cNvSpPr/>
          <p:nvPr/>
        </p:nvSpPr>
        <p:spPr>
          <a:xfrm>
            <a:off x="302366" y="2341657"/>
            <a:ext cx="1140081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000" b="1" dirty="0"/>
              <a:t>Promotore: </a:t>
            </a:r>
            <a:r>
              <a:rPr lang="it-IT" sz="2000" dirty="0"/>
              <a:t>Scuola secondaria Kadir </a:t>
            </a:r>
            <a:r>
              <a:rPr lang="it-IT" sz="2000" dirty="0" err="1"/>
              <a:t>Has</a:t>
            </a:r>
            <a:endParaRPr lang="it-IT" sz="2000" dirty="0"/>
          </a:p>
          <a:p>
            <a:pPr algn="just">
              <a:spcAft>
                <a:spcPts val="1200"/>
              </a:spcAft>
            </a:pPr>
            <a:r>
              <a:rPr lang="it-IT" sz="2000" b="1" dirty="0"/>
              <a:t>Chi gestisce l’attività</a:t>
            </a:r>
            <a:r>
              <a:rPr lang="it-IT" sz="2000" dirty="0"/>
              <a:t>: genitori o scuola </a:t>
            </a:r>
          </a:p>
          <a:p>
            <a:pPr algn="just">
              <a:spcAft>
                <a:spcPts val="1200"/>
              </a:spcAft>
            </a:pPr>
            <a:r>
              <a:rPr lang="it-IT" sz="2000" b="1" dirty="0"/>
              <a:t>La sfida all'inclusione affrontata</a:t>
            </a:r>
            <a:r>
              <a:rPr lang="it-IT" sz="2000" dirty="0"/>
              <a:t>: sociale.</a:t>
            </a:r>
          </a:p>
          <a:p>
            <a:pPr algn="just">
              <a:spcAft>
                <a:spcPts val="1200"/>
              </a:spcAft>
            </a:pPr>
            <a:r>
              <a:rPr lang="it-IT" sz="2000" b="1" dirty="0"/>
              <a:t>Obiettivi: </a:t>
            </a:r>
          </a:p>
          <a:p>
            <a:pPr marL="285750" lvl="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it-IT" sz="2000" dirty="0"/>
              <a:t>Sviluppare le capacità creative;</a:t>
            </a:r>
          </a:p>
          <a:p>
            <a:pPr marL="285750" lvl="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it-IT" sz="2000" dirty="0"/>
              <a:t>Aiutare ad acquisire capacità di pensiero artistico; Sviluppare abilità manuali e psicomotorie;</a:t>
            </a:r>
          </a:p>
          <a:p>
            <a:pPr marL="285750" lvl="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it-IT" sz="2000" dirty="0"/>
              <a:t>Aiutare le famiglie a partecipare direttamente alle attività;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it-IT" sz="2000" dirty="0"/>
              <a:t>Divertirsi</a:t>
            </a:r>
            <a:r>
              <a:rPr lang="it-IT" dirty="0"/>
              <a:t>.</a:t>
            </a:r>
            <a:r>
              <a:rPr lang="it-I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82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0F343BB-87D9-1F4A-9FE4-157B01DBD523}"/>
              </a:ext>
            </a:extLst>
          </p:cNvPr>
          <p:cNvSpPr/>
          <p:nvPr/>
        </p:nvSpPr>
        <p:spPr>
          <a:xfrm>
            <a:off x="333183" y="1296484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Suggerimenti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8A62528-0B80-6C48-A20D-5F09F672EB61}"/>
              </a:ext>
            </a:extLst>
          </p:cNvPr>
          <p:cNvSpPr/>
          <p:nvPr/>
        </p:nvSpPr>
        <p:spPr>
          <a:xfrm>
            <a:off x="333183" y="2920611"/>
            <a:ext cx="11164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>
                <a:solidFill>
                  <a:schemeClr val="accent2"/>
                </a:solidFill>
              </a:rPr>
              <a:t>SUGGERIMENTO</a:t>
            </a:r>
            <a:r>
              <a:rPr lang="it-IT" sz="2400" dirty="0"/>
              <a:t>: Nei casi di particolare vulnerabilità valutare la possibilità di implementare l’attività con strumenti e dispositivi forniti dalla scuola che favoriscono l’apprendimento a distanza</a:t>
            </a:r>
          </a:p>
        </p:txBody>
      </p:sp>
    </p:spTree>
    <p:extLst>
      <p:ext uri="{BB962C8B-B14F-4D97-AF65-F5344CB8AC3E}">
        <p14:creationId xmlns:p14="http://schemas.microsoft.com/office/powerpoint/2010/main" val="61732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24A1245-7CFA-024A-937D-BA5482DB8A69}"/>
              </a:ext>
            </a:extLst>
          </p:cNvPr>
          <p:cNvSpPr/>
          <p:nvPr/>
        </p:nvSpPr>
        <p:spPr>
          <a:xfrm>
            <a:off x="308324" y="1446312"/>
            <a:ext cx="11734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Buone pratiche dalla Turchia: </a:t>
            </a:r>
            <a:r>
              <a:rPr lang="it-IT" sz="3600" b="1" i="1" dirty="0">
                <a:solidFill>
                  <a:srgbClr val="00B0F0"/>
                </a:solidFill>
              </a:rPr>
              <a:t>Nuova vita agli oggetti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9C189FE-FFBD-9C4D-A94B-A6F851283639}"/>
              </a:ext>
            </a:extLst>
          </p:cNvPr>
          <p:cNvSpPr/>
          <p:nvPr/>
        </p:nvSpPr>
        <p:spPr>
          <a:xfrm>
            <a:off x="441551" y="2388142"/>
            <a:ext cx="115205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it-IT" sz="2000" b="1" dirty="0"/>
              <a:t>Promotore</a:t>
            </a:r>
            <a:r>
              <a:rPr lang="it-IT" sz="2000" dirty="0"/>
              <a:t>: Scuola secondaria </a:t>
            </a:r>
            <a:r>
              <a:rPr lang="it-IT" sz="2000" dirty="0" err="1"/>
              <a:t>Besime</a:t>
            </a:r>
            <a:r>
              <a:rPr lang="it-IT" sz="2000" dirty="0"/>
              <a:t> </a:t>
            </a:r>
            <a:r>
              <a:rPr lang="it-IT" sz="2000" dirty="0" err="1"/>
              <a:t>Özderici</a:t>
            </a:r>
            <a:endParaRPr lang="it-IT" sz="2000" dirty="0"/>
          </a:p>
          <a:p>
            <a:pPr algn="just">
              <a:spcBef>
                <a:spcPts val="1200"/>
              </a:spcBef>
            </a:pPr>
            <a:r>
              <a:rPr lang="it-IT" sz="2000" b="1" dirty="0"/>
              <a:t>Chi gestisce l’attività</a:t>
            </a:r>
            <a:r>
              <a:rPr lang="it-IT" sz="2000" dirty="0"/>
              <a:t>: genitori o insegnanti</a:t>
            </a:r>
          </a:p>
          <a:p>
            <a:pPr algn="just">
              <a:spcBef>
                <a:spcPts val="1200"/>
              </a:spcBef>
            </a:pPr>
            <a:r>
              <a:rPr lang="it-IT" sz="2000" b="1" dirty="0"/>
              <a:t>Sfida all'inclusione affrontata</a:t>
            </a:r>
            <a:r>
              <a:rPr lang="it-IT" sz="2000" dirty="0"/>
              <a:t>: socio-economica.</a:t>
            </a:r>
          </a:p>
          <a:p>
            <a:pPr>
              <a:spcBef>
                <a:spcPts val="1200"/>
              </a:spcBef>
            </a:pPr>
            <a:r>
              <a:rPr lang="it-IT" sz="2000" b="1" dirty="0"/>
              <a:t>Contenuto: </a:t>
            </a:r>
            <a:r>
              <a:rPr lang="it-IT" sz="2000" dirty="0"/>
              <a:t>Coloro che partecipano mettono insieme molti materiali diversi (tessuto, metallo, plastica, ecc.) come riflesso dell'originalità e dell'immaginazione.</a:t>
            </a:r>
          </a:p>
          <a:p>
            <a:pPr>
              <a:spcBef>
                <a:spcPts val="1200"/>
              </a:spcBef>
            </a:pPr>
            <a:r>
              <a:rPr lang="it-IT" sz="2000" b="1" dirty="0"/>
              <a:t>Passi principali: </a:t>
            </a:r>
            <a:r>
              <a:rPr lang="it-IT" sz="2000" dirty="0"/>
              <a:t>I ragazzi e le ragazze osservano e scoprono materiali inattivi o che hanno perso la loro funzione. Pezzi indipendenti vengono messi insieme e riorganizzati per formare un insieme armonioso. Il partecipante può colorare la sua creazione se lo desidera. È un tipo di arte creativa che dimostra che l'immaginazione non ha limiti. Il lavoro viene completato con combinazioni e descrizioni originali.</a:t>
            </a:r>
          </a:p>
          <a:p>
            <a:pPr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909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1747EB5-BF90-9445-95C0-EEB3200F0821}"/>
              </a:ext>
            </a:extLst>
          </p:cNvPr>
          <p:cNvSpPr/>
          <p:nvPr/>
        </p:nvSpPr>
        <p:spPr>
          <a:xfrm>
            <a:off x="175098" y="305823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>
                <a:solidFill>
                  <a:schemeClr val="accent2"/>
                </a:solidFill>
              </a:rPr>
              <a:t>SUGGERIMENTO: </a:t>
            </a:r>
            <a:r>
              <a:rPr lang="it-IT" sz="2400" dirty="0"/>
              <a:t>L’attività può favorire la riflessione su altri argomenti, ad esempio: l’inquinamento, il cambiamento climatico o i pericoli dell’economia lineare, ecc..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9A5E8CA-50B0-5748-9B4E-CD6CD95D5669}"/>
              </a:ext>
            </a:extLst>
          </p:cNvPr>
          <p:cNvSpPr/>
          <p:nvPr/>
        </p:nvSpPr>
        <p:spPr>
          <a:xfrm>
            <a:off x="333183" y="1296484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Suggerimenti</a:t>
            </a:r>
          </a:p>
        </p:txBody>
      </p:sp>
    </p:spTree>
    <p:extLst>
      <p:ext uri="{BB962C8B-B14F-4D97-AF65-F5344CB8AC3E}">
        <p14:creationId xmlns:p14="http://schemas.microsoft.com/office/powerpoint/2010/main" val="270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65B5386-3158-7542-BD71-632C186D902D}"/>
              </a:ext>
            </a:extLst>
          </p:cNvPr>
          <p:cNvSpPr/>
          <p:nvPr/>
        </p:nvSpPr>
        <p:spPr>
          <a:xfrm>
            <a:off x="1" y="1182948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00B0F0"/>
                </a:solidFill>
              </a:rPr>
              <a:t>Buone pratiche dalla Bulgaria: </a:t>
            </a:r>
            <a:r>
              <a:rPr lang="it-IT" sz="3200" b="1" i="1" dirty="0">
                <a:solidFill>
                  <a:srgbClr val="00B0F0"/>
                </a:solidFill>
              </a:rPr>
              <a:t>Attività artistiche con adolescenti di un centro per minori con disabilità "St. </a:t>
            </a:r>
            <a:r>
              <a:rPr lang="it-IT" sz="3200" b="1" i="1" dirty="0" err="1">
                <a:solidFill>
                  <a:srgbClr val="00B0F0"/>
                </a:solidFill>
              </a:rPr>
              <a:t>Vrach</a:t>
            </a:r>
            <a:r>
              <a:rPr lang="it-IT" sz="3200" b="1" i="1" dirty="0">
                <a:solidFill>
                  <a:srgbClr val="00B0F0"/>
                </a:solidFill>
              </a:rPr>
              <a:t>"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418ED09-523E-AE4A-BB4B-5E6F7EDAEAD0}"/>
              </a:ext>
            </a:extLst>
          </p:cNvPr>
          <p:cNvSpPr/>
          <p:nvPr/>
        </p:nvSpPr>
        <p:spPr>
          <a:xfrm>
            <a:off x="100518" y="2396353"/>
            <a:ext cx="12192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b="1" dirty="0"/>
              <a:t>Promotore: </a:t>
            </a:r>
            <a:r>
              <a:rPr lang="it-IT" sz="2000" dirty="0"/>
              <a:t>Irina </a:t>
            </a:r>
            <a:r>
              <a:rPr lang="it-IT" sz="2000" dirty="0" err="1"/>
              <a:t>Apostlova</a:t>
            </a:r>
            <a:r>
              <a:rPr lang="it-IT" sz="2000" dirty="0"/>
              <a:t>- un’iniziativa privata</a:t>
            </a:r>
          </a:p>
          <a:p>
            <a:pPr algn="just">
              <a:spcAft>
                <a:spcPts val="600"/>
              </a:spcAft>
            </a:pPr>
            <a:r>
              <a:rPr lang="it-IT" sz="2000" b="1" dirty="0"/>
              <a:t>sfida dell'inclusione: </a:t>
            </a:r>
            <a:r>
              <a:rPr lang="it-IT" sz="2000" dirty="0"/>
              <a:t> fisica e cognitiva.</a:t>
            </a:r>
          </a:p>
          <a:p>
            <a:pPr algn="just">
              <a:spcAft>
                <a:spcPts val="600"/>
              </a:spcAft>
            </a:pPr>
            <a:r>
              <a:rPr lang="it-IT" sz="2000" b="1" dirty="0"/>
              <a:t>Obiettivi: </a:t>
            </a:r>
            <a:r>
              <a:rPr lang="it-IT" sz="2000" dirty="0"/>
              <a:t>Sviluppare le capacità comunicative dei bambini e bambine con disabilità attraverso attività artistiche.</a:t>
            </a:r>
          </a:p>
          <a:p>
            <a:pPr algn="just">
              <a:spcAft>
                <a:spcPts val="600"/>
              </a:spcAft>
            </a:pPr>
            <a:r>
              <a:rPr lang="it-IT" sz="2000" b="1" dirty="0"/>
              <a:t>Contenuto</a:t>
            </a:r>
            <a:r>
              <a:rPr lang="it-IT" sz="2000" dirty="0"/>
              <a:t> </a:t>
            </a:r>
          </a:p>
          <a:p>
            <a:pPr algn="just">
              <a:spcAft>
                <a:spcPts val="600"/>
              </a:spcAft>
            </a:pPr>
            <a:r>
              <a:rPr lang="it-IT" sz="2000" dirty="0"/>
              <a:t>attività artistiche per bambini e bambine con disabilità.</a:t>
            </a:r>
          </a:p>
          <a:p>
            <a:pPr algn="just">
              <a:spcAft>
                <a:spcPts val="600"/>
              </a:spcAft>
            </a:pPr>
            <a:r>
              <a:rPr lang="it-IT" sz="2000" b="1" dirty="0"/>
              <a:t>Passi principali</a:t>
            </a:r>
            <a:endParaRPr lang="it-IT" sz="2000" dirty="0"/>
          </a:p>
          <a:p>
            <a:pPr algn="just">
              <a:spcAft>
                <a:spcPts val="600"/>
              </a:spcAft>
            </a:pPr>
            <a:r>
              <a:rPr lang="it-IT" sz="2000" dirty="0"/>
              <a:t>L’attività ha implementato vari compiti di arti visive, che sono stati combinati con elementi teatrali. I bambini e le bambine hanno disegnato, modellato, applicato e alla fine hanno avuto l'opportunità di presentare (con l'aiuto di uno specialista), di recitare o semplicemente di raccontare ciò che hanno creato. Il pubblico ha applaudito dopo ogni presentazione, incoraggiando ogni partecipante nella sua espressione.</a:t>
            </a:r>
          </a:p>
        </p:txBody>
      </p:sp>
    </p:spTree>
    <p:extLst>
      <p:ext uri="{BB962C8B-B14F-4D97-AF65-F5344CB8AC3E}">
        <p14:creationId xmlns:p14="http://schemas.microsoft.com/office/powerpoint/2010/main" val="41622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51CBC25-D753-0446-AD75-440995C45C93}"/>
              </a:ext>
            </a:extLst>
          </p:cNvPr>
          <p:cNvSpPr/>
          <p:nvPr/>
        </p:nvSpPr>
        <p:spPr>
          <a:xfrm>
            <a:off x="333183" y="1296484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Suggerimenti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8F14FA6-A840-3241-A3ED-BFDC53563C84}"/>
              </a:ext>
            </a:extLst>
          </p:cNvPr>
          <p:cNvSpPr/>
          <p:nvPr/>
        </p:nvSpPr>
        <p:spPr>
          <a:xfrm>
            <a:off x="486383" y="2736503"/>
            <a:ext cx="111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>
                <a:solidFill>
                  <a:schemeClr val="accent2"/>
                </a:solidFill>
              </a:rPr>
              <a:t>SUGGERIMENTO</a:t>
            </a:r>
            <a:r>
              <a:rPr lang="it-IT" sz="2400" dirty="0"/>
              <a:t>: Facilitare l’inclusione creando una rete e realizzando attività con le organizzazioni del contesto di riferimento che si occupano di affrontare sfide fisiche e cognitive</a:t>
            </a:r>
            <a:r>
              <a:rPr lang="it-IT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84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B36C497-FA3B-8145-8BDC-7A2803F7E421}"/>
              </a:ext>
            </a:extLst>
          </p:cNvPr>
          <p:cNvSpPr/>
          <p:nvPr/>
        </p:nvSpPr>
        <p:spPr>
          <a:xfrm>
            <a:off x="0" y="1290669"/>
            <a:ext cx="110700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B0F0"/>
                </a:solidFill>
              </a:rPr>
              <a:t>Buone pratiche dalla Bulgaria: </a:t>
            </a:r>
            <a:r>
              <a:rPr lang="it-IT" sz="3200" b="1" i="1" dirty="0">
                <a:solidFill>
                  <a:srgbClr val="00B0F0"/>
                </a:solidFill>
              </a:rPr>
              <a:t>Atelier familiari del sabato (per bambini e genitori)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577652-15D5-B349-AC10-486425974A3C}"/>
              </a:ext>
            </a:extLst>
          </p:cNvPr>
          <p:cNvSpPr/>
          <p:nvPr/>
        </p:nvSpPr>
        <p:spPr>
          <a:xfrm>
            <a:off x="311285" y="2669049"/>
            <a:ext cx="1219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2000" b="1" dirty="0"/>
              <a:t>Promotore: </a:t>
            </a:r>
            <a:r>
              <a:rPr lang="it-IT" sz="2000" dirty="0"/>
              <a:t>Un’iniziativa privata</a:t>
            </a:r>
          </a:p>
          <a:p>
            <a:pPr algn="just">
              <a:spcBef>
                <a:spcPts val="600"/>
              </a:spcBef>
            </a:pPr>
            <a:r>
              <a:rPr lang="it-IT" sz="2000" b="1" dirty="0"/>
              <a:t>Obiettivo</a:t>
            </a:r>
            <a:r>
              <a:rPr lang="it-IT" sz="2000" dirty="0"/>
              <a:t>: Condividere attività piacevoli per i membri della famiglia; passare il tempo insieme in attività artistiche; sviluppare le relazioni all'interno della famiglia; espandere i talenti individuali dei membri della famiglia; creare legami di amicizia tra diverse famiglie attraverso la condivisione di interessi e attività comuni; formare una comunità di quartiere di famiglie con interessi simili. </a:t>
            </a:r>
          </a:p>
          <a:p>
            <a:pPr>
              <a:spcBef>
                <a:spcPts val="600"/>
              </a:spcBef>
            </a:pPr>
            <a:r>
              <a:rPr lang="it-IT" sz="2000" b="1" dirty="0"/>
              <a:t>Contenuto: </a:t>
            </a:r>
            <a:r>
              <a:rPr lang="it-IT" sz="2000" dirty="0"/>
              <a:t>Sono stati condotti una serie di atelier del sabato, ognuno dei quali era basato su una diversa tecnica artistica (collage, installazioni, decorazione, pittura, costruzione di applicazioni e altre). I diversi compiti/operazioni artistiche sono stati assegnati spontaneamente tra i membri della famiglia, a seconda delle loro preferenze, abilità, destrezza e talenti. I compiti di pittura avevano diversi livelli di complessità e richiedevano una diversa durata delle attività. Agli atelier hanno partecipato famiglie con bambini e bambine di varie età, a volte anche le nonne e i nonni.</a:t>
            </a:r>
          </a:p>
        </p:txBody>
      </p:sp>
    </p:spTree>
    <p:extLst>
      <p:ext uri="{BB962C8B-B14F-4D97-AF65-F5344CB8AC3E}">
        <p14:creationId xmlns:p14="http://schemas.microsoft.com/office/powerpoint/2010/main" val="33962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E137B48-EFB6-F34D-B330-BC655382831B}"/>
              </a:ext>
            </a:extLst>
          </p:cNvPr>
          <p:cNvSpPr/>
          <p:nvPr/>
        </p:nvSpPr>
        <p:spPr>
          <a:xfrm>
            <a:off x="333183" y="1296484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Suggerimenti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27C693F-1DBE-C948-9F87-9DECD789889D}"/>
              </a:ext>
            </a:extLst>
          </p:cNvPr>
          <p:cNvSpPr/>
          <p:nvPr/>
        </p:nvSpPr>
        <p:spPr>
          <a:xfrm>
            <a:off x="333183" y="2844225"/>
            <a:ext cx="11858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>
                <a:solidFill>
                  <a:schemeClr val="accent2"/>
                </a:solidFill>
              </a:rPr>
              <a:t>SUGGERIMENTO</a:t>
            </a:r>
            <a:r>
              <a:rPr lang="it-IT" sz="2400" dirty="0"/>
              <a:t>: Immaginate un incontro prolungato insegnante-genitori-bambino, durante il quale il gruppo realizza un’attività creativa invece di ascoltare le regole della scuola, i voti, i rimproveri, i problemi, </a:t>
            </a:r>
            <a:r>
              <a:rPr lang="it-IT" sz="2400" dirty="0" err="1"/>
              <a:t>ecc</a:t>
            </a:r>
            <a:r>
              <a:rPr lang="it-IT" sz="24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126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7E0386F-BD16-8E4A-B6A2-4B50E1F9E63D}"/>
              </a:ext>
            </a:extLst>
          </p:cNvPr>
          <p:cNvSpPr/>
          <p:nvPr/>
        </p:nvSpPr>
        <p:spPr>
          <a:xfrm>
            <a:off x="0" y="2679356"/>
            <a:ext cx="1219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Fornire esempi di vita reale per migliorare la comprensione degli argomenti trattati e favorire un maggiore coinvolgimento;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Incrementare la conoscenza delle possibilità di cooperazione con la comunità nel quadro di progetti educativi artistici: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Sensibilizzare ulteriormente la comunità sull’impegno dei giovani e come le organizzazioni comunitarie possono collaborare con le scuole.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C8F580-FEE9-724B-9EA1-DEDB6E303DE5}"/>
              </a:ext>
            </a:extLst>
          </p:cNvPr>
          <p:cNvSpPr txBox="1"/>
          <p:nvPr/>
        </p:nvSpPr>
        <p:spPr>
          <a:xfrm>
            <a:off x="515006" y="1460937"/>
            <a:ext cx="4466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Obiettivi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0077376-6B6A-0949-BEFB-5B5689B184D6}"/>
              </a:ext>
            </a:extLst>
          </p:cNvPr>
          <p:cNvSpPr/>
          <p:nvPr/>
        </p:nvSpPr>
        <p:spPr>
          <a:xfrm>
            <a:off x="333183" y="1296484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Buone pratiche dalla Spagna: </a:t>
            </a:r>
            <a:r>
              <a:rPr lang="it-IT" sz="3600" b="1" i="1" dirty="0">
                <a:solidFill>
                  <a:srgbClr val="00B0F0"/>
                </a:solidFill>
              </a:rPr>
              <a:t>Riborquestra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CC735DE-E6FF-BC42-953B-1B36D455952F}"/>
              </a:ext>
            </a:extLst>
          </p:cNvPr>
          <p:cNvSpPr/>
          <p:nvPr/>
        </p:nvSpPr>
        <p:spPr>
          <a:xfrm>
            <a:off x="257804" y="2225963"/>
            <a:ext cx="11203821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b="1" dirty="0"/>
              <a:t>Promotore</a:t>
            </a:r>
            <a:r>
              <a:rPr lang="it-IT" sz="2000" dirty="0"/>
              <a:t>: Riborquestra</a:t>
            </a:r>
          </a:p>
          <a:p>
            <a:pPr algn="just">
              <a:spcAft>
                <a:spcPts val="600"/>
              </a:spcAft>
            </a:pPr>
            <a:r>
              <a:rPr lang="it-IT" sz="2000" b="1" dirty="0"/>
              <a:t>Sfide affrontate</a:t>
            </a:r>
            <a:r>
              <a:rPr lang="it-IT" sz="2000" dirty="0"/>
              <a:t>: culturali</a:t>
            </a:r>
          </a:p>
          <a:p>
            <a:pPr algn="just">
              <a:spcAft>
                <a:spcPts val="600"/>
              </a:spcAft>
            </a:pPr>
            <a:r>
              <a:rPr lang="it-IT" sz="2000" b="1" dirty="0"/>
              <a:t>Obiettivi</a:t>
            </a:r>
            <a:r>
              <a:rPr lang="it-IT" sz="2000" dirty="0"/>
              <a:t>: </a:t>
            </a:r>
            <a:r>
              <a:rPr lang="it-IT" sz="2000" i="1" dirty="0"/>
              <a:t>Riborquestra</a:t>
            </a:r>
            <a:r>
              <a:rPr lang="it-IT" sz="2000" dirty="0"/>
              <a:t> è un'organizzazione intergenerazionale e comunitaria nel quartiere </a:t>
            </a:r>
            <a:r>
              <a:rPr lang="it-IT" sz="2000" dirty="0" err="1"/>
              <a:t>Ciutat</a:t>
            </a:r>
            <a:r>
              <a:rPr lang="it-IT" sz="2000" dirty="0"/>
              <a:t> Vella di Barcellona. Ha lo scopo di contribuire a migliorare la vita delle persone del quartiere fornendo risorse per l'apprendimento artistico. </a:t>
            </a:r>
            <a:r>
              <a:rPr lang="it-IT" sz="2000" i="1" dirty="0"/>
              <a:t>Riborquestra</a:t>
            </a:r>
            <a:r>
              <a:rPr lang="it-IT" sz="2000" dirty="0"/>
              <a:t> promuove la crescita personale di giovani e facilita lo sviluppo della comunità dando loro l'opportunità di imparare uno strumento e di far parte dell'orchestra. L'obiettivo di Riborquestra è quello di promuovere, attraverso la cultura e la pratica musicale di gruppo, la solidarietà, l'inclusione e l'interculturalità all'interno del quartiere </a:t>
            </a:r>
          </a:p>
          <a:p>
            <a:pPr algn="just">
              <a:spcAft>
                <a:spcPts val="600"/>
              </a:spcAft>
            </a:pPr>
            <a:r>
              <a:rPr lang="it-IT" sz="2000" b="1" dirty="0"/>
              <a:t>Contenuto</a:t>
            </a:r>
            <a:r>
              <a:rPr lang="it-IT" sz="2000" dirty="0"/>
              <a:t>: I bambini, le bambine e i giovani partecipano imparando a suonare strumenti specifici individualmente e poi si riuniscono per formare un'orchestra. Chi partecipa ha un'ora di lezione a settimana e un'ora di prove orchestrali dove hanno l'opportunità di incontrare tutte le altre persone che suonano strumenti diversi. L'organizzazione cerca di generare spazi per l'interazione e la coesistenza positiva tra persone provenienti da diversi contesti e da diverse situazioni socio-culturali.</a:t>
            </a:r>
          </a:p>
        </p:txBody>
      </p:sp>
    </p:spTree>
    <p:extLst>
      <p:ext uri="{BB962C8B-B14F-4D97-AF65-F5344CB8AC3E}">
        <p14:creationId xmlns:p14="http://schemas.microsoft.com/office/powerpoint/2010/main" val="21763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0077376-6B6A-0949-BEFB-5B5689B184D6}"/>
              </a:ext>
            </a:extLst>
          </p:cNvPr>
          <p:cNvSpPr/>
          <p:nvPr/>
        </p:nvSpPr>
        <p:spPr>
          <a:xfrm>
            <a:off x="333183" y="1296484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Buone pratiche dalla Spagna: Riborquestra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2FBD7F-D51B-6E4D-9A27-D8AC97C10897}"/>
              </a:ext>
            </a:extLst>
          </p:cNvPr>
          <p:cNvSpPr/>
          <p:nvPr/>
        </p:nvSpPr>
        <p:spPr>
          <a:xfrm>
            <a:off x="0" y="1942815"/>
            <a:ext cx="12192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it-IT" sz="2000" b="1" dirty="0"/>
              <a:t>I benefici di questa buona pratica per i gruppi target</a:t>
            </a:r>
            <a:endParaRPr lang="it-IT" sz="2000" dirty="0"/>
          </a:p>
          <a:p>
            <a:pPr algn="just">
              <a:spcAft>
                <a:spcPts val="600"/>
              </a:spcAft>
            </a:pPr>
            <a:r>
              <a:rPr lang="it-IT" sz="2000" dirty="0"/>
              <a:t>Il progetto ha fornito uno spazio per la coesistenza e il dialogo tra persone di diversi background culturali che vivono nel quartiere, ha favorito la crescita personale dei bambini, delle bambine e dei giovani partecipanti e ha permesso loro di partecipare attivamente allo sviluppo positivo della loro comunità. Essi possono sperimentare l'apprendimento attraverso la partecipazione attiva e creativa; inoltre il progetto dimostra i benefici delle relazioni intergenerazionali. Il progetto ha rafforzato l'autostima e creato un ambiente aperto, inclusivo e cooperativo tra i partecipanti e la località.</a:t>
            </a:r>
          </a:p>
          <a:p>
            <a:pPr lvl="0" algn="just">
              <a:spcAft>
                <a:spcPts val="600"/>
              </a:spcAft>
            </a:pPr>
            <a:r>
              <a:rPr lang="it-IT" sz="2000" b="1" dirty="0"/>
              <a:t>Impatto comunitario/sociale</a:t>
            </a:r>
            <a:endParaRPr lang="it-IT" sz="2000" dirty="0"/>
          </a:p>
          <a:p>
            <a:pPr algn="just">
              <a:spcAft>
                <a:spcPts val="600"/>
              </a:spcAft>
            </a:pPr>
            <a:r>
              <a:rPr lang="it-IT" sz="2000" dirty="0"/>
              <a:t>La </a:t>
            </a:r>
            <a:r>
              <a:rPr lang="it-IT" sz="2000" i="1" dirty="0"/>
              <a:t>Riborquestra</a:t>
            </a:r>
            <a:r>
              <a:rPr lang="it-IT" sz="2000" dirty="0"/>
              <a:t> è diventata parte dell'identità del quartiere in cui si trova. È uno spazio dove si creano e si favoriscono le connessioni sociali. Come risultato del progetto è emerso un maggiore senso di orgoglio, fiducia e comunità sia all'interno dell'organizzazione che con la comunità stessa. Attraverso il linguaggio universale della musica, si è sviluppato un maggiore senso di appartenenza. L'istruzione educativa e musicale ha aperto la strada alla trasformazione sociale e ha arricchito la comunità sotto l’aspetto culturale. </a:t>
            </a:r>
          </a:p>
        </p:txBody>
      </p:sp>
    </p:spTree>
    <p:extLst>
      <p:ext uri="{BB962C8B-B14F-4D97-AF65-F5344CB8AC3E}">
        <p14:creationId xmlns:p14="http://schemas.microsoft.com/office/powerpoint/2010/main" val="40041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ADB38F7-01CD-004B-A517-4AF37AC28C09}"/>
              </a:ext>
            </a:extLst>
          </p:cNvPr>
          <p:cNvSpPr/>
          <p:nvPr/>
        </p:nvSpPr>
        <p:spPr>
          <a:xfrm>
            <a:off x="333183" y="1276471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Suggerimenti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0604FF7-A114-1D41-B111-485BD93E1BD3}"/>
              </a:ext>
            </a:extLst>
          </p:cNvPr>
          <p:cNvSpPr/>
          <p:nvPr/>
        </p:nvSpPr>
        <p:spPr>
          <a:xfrm>
            <a:off x="333182" y="2628781"/>
            <a:ext cx="11592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>
                <a:solidFill>
                  <a:schemeClr val="accent2"/>
                </a:solidFill>
              </a:rPr>
              <a:t>SUGGERIMENTO: </a:t>
            </a:r>
            <a:r>
              <a:rPr lang="it-IT" sz="2400" dirty="0">
                <a:solidFill>
                  <a:schemeClr val="tx1"/>
                </a:solidFill>
              </a:rPr>
              <a:t>Riflettere su come </a:t>
            </a:r>
            <a:r>
              <a:rPr lang="it-IT" sz="2400" dirty="0"/>
              <a:t>un’attività individuale potrebbe causare apprensione o timore.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Riflettere poi su come l’attività può essere più semplice da affrontare con il supporto un collega insegnante di musica. </a:t>
            </a:r>
          </a:p>
        </p:txBody>
      </p:sp>
    </p:spTree>
    <p:extLst>
      <p:ext uri="{BB962C8B-B14F-4D97-AF65-F5344CB8AC3E}">
        <p14:creationId xmlns:p14="http://schemas.microsoft.com/office/powerpoint/2010/main" val="5084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0077376-6B6A-0949-BEFB-5B5689B184D6}"/>
              </a:ext>
            </a:extLst>
          </p:cNvPr>
          <p:cNvSpPr/>
          <p:nvPr/>
        </p:nvSpPr>
        <p:spPr>
          <a:xfrm>
            <a:off x="166591" y="1101931"/>
            <a:ext cx="11858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>
                <a:solidFill>
                  <a:srgbClr val="00B0F0"/>
                </a:solidFill>
              </a:rPr>
              <a:t>Buone pratiche dalla Spagna: </a:t>
            </a:r>
            <a:r>
              <a:rPr lang="it-IT" sz="3000" b="1" i="1" dirty="0" err="1">
                <a:solidFill>
                  <a:srgbClr val="00B0F0"/>
                </a:solidFill>
              </a:rPr>
              <a:t>Barrios</a:t>
            </a:r>
            <a:r>
              <a:rPr lang="it-IT" sz="3000" b="1" i="1" dirty="0">
                <a:solidFill>
                  <a:srgbClr val="00B0F0"/>
                </a:solidFill>
              </a:rPr>
              <a:t>: inclusione sociale attraverso l’arte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DB19AC4-0868-3843-9B00-E39D21C58A4A}"/>
              </a:ext>
            </a:extLst>
          </p:cNvPr>
          <p:cNvSpPr/>
          <p:nvPr/>
        </p:nvSpPr>
        <p:spPr>
          <a:xfrm>
            <a:off x="30405" y="2117594"/>
            <a:ext cx="121615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800" b="1" dirty="0"/>
              <a:t>Promotore</a:t>
            </a:r>
            <a:r>
              <a:rPr lang="it-IT" sz="1800" dirty="0"/>
              <a:t>: An NGO and an Art </a:t>
            </a:r>
            <a:r>
              <a:rPr lang="it-IT" sz="1800" dirty="0" err="1"/>
              <a:t>Museum</a:t>
            </a:r>
            <a:endParaRPr lang="it-IT" sz="1800" dirty="0"/>
          </a:p>
          <a:p>
            <a:pPr>
              <a:spcBef>
                <a:spcPts val="600"/>
              </a:spcBef>
            </a:pPr>
            <a:r>
              <a:rPr lang="it-IT" sz="1800" b="1" dirty="0"/>
              <a:t>Obiettivo</a:t>
            </a:r>
            <a:r>
              <a:rPr lang="it-IT" sz="1800" dirty="0"/>
              <a:t>: Questo progetto vuole promuovere lo sviluppo sostenibile nella società e la ricerca di identità all'interno delle diverse parti che compongono uno specifico ambiente urbano. L’attività mira a creare un ambiente in cui i bambini e le bambine possano sentirsi inclusi, utilizzando l'arte come catalizzatore della comunicazione e dello sviluppo dell'individuo.</a:t>
            </a:r>
          </a:p>
          <a:p>
            <a:pPr>
              <a:spcBef>
                <a:spcPts val="600"/>
              </a:spcBef>
            </a:pPr>
            <a:r>
              <a:rPr lang="it-IT" sz="1800" dirty="0"/>
              <a:t>Il primo obiettivo generale è quello di promuovere la coesione e l'inclusione sociale di gruppi di bambini, bambine e giovani attraverso il loro riconoscimento come comunità e attraverso l’interazione con altri gruppi di pari. Il progetto facilita la convivenza attraverso il riconoscimento del quartiere come unione dei vari settori che compongono la comunità.</a:t>
            </a:r>
          </a:p>
          <a:p>
            <a:pPr>
              <a:spcBef>
                <a:spcPts val="600"/>
              </a:spcBef>
            </a:pPr>
            <a:r>
              <a:rPr lang="it-IT" sz="1800" b="1" dirty="0"/>
              <a:t>Sfida affrontata</a:t>
            </a:r>
            <a:r>
              <a:rPr lang="it-IT" sz="1800" dirty="0"/>
              <a:t>: socio-economica</a:t>
            </a:r>
          </a:p>
          <a:p>
            <a:pPr>
              <a:spcBef>
                <a:spcPts val="600"/>
              </a:spcBef>
            </a:pPr>
            <a:r>
              <a:rPr lang="it-IT" sz="1800" b="1" dirty="0"/>
              <a:t>Contenuto</a:t>
            </a:r>
            <a:r>
              <a:rPr lang="it-IT" sz="1800" dirty="0"/>
              <a:t>: Il programma si compone da una serie di attività e laboratori con diversi obiettivi, come quello di utilizzare il carattere sociale dell'arte specialmente in relazione alle sue possibilità di promuovere la coesione sociale e formare l'identità; promuovere lo sviluppo individuale di giovani in particolare della creatività; e l'acquisizione di nuove conoscenze e competenze attraverso il lavoro di gruppo. L'arte viene utilizzata come mezzo per la pratica di abitudini che aiutano a migliorare la società attraverso l'azione solidale. Si vuole anche avvicinare l'arte alla società dissociandola dalla visione classica di uno spazio d'élite.</a:t>
            </a:r>
          </a:p>
        </p:txBody>
      </p:sp>
    </p:spTree>
    <p:extLst>
      <p:ext uri="{BB962C8B-B14F-4D97-AF65-F5344CB8AC3E}">
        <p14:creationId xmlns:p14="http://schemas.microsoft.com/office/powerpoint/2010/main" val="7797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0077376-6B6A-0949-BEFB-5B5689B184D6}"/>
              </a:ext>
            </a:extLst>
          </p:cNvPr>
          <p:cNvSpPr/>
          <p:nvPr/>
        </p:nvSpPr>
        <p:spPr>
          <a:xfrm>
            <a:off x="166591" y="1101931"/>
            <a:ext cx="11858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>
                <a:solidFill>
                  <a:srgbClr val="00B0F0"/>
                </a:solidFill>
              </a:rPr>
              <a:t>Buone pratiche dalla Spagna: Quartieri: inclusione sociale attraverso l'arte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DDEBBA-40E3-C943-99A8-197AD5AF0D06}"/>
              </a:ext>
            </a:extLst>
          </p:cNvPr>
          <p:cNvSpPr/>
          <p:nvPr/>
        </p:nvSpPr>
        <p:spPr>
          <a:xfrm>
            <a:off x="0" y="2117594"/>
            <a:ext cx="12025408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dirty="0"/>
              <a:t>Il progetto comprende attività volte a sviluppare la coesione e l'inclusione sociale. Il progetto utilizza diverse discipline artistiche come: la sperimentazione diretta, la manipolazione, il tatto, l’arte visiva, il disegno e la fotografia dell'ambiente circostante per dimostrare che l'arte è l'espressione creativa di idee, esperienze ed emozioni. Il progetto si propone anche di sperimentare la trasformazione e il riutilizzo degli oggetti decontestualizzando un oggetto preesistente e collocandolo nel regno artistico.</a:t>
            </a:r>
          </a:p>
          <a:p>
            <a:pPr algn="just">
              <a:spcBef>
                <a:spcPts val="600"/>
              </a:spcBef>
            </a:pPr>
            <a:r>
              <a:rPr lang="it-IT" sz="1600" dirty="0"/>
              <a:t>Le attività principali del progetto includono:</a:t>
            </a:r>
          </a:p>
          <a:p>
            <a:pPr marL="2857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Discussione iniziale in piccolo gruppo su una o due opere d'arte, seguendo la metodologia delle Strategie di Pensiero Visivo. Questo avviene perché gli studenti e le studentesse riconoscano la loro capacità di essere partecipanti attivi nel progetto, formare un gruppo, osservare, ascoltare e discutere argomenti relativi all'opera d'arte. </a:t>
            </a:r>
          </a:p>
          <a:p>
            <a:pPr marL="2857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Questo favorirà l’eliminazione dei pregiudizi sulla propria capacità di analizzare l'arte, e come tale è un elemento chiave per gli obiettivi del progetto.</a:t>
            </a:r>
          </a:p>
          <a:p>
            <a:pPr marL="2857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Verranno proposti una serie di </a:t>
            </a:r>
            <a:r>
              <a:rPr lang="it-IT" sz="1600" i="1" dirty="0"/>
              <a:t>workshop</a:t>
            </a:r>
            <a:r>
              <a:rPr lang="it-IT" sz="1600" dirty="0"/>
              <a:t> in cui si prenderà il proprio quartiere come ispirazione per varie opere d'arte e creatività.</a:t>
            </a:r>
          </a:p>
          <a:p>
            <a:pPr marL="2857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I partecipanti successivamente condurranno interviste con persone dei loro quartieri</a:t>
            </a:r>
          </a:p>
          <a:p>
            <a:pPr marL="2857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Infine organizzeranno una mostra del loro lavoro, invitando i loro vicini a partecipare e a creare nuove opere d'arte legate al loro quartiere. In questo modo, l'installazione cresce nel tempo, nelle dimensioni e negli stili, comprendendo diversi elementi del quartiere. </a:t>
            </a:r>
          </a:p>
          <a:p>
            <a:pPr algn="just">
              <a:spcBef>
                <a:spcPts val="600"/>
              </a:spcBef>
            </a:pPr>
            <a:r>
              <a:rPr lang="it-IT" sz="1600" dirty="0"/>
              <a:t>Questo coinvolgimento del pubblico nella riflessione sull'arte e sull'ambiente circostante è uno dei principali obiettivi del progetto. </a:t>
            </a:r>
          </a:p>
        </p:txBody>
      </p:sp>
    </p:spTree>
    <p:extLst>
      <p:ext uri="{BB962C8B-B14F-4D97-AF65-F5344CB8AC3E}">
        <p14:creationId xmlns:p14="http://schemas.microsoft.com/office/powerpoint/2010/main" val="30072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941CE48-49C4-A945-A779-3FBDCAA8D6F1}"/>
              </a:ext>
            </a:extLst>
          </p:cNvPr>
          <p:cNvSpPr/>
          <p:nvPr/>
        </p:nvSpPr>
        <p:spPr>
          <a:xfrm>
            <a:off x="166591" y="2548090"/>
            <a:ext cx="118178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>
                <a:solidFill>
                  <a:schemeClr val="accent2"/>
                </a:solidFill>
              </a:rPr>
              <a:t>Suggerimento</a:t>
            </a:r>
            <a:r>
              <a:rPr lang="it-IT" sz="2400" dirty="0"/>
              <a:t>: Il sito ufficiale Visual </a:t>
            </a:r>
            <a:r>
              <a:rPr lang="it-IT" sz="2400" dirty="0" err="1"/>
              <a:t>Thinking</a:t>
            </a:r>
            <a:r>
              <a:rPr lang="it-IT" sz="2400" dirty="0"/>
              <a:t> </a:t>
            </a:r>
            <a:r>
              <a:rPr lang="it-IT" sz="2400" dirty="0" err="1"/>
              <a:t>Strategies</a:t>
            </a:r>
            <a:r>
              <a:rPr lang="it-IT" sz="2400" dirty="0"/>
              <a:t>, </a:t>
            </a:r>
            <a:r>
              <a:rPr lang="it-IT" sz="2400" dirty="0" err="1"/>
              <a:t>vtshome.org</a:t>
            </a:r>
            <a:r>
              <a:rPr lang="it-IT" sz="2400" dirty="0"/>
              <a:t>, spiega perché</a:t>
            </a:r>
          </a:p>
          <a:p>
            <a:pPr algn="just"/>
            <a:r>
              <a:rPr lang="it-IT" sz="2400" dirty="0"/>
              <a:t>l’uso dell’arte è educativo: </a:t>
            </a:r>
          </a:p>
          <a:p>
            <a:pPr algn="just"/>
            <a:endParaRPr lang="it-IT" sz="2400" dirty="0"/>
          </a:p>
          <a:p>
            <a:pPr algn="ctr"/>
            <a:r>
              <a:rPr lang="it-IT" sz="2400" dirty="0"/>
              <a:t>«</a:t>
            </a:r>
            <a:r>
              <a:rPr lang="it-IT" sz="2400" i="1" dirty="0"/>
              <a:t>L’arte è il primo argomento di discussione essenziale perché consente agli studenti e alle studentesse di utilizzare le capacità visive e cognitive per sviluppare fiducia ed ampliare le esperienze, imparando ad usare quello che già sanno per capire quello che non conoscono; sono quindi preparati ad esplorare altri argomenti complessi da soli e con coetanei»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51C64AD-8E6B-7840-B286-59599980518A}"/>
              </a:ext>
            </a:extLst>
          </p:cNvPr>
          <p:cNvSpPr/>
          <p:nvPr/>
        </p:nvSpPr>
        <p:spPr>
          <a:xfrm>
            <a:off x="333183" y="1276471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Suggerimenti</a:t>
            </a:r>
          </a:p>
        </p:txBody>
      </p:sp>
    </p:spTree>
    <p:extLst>
      <p:ext uri="{BB962C8B-B14F-4D97-AF65-F5344CB8AC3E}">
        <p14:creationId xmlns:p14="http://schemas.microsoft.com/office/powerpoint/2010/main" val="40582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51C64AD-8E6B-7840-B286-59599980518A}"/>
              </a:ext>
            </a:extLst>
          </p:cNvPr>
          <p:cNvSpPr/>
          <p:nvPr/>
        </p:nvSpPr>
        <p:spPr>
          <a:xfrm>
            <a:off x="333183" y="1276471"/>
            <a:ext cx="11858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B0F0"/>
                </a:solidFill>
              </a:rPr>
              <a:t>Buone pratiche dalla Romania: </a:t>
            </a:r>
            <a:r>
              <a:rPr lang="it-IT" sz="3200" b="1" i="1" dirty="0">
                <a:solidFill>
                  <a:srgbClr val="00B0F0"/>
                </a:solidFill>
              </a:rPr>
              <a:t>Il Classico è fantastico! 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8F6034-DE07-2447-8C96-BA55C09EA0CF}"/>
              </a:ext>
            </a:extLst>
          </p:cNvPr>
          <p:cNvSpPr/>
          <p:nvPr/>
        </p:nvSpPr>
        <p:spPr>
          <a:xfrm>
            <a:off x="333183" y="2269975"/>
            <a:ext cx="1185881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b="1" dirty="0"/>
              <a:t>Promotore</a:t>
            </a:r>
            <a:r>
              <a:rPr lang="it-IT" sz="2000" dirty="0"/>
              <a:t>: Progetti nazionali</a:t>
            </a:r>
          </a:p>
          <a:p>
            <a:pPr algn="just">
              <a:spcAft>
                <a:spcPts val="600"/>
              </a:spcAft>
            </a:pPr>
            <a:r>
              <a:rPr lang="it-IT" sz="2000" b="1" dirty="0"/>
              <a:t>Obiettivo</a:t>
            </a:r>
            <a:r>
              <a:rPr lang="it-IT" sz="2000" dirty="0"/>
              <a:t>: Gli obiettivi principali dell'evento sono quelli di instillare l'amore per la musica nei giovani, rendere accessibile la musica classica e contribuire a creare uno spirito di armonia e comprensione tra le persone .</a:t>
            </a:r>
          </a:p>
          <a:p>
            <a:pPr algn="just">
              <a:spcAft>
                <a:spcPts val="600"/>
              </a:spcAft>
            </a:pPr>
            <a:r>
              <a:rPr lang="it-IT" sz="2000" b="1" dirty="0"/>
              <a:t>Sfida affrontata</a:t>
            </a:r>
            <a:r>
              <a:rPr lang="it-IT" sz="2000" dirty="0"/>
              <a:t>: sfida sociale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Contenuti: </a:t>
            </a:r>
            <a:r>
              <a:rPr lang="it-IT" sz="2000" dirty="0"/>
              <a:t>Il programma si concentra sui concerti e incoraggia la partecipazione interattiva del pubblico. Era prevista una trasmissione nazionale del programma per renderlo accessibile a un maggior numero di partecipanti, cosa che  la pandemia ha accelerato. L'evento infatti è stato trasferito online.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Inizialmente, nel 2012 gli spettacoli dal vivo organizzati dall'istituto George </a:t>
            </a:r>
            <a:r>
              <a:rPr lang="it-IT" sz="2000" dirty="0" err="1"/>
              <a:t>Enescu</a:t>
            </a:r>
            <a:r>
              <a:rPr lang="it-IT" sz="2000" dirty="0"/>
              <a:t> Filarmonica si sono rivolti ai giovani di Bucarest. 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Il programma si concentra su concerti dal vivo in cui il pubblico beneficia di spiegazioni concrete ed è incoraggiato a partecipare (facendo domande o rispondendo alle domande del moderatore, dimostrando le loro emozioni attraverso disegni, mimando o ballando mentre ascoltano la musica).</a:t>
            </a:r>
          </a:p>
        </p:txBody>
      </p:sp>
    </p:spTree>
    <p:extLst>
      <p:ext uri="{BB962C8B-B14F-4D97-AF65-F5344CB8AC3E}">
        <p14:creationId xmlns:p14="http://schemas.microsoft.com/office/powerpoint/2010/main" val="2071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9C595FA-FA13-D247-BAEF-9966328753B8}"/>
              </a:ext>
            </a:extLst>
          </p:cNvPr>
          <p:cNvSpPr/>
          <p:nvPr/>
        </p:nvSpPr>
        <p:spPr>
          <a:xfrm>
            <a:off x="194553" y="2922047"/>
            <a:ext cx="11751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1" dirty="0">
                <a:solidFill>
                  <a:schemeClr val="accent2"/>
                </a:solidFill>
              </a:rPr>
              <a:t>Nota:</a:t>
            </a:r>
            <a:r>
              <a:rPr lang="it-IT" sz="2000" dirty="0"/>
              <a:t> Avete sentito parlare di </a:t>
            </a:r>
            <a:r>
              <a:rPr lang="it-IT" sz="2000" dirty="0" err="1"/>
              <a:t>suggestopedia</a:t>
            </a:r>
            <a:r>
              <a:rPr lang="it-IT" sz="2000" dirty="0"/>
              <a:t>? È un approccio educativo nato in Bulgaria e usa la musica classica per creare uno sfondo per un apprendimento e una comprensione più profondi.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1A79066-0B80-C449-BFE5-ABD2DD1494C4}"/>
              </a:ext>
            </a:extLst>
          </p:cNvPr>
          <p:cNvSpPr/>
          <p:nvPr/>
        </p:nvSpPr>
        <p:spPr>
          <a:xfrm>
            <a:off x="333183" y="1276471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Suggerimenti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076979B-FCE3-4C47-8F89-4B36A1B90FD1}"/>
              </a:ext>
            </a:extLst>
          </p:cNvPr>
          <p:cNvSpPr/>
          <p:nvPr/>
        </p:nvSpPr>
        <p:spPr>
          <a:xfrm>
            <a:off x="1727363" y="4629178"/>
            <a:ext cx="8685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err="1">
                <a:solidFill>
                  <a:srgbClr val="00B0F0"/>
                </a:solidFill>
              </a:rPr>
              <a:t>https</a:t>
            </a:r>
            <a:r>
              <a:rPr lang="it-IT" sz="2000" b="1" dirty="0">
                <a:solidFill>
                  <a:srgbClr val="00B0F0"/>
                </a:solidFill>
              </a:rPr>
              <a:t>://</a:t>
            </a:r>
            <a:r>
              <a:rPr lang="it-IT" sz="2000" b="1" dirty="0" err="1">
                <a:solidFill>
                  <a:srgbClr val="00B0F0"/>
                </a:solidFill>
              </a:rPr>
              <a:t>www.vihrovenia.ba</a:t>
            </a:r>
            <a:r>
              <a:rPr lang="it-IT" sz="2000" b="1" dirty="0">
                <a:solidFill>
                  <a:srgbClr val="00B0F0"/>
                </a:solidFill>
              </a:rPr>
              <a:t>/en/</a:t>
            </a:r>
            <a:r>
              <a:rPr lang="it-IT" sz="2000" b="1" dirty="0" err="1">
                <a:solidFill>
                  <a:srgbClr val="00B0F0"/>
                </a:solidFill>
              </a:rPr>
              <a:t>suggestopedia</a:t>
            </a:r>
            <a:r>
              <a:rPr lang="it-IT" sz="2000" b="1" dirty="0">
                <a:solidFill>
                  <a:srgbClr val="00B0F0"/>
                </a:solidFill>
              </a:rPr>
              <a:t>/what-is-suggestopedia-8</a:t>
            </a:r>
          </a:p>
        </p:txBody>
      </p:sp>
    </p:spTree>
    <p:extLst>
      <p:ext uri="{BB962C8B-B14F-4D97-AF65-F5344CB8AC3E}">
        <p14:creationId xmlns:p14="http://schemas.microsoft.com/office/powerpoint/2010/main" val="28929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51C64AD-8E6B-7840-B286-59599980518A}"/>
              </a:ext>
            </a:extLst>
          </p:cNvPr>
          <p:cNvSpPr/>
          <p:nvPr/>
        </p:nvSpPr>
        <p:spPr>
          <a:xfrm>
            <a:off x="333183" y="1276471"/>
            <a:ext cx="11858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B0F0"/>
                </a:solidFill>
              </a:rPr>
              <a:t>Buone pratiche dalla Romania: Alecart e FILIT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8F6034-DE07-2447-8C96-BA55C09EA0CF}"/>
              </a:ext>
            </a:extLst>
          </p:cNvPr>
          <p:cNvSpPr/>
          <p:nvPr/>
        </p:nvSpPr>
        <p:spPr>
          <a:xfrm>
            <a:off x="76200" y="1861246"/>
            <a:ext cx="1185881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2000" b="1" dirty="0"/>
              <a:t>Promotore</a:t>
            </a:r>
            <a:r>
              <a:rPr lang="it-IT" sz="2000" dirty="0"/>
              <a:t>: Progetti nazionali</a:t>
            </a:r>
          </a:p>
          <a:p>
            <a:pPr>
              <a:spcBef>
                <a:spcPts val="600"/>
              </a:spcBef>
            </a:pPr>
            <a:r>
              <a:rPr lang="it-IT" sz="2000" b="1" dirty="0"/>
              <a:t>Obiettivo</a:t>
            </a:r>
            <a:r>
              <a:rPr lang="it-IT" sz="2000" dirty="0"/>
              <a:t>: La rivista educa e supporta ragazzi e ragazze a trovare la propria voce nella società e a contribuire pienamente al suo sviluppo.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L'evento FILIT mira a promuovere i giovani talenti e le loro opere letterarie, nonché a sviluppare le capacità creative e di pensiero critico di giovani e a instillare l'amore per i libri e la lettura nei partecipanti. </a:t>
            </a:r>
          </a:p>
          <a:p>
            <a:pPr>
              <a:spcBef>
                <a:spcPts val="600"/>
              </a:spcBef>
            </a:pPr>
            <a:r>
              <a:rPr lang="it-IT" sz="2000" b="1" dirty="0"/>
              <a:t>Sfida affrontata</a:t>
            </a:r>
            <a:r>
              <a:rPr lang="it-IT" sz="2000" dirty="0"/>
              <a:t>: sfida sociale</a:t>
            </a:r>
          </a:p>
          <a:p>
            <a:pPr algn="just">
              <a:spcBef>
                <a:spcPts val="600"/>
              </a:spcBef>
            </a:pPr>
            <a:r>
              <a:rPr lang="it-IT" sz="2000" dirty="0"/>
              <a:t>L'agenda Alecart propone un'ampia gamma di attività, il cui successo si basa su piani d'azione concordati: analisi delle opere artistiche contemporanee, scrittura creativa (racconti e poesie), analisi dei risultati</a:t>
            </a:r>
          </a:p>
          <a:p>
            <a:pPr algn="just">
              <a:spcBef>
                <a:spcPts val="600"/>
              </a:spcBef>
            </a:pPr>
            <a:r>
              <a:rPr lang="it-IT" sz="2000" dirty="0"/>
              <a:t>(racconti e poesie), lavoro comunitario (ad esempio, sessioni di narrazione o lettura ad alta voce per bambini e bambine con condizioni da salute precarie), blog sui principali eventi (incontri con scrittori e poeti, ecc.),  recensioni letterarie di libri e film o incontri con scrittori nazionali e internazionali.</a:t>
            </a:r>
          </a:p>
        </p:txBody>
      </p:sp>
    </p:spTree>
    <p:extLst>
      <p:ext uri="{BB962C8B-B14F-4D97-AF65-F5344CB8AC3E}">
        <p14:creationId xmlns:p14="http://schemas.microsoft.com/office/powerpoint/2010/main" val="6638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9D8579A-EB75-3A47-9A8A-F5355CABF630}"/>
              </a:ext>
            </a:extLst>
          </p:cNvPr>
          <p:cNvSpPr/>
          <p:nvPr/>
        </p:nvSpPr>
        <p:spPr>
          <a:xfrm>
            <a:off x="155643" y="2413338"/>
            <a:ext cx="79798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chemeClr val="accent2"/>
                </a:solidFill>
              </a:rPr>
              <a:t>SUGGERIMENTO:</a:t>
            </a:r>
            <a:r>
              <a:rPr lang="it-IT" sz="2000" dirty="0"/>
              <a:t> Per alcune persone la scrittura rappresenta la modalità di comunicazione che più favorisce l’espressione del proprio pensiero e dei propri sentimenti.</a:t>
            </a:r>
          </a:p>
          <a:p>
            <a:r>
              <a:rPr lang="it-IT" sz="2000" dirty="0"/>
              <a:t>Creare uno spazio che favorisce a studenti e studentesse diverse modalità di espressione permette loro di sentirsi apprezzati.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7FEA6E6-AF9D-554C-930A-434C5B0DF3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23" t="21932" b="13025"/>
          <a:stretch/>
        </p:blipFill>
        <p:spPr>
          <a:xfrm>
            <a:off x="8135469" y="3451050"/>
            <a:ext cx="3895165" cy="315443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1EAB3B9-5C34-764E-978F-9A63877C74CA}"/>
              </a:ext>
            </a:extLst>
          </p:cNvPr>
          <p:cNvSpPr/>
          <p:nvPr/>
        </p:nvSpPr>
        <p:spPr>
          <a:xfrm>
            <a:off x="333183" y="1276471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Suggerimenti</a:t>
            </a:r>
          </a:p>
        </p:txBody>
      </p:sp>
    </p:spTree>
    <p:extLst>
      <p:ext uri="{BB962C8B-B14F-4D97-AF65-F5344CB8AC3E}">
        <p14:creationId xmlns:p14="http://schemas.microsoft.com/office/powerpoint/2010/main" val="33228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8A66923-5753-0D46-BC0C-786C356CADBE}"/>
              </a:ext>
            </a:extLst>
          </p:cNvPr>
          <p:cNvSpPr/>
          <p:nvPr/>
        </p:nvSpPr>
        <p:spPr>
          <a:xfrm>
            <a:off x="0" y="1265017"/>
            <a:ext cx="12370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dirty="0">
                <a:solidFill>
                  <a:srgbClr val="00B0F0"/>
                </a:solidFill>
              </a:rPr>
              <a:t>Attività didattiche basate sull’arte </a:t>
            </a:r>
            <a:r>
              <a:rPr lang="it-IT" sz="3600" b="1" i="1" dirty="0">
                <a:solidFill>
                  <a:srgbClr val="00B0F0"/>
                </a:solidFill>
              </a:rPr>
              <a:t>da e per la comunità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7C8541F-3809-EE4F-A82E-4E304A4D752E}"/>
              </a:ext>
            </a:extLst>
          </p:cNvPr>
          <p:cNvSpPr/>
          <p:nvPr/>
        </p:nvSpPr>
        <p:spPr>
          <a:xfrm>
            <a:off x="178676" y="2852191"/>
            <a:ext cx="120133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Lo studio </a:t>
            </a:r>
            <a:r>
              <a:rPr lang="it-IT" sz="2000" dirty="0" err="1"/>
              <a:t>Arts</a:t>
            </a:r>
            <a:r>
              <a:rPr lang="it-IT" sz="2000" dirty="0"/>
              <a:t> and Cultural </a:t>
            </a:r>
            <a:r>
              <a:rPr lang="it-IT" sz="2000" dirty="0" err="1"/>
              <a:t>Education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School condotto in Europa e realizzato da </a:t>
            </a:r>
            <a:r>
              <a:rPr lang="it-IT" sz="2000" dirty="0" err="1"/>
              <a:t>Eurydice</a:t>
            </a:r>
            <a:r>
              <a:rPr lang="it-IT" sz="2000" dirty="0"/>
              <a:t> (EACEA, 2009), presenta: informazioni aggiornate, complete e comparabili sulla politica di educazione artistica in 30 paesi europei. I benefici del coinvolgimento delle arti nell’istruzione sono abbastanza simili tra i paesi: quasi tutti gli intervistati parlano di: </a:t>
            </a:r>
            <a:r>
              <a:rPr lang="it-IT" sz="2000" i="1" dirty="0"/>
              <a:t>‘competenze artistiche, conoscenze e capacità di comprensione’, ‘valutazione critica’, ‘patrimonio culturale, individuale’ ‘espressione/identità’, ‘diversità culturale’ e ‘creatività’.</a:t>
            </a:r>
          </a:p>
          <a:p>
            <a:pPr algn="just"/>
            <a:endParaRPr lang="it-IT" sz="2000" i="1" dirty="0"/>
          </a:p>
          <a:p>
            <a:pPr algn="just"/>
            <a:r>
              <a:rPr lang="it-IT" sz="2000" dirty="0"/>
              <a:t>Nella maggior parte dei paesi, l’educazione artistica mira anche allo sviluppo personale ed emotivo, favorendo</a:t>
            </a:r>
          </a:p>
          <a:p>
            <a:pPr algn="just"/>
            <a:r>
              <a:rPr lang="it-IT" sz="2000" dirty="0"/>
              <a:t>le capacità sociali e l’autorealizzazione attraverso l’esperienza del piacere e della soddisfazione.</a:t>
            </a:r>
          </a:p>
        </p:txBody>
      </p:sp>
    </p:spTree>
    <p:extLst>
      <p:ext uri="{BB962C8B-B14F-4D97-AF65-F5344CB8AC3E}">
        <p14:creationId xmlns:p14="http://schemas.microsoft.com/office/powerpoint/2010/main" val="23486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51C64AD-8E6B-7840-B286-59599980518A}"/>
              </a:ext>
            </a:extLst>
          </p:cNvPr>
          <p:cNvSpPr/>
          <p:nvPr/>
        </p:nvSpPr>
        <p:spPr>
          <a:xfrm>
            <a:off x="333183" y="1276471"/>
            <a:ext cx="11858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B0F0"/>
                </a:solidFill>
              </a:rPr>
              <a:t>Buone pratiche dall’Italia: </a:t>
            </a:r>
            <a:r>
              <a:rPr lang="it-IT" sz="3200" b="1" i="1" dirty="0">
                <a:solidFill>
                  <a:srgbClr val="00B0F0"/>
                </a:solidFill>
              </a:rPr>
              <a:t>Il raggio di luce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8F6034-DE07-2447-8C96-BA55C09EA0CF}"/>
              </a:ext>
            </a:extLst>
          </p:cNvPr>
          <p:cNvSpPr/>
          <p:nvPr/>
        </p:nvSpPr>
        <p:spPr>
          <a:xfrm>
            <a:off x="161364" y="1968822"/>
            <a:ext cx="11858817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000" b="1" dirty="0"/>
              <a:t>Promotore</a:t>
            </a:r>
            <a:r>
              <a:rPr lang="it-IT" sz="2000" dirty="0"/>
              <a:t>: Progetti nazionali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000" b="1" dirty="0"/>
              <a:t>Obiettivo</a:t>
            </a:r>
            <a:r>
              <a:rPr lang="it-IT" sz="2000" dirty="0"/>
              <a:t>: L’attività favorire un nuovo approccio alla realtà e allo sviluppo della conoscenza per dare un senso e una maggiore libertà al pensiero scientifico innato negli esseri umani.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000" b="1" dirty="0"/>
              <a:t>Sfida affrontata</a:t>
            </a:r>
            <a:r>
              <a:rPr lang="it-IT" sz="2000" dirty="0"/>
              <a:t>: Cognitiva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dirty="0"/>
              <a:t>Contenuto: </a:t>
            </a:r>
            <a:r>
              <a:rPr lang="it-IT" sz="2000" dirty="0"/>
              <a:t>La luce e i fenomeni luminosi sono porte che conducono alla scoperta e alla conoscenza del mondo. Possono essere esplorati attraverso la gamma "classica" della luce visibile, che può essere suddivisa in colori, ma anche attraverso lo spettro invisibile con, per esempio, i raggi infrarossi e ultravioletti.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dirty="0"/>
              <a:t>Il compito: </a:t>
            </a:r>
            <a:r>
              <a:rPr lang="it-IT" sz="2000" dirty="0"/>
              <a:t>Diversi linguaggi - parole, disegni, suoni, costruzioni e composizioni visive - costruire e verificare ipotesi e teorie.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07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1EAB3B9-5C34-764E-978F-9A63877C74CA}"/>
              </a:ext>
            </a:extLst>
          </p:cNvPr>
          <p:cNvSpPr/>
          <p:nvPr/>
        </p:nvSpPr>
        <p:spPr>
          <a:xfrm>
            <a:off x="333183" y="1276471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Confronto di gruppo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D5A1C0-659E-4148-A3F9-C7D0A3AD8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9" t="21472" r="4965" b="18700"/>
          <a:stretch/>
        </p:blipFill>
        <p:spPr>
          <a:xfrm>
            <a:off x="7431932" y="2817746"/>
            <a:ext cx="4610911" cy="307721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29E9D1C-45CE-F24E-8AC5-F7D07C3E442D}"/>
              </a:ext>
            </a:extLst>
          </p:cNvPr>
          <p:cNvSpPr/>
          <p:nvPr/>
        </p:nvSpPr>
        <p:spPr>
          <a:xfrm>
            <a:off x="440758" y="2633355"/>
            <a:ext cx="58928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chemeClr val="accent2"/>
                </a:solidFill>
              </a:rPr>
              <a:t>SUGGERIMENTO: </a:t>
            </a:r>
            <a:r>
              <a:rPr lang="it-IT" sz="2000" dirty="0"/>
              <a:t>Mai sentito parlare di teatro sensoriale? </a:t>
            </a:r>
          </a:p>
          <a:p>
            <a:r>
              <a:rPr lang="it-IT" sz="2000" dirty="0"/>
              <a:t>È uno strumento utilizzato in diverse installazioni. Chiedere ad una compagnia teatrale locale alcune idee!</a:t>
            </a:r>
          </a:p>
        </p:txBody>
      </p:sp>
    </p:spTree>
    <p:extLst>
      <p:ext uri="{BB962C8B-B14F-4D97-AF65-F5344CB8AC3E}">
        <p14:creationId xmlns:p14="http://schemas.microsoft.com/office/powerpoint/2010/main" val="10418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51C64AD-8E6B-7840-B286-59599980518A}"/>
              </a:ext>
            </a:extLst>
          </p:cNvPr>
          <p:cNvSpPr/>
          <p:nvPr/>
        </p:nvSpPr>
        <p:spPr>
          <a:xfrm>
            <a:off x="333183" y="1276471"/>
            <a:ext cx="11858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B0F0"/>
                </a:solidFill>
              </a:rPr>
              <a:t>Buone pratiche dall’Italia: </a:t>
            </a:r>
            <a:r>
              <a:rPr lang="it-IT" sz="3200" b="1" i="1" dirty="0">
                <a:solidFill>
                  <a:srgbClr val="00B0F0"/>
                </a:solidFill>
              </a:rPr>
              <a:t>Nella forma dell'argilla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FA57D4A-3112-C340-BD03-E0E2B261A7B0}"/>
              </a:ext>
            </a:extLst>
          </p:cNvPr>
          <p:cNvSpPr/>
          <p:nvPr/>
        </p:nvSpPr>
        <p:spPr>
          <a:xfrm>
            <a:off x="333183" y="1907139"/>
            <a:ext cx="118588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000" b="1" dirty="0"/>
              <a:t>Promotore: </a:t>
            </a:r>
            <a:r>
              <a:rPr lang="it-IT" sz="2000" dirty="0"/>
              <a:t>Progetti nazionali </a:t>
            </a:r>
          </a:p>
          <a:p>
            <a:pPr>
              <a:spcBef>
                <a:spcPts val="1200"/>
              </a:spcBef>
            </a:pPr>
            <a:r>
              <a:rPr lang="it-IT" sz="2000" b="1" dirty="0"/>
              <a:t>Obiettivi: </a:t>
            </a:r>
            <a:r>
              <a:rPr lang="it-IT" sz="2000" dirty="0"/>
              <a:t>Esercitandosi a pensare in modo flessibile, passando da modi digitali ad analogici, astratti e concreti, virtuali e manuali, vengono integrati diversi sistemi di comunicazione. </a:t>
            </a:r>
          </a:p>
          <a:p>
            <a:pPr>
              <a:spcBef>
                <a:spcPts val="1200"/>
              </a:spcBef>
            </a:pPr>
            <a:r>
              <a:rPr lang="it-IT" sz="2000" b="1" dirty="0"/>
              <a:t>Sfida affrontata</a:t>
            </a:r>
            <a:r>
              <a:rPr lang="it-IT" sz="2000" dirty="0"/>
              <a:t>: Cognitiva</a:t>
            </a:r>
          </a:p>
          <a:p>
            <a:pPr>
              <a:spcBef>
                <a:spcPts val="1200"/>
              </a:spcBef>
            </a:pPr>
            <a:r>
              <a:rPr lang="it-IT" sz="2000" b="1" dirty="0"/>
              <a:t>Contenuto</a:t>
            </a:r>
            <a:r>
              <a:rPr lang="it-IT" sz="2000" dirty="0"/>
              <a:t>: sostenere l'esplorazione dell'argilla, un materiale che parla della storia dell'uomo. L'argilla viene proposta nelle sue diverse "fasi di vita", dall'umido all'asciutto. Viene schiacciata e polverizzata, incontra l'acqua, riprende vita e ritorna alla sua capacità di plasticità.</a:t>
            </a:r>
          </a:p>
          <a:p>
            <a:pPr>
              <a:spcBef>
                <a:spcPts val="1200"/>
              </a:spcBef>
            </a:pPr>
            <a:r>
              <a:rPr lang="it-IT" sz="2000" b="1" dirty="0"/>
              <a:t>Passi </a:t>
            </a:r>
            <a:r>
              <a:rPr lang="it-IT" sz="2000" b="1" dirty="0" err="1"/>
              <a:t>principalI</a:t>
            </a:r>
            <a:r>
              <a:rPr lang="it-IT" sz="2000" b="1" dirty="0"/>
              <a:t>: </a:t>
            </a:r>
            <a:r>
              <a:rPr lang="it-IT" sz="2000" dirty="0"/>
              <a:t>Le mani ascoltano, osservano e manipolano, entrano nell'argilla e la frammentano con gesti sottili, scavando nel materiale con pressione e piacere. Lavorano l'argilla con il pugno, il palmo e la punta delle dita, sperimentando la verticalità e bilanciando diversi volumi.</a:t>
            </a:r>
          </a:p>
        </p:txBody>
      </p:sp>
    </p:spTree>
    <p:extLst>
      <p:ext uri="{BB962C8B-B14F-4D97-AF65-F5344CB8AC3E}">
        <p14:creationId xmlns:p14="http://schemas.microsoft.com/office/powerpoint/2010/main" val="33636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1EAB3B9-5C34-764E-978F-9A63877C74CA}"/>
              </a:ext>
            </a:extLst>
          </p:cNvPr>
          <p:cNvSpPr/>
          <p:nvPr/>
        </p:nvSpPr>
        <p:spPr>
          <a:xfrm>
            <a:off x="333183" y="1276471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Suggerimenti: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0FB1354-8F8A-674A-811B-639FD5164AAF}"/>
              </a:ext>
            </a:extLst>
          </p:cNvPr>
          <p:cNvSpPr/>
          <p:nvPr/>
        </p:nvSpPr>
        <p:spPr>
          <a:xfrm>
            <a:off x="443753" y="2736503"/>
            <a:ext cx="11604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accent2"/>
                </a:solidFill>
              </a:rPr>
              <a:t>SUGGERIMENTO</a:t>
            </a:r>
            <a:r>
              <a:rPr lang="it-IT" sz="2400" dirty="0"/>
              <a:t>: Ci sono studenti e studentesse che imparano e si esprimono meglio quando fanno qualcosa con le mani?</a:t>
            </a:r>
          </a:p>
          <a:p>
            <a:r>
              <a:rPr lang="it-IT" sz="2400" dirty="0"/>
              <a:t>Quali azioni si mettono in atto nella scuola per favorire la loro espressione? Un laboratorio di ceramica potrebbe essere una soluzione! </a:t>
            </a:r>
          </a:p>
        </p:txBody>
      </p:sp>
    </p:spTree>
    <p:extLst>
      <p:ext uri="{BB962C8B-B14F-4D97-AF65-F5344CB8AC3E}">
        <p14:creationId xmlns:p14="http://schemas.microsoft.com/office/powerpoint/2010/main" val="37578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5CE9919-C001-0D4C-8C94-0A4004BD8ED8}"/>
              </a:ext>
            </a:extLst>
          </p:cNvPr>
          <p:cNvSpPr/>
          <p:nvPr/>
        </p:nvSpPr>
        <p:spPr>
          <a:xfrm>
            <a:off x="166591" y="2097720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000" dirty="0"/>
              <a:t>Le buone pratiche menzionate prima, implementate a livello comunitario, sono incentrate su una serie di sfide dell'inclusione, soprattutto sulle difficoltà sociali, socio-economiche e cognitive, e meno sugli aspetti culturali, fisici, comportamentali e cognitivi. Ecco perché nel prossimo capitolo, il capitolo 6, troverete una serie più ampia e completa di buone pratiche che coprono la maggior parte delle sfide affrontate dall'educazione inclusiva, dalle sfide culturali a quelle relative al talento, a livello scolastico.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it-IT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000" dirty="0"/>
              <a:t>L'educazione artistica comunitaria richiede insegnanti d'arte professionisti e professioniste qualificati così come insegnanti, che collaborano in partenariati di successo tra sistemi e attori educativi e culturali.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it-IT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000" dirty="0"/>
              <a:t>Al di fuori delle scuole, molti organismi forniscono un'educazione complementare nelle arti. Questi includono enti ministeriali o comunali, centri e istituzioni culturali, scuole specializzate indipendenti (musica, teatro, ecc.), associazioni e anche artisti o professionisti creativi.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D9ADACA-2DBC-B14C-B7E8-021AD841F32F}"/>
              </a:ext>
            </a:extLst>
          </p:cNvPr>
          <p:cNvSpPr/>
          <p:nvPr/>
        </p:nvSpPr>
        <p:spPr>
          <a:xfrm>
            <a:off x="333183" y="1276471"/>
            <a:ext cx="118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Note conclusive</a:t>
            </a:r>
          </a:p>
        </p:txBody>
      </p:sp>
    </p:spTree>
    <p:extLst>
      <p:ext uri="{BB962C8B-B14F-4D97-AF65-F5344CB8AC3E}">
        <p14:creationId xmlns:p14="http://schemas.microsoft.com/office/powerpoint/2010/main" val="36533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73AE271-3FA2-5F45-9D21-FAC205F1A84F}"/>
              </a:ext>
            </a:extLst>
          </p:cNvPr>
          <p:cNvSpPr/>
          <p:nvPr/>
        </p:nvSpPr>
        <p:spPr>
          <a:xfrm>
            <a:off x="0" y="1243997"/>
            <a:ext cx="1168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Includere l’arte nella vita </a:t>
            </a:r>
            <a:r>
              <a:rPr lang="it-IT" sz="3600" b="1" dirty="0" err="1">
                <a:solidFill>
                  <a:srgbClr val="00B0F0"/>
                </a:solidFill>
              </a:rPr>
              <a:t>quotiana</a:t>
            </a:r>
            <a:r>
              <a:rPr lang="it-IT" sz="3600" b="1" dirty="0">
                <a:solidFill>
                  <a:srgbClr val="00B0F0"/>
                </a:solidFill>
              </a:rPr>
              <a:t> dei cittadini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1A5E432-1536-AD4D-BD36-9B1604DD7177}"/>
              </a:ext>
            </a:extLst>
          </p:cNvPr>
          <p:cNvSpPr/>
          <p:nvPr/>
        </p:nvSpPr>
        <p:spPr>
          <a:xfrm>
            <a:off x="1" y="1890328"/>
            <a:ext cx="1219199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dirty="0"/>
              <a:t>Ogni comunità deve incoraggiare i cittadini a partecipare attivamente al cambiamento culturale e alla sua trasmissione. I paesi dovrebbero esplorare una serie di azioni per includere l’arte nella vita quotidiana dei loro cittadini:</a:t>
            </a:r>
          </a:p>
          <a:p>
            <a:pPr algn="just">
              <a:spcAft>
                <a:spcPts val="600"/>
              </a:spcAft>
            </a:pPr>
            <a:endParaRPr lang="it-IT" sz="2000" dirty="0"/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i="1" dirty="0"/>
              <a:t>"Aumentare la presenza dell’arte nelle scuole, partendo dall'atteggiamento positivo dei genitori nei confronti delle attività artistiche, e mettendo in evidenza il valore delle abilità creative per l'economia così come per la crescita personale" </a:t>
            </a:r>
            <a:r>
              <a:rPr lang="it-IT" sz="2000" dirty="0"/>
              <a:t>(Sharp C., Le </a:t>
            </a:r>
            <a:r>
              <a:rPr lang="it-IT" sz="2000" dirty="0" err="1"/>
              <a:t>Métais</a:t>
            </a:r>
            <a:r>
              <a:rPr lang="it-IT" sz="2000" dirty="0"/>
              <a:t> </a:t>
            </a:r>
            <a:r>
              <a:rPr lang="it-IT" sz="2000" dirty="0" err="1"/>
              <a:t>J</a:t>
            </a:r>
            <a:r>
              <a:rPr lang="it-IT" sz="2000" dirty="0"/>
              <a:t>., 2000, p. 26)</a:t>
            </a:r>
            <a:r>
              <a:rPr lang="it-IT" sz="2000" i="1" dirty="0"/>
              <a:t>.</a:t>
            </a:r>
            <a:endParaRPr lang="it-IT" sz="2000" dirty="0"/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Sostenere la preparazione e la formazione di insegnanti per sviluppare fiducia nell'insegnamento attraverso le arti.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Permettere collaborazioni di alta qualità tra artisti e organizzazioni del settore culturale attraverso programmi coordinati.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Lo sviluppo di festival e concorsi nazionali per esibire e condividere le attività artistiche che hanno un beneficio per tutta la società.</a:t>
            </a:r>
          </a:p>
        </p:txBody>
      </p:sp>
    </p:spTree>
    <p:extLst>
      <p:ext uri="{BB962C8B-B14F-4D97-AF65-F5344CB8AC3E}">
        <p14:creationId xmlns:p14="http://schemas.microsoft.com/office/powerpoint/2010/main" val="13888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FFC55CF-4D92-8442-8591-766E750AA3D5}"/>
              </a:ext>
            </a:extLst>
          </p:cNvPr>
          <p:cNvSpPr/>
          <p:nvPr/>
        </p:nvSpPr>
        <p:spPr>
          <a:xfrm>
            <a:off x="0" y="2712901"/>
            <a:ext cx="120974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b="1" dirty="0"/>
              <a:t>Promotore</a:t>
            </a:r>
            <a:r>
              <a:rPr lang="it-IT" sz="2000" dirty="0"/>
              <a:t>: Amministrazione del comune di </a:t>
            </a:r>
            <a:r>
              <a:rPr lang="it-IT" sz="2000" dirty="0" err="1"/>
              <a:t>Varéna</a:t>
            </a:r>
            <a:endParaRPr lang="it-IT" sz="2000" dirty="0"/>
          </a:p>
          <a:p>
            <a:pPr algn="just">
              <a:spcAft>
                <a:spcPts val="600"/>
              </a:spcAft>
            </a:pPr>
            <a:r>
              <a:rPr lang="it-IT" sz="2000" b="1" dirty="0"/>
              <a:t>Chi gestisce l’attività</a:t>
            </a:r>
            <a:r>
              <a:rPr lang="it-IT" sz="2000" dirty="0"/>
              <a:t>: insegnanti che hanno seguito un corso specifico </a:t>
            </a:r>
          </a:p>
          <a:p>
            <a:pPr algn="just">
              <a:spcAft>
                <a:spcPts val="600"/>
              </a:spcAft>
            </a:pPr>
            <a:r>
              <a:rPr lang="it-IT" sz="2000" b="1" dirty="0"/>
              <a:t>La sfida all’inclusione affrontata:</a:t>
            </a:r>
            <a:r>
              <a:rPr lang="it-IT" sz="2000" dirty="0"/>
              <a:t> sfida sociale.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000" dirty="0"/>
              <a:t>La pratica è attuata in 3 fasi:</a:t>
            </a: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it-IT" sz="2000" dirty="0"/>
              <a:t>Argomenti di autoconoscenza, compiti incentrati su sé</a:t>
            </a: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it-IT" sz="2000" dirty="0"/>
              <a:t>Argomenti di comunicazione con l’altro, compiti che sviluppano relazioni interpersonali</a:t>
            </a: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it-IT" sz="2000" dirty="0"/>
              <a:t>Argomenti di comunicazione/collaborazione di gruppo, compiti creativi collettivi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D766ADA-1584-8040-A77D-ABF5CDD428F4}"/>
              </a:ext>
            </a:extLst>
          </p:cNvPr>
          <p:cNvSpPr/>
          <p:nvPr/>
        </p:nvSpPr>
        <p:spPr>
          <a:xfrm>
            <a:off x="0" y="1331210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00B0F0"/>
                </a:solidFill>
              </a:rPr>
              <a:t>Buone pratiche dalla Lituania e Bielorussia: </a:t>
            </a:r>
            <a:r>
              <a:rPr lang="it-IT" sz="2800" b="1" i="1" dirty="0">
                <a:solidFill>
                  <a:srgbClr val="00B0F0"/>
                </a:solidFill>
              </a:rPr>
              <a:t>Inclusione sociale dei bambini e delle bambine con vulnerabilità attraverso l'arte nelle regioni di confine lituano-bielorusse </a:t>
            </a:r>
          </a:p>
        </p:txBody>
      </p:sp>
    </p:spTree>
    <p:extLst>
      <p:ext uri="{BB962C8B-B14F-4D97-AF65-F5344CB8AC3E}">
        <p14:creationId xmlns:p14="http://schemas.microsoft.com/office/powerpoint/2010/main" val="6011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E7E8B8E-44AB-6A40-AB9F-DB625468C806}"/>
              </a:ext>
            </a:extLst>
          </p:cNvPr>
          <p:cNvSpPr/>
          <p:nvPr/>
        </p:nvSpPr>
        <p:spPr>
          <a:xfrm>
            <a:off x="10510" y="2992773"/>
            <a:ext cx="1218149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it-IT" sz="2000" dirty="0"/>
              <a:t>Aiutare le persone con minori opportunità ad impegnarsi in attività artistiche e collaborare per favorire lo sviluppo della cognizione emotiva, dell'espressione di sé, della consapevolezza di sé, dell'autocontrollo, del rispetto e della fiducia in </a:t>
            </a:r>
            <a:r>
              <a:rPr lang="it-IT" sz="2000" dirty="0" err="1"/>
              <a:t>sè</a:t>
            </a:r>
            <a:r>
              <a:rPr lang="it-IT" sz="2000" dirty="0"/>
              <a:t> stessi.</a:t>
            </a:r>
          </a:p>
          <a:p>
            <a:pPr marL="457200" lvl="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it-IT" sz="2000" dirty="0"/>
              <a:t>Promuovere l'interazione interpersonale, la tolleranza, l'empatia dei membri del gruppo, aiutare a formare un atteggiamento positivo verso l'ambiente, partner di comunicazione, essere in grado di controllare il comportamento.</a:t>
            </a:r>
          </a:p>
          <a:p>
            <a:pPr marL="457200" lvl="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it-IT" sz="2000" dirty="0"/>
              <a:t>Sviluppare capacità di cooperazione di gruppo, tolleranza, promuovere la responsabilità del gruppo, la partecipazione alla vita della comunità scolastica.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it-IT" sz="2000" dirty="0"/>
              <a:t>Incoraggiare la creatività e la motivazione a realizzare attivamente e creativamente le proprie idee artistiche.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FCC1BF7-01D0-2048-BE31-7CA1F15633A9}"/>
              </a:ext>
            </a:extLst>
          </p:cNvPr>
          <p:cNvSpPr/>
          <p:nvPr/>
        </p:nvSpPr>
        <p:spPr>
          <a:xfrm>
            <a:off x="0" y="1331210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00B0F0"/>
                </a:solidFill>
              </a:rPr>
              <a:t>Buone pratiche dalla Lituania e Bielorussia: </a:t>
            </a:r>
            <a:r>
              <a:rPr lang="it-IT" sz="2800" b="1" i="1" dirty="0">
                <a:solidFill>
                  <a:srgbClr val="00B0F0"/>
                </a:solidFill>
              </a:rPr>
              <a:t>Inclusione sociale dei bambini e delle bambine con vulnerabilità attraverso l'arte nelle regioni di confine lituano-bielorusse </a:t>
            </a:r>
          </a:p>
        </p:txBody>
      </p:sp>
    </p:spTree>
    <p:extLst>
      <p:ext uri="{BB962C8B-B14F-4D97-AF65-F5344CB8AC3E}">
        <p14:creationId xmlns:p14="http://schemas.microsoft.com/office/powerpoint/2010/main" val="30365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0A69638-6BAA-6549-A9F6-9520A270431B}"/>
              </a:ext>
            </a:extLst>
          </p:cNvPr>
          <p:cNvSpPr/>
          <p:nvPr/>
        </p:nvSpPr>
        <p:spPr>
          <a:xfrm>
            <a:off x="0" y="3227011"/>
            <a:ext cx="1189771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400" dirty="0"/>
              <a:t>L'attività è organizzata mantenendo la parte strutturale fissa dell'inizio e della fine (garantendo il bisogno di sicurezza) e la parte centrale di contenuto mutevole, ma costante nella struttura (garantendo il bisogno di nuove scoperte). Una parte integrante delle attività diverse dai saluti iniziali e finali è la riflessione e/o l'autovalutazione. I ragazzi e le ragazze riflettono su due livelli: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it-IT" sz="2400" dirty="0"/>
              <a:t>1. sul loro stato emotivo (come si sentono); </a:t>
            </a:r>
          </a:p>
          <a:p>
            <a:pPr algn="just">
              <a:spcAft>
                <a:spcPts val="600"/>
              </a:spcAft>
            </a:pPr>
            <a:r>
              <a:rPr lang="it-IT" sz="2400" dirty="0"/>
              <a:t>2. su come sono riusciti a partecipare e a completare i compiti (cosa si è imparato).</a:t>
            </a:r>
            <a:endParaRPr lang="it-IT" sz="2400" dirty="0">
              <a:effectLst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F531C53-5122-3846-8386-DCC64449C52C}"/>
              </a:ext>
            </a:extLst>
          </p:cNvPr>
          <p:cNvSpPr/>
          <p:nvPr/>
        </p:nvSpPr>
        <p:spPr>
          <a:xfrm>
            <a:off x="0" y="1331210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00B0F0"/>
                </a:solidFill>
              </a:rPr>
              <a:t>Buone pratiche dalla Lituania e Bielorussia: </a:t>
            </a:r>
            <a:r>
              <a:rPr lang="it-IT" sz="2800" b="1" i="1" dirty="0">
                <a:solidFill>
                  <a:srgbClr val="00B0F0"/>
                </a:solidFill>
              </a:rPr>
              <a:t>Inclusione sociale dei bambini e delle bambine con vulnerabilità attraverso l'arte nelle regioni di confine lituano-bielorusse </a:t>
            </a:r>
          </a:p>
        </p:txBody>
      </p:sp>
    </p:spTree>
    <p:extLst>
      <p:ext uri="{BB962C8B-B14F-4D97-AF65-F5344CB8AC3E}">
        <p14:creationId xmlns:p14="http://schemas.microsoft.com/office/powerpoint/2010/main" val="11674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C4E6C6B-40ED-2C46-9A9C-CA8AA8A6D612}"/>
              </a:ext>
            </a:extLst>
          </p:cNvPr>
          <p:cNvSpPr/>
          <p:nvPr/>
        </p:nvSpPr>
        <p:spPr>
          <a:xfrm>
            <a:off x="166591" y="3285956"/>
            <a:ext cx="12192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000" dirty="0"/>
              <a:t>Il </a:t>
            </a:r>
            <a:r>
              <a:rPr lang="it-IT" sz="2000" b="1" dirty="0"/>
              <a:t>promotore</a:t>
            </a:r>
            <a:r>
              <a:rPr lang="it-IT" sz="2000" dirty="0"/>
              <a:t> e </a:t>
            </a:r>
            <a:r>
              <a:rPr lang="it-IT" sz="2000" b="1" dirty="0" err="1"/>
              <a:t>implementatore</a:t>
            </a:r>
            <a:r>
              <a:rPr lang="it-IT" sz="2000" b="1" dirty="0"/>
              <a:t>:</a:t>
            </a:r>
            <a:r>
              <a:rPr lang="it-IT" sz="2000" dirty="0"/>
              <a:t> </a:t>
            </a:r>
            <a:r>
              <a:rPr lang="it-IT" sz="2000" dirty="0" err="1"/>
              <a:t>lanas</a:t>
            </a:r>
            <a:r>
              <a:rPr lang="it-IT" sz="2000" dirty="0"/>
              <a:t> </a:t>
            </a:r>
            <a:r>
              <a:rPr lang="it-IT" sz="2000" dirty="0" err="1"/>
              <a:t>Stansilavicius</a:t>
            </a:r>
            <a:r>
              <a:rPr lang="it-IT" sz="2000" dirty="0"/>
              <a:t>, persona interessata al processo creativo e di apprendimento che si cela dietro l'uso dei codici QR.</a:t>
            </a:r>
          </a:p>
          <a:p>
            <a:pPr algn="just">
              <a:spcAft>
                <a:spcPts val="1200"/>
              </a:spcAft>
            </a:pPr>
            <a:r>
              <a:rPr lang="it-IT" sz="2000" b="1" dirty="0"/>
              <a:t>L'obiettivo:</a:t>
            </a:r>
            <a:r>
              <a:rPr lang="it-IT" sz="2000" dirty="0"/>
              <a:t> includere vari bambine, bambini, ragazze e ragazzi a partecipare individualmente o in gruppo. L’attività aiuta il team </a:t>
            </a:r>
            <a:r>
              <a:rPr lang="it-IT" sz="2000" dirty="0" err="1"/>
              <a:t>working</a:t>
            </a:r>
            <a:r>
              <a:rPr lang="it-IT" sz="2000" dirty="0"/>
              <a:t>; ad usare la curiosità nel processo di apprendimento; ad usare semplici strumenti disponibili per ognuno in un modo nuovo e insolito .</a:t>
            </a:r>
          </a:p>
          <a:p>
            <a:pPr algn="just">
              <a:spcAft>
                <a:spcPts val="1200"/>
              </a:spcAft>
            </a:pPr>
            <a:r>
              <a:rPr lang="it-IT" sz="2000" b="1" dirty="0"/>
              <a:t>Sfida affrontata</a:t>
            </a:r>
            <a:r>
              <a:rPr lang="it-IT" sz="2000" dirty="0"/>
              <a:t>: comportamentali</a:t>
            </a:r>
          </a:p>
          <a:p>
            <a:pPr algn="just"/>
            <a:endParaRPr lang="it-IT" sz="2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8CD3298-CB2D-9946-8429-2623D07DAB3B}"/>
              </a:ext>
            </a:extLst>
          </p:cNvPr>
          <p:cNvSpPr/>
          <p:nvPr/>
        </p:nvSpPr>
        <p:spPr>
          <a:xfrm>
            <a:off x="0" y="1552599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80"/>
              </a:spcBef>
            </a:pPr>
            <a:r>
              <a:rPr lang="it-IT" sz="3200" b="1" dirty="0">
                <a:solidFill>
                  <a:srgbClr val="00B0F0"/>
                </a:solidFill>
              </a:rPr>
              <a:t>Buone pratiche dalla Lituania e Bielorussia</a:t>
            </a:r>
            <a:r>
              <a:rPr lang="it-IT" sz="3200" b="1" i="1" dirty="0">
                <a:solidFill>
                  <a:srgbClr val="00B0F0"/>
                </a:solidFill>
              </a:rPr>
              <a:t>: Implementazione</a:t>
            </a:r>
            <a:r>
              <a:rPr lang="it-IT" sz="3200" b="1" i="1" spc="-20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del</a:t>
            </a:r>
            <a:r>
              <a:rPr lang="it-IT" sz="3200" b="1" i="1" spc="-15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codice</a:t>
            </a:r>
            <a:r>
              <a:rPr lang="it-IT" sz="3200" b="1" i="1" spc="-20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QR</a:t>
            </a:r>
            <a:r>
              <a:rPr lang="it-IT" sz="3200" b="1" i="1" spc="-20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nel</a:t>
            </a:r>
            <a:r>
              <a:rPr lang="it-IT" sz="3200" b="1" i="1" spc="-10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processo</a:t>
            </a:r>
            <a:r>
              <a:rPr lang="it-IT" sz="3200" b="1" i="1" spc="-25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educativo</a:t>
            </a:r>
            <a:endParaRPr lang="it-IT" sz="3200" b="1" i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3FF7AED-C55D-E442-A97D-9DB90FA24F21}"/>
              </a:ext>
            </a:extLst>
          </p:cNvPr>
          <p:cNvSpPr/>
          <p:nvPr/>
        </p:nvSpPr>
        <p:spPr>
          <a:xfrm>
            <a:off x="166591" y="2418991"/>
            <a:ext cx="118288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b="1" dirty="0"/>
              <a:t>Passi principali</a:t>
            </a:r>
            <a:endParaRPr lang="it-IT" sz="1700" dirty="0"/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700" dirty="0"/>
              <a:t>Per prima cosa le informazioni che saranno codificate devono essere strutturate in brevi frasi e scritte. Nei codici QR si possono usare anche immagini, link o persino suoni.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700" dirty="0"/>
              <a:t>Utilizzando uno strumento online (convertitore di codici QR) le informazioni possono essere facilmente trasformate in codici QR (o caricate e il sito web diretto trasformato in un codice).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700" dirty="0"/>
              <a:t>I codici possono essere scaricati e stampati su un foglio di carta. È importante usare inchiostro scuro per la stampante in modo che la fotocamera di un dispositivo </a:t>
            </a:r>
            <a:r>
              <a:rPr lang="it-IT" sz="1700" dirty="0" err="1"/>
              <a:t>smart</a:t>
            </a:r>
            <a:r>
              <a:rPr lang="it-IT" sz="1700" dirty="0"/>
              <a:t> possa riprenderlo facilmente.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700" dirty="0"/>
              <a:t>I codici QR possono essere ritagliati e nascosti in qualsiasi ambiente scelto dall'educatore. È importante tenere a mente che è utile organizzare tale attività in un ambiente che aiuti a capire meglio l'argomento.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700" dirty="0"/>
              <a:t>I partecipanti all'attività avranno bisogno di un'applicazione di lettura di codici QR su un dispositivo </a:t>
            </a:r>
            <a:r>
              <a:rPr lang="it-IT" sz="1700" dirty="0" err="1"/>
              <a:t>smart</a:t>
            </a:r>
            <a:r>
              <a:rPr lang="it-IT" sz="1700" dirty="0"/>
              <a:t> per scansionare i codici. Si raccomanda di fare un foglio di lavoro dove i partecipanti possono segnare ciò che hanno trovato.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700" dirty="0"/>
              <a:t>Con le informazioni raccolte i partecipanti dovrebbero essere coinvolti in un'attività che utilizza le informazioni per costruire una comprensione più forte dell'argomento. Per esempio, mettendo in ordine le informazioni trovate, o usandole per creare opere d'arte, o usandole come ispirazione, ecc.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E8D2739-F4BF-414D-991F-91B457EA8323}"/>
              </a:ext>
            </a:extLst>
          </p:cNvPr>
          <p:cNvSpPr/>
          <p:nvPr/>
        </p:nvSpPr>
        <p:spPr>
          <a:xfrm>
            <a:off x="0" y="1202403"/>
            <a:ext cx="12162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80"/>
              </a:spcBef>
            </a:pPr>
            <a:r>
              <a:rPr lang="it-IT" sz="3200" b="1" dirty="0">
                <a:solidFill>
                  <a:srgbClr val="00B0F0"/>
                </a:solidFill>
              </a:rPr>
              <a:t>Buone pratiche dalla Lituania e Bielorussia: </a:t>
            </a:r>
            <a:r>
              <a:rPr lang="it-IT" sz="3200" b="1" i="1" dirty="0">
                <a:solidFill>
                  <a:srgbClr val="00B0F0"/>
                </a:solidFill>
              </a:rPr>
              <a:t>Implementazione</a:t>
            </a:r>
            <a:r>
              <a:rPr lang="it-IT" sz="3200" b="1" i="1" spc="-20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del</a:t>
            </a:r>
            <a:r>
              <a:rPr lang="it-IT" sz="3200" b="1" i="1" spc="-15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codice</a:t>
            </a:r>
            <a:r>
              <a:rPr lang="it-IT" sz="3200" b="1" i="1" spc="-20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QR</a:t>
            </a:r>
            <a:r>
              <a:rPr lang="it-IT" sz="3200" b="1" i="1" spc="-20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nel</a:t>
            </a:r>
            <a:r>
              <a:rPr lang="it-IT" sz="3200" b="1" i="1" spc="-10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processo</a:t>
            </a:r>
            <a:r>
              <a:rPr lang="it-IT" sz="3200" b="1" i="1" spc="-25" dirty="0">
                <a:solidFill>
                  <a:srgbClr val="00B0F0"/>
                </a:solidFill>
              </a:rPr>
              <a:t> </a:t>
            </a:r>
            <a:r>
              <a:rPr lang="it-IT" sz="3200" b="1" i="1" dirty="0">
                <a:solidFill>
                  <a:srgbClr val="00B0F0"/>
                </a:solidFill>
              </a:rPr>
              <a:t>educativo</a:t>
            </a:r>
            <a:endParaRPr lang="it-IT" sz="3200" b="1" i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3688</Words>
  <Application>Microsoft Macintosh PowerPoint</Application>
  <PresentationFormat>Widescreen</PresentationFormat>
  <Paragraphs>172</Paragraphs>
  <Slides>34</Slides>
  <Notes>34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</vt:lpstr>
      <vt:lpstr>Wingdings</vt:lpstr>
      <vt:lpstr>Helvetica Neue</vt:lpstr>
      <vt:lpstr>Times New Roman</vt:lpstr>
      <vt:lpstr>Calibri</vt:lpstr>
      <vt:lpstr>Diseño personalizado</vt:lpstr>
      <vt:lpstr>2_Diseño personalizado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Óscar Muñoz</dc:creator>
  <cp:lastModifiedBy>grazia barbara conti</cp:lastModifiedBy>
  <cp:revision>21</cp:revision>
  <dcterms:created xsi:type="dcterms:W3CDTF">2021-02-16T14:32:26Z</dcterms:created>
  <dcterms:modified xsi:type="dcterms:W3CDTF">2022-10-23T10:38:15Z</dcterms:modified>
</cp:coreProperties>
</file>