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26"/>
  </p:notesMasterIdLst>
  <p:sldIdLst>
    <p:sldId id="256" r:id="rId3"/>
    <p:sldId id="257" r:id="rId4"/>
    <p:sldId id="258" r:id="rId5"/>
    <p:sldId id="259" r:id="rId6"/>
    <p:sldId id="260" r:id="rId7"/>
    <p:sldId id="261" r:id="rId8"/>
    <p:sldId id="262" r:id="rId9"/>
    <p:sldId id="263" r:id="rId10"/>
    <p:sldId id="277" r:id="rId11"/>
    <p:sldId id="278"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7010400" cy="92964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TMhtmnOKnvz8ZbdZcKVCsTfUuh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rnitsa Staneva" initials="ZS" lastIdx="1" clrIdx="0">
    <p:extLst>
      <p:ext uri="{19B8F6BF-5375-455C-9EA6-DF929625EA0E}">
        <p15:presenceInfo xmlns:p15="http://schemas.microsoft.com/office/powerpoint/2012/main" userId="cf029d96ccaf69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55" autoAdjust="0"/>
  </p:normalViewPr>
  <p:slideViewPr>
    <p:cSldViewPr snapToGrid="0">
      <p:cViewPr varScale="1">
        <p:scale>
          <a:sx n="63" d="100"/>
          <a:sy n="63" d="100"/>
        </p:scale>
        <p:origin x="1296"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13T09:52:42.016"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s-ES" sz="1200" smtClean="0">
                <a:solidFill>
                  <a:schemeClr val="dk1"/>
                </a:solidFill>
                <a:latin typeface="Calibri"/>
                <a:ea typeface="Calibri"/>
                <a:cs typeface="Calibri"/>
                <a:sym typeface="Calibri"/>
              </a:rPr>
              <a:pPr algn="r">
                <a:buSzPts val="1200"/>
              </a:pPr>
              <a:t>‹#›</a:t>
            </a:fld>
            <a:endParaRPr lang="es-E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06144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ru-RU" dirty="0"/>
              <a:t>Бележка за обучителя: Преди да преминете към днешната тема, дайте кратък преглед на съдържанието, обхванато в последния клас, и след това накарайте участниците да обсъдят домашните от сесия 2.1 в групи и след това дайте обратна връзка на групата</a:t>
            </a:r>
            <a:endParaRPr dirty="0"/>
          </a:p>
        </p:txBody>
      </p:sp>
      <p:sp>
        <p:nvSpPr>
          <p:cNvPr id="32" name="Google Shape;3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93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132b01343c_0_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132b01343c_0_47: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107" name="Google Shape;107;g1132b01343c_0_47: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s-ES"/>
              <a:pPr algn="r"/>
              <a:t>12</a:t>
            </a:fld>
            <a:endParaRPr/>
          </a:p>
        </p:txBody>
      </p:sp>
    </p:spTree>
    <p:extLst>
      <p:ext uri="{BB962C8B-B14F-4D97-AF65-F5344CB8AC3E}">
        <p14:creationId xmlns:p14="http://schemas.microsoft.com/office/powerpoint/2010/main" val="159051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132b01343c_0_5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132b01343c_0_54: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117" name="Google Shape;117;g1132b01343c_0_54: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s-ES"/>
              <a:pPr algn="r"/>
              <a:t>13</a:t>
            </a:fld>
            <a:endParaRPr/>
          </a:p>
        </p:txBody>
      </p:sp>
    </p:spTree>
    <p:extLst>
      <p:ext uri="{BB962C8B-B14F-4D97-AF65-F5344CB8AC3E}">
        <p14:creationId xmlns:p14="http://schemas.microsoft.com/office/powerpoint/2010/main" val="3963389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32b01343c_0_6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132b01343c_0_61: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127" name="Google Shape;127;g1132b01343c_0_61: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s-ES"/>
              <a:pPr algn="r"/>
              <a:t>14</a:t>
            </a:fld>
            <a:endParaRPr/>
          </a:p>
        </p:txBody>
      </p:sp>
    </p:spTree>
    <p:extLst>
      <p:ext uri="{BB962C8B-B14F-4D97-AF65-F5344CB8AC3E}">
        <p14:creationId xmlns:p14="http://schemas.microsoft.com/office/powerpoint/2010/main" val="2794271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1eab8aa9a_0_6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11eab8aa9a_0_64: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r>
              <a:rPr lang="ru-RU" dirty="0"/>
              <a:t>Забележка на обучителя: Раздайте материал на участниците и им дайте около 5 минути, за да го завършат. След това ги накарайте да обсъдят отговорите си. Ако отговорят „може би“ или „не наистина“, накарайте ги да обмислят защо и може би какво биха могли да направят, за да променят.</a:t>
            </a:r>
            <a:endParaRPr dirty="0"/>
          </a:p>
        </p:txBody>
      </p:sp>
      <p:sp>
        <p:nvSpPr>
          <p:cNvPr id="137" name="Google Shape;137;g111eab8aa9a_0_64: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SzPts val="1200"/>
            </a:pPr>
            <a:fld id="{00000000-1234-1234-1234-123412341234}" type="slidenum">
              <a:rPr lang="es-ES"/>
              <a:pPr algn="r">
                <a:buSzPts val="1200"/>
              </a:pPr>
              <a:t>15</a:t>
            </a:fld>
            <a:endParaRPr/>
          </a:p>
        </p:txBody>
      </p:sp>
    </p:spTree>
    <p:extLst>
      <p:ext uri="{BB962C8B-B14F-4D97-AF65-F5344CB8AC3E}">
        <p14:creationId xmlns:p14="http://schemas.microsoft.com/office/powerpoint/2010/main" val="116133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1eab8aa9a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111eab8aa9a_0_0: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ru-RU" dirty="0"/>
              <a:t>В учебната програма на InCrea има широк спектър от дейности, от които да избирате. Изборът на тези дейности ще зависи от редица фактори.</a:t>
            </a:r>
          </a:p>
          <a:p>
            <a:pPr marL="0" indent="0"/>
            <a:endParaRPr lang="ru-RU" dirty="0"/>
          </a:p>
        </p:txBody>
      </p:sp>
      <p:sp>
        <p:nvSpPr>
          <p:cNvPr id="145" name="Google Shape;145;g111eab8aa9a_0_0: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s-ES"/>
              <a:pPr algn="r">
                <a:buSzPts val="1200"/>
              </a:pPr>
              <a:t>16</a:t>
            </a:fld>
            <a:endParaRPr/>
          </a:p>
        </p:txBody>
      </p:sp>
    </p:spTree>
    <p:extLst>
      <p:ext uri="{BB962C8B-B14F-4D97-AF65-F5344CB8AC3E}">
        <p14:creationId xmlns:p14="http://schemas.microsoft.com/office/powerpoint/2010/main" val="2183659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11eab8aa9a_0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111eab8aa9a_0_6: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gn="just">
              <a:lnSpc>
                <a:spcPct val="150000"/>
              </a:lnSpc>
              <a:buClr>
                <a:schemeClr val="dk1"/>
              </a:buClr>
              <a:buSzPts val="1100"/>
            </a:pPr>
            <a:r>
              <a:rPr lang="ru-RU" sz="1100" dirty="0">
                <a:latin typeface="Arial"/>
                <a:ea typeface="Arial"/>
                <a:cs typeface="Arial"/>
                <a:sym typeface="Arial"/>
              </a:rPr>
              <a:t>Учителите могат да изберат да включат различни ръководители на семинари и експерти за всяка сесия. Като се има предвид, че е важно да се отдели подходящо време за представяне, както на участниците, така и на лидера, предложението би било да се проведе подготвителна сесия, така че лидерът да е добре запознат с групата. По този начин учениците отново ще бъдат изложени на нови техники и подходи и ще разширят своите хоризонти и разбиране за различни теми и как те могат да бъдат разгледани чрез изкуството. Освен това, като част от дейностите, учителят и фасилитаторът могат да изберат да включат членове на общността в своята програма. В зависимост от контекста, те могат да бъдат местни организации, които работят върху приобщаването, работят с деца с увреждания или училища за талантливи деца. Включването им може да доведе до споделен опит и разширяване на знанията, съчетано с изучаване на нови художествени техники. Включването на допълнителни експерти или други деца, които споделят своя опит по отношение на включването/изключването, може да бъде изключително полезно. Реални примери и опит извън непосредствения кръг на участниците могат да подобрят разбирането на темите и да предизвикат желанието им да се включат по-активно. Могат да се провеждат и съвместни проекти. Например, съвместна художествена изложба с местна организация може да бъде резултат от няколко дейности, които всички участници ще очакват с нетърпение и допълнително ще повишат осведомеността в общността, не само за разглежданите проблеми, но и за ангажираността на младежта.</a:t>
            </a:r>
            <a:endParaRPr dirty="0"/>
          </a:p>
        </p:txBody>
      </p:sp>
      <p:sp>
        <p:nvSpPr>
          <p:cNvPr id="152" name="Google Shape;152;g111eab8aa9a_0_6: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s-ES"/>
              <a:pPr algn="r">
                <a:buSzPts val="1200"/>
              </a:pPr>
              <a:t>17</a:t>
            </a:fld>
            <a:endParaRPr/>
          </a:p>
        </p:txBody>
      </p:sp>
    </p:spTree>
    <p:extLst>
      <p:ext uri="{BB962C8B-B14F-4D97-AF65-F5344CB8AC3E}">
        <p14:creationId xmlns:p14="http://schemas.microsoft.com/office/powerpoint/2010/main" val="171923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1eab8aa9a_1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11eab8aa9a_1_14: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r>
              <a:rPr lang="ru-RU" dirty="0"/>
              <a:t>Накарайте участниците да обмислят заедно кой метод/методи за избор на дейности работи най-добре за тях и след това ги накарайте да споделят с цялата група. Отчитали ли са нуждите, способностите, предизвикателствата на своите ученици? Обмислили ли са ресурсите, с които разполагат?</a:t>
            </a:r>
          </a:p>
          <a:p>
            <a:pPr marL="0" indent="0"/>
            <a:endParaRPr lang="ru-RU" dirty="0"/>
          </a:p>
        </p:txBody>
      </p:sp>
      <p:sp>
        <p:nvSpPr>
          <p:cNvPr id="159" name="Google Shape;159;g111eab8aa9a_1_14: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SzPts val="1200"/>
            </a:pPr>
            <a:fld id="{00000000-1234-1234-1234-123412341234}" type="slidenum">
              <a:rPr lang="es-ES"/>
              <a:pPr algn="r">
                <a:buSzPts val="1200"/>
              </a:pPr>
              <a:t>18</a:t>
            </a:fld>
            <a:endParaRPr/>
          </a:p>
        </p:txBody>
      </p:sp>
    </p:spTree>
    <p:extLst>
      <p:ext uri="{BB962C8B-B14F-4D97-AF65-F5344CB8AC3E}">
        <p14:creationId xmlns:p14="http://schemas.microsoft.com/office/powerpoint/2010/main" val="432578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11671e28f4_0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11671e28f4_0_1: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167" name="Google Shape;167;g111671e28f4_0_1: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SzPts val="1200"/>
            </a:pPr>
            <a:fld id="{00000000-1234-1234-1234-123412341234}" type="slidenum">
              <a:rPr lang="es-ES"/>
              <a:pPr algn="r">
                <a:buSzPts val="1200"/>
              </a:pPr>
              <a:t>19</a:t>
            </a:fld>
            <a:endParaRPr/>
          </a:p>
        </p:txBody>
      </p:sp>
    </p:spTree>
    <p:extLst>
      <p:ext uri="{BB962C8B-B14F-4D97-AF65-F5344CB8AC3E}">
        <p14:creationId xmlns:p14="http://schemas.microsoft.com/office/powerpoint/2010/main" val="1981231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32b01343c_0_7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132b01343c_0_74: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174" name="Google Shape;174;g1132b01343c_0_74: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SzPts val="1200"/>
            </a:pPr>
            <a:fld id="{00000000-1234-1234-1234-123412341234}" type="slidenum">
              <a:rPr lang="es-ES"/>
              <a:pPr algn="r">
                <a:buSzPts val="1200"/>
              </a:pPr>
              <a:t>20</a:t>
            </a:fld>
            <a:endParaRPr/>
          </a:p>
        </p:txBody>
      </p:sp>
    </p:spTree>
    <p:extLst>
      <p:ext uri="{BB962C8B-B14F-4D97-AF65-F5344CB8AC3E}">
        <p14:creationId xmlns:p14="http://schemas.microsoft.com/office/powerpoint/2010/main" val="141866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180" name="Google Shape;180;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816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41" name="Google Shape;4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9757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0c4d38af33_0_27: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86" name="Google Shape;186;g10c4d38af33_0_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4236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0c4d38af33_0_17: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193" name="Google Shape;193;g10c4d38af33_0_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646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47" name="Google Shape;47;p3: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s-ES"/>
              <a:pPr algn="r">
                <a:buSzPts val="1400"/>
              </a:pPr>
              <a:t>3</a:t>
            </a:fld>
            <a:endParaRPr/>
          </a:p>
        </p:txBody>
      </p:sp>
    </p:spTree>
    <p:extLst>
      <p:ext uri="{BB962C8B-B14F-4D97-AF65-F5344CB8AC3E}">
        <p14:creationId xmlns:p14="http://schemas.microsoft.com/office/powerpoint/2010/main" val="11619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132b01343c_0_6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1132b01343c_0_68: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lang="ru-RU" dirty="0"/>
          </a:p>
          <a:p>
            <a:pPr marL="0" indent="0"/>
            <a:r>
              <a:rPr lang="ru-RU" dirty="0"/>
              <a:t>Забележка за обучителя: Накарайте участниците да обсъдят заедно нещата, които трябва да имат предвид при планирането и подготовката. След това накарайте групите да споделят информацията си с останалата част от класа</a:t>
            </a:r>
            <a:endParaRPr dirty="0"/>
          </a:p>
        </p:txBody>
      </p:sp>
      <p:sp>
        <p:nvSpPr>
          <p:cNvPr id="55" name="Google Shape;55;g1132b01343c_0_68: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SzPts val="1200"/>
            </a:pPr>
            <a:fld id="{00000000-1234-1234-1234-123412341234}" type="slidenum">
              <a:rPr lang="es-ES"/>
              <a:pPr algn="r">
                <a:buSzPts val="1200"/>
              </a:pPr>
              <a:t>4</a:t>
            </a:fld>
            <a:endParaRPr/>
          </a:p>
        </p:txBody>
      </p:sp>
    </p:spTree>
    <p:extLst>
      <p:ext uri="{BB962C8B-B14F-4D97-AF65-F5344CB8AC3E}">
        <p14:creationId xmlns:p14="http://schemas.microsoft.com/office/powerpoint/2010/main" val="17744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132b01343c_0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132b01343c_0_6: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lnSpc>
                <a:spcPct val="115000"/>
              </a:lnSpc>
              <a:buClr>
                <a:schemeClr val="dk1"/>
              </a:buClr>
              <a:buSzPts val="1100"/>
            </a:pPr>
            <a:r>
              <a:rPr lang="ru-RU" dirty="0"/>
              <a:t>Стандартите на поведение могат да бъдат:</a:t>
            </a:r>
          </a:p>
          <a:p>
            <a:pPr marL="0" indent="0">
              <a:lnSpc>
                <a:spcPct val="115000"/>
              </a:lnSpc>
              <a:buClr>
                <a:schemeClr val="dk1"/>
              </a:buClr>
              <a:buSzPts val="1100"/>
            </a:pPr>
            <a:r>
              <a:rPr lang="ru-RU" dirty="0"/>
              <a:t>•Не се допуска насилие или агресия от всякакъв вид</a:t>
            </a:r>
          </a:p>
          <a:p>
            <a:pPr marL="0" indent="0">
              <a:lnSpc>
                <a:spcPct val="115000"/>
              </a:lnSpc>
              <a:buClr>
                <a:schemeClr val="dk1"/>
              </a:buClr>
              <a:buSzPts val="1100"/>
            </a:pPr>
            <a:r>
              <a:rPr lang="ru-RU" dirty="0"/>
              <a:t>•Не се допускат омразни или нецензурни изрази</a:t>
            </a:r>
          </a:p>
          <a:p>
            <a:pPr marL="0" indent="0">
              <a:lnSpc>
                <a:spcPct val="115000"/>
              </a:lnSpc>
              <a:buClr>
                <a:schemeClr val="dk1"/>
              </a:buClr>
              <a:buSzPts val="1100"/>
            </a:pPr>
            <a:r>
              <a:rPr lang="ru-RU" dirty="0"/>
              <a:t>•Уважавайте собствеността на другите – не я нарушавайте и не я взимайте</a:t>
            </a:r>
          </a:p>
          <a:p>
            <a:pPr marL="0" indent="0">
              <a:lnSpc>
                <a:spcPct val="115000"/>
              </a:lnSpc>
              <a:buClr>
                <a:schemeClr val="dk1"/>
              </a:buClr>
              <a:buSzPts val="1100"/>
            </a:pPr>
            <a:r>
              <a:rPr lang="ru-RU" dirty="0"/>
              <a:t>•Всеки има право да се чувства сигурен и уважаван</a:t>
            </a:r>
          </a:p>
          <a:p>
            <a:pPr marL="0" indent="0">
              <a:lnSpc>
                <a:spcPct val="115000"/>
              </a:lnSpc>
              <a:buClr>
                <a:schemeClr val="dk1"/>
              </a:buClr>
              <a:buSzPts val="1100"/>
            </a:pPr>
            <a:r>
              <a:rPr lang="ru-RU" dirty="0"/>
              <a:t>•Всеки има право да изразява себе си и да бъде изслушан</a:t>
            </a:r>
          </a:p>
          <a:p>
            <a:pPr marL="0" indent="0">
              <a:lnSpc>
                <a:spcPct val="115000"/>
              </a:lnSpc>
              <a:buClr>
                <a:schemeClr val="dk1"/>
              </a:buClr>
              <a:buSzPts val="1100"/>
            </a:pPr>
            <a:r>
              <a:rPr lang="ru-RU" dirty="0"/>
              <a:t>Правилата за поведение са един минимум, така че никога не позволявайте на никого да ги нарушава.</a:t>
            </a:r>
          </a:p>
          <a:p>
            <a:pPr marL="0" indent="0">
              <a:lnSpc>
                <a:spcPct val="115000"/>
              </a:lnSpc>
              <a:buClr>
                <a:schemeClr val="dk1"/>
              </a:buClr>
              <a:buSzPts val="1100"/>
            </a:pPr>
            <a:r>
              <a:rPr lang="ru-RU" dirty="0"/>
              <a:t>Примери за пропорционални, последователни последици за нарушаване на основно правило:1-ви път: спрете това, което правите, и ги погледнете строго! 2-ри път: кажете „Не правете това“ и посочете правилата. 3-ти път: отбележете името им на лист хартия. 4-ти път: кажете „</a:t>
            </a:r>
            <a:r>
              <a:rPr lang="bg-BG" dirty="0"/>
              <a:t>Правите го вече </a:t>
            </a:r>
            <a:r>
              <a:rPr lang="ru-RU" dirty="0" err="1"/>
              <a:t>четири</a:t>
            </a:r>
            <a:r>
              <a:rPr lang="ru-RU" dirty="0"/>
              <a:t> </a:t>
            </a:r>
            <a:r>
              <a:rPr lang="ru-RU" dirty="0" err="1"/>
              <a:t>пъти</a:t>
            </a:r>
            <a:r>
              <a:rPr lang="ru-RU" dirty="0"/>
              <a:t>. Още веднъж и ще трябва да поговорим след </a:t>
            </a:r>
            <a:r>
              <a:rPr lang="ru-RU" dirty="0" err="1"/>
              <a:t>занятието</a:t>
            </a:r>
            <a:r>
              <a:rPr lang="ru-RU" dirty="0"/>
              <a:t>. 5-ти път: кажете „Достатъчно. Ще говорим след </a:t>
            </a:r>
            <a:r>
              <a:rPr lang="ru-RU" dirty="0" err="1"/>
              <a:t>занятието</a:t>
            </a:r>
            <a:r>
              <a:rPr lang="ru-RU" dirty="0"/>
              <a:t>. Очевидно ще има случаи, когато децата продължат отвъд стъпките, които сме очертали тук! Помислете за по-сериозните последици, които бихте имали при по-сериозно, многократно нарушаване на правилата, и ги прилагайте последователно. </a:t>
            </a:r>
          </a:p>
          <a:p>
            <a:pPr marL="0" indent="0">
              <a:lnSpc>
                <a:spcPct val="115000"/>
              </a:lnSpc>
              <a:buClr>
                <a:schemeClr val="dk1"/>
              </a:buClr>
              <a:buSzPts val="1100"/>
            </a:pPr>
            <a:r>
              <a:rPr lang="ru-RU" dirty="0"/>
              <a:t>Да се ​​справяте чувствително с лошото поведение, означава да не отделяте провинилите</a:t>
            </a:r>
            <a:r>
              <a:rPr lang="ru-RU" baseline="0" dirty="0"/>
              <a:t> се </a:t>
            </a:r>
            <a:r>
              <a:rPr lang="ru-RU" dirty="0"/>
              <a:t>пред всички. Ако напишете името на детето на лист хартия, то знае, че се е държало лошо. Те също така имат възможност да спрат и да променят поведението си без допълнителни последствия. Ако името на детето е написано на дъската — видимо за всички — защо то би променило поведението си? Там името ще остане там горе, видимо за всички, независимо дали започват да се държат по-добре или не. Не е включващо, особено за деца, които редовно срещат трудности с някои от основните правила. За една наистина приобщаваща класна стая не е достатъчно само да знаете кои от вашите деца имат специални образователни потребности и увреждания. Трябва да знаете кои, ако има такива, от вашите деца получават безплатно училищно хранене, кои полагат грижи, кои са в приемна грижа, за кои езикът ви не е роден и кои деца са от особено уязвими ромски или мигрантски общности. Не предполагайте</a:t>
            </a:r>
            <a:r>
              <a:rPr lang="ru-RU" baseline="0" dirty="0"/>
              <a:t> какво</a:t>
            </a:r>
            <a:r>
              <a:rPr lang="ru-RU" dirty="0"/>
              <a:t> вашите деца вече знаят или не знаят, когато планирате нова тема – попитайте ги! По този начин ще идентифицирате сфери, които са любопитни за децата и ще избягвате да преминавате през много познато обучение. Предварителното оценяване на предходните знания и интересите на децата по даден предмет по този начин им показва, че са били изслушани и включени в собственото им обучение.</a:t>
            </a:r>
            <a:endParaRPr dirty="0"/>
          </a:p>
        </p:txBody>
      </p:sp>
      <p:sp>
        <p:nvSpPr>
          <p:cNvPr id="63" name="Google Shape;63;g1132b01343c_0_6: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SzPts val="1200"/>
            </a:pPr>
            <a:fld id="{00000000-1234-1234-1234-123412341234}" type="slidenum">
              <a:rPr lang="es-ES"/>
              <a:pPr algn="r">
                <a:buSzPts val="1200"/>
              </a:pPr>
              <a:t>5</a:t>
            </a:fld>
            <a:endParaRPr/>
          </a:p>
        </p:txBody>
      </p:sp>
    </p:spTree>
    <p:extLst>
      <p:ext uri="{BB962C8B-B14F-4D97-AF65-F5344CB8AC3E}">
        <p14:creationId xmlns:p14="http://schemas.microsoft.com/office/powerpoint/2010/main" val="381307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132b01343c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132b01343c_0_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a:p>
            <a:pPr marL="0" indent="0"/>
            <a:r>
              <a:rPr lang="ru-RU" dirty="0"/>
              <a:t>Сега, когато сме наясно с елементите, които трябва да вземем предвид при планирането и подготовката, можем да разгледаме малко по-задълбочено какво е включено във всеки от тях...</a:t>
            </a:r>
            <a:endParaRPr lang="bg-BG" dirty="0"/>
          </a:p>
        </p:txBody>
      </p:sp>
      <p:sp>
        <p:nvSpPr>
          <p:cNvPr id="70" name="Google Shape;70;g1132b01343c_0_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SzPts val="1200"/>
            </a:pPr>
            <a:fld id="{00000000-1234-1234-1234-123412341234}" type="slidenum">
              <a:rPr lang="es-ES"/>
              <a:pPr algn="r">
                <a:buSzPts val="1200"/>
              </a:pPr>
              <a:t>6</a:t>
            </a:fld>
            <a:endParaRPr/>
          </a:p>
        </p:txBody>
      </p:sp>
    </p:spTree>
    <p:extLst>
      <p:ext uri="{BB962C8B-B14F-4D97-AF65-F5344CB8AC3E}">
        <p14:creationId xmlns:p14="http://schemas.microsoft.com/office/powerpoint/2010/main" val="3167749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32b01343c_0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32b01343c_0_14: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77" name="Google Shape;77;g1132b01343c_0_14: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s-ES"/>
              <a:pPr algn="r"/>
              <a:t>7</a:t>
            </a:fld>
            <a:endParaRPr/>
          </a:p>
        </p:txBody>
      </p:sp>
    </p:spTree>
    <p:extLst>
      <p:ext uri="{BB962C8B-B14F-4D97-AF65-F5344CB8AC3E}">
        <p14:creationId xmlns:p14="http://schemas.microsoft.com/office/powerpoint/2010/main" val="584779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32b01343c_0_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32b01343c_0_33: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87" name="Google Shape;87;g1132b01343c_0_33: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s-ES"/>
              <a:pPr algn="r"/>
              <a:t>8</a:t>
            </a:fld>
            <a:endParaRPr/>
          </a:p>
        </p:txBody>
      </p:sp>
    </p:spTree>
    <p:extLst>
      <p:ext uri="{BB962C8B-B14F-4D97-AF65-F5344CB8AC3E}">
        <p14:creationId xmlns:p14="http://schemas.microsoft.com/office/powerpoint/2010/main" val="550195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32b01343c_0_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132b01343c_0_4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97" name="Google Shape;97;g1132b01343c_0_4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s-ES"/>
              <a:pPr algn="r"/>
              <a:t>11</a:t>
            </a:fld>
            <a:endParaRPr/>
          </a:p>
        </p:txBody>
      </p:sp>
    </p:spTree>
    <p:extLst>
      <p:ext uri="{BB962C8B-B14F-4D97-AF65-F5344CB8AC3E}">
        <p14:creationId xmlns:p14="http://schemas.microsoft.com/office/powerpoint/2010/main" val="1904304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3"/>
        <p:cNvGrpSpPr/>
        <p:nvPr/>
      </p:nvGrpSpPr>
      <p:grpSpPr>
        <a:xfrm>
          <a:off x="0" y="0"/>
          <a:ext cx="0" cy="0"/>
          <a:chOff x="0" y="0"/>
          <a:chExt cx="0" cy="0"/>
        </a:xfrm>
      </p:grpSpPr>
      <p:sp>
        <p:nvSpPr>
          <p:cNvPr id="14" name="Google Shape;14;p28"/>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8"/>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28"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17" name="Google Shape;17;p28"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3"/>
        <p:cNvGrpSpPr/>
        <p:nvPr/>
      </p:nvGrpSpPr>
      <p:grpSpPr>
        <a:xfrm>
          <a:off x="0" y="0"/>
          <a:ext cx="0" cy="0"/>
          <a:chOff x="0" y="0"/>
          <a:chExt cx="0" cy="0"/>
        </a:xfrm>
      </p:grpSpPr>
      <p:sp>
        <p:nvSpPr>
          <p:cNvPr id="24" name="Google Shape;24;g111eab8aa9a_0_57"/>
          <p:cNvSpPr txBox="1"/>
          <p:nvPr/>
        </p:nvSpPr>
        <p:spPr>
          <a:xfrm>
            <a:off x="1028700" y="435307"/>
            <a:ext cx="10248900" cy="10074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AEEF"/>
              </a:buClr>
              <a:buSzPts val="6600"/>
              <a:buFont typeface="Arial"/>
              <a:buNone/>
            </a:pPr>
            <a:endParaRPr sz="6600" b="1" i="0" u="none" strike="noStrike" cap="none">
              <a:solidFill>
                <a:srgbClr val="00AEEF"/>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25"/>
        <p:cNvGrpSpPr/>
        <p:nvPr/>
      </p:nvGrpSpPr>
      <p:grpSpPr>
        <a:xfrm>
          <a:off x="0" y="0"/>
          <a:ext cx="0" cy="0"/>
          <a:chOff x="0" y="0"/>
          <a:chExt cx="0" cy="0"/>
        </a:xfrm>
      </p:grpSpPr>
      <p:sp>
        <p:nvSpPr>
          <p:cNvPr id="26" name="Google Shape;26;g111eab8aa9a_0_59"/>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g111eab8aa9a_0_59"/>
          <p:cNvSpPr/>
          <p:nvPr/>
        </p:nvSpPr>
        <p:spPr>
          <a:xfrm>
            <a:off x="0" y="6708711"/>
            <a:ext cx="12192000" cy="14940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28;g111eab8aa9a_0_59"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29" name="Google Shape;29;g111eab8aa9a_0_59" descr="Imagen que contiene Logotipo&#10;&#10;Descripción generada automáticamente"/>
          <p:cNvPicPr preferRelativeResize="0"/>
          <p:nvPr/>
        </p:nvPicPr>
        <p:blipFill rotWithShape="1">
          <a:blip r:embed="rId3">
            <a:alphaModFix/>
          </a:blip>
          <a:srcRect/>
          <a:stretch/>
        </p:blipFill>
        <p:spPr>
          <a:xfrm>
            <a:off x="571570" y="318144"/>
            <a:ext cx="2361913" cy="9154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descr="Un grupo de personas en un salón de clases&#10;&#10;Descripción generada automáticamente con confianza media"/>
          <p:cNvPicPr preferRelativeResize="0"/>
          <p:nvPr/>
        </p:nvPicPr>
        <p:blipFill rotWithShape="1">
          <a:blip r:embed="rId4">
            <a:alphaModFix amt="25000"/>
          </a:blip>
          <a:srcRect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9139"/>
        </a:solidFill>
        <a:effectLst/>
      </p:bgPr>
    </p:bg>
    <p:spTree>
      <p:nvGrpSpPr>
        <p:cNvPr id="1" name="Shape 18"/>
        <p:cNvGrpSpPr/>
        <p:nvPr/>
      </p:nvGrpSpPr>
      <p:grpSpPr>
        <a:xfrm>
          <a:off x="0" y="0"/>
          <a:ext cx="0" cy="0"/>
          <a:chOff x="0" y="0"/>
          <a:chExt cx="0" cy="0"/>
        </a:xfrm>
      </p:grpSpPr>
      <p:pic>
        <p:nvPicPr>
          <p:cNvPr id="19" name="Google Shape;19;g111eab8aa9a_0_52" descr="Un grupo de personas en un salón de clases&#10;&#10;Descripción generada automáticamente con confianza media"/>
          <p:cNvPicPr preferRelativeResize="0"/>
          <p:nvPr/>
        </p:nvPicPr>
        <p:blipFill rotWithShape="1">
          <a:blip r:embed="rId4">
            <a:alphaModFix amt="25000"/>
          </a:blip>
          <a:srcRect t="17177" r="2028"/>
          <a:stretch/>
        </p:blipFill>
        <p:spPr>
          <a:xfrm>
            <a:off x="1" y="0"/>
            <a:ext cx="12191999" cy="6858000"/>
          </a:xfrm>
          <a:prstGeom prst="rect">
            <a:avLst/>
          </a:prstGeom>
          <a:noFill/>
          <a:ln>
            <a:noFill/>
          </a:ln>
        </p:spPr>
      </p:pic>
      <p:pic>
        <p:nvPicPr>
          <p:cNvPr id="20" name="Google Shape;20;g111eab8aa9a_0_52" descr="Imagen que contiene botella, firmar, azul, naranja&#10;&#10;Descripción generada automáticamente"/>
          <p:cNvPicPr preferRelativeResize="0"/>
          <p:nvPr/>
        </p:nvPicPr>
        <p:blipFill rotWithShape="1">
          <a:blip r:embed="rId5">
            <a:alphaModFix/>
          </a:blip>
          <a:srcRect/>
          <a:stretch/>
        </p:blipFill>
        <p:spPr>
          <a:xfrm>
            <a:off x="8116846" y="423168"/>
            <a:ext cx="3728084" cy="851926"/>
          </a:xfrm>
          <a:prstGeom prst="rect">
            <a:avLst/>
          </a:prstGeom>
          <a:noFill/>
          <a:ln>
            <a:noFill/>
          </a:ln>
        </p:spPr>
      </p:pic>
      <p:pic>
        <p:nvPicPr>
          <p:cNvPr id="21" name="Google Shape;21;g111eab8aa9a_0_52" descr="Imagen que contiene Logotipo&#10;&#10;Descripción generada automáticamente"/>
          <p:cNvPicPr preferRelativeResize="0"/>
          <p:nvPr/>
        </p:nvPicPr>
        <p:blipFill rotWithShape="1">
          <a:blip r:embed="rId6">
            <a:alphaModFix/>
          </a:blip>
          <a:srcRect/>
          <a:stretch/>
        </p:blipFill>
        <p:spPr>
          <a:xfrm>
            <a:off x="571570" y="318144"/>
            <a:ext cx="2361913" cy="915414"/>
          </a:xfrm>
          <a:prstGeom prst="rect">
            <a:avLst/>
          </a:prstGeom>
          <a:noFill/>
          <a:ln>
            <a:noFill/>
          </a:ln>
        </p:spPr>
      </p:pic>
      <p:sp>
        <p:nvSpPr>
          <p:cNvPr id="22" name="Google Shape;22;g111eab8aa9a_0_52"/>
          <p:cNvSpPr/>
          <p:nvPr/>
        </p:nvSpPr>
        <p:spPr>
          <a:xfrm>
            <a:off x="10885638" y="4305482"/>
            <a:ext cx="1759800" cy="509100"/>
          </a:xfrm>
          <a:prstGeom prst="ellipse">
            <a:avLst/>
          </a:prstGeom>
          <a:solidFill>
            <a:srgbClr val="E7A5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MRZWjCaXtQo" TargetMode="External"/><Relationship Id="rId3" Type="http://schemas.openxmlformats.org/officeDocument/2006/relationships/hyperlink" Target="https://www.youtube.com/watch?v=OovCRMrFQyg" TargetMode="External"/><Relationship Id="rId7" Type="http://schemas.openxmlformats.org/officeDocument/2006/relationships/hyperlink" Target="https://canvas.csun.edu/courses/93131/pages/equity-minded-teachin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assets.ctfassets.net/p0qf7j048i0q/7vXo4bBocglQvcdUzeNDmv/ea7f4880d59f6321072b47699085e1d4/StepbystepplannerUDL_Understood.pdf" TargetMode="External"/><Relationship Id="rId5" Type="http://schemas.openxmlformats.org/officeDocument/2006/relationships/hyperlink" Target="https://blog.brookespublishing.com/6-steps-to-planning-udl-lessons-3-teacher-stories/" TargetMode="External"/><Relationship Id="rId4" Type="http://schemas.openxmlformats.org/officeDocument/2006/relationships/hyperlink" Target="https://www.youtube.com/results?search_query=how+to+plan+and+prepare+udl+lesson" TargetMode="External"/><Relationship Id="rId9" Type="http://schemas.openxmlformats.org/officeDocument/2006/relationships/hyperlink" Target="https://www.youtube.com/watch?v=nASvIgSOCx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1"/>
          <p:cNvSpPr/>
          <p:nvPr/>
        </p:nvSpPr>
        <p:spPr>
          <a:xfrm>
            <a:off x="1441580" y="3388331"/>
            <a:ext cx="913852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ES" sz="2800" b="1" i="0" u="none" strike="noStrike" cap="none">
                <a:solidFill>
                  <a:srgbClr val="EA9139"/>
                </a:solidFill>
                <a:latin typeface="Helvetica Neue"/>
                <a:ea typeface="Helvetica Neue"/>
                <a:cs typeface="Helvetica Neue"/>
                <a:sym typeface="Helvetica Neue"/>
              </a:rPr>
              <a:t>Inclusive CREAtivity through Educational Artmaking</a:t>
            </a:r>
            <a:endParaRPr sz="2800" b="1" i="0" u="none" strike="noStrike" cap="none">
              <a:solidFill>
                <a:srgbClr val="EA9139"/>
              </a:solidFill>
              <a:latin typeface="Helvetica Neue"/>
              <a:ea typeface="Helvetica Neue"/>
              <a:cs typeface="Helvetica Neue"/>
              <a:sym typeface="Helvetica Neue"/>
            </a:endParaRPr>
          </a:p>
        </p:txBody>
      </p:sp>
      <p:sp>
        <p:nvSpPr>
          <p:cNvPr id="35" name="Google Shape;35;p1"/>
          <p:cNvSpPr/>
          <p:nvPr/>
        </p:nvSpPr>
        <p:spPr>
          <a:xfrm>
            <a:off x="3822004" y="4002318"/>
            <a:ext cx="4547993" cy="50583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Helvetica Neue"/>
              <a:buNone/>
            </a:pPr>
            <a:r>
              <a:rPr lang="bg-BG" sz="2000" b="1" dirty="0">
                <a:solidFill>
                  <a:schemeClr val="dk1"/>
                </a:solidFill>
                <a:latin typeface="Helvetica Neue"/>
                <a:ea typeface="Helvetica Neue"/>
                <a:cs typeface="Helvetica Neue"/>
                <a:sym typeface="Helvetica Neue"/>
              </a:rPr>
              <a:t>Обучителна програма</a:t>
            </a:r>
            <a:endParaRPr sz="2000" b="1" i="0" u="none" strike="noStrike" cap="none" dirty="0">
              <a:solidFill>
                <a:schemeClr val="dk1"/>
              </a:solidFill>
              <a:latin typeface="Helvetica Neue"/>
              <a:ea typeface="Helvetica Neue"/>
              <a:cs typeface="Helvetica Neue"/>
              <a:sym typeface="Helvetica Neue"/>
            </a:endParaRPr>
          </a:p>
        </p:txBody>
      </p:sp>
      <p:sp>
        <p:nvSpPr>
          <p:cNvPr id="36" name="Google Shape;36;p1"/>
          <p:cNvSpPr txBox="1"/>
          <p:nvPr/>
        </p:nvSpPr>
        <p:spPr>
          <a:xfrm>
            <a:off x="6279959" y="5937933"/>
            <a:ext cx="5616575" cy="650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project has been funded with the support from the European Union.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material reflects the views only of the author, and the Commission cannot be held responsible for any use which may be made of the information contained therein.</a:t>
            </a:r>
            <a:endParaRPr sz="1100" b="0" i="0" u="none" strike="noStrike" cap="none">
              <a:solidFill>
                <a:schemeClr val="dk1"/>
              </a:solidFill>
              <a:latin typeface="Times New Roman"/>
              <a:ea typeface="Times New Roman"/>
              <a:cs typeface="Times New Roman"/>
              <a:sym typeface="Times New Roman"/>
            </a:endParaRPr>
          </a:p>
        </p:txBody>
      </p:sp>
      <p:pic>
        <p:nvPicPr>
          <p:cNvPr id="37" name="Google Shape;37;p1" descr="Imagen que contiene firmar, botella, azul, parada&#10;&#10;Descripción generada automáticamente"/>
          <p:cNvPicPr preferRelativeResize="0"/>
          <p:nvPr/>
        </p:nvPicPr>
        <p:blipFill rotWithShape="1">
          <a:blip r:embed="rId3">
            <a:alphaModFix/>
          </a:blip>
          <a:srcRect/>
          <a:stretch/>
        </p:blipFill>
        <p:spPr>
          <a:xfrm>
            <a:off x="396135" y="5548717"/>
            <a:ext cx="4754706" cy="1040091"/>
          </a:xfrm>
          <a:prstGeom prst="rect">
            <a:avLst/>
          </a:prstGeom>
          <a:noFill/>
          <a:ln>
            <a:noFill/>
          </a:ln>
        </p:spPr>
      </p:pic>
      <p:pic>
        <p:nvPicPr>
          <p:cNvPr id="38" name="Google Shape;38;p1" descr="Imagen que contiene Logotipo&#10;&#10;Descripción generada automáticamente"/>
          <p:cNvPicPr preferRelativeResize="0"/>
          <p:nvPr/>
        </p:nvPicPr>
        <p:blipFill rotWithShape="1">
          <a:blip r:embed="rId4">
            <a:alphaModFix/>
          </a:blip>
          <a:srcRect/>
          <a:stretch/>
        </p:blipFill>
        <p:spPr>
          <a:xfrm>
            <a:off x="4068792" y="1920753"/>
            <a:ext cx="3884103" cy="15053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80FC13-F655-4742-A38E-B599D8A441A6}"/>
              </a:ext>
            </a:extLst>
          </p:cNvPr>
          <p:cNvSpPr txBox="1"/>
          <p:nvPr/>
        </p:nvSpPr>
        <p:spPr>
          <a:xfrm>
            <a:off x="195072" y="1933547"/>
            <a:ext cx="5742432" cy="2677656"/>
          </a:xfrm>
          <a:prstGeom prst="rect">
            <a:avLst/>
          </a:prstGeom>
          <a:noFill/>
        </p:spPr>
        <p:txBody>
          <a:bodyPr wrap="square" rtlCol="0">
            <a:spAutoFit/>
          </a:bodyPr>
          <a:lstStyle/>
          <a:p>
            <a:r>
              <a:rPr lang="bg-BG" sz="2400" dirty="0"/>
              <a:t>„Образованието също така означава познаване на многообразието, уважение към различното, укротяване на първоначалните лични претенции.“</a:t>
            </a:r>
          </a:p>
          <a:p>
            <a:endParaRPr lang="bg-BG" sz="2400" dirty="0"/>
          </a:p>
          <a:p>
            <a:r>
              <a:rPr lang="en-US" sz="2400" dirty="0"/>
              <a:t>Peter </a:t>
            </a:r>
            <a:r>
              <a:rPr lang="en-US" sz="2400" dirty="0" err="1"/>
              <a:t>Bieri</a:t>
            </a:r>
            <a:r>
              <a:rPr lang="en-US" sz="2400" dirty="0"/>
              <a:t>, </a:t>
            </a:r>
            <a:r>
              <a:rPr lang="bg-BG" sz="2400" dirty="0"/>
              <a:t>Проф. по аналитична философия в Берлин</a:t>
            </a:r>
            <a:endParaRPr lang="en-US" sz="2400" dirty="0"/>
          </a:p>
        </p:txBody>
      </p:sp>
      <p:sp>
        <p:nvSpPr>
          <p:cNvPr id="4" name="TextBox 3">
            <a:extLst>
              <a:ext uri="{FF2B5EF4-FFF2-40B4-BE49-F238E27FC236}">
                <a16:creationId xmlns:a16="http://schemas.microsoft.com/office/drawing/2014/main" id="{27609E5E-AE80-4438-85B7-8CA00736E4CE}"/>
              </a:ext>
            </a:extLst>
          </p:cNvPr>
          <p:cNvSpPr txBox="1"/>
          <p:nvPr/>
        </p:nvSpPr>
        <p:spPr>
          <a:xfrm>
            <a:off x="6096000" y="1933547"/>
            <a:ext cx="5742432" cy="3785652"/>
          </a:xfrm>
          <a:prstGeom prst="rect">
            <a:avLst/>
          </a:prstGeom>
          <a:noFill/>
        </p:spPr>
        <p:txBody>
          <a:bodyPr wrap="square" rtlCol="0">
            <a:spAutoFit/>
          </a:bodyPr>
          <a:lstStyle/>
          <a:p>
            <a:r>
              <a:rPr lang="bg-BG" sz="2400" dirty="0"/>
              <a:t>„Културата крие повече, отколкото разкрива. И колкото и да е странно това, най-успешно тя крие от хората, които обхваща. Години проучвания са ме убедили, че истинската ни задача е не да разберем чуждестранната култура, а нашата собствена.“</a:t>
            </a:r>
          </a:p>
          <a:p>
            <a:endParaRPr lang="bg-BG" sz="2400" dirty="0"/>
          </a:p>
          <a:p>
            <a:r>
              <a:rPr lang="en-US" sz="2400" dirty="0"/>
              <a:t>Edward Hall (The Silent Language), </a:t>
            </a:r>
            <a:r>
              <a:rPr lang="bg-BG" sz="2400" dirty="0"/>
              <a:t>американски антрополог</a:t>
            </a:r>
            <a:endParaRPr lang="en-US" sz="2400" dirty="0"/>
          </a:p>
        </p:txBody>
      </p:sp>
    </p:spTree>
    <p:extLst>
      <p:ext uri="{BB962C8B-B14F-4D97-AF65-F5344CB8AC3E}">
        <p14:creationId xmlns:p14="http://schemas.microsoft.com/office/powerpoint/2010/main" val="288080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132b01343c_0_40"/>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r>
              <a:rPr lang="ru-RU" sz="2000" dirty="0">
                <a:solidFill>
                  <a:srgbClr val="00AEEF"/>
                </a:solidFill>
              </a:rPr>
              <a:t>Планиране и подготовка за дейността</a:t>
            </a:r>
          </a:p>
        </p:txBody>
      </p:sp>
      <p:sp>
        <p:nvSpPr>
          <p:cNvPr id="100" name="Google Shape;100;g1132b01343c_0_40"/>
          <p:cNvSpPr txBox="1"/>
          <p:nvPr/>
        </p:nvSpPr>
        <p:spPr>
          <a:xfrm>
            <a:off x="283584" y="1428590"/>
            <a:ext cx="11336700" cy="461635"/>
          </a:xfrm>
          <a:prstGeom prst="rect">
            <a:avLst/>
          </a:prstGeom>
          <a:noFill/>
          <a:ln>
            <a:noFill/>
          </a:ln>
        </p:spPr>
        <p:txBody>
          <a:bodyPr spcFirstLastPara="1" wrap="square" lIns="91425" tIns="91425" rIns="91425" bIns="91425" anchor="t" anchorCtr="0">
            <a:spAutoFit/>
          </a:bodyPr>
          <a:lstStyle/>
          <a:p>
            <a:r>
              <a:rPr lang="ru-RU" sz="1800" b="1" dirty="0">
                <a:solidFill>
                  <a:schemeClr val="dk1"/>
                </a:solidFill>
                <a:latin typeface="Calibri"/>
                <a:ea typeface="Calibri"/>
                <a:cs typeface="Calibri"/>
                <a:sym typeface="Calibri"/>
              </a:rPr>
              <a:t>Уверете се, че няма физически бариери</a:t>
            </a:r>
          </a:p>
        </p:txBody>
      </p:sp>
      <p:sp>
        <p:nvSpPr>
          <p:cNvPr id="101" name="Google Shape;101;g1132b01343c_0_40"/>
          <p:cNvSpPr/>
          <p:nvPr/>
        </p:nvSpPr>
        <p:spPr>
          <a:xfrm>
            <a:off x="327775" y="2010700"/>
            <a:ext cx="8524800" cy="4528996"/>
          </a:xfrm>
          <a:prstGeom prst="roundRect">
            <a:avLst>
              <a:gd name="adj" fmla="val 16667"/>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285750" lvl="0" indent="-285750">
              <a:buFont typeface="Arial" panose="020B0604020202020204" pitchFamily="34" charset="0"/>
              <a:buChar char="•"/>
            </a:pPr>
            <a:r>
              <a:rPr lang="ru-RU" sz="1600" dirty="0"/>
              <a:t>Уверете се, че има достъпни места за провеждане на дейностите, подкрепа и допълнителни напътствия, ако е необходимо, по време на процеса, като се спазват правилата на системата на най-малките подсказки, което би гарантирало ученето и артистичното преживяване, както и изграждането на увереност и самочувствие.</a:t>
            </a:r>
          </a:p>
          <a:p>
            <a:pPr marL="285750" lvl="0" indent="-285750">
              <a:buFont typeface="Arial" panose="020B0604020202020204" pitchFamily="34" charset="0"/>
              <a:buChar char="•"/>
            </a:pPr>
            <a:r>
              <a:rPr lang="ru-RU" sz="1600" dirty="0"/>
              <a:t>В зависимост от физическата бариера трябва да се вземат различни мерки - например достъп на инвалидни колички до мястото, регулиране на светлината за хора </a:t>
            </a:r>
            <a:r>
              <a:rPr lang="bg-BG" sz="1600" dirty="0"/>
              <a:t>със зрителни увреждания; </a:t>
            </a:r>
            <a:r>
              <a:rPr lang="ru-RU" sz="1600" dirty="0"/>
              <a:t>избор на дейности, които са възможни при физическо увреждане. Това може да стане с помощта на експерт, лекар и пряка частна дискусия със самия ученик.</a:t>
            </a:r>
          </a:p>
          <a:p>
            <a:pPr marL="285750" lvl="0" indent="-285750">
              <a:buFont typeface="Arial" panose="020B0604020202020204" pitchFamily="34" charset="0"/>
              <a:buChar char="•"/>
            </a:pPr>
            <a:r>
              <a:rPr lang="ru-RU" sz="1600" dirty="0"/>
              <a:t>Алтернативни комуникационни сигнали или начини на изразяване трябва да бъдат зададени за ученици, които имат зрителни или слухови ограничения (глухи или увредени, слепи или зрително затруднени). Например, за танцова дейност използвайте цялото или части от тялото, за да направите различните формите в танцовата дейност или помощник връстник, който да асистира с указанията и репликите.</a:t>
            </a:r>
          </a:p>
        </p:txBody>
      </p:sp>
      <p:pic>
        <p:nvPicPr>
          <p:cNvPr id="102" name="Google Shape;102;g1132b01343c_0_40"/>
          <p:cNvPicPr preferRelativeResize="0"/>
          <p:nvPr/>
        </p:nvPicPr>
        <p:blipFill rotWithShape="1">
          <a:blip r:embed="rId3">
            <a:alphaModFix/>
          </a:blip>
          <a:srcRect l="26508" t="26572" r="51187" b="24127"/>
          <a:stretch/>
        </p:blipFill>
        <p:spPr>
          <a:xfrm>
            <a:off x="8818021" y="4310700"/>
            <a:ext cx="1026975" cy="1194725"/>
          </a:xfrm>
          <a:prstGeom prst="rect">
            <a:avLst/>
          </a:prstGeom>
          <a:noFill/>
          <a:ln>
            <a:noFill/>
          </a:ln>
        </p:spPr>
      </p:pic>
      <p:sp>
        <p:nvSpPr>
          <p:cNvPr id="103" name="Google Shape;103;g1132b01343c_0_40"/>
          <p:cNvSpPr/>
          <p:nvPr/>
        </p:nvSpPr>
        <p:spPr>
          <a:xfrm rot="425653">
            <a:off x="9082302" y="1973294"/>
            <a:ext cx="2710763" cy="2455404"/>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ru-RU" sz="1600" dirty="0"/>
              <a:t>Можете ли да измислите други начини да гарантирате, че няма физически бариери?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1132b01343c_0_47"/>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r>
              <a:rPr lang="ru-RU" sz="2000" dirty="0">
                <a:solidFill>
                  <a:srgbClr val="00AEEF"/>
                </a:solidFill>
              </a:rPr>
              <a:t>Планиране и подготовка за дейността</a:t>
            </a:r>
          </a:p>
        </p:txBody>
      </p:sp>
      <p:sp>
        <p:nvSpPr>
          <p:cNvPr id="110" name="Google Shape;110;g1132b01343c_0_47"/>
          <p:cNvSpPr txBox="1"/>
          <p:nvPr/>
        </p:nvSpPr>
        <p:spPr>
          <a:xfrm>
            <a:off x="289600" y="1600925"/>
            <a:ext cx="11336700" cy="461635"/>
          </a:xfrm>
          <a:prstGeom prst="rect">
            <a:avLst/>
          </a:prstGeom>
          <a:noFill/>
          <a:ln>
            <a:noFill/>
          </a:ln>
        </p:spPr>
        <p:txBody>
          <a:bodyPr spcFirstLastPara="1" wrap="square" lIns="91425" tIns="91425" rIns="91425" bIns="91425" anchor="t" anchorCtr="0">
            <a:spAutoFit/>
          </a:bodyPr>
          <a:lstStyle/>
          <a:p>
            <a:pPr lvl="0"/>
            <a:r>
              <a:rPr lang="es-ES" sz="1800" b="1" dirty="0">
                <a:solidFill>
                  <a:schemeClr val="dk1"/>
                </a:solidFill>
                <a:latin typeface="Helvetica Neue"/>
                <a:ea typeface="Helvetica Neue"/>
                <a:cs typeface="Helvetica Neue"/>
                <a:sym typeface="Helvetica Neue"/>
              </a:rPr>
              <a:t> </a:t>
            </a:r>
            <a:r>
              <a:rPr lang="ru-RU" sz="1800" b="1" dirty="0"/>
              <a:t>Уверете се, че дейността отговаря на когнитивните предизвикателства:</a:t>
            </a:r>
          </a:p>
        </p:txBody>
      </p:sp>
      <p:sp>
        <p:nvSpPr>
          <p:cNvPr id="111" name="Google Shape;111;g1132b01343c_0_47"/>
          <p:cNvSpPr/>
          <p:nvPr/>
        </p:nvSpPr>
        <p:spPr>
          <a:xfrm>
            <a:off x="327775" y="2347325"/>
            <a:ext cx="8524800" cy="3643200"/>
          </a:xfrm>
          <a:prstGeom prst="roundRect">
            <a:avLst>
              <a:gd name="adj" fmla="val 16667"/>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ru-RU" sz="1800" dirty="0"/>
              <a:t>Кинестетичните дейности създават добри условия за включване на деца с когнитивни затруднения, като се има предвид, че езикът на изкуствата може да бъде особено полезен за улесняване на изразяването. </a:t>
            </a:r>
          </a:p>
          <a:p>
            <a:pPr lvl="0"/>
            <a:endParaRPr lang="ru-RU" sz="1800" dirty="0"/>
          </a:p>
          <a:p>
            <a:pPr lvl="0"/>
            <a:endParaRPr lang="ru-RU" sz="1800" dirty="0"/>
          </a:p>
          <a:p>
            <a:pPr lvl="0"/>
            <a:r>
              <a:rPr lang="ru-RU" sz="1800" dirty="0"/>
              <a:t>Ако има нужда от обяснение на смисъла зад създаденото произведение и ако лицето е вербално неуверено или отказва да говори по някаква причина, останалите участници може да бъдат помолени да дадат своето разбиране/я за това, което е изобразено/изразено в работата - устно или като го изиграят.</a:t>
            </a:r>
          </a:p>
        </p:txBody>
      </p:sp>
      <p:pic>
        <p:nvPicPr>
          <p:cNvPr id="112" name="Google Shape;112;g1132b01343c_0_47"/>
          <p:cNvPicPr preferRelativeResize="0"/>
          <p:nvPr/>
        </p:nvPicPr>
        <p:blipFill rotWithShape="1">
          <a:blip r:embed="rId3">
            <a:alphaModFix/>
          </a:blip>
          <a:srcRect l="51023" t="26572" r="26314" b="24127"/>
          <a:stretch/>
        </p:blipFill>
        <p:spPr>
          <a:xfrm>
            <a:off x="9193479" y="4242022"/>
            <a:ext cx="1043451" cy="1194725"/>
          </a:xfrm>
          <a:prstGeom prst="rect">
            <a:avLst/>
          </a:prstGeom>
          <a:noFill/>
          <a:ln>
            <a:noFill/>
          </a:ln>
        </p:spPr>
      </p:pic>
      <p:sp>
        <p:nvSpPr>
          <p:cNvPr id="113" name="Google Shape;113;g1132b01343c_0_47"/>
          <p:cNvSpPr/>
          <p:nvPr/>
        </p:nvSpPr>
        <p:spPr>
          <a:xfrm>
            <a:off x="8852575" y="2096633"/>
            <a:ext cx="3060001" cy="2111316"/>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ru-RU" sz="1600" dirty="0"/>
              <a:t>Какви други начини можем да гарантираме, че се справяме с когнитивните предизвикателства?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132b01343c_0_54"/>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r>
              <a:rPr lang="ru-RU" sz="2000" dirty="0">
                <a:solidFill>
                  <a:srgbClr val="00AEEF"/>
                </a:solidFill>
              </a:rPr>
              <a:t>Планиране и подготовка за дейността</a:t>
            </a:r>
          </a:p>
        </p:txBody>
      </p:sp>
      <p:sp>
        <p:nvSpPr>
          <p:cNvPr id="120" name="Google Shape;120;g1132b01343c_0_54"/>
          <p:cNvSpPr txBox="1"/>
          <p:nvPr/>
        </p:nvSpPr>
        <p:spPr>
          <a:xfrm>
            <a:off x="289600" y="1600925"/>
            <a:ext cx="11336700" cy="461635"/>
          </a:xfrm>
          <a:prstGeom prst="rect">
            <a:avLst/>
          </a:prstGeom>
          <a:noFill/>
          <a:ln>
            <a:noFill/>
          </a:ln>
        </p:spPr>
        <p:txBody>
          <a:bodyPr spcFirstLastPara="1" wrap="square" lIns="91425" tIns="91425" rIns="91425" bIns="91425" anchor="t" anchorCtr="0">
            <a:spAutoFit/>
          </a:bodyPr>
          <a:lstStyle/>
          <a:p>
            <a:pPr lvl="0"/>
            <a:r>
              <a:rPr lang="ru-RU" sz="1800" b="1" dirty="0" err="1"/>
              <a:t>Осигурете</a:t>
            </a:r>
            <a:r>
              <a:rPr lang="ru-RU" sz="1800" b="1" dirty="0"/>
              <a:t> подкрепа за управление на поведенчески предизвикателства</a:t>
            </a:r>
          </a:p>
        </p:txBody>
      </p:sp>
      <p:sp>
        <p:nvSpPr>
          <p:cNvPr id="121" name="Google Shape;121;g1132b01343c_0_54"/>
          <p:cNvSpPr/>
          <p:nvPr/>
        </p:nvSpPr>
        <p:spPr>
          <a:xfrm>
            <a:off x="289600" y="2593925"/>
            <a:ext cx="8041200" cy="3749002"/>
          </a:xfrm>
          <a:prstGeom prst="roundRect">
            <a:avLst>
              <a:gd name="adj" fmla="val 16667"/>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indent="-304800" algn="just">
              <a:lnSpc>
                <a:spcPct val="150000"/>
              </a:lnSpc>
              <a:buClr>
                <a:schemeClr val="dk1"/>
              </a:buClr>
              <a:buSzPts val="1200"/>
              <a:buFont typeface="Helvetica Neue"/>
              <a:buChar char="❖"/>
            </a:pPr>
            <a:r>
              <a:rPr lang="ru-RU" sz="1800" dirty="0"/>
              <a:t>Фасилитаторът трябва да бъде подготвен и подкрепен от ко-фасилитатор и да има налични стратегии за емоционално дистанциране за участник с проблем от това естество. Агресията (без значение към кого е насочена) не трябва да е допустима и е препоръчително да има място, където детето може да си почине, да обсъди проблем на 4 очи или просто да се успокои чрез някои малки упражнения.</a:t>
            </a:r>
            <a:r>
              <a:rPr lang="es-ES" sz="1800" b="1" dirty="0">
                <a:solidFill>
                  <a:schemeClr val="dk1"/>
                </a:solidFill>
                <a:latin typeface="Helvetica Neue"/>
                <a:ea typeface="Helvetica Neue"/>
                <a:cs typeface="Helvetica Neue"/>
                <a:sym typeface="Helvetica Neue"/>
              </a:rPr>
              <a:t>  </a:t>
            </a:r>
            <a:endParaRPr sz="1800" b="1" dirty="0">
              <a:solidFill>
                <a:schemeClr val="dk1"/>
              </a:solidFill>
              <a:latin typeface="Helvetica Neue"/>
              <a:ea typeface="Helvetica Neue"/>
              <a:cs typeface="Helvetica Neue"/>
              <a:sym typeface="Helvetica Neue"/>
            </a:endParaRPr>
          </a:p>
        </p:txBody>
      </p:sp>
      <p:pic>
        <p:nvPicPr>
          <p:cNvPr id="122" name="Google Shape;122;g1132b01343c_0_54"/>
          <p:cNvPicPr preferRelativeResize="0"/>
          <p:nvPr/>
        </p:nvPicPr>
        <p:blipFill rotWithShape="1">
          <a:blip r:embed="rId3">
            <a:alphaModFix/>
          </a:blip>
          <a:srcRect l="51023" t="26572" r="26314" b="24127"/>
          <a:stretch/>
        </p:blipFill>
        <p:spPr>
          <a:xfrm>
            <a:off x="8925255" y="4262049"/>
            <a:ext cx="1043451" cy="1194725"/>
          </a:xfrm>
          <a:prstGeom prst="rect">
            <a:avLst/>
          </a:prstGeom>
          <a:noFill/>
          <a:ln>
            <a:noFill/>
          </a:ln>
        </p:spPr>
      </p:pic>
      <p:sp>
        <p:nvSpPr>
          <p:cNvPr id="123" name="Google Shape;123;g1132b01343c_0_54"/>
          <p:cNvSpPr/>
          <p:nvPr/>
        </p:nvSpPr>
        <p:spPr>
          <a:xfrm>
            <a:off x="8522208" y="1990165"/>
            <a:ext cx="3508427" cy="2187198"/>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bg-BG" sz="1800" dirty="0">
                <a:latin typeface="Helvetica Neue"/>
                <a:ea typeface="Helvetica Neue"/>
                <a:cs typeface="Helvetica Neue"/>
                <a:sym typeface="Helvetica Neue"/>
              </a:rPr>
              <a:t>Има ли други стратегии за справяне с поведенчески предизвикателства?</a:t>
            </a:r>
            <a:endParaRPr sz="1800" dirty="0">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132b01343c_0_61"/>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bg-BG" sz="2000" dirty="0">
                <a:solidFill>
                  <a:srgbClr val="00AEEF"/>
                </a:solidFill>
              </a:rPr>
              <a:t>Планиране и подготовка за дейността</a:t>
            </a:r>
            <a:endParaRPr sz="2000" dirty="0">
              <a:solidFill>
                <a:srgbClr val="00AEEF"/>
              </a:solidFill>
            </a:endParaRPr>
          </a:p>
        </p:txBody>
      </p:sp>
      <p:sp>
        <p:nvSpPr>
          <p:cNvPr id="130" name="Google Shape;130;g1132b01343c_0_61"/>
          <p:cNvSpPr txBox="1"/>
          <p:nvPr/>
        </p:nvSpPr>
        <p:spPr>
          <a:xfrm>
            <a:off x="289600" y="1600925"/>
            <a:ext cx="11336700" cy="492412"/>
          </a:xfrm>
          <a:prstGeom prst="rect">
            <a:avLst/>
          </a:prstGeom>
          <a:noFill/>
          <a:ln>
            <a:noFill/>
          </a:ln>
        </p:spPr>
        <p:txBody>
          <a:bodyPr spcFirstLastPara="1" wrap="square" lIns="91425" tIns="91425" rIns="91425" bIns="91425" anchor="t" anchorCtr="0">
            <a:spAutoFit/>
          </a:bodyPr>
          <a:lstStyle/>
          <a:p>
            <a:pPr lvl="0"/>
            <a:r>
              <a:rPr lang="ru-RU" sz="2000" b="1" dirty="0" err="1"/>
              <a:t>Помислете</a:t>
            </a:r>
            <a:r>
              <a:rPr lang="ru-RU" sz="2000" b="1" dirty="0"/>
              <a:t> за възможни предизвикателства, свързани с таланта:</a:t>
            </a:r>
          </a:p>
        </p:txBody>
      </p:sp>
      <p:sp>
        <p:nvSpPr>
          <p:cNvPr id="131" name="Google Shape;131;g1132b01343c_0_61"/>
          <p:cNvSpPr/>
          <p:nvPr/>
        </p:nvSpPr>
        <p:spPr>
          <a:xfrm>
            <a:off x="289600" y="2593924"/>
            <a:ext cx="7748700" cy="3494359"/>
          </a:xfrm>
          <a:prstGeom prst="roundRect">
            <a:avLst>
              <a:gd name="adj" fmla="val 16667"/>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71450" lvl="0" indent="-171450">
              <a:buFont typeface="Arial" panose="020B0604020202020204" pitchFamily="34" charset="0"/>
              <a:buChar char="•"/>
            </a:pPr>
            <a:r>
              <a:rPr lang="ru-RU" sz="2000" dirty="0"/>
              <a:t>Гарантирайте безопасна и подкрепяща среда без осъждане, подигравки или тормоз, за да практикувате различни социални сценарии, да изградите увереност, да позволите правенето на „грешки“, да дадете свобода на нестандартното мислене и да подобрявате уменията. На талантливите/надарените ученици могат да бъдат дадени допълнителни задачи или роли, които ги предизвикват да мислят и действат на по-напреднало ниво от останалата част от групата.</a:t>
            </a:r>
          </a:p>
        </p:txBody>
      </p:sp>
      <p:pic>
        <p:nvPicPr>
          <p:cNvPr id="132" name="Google Shape;132;g1132b01343c_0_61"/>
          <p:cNvPicPr preferRelativeResize="0"/>
          <p:nvPr/>
        </p:nvPicPr>
        <p:blipFill rotWithShape="1">
          <a:blip r:embed="rId3">
            <a:alphaModFix/>
          </a:blip>
          <a:srcRect l="26508" t="26572" r="51187" b="24127"/>
          <a:stretch/>
        </p:blipFill>
        <p:spPr>
          <a:xfrm>
            <a:off x="8927749" y="4542348"/>
            <a:ext cx="1026975" cy="1194725"/>
          </a:xfrm>
          <a:prstGeom prst="rect">
            <a:avLst/>
          </a:prstGeom>
          <a:noFill/>
          <a:ln>
            <a:noFill/>
          </a:ln>
        </p:spPr>
      </p:pic>
      <p:sp>
        <p:nvSpPr>
          <p:cNvPr id="133" name="Google Shape;133;g1132b01343c_0_61"/>
          <p:cNvSpPr/>
          <p:nvPr/>
        </p:nvSpPr>
        <p:spPr>
          <a:xfrm>
            <a:off x="8566548" y="1941323"/>
            <a:ext cx="3424823" cy="2455404"/>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bg-BG" sz="1800" dirty="0">
                <a:latin typeface="Helvetica Neue"/>
                <a:ea typeface="Helvetica Neue"/>
                <a:cs typeface="Helvetica Neue"/>
                <a:sym typeface="Helvetica Neue"/>
              </a:rPr>
              <a:t>Използвате ли някакви други методи за справяне с предизвикателства свързани с таланти/ надареност</a:t>
            </a:r>
            <a:r>
              <a:rPr lang="es-ES" sz="1800" dirty="0">
                <a:latin typeface="Helvetica Neue"/>
                <a:ea typeface="Helvetica Neue"/>
                <a:cs typeface="Helvetica Neue"/>
                <a:sym typeface="Helvetica Neue"/>
              </a:rPr>
              <a:t>?</a:t>
            </a:r>
            <a:endParaRPr sz="1800" dirty="0">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38"/>
        <p:cNvGrpSpPr/>
        <p:nvPr/>
      </p:nvGrpSpPr>
      <p:grpSpPr>
        <a:xfrm>
          <a:off x="0" y="0"/>
          <a:ext cx="0" cy="0"/>
          <a:chOff x="0" y="0"/>
          <a:chExt cx="0" cy="0"/>
        </a:xfrm>
      </p:grpSpPr>
      <p:sp>
        <p:nvSpPr>
          <p:cNvPr id="139" name="Google Shape;139;g111eab8aa9a_0_64"/>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bg-BG" sz="2000" dirty="0">
                <a:solidFill>
                  <a:srgbClr val="00AEEF"/>
                </a:solidFill>
              </a:rPr>
              <a:t>Списък за приобщаващ </a:t>
            </a:r>
            <a:r>
              <a:rPr lang="bg-BG" sz="2000" dirty="0" err="1">
                <a:solidFill>
                  <a:srgbClr val="00AEEF"/>
                </a:solidFill>
              </a:rPr>
              <a:t>обучител</a:t>
            </a:r>
            <a:endParaRPr sz="2000" dirty="0">
              <a:solidFill>
                <a:srgbClr val="00AEEF"/>
              </a:solidFill>
            </a:endParaRPr>
          </a:p>
        </p:txBody>
      </p:sp>
      <p:pic>
        <p:nvPicPr>
          <p:cNvPr id="140" name="Google Shape;140;g111eab8aa9a_0_64"/>
          <p:cNvPicPr preferRelativeResize="0"/>
          <p:nvPr/>
        </p:nvPicPr>
        <p:blipFill>
          <a:blip r:embed="rId3">
            <a:alphaModFix/>
          </a:blip>
          <a:stretch>
            <a:fillRect/>
          </a:stretch>
        </p:blipFill>
        <p:spPr>
          <a:xfrm>
            <a:off x="152400" y="1460516"/>
            <a:ext cx="5341727" cy="5245084"/>
          </a:xfrm>
          <a:prstGeom prst="rect">
            <a:avLst/>
          </a:prstGeom>
          <a:noFill/>
          <a:ln>
            <a:noFill/>
          </a:ln>
        </p:spPr>
      </p:pic>
      <p:sp>
        <p:nvSpPr>
          <p:cNvPr id="141" name="Google Shape;141;g111eab8aa9a_0_64"/>
          <p:cNvSpPr txBox="1"/>
          <p:nvPr/>
        </p:nvSpPr>
        <p:spPr>
          <a:xfrm>
            <a:off x="5526500" y="6362300"/>
            <a:ext cx="3391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000"/>
              <a:t>https://westwindie.wordpress.com/2013/10/14/14points/</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111eab8aa9a_0_0"/>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r>
              <a:rPr lang="bg-BG" sz="2000" dirty="0">
                <a:solidFill>
                  <a:srgbClr val="00AEEF"/>
                </a:solidFill>
              </a:rPr>
              <a:t>Избор на дейност</a:t>
            </a:r>
          </a:p>
        </p:txBody>
      </p:sp>
      <p:sp>
        <p:nvSpPr>
          <p:cNvPr id="148" name="Google Shape;148;g111eab8aa9a_0_0"/>
          <p:cNvSpPr txBox="1"/>
          <p:nvPr/>
        </p:nvSpPr>
        <p:spPr>
          <a:xfrm>
            <a:off x="391400" y="1473700"/>
            <a:ext cx="11553000" cy="5663058"/>
          </a:xfrm>
          <a:prstGeom prst="rect">
            <a:avLst/>
          </a:prstGeom>
          <a:noFill/>
          <a:ln>
            <a:noFill/>
          </a:ln>
        </p:spPr>
        <p:txBody>
          <a:bodyPr spcFirstLastPara="1" wrap="square" lIns="91425" tIns="91425" rIns="91425" bIns="91425" anchor="t" anchorCtr="0">
            <a:spAutoFit/>
          </a:bodyPr>
          <a:lstStyle/>
          <a:p>
            <a:r>
              <a:rPr lang="ru-RU" sz="2000" dirty="0">
                <a:solidFill>
                  <a:schemeClr val="dk1"/>
                </a:solidFill>
                <a:latin typeface="Calibri"/>
                <a:ea typeface="Calibri"/>
                <a:cs typeface="Calibri"/>
                <a:sym typeface="Calibri"/>
              </a:rPr>
              <a:t>Обхват от дейности трябва да бъде избран въз основа на:</a:t>
            </a:r>
          </a:p>
          <a:p>
            <a:pPr marL="0" lvl="0" indent="0" algn="just" rtl="0">
              <a:lnSpc>
                <a:spcPct val="150000"/>
              </a:lnSpc>
              <a:spcBef>
                <a:spcPts val="0"/>
              </a:spcBef>
              <a:spcAft>
                <a:spcPts val="0"/>
              </a:spcAft>
              <a:buClr>
                <a:schemeClr val="dk1"/>
              </a:buClr>
              <a:buSzPts val="1100"/>
              <a:buFont typeface="Arial"/>
              <a:buNone/>
            </a:pPr>
            <a:endParaRPr sz="1800" dirty="0">
              <a:solidFill>
                <a:schemeClr val="dk1"/>
              </a:solidFill>
              <a:latin typeface="Helvetica Neue"/>
              <a:ea typeface="Helvetica Neue"/>
              <a:cs typeface="Helvetica Neue"/>
              <a:sym typeface="Helvetica Neue"/>
            </a:endParaRPr>
          </a:p>
          <a:p>
            <a:pPr marL="457200" lvl="0" indent="-323850" algn="just" rtl="0">
              <a:lnSpc>
                <a:spcPct val="150000"/>
              </a:lnSpc>
              <a:spcBef>
                <a:spcPts val="0"/>
              </a:spcBef>
              <a:spcAft>
                <a:spcPts val="0"/>
              </a:spcAft>
              <a:buClr>
                <a:schemeClr val="dk1"/>
              </a:buClr>
              <a:buSzPts val="1500"/>
              <a:buFont typeface="Helvetica Neue"/>
              <a:buChar char="❏"/>
            </a:pPr>
            <a:r>
              <a:rPr lang="bg-BG" sz="1800" b="1" dirty="0">
                <a:solidFill>
                  <a:schemeClr val="dk1"/>
                </a:solidFill>
                <a:latin typeface="Helvetica Neue"/>
                <a:ea typeface="Helvetica Neue"/>
                <a:cs typeface="Helvetica Neue"/>
                <a:sym typeface="Helvetica Neue"/>
              </a:rPr>
              <a:t>Целевите групи</a:t>
            </a:r>
            <a:endParaRPr sz="1800" b="1" dirty="0">
              <a:solidFill>
                <a:schemeClr val="dk1"/>
              </a:solidFill>
              <a:latin typeface="Helvetica Neue"/>
              <a:ea typeface="Helvetica Neue"/>
              <a:cs typeface="Helvetica Neue"/>
              <a:sym typeface="Helvetica Neue"/>
            </a:endParaRPr>
          </a:p>
          <a:p>
            <a:pPr marL="457200" indent="-323850" algn="just">
              <a:lnSpc>
                <a:spcPct val="150000"/>
              </a:lnSpc>
              <a:buClr>
                <a:schemeClr val="dk1"/>
              </a:buClr>
              <a:buSzPts val="1500"/>
              <a:buFont typeface="Helvetica Neue"/>
              <a:buChar char="❏"/>
            </a:pPr>
            <a:r>
              <a:rPr lang="bg-BG" sz="1800" b="1" dirty="0">
                <a:solidFill>
                  <a:schemeClr val="dk1"/>
                </a:solidFill>
                <a:latin typeface="Helvetica Neue"/>
                <a:ea typeface="Helvetica Neue"/>
                <a:cs typeface="Helvetica Neue"/>
                <a:sym typeface="Helvetica Neue"/>
              </a:rPr>
              <a:t>Техните възможности</a:t>
            </a:r>
          </a:p>
          <a:p>
            <a:pPr marL="457200" lvl="0" indent="-323850" algn="just" rtl="0">
              <a:lnSpc>
                <a:spcPct val="150000"/>
              </a:lnSpc>
              <a:spcBef>
                <a:spcPts val="0"/>
              </a:spcBef>
              <a:spcAft>
                <a:spcPts val="0"/>
              </a:spcAft>
              <a:buClr>
                <a:schemeClr val="dk1"/>
              </a:buClr>
              <a:buSzPts val="1500"/>
              <a:buFont typeface="Helvetica Neue"/>
              <a:buChar char="❏"/>
            </a:pPr>
            <a:r>
              <a:rPr lang="bg-BG" sz="1800" b="1" dirty="0">
                <a:solidFill>
                  <a:schemeClr val="dk1"/>
                </a:solidFill>
                <a:latin typeface="Helvetica Neue"/>
                <a:ea typeface="Helvetica Neue"/>
                <a:cs typeface="Helvetica Neue"/>
                <a:sym typeface="Helvetica Neue"/>
              </a:rPr>
              <a:t>Специфичните рискове</a:t>
            </a:r>
            <a:endParaRPr sz="1800" b="1" dirty="0">
              <a:solidFill>
                <a:schemeClr val="dk1"/>
              </a:solidFill>
              <a:latin typeface="Helvetica Neue"/>
              <a:ea typeface="Helvetica Neue"/>
              <a:cs typeface="Helvetica Neue"/>
              <a:sym typeface="Helvetica Neue"/>
            </a:endParaRPr>
          </a:p>
          <a:p>
            <a:pPr marL="457200" lvl="0" indent="-323850" algn="just" rtl="0">
              <a:lnSpc>
                <a:spcPct val="150000"/>
              </a:lnSpc>
              <a:spcBef>
                <a:spcPts val="0"/>
              </a:spcBef>
              <a:spcAft>
                <a:spcPts val="0"/>
              </a:spcAft>
              <a:buClr>
                <a:schemeClr val="dk1"/>
              </a:buClr>
              <a:buSzPts val="1500"/>
              <a:buFont typeface="Helvetica Neue"/>
              <a:buChar char="❏"/>
            </a:pPr>
            <a:r>
              <a:rPr lang="bg-BG" sz="1800" b="1" dirty="0">
                <a:solidFill>
                  <a:schemeClr val="dk1"/>
                </a:solidFill>
                <a:latin typeface="Helvetica Neue"/>
                <a:ea typeface="Helvetica Neue"/>
                <a:cs typeface="Helvetica Neue"/>
                <a:sym typeface="Helvetica Neue"/>
              </a:rPr>
              <a:t>Ресурсите, с които разполага училището</a:t>
            </a:r>
          </a:p>
          <a:p>
            <a:pPr marL="457200" lvl="0" indent="-323850" algn="just" rtl="0">
              <a:lnSpc>
                <a:spcPct val="150000"/>
              </a:lnSpc>
              <a:spcBef>
                <a:spcPts val="0"/>
              </a:spcBef>
              <a:spcAft>
                <a:spcPts val="0"/>
              </a:spcAft>
              <a:buClr>
                <a:schemeClr val="dk1"/>
              </a:buClr>
              <a:buSzPts val="1500"/>
              <a:buFont typeface="Helvetica Neue"/>
              <a:buChar char="❏"/>
            </a:pPr>
            <a:r>
              <a:rPr lang="ru-RU" sz="2000" b="1" dirty="0"/>
              <a:t>Наличността и възможностите за ангажиране на външни експерти и фасилитатори.</a:t>
            </a:r>
            <a:endParaRPr lang="en-GB" sz="2000" b="1" dirty="0"/>
          </a:p>
          <a:p>
            <a:pPr marL="0" lvl="0" indent="0" algn="just" rtl="0">
              <a:lnSpc>
                <a:spcPct val="150000"/>
              </a:lnSpc>
              <a:spcBef>
                <a:spcPts val="0"/>
              </a:spcBef>
              <a:spcAft>
                <a:spcPts val="0"/>
              </a:spcAft>
              <a:buNone/>
            </a:pPr>
            <a:endParaRPr sz="1800" dirty="0">
              <a:solidFill>
                <a:schemeClr val="dk1"/>
              </a:solidFill>
              <a:latin typeface="Helvetica Neue"/>
              <a:ea typeface="Helvetica Neue"/>
              <a:cs typeface="Helvetica Neue"/>
              <a:sym typeface="Helvetica Neue"/>
            </a:endParaRPr>
          </a:p>
          <a:p>
            <a:pPr lvl="0">
              <a:buSzPts val="1400"/>
            </a:pPr>
            <a:r>
              <a:rPr lang="ru-RU" sz="2000" dirty="0"/>
              <a:t>Препоръчително е да се извършат поне няколко различни дейности и/или повече сесии от един тип дейност. Въпреки че изборът на конкретни дейности зависи от учителя в зависимост от гореспоменатите параметри, би било полезно да се проведат възможно най-много сесии, за да се осигури устойчив подход и активно учене за участващите ученици.</a:t>
            </a:r>
          </a:p>
          <a:p>
            <a:pPr marL="0" lvl="0" indent="0" algn="just" rtl="0">
              <a:lnSpc>
                <a:spcPct val="150000"/>
              </a:lnSpc>
              <a:spcBef>
                <a:spcPts val="0"/>
              </a:spcBef>
              <a:spcAft>
                <a:spcPts val="0"/>
              </a:spcAft>
              <a:buNone/>
            </a:pPr>
            <a:endParaRPr sz="1800" dirty="0">
              <a:solidFill>
                <a:schemeClr val="dk1"/>
              </a:solidFill>
              <a:latin typeface="Helvetica Neue"/>
              <a:ea typeface="Helvetica Neue"/>
              <a:cs typeface="Helvetica Neue"/>
              <a:sym typeface="Helvetica Neue"/>
            </a:endParaRPr>
          </a:p>
          <a:p>
            <a:pPr marL="0" lvl="0" indent="0" algn="just" rtl="0">
              <a:lnSpc>
                <a:spcPct val="150000"/>
              </a:lnSpc>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11eab8aa9a_0_6"/>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bg-BG" sz="2000" dirty="0">
                <a:solidFill>
                  <a:srgbClr val="00AEEF"/>
                </a:solidFill>
              </a:rPr>
              <a:t>Избор на дейност</a:t>
            </a:r>
            <a:endParaRPr sz="2000" dirty="0">
              <a:solidFill>
                <a:srgbClr val="00AEEF"/>
              </a:solidFill>
            </a:endParaRPr>
          </a:p>
        </p:txBody>
      </p:sp>
      <p:sp>
        <p:nvSpPr>
          <p:cNvPr id="155" name="Google Shape;155;g111eab8aa9a_0_6"/>
          <p:cNvSpPr txBox="1"/>
          <p:nvPr/>
        </p:nvSpPr>
        <p:spPr>
          <a:xfrm>
            <a:off x="391400" y="1473700"/>
            <a:ext cx="11553000" cy="5032117"/>
          </a:xfrm>
          <a:prstGeom prst="rect">
            <a:avLst/>
          </a:prstGeom>
          <a:noFill/>
          <a:ln>
            <a:noFill/>
          </a:ln>
        </p:spPr>
        <p:txBody>
          <a:bodyPr spcFirstLastPara="1" wrap="square" lIns="91425" tIns="91425" rIns="91425" bIns="91425" anchor="t" anchorCtr="0">
            <a:spAutoFit/>
          </a:bodyPr>
          <a:lstStyle/>
          <a:p>
            <a:pPr lvl="0" algn="just">
              <a:lnSpc>
                <a:spcPct val="150000"/>
              </a:lnSpc>
              <a:buClr>
                <a:schemeClr val="dk1"/>
              </a:buClr>
              <a:buSzPts val="1100"/>
            </a:pPr>
            <a:r>
              <a:rPr lang="ru-RU" sz="1800" dirty="0"/>
              <a:t>Учителят може да реши да използва един или повече от следните подходи:</a:t>
            </a:r>
          </a:p>
          <a:p>
            <a:pPr marL="0" lvl="0" indent="0" algn="just" rtl="0">
              <a:lnSpc>
                <a:spcPct val="100000"/>
              </a:lnSpc>
              <a:spcBef>
                <a:spcPts val="0"/>
              </a:spcBef>
              <a:spcAft>
                <a:spcPts val="0"/>
              </a:spcAft>
              <a:buClr>
                <a:schemeClr val="dk1"/>
              </a:buClr>
              <a:buSzPts val="1100"/>
              <a:buFont typeface="Arial"/>
              <a:buNone/>
            </a:pPr>
            <a:endParaRPr sz="1800" dirty="0">
              <a:solidFill>
                <a:schemeClr val="dk1"/>
              </a:solidFill>
              <a:latin typeface="Helvetica Neue"/>
              <a:ea typeface="Helvetica Neue"/>
              <a:cs typeface="Helvetica Neue"/>
              <a:sym typeface="Helvetica Neue"/>
            </a:endParaRPr>
          </a:p>
          <a:p>
            <a:pPr marL="342900" lvl="0" indent="-342900" algn="just">
              <a:lnSpc>
                <a:spcPct val="150000"/>
              </a:lnSpc>
              <a:buClr>
                <a:schemeClr val="dk1"/>
              </a:buClr>
              <a:buSzPts val="1100"/>
              <a:buFont typeface="+mj-lt"/>
              <a:buAutoNum type="arabicPeriod"/>
            </a:pPr>
            <a:r>
              <a:rPr lang="ru-RU" sz="1800" dirty="0"/>
              <a:t>Използване на мрежови ресурси, което включва експерти, които участват активно в дейността като ко-фасилитатори или като консултанти</a:t>
            </a:r>
          </a:p>
          <a:p>
            <a:pPr marL="342900" lvl="0" indent="-342900" algn="just">
              <a:lnSpc>
                <a:spcPct val="150000"/>
              </a:lnSpc>
              <a:buClr>
                <a:schemeClr val="dk1"/>
              </a:buClr>
              <a:buSzPts val="1100"/>
              <a:buFont typeface="+mj-lt"/>
              <a:buAutoNum type="arabicPeriod"/>
            </a:pPr>
            <a:r>
              <a:rPr lang="ru-RU" sz="1800" dirty="0"/>
              <a:t>Избиране на дейности, представяни в рамките на една сесия, покриващи различни предизвикателства (но също така умения и изразяване чрез изкуството)</a:t>
            </a:r>
          </a:p>
          <a:p>
            <a:pPr marL="342900" lvl="0" indent="-342900" algn="just">
              <a:lnSpc>
                <a:spcPct val="150000"/>
              </a:lnSpc>
              <a:buClr>
                <a:schemeClr val="dk1"/>
              </a:buClr>
              <a:buSzPts val="1100"/>
              <a:buFont typeface="+mj-lt"/>
              <a:buAutoNum type="arabicPeriod"/>
            </a:pPr>
            <a:r>
              <a:rPr lang="ru-RU" sz="1800" dirty="0"/>
              <a:t>Избор на дейности, които се развиват в рамките на поредица от сесии, предимството на което решение е задълбочаване, както на знанията, така и на опита по специфичен набор от цели</a:t>
            </a:r>
          </a:p>
          <a:p>
            <a:pPr marL="342900" lvl="0" indent="-342900" algn="just">
              <a:lnSpc>
                <a:spcPct val="150000"/>
              </a:lnSpc>
              <a:buClr>
                <a:schemeClr val="dk1"/>
              </a:buClr>
              <a:buSzPts val="1100"/>
              <a:buFont typeface="+mj-lt"/>
              <a:buAutoNum type="arabicPeriod"/>
            </a:pPr>
            <a:r>
              <a:rPr lang="ru-RU" sz="1800" dirty="0"/>
              <a:t>Включване на дейности, които се провеждат в общността, предимството на което решение е, че се развиват познания за реалния живот и се подкрепя натрупването на опит за активно участие.</a:t>
            </a:r>
          </a:p>
          <a:p>
            <a:pPr marL="342900" lvl="0" indent="-342900" algn="just">
              <a:lnSpc>
                <a:spcPct val="150000"/>
              </a:lnSpc>
              <a:buClr>
                <a:schemeClr val="dk1"/>
              </a:buClr>
              <a:buSzPts val="1100"/>
              <a:buFont typeface="+mj-lt"/>
              <a:buAutoNum type="arabicPeriod"/>
            </a:pPr>
            <a:r>
              <a:rPr lang="ru-RU" sz="1800" dirty="0"/>
              <a:t>Въвеждането на кръстосани сесии с отделни дейности може да разшири базата от знания и опита на участващите ученици и да ги ангажира с нови теми и хора.</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11eab8aa9a_1_14"/>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bg-BG" sz="2000" dirty="0">
                <a:solidFill>
                  <a:srgbClr val="00AEEF"/>
                </a:solidFill>
              </a:rPr>
              <a:t>Работа по групи</a:t>
            </a:r>
            <a:endParaRPr sz="2000" dirty="0">
              <a:solidFill>
                <a:srgbClr val="00AEEF"/>
              </a:solidFill>
            </a:endParaRPr>
          </a:p>
        </p:txBody>
      </p:sp>
      <p:pic>
        <p:nvPicPr>
          <p:cNvPr id="162" name="Google Shape;162;g111eab8aa9a_1_14"/>
          <p:cNvPicPr preferRelativeResize="0"/>
          <p:nvPr/>
        </p:nvPicPr>
        <p:blipFill rotWithShape="1">
          <a:blip r:embed="rId3">
            <a:alphaModFix/>
          </a:blip>
          <a:srcRect l="26847" t="28903" r="28650" b="17848"/>
          <a:stretch/>
        </p:blipFill>
        <p:spPr>
          <a:xfrm>
            <a:off x="419879" y="2834903"/>
            <a:ext cx="2797450" cy="1691696"/>
          </a:xfrm>
          <a:prstGeom prst="rect">
            <a:avLst/>
          </a:prstGeom>
          <a:noFill/>
          <a:ln>
            <a:noFill/>
          </a:ln>
        </p:spPr>
      </p:pic>
      <p:sp>
        <p:nvSpPr>
          <p:cNvPr id="163" name="Google Shape;163;g111eab8aa9a_1_14"/>
          <p:cNvSpPr txBox="1"/>
          <p:nvPr/>
        </p:nvSpPr>
        <p:spPr>
          <a:xfrm>
            <a:off x="3330550" y="2949625"/>
            <a:ext cx="8003100" cy="11233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g-BG" sz="2100" b="1" dirty="0">
                <a:latin typeface="Helvetica Neue"/>
                <a:ea typeface="Helvetica Neue"/>
                <a:cs typeface="Helvetica Neue"/>
                <a:sym typeface="Helvetica Neue"/>
              </a:rPr>
              <a:t>Обсъдете</a:t>
            </a:r>
            <a:r>
              <a:rPr lang="es-ES" sz="2100" b="1" dirty="0">
                <a:latin typeface="Helvetica Neue"/>
                <a:ea typeface="Helvetica Neue"/>
                <a:cs typeface="Helvetica Neue"/>
                <a:sym typeface="Helvetica Neue"/>
              </a:rPr>
              <a:t>:</a:t>
            </a:r>
            <a:endParaRPr sz="2100" b="1" dirty="0">
              <a:latin typeface="Helvetica Neue"/>
              <a:ea typeface="Helvetica Neue"/>
              <a:cs typeface="Helvetica Neue"/>
              <a:sym typeface="Helvetica Neue"/>
            </a:endParaRPr>
          </a:p>
          <a:p>
            <a:pPr lvl="0"/>
            <a:r>
              <a:rPr lang="ru-RU" sz="2000" dirty="0"/>
              <a:t>Кой подход/подходи според вас са най-подходящи за вашата класна стая? Защо?</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11671e28f4_0_1"/>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bg-BG" sz="2000" dirty="0">
                <a:solidFill>
                  <a:srgbClr val="00AEEF"/>
                </a:solidFill>
              </a:rPr>
              <a:t>Препоръки</a:t>
            </a:r>
            <a:endParaRPr sz="2000" dirty="0">
              <a:solidFill>
                <a:srgbClr val="00AEEF"/>
              </a:solidFill>
            </a:endParaRPr>
          </a:p>
          <a:p>
            <a:pPr marL="0" lvl="0" indent="0" algn="r" rtl="0">
              <a:spcBef>
                <a:spcPts val="1000"/>
              </a:spcBef>
              <a:spcAft>
                <a:spcPts val="0"/>
              </a:spcAft>
              <a:buNone/>
            </a:pPr>
            <a:r>
              <a:rPr lang="bg-BG" sz="2000" dirty="0">
                <a:solidFill>
                  <a:schemeClr val="accent4"/>
                </a:solidFill>
              </a:rPr>
              <a:t>КАКВО ДА ПРАВИТЕ</a:t>
            </a:r>
            <a:r>
              <a:rPr lang="es-ES" sz="2000" dirty="0">
                <a:solidFill>
                  <a:schemeClr val="accent4"/>
                </a:solidFill>
              </a:rPr>
              <a:t>:</a:t>
            </a:r>
            <a:endParaRPr sz="2000" dirty="0">
              <a:solidFill>
                <a:schemeClr val="accent4"/>
              </a:solidFill>
            </a:endParaRPr>
          </a:p>
        </p:txBody>
      </p:sp>
      <p:sp>
        <p:nvSpPr>
          <p:cNvPr id="170" name="Google Shape;170;g111671e28f4_0_1"/>
          <p:cNvSpPr txBox="1"/>
          <p:nvPr/>
        </p:nvSpPr>
        <p:spPr>
          <a:xfrm>
            <a:off x="607699" y="1817225"/>
            <a:ext cx="10885961" cy="4124176"/>
          </a:xfrm>
          <a:prstGeom prst="rect">
            <a:avLst/>
          </a:prstGeom>
          <a:noFill/>
          <a:ln>
            <a:noFill/>
          </a:ln>
        </p:spPr>
        <p:txBody>
          <a:bodyPr spcFirstLastPara="1" wrap="square" lIns="91425" tIns="91425" rIns="91425" bIns="91425" anchor="t" anchorCtr="0">
            <a:spAutoFit/>
          </a:bodyPr>
          <a:lstStyle/>
          <a:p>
            <a:pPr marL="457200" lvl="0" indent="-330200" algn="just">
              <a:lnSpc>
                <a:spcPct val="150000"/>
              </a:lnSpc>
              <a:buClr>
                <a:srgbClr val="EC7320"/>
              </a:buClr>
              <a:buSzPts val="1600"/>
              <a:buFont typeface="Helvetica Neue"/>
              <a:buChar char="❖"/>
            </a:pPr>
            <a:r>
              <a:rPr lang="ru-RU" sz="2000" b="1" dirty="0">
                <a:solidFill>
                  <a:schemeClr val="dk1"/>
                </a:solidFill>
                <a:latin typeface="Helvetica Neue"/>
                <a:ea typeface="Helvetica Neue"/>
                <a:cs typeface="Helvetica Neue"/>
                <a:sym typeface="Helvetica Neue"/>
              </a:rPr>
              <a:t>Говорете и общувайте с човека, както обикновено правите с всички останали.</a:t>
            </a:r>
          </a:p>
          <a:p>
            <a:pPr marL="457200" lvl="0" indent="-330200" algn="just">
              <a:lnSpc>
                <a:spcPct val="150000"/>
              </a:lnSpc>
              <a:buClr>
                <a:srgbClr val="EC7320"/>
              </a:buClr>
              <a:buSzPts val="1600"/>
              <a:buFont typeface="Helvetica Neue"/>
              <a:buChar char="❖"/>
            </a:pPr>
            <a:r>
              <a:rPr lang="ru-RU" sz="2000" b="1" dirty="0">
                <a:solidFill>
                  <a:schemeClr val="dk1"/>
                </a:solidFill>
                <a:latin typeface="Helvetica Neue"/>
                <a:ea typeface="Helvetica Neue"/>
                <a:cs typeface="Helvetica Neue"/>
                <a:sym typeface="Helvetica Neue"/>
              </a:rPr>
              <a:t>Дръжте се нормално около тях.</a:t>
            </a:r>
          </a:p>
          <a:p>
            <a:pPr marL="457200" lvl="0" indent="-330200" algn="just">
              <a:lnSpc>
                <a:spcPct val="150000"/>
              </a:lnSpc>
              <a:buClr>
                <a:srgbClr val="EC7320"/>
              </a:buClr>
              <a:buSzPts val="1600"/>
              <a:buFont typeface="Helvetica Neue"/>
              <a:buChar char="❖"/>
            </a:pPr>
            <a:r>
              <a:rPr lang="ru-RU" sz="2000" b="1" dirty="0">
                <a:solidFill>
                  <a:schemeClr val="dk1"/>
                </a:solidFill>
                <a:latin typeface="Helvetica Neue"/>
                <a:ea typeface="Helvetica Neue"/>
                <a:cs typeface="Helvetica Neue"/>
                <a:sym typeface="Helvetica Neue"/>
              </a:rPr>
              <a:t>Говорете какво могат да направят.</a:t>
            </a:r>
          </a:p>
          <a:p>
            <a:pPr marL="457200" lvl="0" indent="-330200" algn="just">
              <a:lnSpc>
                <a:spcPct val="150000"/>
              </a:lnSpc>
              <a:buClr>
                <a:srgbClr val="EC7320"/>
              </a:buClr>
              <a:buSzPts val="1600"/>
              <a:buFont typeface="Helvetica Neue"/>
              <a:buChar char="❖"/>
            </a:pPr>
            <a:r>
              <a:rPr lang="ru-RU" sz="2000" b="1" dirty="0">
                <a:solidFill>
                  <a:schemeClr val="dk1"/>
                </a:solidFill>
                <a:latin typeface="Helvetica Neue"/>
                <a:ea typeface="Helvetica Neue"/>
                <a:cs typeface="Helvetica Neue"/>
                <a:sym typeface="Helvetica Neue"/>
              </a:rPr>
              <a:t>Кажете им „не, благодаря“ или „моля, спрете, не ми харесва, когато правите това“, ако правят нещо, което не ви харесва или е социално неприемливо.</a:t>
            </a:r>
          </a:p>
          <a:p>
            <a:pPr marL="457200" lvl="0" indent="-330200" algn="just">
              <a:lnSpc>
                <a:spcPct val="150000"/>
              </a:lnSpc>
              <a:buClr>
                <a:srgbClr val="EC7320"/>
              </a:buClr>
              <a:buSzPts val="1600"/>
              <a:buFont typeface="Helvetica Neue"/>
              <a:buChar char="❖"/>
            </a:pPr>
            <a:r>
              <a:rPr lang="ru-RU" sz="2000" b="1" dirty="0">
                <a:solidFill>
                  <a:schemeClr val="dk1"/>
                </a:solidFill>
                <a:latin typeface="Helvetica Neue"/>
                <a:ea typeface="Helvetica Neue"/>
                <a:cs typeface="Helvetica Neue"/>
                <a:sym typeface="Helvetica Neue"/>
              </a:rPr>
              <a:t>Попитайте дали имат нужда от помощ и предоставяйте помощ само ако е необходима. </a:t>
            </a:r>
          </a:p>
          <a:p>
            <a:pPr marL="457200" lvl="0" indent="-330200" algn="just">
              <a:lnSpc>
                <a:spcPct val="150000"/>
              </a:lnSpc>
              <a:buClr>
                <a:srgbClr val="EC7320"/>
              </a:buClr>
              <a:buSzPts val="1600"/>
              <a:buFont typeface="Helvetica Neue"/>
              <a:buChar char="❖"/>
            </a:pPr>
            <a:r>
              <a:rPr lang="ru-RU" sz="2000" b="1" dirty="0">
                <a:solidFill>
                  <a:schemeClr val="dk1"/>
                </a:solidFill>
                <a:latin typeface="Helvetica Neue"/>
                <a:ea typeface="Helvetica Neue"/>
                <a:cs typeface="Helvetica Neue"/>
                <a:sym typeface="Helvetica Neue"/>
              </a:rPr>
              <a:t>Учете се от всички, включително от хора с увреждания.</a:t>
            </a:r>
            <a:endParaRPr dirty="0">
              <a:solidFill>
                <a:schemeClr val="dk1"/>
              </a:solidFill>
            </a:endParaRPr>
          </a:p>
          <a:p>
            <a:pPr marL="0" lvl="0" indent="0" algn="l" rtl="0">
              <a:spcBef>
                <a:spcPts val="0"/>
              </a:spcBef>
              <a:spcAft>
                <a:spcPts val="0"/>
              </a:spcAft>
              <a:buNone/>
            </a:pP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793636" y="2137149"/>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bg-BG" sz="8563" b="1" dirty="0">
                <a:solidFill>
                  <a:schemeClr val="lt1"/>
                </a:solidFill>
                <a:latin typeface="Helvetica Neue"/>
                <a:ea typeface="Helvetica Neue"/>
                <a:cs typeface="Helvetica Neue"/>
                <a:sym typeface="Helvetica Neue"/>
              </a:rPr>
              <a:t>Подготовка за дейностите и приложение</a:t>
            </a:r>
            <a:endParaRPr sz="8563" b="1" i="0" u="none" strike="noStrike" cap="none" dirty="0">
              <a:solidFill>
                <a:schemeClr val="lt1"/>
              </a:solidFill>
              <a:latin typeface="Helvetica Neue"/>
              <a:ea typeface="Helvetica Neue"/>
              <a:cs typeface="Helvetica Neue"/>
              <a:sym typeface="Helvetica Neue"/>
            </a:endParaRPr>
          </a:p>
          <a:p>
            <a:pPr marL="0" marR="0" lvl="0" indent="0" algn="ctr" rtl="0">
              <a:lnSpc>
                <a:spcPct val="70000"/>
              </a:lnSpc>
              <a:spcBef>
                <a:spcPts val="0"/>
              </a:spcBef>
              <a:spcAft>
                <a:spcPts val="0"/>
              </a:spcAft>
              <a:buClr>
                <a:srgbClr val="00AEEF"/>
              </a:buClr>
              <a:buSzPts val="3630"/>
              <a:buFont typeface="Arial"/>
              <a:buNone/>
            </a:pPr>
            <a:endParaRPr sz="5330" b="1" i="0" u="none" strike="noStrike" cap="none" dirty="0">
              <a:solidFill>
                <a:srgbClr val="00AEE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132b01343c_0_74"/>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bg-BG" sz="2000" dirty="0">
                <a:solidFill>
                  <a:srgbClr val="00AEEF"/>
                </a:solidFill>
              </a:rPr>
              <a:t>Препоръки</a:t>
            </a:r>
            <a:endParaRPr sz="2000" dirty="0">
              <a:solidFill>
                <a:srgbClr val="00AEEF"/>
              </a:solidFill>
            </a:endParaRPr>
          </a:p>
          <a:p>
            <a:pPr marL="0" lvl="0" indent="0" algn="r" rtl="0">
              <a:spcBef>
                <a:spcPts val="1000"/>
              </a:spcBef>
              <a:spcAft>
                <a:spcPts val="0"/>
              </a:spcAft>
              <a:buNone/>
            </a:pPr>
            <a:r>
              <a:rPr lang="bg-BG" sz="2000" dirty="0">
                <a:solidFill>
                  <a:schemeClr val="accent4"/>
                </a:solidFill>
              </a:rPr>
              <a:t>НЕ ГО ПРАВЕТЕ</a:t>
            </a:r>
            <a:r>
              <a:rPr lang="es-ES" sz="2000" dirty="0">
                <a:solidFill>
                  <a:schemeClr val="accent4"/>
                </a:solidFill>
              </a:rPr>
              <a:t>:</a:t>
            </a:r>
            <a:endParaRPr sz="2000" dirty="0">
              <a:solidFill>
                <a:schemeClr val="accent4"/>
              </a:solidFill>
            </a:endParaRPr>
          </a:p>
        </p:txBody>
      </p:sp>
      <p:sp>
        <p:nvSpPr>
          <p:cNvPr id="177" name="Google Shape;177;g1132b01343c_0_74"/>
          <p:cNvSpPr txBox="1"/>
          <p:nvPr/>
        </p:nvSpPr>
        <p:spPr>
          <a:xfrm>
            <a:off x="571716" y="1308116"/>
            <a:ext cx="10293382" cy="5262949"/>
          </a:xfrm>
          <a:prstGeom prst="rect">
            <a:avLst/>
          </a:prstGeom>
          <a:noFill/>
          <a:ln>
            <a:noFill/>
          </a:ln>
        </p:spPr>
        <p:txBody>
          <a:bodyPr spcFirstLastPara="1" wrap="square" lIns="91425" tIns="91425" rIns="91425" bIns="91425" anchor="t" anchorCtr="0">
            <a:spAutoFit/>
          </a:bodyPr>
          <a:lstStyle/>
          <a:p>
            <a:pPr marL="457200" lvl="0" indent="-330200" algn="just">
              <a:lnSpc>
                <a:spcPct val="150000"/>
              </a:lnSpc>
              <a:buClr>
                <a:srgbClr val="EC7320"/>
              </a:buClr>
              <a:buSzPts val="1600"/>
              <a:buFont typeface="Helvetica Neue"/>
              <a:buChar char="❖"/>
            </a:pPr>
            <a:r>
              <a:rPr lang="ru-RU" sz="2000" b="1" dirty="0">
                <a:solidFill>
                  <a:schemeClr val="dk1"/>
                </a:solidFill>
                <a:latin typeface="Helvetica Neue"/>
                <a:ea typeface="Helvetica Neue"/>
                <a:cs typeface="Helvetica Neue"/>
                <a:sym typeface="Helvetica Neue"/>
              </a:rPr>
              <a:t>Не говорете с човека, сякаш е по-млад от действителната си възраст.</a:t>
            </a:r>
          </a:p>
          <a:p>
            <a:pPr marL="457200" lvl="0" indent="-330200" algn="just">
              <a:lnSpc>
                <a:spcPct val="150000"/>
              </a:lnSpc>
              <a:buClr>
                <a:srgbClr val="EC7320"/>
              </a:buClr>
              <a:buSzPts val="1600"/>
              <a:buFont typeface="Helvetica Neue"/>
              <a:buChar char="❖"/>
            </a:pPr>
            <a:r>
              <a:rPr lang="ru-RU" sz="2000" b="1" dirty="0">
                <a:solidFill>
                  <a:schemeClr val="dk1"/>
                </a:solidFill>
                <a:latin typeface="Helvetica Neue"/>
                <a:ea typeface="Helvetica Neue"/>
                <a:cs typeface="Helvetica Neue"/>
                <a:sym typeface="Helvetica Neue"/>
              </a:rPr>
              <a:t>Ако имат асистент, не говорете с него. Говорете директно с него/нея.</a:t>
            </a:r>
          </a:p>
          <a:p>
            <a:pPr marL="457200" lvl="0" indent="-330200" algn="just">
              <a:lnSpc>
                <a:spcPct val="150000"/>
              </a:lnSpc>
              <a:buClr>
                <a:srgbClr val="EC7320"/>
              </a:buClr>
              <a:buSzPts val="1600"/>
              <a:buFont typeface="Helvetica Neue"/>
              <a:buChar char="❖"/>
            </a:pPr>
            <a:r>
              <a:rPr lang="ru-RU" sz="2000" b="1" dirty="0">
                <a:solidFill>
                  <a:schemeClr val="dk1"/>
                </a:solidFill>
                <a:latin typeface="Helvetica Neue"/>
                <a:ea typeface="Helvetica Neue"/>
                <a:cs typeface="Helvetica Neue"/>
                <a:sym typeface="Helvetica Neue"/>
              </a:rPr>
              <a:t>Не посочвайте, не се смейте или не зяпайте, не игнорирайте и не се подигравайте на хора, които са различни.</a:t>
            </a:r>
          </a:p>
          <a:p>
            <a:pPr marL="457200" lvl="0" indent="-330200" algn="just">
              <a:lnSpc>
                <a:spcPct val="150000"/>
              </a:lnSpc>
              <a:buClr>
                <a:srgbClr val="EC7320"/>
              </a:buClr>
              <a:buSzPts val="1600"/>
              <a:buFont typeface="Helvetica Neue"/>
              <a:buChar char="❖"/>
            </a:pPr>
            <a:r>
              <a:rPr lang="ru-RU" sz="2000" b="1" dirty="0">
                <a:solidFill>
                  <a:schemeClr val="dk1"/>
                </a:solidFill>
                <a:latin typeface="Helvetica Neue"/>
                <a:ea typeface="Helvetica Neue"/>
                <a:cs typeface="Helvetica Neue"/>
                <a:sym typeface="Helvetica Neue"/>
              </a:rPr>
              <a:t>Не фокусирайте вниманието си върху това, което човек не може да направи.</a:t>
            </a:r>
          </a:p>
          <a:p>
            <a:pPr marL="457200" lvl="0" indent="-330200" algn="just">
              <a:lnSpc>
                <a:spcPct val="150000"/>
              </a:lnSpc>
              <a:buClr>
                <a:srgbClr val="EC7320"/>
              </a:buClr>
              <a:buSzPts val="1600"/>
              <a:buFont typeface="Helvetica Neue"/>
              <a:buChar char="❖"/>
            </a:pPr>
            <a:r>
              <a:rPr lang="ru-RU" sz="2000" b="1" dirty="0">
                <a:solidFill>
                  <a:schemeClr val="dk1"/>
                </a:solidFill>
                <a:latin typeface="Helvetica Neue"/>
                <a:ea typeface="Helvetica Neue"/>
                <a:cs typeface="Helvetica Neue"/>
                <a:sym typeface="Helvetica Neue"/>
              </a:rPr>
              <a:t>Не приемайте, че човек има нужда от помощ. </a:t>
            </a:r>
          </a:p>
          <a:p>
            <a:pPr marL="457200" lvl="0" indent="-330200" algn="just">
              <a:lnSpc>
                <a:spcPct val="150000"/>
              </a:lnSpc>
              <a:buClr>
                <a:srgbClr val="EC7320"/>
              </a:buClr>
              <a:buSzPts val="1600"/>
              <a:buFont typeface="Helvetica Neue"/>
              <a:buChar char="❖"/>
            </a:pPr>
            <a:r>
              <a:rPr lang="ru-RU" sz="2000" b="1" dirty="0">
                <a:solidFill>
                  <a:schemeClr val="dk1"/>
                </a:solidFill>
                <a:latin typeface="Helvetica Neue"/>
                <a:ea typeface="Helvetica Neue"/>
                <a:cs typeface="Helvetica Neue"/>
                <a:sym typeface="Helvetica Neue"/>
              </a:rPr>
              <a:t>Важно е те да се научат как да правят нещата сами и обикновено са напълно способни да направят много повече от това, което другите предполагат. Не мислете, че не можете да получите помощ от или да се научите на нещо от човек с увреждане.</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p:nvPr/>
        </p:nvSpPr>
        <p:spPr>
          <a:xfrm>
            <a:off x="835200" y="3118251"/>
            <a:ext cx="10521600" cy="1007391"/>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90000"/>
              </a:lnSpc>
              <a:spcBef>
                <a:spcPts val="0"/>
              </a:spcBef>
              <a:spcAft>
                <a:spcPts val="0"/>
              </a:spcAft>
              <a:buClr>
                <a:schemeClr val="lt1"/>
              </a:buClr>
              <a:buSzPct val="100000"/>
              <a:buFont typeface="Helvetica Neue"/>
              <a:buNone/>
            </a:pPr>
            <a:r>
              <a:rPr lang="bg-BG" sz="8800" b="1" i="0" u="none" strike="noStrike" cap="none" dirty="0">
                <a:solidFill>
                  <a:schemeClr val="lt1"/>
                </a:solidFill>
                <a:latin typeface="Helvetica Neue"/>
                <a:ea typeface="Helvetica Neue"/>
                <a:cs typeface="Helvetica Neue"/>
                <a:sym typeface="Helvetica Neue"/>
              </a:rPr>
              <a:t>Въпроси</a:t>
            </a:r>
            <a:r>
              <a:rPr lang="es-ES" sz="8800" b="1" i="0" u="none" strike="noStrike" cap="none" dirty="0">
                <a:solidFill>
                  <a:schemeClr val="lt1"/>
                </a:solidFill>
                <a:latin typeface="Helvetica Neue"/>
                <a:ea typeface="Helvetica Neue"/>
                <a:cs typeface="Helvetica Neue"/>
                <a:sym typeface="Helvetica Neue"/>
              </a:rPr>
              <a:t>?</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dirty="0">
              <a:solidFill>
                <a:srgbClr val="00AEEF"/>
              </a:solidFill>
              <a:latin typeface="Helvetica Neue"/>
              <a:ea typeface="Helvetica Neue"/>
              <a:cs typeface="Helvetica Neue"/>
              <a:sym typeface="Helvetica Neue"/>
            </a:endParaRPr>
          </a:p>
        </p:txBody>
      </p:sp>
      <p:sp>
        <p:nvSpPr>
          <p:cNvPr id="183" name="Google Shape;183;p23"/>
          <p:cNvSpPr txBox="1"/>
          <p:nvPr/>
        </p:nvSpPr>
        <p:spPr>
          <a:xfrm>
            <a:off x="4298357" y="5545392"/>
            <a:ext cx="3595285" cy="52289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ct val="228571"/>
              <a:buFont typeface="Helvetica Neue"/>
              <a:buNone/>
            </a:pP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a:solidFill>
                <a:srgbClr val="00AEE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0c4d38af33_0_27"/>
          <p:cNvSpPr txBox="1"/>
          <p:nvPr/>
        </p:nvSpPr>
        <p:spPr>
          <a:xfrm>
            <a:off x="377150" y="1527826"/>
            <a:ext cx="10521600" cy="1007400"/>
          </a:xfrm>
          <a:prstGeom prst="rect">
            <a:avLst/>
          </a:prstGeom>
          <a:noFill/>
          <a:ln>
            <a:noFill/>
          </a:ln>
        </p:spPr>
        <p:txBody>
          <a:bodyPr spcFirstLastPara="1" wrap="square" lIns="91425" tIns="45700" rIns="91425" bIns="45700" anchor="t" anchorCtr="0">
            <a:normAutofit fontScale="47500" lnSpcReduction="20000"/>
          </a:bodyPr>
          <a:lstStyle/>
          <a:p>
            <a:pPr marL="0" marR="0" lvl="0" indent="0" algn="ctr" rtl="0">
              <a:lnSpc>
                <a:spcPct val="90000"/>
              </a:lnSpc>
              <a:spcBef>
                <a:spcPts val="0"/>
              </a:spcBef>
              <a:spcAft>
                <a:spcPts val="0"/>
              </a:spcAft>
              <a:buClr>
                <a:schemeClr val="lt1"/>
              </a:buClr>
              <a:buSzPct val="100000"/>
              <a:buFont typeface="Helvetica Neue"/>
              <a:buNone/>
            </a:pPr>
            <a:r>
              <a:rPr lang="bg-BG" sz="8800" b="1" i="0" u="none" strike="noStrike" cap="none" dirty="0">
                <a:solidFill>
                  <a:schemeClr val="lt1"/>
                </a:solidFill>
                <a:latin typeface="Helvetica Neue"/>
                <a:ea typeface="Helvetica Neue"/>
                <a:cs typeface="Helvetica Neue"/>
                <a:sym typeface="Helvetica Neue"/>
              </a:rPr>
              <a:t>Допълнителни материали и ресурси, които да използвате у дома</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dirty="0">
              <a:solidFill>
                <a:srgbClr val="00AEEF"/>
              </a:solidFill>
              <a:latin typeface="Helvetica Neue"/>
              <a:ea typeface="Helvetica Neue"/>
              <a:cs typeface="Helvetica Neue"/>
              <a:sym typeface="Helvetica Neue"/>
            </a:endParaRPr>
          </a:p>
        </p:txBody>
      </p:sp>
      <p:sp>
        <p:nvSpPr>
          <p:cNvPr id="189" name="Google Shape;189;g10c4d38af33_0_27"/>
          <p:cNvSpPr txBox="1"/>
          <p:nvPr/>
        </p:nvSpPr>
        <p:spPr>
          <a:xfrm>
            <a:off x="4298357" y="5545392"/>
            <a:ext cx="3595200" cy="522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ct val="228571"/>
              <a:buFont typeface="Helvetica Neue"/>
              <a:buNone/>
            </a:pP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a:solidFill>
                <a:srgbClr val="00AEEF"/>
              </a:solidFill>
              <a:latin typeface="Helvetica Neue"/>
              <a:ea typeface="Helvetica Neue"/>
              <a:cs typeface="Helvetica Neue"/>
              <a:sym typeface="Helvetica Neue"/>
            </a:endParaRPr>
          </a:p>
        </p:txBody>
      </p:sp>
      <p:sp>
        <p:nvSpPr>
          <p:cNvPr id="190" name="Google Shape;190;g10c4d38af33_0_27"/>
          <p:cNvSpPr txBox="1"/>
          <p:nvPr/>
        </p:nvSpPr>
        <p:spPr>
          <a:xfrm>
            <a:off x="377150" y="2623594"/>
            <a:ext cx="11716200" cy="3735864"/>
          </a:xfrm>
          <a:prstGeom prst="rect">
            <a:avLst/>
          </a:prstGeom>
          <a:noFill/>
          <a:ln>
            <a:noFill/>
          </a:ln>
        </p:spPr>
        <p:txBody>
          <a:bodyPr spcFirstLastPara="1" wrap="square" lIns="91425" tIns="91425" rIns="91425" bIns="91425" anchor="t" anchorCtr="0">
            <a:spAutoFit/>
          </a:bodyPr>
          <a:lstStyle/>
          <a:p>
            <a:pPr marL="457200" lvl="0" indent="-317500">
              <a:buSzPts val="1400"/>
              <a:buFont typeface="Arial"/>
              <a:buChar char="●"/>
            </a:pPr>
            <a:r>
              <a:rPr lang="ru-RU" sz="1600" dirty="0"/>
              <a:t>Планиране на уроци по УДО Професионално развитие </a:t>
            </a:r>
            <a:r>
              <a:rPr lang="es-ES" sz="1600" u="sng" dirty="0">
                <a:solidFill>
                  <a:schemeClr val="hlink"/>
                </a:solidFill>
                <a:hlinkClick r:id="rId3"/>
              </a:rPr>
              <a:t>https://www.youtube.com/watch?v=OovCRMrFQyg</a:t>
            </a:r>
            <a:r>
              <a:rPr lang="es-ES" sz="1600" dirty="0"/>
              <a:t> </a:t>
            </a:r>
            <a:endParaRPr sz="1600" b="1" dirty="0">
              <a:solidFill>
                <a:schemeClr val="dk1"/>
              </a:solidFill>
            </a:endParaRPr>
          </a:p>
          <a:p>
            <a:pPr marL="457200" lvl="0" indent="-317500">
              <a:buSzPts val="1400"/>
              <a:buChar char="●"/>
            </a:pPr>
            <a:r>
              <a:rPr lang="ru-RU" sz="1600" dirty="0"/>
              <a:t>Как да планирате и подготвяте уроци по УДО </a:t>
            </a:r>
            <a:r>
              <a:rPr lang="es-ES" sz="1600" b="1" u="sng" dirty="0">
                <a:solidFill>
                  <a:schemeClr val="hlink"/>
                </a:solidFill>
                <a:hlinkClick r:id="rId4"/>
              </a:rPr>
              <a:t>https://www.youtube.com/results?search_query=how+to+plan+and+prepare+udl+lesson</a:t>
            </a:r>
            <a:endParaRPr sz="1600" b="1" dirty="0">
              <a:solidFill>
                <a:schemeClr val="dk1"/>
              </a:solidFill>
            </a:endParaRPr>
          </a:p>
          <a:p>
            <a:pPr marL="457200" lvl="0" indent="-317500">
              <a:buSzPts val="1400"/>
              <a:buChar char="●"/>
            </a:pPr>
            <a:r>
              <a:rPr lang="ru-RU" sz="1600" dirty="0"/>
              <a:t>Планиране на уроци по УДО и казуси </a:t>
            </a:r>
            <a:r>
              <a:rPr lang="es-ES" sz="1600" u="sng" dirty="0">
                <a:solidFill>
                  <a:schemeClr val="hlink"/>
                </a:solidFill>
                <a:hlinkClick r:id="rId5"/>
              </a:rPr>
              <a:t>https://blog.brookespublishing.com/6-steps-to-planning-udl-lessons-3-teacher-stories/</a:t>
            </a:r>
            <a:r>
              <a:rPr lang="es-ES" sz="1600" dirty="0"/>
              <a:t> </a:t>
            </a:r>
            <a:endParaRPr sz="1600" dirty="0"/>
          </a:p>
          <a:p>
            <a:pPr marL="457200" lvl="0" indent="-317500">
              <a:buSzPts val="1400"/>
              <a:buChar char="●"/>
            </a:pPr>
            <a:r>
              <a:rPr lang="ru-RU" sz="1600" dirty="0"/>
              <a:t>Стъпка по стъпка УДО планиране на уроци </a:t>
            </a:r>
            <a:r>
              <a:rPr lang="es-ES" sz="1600" u="sng" dirty="0">
                <a:solidFill>
                  <a:schemeClr val="hlink"/>
                </a:solidFill>
                <a:hlinkClick r:id="rId6"/>
              </a:rPr>
              <a:t>https://assets.ctfassets.net/p0qf7j048i0q/7vXo4bBocglQvcdUzeNDmv/ea7f4880d59f6321072b47699085e1d4/StepbystepplannerUDL_Understood.pdf</a:t>
            </a:r>
            <a:r>
              <a:rPr lang="es-ES" sz="1600" dirty="0"/>
              <a:t> </a:t>
            </a:r>
            <a:endParaRPr sz="1600" dirty="0"/>
          </a:p>
          <a:p>
            <a:pPr marL="457200" marR="0" lvl="0" indent="-317500" algn="l" rtl="0">
              <a:lnSpc>
                <a:spcPct val="100000"/>
              </a:lnSpc>
              <a:spcBef>
                <a:spcPts val="0"/>
              </a:spcBef>
              <a:spcAft>
                <a:spcPts val="0"/>
              </a:spcAft>
              <a:buSzPts val="1400"/>
              <a:buChar char="●"/>
            </a:pPr>
            <a:r>
              <a:rPr lang="es-ES" sz="1600" dirty="0" err="1"/>
              <a:t>Equity</a:t>
            </a:r>
            <a:r>
              <a:rPr lang="es-ES" sz="1600" dirty="0"/>
              <a:t> </a:t>
            </a:r>
            <a:r>
              <a:rPr lang="es-ES" sz="1600" dirty="0" err="1"/>
              <a:t>minded</a:t>
            </a:r>
            <a:r>
              <a:rPr lang="es-ES" sz="1600" dirty="0"/>
              <a:t> </a:t>
            </a:r>
            <a:r>
              <a:rPr lang="es-ES" sz="1600" dirty="0" err="1"/>
              <a:t>teaching</a:t>
            </a:r>
            <a:r>
              <a:rPr lang="es-ES" sz="1600" dirty="0"/>
              <a:t> </a:t>
            </a:r>
            <a:r>
              <a:rPr lang="es-ES" sz="1600" u="sng" dirty="0">
                <a:solidFill>
                  <a:schemeClr val="hlink"/>
                </a:solidFill>
                <a:hlinkClick r:id="rId7"/>
              </a:rPr>
              <a:t>https://canvas.csun.edu/courses/93131/pages/equity-minded-teaching</a:t>
            </a:r>
            <a:r>
              <a:rPr lang="es-ES" sz="1600" dirty="0"/>
              <a:t> </a:t>
            </a:r>
            <a:endParaRPr sz="1600" dirty="0"/>
          </a:p>
          <a:p>
            <a:pPr marL="457200" lvl="0" indent="-317500">
              <a:buSzPts val="1400"/>
              <a:buChar char="●"/>
            </a:pPr>
            <a:r>
              <a:rPr lang="ru-RU" sz="1600" dirty="0"/>
              <a:t>Универсален дизайн за обучение — парадигма за максимално включване | Терънс Брейди | </a:t>
            </a:r>
            <a:r>
              <a:rPr lang="es-ES" sz="1600" dirty="0"/>
              <a:t>| </a:t>
            </a:r>
            <a:r>
              <a:rPr lang="es-ES" sz="1600" dirty="0" err="1"/>
              <a:t>TEDxWestFurongRoad</a:t>
            </a:r>
            <a:r>
              <a:rPr lang="es-ES" sz="1600" dirty="0"/>
              <a:t> </a:t>
            </a:r>
            <a:r>
              <a:rPr lang="es-ES" sz="1600" u="sng" dirty="0">
                <a:solidFill>
                  <a:schemeClr val="hlink"/>
                </a:solidFill>
                <a:hlinkClick r:id="rId8"/>
              </a:rPr>
              <a:t>https://www.youtube.com/watch?v=MRZWjCaXtQo</a:t>
            </a:r>
            <a:r>
              <a:rPr lang="es-ES" sz="1600" dirty="0"/>
              <a:t> </a:t>
            </a:r>
            <a:endParaRPr sz="1600" dirty="0"/>
          </a:p>
          <a:p>
            <a:pPr marL="457200" lvl="0" indent="-317500">
              <a:buSzPts val="1400"/>
              <a:buChar char="●"/>
            </a:pPr>
            <a:r>
              <a:rPr lang="ru-RU" sz="1600" dirty="0"/>
              <a:t>Креативност в класната стая (за 5 минути или по-малко!) | Катрин Тимеш </a:t>
            </a:r>
            <a:r>
              <a:rPr lang="es-ES" sz="1600" dirty="0"/>
              <a:t>|</a:t>
            </a:r>
            <a:r>
              <a:rPr lang="es-ES" sz="1600" dirty="0" err="1"/>
              <a:t>TEDxUniversityofStThomas</a:t>
            </a:r>
            <a:r>
              <a:rPr lang="bg-BG" sz="1600" dirty="0"/>
              <a:t> </a:t>
            </a:r>
            <a:r>
              <a:rPr lang="es-ES" sz="1600" u="sng" dirty="0">
                <a:solidFill>
                  <a:schemeClr val="hlink"/>
                </a:solidFill>
                <a:hlinkClick r:id="rId9"/>
              </a:rPr>
              <a:t>https://www.youtube.com/watch?v=nASvIgSOCxw</a:t>
            </a:r>
            <a:r>
              <a:rPr lang="es-ES" sz="1600" dirty="0"/>
              <a:t> </a:t>
            </a:r>
            <a:endParaRPr sz="1600" dirty="0"/>
          </a:p>
          <a:p>
            <a:pPr marL="457200" lvl="0" indent="0" algn="l" rtl="0">
              <a:lnSpc>
                <a:spcPct val="115000"/>
              </a:lnSpc>
              <a:spcBef>
                <a:spcPts val="0"/>
              </a:spcBef>
              <a:spcAft>
                <a:spcPts val="800"/>
              </a:spcAft>
              <a:buNone/>
            </a:pPr>
            <a:endParaRPr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0c4d38af33_0_17"/>
          <p:cNvSpPr txBox="1"/>
          <p:nvPr/>
        </p:nvSpPr>
        <p:spPr>
          <a:xfrm>
            <a:off x="835200" y="3118251"/>
            <a:ext cx="10521600" cy="1007400"/>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ctr" rtl="0">
              <a:lnSpc>
                <a:spcPct val="90000"/>
              </a:lnSpc>
              <a:spcBef>
                <a:spcPts val="0"/>
              </a:spcBef>
              <a:spcAft>
                <a:spcPts val="0"/>
              </a:spcAft>
              <a:buClr>
                <a:schemeClr val="lt1"/>
              </a:buClr>
              <a:buSzPct val="100000"/>
              <a:buFont typeface="Helvetica Neue"/>
              <a:buNone/>
            </a:pPr>
            <a:r>
              <a:rPr lang="bg-BG" sz="8800" b="1" i="0" u="none" strike="noStrike" cap="none" dirty="0">
                <a:solidFill>
                  <a:schemeClr val="lt1"/>
                </a:solidFill>
                <a:latin typeface="Helvetica Neue"/>
                <a:ea typeface="Helvetica Neue"/>
                <a:cs typeface="Helvetica Neue"/>
                <a:sym typeface="Helvetica Neue"/>
              </a:rPr>
              <a:t>Благодарим Ви за вниманието</a:t>
            </a:r>
            <a:r>
              <a:rPr lang="es-ES" sz="8800" b="1" i="0" u="none" strike="noStrike" cap="none" dirty="0">
                <a:solidFill>
                  <a:schemeClr val="lt1"/>
                </a:solidFill>
                <a:latin typeface="Helvetica Neue"/>
                <a:ea typeface="Helvetica Neue"/>
                <a:cs typeface="Helvetica Neue"/>
                <a:sym typeface="Helvetica Neue"/>
              </a:rPr>
              <a:t>!</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dirty="0">
              <a:solidFill>
                <a:srgbClr val="00AEEF"/>
              </a:solidFill>
              <a:latin typeface="Helvetica Neue"/>
              <a:ea typeface="Helvetica Neue"/>
              <a:cs typeface="Helvetica Neue"/>
              <a:sym typeface="Helvetica Neue"/>
            </a:endParaRPr>
          </a:p>
        </p:txBody>
      </p:sp>
      <p:pic>
        <p:nvPicPr>
          <p:cNvPr id="196" name="Google Shape;196;g10c4d38af33_0_17"/>
          <p:cNvPicPr preferRelativeResize="0"/>
          <p:nvPr/>
        </p:nvPicPr>
        <p:blipFill rotWithShape="1">
          <a:blip r:embed="rId3">
            <a:alphaModFix/>
          </a:blip>
          <a:srcRect/>
          <a:stretch/>
        </p:blipFill>
        <p:spPr>
          <a:xfrm>
            <a:off x="3238225" y="3725325"/>
            <a:ext cx="4316550" cy="2650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370688" y="2689952"/>
            <a:ext cx="11450700" cy="3354724"/>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endParaRPr sz="1800" dirty="0"/>
          </a:p>
          <a:p>
            <a:pPr marL="0" marR="0" lvl="0" indent="0" algn="l" rtl="0">
              <a:lnSpc>
                <a:spcPct val="100000"/>
              </a:lnSpc>
              <a:spcBef>
                <a:spcPts val="0"/>
              </a:spcBef>
              <a:spcAft>
                <a:spcPts val="0"/>
              </a:spcAft>
              <a:buNone/>
            </a:pPr>
            <a:endParaRPr sz="2000" dirty="0">
              <a:latin typeface="Helvetica Neue"/>
              <a:ea typeface="Helvetica Neue"/>
              <a:cs typeface="Helvetica Neue"/>
              <a:sym typeface="Helvetica Neue"/>
            </a:endParaRPr>
          </a:p>
          <a:p>
            <a:pPr marL="457200" lvl="0" indent="-355600">
              <a:buClr>
                <a:srgbClr val="EC7320"/>
              </a:buClr>
              <a:buSzPts val="2000"/>
              <a:buFont typeface="Helvetica Neue"/>
              <a:buChar char="❖"/>
            </a:pPr>
            <a:r>
              <a:rPr lang="ru-RU" sz="2800" dirty="0">
                <a:latin typeface="Helvetica Neue"/>
                <a:ea typeface="Helvetica Neue"/>
                <a:cs typeface="Helvetica Neue"/>
                <a:sym typeface="Helvetica Neue"/>
              </a:rPr>
              <a:t>Да предостави насоки за планиране и подготовка на приобщаващи дейности</a:t>
            </a:r>
          </a:p>
          <a:p>
            <a:pPr marL="457200" lvl="0" indent="-355600">
              <a:buClr>
                <a:srgbClr val="EC7320"/>
              </a:buClr>
              <a:buSzPts val="2000"/>
              <a:buFont typeface="Helvetica Neue"/>
              <a:buChar char="❖"/>
            </a:pPr>
            <a:r>
              <a:rPr lang="ru-RU" sz="2800" dirty="0">
                <a:latin typeface="Helvetica Neue"/>
                <a:ea typeface="Helvetica Neue"/>
                <a:cs typeface="Helvetica Neue"/>
                <a:sym typeface="Helvetica Neue"/>
              </a:rPr>
              <a:t>Да дава предложения за избор и изпълнение на дейност</a:t>
            </a:r>
          </a:p>
          <a:p>
            <a:pPr marL="457200" marR="0" lvl="0" indent="0" algn="l" rtl="0">
              <a:lnSpc>
                <a:spcPct val="100000"/>
              </a:lnSpc>
              <a:spcBef>
                <a:spcPts val="0"/>
              </a:spcBef>
              <a:spcAft>
                <a:spcPts val="0"/>
              </a:spcAft>
              <a:buNone/>
            </a:pPr>
            <a:endParaRPr sz="1800" dirty="0"/>
          </a:p>
          <a:p>
            <a:pPr marL="342900" marR="0" lvl="0" indent="-165100" algn="l" rtl="0">
              <a:lnSpc>
                <a:spcPct val="100000"/>
              </a:lnSpc>
              <a:spcBef>
                <a:spcPts val="0"/>
              </a:spcBef>
              <a:spcAft>
                <a:spcPts val="0"/>
              </a:spcAft>
              <a:buClr>
                <a:srgbClr val="EC7320"/>
              </a:buClr>
              <a:buSzPts val="2800"/>
              <a:buFont typeface="Noto Sans Symbols"/>
              <a:buNone/>
            </a:pPr>
            <a:endParaRPr sz="3600" b="0" i="0" u="none" strike="noStrike" cap="none" dirty="0">
              <a:solidFill>
                <a:schemeClr val="dk1"/>
              </a:solidFill>
              <a:latin typeface="Helvetica Neue"/>
              <a:ea typeface="Helvetica Neue"/>
              <a:cs typeface="Helvetica Neue"/>
              <a:sym typeface="Helvetica Neue"/>
            </a:endParaRPr>
          </a:p>
          <a:p>
            <a:pPr marL="342900" marR="0" lvl="0" indent="-165100" algn="l" rtl="0">
              <a:lnSpc>
                <a:spcPct val="100000"/>
              </a:lnSpc>
              <a:spcBef>
                <a:spcPts val="0"/>
              </a:spcBef>
              <a:spcAft>
                <a:spcPts val="0"/>
              </a:spcAft>
              <a:buClr>
                <a:srgbClr val="EC7320"/>
              </a:buClr>
              <a:buSzPts val="2800"/>
              <a:buFont typeface="Noto Sans Symbols"/>
              <a:buNone/>
            </a:pPr>
            <a:endParaRPr sz="3600" b="0" i="0" u="none" strike="noStrike" cap="none" dirty="0">
              <a:solidFill>
                <a:schemeClr val="dk1"/>
              </a:solidFill>
              <a:latin typeface="Helvetica Neue"/>
              <a:ea typeface="Helvetica Neue"/>
              <a:cs typeface="Helvetica Neue"/>
              <a:sym typeface="Helvetica Neue"/>
            </a:endParaRPr>
          </a:p>
        </p:txBody>
      </p:sp>
      <p:sp>
        <p:nvSpPr>
          <p:cNvPr id="51" name="Google Shape;51;p3"/>
          <p:cNvSpPr txBox="1"/>
          <p:nvPr/>
        </p:nvSpPr>
        <p:spPr>
          <a:xfrm>
            <a:off x="2920011" y="469210"/>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bg-BG" sz="4800" b="1" i="0" u="none" strike="noStrike" cap="none" dirty="0">
                <a:solidFill>
                  <a:srgbClr val="00AEEF"/>
                </a:solidFill>
                <a:latin typeface="Helvetica Neue"/>
                <a:ea typeface="Helvetica Neue"/>
                <a:cs typeface="Helvetica Neue"/>
                <a:sym typeface="Helvetica Neue"/>
              </a:rPr>
              <a:t>Цели</a:t>
            </a:r>
            <a:endParaRPr sz="4800" b="1" i="0" u="none" strike="noStrike" cap="none" dirty="0">
              <a:solidFill>
                <a:srgbClr val="00AEE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132b01343c_0_68"/>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bg-BG" sz="3000" dirty="0">
                <a:solidFill>
                  <a:srgbClr val="00AEEF"/>
                </a:solidFill>
              </a:rPr>
              <a:t>Обсъждане</a:t>
            </a:r>
            <a:endParaRPr sz="3000" dirty="0">
              <a:solidFill>
                <a:srgbClr val="00AEEF"/>
              </a:solidFill>
            </a:endParaRPr>
          </a:p>
        </p:txBody>
      </p:sp>
      <p:sp>
        <p:nvSpPr>
          <p:cNvPr id="58" name="Google Shape;58;g1132b01343c_0_68"/>
          <p:cNvSpPr txBox="1"/>
          <p:nvPr/>
        </p:nvSpPr>
        <p:spPr>
          <a:xfrm>
            <a:off x="2642321" y="2304210"/>
            <a:ext cx="8677500" cy="2031295"/>
          </a:xfrm>
          <a:prstGeom prst="rect">
            <a:avLst/>
          </a:prstGeom>
          <a:noFill/>
          <a:ln>
            <a:noFill/>
          </a:ln>
        </p:spPr>
        <p:txBody>
          <a:bodyPr spcFirstLastPara="1" wrap="square" lIns="91425" tIns="91425" rIns="91425" bIns="91425" anchor="t" anchorCtr="0">
            <a:spAutoFit/>
          </a:bodyPr>
          <a:lstStyle/>
          <a:p>
            <a:pPr lvl="0" algn="just">
              <a:buClr>
                <a:schemeClr val="dk1"/>
              </a:buClr>
              <a:buSzPts val="1100"/>
            </a:pPr>
            <a:endParaRPr lang="ru-RU" sz="2400" b="1" dirty="0">
              <a:solidFill>
                <a:schemeClr val="dk1"/>
              </a:solidFill>
              <a:latin typeface="Helvetica Neue"/>
              <a:ea typeface="Helvetica Neue"/>
              <a:cs typeface="Helvetica Neue"/>
              <a:sym typeface="Helvetica Neue"/>
            </a:endParaRPr>
          </a:p>
          <a:p>
            <a:pPr lvl="0" algn="just">
              <a:buClr>
                <a:schemeClr val="dk1"/>
              </a:buClr>
              <a:buSzPts val="1100"/>
            </a:pPr>
            <a:r>
              <a:rPr lang="ru-RU" sz="2400" b="1" dirty="0">
                <a:solidFill>
                  <a:schemeClr val="dk1"/>
                </a:solidFill>
                <a:latin typeface="Helvetica Neue"/>
                <a:ea typeface="Helvetica Neue"/>
                <a:cs typeface="Helvetica Neue"/>
                <a:sym typeface="Helvetica Neue"/>
              </a:rPr>
              <a:t>Какви елементи трябва да вземем предвид и да </a:t>
            </a:r>
            <a:r>
              <a:rPr lang="ru-RU" sz="2400" b="1" dirty="0" err="1">
                <a:solidFill>
                  <a:schemeClr val="dk1"/>
                </a:solidFill>
                <a:latin typeface="Helvetica Neue"/>
                <a:ea typeface="Helvetica Neue"/>
                <a:cs typeface="Helvetica Neue"/>
                <a:sym typeface="Helvetica Neue"/>
              </a:rPr>
              <a:t>обмислим</a:t>
            </a:r>
            <a:r>
              <a:rPr lang="ru-RU" sz="2400" b="1" dirty="0">
                <a:solidFill>
                  <a:schemeClr val="dk1"/>
                </a:solidFill>
                <a:latin typeface="Helvetica Neue"/>
                <a:ea typeface="Helvetica Neue"/>
                <a:cs typeface="Helvetica Neue"/>
                <a:sym typeface="Helvetica Neue"/>
              </a:rPr>
              <a:t>, когато започваме да планираме и подготвяме </a:t>
            </a:r>
            <a:r>
              <a:rPr lang="ru-RU" sz="2400" b="1" dirty="0" err="1">
                <a:solidFill>
                  <a:schemeClr val="dk1"/>
                </a:solidFill>
                <a:latin typeface="Helvetica Neue"/>
                <a:ea typeface="Helvetica Neue"/>
                <a:cs typeface="Helvetica Neue"/>
                <a:sym typeface="Helvetica Neue"/>
              </a:rPr>
              <a:t>приобщаващи</a:t>
            </a:r>
            <a:r>
              <a:rPr lang="ru-RU" sz="2400" b="1" dirty="0">
                <a:solidFill>
                  <a:schemeClr val="dk1"/>
                </a:solidFill>
                <a:latin typeface="Helvetica Neue"/>
                <a:ea typeface="Helvetica Neue"/>
                <a:cs typeface="Helvetica Neue"/>
                <a:sym typeface="Helvetica Neue"/>
              </a:rPr>
              <a:t> </a:t>
            </a:r>
            <a:r>
              <a:rPr lang="ru-RU" sz="2400" b="1" dirty="0" err="1">
                <a:solidFill>
                  <a:schemeClr val="dk1"/>
                </a:solidFill>
                <a:latin typeface="Helvetica Neue"/>
                <a:ea typeface="Helvetica Neue"/>
                <a:cs typeface="Helvetica Neue"/>
                <a:sym typeface="Helvetica Neue"/>
              </a:rPr>
              <a:t>дейности</a:t>
            </a:r>
            <a:r>
              <a:rPr lang="ru-RU" sz="2400" b="1" dirty="0">
                <a:solidFill>
                  <a:schemeClr val="dk1"/>
                </a:solidFill>
                <a:latin typeface="Helvetica Neue"/>
                <a:ea typeface="Helvetica Neue"/>
                <a:cs typeface="Helvetica Neue"/>
                <a:sym typeface="Helvetica Neue"/>
              </a:rPr>
              <a:t> за нашите ученици?</a:t>
            </a:r>
          </a:p>
        </p:txBody>
      </p:sp>
      <p:pic>
        <p:nvPicPr>
          <p:cNvPr id="59" name="Google Shape;59;g1132b01343c_0_68"/>
          <p:cNvPicPr preferRelativeResize="0"/>
          <p:nvPr/>
        </p:nvPicPr>
        <p:blipFill rotWithShape="1">
          <a:blip r:embed="rId3">
            <a:alphaModFix/>
          </a:blip>
          <a:srcRect l="31339" r="31136"/>
          <a:stretch/>
        </p:blipFill>
        <p:spPr>
          <a:xfrm>
            <a:off x="420315" y="1683634"/>
            <a:ext cx="1850301" cy="25953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1132b01343c_0_6"/>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bg-BG" sz="2000" dirty="0">
                <a:solidFill>
                  <a:srgbClr val="00AEEF"/>
                </a:solidFill>
              </a:rPr>
              <a:t>Планиране и подготовка за дейностите</a:t>
            </a:r>
            <a:endParaRPr sz="2000" dirty="0">
              <a:solidFill>
                <a:srgbClr val="00AEEF"/>
              </a:solidFill>
            </a:endParaRPr>
          </a:p>
        </p:txBody>
      </p:sp>
      <p:sp>
        <p:nvSpPr>
          <p:cNvPr id="66" name="Google Shape;66;g1132b01343c_0_6"/>
          <p:cNvSpPr txBox="1"/>
          <p:nvPr/>
        </p:nvSpPr>
        <p:spPr>
          <a:xfrm>
            <a:off x="836725" y="1550050"/>
            <a:ext cx="11005800" cy="4487352"/>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ru-RU" sz="1800" dirty="0"/>
              <a:t>Някои общи съвети за всички класни стаи и всички извънкласни дейности или дейности в общността, които имат за цел да бъдат приобщаващи:</a:t>
            </a:r>
            <a:endParaRPr sz="1800" dirty="0">
              <a:solidFill>
                <a:schemeClr val="dk1"/>
              </a:solidFill>
              <a:latin typeface="Helvetica Neue"/>
              <a:ea typeface="Helvetica Neue"/>
              <a:cs typeface="Helvetica Neue"/>
              <a:sym typeface="Helvetica Neue"/>
            </a:endParaRPr>
          </a:p>
          <a:p>
            <a:pPr lvl="0">
              <a:lnSpc>
                <a:spcPct val="115000"/>
              </a:lnSpc>
              <a:buClr>
                <a:schemeClr val="dk1"/>
              </a:buClr>
              <a:buSzPts val="1100"/>
            </a:pPr>
            <a:r>
              <a:rPr lang="ru-RU" sz="1800" dirty="0">
                <a:solidFill>
                  <a:srgbClr val="EC7320"/>
                </a:solidFill>
                <a:latin typeface="Helvetica Neue"/>
                <a:ea typeface="Helvetica Neue"/>
                <a:cs typeface="Helvetica Neue"/>
                <a:sym typeface="Helvetica Neue"/>
              </a:rPr>
              <a:t>❖Определете ясни минимални стандарти за поведение.</a:t>
            </a:r>
          </a:p>
          <a:p>
            <a:pPr lvl="0">
              <a:lnSpc>
                <a:spcPct val="115000"/>
              </a:lnSpc>
              <a:buClr>
                <a:schemeClr val="dk1"/>
              </a:buClr>
              <a:buSzPts val="1100"/>
            </a:pPr>
            <a:r>
              <a:rPr lang="ru-RU" sz="1800" dirty="0">
                <a:solidFill>
                  <a:srgbClr val="EC7320"/>
                </a:solidFill>
                <a:latin typeface="Helvetica Neue"/>
                <a:ea typeface="Helvetica Neue"/>
                <a:cs typeface="Helvetica Neue"/>
                <a:sym typeface="Helvetica Neue"/>
              </a:rPr>
              <a:t>❖Прилагайте тези стандарти последователно, за да създадете спокойна, целенасочена учебна среда.</a:t>
            </a:r>
          </a:p>
          <a:p>
            <a:pPr lvl="0">
              <a:lnSpc>
                <a:spcPct val="115000"/>
              </a:lnSpc>
              <a:buClr>
                <a:schemeClr val="dk1"/>
              </a:buClr>
              <a:buSzPts val="1100"/>
            </a:pPr>
            <a:r>
              <a:rPr lang="ru-RU" sz="1800" dirty="0">
                <a:solidFill>
                  <a:srgbClr val="EC7320"/>
                </a:solidFill>
                <a:latin typeface="Helvetica Neue"/>
                <a:ea typeface="Helvetica Neue"/>
                <a:cs typeface="Helvetica Neue"/>
                <a:sym typeface="Helvetica Neue"/>
              </a:rPr>
              <a:t>❖Справяйте се чувствително с деца, които се държат лошо.</a:t>
            </a:r>
          </a:p>
          <a:p>
            <a:pPr lvl="0">
              <a:lnSpc>
                <a:spcPct val="115000"/>
              </a:lnSpc>
              <a:buClr>
                <a:schemeClr val="dk1"/>
              </a:buClr>
              <a:buSzPts val="1100"/>
            </a:pPr>
            <a:r>
              <a:rPr lang="ru-RU" sz="1800" dirty="0">
                <a:solidFill>
                  <a:srgbClr val="EC7320"/>
                </a:solidFill>
                <a:latin typeface="Helvetica Neue"/>
                <a:ea typeface="Helvetica Neue"/>
                <a:cs typeface="Helvetica Neue"/>
                <a:sym typeface="Helvetica Neue"/>
              </a:rPr>
              <a:t>❖Създайте възможности за слушане на всички деца, напр. чрез кръг за споделяне преди началото на всяка практическа сесия.</a:t>
            </a:r>
          </a:p>
          <a:p>
            <a:pPr lvl="0">
              <a:lnSpc>
                <a:spcPct val="115000"/>
              </a:lnSpc>
              <a:buClr>
                <a:schemeClr val="dk1"/>
              </a:buClr>
              <a:buSzPts val="1100"/>
            </a:pPr>
            <a:r>
              <a:rPr lang="ru-RU" sz="1800" dirty="0">
                <a:solidFill>
                  <a:srgbClr val="EC7320"/>
                </a:solidFill>
                <a:latin typeface="Helvetica Neue"/>
                <a:ea typeface="Helvetica Neue"/>
                <a:cs typeface="Helvetica Neue"/>
                <a:sym typeface="Helvetica Neue"/>
              </a:rPr>
              <a:t>❖Бъдете наясно със специфичните нужди на всяко дете в групата.</a:t>
            </a:r>
          </a:p>
          <a:p>
            <a:pPr lvl="0">
              <a:lnSpc>
                <a:spcPct val="115000"/>
              </a:lnSpc>
              <a:buClr>
                <a:schemeClr val="dk1"/>
              </a:buClr>
              <a:buSzPts val="1100"/>
            </a:pPr>
            <a:r>
              <a:rPr lang="ru-RU" sz="1800" dirty="0">
                <a:solidFill>
                  <a:srgbClr val="EC7320"/>
                </a:solidFill>
                <a:latin typeface="Helvetica Neue"/>
                <a:ea typeface="Helvetica Neue"/>
                <a:cs typeface="Helvetica Neue"/>
                <a:sym typeface="Helvetica Neue"/>
              </a:rPr>
              <a:t>❖Използвайте предварителна оценка, за да планиране преподаването.</a:t>
            </a:r>
          </a:p>
          <a:p>
            <a:pPr lvl="0">
              <a:lnSpc>
                <a:spcPct val="115000"/>
              </a:lnSpc>
              <a:buClr>
                <a:schemeClr val="dk1"/>
              </a:buClr>
              <a:buSzPts val="1100"/>
            </a:pPr>
            <a:r>
              <a:rPr lang="ru-RU" sz="1800" dirty="0">
                <a:solidFill>
                  <a:srgbClr val="EC7320"/>
                </a:solidFill>
                <a:latin typeface="Helvetica Neue"/>
                <a:ea typeface="Helvetica Neue"/>
                <a:cs typeface="Helvetica Neue"/>
                <a:sym typeface="Helvetica Neue"/>
              </a:rPr>
              <a:t>❖Показвайте ясно разписанията и ключовата информация.</a:t>
            </a:r>
          </a:p>
          <a:p>
            <a:pPr lvl="0">
              <a:lnSpc>
                <a:spcPct val="115000"/>
              </a:lnSpc>
              <a:buClr>
                <a:schemeClr val="dk1"/>
              </a:buClr>
              <a:buSzPts val="1100"/>
            </a:pPr>
            <a:r>
              <a:rPr lang="ru-RU" sz="1800" dirty="0">
                <a:solidFill>
                  <a:srgbClr val="EC7320"/>
                </a:solidFill>
                <a:latin typeface="Helvetica Neue"/>
                <a:ea typeface="Helvetica Neue"/>
                <a:cs typeface="Helvetica Neue"/>
                <a:sym typeface="Helvetica Neue"/>
              </a:rPr>
              <a:t>❖Използвайте подхода УДО.</a:t>
            </a:r>
          </a:p>
          <a:p>
            <a:pPr lvl="0">
              <a:lnSpc>
                <a:spcPct val="115000"/>
              </a:lnSpc>
              <a:buClr>
                <a:schemeClr val="dk1"/>
              </a:buClr>
              <a:buSzPts val="1100"/>
            </a:pPr>
            <a:r>
              <a:rPr lang="ru-RU" sz="1800" dirty="0">
                <a:solidFill>
                  <a:srgbClr val="EC7320"/>
                </a:solidFill>
                <a:latin typeface="Helvetica Neue"/>
                <a:ea typeface="Helvetica Neue"/>
                <a:cs typeface="Helvetica Neue"/>
                <a:sym typeface="Helvetica Neue"/>
              </a:rPr>
              <a:t>❖Не сравнявайте напредъка на едно дете с друго; личният прогрес е от ключово значение.</a:t>
            </a:r>
          </a:p>
          <a:p>
            <a:pPr marL="0" lvl="0" indent="0" algn="l" rtl="0">
              <a:spcBef>
                <a:spcPts val="0"/>
              </a:spcBef>
              <a:spcAft>
                <a:spcPts val="0"/>
              </a:spcAft>
              <a:buNone/>
            </a:pPr>
            <a:endParaRPr sz="1050" dirty="0">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1132b01343c_0_0"/>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r>
              <a:rPr lang="ru-RU" sz="2000" dirty="0">
                <a:solidFill>
                  <a:srgbClr val="00AEEF"/>
                </a:solidFill>
              </a:rPr>
              <a:t>Планиране и подготовка за дейностите</a:t>
            </a:r>
          </a:p>
        </p:txBody>
      </p:sp>
      <p:sp>
        <p:nvSpPr>
          <p:cNvPr id="73" name="Google Shape;73;g1132b01343c_0_0"/>
          <p:cNvSpPr txBox="1"/>
          <p:nvPr/>
        </p:nvSpPr>
        <p:spPr>
          <a:xfrm>
            <a:off x="465275" y="1600925"/>
            <a:ext cx="11160900" cy="4555063"/>
          </a:xfrm>
          <a:prstGeom prst="rect">
            <a:avLst/>
          </a:prstGeom>
          <a:noFill/>
          <a:ln>
            <a:noFill/>
          </a:ln>
        </p:spPr>
        <p:txBody>
          <a:bodyPr spcFirstLastPara="1" wrap="square" lIns="91425" tIns="91425" rIns="91425" bIns="91425" anchor="t" anchorCtr="0">
            <a:spAutoFit/>
          </a:bodyPr>
          <a:lstStyle/>
          <a:p>
            <a:pPr lvl="0" algn="just">
              <a:lnSpc>
                <a:spcPct val="150000"/>
              </a:lnSpc>
            </a:pPr>
            <a:r>
              <a:rPr lang="ru-RU" sz="2000" dirty="0">
                <a:solidFill>
                  <a:schemeClr val="dk1"/>
                </a:solidFill>
                <a:latin typeface="Helvetica Neue" panose="020B0604020202020204" charset="0"/>
              </a:rPr>
              <a:t>За да се подготвим и планираме правилно нашите дейности, трябва да гарантираме, че </a:t>
            </a:r>
            <a:r>
              <a:rPr lang="ru-RU" sz="2000" dirty="0" err="1">
                <a:solidFill>
                  <a:schemeClr val="dk1"/>
                </a:solidFill>
                <a:latin typeface="Helvetica Neue" panose="020B0604020202020204" charset="0"/>
              </a:rPr>
              <a:t>сме</a:t>
            </a:r>
            <a:r>
              <a:rPr lang="ru-RU" sz="2000" dirty="0">
                <a:solidFill>
                  <a:schemeClr val="dk1"/>
                </a:solidFill>
                <a:latin typeface="Helvetica Neue" panose="020B0604020202020204" charset="0"/>
              </a:rPr>
              <a:t> в приобщаваща среда. Ние трябва да:</a:t>
            </a:r>
          </a:p>
          <a:p>
            <a:pPr marL="285750" lvl="0" indent="-285750">
              <a:buFont typeface="Wingdings" panose="05000000000000000000" pitchFamily="2" charset="2"/>
              <a:buChar char="v"/>
            </a:pPr>
            <a:r>
              <a:rPr lang="ru-RU" sz="2000" dirty="0" err="1">
                <a:latin typeface="Helvetica Neue" panose="020B0604020202020204" charset="0"/>
              </a:rPr>
              <a:t>Осигурим</a:t>
            </a:r>
            <a:r>
              <a:rPr lang="ru-RU" sz="2000" dirty="0">
                <a:latin typeface="Helvetica Neue" panose="020B0604020202020204" charset="0"/>
              </a:rPr>
              <a:t> социално-икономическо включване</a:t>
            </a:r>
          </a:p>
          <a:p>
            <a:pPr marL="285750" lvl="0" indent="-285750">
              <a:buFont typeface="Wingdings" panose="05000000000000000000" pitchFamily="2" charset="2"/>
              <a:buChar char="v"/>
            </a:pPr>
            <a:r>
              <a:rPr lang="ru-RU" sz="2000" dirty="0">
                <a:latin typeface="Helvetica Neue" panose="020B0604020202020204" charset="0"/>
              </a:rPr>
              <a:t>Подкрепим културното приобщаване.</a:t>
            </a:r>
          </a:p>
          <a:p>
            <a:pPr marL="285750" lvl="0" indent="-285750">
              <a:buFont typeface="Wingdings" panose="05000000000000000000" pitchFamily="2" charset="2"/>
              <a:buChar char="v"/>
            </a:pPr>
            <a:r>
              <a:rPr lang="ru-RU" sz="2000" dirty="0">
                <a:latin typeface="Helvetica Neue" panose="020B0604020202020204" charset="0"/>
              </a:rPr>
              <a:t>Се уверим, че няма физически бариери.</a:t>
            </a:r>
          </a:p>
          <a:p>
            <a:pPr marL="285750" lvl="0" indent="-285750">
              <a:buFont typeface="Wingdings" panose="05000000000000000000" pitchFamily="2" charset="2"/>
              <a:buChar char="v"/>
            </a:pPr>
            <a:r>
              <a:rPr lang="ru-RU" sz="2000" dirty="0">
                <a:latin typeface="Helvetica Neue" panose="020B0604020202020204" charset="0"/>
              </a:rPr>
              <a:t>Се уверим, че дейността отговаря на когнитивните предизвикателства.</a:t>
            </a:r>
          </a:p>
          <a:p>
            <a:pPr marL="285750" lvl="0" indent="-285750">
              <a:buFont typeface="Wingdings" panose="05000000000000000000" pitchFamily="2" charset="2"/>
              <a:buChar char="v"/>
            </a:pPr>
            <a:r>
              <a:rPr lang="ru-RU" sz="2000" dirty="0" err="1">
                <a:latin typeface="Helvetica Neue" panose="020B0604020202020204" charset="0"/>
              </a:rPr>
              <a:t>Осигурим</a:t>
            </a:r>
            <a:r>
              <a:rPr lang="ru-RU" sz="2000" dirty="0">
                <a:latin typeface="Helvetica Neue" panose="020B0604020202020204" charset="0"/>
              </a:rPr>
              <a:t> подкрепа за управление на поведенчески предизвикателства.</a:t>
            </a:r>
          </a:p>
          <a:p>
            <a:pPr marL="285750" lvl="0" indent="-285750">
              <a:buFont typeface="Wingdings" panose="05000000000000000000" pitchFamily="2" charset="2"/>
              <a:buChar char="v"/>
            </a:pPr>
            <a:r>
              <a:rPr lang="ru-RU" sz="2000" dirty="0" err="1">
                <a:latin typeface="Helvetica Neue" panose="020B0604020202020204" charset="0"/>
              </a:rPr>
              <a:t>Помислим</a:t>
            </a:r>
            <a:r>
              <a:rPr lang="ru-RU" sz="2000" dirty="0">
                <a:latin typeface="Helvetica Neue" panose="020B0604020202020204" charset="0"/>
              </a:rPr>
              <a:t> за възможни предизвикателства, свързани с таланти.</a:t>
            </a:r>
            <a:endParaRPr lang="bg-BG" sz="2000" dirty="0">
              <a:latin typeface="Helvetica Neue" panose="020B0604020202020204" charset="0"/>
            </a:endParaRPr>
          </a:p>
          <a:p>
            <a:pPr marL="285750" lvl="0" indent="-285750" algn="just" rtl="0">
              <a:lnSpc>
                <a:spcPct val="150000"/>
              </a:lnSpc>
              <a:spcBef>
                <a:spcPts val="0"/>
              </a:spcBef>
              <a:spcAft>
                <a:spcPts val="0"/>
              </a:spcAft>
              <a:buFont typeface="Wingdings" panose="05000000000000000000" pitchFamily="2" charset="2"/>
              <a:buChar char="v"/>
            </a:pPr>
            <a:endParaRPr sz="2000" i="1" dirty="0">
              <a:solidFill>
                <a:schemeClr val="dk1"/>
              </a:solidFill>
              <a:latin typeface="Helvetica Neue" panose="020B0604020202020204" charset="0"/>
              <a:ea typeface="Helvetica Neue"/>
              <a:cs typeface="Helvetica Neue"/>
              <a:sym typeface="Helvetica Neue"/>
            </a:endParaRPr>
          </a:p>
          <a:p>
            <a:pPr lvl="0" algn="ctr"/>
            <a:r>
              <a:rPr lang="ru-RU" sz="2000" b="1" u="sng" dirty="0">
                <a:latin typeface="Helvetica Neue" panose="020B0604020202020204" charset="0"/>
              </a:rPr>
              <a:t>Много важно е учителят и фасилитаторът да останат гъвкави, да изслушват участниците и да са готови да въведат промени, когато е необходимо.</a:t>
            </a:r>
            <a:endParaRPr lang="bg-BG" sz="2000" b="1" u="sng" dirty="0">
              <a:latin typeface="Helvetica Neue" panose="020B0604020202020204" charset="0"/>
            </a:endParaRPr>
          </a:p>
          <a:p>
            <a:pPr marL="0" lvl="0" indent="0" algn="just" rtl="0">
              <a:lnSpc>
                <a:spcPct val="150000"/>
              </a:lnSpc>
              <a:spcBef>
                <a:spcPts val="0"/>
              </a:spcBef>
              <a:spcAft>
                <a:spcPts val="0"/>
              </a:spcAft>
              <a:buClr>
                <a:schemeClr val="dk1"/>
              </a:buClr>
              <a:buSzPts val="1100"/>
              <a:buFont typeface="Arial"/>
              <a:buNone/>
            </a:pPr>
            <a:endParaRPr sz="1200" b="1" i="1" u="sng" dirty="0">
              <a:solidFill>
                <a:schemeClr val="dk1"/>
              </a:solidFill>
            </a:endParaRPr>
          </a:p>
          <a:p>
            <a:pPr marL="0" lvl="0" indent="0" algn="l" rtl="0">
              <a:spcBef>
                <a:spcPts val="0"/>
              </a:spcBef>
              <a:spcAft>
                <a:spcPts val="0"/>
              </a:spcAft>
              <a:buNone/>
            </a:pPr>
            <a:endParaRP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1132b01343c_0_14"/>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r>
              <a:rPr lang="ru-RU" sz="2000" dirty="0">
                <a:solidFill>
                  <a:srgbClr val="00AEEF"/>
                </a:solidFill>
              </a:rPr>
              <a:t>Планиране и подготовка за дейността</a:t>
            </a:r>
          </a:p>
        </p:txBody>
      </p:sp>
      <p:sp>
        <p:nvSpPr>
          <p:cNvPr id="80" name="Google Shape;80;g1132b01343c_0_14"/>
          <p:cNvSpPr txBox="1"/>
          <p:nvPr/>
        </p:nvSpPr>
        <p:spPr>
          <a:xfrm>
            <a:off x="289600" y="1600925"/>
            <a:ext cx="11336700" cy="600134"/>
          </a:xfrm>
          <a:prstGeom prst="rect">
            <a:avLst/>
          </a:prstGeom>
          <a:noFill/>
          <a:ln>
            <a:noFill/>
          </a:ln>
        </p:spPr>
        <p:txBody>
          <a:bodyPr spcFirstLastPara="1" wrap="square" lIns="91425" tIns="91425" rIns="91425" bIns="91425" anchor="t" anchorCtr="0">
            <a:spAutoFit/>
          </a:bodyPr>
          <a:lstStyle/>
          <a:p>
            <a:pPr lvl="0" algn="just">
              <a:lnSpc>
                <a:spcPct val="150000"/>
              </a:lnSpc>
            </a:pPr>
            <a:r>
              <a:rPr lang="bg-BG" sz="1800" b="1" dirty="0">
                <a:solidFill>
                  <a:schemeClr val="dk1"/>
                </a:solidFill>
                <a:latin typeface="Helvetica Neue"/>
                <a:ea typeface="Helvetica Neue"/>
                <a:cs typeface="Helvetica Neue"/>
                <a:sym typeface="Helvetica Neue"/>
              </a:rPr>
              <a:t>Социално-икономическо включване</a:t>
            </a:r>
            <a:endParaRPr sz="1800" dirty="0"/>
          </a:p>
        </p:txBody>
      </p:sp>
      <p:sp>
        <p:nvSpPr>
          <p:cNvPr id="81" name="Google Shape;81;g1132b01343c_0_14"/>
          <p:cNvSpPr/>
          <p:nvPr/>
        </p:nvSpPr>
        <p:spPr>
          <a:xfrm>
            <a:off x="327775" y="2201060"/>
            <a:ext cx="7596000" cy="4069366"/>
          </a:xfrm>
          <a:prstGeom prst="roundRect">
            <a:avLst>
              <a:gd name="adj" fmla="val 16667"/>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71450" lvl="0" indent="-171450">
              <a:buFont typeface="Arial" panose="020B0604020202020204" pitchFamily="34" charset="0"/>
              <a:buChar char="•"/>
            </a:pPr>
            <a:r>
              <a:rPr lang="ru-RU" sz="1800" dirty="0"/>
              <a:t>Училището трябва да осигури всички материали, водещ и необходимите условия, така че работата на групата да протича приятно, успешно и без </a:t>
            </a:r>
            <a:r>
              <a:rPr lang="ru-RU" sz="1800" dirty="0" err="1"/>
              <a:t>прекъсвания</a:t>
            </a:r>
            <a:r>
              <a:rPr lang="ru-RU" sz="1800" dirty="0"/>
              <a:t>.</a:t>
            </a:r>
          </a:p>
          <a:p>
            <a:pPr marL="171450" lvl="0" indent="-171450">
              <a:buFont typeface="Arial" panose="020B0604020202020204" pitchFamily="34" charset="0"/>
              <a:buChar char="•"/>
            </a:pPr>
            <a:r>
              <a:rPr lang="ru-RU" sz="1800" dirty="0"/>
              <a:t>Училището не трябва да поставя никакви бариери за достъпа на учениците, изпитващи това конкретно предизвикателство, на които по някаква причина може да бъде отказан достъп до други извънучилищни дейности от подобен характер. </a:t>
            </a:r>
          </a:p>
          <a:p>
            <a:pPr marL="171450" lvl="0" indent="-171450">
              <a:buFont typeface="Arial" panose="020B0604020202020204" pitchFamily="34" charset="0"/>
              <a:buChar char="•"/>
            </a:pPr>
            <a:r>
              <a:rPr lang="ru-RU" sz="1800" dirty="0"/>
              <a:t>Създаването на повече от 1 група може да бъде сред решенията. Друго решение е подборът на групите за включване в месечните сесии да се прави въз основа на внимателна дискусия с </a:t>
            </a:r>
            <a:r>
              <a:rPr lang="ru-RU" sz="1800" dirty="0" err="1"/>
              <a:t>директорите</a:t>
            </a:r>
            <a:r>
              <a:rPr lang="ru-RU" sz="1800" dirty="0"/>
              <a:t> и </a:t>
            </a:r>
            <a:r>
              <a:rPr lang="ru-RU" sz="1800" dirty="0" err="1"/>
              <a:t>класните</a:t>
            </a:r>
            <a:r>
              <a:rPr lang="ru-RU" sz="1800" dirty="0"/>
              <a:t> </a:t>
            </a:r>
            <a:r>
              <a:rPr lang="ru-RU" sz="1800" dirty="0" err="1"/>
              <a:t>ръководители</a:t>
            </a:r>
            <a:r>
              <a:rPr lang="ru-RU" sz="1800" dirty="0"/>
              <a:t>, които познават децата си и проблемите, с които се сблъскват.</a:t>
            </a:r>
          </a:p>
        </p:txBody>
      </p:sp>
      <p:pic>
        <p:nvPicPr>
          <p:cNvPr id="82" name="Google Shape;82;g1132b01343c_0_14"/>
          <p:cNvPicPr preferRelativeResize="0"/>
          <p:nvPr/>
        </p:nvPicPr>
        <p:blipFill rotWithShape="1">
          <a:blip r:embed="rId3">
            <a:alphaModFix/>
          </a:blip>
          <a:srcRect l="26508" t="26572" r="51187" b="24127"/>
          <a:stretch/>
        </p:blipFill>
        <p:spPr>
          <a:xfrm>
            <a:off x="8818021" y="4310700"/>
            <a:ext cx="1026975" cy="1194725"/>
          </a:xfrm>
          <a:prstGeom prst="rect">
            <a:avLst/>
          </a:prstGeom>
          <a:noFill/>
          <a:ln>
            <a:noFill/>
          </a:ln>
        </p:spPr>
      </p:pic>
      <p:sp>
        <p:nvSpPr>
          <p:cNvPr id="83" name="Google Shape;83;g1132b01343c_0_14"/>
          <p:cNvSpPr/>
          <p:nvPr/>
        </p:nvSpPr>
        <p:spPr>
          <a:xfrm rot="425653">
            <a:off x="8814933" y="1956720"/>
            <a:ext cx="2979159" cy="2455404"/>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ru-RU" sz="1600" dirty="0"/>
              <a:t>Можете ли да измислите повече начини за осигуряване на социално-икономическо включване?</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132b01343c_0_33"/>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r>
              <a:rPr lang="ru-RU" sz="2000" dirty="0">
                <a:solidFill>
                  <a:srgbClr val="00AEEF"/>
                </a:solidFill>
              </a:rPr>
              <a:t>Планиране и подготовка за дейността</a:t>
            </a:r>
          </a:p>
        </p:txBody>
      </p:sp>
      <p:sp>
        <p:nvSpPr>
          <p:cNvPr id="90" name="Google Shape;90;g1132b01343c_0_33"/>
          <p:cNvSpPr txBox="1"/>
          <p:nvPr/>
        </p:nvSpPr>
        <p:spPr>
          <a:xfrm>
            <a:off x="149650" y="1190265"/>
            <a:ext cx="11336700" cy="577051"/>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bg-BG" sz="1700" b="1" dirty="0">
                <a:solidFill>
                  <a:schemeClr val="dk1"/>
                </a:solidFill>
                <a:latin typeface="Helvetica Neue"/>
                <a:ea typeface="Helvetica Neue"/>
                <a:cs typeface="Helvetica Neue"/>
                <a:sym typeface="Helvetica Neue"/>
              </a:rPr>
              <a:t>Подкрепа на културното приобщаване</a:t>
            </a:r>
            <a:r>
              <a:rPr lang="es-ES" sz="1700" b="1" dirty="0">
                <a:solidFill>
                  <a:schemeClr val="dk1"/>
                </a:solidFill>
                <a:latin typeface="Helvetica Neue"/>
                <a:ea typeface="Helvetica Neue"/>
                <a:cs typeface="Helvetica Neue"/>
                <a:sym typeface="Helvetica Neue"/>
              </a:rPr>
              <a:t>. </a:t>
            </a:r>
            <a:endParaRPr sz="2000" b="1" dirty="0">
              <a:latin typeface="Helvetica Neue"/>
              <a:ea typeface="Helvetica Neue"/>
              <a:cs typeface="Helvetica Neue"/>
              <a:sym typeface="Helvetica Neue"/>
            </a:endParaRPr>
          </a:p>
        </p:txBody>
      </p:sp>
      <p:sp>
        <p:nvSpPr>
          <p:cNvPr id="91" name="Google Shape;91;g1132b01343c_0_33"/>
          <p:cNvSpPr/>
          <p:nvPr/>
        </p:nvSpPr>
        <p:spPr>
          <a:xfrm>
            <a:off x="149650" y="1767316"/>
            <a:ext cx="9072000" cy="4906009"/>
          </a:xfrm>
          <a:prstGeom prst="roundRect">
            <a:avLst>
              <a:gd name="adj" fmla="val 16667"/>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ru-RU" sz="1600" dirty="0"/>
              <a:t>Изкуството е универсален език и като средство за изразяване може да бъде особено полезно в процеса на подпомагане на ученици, които изпитват или са изложени на риск от културно изключване (деца от малцинствата, деца, които не говорят местния език, деца от различни страни и/или религии).</a:t>
            </a:r>
          </a:p>
          <a:p>
            <a:pPr lvl="0"/>
            <a:endParaRPr lang="ru-RU" sz="1600" dirty="0"/>
          </a:p>
          <a:p>
            <a:pPr lvl="0"/>
            <a:r>
              <a:rPr lang="ru-RU" sz="1600" dirty="0"/>
              <a:t>Учителят ще трябва да излезе извън комфорта на собствените си културни възприятия и да разшири своите знания и умения, за да включи разбиране и оценяване на културите и езиците на учениците. </a:t>
            </a:r>
          </a:p>
          <a:p>
            <a:pPr lvl="0"/>
            <a:endParaRPr lang="ru-RU" sz="1600" dirty="0"/>
          </a:p>
          <a:p>
            <a:pPr lvl="0"/>
            <a:r>
              <a:rPr lang="ru-RU" sz="1600" dirty="0"/>
              <a:t>Например, ако има езикови проблеми, фасилитаторът може да се наложи да включи по-опитен или по-възрастен ученик, който да помогне с превода на някои насоки за работилницата и точните дейности/процеси, които ще се провеждат, дори да включи този ученик като преводач по време на първата сесия.</a:t>
            </a:r>
          </a:p>
          <a:p>
            <a:pPr lvl="0"/>
            <a:endParaRPr lang="ru-RU" sz="1600" dirty="0"/>
          </a:p>
          <a:p>
            <a:pPr lvl="0"/>
            <a:r>
              <a:rPr lang="ru-RU" sz="1600" dirty="0"/>
              <a:t>Фасилитаторът може да се наложи да проучи културата на този/тези ученик/и и да въведе задача, която може да е от значение за тях – ​​традиции, забележителности, религиозни елементи и т.н. Ако това е правилно съобщено и организирано заедно с този конкретен ученик, той/тя може да бъде поканен/а да говори и да обясни на останалите по какво ще </a:t>
            </a:r>
            <a:r>
              <a:rPr lang="ru-RU" sz="1600" dirty="0" err="1"/>
              <a:t>работят</a:t>
            </a:r>
            <a:r>
              <a:rPr lang="ru-RU" sz="1600" dirty="0"/>
              <a:t> </a:t>
            </a:r>
            <a:r>
              <a:rPr lang="ru-RU" sz="1600" dirty="0" err="1"/>
              <a:t>заедно</a:t>
            </a:r>
            <a:endParaRPr lang="ru-RU" sz="1600" dirty="0"/>
          </a:p>
        </p:txBody>
      </p:sp>
      <p:pic>
        <p:nvPicPr>
          <p:cNvPr id="92" name="Google Shape;92;g1132b01343c_0_33"/>
          <p:cNvPicPr preferRelativeResize="0"/>
          <p:nvPr/>
        </p:nvPicPr>
        <p:blipFill rotWithShape="1">
          <a:blip r:embed="rId3">
            <a:alphaModFix/>
          </a:blip>
          <a:srcRect l="51023" t="26572" r="26314" b="24127"/>
          <a:stretch/>
        </p:blipFill>
        <p:spPr>
          <a:xfrm>
            <a:off x="9425127" y="4145300"/>
            <a:ext cx="1043451" cy="1194725"/>
          </a:xfrm>
          <a:prstGeom prst="rect">
            <a:avLst/>
          </a:prstGeom>
          <a:noFill/>
          <a:ln>
            <a:noFill/>
          </a:ln>
        </p:spPr>
      </p:pic>
      <p:sp>
        <p:nvSpPr>
          <p:cNvPr id="93" name="Google Shape;93;g1132b01343c_0_33"/>
          <p:cNvSpPr/>
          <p:nvPr/>
        </p:nvSpPr>
        <p:spPr>
          <a:xfrm>
            <a:off x="9425127" y="2213705"/>
            <a:ext cx="2341123" cy="2065216"/>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ru-RU" sz="1600" dirty="0"/>
              <a:t>По какви други начини можем да подкрепим културното приобщаване?</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FA95885-BD8F-49CA-A772-C65AA5106F14}"/>
              </a:ext>
            </a:extLst>
          </p:cNvPr>
          <p:cNvSpPr/>
          <p:nvPr/>
        </p:nvSpPr>
        <p:spPr>
          <a:xfrm>
            <a:off x="4352544" y="195072"/>
            <a:ext cx="3291840" cy="5486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g-BG" dirty="0">
                <a:solidFill>
                  <a:schemeClr val="tx1"/>
                </a:solidFill>
              </a:rPr>
              <a:t>Очакваме другите да са като нас, но те не са!</a:t>
            </a:r>
            <a:endParaRPr lang="en-US" dirty="0">
              <a:solidFill>
                <a:schemeClr val="tx1"/>
              </a:solidFill>
            </a:endParaRPr>
          </a:p>
        </p:txBody>
      </p:sp>
      <p:sp>
        <p:nvSpPr>
          <p:cNvPr id="4" name="Rectangle: Rounded Corners 3">
            <a:extLst>
              <a:ext uri="{FF2B5EF4-FFF2-40B4-BE49-F238E27FC236}">
                <a16:creationId xmlns:a16="http://schemas.microsoft.com/office/drawing/2014/main" id="{A5C9D50E-6950-4B95-9B1A-60AD13E6A145}"/>
              </a:ext>
            </a:extLst>
          </p:cNvPr>
          <p:cNvSpPr/>
          <p:nvPr/>
        </p:nvSpPr>
        <p:spPr>
          <a:xfrm>
            <a:off x="4370832" y="984504"/>
            <a:ext cx="3291840" cy="5486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g-BG" dirty="0">
                <a:solidFill>
                  <a:schemeClr val="tx1"/>
                </a:solidFill>
              </a:rPr>
              <a:t>Настъпва културен инцидент</a:t>
            </a:r>
            <a:endParaRPr lang="en-US" dirty="0">
              <a:solidFill>
                <a:schemeClr val="tx1"/>
              </a:solidFill>
            </a:endParaRPr>
          </a:p>
        </p:txBody>
      </p:sp>
      <p:sp>
        <p:nvSpPr>
          <p:cNvPr id="5" name="Rectangle: Rounded Corners 4">
            <a:extLst>
              <a:ext uri="{FF2B5EF4-FFF2-40B4-BE49-F238E27FC236}">
                <a16:creationId xmlns:a16="http://schemas.microsoft.com/office/drawing/2014/main" id="{ECB9771C-790A-4F5B-B8EA-8A06F45622C1}"/>
              </a:ext>
            </a:extLst>
          </p:cNvPr>
          <p:cNvSpPr/>
          <p:nvPr/>
        </p:nvSpPr>
        <p:spPr>
          <a:xfrm>
            <a:off x="4450080" y="5413248"/>
            <a:ext cx="3291840" cy="10454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g-BG" dirty="0">
                <a:solidFill>
                  <a:schemeClr val="tx1"/>
                </a:solidFill>
              </a:rPr>
              <a:t>Развиваме културно подходящи очаквания</a:t>
            </a:r>
            <a:endParaRPr lang="en-US" dirty="0">
              <a:solidFill>
                <a:schemeClr val="tx1"/>
              </a:solidFill>
            </a:endParaRPr>
          </a:p>
        </p:txBody>
      </p:sp>
      <p:sp>
        <p:nvSpPr>
          <p:cNvPr id="6" name="Rectangle: Rounded Corners 5">
            <a:extLst>
              <a:ext uri="{FF2B5EF4-FFF2-40B4-BE49-F238E27FC236}">
                <a16:creationId xmlns:a16="http://schemas.microsoft.com/office/drawing/2014/main" id="{59919EF8-1106-4585-B983-A43F65FD444D}"/>
              </a:ext>
            </a:extLst>
          </p:cNvPr>
          <p:cNvSpPr/>
          <p:nvPr/>
        </p:nvSpPr>
        <p:spPr>
          <a:xfrm>
            <a:off x="4393692" y="1743456"/>
            <a:ext cx="3291840" cy="5486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g-BG" dirty="0">
                <a:solidFill>
                  <a:schemeClr val="tx1"/>
                </a:solidFill>
              </a:rPr>
              <a:t>Предизвиква реакция – гняв, страх, друго</a:t>
            </a:r>
            <a:endParaRPr lang="en-US" dirty="0">
              <a:solidFill>
                <a:schemeClr val="tx1"/>
              </a:solidFill>
            </a:endParaRPr>
          </a:p>
        </p:txBody>
      </p:sp>
      <p:sp>
        <p:nvSpPr>
          <p:cNvPr id="8" name="Rectangle: Rounded Corners 7">
            <a:extLst>
              <a:ext uri="{FF2B5EF4-FFF2-40B4-BE49-F238E27FC236}">
                <a16:creationId xmlns:a16="http://schemas.microsoft.com/office/drawing/2014/main" id="{E94F6E77-BCC7-4B37-A264-BC7FEBD9B73B}"/>
              </a:ext>
            </a:extLst>
          </p:cNvPr>
          <p:cNvSpPr/>
          <p:nvPr/>
        </p:nvSpPr>
        <p:spPr>
          <a:xfrm>
            <a:off x="8083296" y="4032507"/>
            <a:ext cx="3291840" cy="5486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g-BG" dirty="0">
                <a:solidFill>
                  <a:schemeClr val="tx1"/>
                </a:solidFill>
              </a:rPr>
              <a:t>Реакцията ни се смекчава</a:t>
            </a:r>
            <a:endParaRPr lang="en-US" dirty="0">
              <a:solidFill>
                <a:schemeClr val="tx1"/>
              </a:solidFill>
            </a:endParaRPr>
          </a:p>
        </p:txBody>
      </p:sp>
      <p:sp>
        <p:nvSpPr>
          <p:cNvPr id="9" name="Rectangle: Rounded Corners 8">
            <a:extLst>
              <a:ext uri="{FF2B5EF4-FFF2-40B4-BE49-F238E27FC236}">
                <a16:creationId xmlns:a16="http://schemas.microsoft.com/office/drawing/2014/main" id="{4C44C674-BA09-4EB0-ADD9-06E573D431F5}"/>
              </a:ext>
            </a:extLst>
          </p:cNvPr>
          <p:cNvSpPr/>
          <p:nvPr/>
        </p:nvSpPr>
        <p:spPr>
          <a:xfrm>
            <a:off x="8083296" y="3275078"/>
            <a:ext cx="3291840" cy="5486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g-BG" dirty="0">
                <a:solidFill>
                  <a:schemeClr val="tx1"/>
                </a:solidFill>
              </a:rPr>
              <a:t>Обмисляме причините за нея</a:t>
            </a:r>
            <a:endParaRPr lang="en-US" dirty="0">
              <a:solidFill>
                <a:schemeClr val="tx1"/>
              </a:solidFill>
            </a:endParaRPr>
          </a:p>
        </p:txBody>
      </p:sp>
      <p:sp>
        <p:nvSpPr>
          <p:cNvPr id="10" name="Rectangle: Rounded Corners 9">
            <a:extLst>
              <a:ext uri="{FF2B5EF4-FFF2-40B4-BE49-F238E27FC236}">
                <a16:creationId xmlns:a16="http://schemas.microsoft.com/office/drawing/2014/main" id="{70CBDA9D-47AC-4044-B35C-E0372CE21219}"/>
              </a:ext>
            </a:extLst>
          </p:cNvPr>
          <p:cNvSpPr/>
          <p:nvPr/>
        </p:nvSpPr>
        <p:spPr>
          <a:xfrm>
            <a:off x="8083296" y="2487166"/>
            <a:ext cx="3291840" cy="5486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g-BG" dirty="0">
                <a:solidFill>
                  <a:schemeClr val="tx1"/>
                </a:solidFill>
              </a:rPr>
              <a:t>Осъзнаваме нашата реакция</a:t>
            </a:r>
            <a:endParaRPr lang="en-US" dirty="0">
              <a:solidFill>
                <a:schemeClr val="tx1"/>
              </a:solidFill>
            </a:endParaRPr>
          </a:p>
        </p:txBody>
      </p:sp>
      <p:sp>
        <p:nvSpPr>
          <p:cNvPr id="11" name="Rectangle: Rounded Corners 10">
            <a:extLst>
              <a:ext uri="{FF2B5EF4-FFF2-40B4-BE49-F238E27FC236}">
                <a16:creationId xmlns:a16="http://schemas.microsoft.com/office/drawing/2014/main" id="{3D4557FA-8B20-4DC0-8EE6-35DFA25F9967}"/>
              </a:ext>
            </a:extLst>
          </p:cNvPr>
          <p:cNvSpPr/>
          <p:nvPr/>
        </p:nvSpPr>
        <p:spPr>
          <a:xfrm>
            <a:off x="8083296" y="4771649"/>
            <a:ext cx="3291840" cy="5486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g-BG" dirty="0">
                <a:solidFill>
                  <a:schemeClr val="tx1"/>
                </a:solidFill>
              </a:rPr>
              <a:t>Наблюдаваме ситуацията</a:t>
            </a:r>
            <a:endParaRPr lang="en-US" dirty="0">
              <a:solidFill>
                <a:schemeClr val="tx1"/>
              </a:solidFill>
            </a:endParaRPr>
          </a:p>
        </p:txBody>
      </p:sp>
      <p:sp>
        <p:nvSpPr>
          <p:cNvPr id="13" name="Rectangle: Rounded Corners 12">
            <a:extLst>
              <a:ext uri="{FF2B5EF4-FFF2-40B4-BE49-F238E27FC236}">
                <a16:creationId xmlns:a16="http://schemas.microsoft.com/office/drawing/2014/main" id="{987ED24E-7582-4AB8-92A8-6C919F1ECF45}"/>
              </a:ext>
            </a:extLst>
          </p:cNvPr>
          <p:cNvSpPr/>
          <p:nvPr/>
        </p:nvSpPr>
        <p:spPr>
          <a:xfrm>
            <a:off x="609600" y="2490215"/>
            <a:ext cx="3291840" cy="5486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g-BG" dirty="0">
                <a:solidFill>
                  <a:schemeClr val="tx1"/>
                </a:solidFill>
              </a:rPr>
              <a:t>И ние се отдръпваме</a:t>
            </a:r>
            <a:endParaRPr lang="en-US" dirty="0">
              <a:solidFill>
                <a:schemeClr val="tx1"/>
              </a:solidFill>
            </a:endParaRPr>
          </a:p>
        </p:txBody>
      </p:sp>
      <p:cxnSp>
        <p:nvCxnSpPr>
          <p:cNvPr id="17" name="Straight Arrow Connector 16">
            <a:extLst>
              <a:ext uri="{FF2B5EF4-FFF2-40B4-BE49-F238E27FC236}">
                <a16:creationId xmlns:a16="http://schemas.microsoft.com/office/drawing/2014/main" id="{CA224E05-B15D-4FE7-B228-DA2CE30AD7B1}"/>
              </a:ext>
            </a:extLst>
          </p:cNvPr>
          <p:cNvCxnSpPr>
            <a:stCxn id="3" idx="2"/>
            <a:endCxn id="4" idx="0"/>
          </p:cNvCxnSpPr>
          <p:nvPr/>
        </p:nvCxnSpPr>
        <p:spPr>
          <a:xfrm>
            <a:off x="5998464" y="743712"/>
            <a:ext cx="18288" cy="240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953CC00-4B76-4DB7-A869-642126D125DD}"/>
              </a:ext>
            </a:extLst>
          </p:cNvPr>
          <p:cNvCxnSpPr>
            <a:cxnSpLocks/>
          </p:cNvCxnSpPr>
          <p:nvPr/>
        </p:nvCxnSpPr>
        <p:spPr>
          <a:xfrm>
            <a:off x="7400544" y="2296664"/>
            <a:ext cx="682752" cy="358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2F67D60-7317-4D3B-BB85-B4A30CA4A224}"/>
              </a:ext>
            </a:extLst>
          </p:cNvPr>
          <p:cNvCxnSpPr>
            <a:cxnSpLocks/>
          </p:cNvCxnSpPr>
          <p:nvPr/>
        </p:nvCxnSpPr>
        <p:spPr>
          <a:xfrm>
            <a:off x="6044184" y="1496568"/>
            <a:ext cx="0" cy="210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BFFB0A3-EDC8-4494-8C5F-D1175AEAC759}"/>
              </a:ext>
            </a:extLst>
          </p:cNvPr>
          <p:cNvCxnSpPr>
            <a:cxnSpLocks/>
          </p:cNvCxnSpPr>
          <p:nvPr/>
        </p:nvCxnSpPr>
        <p:spPr>
          <a:xfrm>
            <a:off x="9729216" y="3064766"/>
            <a:ext cx="0" cy="210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6E4FAD2-C773-4A49-A115-D9194F4AD966}"/>
              </a:ext>
            </a:extLst>
          </p:cNvPr>
          <p:cNvCxnSpPr>
            <a:cxnSpLocks/>
          </p:cNvCxnSpPr>
          <p:nvPr/>
        </p:nvCxnSpPr>
        <p:spPr>
          <a:xfrm>
            <a:off x="9729216" y="4581147"/>
            <a:ext cx="0" cy="210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C7D2B10-7FE1-4EE4-A64B-167A3CD3E3B1}"/>
              </a:ext>
            </a:extLst>
          </p:cNvPr>
          <p:cNvCxnSpPr>
            <a:cxnSpLocks/>
          </p:cNvCxnSpPr>
          <p:nvPr/>
        </p:nvCxnSpPr>
        <p:spPr>
          <a:xfrm>
            <a:off x="9729216" y="3822195"/>
            <a:ext cx="0" cy="210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83C6EB2-3EC6-4EDD-B0EE-AF7B327D2445}"/>
              </a:ext>
            </a:extLst>
          </p:cNvPr>
          <p:cNvCxnSpPr>
            <a:cxnSpLocks/>
          </p:cNvCxnSpPr>
          <p:nvPr/>
        </p:nvCxnSpPr>
        <p:spPr>
          <a:xfrm flipH="1">
            <a:off x="3901440" y="2308092"/>
            <a:ext cx="451104" cy="179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BDB175F-B7C4-4704-A22F-DE701E3B7858}"/>
              </a:ext>
            </a:extLst>
          </p:cNvPr>
          <p:cNvCxnSpPr>
            <a:cxnSpLocks/>
          </p:cNvCxnSpPr>
          <p:nvPr/>
        </p:nvCxnSpPr>
        <p:spPr>
          <a:xfrm flipH="1">
            <a:off x="7400544" y="5115304"/>
            <a:ext cx="621792" cy="282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D49BA10-9C79-47DA-9AA7-15532B30DE90}"/>
              </a:ext>
            </a:extLst>
          </p:cNvPr>
          <p:cNvSpPr txBox="1"/>
          <p:nvPr/>
        </p:nvSpPr>
        <p:spPr>
          <a:xfrm>
            <a:off x="329184" y="4791459"/>
            <a:ext cx="2255520" cy="738664"/>
          </a:xfrm>
          <a:prstGeom prst="rect">
            <a:avLst/>
          </a:prstGeom>
          <a:noFill/>
        </p:spPr>
        <p:txBody>
          <a:bodyPr wrap="square" rtlCol="0">
            <a:spAutoFit/>
          </a:bodyPr>
          <a:lstStyle/>
          <a:p>
            <a:r>
              <a:rPr lang="en-US" dirty="0"/>
              <a:t>James Chamberlain </a:t>
            </a:r>
          </a:p>
          <a:p>
            <a:r>
              <a:rPr lang="en-US" dirty="0"/>
              <a:t>Hochschule Bonn-Rhein-</a:t>
            </a:r>
            <a:r>
              <a:rPr lang="en-US" dirty="0" err="1"/>
              <a:t>Sieg</a:t>
            </a:r>
            <a:r>
              <a:rPr lang="en-US" dirty="0"/>
              <a:t>, DE</a:t>
            </a:r>
          </a:p>
        </p:txBody>
      </p:sp>
    </p:spTree>
    <p:extLst>
      <p:ext uri="{BB962C8B-B14F-4D97-AF65-F5344CB8AC3E}">
        <p14:creationId xmlns:p14="http://schemas.microsoft.com/office/powerpoint/2010/main" val="4095929135"/>
      </p:ext>
    </p:extLst>
  </p:cSld>
  <p:clrMapOvr>
    <a:masterClrMapping/>
  </p:clrMapOvr>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2994</Words>
  <Application>Microsoft Office PowerPoint</Application>
  <PresentationFormat>Widescreen</PresentationFormat>
  <Paragraphs>173</Paragraphs>
  <Slides>23</Slides>
  <Notes>21</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Times New Roman</vt:lpstr>
      <vt:lpstr>Helvetica Neue</vt:lpstr>
      <vt:lpstr>Arial</vt:lpstr>
      <vt:lpstr>Calibri</vt:lpstr>
      <vt:lpstr>Wingdings</vt:lpstr>
      <vt:lpstr>Noto Sans Symbols</vt:lpstr>
      <vt:lpstr>Diseño personalizado</vt:lpstr>
      <vt:lpstr>2_Diseño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Óscar Muñoz</dc:creator>
  <cp:lastModifiedBy>Zornitsa Staneva</cp:lastModifiedBy>
  <cp:revision>33</cp:revision>
  <cp:lastPrinted>2022-04-11T10:39:12Z</cp:lastPrinted>
  <dcterms:created xsi:type="dcterms:W3CDTF">2021-02-16T14:32:26Z</dcterms:created>
  <dcterms:modified xsi:type="dcterms:W3CDTF">2022-04-16T04:56:54Z</dcterms:modified>
</cp:coreProperties>
</file>