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TMhtmnOKnvz8ZbdZcKVCsTfUu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3" autoAdjust="0"/>
    <p:restoredTop sz="63801" autoAdjust="0"/>
  </p:normalViewPr>
  <p:slideViewPr>
    <p:cSldViewPr snapToGrid="0">
      <p:cViewPr varScale="1">
        <p:scale>
          <a:sx n="70" d="100"/>
          <a:sy n="70" d="100"/>
        </p:scale>
        <p:origin x="19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367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Trainer note: Before getting into today´s topic, give a brief overview of the content covered in the last class  and then get participants to discuss homework from session 2.1 in groups and then give feedback to group</a:t>
            </a: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198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32b01343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32b01343c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32b01343c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6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32b01343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32b01343c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132b01343c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76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32b01343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32b01343c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132b01343c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47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1eab8aa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1eab8aa9a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Nota: </a:t>
            </a:r>
            <a:r>
              <a:rPr lang="es-ES" dirty="0" err="1" smtClean="0"/>
              <a:t>Dați</a:t>
            </a:r>
            <a:r>
              <a:rPr lang="es-ES" dirty="0" smtClean="0"/>
              <a:t> </a:t>
            </a:r>
            <a:r>
              <a:rPr lang="es-ES" dirty="0" err="1" smtClean="0"/>
              <a:t>fișa</a:t>
            </a:r>
            <a:r>
              <a:rPr lang="es-ES" dirty="0" smtClean="0"/>
              <a:t> de </a:t>
            </a:r>
            <a:r>
              <a:rPr lang="es-ES" dirty="0" err="1" smtClean="0"/>
              <a:t>lucru</a:t>
            </a:r>
            <a:r>
              <a:rPr lang="es-ES" dirty="0" smtClean="0"/>
              <a:t> </a:t>
            </a:r>
            <a:r>
              <a:rPr lang="es-ES" dirty="0" err="1" smtClean="0"/>
              <a:t>participanților</a:t>
            </a:r>
            <a:r>
              <a:rPr lang="es-ES" dirty="0" smtClean="0"/>
              <a:t> </a:t>
            </a:r>
            <a:r>
              <a:rPr lang="es-ES" dirty="0" err="1" smtClean="0"/>
              <a:t>și</a:t>
            </a:r>
            <a:r>
              <a:rPr lang="es-ES" dirty="0" smtClean="0"/>
              <a:t> </a:t>
            </a:r>
            <a:r>
              <a:rPr lang="es-ES" dirty="0" err="1" smtClean="0"/>
              <a:t>acordați</a:t>
            </a:r>
            <a:r>
              <a:rPr lang="es-ES" dirty="0" smtClean="0"/>
              <a:t>-le 5 minute </a:t>
            </a:r>
            <a:r>
              <a:rPr lang="es-ES" dirty="0" err="1" smtClean="0"/>
              <a:t>pentru</a:t>
            </a:r>
            <a:r>
              <a:rPr lang="es-ES" dirty="0" smtClean="0"/>
              <a:t> a o finaliza. </a:t>
            </a:r>
            <a:r>
              <a:rPr lang="es-ES" dirty="0" err="1" smtClean="0"/>
              <a:t>Apoi</a:t>
            </a:r>
            <a:r>
              <a:rPr lang="ro-RO" baseline="0" dirty="0" smtClean="0"/>
              <a:t> </a:t>
            </a:r>
            <a:r>
              <a:rPr lang="es-ES" dirty="0" smtClean="0"/>
              <a:t>discuta</a:t>
            </a:r>
            <a:r>
              <a:rPr lang="ro-RO" dirty="0" smtClean="0"/>
              <a:t>ți</a:t>
            </a:r>
            <a:r>
              <a:rPr lang="es-ES" dirty="0" smtClean="0"/>
              <a:t> </a:t>
            </a:r>
            <a:r>
              <a:rPr lang="es-ES" dirty="0" err="1" smtClean="0"/>
              <a:t>răspunsurile</a:t>
            </a:r>
            <a:r>
              <a:rPr lang="es-ES" dirty="0" smtClean="0"/>
              <a:t> </a:t>
            </a:r>
            <a:r>
              <a:rPr lang="es-ES" dirty="0" err="1" smtClean="0"/>
              <a:t>lor</a:t>
            </a:r>
            <a:r>
              <a:rPr lang="es-ES" dirty="0" smtClean="0"/>
              <a:t>. </a:t>
            </a:r>
            <a:endParaRPr lang="ro-R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În</a:t>
            </a:r>
            <a:r>
              <a:rPr lang="es-ES" dirty="0" smtClean="0"/>
              <a:t> </a:t>
            </a:r>
            <a:r>
              <a:rPr lang="es-ES" dirty="0" err="1" smtClean="0"/>
              <a:t>cazul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  <a:r>
              <a:rPr lang="es-ES" dirty="0" err="1" smtClean="0"/>
              <a:t>au</a:t>
            </a:r>
            <a:r>
              <a:rPr lang="es-ES" dirty="0" smtClean="0"/>
              <a:t> </a:t>
            </a:r>
            <a:r>
              <a:rPr lang="es-ES" dirty="0" err="1" smtClean="0"/>
              <a:t>răspuns</a:t>
            </a:r>
            <a:r>
              <a:rPr lang="es-ES" dirty="0" smtClean="0"/>
              <a:t> "</a:t>
            </a:r>
            <a:r>
              <a:rPr lang="es-ES" dirty="0" err="1" smtClean="0"/>
              <a:t>poate</a:t>
            </a:r>
            <a:r>
              <a:rPr lang="es-ES" dirty="0" smtClean="0"/>
              <a:t>" </a:t>
            </a:r>
            <a:r>
              <a:rPr lang="es-ES" dirty="0" err="1" smtClean="0"/>
              <a:t>sau</a:t>
            </a:r>
            <a:r>
              <a:rPr lang="es-ES" dirty="0" smtClean="0"/>
              <a:t> "</a:t>
            </a:r>
            <a:r>
              <a:rPr lang="es-ES" dirty="0" err="1" smtClean="0"/>
              <a:t>nu</a:t>
            </a:r>
            <a:r>
              <a:rPr lang="es-ES" dirty="0" smtClean="0"/>
              <a:t> </a:t>
            </a:r>
            <a:r>
              <a:rPr lang="ro-RO" dirty="0" smtClean="0"/>
              <a:t>chiar</a:t>
            </a:r>
            <a:r>
              <a:rPr lang="es-ES" dirty="0" smtClean="0"/>
              <a:t>" </a:t>
            </a:r>
            <a:r>
              <a:rPr lang="ro-RO" dirty="0" smtClean="0"/>
              <a:t>întrebați</a:t>
            </a:r>
            <a:r>
              <a:rPr lang="ro-RO" baseline="0" dirty="0" smtClean="0"/>
              <a:t> </a:t>
            </a:r>
            <a:r>
              <a:rPr lang="es-ES" dirty="0" smtClean="0"/>
              <a:t>ce </a:t>
            </a:r>
            <a:r>
              <a:rPr lang="es-ES" dirty="0" err="1" smtClean="0"/>
              <a:t>ar</a:t>
            </a:r>
            <a:r>
              <a:rPr lang="es-ES" dirty="0" smtClean="0"/>
              <a:t> putea </a:t>
            </a:r>
            <a:r>
              <a:rPr lang="es-ES" dirty="0" err="1" smtClean="0"/>
              <a:t>face</a:t>
            </a:r>
            <a:r>
              <a:rPr lang="es-ES" dirty="0" smtClean="0"/>
              <a:t> </a:t>
            </a:r>
            <a:r>
              <a:rPr lang="es-ES" dirty="0" err="1" smtClean="0"/>
              <a:t>pentru</a:t>
            </a:r>
            <a:r>
              <a:rPr lang="es-ES" dirty="0" smtClean="0"/>
              <a:t> a </a:t>
            </a:r>
            <a:r>
              <a:rPr lang="es-ES" dirty="0" err="1" smtClean="0"/>
              <a:t>schimba</a:t>
            </a:r>
            <a:r>
              <a:rPr lang="es-ES" dirty="0" smtClean="0"/>
              <a:t>.</a:t>
            </a:r>
            <a:endParaRPr dirty="0"/>
          </a:p>
        </p:txBody>
      </p:sp>
      <p:sp>
        <p:nvSpPr>
          <p:cNvPr id="137" name="Google Shape;137;g111eab8aa9a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633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1eab8aa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11eab8aa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o-RO" dirty="0" smtClean="0"/>
              <a:t>î</a:t>
            </a:r>
            <a:r>
              <a:rPr lang="es-ES" dirty="0" smtClean="0"/>
              <a:t>n </a:t>
            </a:r>
            <a:r>
              <a:rPr lang="es-ES" dirty="0" err="1" smtClean="0"/>
              <a:t>curriculum-ul</a:t>
            </a:r>
            <a:r>
              <a:rPr lang="es-ES" dirty="0" smtClean="0"/>
              <a:t> </a:t>
            </a:r>
            <a:r>
              <a:rPr lang="es-ES" dirty="0" err="1" smtClean="0"/>
              <a:t>InCrea</a:t>
            </a:r>
            <a:r>
              <a:rPr lang="es-ES" dirty="0" smtClean="0"/>
              <a:t> </a:t>
            </a:r>
            <a:r>
              <a:rPr lang="es-ES" dirty="0" err="1" smtClean="0"/>
              <a:t>există</a:t>
            </a:r>
            <a:r>
              <a:rPr lang="es-ES" dirty="0" smtClean="0"/>
              <a:t> o </a:t>
            </a:r>
            <a:r>
              <a:rPr lang="es-ES" dirty="0" err="1" smtClean="0"/>
              <a:t>gamă</a:t>
            </a:r>
            <a:r>
              <a:rPr lang="es-ES" dirty="0" smtClean="0"/>
              <a:t> </a:t>
            </a:r>
            <a:r>
              <a:rPr lang="es-ES" dirty="0" err="1" smtClean="0"/>
              <a:t>largă</a:t>
            </a:r>
            <a:r>
              <a:rPr lang="es-ES" dirty="0" smtClean="0"/>
              <a:t> de </a:t>
            </a:r>
            <a:r>
              <a:rPr lang="es-ES" dirty="0" err="1" smtClean="0"/>
              <a:t>activități</a:t>
            </a:r>
            <a:r>
              <a:rPr lang="es-ES" dirty="0" smtClean="0"/>
              <a:t> </a:t>
            </a:r>
            <a:r>
              <a:rPr lang="es-ES" dirty="0" err="1" smtClean="0"/>
              <a:t>din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  <a:r>
              <a:rPr lang="es-ES" dirty="0" err="1" smtClean="0"/>
              <a:t>puteți</a:t>
            </a:r>
            <a:r>
              <a:rPr lang="es-ES" dirty="0" smtClean="0"/>
              <a:t> </a:t>
            </a:r>
            <a:r>
              <a:rPr lang="es-ES" dirty="0" err="1" smtClean="0"/>
              <a:t>alege</a:t>
            </a:r>
            <a:r>
              <a:rPr lang="es-ES" dirty="0" smtClean="0"/>
              <a:t>. </a:t>
            </a:r>
            <a:r>
              <a:rPr lang="es-ES" dirty="0" err="1" smtClean="0"/>
              <a:t>Selectarea</a:t>
            </a:r>
            <a:r>
              <a:rPr lang="es-ES" dirty="0" smtClean="0"/>
              <a:t> </a:t>
            </a:r>
            <a:r>
              <a:rPr lang="es-ES" dirty="0" err="1" smtClean="0"/>
              <a:t>acestor</a:t>
            </a:r>
            <a:r>
              <a:rPr lang="es-ES" dirty="0" smtClean="0"/>
              <a:t> </a:t>
            </a:r>
            <a:r>
              <a:rPr lang="es-ES" dirty="0" err="1" smtClean="0"/>
              <a:t>activități</a:t>
            </a:r>
            <a:r>
              <a:rPr lang="es-ES" dirty="0" smtClean="0"/>
              <a:t> va </a:t>
            </a:r>
            <a:r>
              <a:rPr lang="es-ES" dirty="0" err="1" smtClean="0"/>
              <a:t>depinde</a:t>
            </a:r>
            <a:r>
              <a:rPr lang="es-ES" dirty="0" smtClean="0"/>
              <a:t> de o serie de </a:t>
            </a:r>
            <a:r>
              <a:rPr lang="es-ES" dirty="0" err="1" smtClean="0"/>
              <a:t>factori</a:t>
            </a:r>
            <a:r>
              <a:rPr lang="es-ES" dirty="0" smtClean="0"/>
              <a:t>. </a:t>
            </a:r>
            <a:endParaRPr dirty="0"/>
          </a:p>
        </p:txBody>
      </p:sp>
      <p:sp>
        <p:nvSpPr>
          <p:cNvPr id="145" name="Google Shape;145;g111eab8aa9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096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1eab8aa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11eab8aa9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Profesorii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alege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implice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diferiți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lideri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atelier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experți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fiecare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sesiune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Având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vedere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este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important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aloce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timp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adecvat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introducerea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atât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participanților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cât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liderului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sugestie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organizarea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unei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sesiuni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pregătitoare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astfel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încât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liderul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cunoască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bine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grupul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acest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fel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elevii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din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nou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expuși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tehnici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abordări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extinde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orizonturile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înțelegerea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diferitelor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subiecte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modului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acestea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abordate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prin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artă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plus, ca parte 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activităților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profesorul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facilitatorul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alege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implice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membrii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comunității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programul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funcție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context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acestea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putea fi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organizații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locale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lucrează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incluziune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lucrează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copii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dizabilități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școli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copii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talentați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Includerea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poate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duce la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experiențe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împărtășite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extinderea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cunoștințelor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combinate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învățarea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noi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tehnici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artă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Implicarea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unor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experți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suplimentari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a altor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copii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împărtășesc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experiențele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ceea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ce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privește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incluziunea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excluderea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poate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extrem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benefică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Exemplele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experiențele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din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viața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reală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din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afara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cercului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imediat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participanților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îmbunătăți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înțelegerea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subiectelor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stârni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dorința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a se implica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mult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asemenea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fi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realizate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proiecte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comune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exemplu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expoziție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artă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comună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organizație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locală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poate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fi un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rezultat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pentru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mai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multe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activități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pe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toți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participanții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aștepta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nerăbdare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vor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crește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continuare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gradul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conștientizare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comunitate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nu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numai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privire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problemele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îndemână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, ci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și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privire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implicarea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dirty="0" err="1" smtClean="0">
                <a:latin typeface="Arial"/>
                <a:ea typeface="Arial"/>
                <a:cs typeface="Arial"/>
                <a:sym typeface="Arial"/>
              </a:rPr>
              <a:t>tinerilor</a:t>
            </a:r>
            <a:r>
              <a:rPr lang="es-ES" sz="11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g111eab8aa9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1eab8aa9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1eab8aa9a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Convingeți</a:t>
            </a:r>
            <a:r>
              <a:rPr lang="es-ES" dirty="0" smtClean="0"/>
              <a:t> </a:t>
            </a:r>
            <a:r>
              <a:rPr lang="es-ES" dirty="0" err="1" smtClean="0"/>
              <a:t>participanții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 </a:t>
            </a:r>
            <a:r>
              <a:rPr lang="es-ES" dirty="0" err="1" smtClean="0"/>
              <a:t>ia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considerare </a:t>
            </a:r>
            <a:r>
              <a:rPr lang="es-ES" dirty="0" err="1" smtClean="0"/>
              <a:t>împreună</a:t>
            </a:r>
            <a:r>
              <a:rPr lang="es-ES" dirty="0" smtClean="0"/>
              <a:t> ce </a:t>
            </a:r>
            <a:r>
              <a:rPr lang="es-ES" dirty="0" err="1" smtClean="0"/>
              <a:t>metodă</a:t>
            </a:r>
            <a:r>
              <a:rPr lang="es-ES" dirty="0" smtClean="0"/>
              <a:t>/</a:t>
            </a:r>
            <a:r>
              <a:rPr lang="es-ES" dirty="0" err="1" smtClean="0"/>
              <a:t>metode</a:t>
            </a:r>
            <a:r>
              <a:rPr lang="es-ES" dirty="0" smtClean="0"/>
              <a:t> de </a:t>
            </a:r>
            <a:r>
              <a:rPr lang="es-ES" dirty="0" err="1" smtClean="0"/>
              <a:t>alegere</a:t>
            </a:r>
            <a:r>
              <a:rPr lang="es-ES" dirty="0" smtClean="0"/>
              <a:t> a </a:t>
            </a:r>
            <a:r>
              <a:rPr lang="es-ES" dirty="0" err="1" smtClean="0"/>
              <a:t>activităților</a:t>
            </a:r>
            <a:r>
              <a:rPr lang="es-ES" dirty="0" smtClean="0"/>
              <a:t> </a:t>
            </a:r>
            <a:r>
              <a:rPr lang="es-ES" dirty="0" err="1" smtClean="0"/>
              <a:t>funcționează</a:t>
            </a:r>
            <a:r>
              <a:rPr lang="es-ES" dirty="0" smtClean="0"/>
              <a:t> </a:t>
            </a:r>
            <a:r>
              <a:rPr lang="es-ES" dirty="0" err="1" smtClean="0"/>
              <a:t>cel</a:t>
            </a:r>
            <a:r>
              <a:rPr lang="es-ES" dirty="0" smtClean="0"/>
              <a:t> </a:t>
            </a:r>
            <a:r>
              <a:rPr lang="es-ES" dirty="0" err="1" smtClean="0"/>
              <a:t>mai</a:t>
            </a:r>
            <a:r>
              <a:rPr lang="es-ES" dirty="0" smtClean="0"/>
              <a:t> </a:t>
            </a:r>
            <a:r>
              <a:rPr lang="es-ES" dirty="0" err="1" smtClean="0"/>
              <a:t>bine</a:t>
            </a:r>
            <a:r>
              <a:rPr lang="es-ES" dirty="0" smtClean="0"/>
              <a:t> </a:t>
            </a:r>
            <a:r>
              <a:rPr lang="es-ES" dirty="0" err="1" smtClean="0"/>
              <a:t>pentru</a:t>
            </a:r>
            <a:r>
              <a:rPr lang="es-ES" dirty="0" smtClean="0"/>
              <a:t> </a:t>
            </a:r>
            <a:r>
              <a:rPr lang="es-ES" dirty="0" err="1" smtClean="0"/>
              <a:t>ei</a:t>
            </a:r>
            <a:r>
              <a:rPr lang="es-ES" dirty="0" smtClean="0"/>
              <a:t> </a:t>
            </a:r>
            <a:r>
              <a:rPr lang="es-ES" dirty="0" err="1" smtClean="0"/>
              <a:t>și</a:t>
            </a:r>
            <a:r>
              <a:rPr lang="es-ES" dirty="0" smtClean="0"/>
              <a:t> </a:t>
            </a:r>
            <a:r>
              <a:rPr lang="es-ES" dirty="0" err="1" smtClean="0"/>
              <a:t>apoi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-i </a:t>
            </a:r>
            <a:r>
              <a:rPr lang="es-ES" dirty="0" err="1" smtClean="0"/>
              <a:t>determinați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 </a:t>
            </a:r>
            <a:r>
              <a:rPr lang="es-ES" dirty="0" err="1" smtClean="0"/>
              <a:t>împărtășească</a:t>
            </a:r>
            <a:r>
              <a:rPr lang="es-ES" dirty="0" smtClean="0"/>
              <a:t> </a:t>
            </a:r>
            <a:r>
              <a:rPr lang="es-ES" dirty="0" err="1" smtClean="0"/>
              <a:t>cu</a:t>
            </a:r>
            <a:r>
              <a:rPr lang="es-ES" dirty="0" smtClean="0"/>
              <a:t> </a:t>
            </a:r>
            <a:r>
              <a:rPr lang="es-ES" dirty="0" err="1" smtClean="0"/>
              <a:t>întregul</a:t>
            </a:r>
            <a:r>
              <a:rPr lang="es-ES" dirty="0" smtClean="0"/>
              <a:t> </a:t>
            </a:r>
            <a:r>
              <a:rPr lang="es-ES" dirty="0" err="1" smtClean="0"/>
              <a:t>grup</a:t>
            </a:r>
            <a:r>
              <a:rPr lang="es-ES" dirty="0" smtClean="0"/>
              <a:t>. </a:t>
            </a:r>
            <a:endParaRPr lang="ro-R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Au </a:t>
            </a:r>
            <a:r>
              <a:rPr lang="es-ES" dirty="0" err="1" smtClean="0"/>
              <a:t>luat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considerare </a:t>
            </a:r>
            <a:r>
              <a:rPr lang="es-ES" dirty="0" err="1" smtClean="0"/>
              <a:t>nevoile</a:t>
            </a:r>
            <a:r>
              <a:rPr lang="es-ES" dirty="0" smtClean="0"/>
              <a:t>, </a:t>
            </a:r>
            <a:r>
              <a:rPr lang="es-ES" dirty="0" err="1" smtClean="0"/>
              <a:t>capacitățile</a:t>
            </a:r>
            <a:r>
              <a:rPr lang="es-ES" dirty="0" smtClean="0"/>
              <a:t>, </a:t>
            </a:r>
            <a:r>
              <a:rPr lang="es-ES" dirty="0" err="1" smtClean="0"/>
              <a:t>provocările</a:t>
            </a:r>
            <a:r>
              <a:rPr lang="es-ES" dirty="0" smtClean="0"/>
              <a:t> </a:t>
            </a:r>
            <a:r>
              <a:rPr lang="es-ES" dirty="0" err="1" smtClean="0"/>
              <a:t>elevilor</a:t>
            </a:r>
            <a:r>
              <a:rPr lang="es-ES" dirty="0" smtClean="0"/>
              <a:t> </a:t>
            </a:r>
            <a:r>
              <a:rPr lang="es-ES" dirty="0" err="1" smtClean="0"/>
              <a:t>lor</a:t>
            </a:r>
            <a:r>
              <a:rPr lang="es-ES" dirty="0" smtClean="0"/>
              <a:t>? Au </a:t>
            </a:r>
            <a:r>
              <a:rPr lang="es-ES" dirty="0" err="1" smtClean="0"/>
              <a:t>luat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considerare </a:t>
            </a:r>
            <a:r>
              <a:rPr lang="es-ES" dirty="0" err="1" smtClean="0"/>
              <a:t>resursele</a:t>
            </a:r>
            <a:r>
              <a:rPr lang="es-ES" dirty="0" smtClean="0"/>
              <a:t> pe </a:t>
            </a:r>
            <a:r>
              <a:rPr lang="es-ES" dirty="0" err="1" smtClean="0"/>
              <a:t>care</a:t>
            </a:r>
            <a:r>
              <a:rPr lang="es-ES" dirty="0" smtClean="0"/>
              <a:t> le </a:t>
            </a:r>
            <a:r>
              <a:rPr lang="es-ES" dirty="0" err="1" smtClean="0"/>
              <a:t>au</a:t>
            </a:r>
            <a:r>
              <a:rPr lang="es-ES" dirty="0" smtClean="0"/>
              <a:t> la </a:t>
            </a:r>
            <a:r>
              <a:rPr lang="es-ES" dirty="0" err="1" smtClean="0"/>
              <a:t>dispoziție</a:t>
            </a:r>
            <a:r>
              <a:rPr lang="es-ES" dirty="0" smtClean="0"/>
              <a:t>?</a:t>
            </a:r>
            <a:endParaRPr dirty="0"/>
          </a:p>
        </p:txBody>
      </p:sp>
      <p:sp>
        <p:nvSpPr>
          <p:cNvPr id="159" name="Google Shape;159;g111eab8aa9a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5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1671e28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1671e28f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Sugestii</a:t>
            </a:r>
            <a:r>
              <a:rPr lang="es-ES" dirty="0" smtClean="0"/>
              <a:t> </a:t>
            </a:r>
            <a:r>
              <a:rPr lang="es-ES" dirty="0" err="1" smtClean="0"/>
              <a:t>pentru</a:t>
            </a:r>
            <a:r>
              <a:rPr lang="es-ES" dirty="0" smtClean="0"/>
              <a:t> </a:t>
            </a:r>
            <a:r>
              <a:rPr lang="es-ES" dirty="0" err="1" smtClean="0"/>
              <a:t>interacțiunea</a:t>
            </a:r>
            <a:r>
              <a:rPr lang="es-ES" dirty="0" smtClean="0"/>
              <a:t> </a:t>
            </a:r>
            <a:r>
              <a:rPr lang="es-ES" dirty="0" err="1" smtClean="0"/>
              <a:t>cu</a:t>
            </a:r>
            <a:r>
              <a:rPr lang="es-ES" dirty="0" smtClean="0"/>
              <a:t> </a:t>
            </a:r>
            <a:r>
              <a:rPr lang="es-ES" dirty="0" err="1" smtClean="0"/>
              <a:t>elevii</a:t>
            </a:r>
            <a:r>
              <a:rPr lang="ro-RO" dirty="0" smtClean="0"/>
              <a:t> cu diverse provocări</a:t>
            </a:r>
            <a:endParaRPr dirty="0"/>
          </a:p>
        </p:txBody>
      </p:sp>
      <p:sp>
        <p:nvSpPr>
          <p:cNvPr id="167" name="Google Shape;167;g111671e28f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064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32b01343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32b01343c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1132b01343c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044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705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820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c4d38af3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10c4d38af3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5684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c4d38af3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0c4d38af3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079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22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32b01343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132b01343c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Notă</a:t>
            </a:r>
            <a:r>
              <a:rPr lang="es-ES" dirty="0" smtClean="0"/>
              <a:t> de </a:t>
            </a:r>
            <a:r>
              <a:rPr lang="es-ES" dirty="0" err="1" smtClean="0"/>
              <a:t>formator</a:t>
            </a:r>
            <a:r>
              <a:rPr lang="es-ES" dirty="0" smtClean="0"/>
              <a:t>: </a:t>
            </a:r>
            <a:r>
              <a:rPr lang="es-ES" dirty="0" err="1" smtClean="0"/>
              <a:t>Convingeți</a:t>
            </a:r>
            <a:r>
              <a:rPr lang="es-ES" dirty="0" smtClean="0"/>
              <a:t> </a:t>
            </a:r>
            <a:r>
              <a:rPr lang="es-ES" dirty="0" err="1" smtClean="0"/>
              <a:t>participanții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 discute </a:t>
            </a:r>
            <a:r>
              <a:rPr lang="es-ES" dirty="0" err="1" smtClean="0"/>
              <a:t>împreună</a:t>
            </a:r>
            <a:r>
              <a:rPr lang="es-ES" dirty="0" smtClean="0"/>
              <a:t> </a:t>
            </a:r>
            <a:r>
              <a:rPr lang="es-ES" dirty="0" err="1" smtClean="0"/>
              <a:t>lucrurile</a:t>
            </a:r>
            <a:r>
              <a:rPr lang="es-ES" dirty="0" smtClean="0"/>
              <a:t> pe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  <a:r>
              <a:rPr lang="es-ES" dirty="0" err="1" smtClean="0"/>
              <a:t>trebuie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 le </a:t>
            </a:r>
            <a:r>
              <a:rPr lang="es-ES" dirty="0" err="1" smtClean="0"/>
              <a:t>ia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considerare </a:t>
            </a:r>
            <a:r>
              <a:rPr lang="es-ES" dirty="0" err="1" smtClean="0"/>
              <a:t>atunci</a:t>
            </a:r>
            <a:r>
              <a:rPr lang="es-ES" dirty="0" smtClean="0"/>
              <a:t> </a:t>
            </a:r>
            <a:r>
              <a:rPr lang="es-ES" dirty="0" err="1" smtClean="0"/>
              <a:t>când</a:t>
            </a:r>
            <a:r>
              <a:rPr lang="es-ES" dirty="0" smtClean="0"/>
              <a:t> </a:t>
            </a:r>
            <a:r>
              <a:rPr lang="es-ES" dirty="0" err="1" smtClean="0"/>
              <a:t>planifică</a:t>
            </a:r>
            <a:r>
              <a:rPr lang="es-ES" dirty="0" smtClean="0"/>
              <a:t> </a:t>
            </a:r>
            <a:r>
              <a:rPr lang="es-ES" dirty="0" err="1" smtClean="0"/>
              <a:t>și</a:t>
            </a:r>
            <a:r>
              <a:rPr lang="es-ES" dirty="0" smtClean="0"/>
              <a:t> se </a:t>
            </a:r>
            <a:r>
              <a:rPr lang="es-ES" dirty="0" err="1" smtClean="0"/>
              <a:t>pregătesc</a:t>
            </a:r>
            <a:r>
              <a:rPr lang="es-ES" dirty="0" smtClean="0"/>
              <a:t>. </a:t>
            </a:r>
            <a:r>
              <a:rPr lang="es-ES" dirty="0" err="1" smtClean="0"/>
              <a:t>Apoi</a:t>
            </a:r>
            <a:r>
              <a:rPr lang="es-ES" dirty="0" smtClean="0"/>
              <a:t>, </a:t>
            </a:r>
            <a:r>
              <a:rPr lang="es-ES" dirty="0" err="1" smtClean="0"/>
              <a:t>convingeți</a:t>
            </a:r>
            <a:r>
              <a:rPr lang="es-ES" dirty="0" smtClean="0"/>
              <a:t> </a:t>
            </a:r>
            <a:r>
              <a:rPr lang="ro-RO" dirty="0" smtClean="0"/>
              <a:t>s</a:t>
            </a:r>
            <a:r>
              <a:rPr lang="es-ES" dirty="0" smtClean="0"/>
              <a:t>ă </a:t>
            </a:r>
            <a:r>
              <a:rPr lang="es-ES" dirty="0" err="1" smtClean="0"/>
              <a:t>împărtășească</a:t>
            </a:r>
            <a:r>
              <a:rPr lang="es-ES" dirty="0" smtClean="0"/>
              <a:t> </a:t>
            </a:r>
            <a:r>
              <a:rPr lang="es-ES" dirty="0" err="1" smtClean="0"/>
              <a:t>informațiile</a:t>
            </a:r>
            <a:r>
              <a:rPr lang="es-ES" dirty="0" smtClean="0"/>
              <a:t> </a:t>
            </a:r>
            <a:r>
              <a:rPr lang="es-ES" dirty="0" err="1" smtClean="0"/>
              <a:t>cu</a:t>
            </a:r>
            <a:r>
              <a:rPr lang="es-ES" dirty="0" smtClean="0"/>
              <a:t> </a:t>
            </a:r>
            <a:r>
              <a:rPr lang="es-ES" dirty="0" err="1" smtClean="0"/>
              <a:t>restul</a:t>
            </a:r>
            <a:r>
              <a:rPr lang="es-ES" dirty="0" smtClean="0"/>
              <a:t> </a:t>
            </a:r>
            <a:r>
              <a:rPr lang="es-ES" dirty="0" err="1" smtClean="0"/>
              <a:t>clasei</a:t>
            </a:r>
            <a:endParaRPr dirty="0"/>
          </a:p>
        </p:txBody>
      </p:sp>
      <p:sp>
        <p:nvSpPr>
          <p:cNvPr id="55" name="Google Shape;55;g1132b01343c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82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32b0134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32b01343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/>
              <a:t>Standardele</a:t>
            </a:r>
            <a:r>
              <a:rPr lang="es-ES" dirty="0" smtClean="0"/>
              <a:t> de </a:t>
            </a:r>
            <a:r>
              <a:rPr lang="es-ES" dirty="0" err="1" smtClean="0"/>
              <a:t>comportament</a:t>
            </a:r>
            <a:r>
              <a:rPr lang="es-ES" dirty="0" smtClean="0"/>
              <a:t> </a:t>
            </a:r>
            <a:r>
              <a:rPr lang="es-ES" dirty="0" err="1" smtClean="0"/>
              <a:t>ar</a:t>
            </a:r>
            <a:r>
              <a:rPr lang="es-ES" dirty="0" smtClean="0"/>
              <a:t> putea fi: </a:t>
            </a:r>
            <a:endParaRPr lang="ro-RO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•</a:t>
            </a:r>
            <a:r>
              <a:rPr lang="es-ES" dirty="0" err="1" smtClean="0"/>
              <a:t>Violența</a:t>
            </a:r>
            <a:r>
              <a:rPr lang="es-ES" dirty="0" smtClean="0"/>
              <a:t> </a:t>
            </a:r>
            <a:r>
              <a:rPr lang="es-ES" dirty="0" err="1" smtClean="0"/>
              <a:t>sau</a:t>
            </a:r>
            <a:r>
              <a:rPr lang="es-ES" dirty="0" smtClean="0"/>
              <a:t> </a:t>
            </a:r>
            <a:r>
              <a:rPr lang="es-ES" dirty="0" err="1" smtClean="0"/>
              <a:t>agresiunea</a:t>
            </a:r>
            <a:r>
              <a:rPr lang="es-ES" dirty="0" smtClean="0"/>
              <a:t> de </a:t>
            </a:r>
            <a:r>
              <a:rPr lang="es-ES" dirty="0" err="1" smtClean="0"/>
              <a:t>orice</a:t>
            </a:r>
            <a:r>
              <a:rPr lang="es-ES" dirty="0" smtClean="0"/>
              <a:t> </a:t>
            </a:r>
            <a:r>
              <a:rPr lang="es-ES" dirty="0" err="1" smtClean="0"/>
              <a:t>fel</a:t>
            </a:r>
            <a:r>
              <a:rPr lang="es-ES" dirty="0" smtClean="0"/>
              <a:t> </a:t>
            </a:r>
            <a:r>
              <a:rPr lang="es-ES" dirty="0" err="1" smtClean="0"/>
              <a:t>nu</a:t>
            </a:r>
            <a:r>
              <a:rPr lang="es-ES" dirty="0" smtClean="0"/>
              <a:t> este </a:t>
            </a:r>
            <a:r>
              <a:rPr lang="es-ES" dirty="0" err="1" smtClean="0"/>
              <a:t>permisă</a:t>
            </a:r>
            <a:r>
              <a:rPr lang="es-ES" dirty="0" smtClean="0"/>
              <a:t> </a:t>
            </a:r>
            <a:endParaRPr lang="ro-RO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•</a:t>
            </a:r>
            <a:r>
              <a:rPr lang="es-ES" dirty="0" err="1" smtClean="0"/>
              <a:t>Limbajul</a:t>
            </a:r>
            <a:r>
              <a:rPr lang="es-ES" dirty="0" smtClean="0"/>
              <a:t> </a:t>
            </a:r>
            <a:r>
              <a:rPr lang="es-ES" dirty="0" err="1" smtClean="0"/>
              <a:t>instigator</a:t>
            </a:r>
            <a:r>
              <a:rPr lang="es-ES" dirty="0" smtClean="0"/>
              <a:t> la </a:t>
            </a:r>
            <a:r>
              <a:rPr lang="es-ES" dirty="0" err="1" smtClean="0"/>
              <a:t>ură</a:t>
            </a:r>
            <a:r>
              <a:rPr lang="es-ES" dirty="0" smtClean="0"/>
              <a:t> </a:t>
            </a:r>
            <a:r>
              <a:rPr lang="es-ES" dirty="0" err="1" smtClean="0"/>
              <a:t>sau</a:t>
            </a:r>
            <a:r>
              <a:rPr lang="es-ES" dirty="0" smtClean="0"/>
              <a:t> vulgar </a:t>
            </a:r>
            <a:r>
              <a:rPr lang="es-ES" dirty="0" err="1" smtClean="0"/>
              <a:t>nu</a:t>
            </a:r>
            <a:r>
              <a:rPr lang="es-ES" dirty="0" smtClean="0"/>
              <a:t> este </a:t>
            </a:r>
            <a:r>
              <a:rPr lang="es-ES" dirty="0" err="1" smtClean="0"/>
              <a:t>permis</a:t>
            </a:r>
            <a:r>
              <a:rPr lang="es-ES" dirty="0" smtClean="0"/>
              <a:t> </a:t>
            </a:r>
            <a:endParaRPr lang="ro-RO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•</a:t>
            </a:r>
            <a:r>
              <a:rPr lang="es-ES" dirty="0" err="1" smtClean="0"/>
              <a:t>Respectați</a:t>
            </a:r>
            <a:r>
              <a:rPr lang="es-ES" dirty="0" smtClean="0"/>
              <a:t> </a:t>
            </a:r>
            <a:r>
              <a:rPr lang="es-ES" dirty="0" err="1" smtClean="0"/>
              <a:t>proprietatea</a:t>
            </a:r>
            <a:r>
              <a:rPr lang="es-ES" dirty="0" smtClean="0"/>
              <a:t> </a:t>
            </a:r>
            <a:r>
              <a:rPr lang="es-ES" dirty="0" err="1" smtClean="0"/>
              <a:t>altora</a:t>
            </a:r>
            <a:r>
              <a:rPr lang="es-ES" dirty="0" smtClean="0"/>
              <a:t> – </a:t>
            </a:r>
            <a:r>
              <a:rPr lang="es-ES" dirty="0" err="1" smtClean="0"/>
              <a:t>nu</a:t>
            </a:r>
            <a:r>
              <a:rPr lang="es-ES" dirty="0" smtClean="0"/>
              <a:t> o </a:t>
            </a:r>
            <a:r>
              <a:rPr lang="es-ES" dirty="0" err="1" smtClean="0"/>
              <a:t>încălcați</a:t>
            </a:r>
            <a:r>
              <a:rPr lang="es-ES" dirty="0" smtClean="0"/>
              <a:t> </a:t>
            </a:r>
            <a:r>
              <a:rPr lang="es-ES" dirty="0" err="1" smtClean="0"/>
              <a:t>sau</a:t>
            </a:r>
            <a:r>
              <a:rPr lang="es-ES" dirty="0" smtClean="0"/>
              <a:t> </a:t>
            </a:r>
            <a:r>
              <a:rPr lang="es-ES" dirty="0" err="1" smtClean="0"/>
              <a:t>nu</a:t>
            </a:r>
            <a:r>
              <a:rPr lang="es-ES" dirty="0" smtClean="0"/>
              <a:t> o </a:t>
            </a:r>
            <a:r>
              <a:rPr lang="es-ES" dirty="0" err="1" smtClean="0"/>
              <a:t>luați</a:t>
            </a:r>
            <a:r>
              <a:rPr lang="es-ES" dirty="0" smtClean="0"/>
              <a:t> </a:t>
            </a:r>
            <a:endParaRPr lang="ro-RO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•</a:t>
            </a:r>
            <a:r>
              <a:rPr lang="es-ES" dirty="0" err="1" smtClean="0"/>
              <a:t>Orice</a:t>
            </a:r>
            <a:r>
              <a:rPr lang="es-ES" dirty="0" smtClean="0"/>
              <a:t> </a:t>
            </a:r>
            <a:r>
              <a:rPr lang="es-ES" dirty="0" err="1" smtClean="0"/>
              <a:t>persoană</a:t>
            </a:r>
            <a:r>
              <a:rPr lang="es-ES" dirty="0" smtClean="0"/>
              <a:t> are </a:t>
            </a:r>
            <a:r>
              <a:rPr lang="es-ES" dirty="0" err="1" smtClean="0"/>
              <a:t>dreptul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 se </a:t>
            </a:r>
            <a:r>
              <a:rPr lang="es-ES" dirty="0" err="1" smtClean="0"/>
              <a:t>simtă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</a:t>
            </a:r>
            <a:r>
              <a:rPr lang="es-ES" dirty="0" err="1" smtClean="0"/>
              <a:t>siguranță</a:t>
            </a:r>
            <a:r>
              <a:rPr lang="es-ES" dirty="0" smtClean="0"/>
              <a:t> </a:t>
            </a:r>
            <a:r>
              <a:rPr lang="es-ES" dirty="0" err="1" smtClean="0"/>
              <a:t>și</a:t>
            </a:r>
            <a:r>
              <a:rPr lang="es-ES" dirty="0" smtClean="0"/>
              <a:t> </a:t>
            </a:r>
            <a:r>
              <a:rPr lang="es-ES" dirty="0" err="1" smtClean="0"/>
              <a:t>respectată</a:t>
            </a:r>
            <a:r>
              <a:rPr lang="es-ES" dirty="0" smtClean="0"/>
              <a:t> </a:t>
            </a:r>
            <a:endParaRPr lang="ro-RO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•</a:t>
            </a:r>
            <a:r>
              <a:rPr lang="es-ES" dirty="0" err="1" smtClean="0"/>
              <a:t>Orice</a:t>
            </a:r>
            <a:r>
              <a:rPr lang="es-ES" dirty="0" smtClean="0"/>
              <a:t> </a:t>
            </a:r>
            <a:r>
              <a:rPr lang="es-ES" dirty="0" err="1" smtClean="0"/>
              <a:t>persoană</a:t>
            </a:r>
            <a:r>
              <a:rPr lang="es-ES" dirty="0" smtClean="0"/>
              <a:t> are </a:t>
            </a:r>
            <a:r>
              <a:rPr lang="es-ES" dirty="0" err="1" smtClean="0"/>
              <a:t>dreptul</a:t>
            </a:r>
            <a:r>
              <a:rPr lang="es-ES" dirty="0" smtClean="0"/>
              <a:t> de a se exprima </a:t>
            </a:r>
            <a:r>
              <a:rPr lang="es-ES" dirty="0" err="1" smtClean="0"/>
              <a:t>și</a:t>
            </a:r>
            <a:r>
              <a:rPr lang="es-ES" dirty="0" smtClean="0"/>
              <a:t> de a fi </a:t>
            </a:r>
            <a:r>
              <a:rPr lang="es-ES" dirty="0" err="1" smtClean="0"/>
              <a:t>ascultată</a:t>
            </a:r>
            <a:endParaRPr lang="ro-RO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/>
              <a:t>Regulile</a:t>
            </a:r>
            <a:r>
              <a:rPr lang="es-ES" dirty="0" smtClean="0"/>
              <a:t> de </a:t>
            </a:r>
            <a:r>
              <a:rPr lang="es-ES" dirty="0" err="1" smtClean="0"/>
              <a:t>comportament</a:t>
            </a:r>
            <a:r>
              <a:rPr lang="es-ES" dirty="0" smtClean="0"/>
              <a:t> </a:t>
            </a:r>
            <a:r>
              <a:rPr lang="es-ES" dirty="0" err="1" smtClean="0"/>
              <a:t>sunt</a:t>
            </a:r>
            <a:r>
              <a:rPr lang="es-ES" dirty="0" smtClean="0"/>
              <a:t> </a:t>
            </a:r>
            <a:r>
              <a:rPr lang="es-ES" dirty="0" err="1" smtClean="0"/>
              <a:t>minimul</a:t>
            </a:r>
            <a:r>
              <a:rPr lang="es-ES" dirty="0" smtClean="0"/>
              <a:t> a </a:t>
            </a:r>
            <a:r>
              <a:rPr lang="es-ES" dirty="0" err="1" smtClean="0"/>
              <a:t>ceea</a:t>
            </a:r>
            <a:r>
              <a:rPr lang="es-ES" dirty="0" smtClean="0"/>
              <a:t> ce este </a:t>
            </a:r>
            <a:r>
              <a:rPr lang="es-ES" dirty="0" err="1" smtClean="0"/>
              <a:t>acceptabil</a:t>
            </a:r>
            <a:r>
              <a:rPr lang="es-ES" dirty="0" smtClean="0"/>
              <a:t>, </a:t>
            </a:r>
            <a:r>
              <a:rPr lang="es-ES" dirty="0" err="1" smtClean="0"/>
              <a:t>așa</a:t>
            </a:r>
            <a:r>
              <a:rPr lang="es-ES" dirty="0" smtClean="0"/>
              <a:t> </a:t>
            </a:r>
            <a:r>
              <a:rPr lang="es-ES" dirty="0" err="1" smtClean="0"/>
              <a:t>că</a:t>
            </a:r>
            <a:r>
              <a:rPr lang="es-ES" dirty="0" smtClean="0"/>
              <a:t> </a:t>
            </a:r>
            <a:r>
              <a:rPr lang="es-ES" dirty="0" err="1" smtClean="0"/>
              <a:t>nu</a:t>
            </a:r>
            <a:r>
              <a:rPr lang="es-ES" dirty="0" smtClean="0"/>
              <a:t> </a:t>
            </a:r>
            <a:r>
              <a:rPr lang="es-ES" dirty="0" err="1" smtClean="0"/>
              <a:t>lăsați</a:t>
            </a:r>
            <a:r>
              <a:rPr lang="es-ES" dirty="0" smtClean="0"/>
              <a:t> pe </a:t>
            </a:r>
            <a:r>
              <a:rPr lang="es-ES" dirty="0" err="1" smtClean="0"/>
              <a:t>nimeni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 </a:t>
            </a:r>
            <a:r>
              <a:rPr lang="es-ES" dirty="0" err="1" smtClean="0"/>
              <a:t>scape</a:t>
            </a:r>
            <a:r>
              <a:rPr lang="es-ES" dirty="0" smtClean="0"/>
              <a:t> </a:t>
            </a:r>
            <a:r>
              <a:rPr lang="ro-RO" dirty="0" smtClean="0"/>
              <a:t>prin</a:t>
            </a:r>
            <a:r>
              <a:rPr lang="es-ES" dirty="0" smtClean="0"/>
              <a:t> </a:t>
            </a:r>
            <a:r>
              <a:rPr lang="es-ES" dirty="0" err="1" smtClean="0"/>
              <a:t>încălcarea</a:t>
            </a:r>
            <a:r>
              <a:rPr lang="es-ES" dirty="0" smtClean="0"/>
              <a:t> </a:t>
            </a:r>
            <a:r>
              <a:rPr lang="es-ES" dirty="0" err="1" smtClean="0"/>
              <a:t>lor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Exemple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consecințe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proporționale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consecvente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pentru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încălcarea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unei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reguli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bază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dirty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b="1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Prima</a:t>
            </a:r>
            <a:r>
              <a:rPr lang="ro-RO" b="1" baseline="0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dată: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oprește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-te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din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ceea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ce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faci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-le o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privire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aspră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dirty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b="1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 2-a oară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spuneți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"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faceți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asta"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indicați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regulile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b="1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 3-a oară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marcați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-le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numele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pe o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bucată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hârtie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b="1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 4-a oară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spune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„</a:t>
            </a:r>
            <a:r>
              <a:rPr lang="ro-RO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Ai făcut asta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patru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ori.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Încă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dată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va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trebui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vorbim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după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.'</a:t>
            </a:r>
            <a:endParaRPr dirty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b="1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 5-a oară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pt-BR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spune „</a:t>
            </a:r>
            <a:r>
              <a:rPr lang="ro-RO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 fost</a:t>
            </a:r>
            <a:r>
              <a:rPr lang="pt-BR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ajuns. Vom vorbi după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.'</a:t>
            </a:r>
            <a:endParaRPr dirty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Evident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exista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ocazii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continua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dincolo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pașii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pe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i-am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conturat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aici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!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Gândiți-vă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consecințele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grave pe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le-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avea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pentru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încălcarea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gravă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repetată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regulilor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aplicați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-le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mod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consecvent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ro-RO" dirty="0" smtClean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Dacă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scrieți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numele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unui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pe o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foaie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hârtie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ei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știu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s-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comportat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greșit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asemenea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posibilitatea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a se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opri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a-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modifica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comportamentul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fără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alte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consecințe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ro-RO" dirty="0" smtClean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Dacă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numele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copilului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este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scris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pe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tablă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vizibil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pentru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toată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lumea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– de ce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și-ar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schimba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comportamentul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? </a:t>
            </a:r>
            <a:r>
              <a:rPr lang="ro-RO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umele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va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rămâne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acolo sus,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vizibil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tuturor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indiferent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dacă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încep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se comporte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bine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sau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este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incluziv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ales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pentru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luptă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mod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regulat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unele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dintre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regulile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bază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ro-RO" dirty="0" smtClean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Pentru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clasă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adevărat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incluzivă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este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suficient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doar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știi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dintre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tăi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nevoi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educaționale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speciale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dizabilități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ro-RO" dirty="0" smtClean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Ar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trebui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știți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dintre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dumneavoastră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beneficiază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dacă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este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cazul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de mese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școlare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gratuite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sunt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îngrijitori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află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plasament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pentru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limba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dumneavoastră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este una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nativă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provin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din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comunități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romi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sau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migranți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deosebit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o-RO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vulnerabil</a:t>
            </a:r>
            <a:r>
              <a:rPr lang="ro-RO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ro-RO" dirty="0" smtClean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dirty="0" smtClean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presupune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doar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ceea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ce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tăi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știu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deja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sau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știu</a:t>
            </a:r>
            <a:r>
              <a:rPr lang="ro-RO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ro-RO" baseline="0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când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planifici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subiect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nou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întreabă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-i!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acest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fel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veți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identifica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zonele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despre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sunt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curioși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afle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multe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veți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evita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treceți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peste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învățarea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foarte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familiară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ro-RO" dirty="0" smtClean="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Pre-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evaluarea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cunoștințelor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anterioare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ale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copiilor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intereselor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jurul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unui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subiect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, le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arată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că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au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fost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ascultați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incluși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propria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lor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dirty="0" err="1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învățare</a:t>
            </a:r>
            <a:r>
              <a:rPr lang="es-ES" dirty="0" smtClean="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63" name="Google Shape;63;g1132b01343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29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32b013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32b0134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Acum</a:t>
            </a:r>
            <a:r>
              <a:rPr lang="es-ES" dirty="0" smtClean="0"/>
              <a:t>, </a:t>
            </a:r>
            <a:r>
              <a:rPr lang="es-ES" dirty="0" err="1" smtClean="0"/>
              <a:t>că</a:t>
            </a:r>
            <a:r>
              <a:rPr lang="es-ES" dirty="0" smtClean="0"/>
              <a:t> </a:t>
            </a:r>
            <a:r>
              <a:rPr lang="es-ES" dirty="0" err="1" smtClean="0"/>
              <a:t>suntem</a:t>
            </a:r>
            <a:r>
              <a:rPr lang="es-ES" dirty="0" smtClean="0"/>
              <a:t> </a:t>
            </a:r>
            <a:r>
              <a:rPr lang="es-ES" dirty="0" err="1" smtClean="0"/>
              <a:t>conștienți</a:t>
            </a:r>
            <a:r>
              <a:rPr lang="es-ES" dirty="0" smtClean="0"/>
              <a:t> de </a:t>
            </a:r>
            <a:r>
              <a:rPr lang="es-ES" dirty="0" err="1" smtClean="0"/>
              <a:t>elementele</a:t>
            </a:r>
            <a:r>
              <a:rPr lang="es-ES" dirty="0" smtClean="0"/>
              <a:t> pe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  <a:r>
              <a:rPr lang="es-ES" dirty="0" err="1" smtClean="0"/>
              <a:t>trebuie</a:t>
            </a:r>
            <a:r>
              <a:rPr lang="es-ES" dirty="0" smtClean="0"/>
              <a:t> </a:t>
            </a:r>
            <a:r>
              <a:rPr lang="es-ES" dirty="0" err="1" smtClean="0"/>
              <a:t>să</a:t>
            </a:r>
            <a:r>
              <a:rPr lang="es-ES" dirty="0" smtClean="0"/>
              <a:t> le </a:t>
            </a:r>
            <a:r>
              <a:rPr lang="es-ES" dirty="0" err="1" smtClean="0"/>
              <a:t>luăm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considerare </a:t>
            </a:r>
            <a:r>
              <a:rPr lang="es-ES" dirty="0" err="1" smtClean="0"/>
              <a:t>atunci</a:t>
            </a:r>
            <a:r>
              <a:rPr lang="es-ES" dirty="0" smtClean="0"/>
              <a:t> </a:t>
            </a:r>
            <a:r>
              <a:rPr lang="es-ES" dirty="0" err="1" smtClean="0"/>
              <a:t>când</a:t>
            </a:r>
            <a:r>
              <a:rPr lang="es-ES" dirty="0" smtClean="0"/>
              <a:t> </a:t>
            </a:r>
            <a:r>
              <a:rPr lang="es-ES" dirty="0" err="1" smtClean="0"/>
              <a:t>planificăm</a:t>
            </a:r>
            <a:r>
              <a:rPr lang="es-ES" dirty="0" smtClean="0"/>
              <a:t> </a:t>
            </a:r>
            <a:r>
              <a:rPr lang="es-ES" dirty="0" err="1" smtClean="0"/>
              <a:t>și</a:t>
            </a:r>
            <a:r>
              <a:rPr lang="es-ES" dirty="0" smtClean="0"/>
              <a:t>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pregătim</a:t>
            </a:r>
            <a:r>
              <a:rPr lang="es-ES" dirty="0" smtClean="0"/>
              <a:t>, </a:t>
            </a:r>
            <a:r>
              <a:rPr lang="es-ES" dirty="0" err="1" smtClean="0"/>
              <a:t>putem</a:t>
            </a:r>
            <a:r>
              <a:rPr lang="es-ES" dirty="0" smtClean="0"/>
              <a:t> </a:t>
            </a:r>
            <a:r>
              <a:rPr lang="es-ES" dirty="0" err="1" smtClean="0"/>
              <a:t>privi</a:t>
            </a:r>
            <a:r>
              <a:rPr lang="es-ES" dirty="0" smtClean="0"/>
              <a:t> </a:t>
            </a:r>
            <a:r>
              <a:rPr lang="es-ES" dirty="0" err="1" smtClean="0"/>
              <a:t>puțin</a:t>
            </a:r>
            <a:r>
              <a:rPr lang="es-ES" dirty="0" smtClean="0"/>
              <a:t> </a:t>
            </a:r>
            <a:r>
              <a:rPr lang="es-ES" dirty="0" err="1" smtClean="0"/>
              <a:t>mai</a:t>
            </a:r>
            <a:r>
              <a:rPr lang="es-ES" dirty="0" smtClean="0"/>
              <a:t> </a:t>
            </a:r>
            <a:r>
              <a:rPr lang="es-ES" dirty="0" err="1" smtClean="0"/>
              <a:t>în</a:t>
            </a:r>
            <a:r>
              <a:rPr lang="es-ES" dirty="0" smtClean="0"/>
              <a:t> </a:t>
            </a:r>
            <a:r>
              <a:rPr lang="es-ES" dirty="0" err="1" smtClean="0"/>
              <a:t>profunzime</a:t>
            </a:r>
            <a:r>
              <a:rPr lang="es-ES" dirty="0" smtClean="0"/>
              <a:t> la </a:t>
            </a:r>
            <a:r>
              <a:rPr lang="es-ES" dirty="0" err="1" smtClean="0"/>
              <a:t>ceea</a:t>
            </a:r>
            <a:r>
              <a:rPr lang="es-ES" dirty="0" smtClean="0"/>
              <a:t> ce </a:t>
            </a:r>
            <a:r>
              <a:rPr lang="es-ES" dirty="0" err="1" smtClean="0"/>
              <a:t>implic</a:t>
            </a:r>
            <a:r>
              <a:rPr lang="ro-RO" dirty="0" smtClean="0"/>
              <a:t>ă</a:t>
            </a:r>
            <a:r>
              <a:rPr lang="es-ES" dirty="0" smtClean="0"/>
              <a:t> </a:t>
            </a:r>
            <a:r>
              <a:rPr lang="es-ES" dirty="0" err="1" smtClean="0"/>
              <a:t>fiecare</a:t>
            </a:r>
            <a:r>
              <a:rPr lang="es-ES" dirty="0" smtClean="0"/>
              <a:t>...</a:t>
            </a:r>
            <a:endParaRPr dirty="0"/>
          </a:p>
        </p:txBody>
      </p:sp>
      <p:sp>
        <p:nvSpPr>
          <p:cNvPr id="70" name="Google Shape;70;g1132b0134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007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32b01343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32b01343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g1132b01343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18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32b01343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32b01343c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132b01343c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59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32b01343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32b01343c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132b01343c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78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1eab8aa9a_0_57"/>
          <p:cNvSpPr txBox="1"/>
          <p:nvPr/>
        </p:nvSpPr>
        <p:spPr>
          <a:xfrm>
            <a:off x="1028700" y="435307"/>
            <a:ext cx="102489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11eab8aa9a_0_5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111eab8aa9a_0_59"/>
          <p:cNvSpPr/>
          <p:nvPr/>
        </p:nvSpPr>
        <p:spPr>
          <a:xfrm>
            <a:off x="0" y="6708711"/>
            <a:ext cx="12192000" cy="14940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g111eab8aa9a_0_5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g111eab8aa9a_0_5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11eab8aa9a_0_52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8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111eab8aa9a_0_52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4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111eab8aa9a_0_52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3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111eab8aa9a_0_52"/>
          <p:cNvSpPr/>
          <p:nvPr/>
        </p:nvSpPr>
        <p:spPr>
          <a:xfrm>
            <a:off x="10885638" y="4305482"/>
            <a:ext cx="1759800" cy="509100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RZWjCaXtQo" TargetMode="External"/><Relationship Id="rId3" Type="http://schemas.openxmlformats.org/officeDocument/2006/relationships/hyperlink" Target="https://www.youtube.com/watch?v=OovCRMrFQyg" TargetMode="External"/><Relationship Id="rId7" Type="http://schemas.openxmlformats.org/officeDocument/2006/relationships/hyperlink" Target="https://canvas.csun.edu/courses/93131/pages/equity-minded-teach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ctfassets.net/p0qf7j048i0q/7vXo4bBocglQvcdUzeNDmv/ea7f4880d59f6321072b47699085e1d4/StepbystepplannerUDL_Understood.pdf" TargetMode="External"/><Relationship Id="rId5" Type="http://schemas.openxmlformats.org/officeDocument/2006/relationships/hyperlink" Target="https://blog.brookespublishing.com/6-steps-to-planning-udl-lessons-3-teacher-stories/" TargetMode="External"/><Relationship Id="rId4" Type="http://schemas.openxmlformats.org/officeDocument/2006/relationships/hyperlink" Target="https://www.youtube.com/results?search_query=how+to+plan+and+prepare+udl+lesson" TargetMode="External"/><Relationship Id="rId9" Type="http://schemas.openxmlformats.org/officeDocument/2006/relationships/hyperlink" Target="https://www.youtube.com/watch?v=nASvIgSOCx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sz="2800" b="1" i="0" u="none" strike="noStrike" cap="non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3822004" y="4002318"/>
            <a:ext cx="4547993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s-E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CURRICULUM</a:t>
            </a: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32b01343c_0_47"/>
          <p:cNvSpPr txBox="1"/>
          <p:nvPr/>
        </p:nvSpPr>
        <p:spPr>
          <a:xfrm>
            <a:off x="569350" y="1290831"/>
            <a:ext cx="113367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ctivitatea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trebuie să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aborde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ze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provocările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cognitiv</a:t>
            </a:r>
            <a:r>
              <a:rPr lang="ro-RO" sz="18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</a:t>
            </a:r>
            <a:endParaRPr sz="1800" b="1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g1132b01343c_0_47"/>
          <p:cNvSpPr/>
          <p:nvPr/>
        </p:nvSpPr>
        <p:spPr>
          <a:xfrm>
            <a:off x="327775" y="2347325"/>
            <a:ext cx="8524800" cy="3643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Activitățile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kinestezice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creează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condiții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bune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incluziunea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copiilor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probleme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cognitive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având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vedere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limbajul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artelor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fi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deosebit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benefic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facilitarea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exprimării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 </a:t>
            </a:r>
            <a:endParaRPr lang="ro-RO" sz="1600" i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cazul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necesar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se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explice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sensul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din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spatele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lucrării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create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persoana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încrezătoare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verbal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refuză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vorbească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din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orice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motiv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celorlalți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participanți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li se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cere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înțeleagă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/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înțelegă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ceea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ce este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descris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/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exprimat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i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lucrare fie verbal, fie </a:t>
            </a:r>
            <a:r>
              <a:rPr lang="ro-RO" sz="1600" i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prin teatru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 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g1132b01343c_0_47"/>
          <p:cNvPicPr preferRelativeResize="0"/>
          <p:nvPr/>
        </p:nvPicPr>
        <p:blipFill rotWithShape="1">
          <a:blip r:embed="rId3">
            <a:alphaModFix/>
          </a:blip>
          <a:srcRect l="51023" t="26572" r="26314" b="24127"/>
          <a:stretch/>
        </p:blipFill>
        <p:spPr>
          <a:xfrm>
            <a:off x="9030637" y="4388187"/>
            <a:ext cx="1043451" cy="1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132b01343c_0_47"/>
          <p:cNvSpPr/>
          <p:nvPr/>
        </p:nvSpPr>
        <p:spPr>
          <a:xfrm>
            <a:off x="9929813" y="2796950"/>
            <a:ext cx="1976237" cy="1908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>
                <a:latin typeface="Helvetica Neue"/>
                <a:ea typeface="Helvetica Neue"/>
                <a:cs typeface="Helvetica Neue"/>
                <a:sym typeface="Helvetica Neue"/>
              </a:rPr>
              <a:t>Prin c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alte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modalități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ne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putem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asigura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că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abordăm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provocările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cognitive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32b01343c_0_54"/>
          <p:cNvSpPr txBox="1"/>
          <p:nvPr/>
        </p:nvSpPr>
        <p:spPr>
          <a:xfrm>
            <a:off x="455050" y="1371603"/>
            <a:ext cx="113367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uport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gestionarea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provocărilor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comportamentale</a:t>
            </a:r>
            <a:endParaRPr sz="2400" b="1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g1132b01343c_0_54"/>
          <p:cNvSpPr/>
          <p:nvPr/>
        </p:nvSpPr>
        <p:spPr>
          <a:xfrm>
            <a:off x="289600" y="2593925"/>
            <a:ext cx="8041200" cy="28119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Facilitatorul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trebui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fie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pregătit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susținut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un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co-facilitator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există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strategii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disponibile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detașarea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emoțională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Agresiunea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trebui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fie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permisă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iar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un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spațiu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copilul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lua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o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pauză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discuta o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problemă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privat</a:t>
            </a:r>
            <a:r>
              <a:rPr lang="ro-RO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pur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simplu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se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calma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prin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niște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exerciții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mici</a:t>
            </a:r>
            <a:r>
              <a:rPr lang="ro-RO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sz="18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recomandabil</a:t>
            </a:r>
            <a:r>
              <a:rPr lang="es-ES" sz="18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g1132b01343c_0_54"/>
          <p:cNvPicPr preferRelativeResize="0"/>
          <p:nvPr/>
        </p:nvPicPr>
        <p:blipFill rotWithShape="1">
          <a:blip r:embed="rId3">
            <a:alphaModFix/>
          </a:blip>
          <a:srcRect l="51023" t="26572" r="26314" b="24127"/>
          <a:stretch/>
        </p:blipFill>
        <p:spPr>
          <a:xfrm>
            <a:off x="8910777" y="4211100"/>
            <a:ext cx="1043451" cy="1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132b01343c_0_54"/>
          <p:cNvSpPr/>
          <p:nvPr/>
        </p:nvSpPr>
        <p:spPr>
          <a:xfrm>
            <a:off x="9515475" y="2796950"/>
            <a:ext cx="2390575" cy="1908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Helvetica Neue"/>
                <a:ea typeface="Helvetica Neue"/>
                <a:cs typeface="Helvetica Neue"/>
                <a:sym typeface="Helvetica Neue"/>
              </a:rPr>
              <a:t>Există și alte strategii de gestionare a provocărilor comportamentale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32b01343c_0_61"/>
          <p:cNvSpPr txBox="1"/>
          <p:nvPr/>
        </p:nvSpPr>
        <p:spPr>
          <a:xfrm>
            <a:off x="461050" y="1305415"/>
            <a:ext cx="113367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</a:t>
            </a:r>
            <a:r>
              <a:rPr lang="it-IT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osibilele provocări legate de talente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speciale</a:t>
            </a:r>
            <a:endParaRPr sz="2400" b="1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g1132b01343c_0_61"/>
          <p:cNvSpPr/>
          <p:nvPr/>
        </p:nvSpPr>
        <p:spPr>
          <a:xfrm>
            <a:off x="461050" y="2313062"/>
            <a:ext cx="7748700" cy="334478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Garantați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un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mediu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sigur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susținere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fără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judecată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bătaie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joc</a:t>
            </a:r>
            <a:r>
              <a:rPr lang="ro-RO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intimidare</a:t>
            </a:r>
            <a:r>
              <a:rPr lang="ro-RO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 practica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diferite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scenarii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sociale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construi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încredere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"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greșeli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"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îmbunătăți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abilitățile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2000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Elevilor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talentați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/</a:t>
            </a:r>
            <a:r>
              <a:rPr lang="ro-RO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supradotați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li se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pot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oferi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sarcini</a:t>
            </a:r>
            <a:r>
              <a:rPr lang="ro-RO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roluri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suplimentare</a:t>
            </a:r>
            <a:r>
              <a:rPr lang="ro-RO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provoacă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gândească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acționeze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departe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decât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restul</a:t>
            </a:r>
            <a:r>
              <a:rPr lang="es-ES" sz="20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grupului</a:t>
            </a:r>
            <a:r>
              <a:rPr lang="es-ES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g1132b01343c_0_61"/>
          <p:cNvPicPr preferRelativeResize="0"/>
          <p:nvPr/>
        </p:nvPicPr>
        <p:blipFill rotWithShape="1">
          <a:blip r:embed="rId3">
            <a:alphaModFix/>
          </a:blip>
          <a:srcRect l="26508" t="26572" r="51187" b="24127"/>
          <a:stretch/>
        </p:blipFill>
        <p:spPr>
          <a:xfrm>
            <a:off x="8818021" y="4310700"/>
            <a:ext cx="1026975" cy="1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132b01343c_0_61"/>
          <p:cNvSpPr/>
          <p:nvPr/>
        </p:nvSpPr>
        <p:spPr>
          <a:xfrm rot="425653">
            <a:off x="9437879" y="1995335"/>
            <a:ext cx="2353820" cy="245540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tilizați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orice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alte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metode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dirty="0" smtClean="0">
                <a:latin typeface="Helvetica Neue"/>
                <a:ea typeface="Helvetica Neue"/>
                <a:cs typeface="Helvetica Neue"/>
                <a:sym typeface="Helvetica Neue"/>
              </a:rPr>
              <a:t>această provocare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1eab8aa9a_0_64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rgbClr val="00AEEF"/>
                </a:solidFill>
              </a:rPr>
              <a:t>Lista de verificare </a:t>
            </a:r>
            <a:r>
              <a:rPr lang="ro-RO" sz="2000" dirty="0" smtClean="0">
                <a:solidFill>
                  <a:srgbClr val="00AEEF"/>
                </a:solidFill>
              </a:rPr>
              <a:t>a E</a:t>
            </a:r>
            <a:r>
              <a:rPr lang="pt-BR" sz="2000" dirty="0" smtClean="0">
                <a:solidFill>
                  <a:srgbClr val="00AEEF"/>
                </a:solidFill>
              </a:rPr>
              <a:t>ducatorilor</a:t>
            </a:r>
            <a:r>
              <a:rPr lang="ro-RO" sz="2000" dirty="0" smtClean="0">
                <a:solidFill>
                  <a:srgbClr val="00AEEF"/>
                </a:solidFill>
              </a:rPr>
              <a:t> Incluzivi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141" name="Google Shape;141;g111eab8aa9a_0_64"/>
          <p:cNvSpPr txBox="1"/>
          <p:nvPr/>
        </p:nvSpPr>
        <p:spPr>
          <a:xfrm>
            <a:off x="8800800" y="5543435"/>
            <a:ext cx="339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/>
              <a:t>https://westwindie.wordpress.com/2013/10/14/14points/</a:t>
            </a:r>
            <a:endParaRPr sz="1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16834"/>
              </p:ext>
            </p:extLst>
          </p:nvPr>
        </p:nvGraphicFramePr>
        <p:xfrm>
          <a:off x="639901" y="1308116"/>
          <a:ext cx="8160900" cy="514865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269580"/>
                <a:gridCol w="1105468"/>
                <a:gridCol w="873457"/>
                <a:gridCol w="912395"/>
              </a:tblGrid>
              <a:tr h="203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Eu? …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Categoric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Poate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Nu chiar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Creez un mediu de învățare confortabil, acceptabil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3271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Am o atitudine pozitivă cu așteptări mari pentru toți studenții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>
                          <a:effectLst/>
                        </a:rPr>
                        <a:t>Păstrez o sală de clasă organizată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>
                          <a:effectLst/>
                        </a:rPr>
                        <a:t>Evaluez cunoștințele anterioare ale studenților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Menționez obiectivele lecțiilor mele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490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Respect punctele forte și nivelurile de interes individuale ale elevilor mei cu diferite metode de predare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>
                          <a:effectLst/>
                        </a:rPr>
                        <a:t>Cred în diferite tipuri de evaluare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3271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>
                          <a:effectLst/>
                        </a:rPr>
                        <a:t>Ofer elevilor feedback în timp util, cu privire la progresul lor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6542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Configurez un sistem care monitorizează nivelurile și progresul elevilor la intervale regulate pe tot parcursul anului școlar (de exemplu, fiecare perioadă de notare)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3271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Dezvolt cursanți strategici care sunt conștienți de modul în care învață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Ofer ajutor, dar nu permit studenților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>
                          <a:effectLst/>
                        </a:rPr>
                        <a:t>Împărtășesc progresul elevilor cu familiile lor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490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Comunic în mod regulat cu colegii mei de </a:t>
                      </a:r>
                      <a:r>
                        <a:rPr lang="ro-RO" sz="1200" b="0">
                          <a:effectLst/>
                        </a:rPr>
                        <a:t>nivel</a:t>
                      </a:r>
                      <a:r>
                        <a:rPr lang="ro-RO" sz="1200" b="0" smtClean="0">
                          <a:effectLst/>
                        </a:rPr>
                        <a:t>, </a:t>
                      </a:r>
                      <a:r>
                        <a:rPr lang="ro-RO" sz="1200" b="0" dirty="0">
                          <a:effectLst/>
                        </a:rPr>
                        <a:t>co-profesori, membrii echipei și alți membri ai personalului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490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Cercetez în permanență cele mai bune practici învățate prin studii independente, ateliere și conferințe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163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Cred că învățarea este un proces evolutiv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  <a:tr h="2951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0" dirty="0">
                          <a:effectLst/>
                        </a:rPr>
                        <a:t>Recunosc că nu am întotdeauna toate răspunsurile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2929" marR="5292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1eab8aa9a_0_0"/>
          <p:cNvSpPr txBox="1"/>
          <p:nvPr/>
        </p:nvSpPr>
        <p:spPr>
          <a:xfrm>
            <a:off x="505700" y="1473700"/>
            <a:ext cx="11114584" cy="399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 serie de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urmează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fie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selectate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pe baza:</a:t>
            </a:r>
            <a:endParaRPr sz="15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ro-RO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Grupului țintă</a:t>
            </a:r>
            <a:endParaRPr sz="15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ro-RO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Riscurile specifice</a:t>
            </a:r>
            <a:endParaRPr sz="15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ro-RO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Capacități</a:t>
            </a:r>
            <a:endParaRPr sz="15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ro-RO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Resursele școlare</a:t>
            </a:r>
            <a:endParaRPr sz="15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❏"/>
            </a:pPr>
            <a:r>
              <a:rPr lang="ro-RO" sz="1500" b="1" dirty="0" err="1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</a:t>
            </a:r>
            <a:r>
              <a:rPr lang="es-ES" sz="15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isponibilitatea</a:t>
            </a:r>
            <a:r>
              <a:rPr lang="es-ES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posibilitățile</a:t>
            </a:r>
            <a:r>
              <a:rPr lang="es-ES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implicare a </a:t>
            </a:r>
            <a:r>
              <a:rPr lang="es-ES" sz="15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experților</a:t>
            </a:r>
            <a:r>
              <a:rPr lang="es-ES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facilitatorilor</a:t>
            </a:r>
            <a:r>
              <a:rPr lang="es-ES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externi</a:t>
            </a:r>
            <a:r>
              <a:rPr lang="es-ES" sz="15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sz="15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recomandă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ca </a:t>
            </a:r>
            <a:r>
              <a:rPr lang="ro-RO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 </a:t>
            </a:r>
            <a:r>
              <a:rPr lang="ro-RO" sz="1500" b="1" dirty="0" smtClean="0">
                <a:solidFill>
                  <a:srgbClr val="EC7320"/>
                </a:solidFill>
                <a:latin typeface="+mj-lt"/>
                <a:ea typeface="Helvetica Neue"/>
                <a:cs typeface="Helvetica Neue"/>
                <a:sym typeface="Helvetica Neue"/>
              </a:rPr>
              <a:t>se desfășoare cel puțin o serie de activități</a:t>
            </a:r>
            <a:r>
              <a:rPr lang="es-ES" sz="1500" b="1" dirty="0" smtClean="0">
                <a:solidFill>
                  <a:srgbClr val="EC7320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Deși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selecția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activităților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specifice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este la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latitudinea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profesorului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funcție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parametrii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menționați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5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sus, </a:t>
            </a:r>
            <a:r>
              <a:rPr lang="it-IT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ar fi benefic ca s</a:t>
            </a:r>
            <a:r>
              <a:rPr lang="ro-RO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ă</a:t>
            </a:r>
            <a:r>
              <a:rPr lang="it-IT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 aib</a:t>
            </a:r>
            <a:r>
              <a:rPr lang="ro-RO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ă</a:t>
            </a:r>
            <a:r>
              <a:rPr lang="it-IT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 loc c</a:t>
            </a:r>
            <a:r>
              <a:rPr lang="ro-RO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â</a:t>
            </a:r>
            <a:r>
              <a:rPr lang="it-IT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t mai multe </a:t>
            </a:r>
            <a:r>
              <a:rPr lang="ro-RO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ș</a:t>
            </a:r>
            <a:r>
              <a:rPr lang="it-IT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edin</a:t>
            </a:r>
            <a:r>
              <a:rPr lang="ro-RO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ț</a:t>
            </a:r>
            <a:r>
              <a:rPr lang="it-IT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e</a:t>
            </a:r>
            <a:r>
              <a:rPr lang="ro-RO" sz="1500" b="1" dirty="0" smtClean="0">
                <a:solidFill>
                  <a:schemeClr val="accent2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 a asigura o abordare durabilă și o învățare activă pentru participanții implicați</a:t>
            </a:r>
            <a:r>
              <a:rPr lang="es-ES" sz="15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sz="15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154;g111eab8aa9a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Selectarea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</a:t>
            </a:r>
            <a:r>
              <a:rPr lang="ro-RO" sz="2000" dirty="0" smtClean="0">
                <a:solidFill>
                  <a:srgbClr val="00AEEF"/>
                </a:solidFill>
              </a:rPr>
              <a:t>lor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1eab8aa9a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Selectarea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</a:t>
            </a:r>
            <a:r>
              <a:rPr lang="ro-RO" sz="2000" dirty="0" smtClean="0">
                <a:solidFill>
                  <a:srgbClr val="00AEEF"/>
                </a:solidFill>
              </a:rPr>
              <a:t>lor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155" name="Google Shape;155;g111eab8aa9a_0_6"/>
          <p:cNvSpPr txBox="1"/>
          <p:nvPr/>
        </p:nvSpPr>
        <p:spPr>
          <a:xfrm>
            <a:off x="391400" y="1473700"/>
            <a:ext cx="11228884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Profesorul poate decide să adopte una sau mai multe dintre următoarele abordări: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: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AutoNum type="arabicPeriod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Utilizarea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resurselor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rețea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adică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implicarea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experților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participarea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acestora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la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activitate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calitate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co-dirijor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consiliere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lang="ro-RO"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AutoNum type="arabicPeriod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Selectarea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activităților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o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singură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sesiune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atingând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astfel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diverse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provocări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(dar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abilități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expresii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artistice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)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lang="ro-RO"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AutoNum type="arabicPeriod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Alegerea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activităților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se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dezvoltă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de-a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lungul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multor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sesiuni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avantajul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aprofunda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atât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cunoștințele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cât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experiența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de-a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lungul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unui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set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specific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obiective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AutoNum type="arabicPeriod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Inclusiv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se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desfășoară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medii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comunitare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avantajul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dezvolta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cunoștințe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despre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contextul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real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sprijini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experiența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participare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AutoNum type="arabicPeriod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Introducerea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sesiunilor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crossover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unice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extinde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baza de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cunoștințe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experiența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elevilor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implicați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confrunta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subiecte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persoane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noi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1eab8aa9a_1_14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o-RO" sz="2000" dirty="0" smtClean="0">
                <a:solidFill>
                  <a:srgbClr val="00AEEF"/>
                </a:solidFill>
              </a:rPr>
              <a:t>Lucru în echipă</a:t>
            </a:r>
            <a:endParaRPr sz="2000" dirty="0">
              <a:solidFill>
                <a:srgbClr val="00AEEF"/>
              </a:solidFill>
            </a:endParaRPr>
          </a:p>
        </p:txBody>
      </p:sp>
      <p:pic>
        <p:nvPicPr>
          <p:cNvPr id="162" name="Google Shape;162;g111eab8aa9a_1_14"/>
          <p:cNvPicPr preferRelativeResize="0"/>
          <p:nvPr/>
        </p:nvPicPr>
        <p:blipFill rotWithShape="1">
          <a:blip r:embed="rId3">
            <a:alphaModFix/>
          </a:blip>
          <a:srcRect l="26847" t="28903" r="28650" b="17848"/>
          <a:stretch/>
        </p:blipFill>
        <p:spPr>
          <a:xfrm>
            <a:off x="419879" y="2834903"/>
            <a:ext cx="2797450" cy="169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11eab8aa9a_1_14"/>
          <p:cNvSpPr txBox="1"/>
          <p:nvPr/>
        </p:nvSpPr>
        <p:spPr>
          <a:xfrm>
            <a:off x="3330550" y="2949625"/>
            <a:ext cx="80031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Reflectați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discutați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lang="ro-RO" sz="21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Ce abordare /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abordări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credeți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că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sunt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cele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potrivite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clasa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1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dvs</a:t>
            </a:r>
            <a:r>
              <a:rPr lang="es-ES" sz="2100" dirty="0" smtClean="0">
                <a:latin typeface="Helvetica Neue"/>
                <a:ea typeface="Helvetica Neue"/>
                <a:cs typeface="Helvetica Neue"/>
                <a:sym typeface="Helvetica Neue"/>
              </a:rPr>
              <a:t>.? De ce?</a:t>
            </a:r>
            <a:endParaRPr sz="21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671e28f4_0_1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Sugesti</a:t>
            </a:r>
            <a:r>
              <a:rPr lang="ro-RO" sz="2000" dirty="0" smtClean="0">
                <a:solidFill>
                  <a:srgbClr val="00AEEF"/>
                </a:solidFill>
              </a:rPr>
              <a:t>i</a:t>
            </a:r>
            <a:endParaRPr sz="2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o-RO" sz="2000" dirty="0" smtClean="0">
                <a:solidFill>
                  <a:schemeClr val="accent4"/>
                </a:solidFill>
              </a:rPr>
              <a:t>Ce să faceți</a:t>
            </a:r>
            <a:r>
              <a:rPr lang="es-ES" sz="2000" dirty="0" smtClean="0">
                <a:solidFill>
                  <a:schemeClr val="accent4"/>
                </a:solidFill>
              </a:rPr>
              <a:t>: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70" name="Google Shape;170;g111671e28f4_0_1"/>
          <p:cNvSpPr txBox="1"/>
          <p:nvPr/>
        </p:nvSpPr>
        <p:spPr>
          <a:xfrm>
            <a:off x="421962" y="1308116"/>
            <a:ext cx="11198322" cy="430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Vorb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8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comunic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cum o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mod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normal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toti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ceilal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ț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i.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Comportați-vă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normal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jurul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lor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Vorbiți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despre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Spune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"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mulțumesc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",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"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r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og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vă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opriți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-mi place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atunci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când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asta",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cazul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ceva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displace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inacceptabil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din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punct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vedere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social.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Întrebați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-i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nevoie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ajutor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oferi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ț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asistență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numai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nevoie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Învățați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la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toată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lumea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inclusiv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la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persoanele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dizabilități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sz="18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+mj-l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32b01343c_0_74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Sugesti</a:t>
            </a:r>
            <a:r>
              <a:rPr lang="ro-RO" sz="2000" dirty="0" smtClean="0">
                <a:solidFill>
                  <a:srgbClr val="00AEEF"/>
                </a:solidFill>
              </a:rPr>
              <a:t>i</a:t>
            </a:r>
            <a:endParaRPr sz="2000" dirty="0">
              <a:solidFill>
                <a:srgbClr val="00AEE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o-RO" sz="2000" dirty="0" smtClean="0">
                <a:solidFill>
                  <a:schemeClr val="accent4"/>
                </a:solidFill>
              </a:rPr>
              <a:t>Ce să NU faceți</a:t>
            </a:r>
            <a:r>
              <a:rPr lang="es-ES" sz="2000" dirty="0" smtClean="0">
                <a:solidFill>
                  <a:schemeClr val="accent4"/>
                </a:solidFill>
              </a:rPr>
              <a:t>: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77" name="Google Shape;177;g1132b01343c_0_74"/>
          <p:cNvSpPr txBox="1"/>
          <p:nvPr/>
        </p:nvSpPr>
        <p:spPr>
          <a:xfrm>
            <a:off x="403036" y="1532217"/>
            <a:ext cx="11060086" cy="44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+mj-lt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vorbi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ca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cum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fi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tânără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decât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vârsta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lor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reală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un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asistent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vorbi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asistentul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Vorbeste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-le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direct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râde</a:t>
            </a:r>
            <a:r>
              <a:rPr lang="ro-RO" sz="18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 te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holb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a,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haz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oameni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sunt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diferi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vă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concentrați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atenția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asupra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ceea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ce o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presupuneți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o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are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nevoie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ajutor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Este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important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ca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învețe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cum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lucrurile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pe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propriu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de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obicei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sunt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perfect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capabili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mult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mult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decât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ceea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ce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presupun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alții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lang="ro-RO" sz="1800" b="1" dirty="0" smtClean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considerați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puteți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obține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ajutor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învăța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la o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persoană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handicap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sz="1800" b="1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/>
        </p:nvSpPr>
        <p:spPr>
          <a:xfrm>
            <a:off x="835200" y="3118251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ro-RO" sz="88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Întrebări</a:t>
            </a:r>
            <a:r>
              <a:rPr lang="es-ES" sz="88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4298357" y="5545392"/>
            <a:ext cx="3595285" cy="52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28571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930203" y="2378614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es-ES" sz="8563" b="1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Preg</a:t>
            </a:r>
            <a:r>
              <a:rPr lang="ro-RO" sz="856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ă</a:t>
            </a:r>
            <a:r>
              <a:rPr lang="es-ES" sz="8563" b="1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tirea</a:t>
            </a:r>
            <a:r>
              <a:rPr lang="es-ES" sz="856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856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</a:t>
            </a:r>
            <a:r>
              <a:rPr lang="es-ES" sz="856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lang="es-ES" sz="8563" b="1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implementarea</a:t>
            </a:r>
            <a:r>
              <a:rPr lang="es-ES" sz="856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8563" b="1" dirty="0" err="1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</a:t>
            </a:r>
            <a:r>
              <a:rPr lang="ro-RO" sz="856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ăț</a:t>
            </a:r>
            <a:r>
              <a:rPr lang="es-ES" sz="856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ii</a:t>
            </a: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c4d38af33_0_27"/>
          <p:cNvSpPr txBox="1"/>
          <p:nvPr/>
        </p:nvSpPr>
        <p:spPr>
          <a:xfrm>
            <a:off x="4298357" y="5545392"/>
            <a:ext cx="35952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28571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10c4d38af33_0_27"/>
          <p:cNvSpPr txBox="1"/>
          <p:nvPr/>
        </p:nvSpPr>
        <p:spPr>
          <a:xfrm>
            <a:off x="341524" y="2937764"/>
            <a:ext cx="117162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UDL </a:t>
            </a:r>
            <a:r>
              <a:rPr lang="es-ES" dirty="0" err="1"/>
              <a:t>lesson</a:t>
            </a:r>
            <a:r>
              <a:rPr lang="es-ES" dirty="0"/>
              <a:t> </a:t>
            </a:r>
            <a:r>
              <a:rPr lang="es-ES" dirty="0" err="1"/>
              <a:t>planning</a:t>
            </a:r>
            <a:r>
              <a:rPr lang="es-ES" dirty="0"/>
              <a:t> Professional </a:t>
            </a:r>
            <a:r>
              <a:rPr lang="es-ES" dirty="0" err="1"/>
              <a:t>Development</a:t>
            </a:r>
            <a:r>
              <a:rPr lang="es-ES" dirty="0"/>
              <a:t> </a:t>
            </a:r>
            <a:r>
              <a:rPr lang="es-ES" u="sng" dirty="0">
                <a:solidFill>
                  <a:schemeClr val="hlink"/>
                </a:solidFill>
                <a:hlinkClick r:id="rId3"/>
              </a:rPr>
              <a:t>https://www.youtube.com/watch?v=OovCRMrFQyg</a:t>
            </a:r>
            <a:r>
              <a:rPr lang="es-ES" dirty="0"/>
              <a:t> 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 err="1">
                <a:solidFill>
                  <a:schemeClr val="dk1"/>
                </a:solidFill>
              </a:rPr>
              <a:t>How</a:t>
            </a:r>
            <a:r>
              <a:rPr lang="es-ES" dirty="0">
                <a:solidFill>
                  <a:schemeClr val="dk1"/>
                </a:solidFill>
              </a:rPr>
              <a:t> to plan and prepare UDL </a:t>
            </a:r>
            <a:r>
              <a:rPr lang="es-ES" dirty="0" err="1">
                <a:solidFill>
                  <a:schemeClr val="dk1"/>
                </a:solidFill>
              </a:rPr>
              <a:t>lessons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u="sng" dirty="0">
                <a:solidFill>
                  <a:schemeClr val="hlink"/>
                </a:solidFill>
                <a:hlinkClick r:id="rId4"/>
              </a:rPr>
              <a:t>https://www.youtube.com/results?search_query=how+to+plan+and+prepare+udl+lesson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/>
              <a:t>UDL </a:t>
            </a:r>
            <a:r>
              <a:rPr lang="es-ES" dirty="0" err="1"/>
              <a:t>lesson</a:t>
            </a:r>
            <a:r>
              <a:rPr lang="es-ES" dirty="0"/>
              <a:t> </a:t>
            </a:r>
            <a:r>
              <a:rPr lang="es-ES" dirty="0" err="1"/>
              <a:t>planning</a:t>
            </a:r>
            <a:r>
              <a:rPr lang="es-ES" dirty="0"/>
              <a:t> and case </a:t>
            </a:r>
            <a:r>
              <a:rPr lang="es-ES" dirty="0" err="1"/>
              <a:t>studies</a:t>
            </a:r>
            <a:r>
              <a:rPr lang="es-ES" dirty="0"/>
              <a:t> </a:t>
            </a:r>
            <a:r>
              <a:rPr lang="es-ES" u="sng" dirty="0">
                <a:solidFill>
                  <a:schemeClr val="hlink"/>
                </a:solidFill>
                <a:hlinkClick r:id="rId5"/>
              </a:rPr>
              <a:t>https://blog.brookespublishing.com/6-steps-to-planning-udl-lessons-3-teacher-stories/</a:t>
            </a:r>
            <a:r>
              <a:rPr lang="es-ES" dirty="0"/>
              <a:t> 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 err="1"/>
              <a:t>Step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Step</a:t>
            </a:r>
            <a:r>
              <a:rPr lang="es-ES" dirty="0"/>
              <a:t> UDL </a:t>
            </a:r>
            <a:r>
              <a:rPr lang="es-ES" dirty="0" err="1"/>
              <a:t>lesson</a:t>
            </a:r>
            <a:r>
              <a:rPr lang="es-ES" dirty="0"/>
              <a:t> </a:t>
            </a:r>
            <a:r>
              <a:rPr lang="es-ES" dirty="0" err="1"/>
              <a:t>planner</a:t>
            </a:r>
            <a:r>
              <a:rPr lang="es-ES" dirty="0"/>
              <a:t> </a:t>
            </a:r>
            <a:r>
              <a:rPr lang="es-ES" u="sng" dirty="0">
                <a:solidFill>
                  <a:schemeClr val="hlink"/>
                </a:solidFill>
                <a:hlinkClick r:id="rId6"/>
              </a:rPr>
              <a:t>https://assets.ctfassets.net/p0qf7j048i0q/7vXo4bBocglQvcdUzeNDmv/ea7f4880d59f6321072b47699085e1d4/StepbystepplannerUDL_Understood.pdf</a:t>
            </a:r>
            <a:r>
              <a:rPr lang="es-ES" dirty="0"/>
              <a:t> 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 err="1"/>
              <a:t>Equity</a:t>
            </a:r>
            <a:r>
              <a:rPr lang="es-ES" dirty="0"/>
              <a:t> </a:t>
            </a:r>
            <a:r>
              <a:rPr lang="es-ES" dirty="0" err="1"/>
              <a:t>minded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 </a:t>
            </a:r>
            <a:r>
              <a:rPr lang="es-ES" u="sng" dirty="0">
                <a:solidFill>
                  <a:schemeClr val="hlink"/>
                </a:solidFill>
                <a:hlinkClick r:id="rId7"/>
              </a:rPr>
              <a:t>https://canvas.csun.edu/courses/93131/pages/equity-minded-teaching</a:t>
            </a:r>
            <a:r>
              <a:rPr lang="es-ES" dirty="0"/>
              <a:t> 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/>
              <a:t>Universal 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—A </a:t>
            </a:r>
            <a:r>
              <a:rPr lang="es-ES" dirty="0" err="1"/>
              <a:t>Paradigm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Maximum</a:t>
            </a:r>
            <a:r>
              <a:rPr lang="es-ES" dirty="0"/>
              <a:t> </a:t>
            </a:r>
            <a:r>
              <a:rPr lang="es-ES" dirty="0" err="1"/>
              <a:t>Inclusion</a:t>
            </a:r>
            <a:r>
              <a:rPr lang="es-ES" dirty="0"/>
              <a:t> | </a:t>
            </a:r>
            <a:r>
              <a:rPr lang="es-ES" dirty="0" err="1"/>
              <a:t>Terence</a:t>
            </a:r>
            <a:r>
              <a:rPr lang="es-ES" dirty="0"/>
              <a:t> Brady | </a:t>
            </a:r>
            <a:r>
              <a:rPr lang="es-ES" dirty="0" err="1"/>
              <a:t>TEDxWestFurongRoad</a:t>
            </a:r>
            <a:r>
              <a:rPr lang="es-ES" dirty="0"/>
              <a:t> </a:t>
            </a:r>
            <a:r>
              <a:rPr lang="es-ES" u="sng" dirty="0">
                <a:solidFill>
                  <a:schemeClr val="hlink"/>
                </a:solidFill>
                <a:hlinkClick r:id="rId8"/>
              </a:rPr>
              <a:t>https://www.youtube.com/watch?v=MRZWjCaXtQo</a:t>
            </a:r>
            <a:r>
              <a:rPr lang="es-ES" dirty="0"/>
              <a:t> 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 err="1"/>
              <a:t>Creativity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 (in 5 minutes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less</a:t>
            </a:r>
            <a:r>
              <a:rPr lang="es-ES" dirty="0"/>
              <a:t>!) | Catherine </a:t>
            </a:r>
            <a:r>
              <a:rPr lang="es-ES" dirty="0" err="1"/>
              <a:t>Thimmesh</a:t>
            </a:r>
            <a:r>
              <a:rPr lang="es-ES" dirty="0"/>
              <a:t> |</a:t>
            </a:r>
            <a:r>
              <a:rPr lang="es-ES" dirty="0" err="1"/>
              <a:t>TEDxUniversityofStThomas</a:t>
            </a:r>
            <a:r>
              <a:rPr lang="es-ES" u="sng" dirty="0" err="1">
                <a:solidFill>
                  <a:schemeClr val="hlink"/>
                </a:solidFill>
                <a:hlinkClick r:id="rId9"/>
              </a:rPr>
              <a:t>https</a:t>
            </a:r>
            <a:r>
              <a:rPr lang="es-ES" u="sng" dirty="0">
                <a:solidFill>
                  <a:schemeClr val="hlink"/>
                </a:solidFill>
                <a:hlinkClick r:id="rId9"/>
              </a:rPr>
              <a:t>://www.youtube.com/watch?v=nASvIgSOCxw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5" name="Google Shape;227;g10c4d38af33_0_27"/>
          <p:cNvSpPr txBox="1"/>
          <p:nvPr/>
        </p:nvSpPr>
        <p:spPr>
          <a:xfrm>
            <a:off x="602781" y="1551908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it-IT" sz="8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RESURSE SUPLIMENTARE ȘI MATERIALE DE STUDIU</a:t>
            </a: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10c4d38af3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0756" y="3198363"/>
            <a:ext cx="4316550" cy="26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ro-RO" sz="8800" b="1" i="0" u="none" strike="noStrike" cap="none" dirty="0" smtClean="0">
                <a:solidFill>
                  <a:schemeClr val="lt1"/>
                </a:solidFill>
                <a:latin typeface="+mj-lt"/>
                <a:ea typeface="Helvetica Neue"/>
                <a:cs typeface="Helvetica Neue"/>
                <a:sym typeface="Helvetica Neue"/>
              </a:rPr>
              <a:t>Vă mulțumim pentru atenția acordată</a:t>
            </a:r>
            <a:r>
              <a:rPr lang="es-ES" sz="8800" b="1" i="0" u="none" strike="noStrike" cap="none" dirty="0" smtClean="0">
                <a:solidFill>
                  <a:schemeClr val="lt1"/>
                </a:solidFill>
                <a:latin typeface="+mj-lt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370688" y="2689952"/>
            <a:ext cx="114507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Font typeface="Helvetica Neue"/>
              <a:buChar char="❖"/>
            </a:pPr>
            <a:r>
              <a:rPr lang="ro-RO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oferi</a:t>
            </a:r>
            <a:r>
              <a:rPr lang="ro-RO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orientări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planificarea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pregătirea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activităților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inclusive</a:t>
            </a:r>
            <a:r>
              <a:rPr lang="ro-RO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000"/>
              <a:buFont typeface="Helvetica Neue"/>
              <a:buChar char="❖"/>
            </a:pPr>
            <a:r>
              <a:rPr lang="ro-RO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Să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oferi</a:t>
            </a:r>
            <a:r>
              <a:rPr lang="ro-RO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sugestii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privire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selectarea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punerea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 aplicare a </a:t>
            </a:r>
            <a:r>
              <a:rPr lang="es-ES" sz="20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ro-RO" sz="2000" dirty="0" smtClean="0">
                <a:latin typeface="Helvetica Neue"/>
                <a:ea typeface="Helvetica Neue"/>
                <a:cs typeface="Helvetica Neue"/>
                <a:sym typeface="Helvetica Neue"/>
              </a:rPr>
              <a:t>lor.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761999" y="1917487"/>
            <a:ext cx="4219575" cy="61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2920011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 sz="4800" b="1" i="0" u="none" strike="noStrike" cap="none" dirty="0" smtClean="0">
                <a:solidFill>
                  <a:srgbClr val="00AE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ro-RO" sz="4800" b="1" i="0" u="none" strike="noStrike" cap="none" dirty="0" smtClean="0">
                <a:solidFill>
                  <a:srgbClr val="00AE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biective</a:t>
            </a:r>
            <a:endParaRPr sz="48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32b01343c_0_6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3000" dirty="0" err="1" smtClean="0">
                <a:solidFill>
                  <a:srgbClr val="00AEEF"/>
                </a:solidFill>
              </a:rPr>
              <a:t>Brainstorming</a:t>
            </a:r>
            <a:endParaRPr sz="3000" dirty="0">
              <a:solidFill>
                <a:srgbClr val="00AEEF"/>
              </a:solidFill>
            </a:endParaRPr>
          </a:p>
        </p:txBody>
      </p:sp>
      <p:sp>
        <p:nvSpPr>
          <p:cNvPr id="58" name="Google Shape;58;g1132b01343c_0_68"/>
          <p:cNvSpPr txBox="1"/>
          <p:nvPr/>
        </p:nvSpPr>
        <p:spPr>
          <a:xfrm>
            <a:off x="2204912" y="3459858"/>
            <a:ext cx="9415371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 elemente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trebuie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luăm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considerare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ce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gândim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atunci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când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începem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planificăm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pregătim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incluzive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elevii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9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noștri</a:t>
            </a:r>
            <a:r>
              <a:rPr lang="es-ES" sz="19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9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Google Shape;59;g1132b01343c_0_68"/>
          <p:cNvPicPr preferRelativeResize="0"/>
          <p:nvPr/>
        </p:nvPicPr>
        <p:blipFill rotWithShape="1">
          <a:blip r:embed="rId3">
            <a:alphaModFix/>
          </a:blip>
          <a:srcRect l="31339" r="31136"/>
          <a:stretch/>
        </p:blipFill>
        <p:spPr>
          <a:xfrm>
            <a:off x="552923" y="2055310"/>
            <a:ext cx="1850301" cy="259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  <p:sp>
        <p:nvSpPr>
          <p:cNvPr id="66" name="Google Shape;66;g1132b01343c_0_6"/>
          <p:cNvSpPr txBox="1"/>
          <p:nvPr/>
        </p:nvSpPr>
        <p:spPr>
          <a:xfrm>
            <a:off x="490916" y="1500623"/>
            <a:ext cx="11260359" cy="482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Câteva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sfaturi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toate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sălile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clasă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toate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activitățile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extracurriculare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comunitare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își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propun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incluzive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minime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clare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comportament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Pune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aplicare 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consecvent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crea un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învățare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calm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Trat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ați cu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sensibi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litate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copiii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comportă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necorespunzător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oportunități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a-i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asculta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copiii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printr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-un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cerc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partajare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înainte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începerea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fiecărei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sesiuni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conștienți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nevoile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fiecărui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copil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Utilizați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evaluarea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prealabilă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vă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planifica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activitatea informat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Afișarea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clară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orarelor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informațiilor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esențiale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abord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ării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UDL.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dirty="0" smtClean="0">
                <a:solidFill>
                  <a:srgbClr val="EC73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❖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compara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progresul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unui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copil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altu</a:t>
            </a:r>
            <a:r>
              <a:rPr lang="ro-RO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progresul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personal este </a:t>
            </a:r>
            <a:r>
              <a:rPr lang="es-ES" sz="1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cheia</a:t>
            </a:r>
            <a:r>
              <a:rPr lang="es-ES" sz="1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32b01343c_0_0"/>
          <p:cNvSpPr txBox="1"/>
          <p:nvPr/>
        </p:nvSpPr>
        <p:spPr>
          <a:xfrm>
            <a:off x="459384" y="1515200"/>
            <a:ext cx="11160900" cy="513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Pentru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pregăti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și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planifica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în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mod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corespunzător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activitățile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,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trebuie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să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ne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asigurăm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că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ne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aflăm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într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-un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mediu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incluziv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.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Trebuie</a:t>
            </a:r>
            <a:r>
              <a:rPr lang="es-ES" sz="1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</a:rPr>
              <a:t>să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: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Asigura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incluziun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socio</a:t>
            </a:r>
            <a:r>
              <a:rPr lang="ro-RO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-</a:t>
            </a:r>
            <a:r>
              <a:rPr lang="es-ES" sz="16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economic</a:t>
            </a:r>
            <a:r>
              <a:rPr lang="ro-RO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ă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Sprijini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incluziun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cultural</a:t>
            </a:r>
            <a:r>
              <a:rPr lang="ro-RO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ă</a:t>
            </a:r>
            <a:r>
              <a:rPr lang="ro-RO" sz="16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 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ro-RO" sz="16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sigurați-vă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există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bariere</a:t>
            </a:r>
            <a:r>
              <a:rPr lang="es-ES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fizice</a:t>
            </a:r>
            <a:r>
              <a:rPr lang="ro-RO" sz="16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Asigurați-vă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activitatea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abordează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provocările</a:t>
            </a:r>
            <a:r>
              <a:rPr lang="es-ES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cognitive</a:t>
            </a:r>
            <a:r>
              <a:rPr lang="ro-RO" sz="16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>
              <a:lnSpc>
                <a:spcPct val="150000"/>
              </a:lnSpc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es-ES" sz="1600" dirty="0" err="1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Asigura</a:t>
            </a:r>
            <a:r>
              <a:rPr lang="ro-RO" sz="1600" dirty="0" smtClean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ți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suportului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gestionarea</a:t>
            </a:r>
            <a:r>
              <a:rPr lang="es-ES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provocărilor</a:t>
            </a:r>
            <a:r>
              <a:rPr lang="es-ES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6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comportamentale</a:t>
            </a:r>
            <a:r>
              <a:rPr lang="ro-RO" sz="1600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1600"/>
              <a:buFont typeface="Helvetica Neue"/>
              <a:buChar char="❖"/>
            </a:pPr>
            <a:r>
              <a:rPr lang="it-IT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Luați în considerare posibilele provocări legate de </a:t>
            </a:r>
            <a:r>
              <a:rPr lang="it-IT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talente</a:t>
            </a:r>
            <a:r>
              <a:rPr lang="ro-RO" sz="1600" b="1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6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speciale</a:t>
            </a:r>
            <a:r>
              <a:rPr lang="ro-RO" sz="1600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sz="1600"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Ceea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ce este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foarte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este ca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profesorul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facilitatorul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rămână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flexibili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asculte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participanții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fie gata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introducă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modificări</a:t>
            </a:r>
            <a:r>
              <a:rPr lang="ro-RO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 de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câte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ori este </a:t>
            </a:r>
            <a:r>
              <a:rPr lang="es-ES" sz="1700" b="1" u="sng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necesar</a:t>
            </a:r>
            <a:r>
              <a:rPr lang="es-ES" sz="1700" b="1" u="sng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7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32b01343c_0_14"/>
          <p:cNvSpPr txBox="1"/>
          <p:nvPr/>
        </p:nvSpPr>
        <p:spPr>
          <a:xfrm>
            <a:off x="454737" y="1229321"/>
            <a:ext cx="113367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Incluziunea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socio-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economică</a:t>
            </a:r>
            <a:endParaRPr sz="1800" dirty="0">
              <a:latin typeface="+mj-lt"/>
            </a:endParaRPr>
          </a:p>
        </p:txBody>
      </p:sp>
      <p:sp>
        <p:nvSpPr>
          <p:cNvPr id="81" name="Google Shape;81;g1132b01343c_0_14"/>
          <p:cNvSpPr/>
          <p:nvPr/>
        </p:nvSpPr>
        <p:spPr>
          <a:xfrm>
            <a:off x="599756" y="1898289"/>
            <a:ext cx="8044181" cy="435963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indent="-571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❖"/>
            </a:pP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Școala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trebuie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asigure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toate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materialele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facilitatorul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condițiile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necesare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astfel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încât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activitatea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grupului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funcționeze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plăcut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succes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rămână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neîntreruptă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</a:t>
            </a:r>
            <a:endParaRPr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57150" lvl="0" indent="-571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❖"/>
            </a:pP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Școala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nu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trebui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pună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bariere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calea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accesului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elevilor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confruntă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această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provocare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specială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cărora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din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anumite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motive, li s-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putea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refuza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accesul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la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alte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extrașcolare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similar</a:t>
            </a:r>
            <a:r>
              <a:rPr lang="ro-RO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de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exemplu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endParaRPr dirty="0">
              <a:solidFill>
                <a:schemeClr val="dk1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57150" lvl="0" indent="-571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❖"/>
            </a:pP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Formarea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ro-RO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mai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mult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de 1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grup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ar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putea fi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printre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soluții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 O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altă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soluție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selectarea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grupurilor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pe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le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includă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în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sesiunile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lunare</a:t>
            </a:r>
            <a:r>
              <a:rPr lang="ro-RO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pe baza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unei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discuții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atente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directorii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își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cunosc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copiii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problemele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care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se </a:t>
            </a:r>
            <a:r>
              <a:rPr lang="es-ES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confruntă</a:t>
            </a:r>
            <a:r>
              <a:rPr lang="es-ES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.</a:t>
            </a:r>
            <a:r>
              <a:rPr lang="es-ES" dirty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 </a:t>
            </a:r>
            <a:endParaRPr dirty="0">
              <a:latin typeface="+mj-lt"/>
            </a:endParaRPr>
          </a:p>
        </p:txBody>
      </p:sp>
      <p:pic>
        <p:nvPicPr>
          <p:cNvPr id="82" name="Google Shape;82;g1132b01343c_0_14"/>
          <p:cNvPicPr preferRelativeResize="0"/>
          <p:nvPr/>
        </p:nvPicPr>
        <p:blipFill rotWithShape="1">
          <a:blip r:embed="rId3">
            <a:alphaModFix/>
          </a:blip>
          <a:srcRect l="26508" t="26572" r="51187" b="24127"/>
          <a:stretch/>
        </p:blipFill>
        <p:spPr>
          <a:xfrm>
            <a:off x="8818021" y="4310700"/>
            <a:ext cx="1026975" cy="1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132b01343c_0_14"/>
          <p:cNvSpPr/>
          <p:nvPr/>
        </p:nvSpPr>
        <p:spPr>
          <a:xfrm rot="425653">
            <a:off x="9437879" y="1995335"/>
            <a:ext cx="2353820" cy="245540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latin typeface="Helvetica Neue"/>
                <a:ea typeface="Helvetica Neue"/>
                <a:cs typeface="Helvetica Neue"/>
                <a:sym typeface="Helvetica Neue"/>
              </a:rPr>
              <a:t>Vă puteți gândi la mai multe modalități de a asigura incluziunea socio</a:t>
            </a:r>
            <a:r>
              <a:rPr lang="ro-RO" dirty="0" smtClean="0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it-IT" dirty="0" smtClean="0">
                <a:latin typeface="Helvetica Neue"/>
                <a:ea typeface="Helvetica Neue"/>
                <a:cs typeface="Helvetica Neue"/>
                <a:sym typeface="Helvetica Neue"/>
              </a:rPr>
              <a:t>economică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32b01343c_0_33"/>
          <p:cNvSpPr txBox="1"/>
          <p:nvPr/>
        </p:nvSpPr>
        <p:spPr>
          <a:xfrm>
            <a:off x="389612" y="1273881"/>
            <a:ext cx="11336700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Sprijinirea</a:t>
            </a:r>
            <a:r>
              <a:rPr lang="es-ES" sz="17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incluziunii</a:t>
            </a:r>
            <a:r>
              <a:rPr lang="es-ES" sz="17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7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culturale</a:t>
            </a:r>
            <a:r>
              <a:rPr lang="es-ES" sz="17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g1132b01343c_0_33"/>
          <p:cNvSpPr/>
          <p:nvPr/>
        </p:nvSpPr>
        <p:spPr>
          <a:xfrm>
            <a:off x="389612" y="1982300"/>
            <a:ext cx="9025852" cy="43260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indent="-57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❖"/>
            </a:pP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este o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limbă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universală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instrument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exprimare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deosebit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procesul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ajutorare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elevilor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confruntă</a:t>
            </a:r>
            <a:r>
              <a:rPr lang="ro-RO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expuși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riscului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a se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confrunta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excluziunea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copiii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minorități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copiii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vorbesc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limba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copiii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diferite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țări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endParaRPr sz="13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" lvl="0" indent="-57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❖"/>
            </a:pP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Profesorul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trebui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pășească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dincolo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confortul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propriilor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percepții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să-și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extindă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cunoștințele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abilitățile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înțelegere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apreciere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culturilor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limbilor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elevilor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lang="ro-RO" sz="130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</a:pP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lingvistice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facilitatorul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nevoit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experimentat</a:t>
            </a:r>
            <a:r>
              <a:rPr lang="ro-RO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vârstă</a:t>
            </a:r>
            <a:r>
              <a:rPr lang="ro-RO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ajuta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traducerea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note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directoare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despre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atelier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activitățile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procesele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exacte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chiar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implice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timpul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sesiuni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3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" lvl="0" indent="-57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❖"/>
            </a:pP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Facilitatorul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putea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nevoie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cerceteze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cultura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acestui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elevi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sarcină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putea fi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relevantă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cultura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tradiții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repere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elemente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religioase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etc.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lucru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comunicat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aranjat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corespunzător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împreună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cursant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acesta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poate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invitat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vorbească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explice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celorlalți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ce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vor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lucra </a:t>
            </a:r>
            <a:r>
              <a:rPr lang="es-ES" sz="13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împreună</a:t>
            </a:r>
            <a:r>
              <a:rPr lang="es-ES" sz="13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3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g1132b01343c_0_33"/>
          <p:cNvPicPr preferRelativeResize="0"/>
          <p:nvPr/>
        </p:nvPicPr>
        <p:blipFill rotWithShape="1">
          <a:blip r:embed="rId3">
            <a:alphaModFix/>
          </a:blip>
          <a:srcRect l="51023" t="26572" r="26314" b="24127"/>
          <a:stretch/>
        </p:blipFill>
        <p:spPr>
          <a:xfrm>
            <a:off x="9796155" y="3890990"/>
            <a:ext cx="1043451" cy="1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132b01343c_0_33"/>
          <p:cNvSpPr/>
          <p:nvPr/>
        </p:nvSpPr>
        <p:spPr>
          <a:xfrm>
            <a:off x="10086974" y="2147990"/>
            <a:ext cx="1833412" cy="1743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>
                <a:latin typeface="Helvetica Neue"/>
                <a:ea typeface="Helvetica Neue"/>
                <a:cs typeface="Helvetica Neue"/>
                <a:sym typeface="Helvetica Neue"/>
              </a:rPr>
              <a:t>Prin c</a:t>
            </a:r>
            <a:r>
              <a:rPr lang="it-IT" dirty="0" smtClean="0">
                <a:latin typeface="Helvetica Neue"/>
                <a:ea typeface="Helvetica Neue"/>
                <a:cs typeface="Helvetica Neue"/>
                <a:sym typeface="Helvetica Neue"/>
              </a:rPr>
              <a:t>e alte modalități putem sprijini incluziunea culturală</a:t>
            </a:r>
            <a:r>
              <a:rPr lang="es-ES" dirty="0" smtClean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65;g1132b01343c_0_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32b01343c_0_40"/>
          <p:cNvSpPr txBox="1"/>
          <p:nvPr/>
        </p:nvSpPr>
        <p:spPr>
          <a:xfrm>
            <a:off x="456362" y="1213515"/>
            <a:ext cx="113367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Lipsa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bariere</a:t>
            </a:r>
            <a:r>
              <a:rPr lang="ro-RO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lor</a:t>
            </a:r>
            <a:r>
              <a:rPr lang="es-ES" sz="1800" b="1" dirty="0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1800" b="1" dirty="0" err="1" smtClean="0">
                <a:solidFill>
                  <a:schemeClr val="dk1"/>
                </a:solidFill>
                <a:latin typeface="+mj-lt"/>
                <a:ea typeface="Helvetica Neue"/>
                <a:cs typeface="Helvetica Neue"/>
                <a:sym typeface="Helvetica Neue"/>
              </a:rPr>
              <a:t>fizice</a:t>
            </a:r>
            <a:endParaRPr sz="2800" b="1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g1132b01343c_0_40"/>
          <p:cNvSpPr/>
          <p:nvPr/>
        </p:nvSpPr>
        <p:spPr>
          <a:xfrm>
            <a:off x="456362" y="1975849"/>
            <a:ext cx="8524800" cy="44106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-114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Verificați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locuri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accesibile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activități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sprijin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îndrumare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suplimentară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dacă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necesar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timpul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procesului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respectând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regulile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sistemului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cele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puține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solicitări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ceea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garanta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învățarea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experiența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artistică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precum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construirea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încrederii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aprecierii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sine.</a:t>
            </a:r>
            <a:endParaRPr lang="ro-RO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-114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funcție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bariera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fizică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trebui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luate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diferite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măsuri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accesul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scaun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rotile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locul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desfășurare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ajustarea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luminii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persoanele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probleme de văz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selectarea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activităților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sunt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posibile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cei cu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handicap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fizic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Acest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lucru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putea fi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realizat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ajutorul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unui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expert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discuție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privată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elevul/a însuși/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însăși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4300" lvl="0" indent="-114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❖"/>
            </a:pP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trebui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stabilite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semnale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comunicare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modalități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exprimare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studenții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limitări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vizuale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auditive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(surde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deficiențe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auz</a:t>
            </a:r>
            <a:r>
              <a:rPr lang="ro-RO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nevăzători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vedere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limitată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activitate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o-RO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puteți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folosi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părți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corpului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forme</a:t>
            </a:r>
            <a:r>
              <a:rPr lang="ro-RO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ajutor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la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egal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egal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pentru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consolida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direcțiile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și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cuvinte</a:t>
            </a:r>
            <a:r>
              <a:rPr lang="ro-RO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</a:t>
            </a:r>
            <a:r>
              <a:rPr lang="es-E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g1132b01343c_0_40"/>
          <p:cNvPicPr preferRelativeResize="0"/>
          <p:nvPr/>
        </p:nvPicPr>
        <p:blipFill rotWithShape="1">
          <a:blip r:embed="rId3">
            <a:alphaModFix/>
          </a:blip>
          <a:srcRect l="26508" t="26572" r="51187" b="24127"/>
          <a:stretch/>
        </p:blipFill>
        <p:spPr>
          <a:xfrm>
            <a:off x="8818021" y="4310700"/>
            <a:ext cx="1026975" cy="1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132b01343c_0_40"/>
          <p:cNvSpPr/>
          <p:nvPr/>
        </p:nvSpPr>
        <p:spPr>
          <a:xfrm rot="425653">
            <a:off x="9437879" y="1995335"/>
            <a:ext cx="2353820" cy="245540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Helvetica Neue"/>
                <a:ea typeface="Helvetica Neue"/>
                <a:cs typeface="Helvetica Neue"/>
                <a:sym typeface="Helvetica Neue"/>
              </a:rPr>
              <a:t>Can you think of other ways to ensure there are no physical barriers?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65;g1132b01343c_0_6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 dirty="0" err="1" smtClean="0">
                <a:solidFill>
                  <a:srgbClr val="00AEEF"/>
                </a:solidFill>
              </a:rPr>
              <a:t>Planificarea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și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pregătirea</a:t>
            </a:r>
            <a:r>
              <a:rPr lang="es-ES" sz="2000" dirty="0" smtClean="0">
                <a:solidFill>
                  <a:srgbClr val="00AEEF"/>
                </a:solidFill>
              </a:rPr>
              <a:t> </a:t>
            </a:r>
            <a:r>
              <a:rPr lang="es-ES" sz="2000" dirty="0" err="1" smtClean="0">
                <a:solidFill>
                  <a:srgbClr val="00AEEF"/>
                </a:solidFill>
              </a:rPr>
              <a:t>activității</a:t>
            </a:r>
            <a:endParaRPr sz="2000" dirty="0">
              <a:solidFill>
                <a:srgbClr val="00AEE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2998</Words>
  <Application>Microsoft Office PowerPoint</Application>
  <PresentationFormat>Widescreen</PresentationFormat>
  <Paragraphs>241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Roboto</vt:lpstr>
      <vt:lpstr>Helvetica Neue</vt:lpstr>
      <vt:lpstr>Arial</vt:lpstr>
      <vt:lpstr>Noto Sans Symbols</vt:lpstr>
      <vt:lpstr>Calibri</vt:lpstr>
      <vt:lpstr>Times New Roman</vt:lpstr>
      <vt:lpstr>Diseño personalizado</vt:lpstr>
      <vt:lpstr>2_Diseño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Óscar Muñoz</dc:creator>
  <cp:lastModifiedBy>user</cp:lastModifiedBy>
  <cp:revision>9</cp:revision>
  <dcterms:created xsi:type="dcterms:W3CDTF">2021-02-16T14:32:26Z</dcterms:created>
  <dcterms:modified xsi:type="dcterms:W3CDTF">2022-02-19T16:18:49Z</dcterms:modified>
</cp:coreProperties>
</file>