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7"/>
  </p:notesMasterIdLst>
  <p:sldIdLst>
    <p:sldId id="256" r:id="rId3"/>
    <p:sldId id="257" r:id="rId4"/>
    <p:sldId id="258" r:id="rId5"/>
    <p:sldId id="295" r:id="rId6"/>
    <p:sldId id="259" r:id="rId7"/>
    <p:sldId id="265" r:id="rId8"/>
    <p:sldId id="267" r:id="rId9"/>
    <p:sldId id="268" r:id="rId10"/>
    <p:sldId id="269" r:id="rId11"/>
    <p:sldId id="296" r:id="rId12"/>
    <p:sldId id="270" r:id="rId13"/>
    <p:sldId id="272" r:id="rId14"/>
    <p:sldId id="273" r:id="rId15"/>
    <p:sldId id="274" r:id="rId16"/>
    <p:sldId id="275" r:id="rId17"/>
    <p:sldId id="276" r:id="rId18"/>
    <p:sldId id="277" r:id="rId19"/>
    <p:sldId id="278" r:id="rId20"/>
    <p:sldId id="299" r:id="rId21"/>
    <p:sldId id="300" r:id="rId22"/>
    <p:sldId id="281" r:id="rId23"/>
    <p:sldId id="297" r:id="rId24"/>
    <p:sldId id="282" r:id="rId25"/>
    <p:sldId id="283" r:id="rId26"/>
    <p:sldId id="284" r:id="rId27"/>
    <p:sldId id="285" r:id="rId28"/>
    <p:sldId id="286" r:id="rId29"/>
    <p:sldId id="287" r:id="rId30"/>
    <p:sldId id="288" r:id="rId31"/>
    <p:sldId id="289" r:id="rId32"/>
    <p:sldId id="290" r:id="rId33"/>
    <p:sldId id="260" r:id="rId34"/>
    <p:sldId id="298" r:id="rId35"/>
    <p:sldId id="294"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IwpJcqjhBAJCdagsVMLJbraD+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66175" autoAdjust="0"/>
  </p:normalViewPr>
  <p:slideViewPr>
    <p:cSldViewPr snapToGrid="0">
      <p:cViewPr varScale="1">
        <p:scale>
          <a:sx n="74" d="100"/>
          <a:sy n="74" d="100"/>
        </p:scale>
        <p:origin x="21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EB0F3-6237-4C1A-B3E6-18290756B22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13726BFD-2BEE-468F-B1FB-0FB78057E310}">
      <dgm:prSet phldrT="[Text]" custT="1"/>
      <dgm:spPr/>
      <dgm:t>
        <a:bodyPr/>
        <a:lstStyle/>
        <a:p>
          <a:r>
            <a:rPr lang="ro-RO" sz="3200" b="1" i="0" u="none" strike="noStrike" cap="none" dirty="0" smtClean="0">
              <a:latin typeface="Helvetica Neue"/>
              <a:ea typeface="Helvetica Neue"/>
              <a:cs typeface="Helvetica Neue"/>
              <a:sym typeface="Helvetica Neue"/>
            </a:rPr>
            <a:t>DEZVOLTAREA POZITIVĂ A TINERILOR</a:t>
          </a:r>
        </a:p>
        <a:p>
          <a:r>
            <a:rPr lang="en-US" sz="3200" b="1" i="0" u="none" strike="noStrike" cap="none" dirty="0" err="1" smtClean="0">
              <a:latin typeface="Helvetica Neue"/>
              <a:ea typeface="Helvetica Neue"/>
              <a:cs typeface="Helvetica Neue"/>
              <a:sym typeface="Helvetica Neue"/>
            </a:rPr>
            <a:t>Modele</a:t>
          </a:r>
          <a:r>
            <a:rPr lang="en-US" sz="3200" b="1" i="0" u="none" strike="noStrike" cap="none" dirty="0" smtClean="0">
              <a:latin typeface="Helvetica Neue"/>
              <a:ea typeface="Helvetica Neue"/>
              <a:cs typeface="Helvetica Neue"/>
              <a:sym typeface="Helvetica Neue"/>
            </a:rPr>
            <a:t> </a:t>
          </a:r>
          <a:r>
            <a:rPr lang="en-US" sz="3200" b="1" i="0" u="none" strike="noStrike" cap="none" dirty="0" err="1" smtClean="0">
              <a:latin typeface="Helvetica Neue"/>
              <a:ea typeface="Helvetica Neue"/>
              <a:cs typeface="Helvetica Neue"/>
              <a:sym typeface="Helvetica Neue"/>
            </a:rPr>
            <a:t>și</a:t>
          </a:r>
          <a:r>
            <a:rPr lang="en-US" sz="3200" b="1" i="0" u="none" strike="noStrike" cap="none" dirty="0" smtClean="0">
              <a:latin typeface="Helvetica Neue"/>
              <a:ea typeface="Helvetica Neue"/>
              <a:cs typeface="Helvetica Neue"/>
              <a:sym typeface="Helvetica Neue"/>
            </a:rPr>
            <a:t> </a:t>
          </a:r>
          <a:r>
            <a:rPr lang="en-US" sz="3200" b="1" i="0" u="none" strike="noStrike" cap="none" dirty="0" err="1" smtClean="0">
              <a:latin typeface="Helvetica Neue"/>
              <a:ea typeface="Helvetica Neue"/>
              <a:cs typeface="Helvetica Neue"/>
              <a:sym typeface="Helvetica Neue"/>
            </a:rPr>
            <a:t>Abordări</a:t>
          </a:r>
          <a:endParaRPr lang="en-US" sz="3200" dirty="0"/>
        </a:p>
      </dgm:t>
    </dgm:pt>
    <dgm:pt modelId="{351370FD-5835-4A60-ABB0-9D9DD873E4BB}" type="parTrans" cxnId="{11C0A1F2-A312-43B7-A3AF-2991209E2FC6}">
      <dgm:prSet/>
      <dgm:spPr/>
      <dgm:t>
        <a:bodyPr/>
        <a:lstStyle/>
        <a:p>
          <a:endParaRPr lang="en-US"/>
        </a:p>
      </dgm:t>
    </dgm:pt>
    <dgm:pt modelId="{00267246-843D-4686-8949-4EC15CD187C3}" type="sibTrans" cxnId="{11C0A1F2-A312-43B7-A3AF-2991209E2FC6}">
      <dgm:prSet/>
      <dgm:spPr/>
      <dgm:t>
        <a:bodyPr/>
        <a:lstStyle/>
        <a:p>
          <a:endParaRPr lang="en-US"/>
        </a:p>
      </dgm:t>
    </dgm:pt>
    <dgm:pt modelId="{8327EE7C-5C55-48EE-90E4-B6FD6087CC51}" type="asst">
      <dgm:prSet phldrT="[Text]" custT="1"/>
      <dgm:spPr/>
      <dgm:t>
        <a:bodyPr/>
        <a:lstStyle/>
        <a:p>
          <a:r>
            <a:rPr lang="ro-RO" sz="3200" b="1" dirty="0" smtClean="0">
              <a:latin typeface="Helvetica Neue"/>
              <a:ea typeface="Helvetica Neue"/>
              <a:cs typeface="Helvetica Neue"/>
              <a:sym typeface="Helvetica Neue"/>
            </a:rPr>
            <a:t>Cei </a:t>
          </a:r>
          <a:r>
            <a:rPr lang="en-US" sz="3200" b="1" dirty="0" smtClean="0">
              <a:latin typeface="Helvetica Neue"/>
              <a:ea typeface="Helvetica Neue"/>
              <a:cs typeface="Helvetica Neue"/>
              <a:sym typeface="Helvetica Neue"/>
            </a:rPr>
            <a:t>5 C</a:t>
          </a:r>
          <a:r>
            <a:rPr lang="ro-RO" sz="3200" b="1" dirty="0" smtClean="0">
              <a:latin typeface="Helvetica Neue"/>
              <a:ea typeface="Helvetica Neue"/>
              <a:cs typeface="Helvetica Neue"/>
              <a:sym typeface="Helvetica Neue"/>
            </a:rPr>
            <a:t> </a:t>
          </a:r>
        </a:p>
        <a:p>
          <a:r>
            <a:rPr lang="ro-RO" sz="3200" b="1" dirty="0" smtClean="0">
              <a:latin typeface="Helvetica Neue"/>
              <a:ea typeface="Helvetica Neue"/>
              <a:cs typeface="Helvetica Neue"/>
              <a:sym typeface="Helvetica Neue"/>
            </a:rPr>
            <a:t>ai lui </a:t>
          </a:r>
          <a:r>
            <a:rPr lang="en-US" sz="3200" b="1" dirty="0" smtClean="0">
              <a:latin typeface="Helvetica Neue"/>
              <a:ea typeface="Helvetica Neue"/>
              <a:cs typeface="Helvetica Neue"/>
              <a:sym typeface="Helvetica Neue"/>
            </a:rPr>
            <a:t>Lerner</a:t>
          </a:r>
          <a:endParaRPr lang="en-US" sz="3200" dirty="0"/>
        </a:p>
      </dgm:t>
    </dgm:pt>
    <dgm:pt modelId="{1C7DFCDB-E2A3-430E-BCFF-B3C9840A2A98}" type="parTrans" cxnId="{14F5E5D6-004B-47F9-872D-F2DAE77EE10A}">
      <dgm:prSet/>
      <dgm:spPr/>
      <dgm:t>
        <a:bodyPr/>
        <a:lstStyle/>
        <a:p>
          <a:endParaRPr lang="en-US"/>
        </a:p>
      </dgm:t>
    </dgm:pt>
    <dgm:pt modelId="{14627845-1BC6-4722-9834-29DE9B6AE198}" type="sibTrans" cxnId="{14F5E5D6-004B-47F9-872D-F2DAE77EE10A}">
      <dgm:prSet/>
      <dgm:spPr/>
      <dgm:t>
        <a:bodyPr/>
        <a:lstStyle/>
        <a:p>
          <a:endParaRPr lang="en-US"/>
        </a:p>
      </dgm:t>
    </dgm:pt>
    <dgm:pt modelId="{25179259-0601-4A7A-A7B6-1326DE7D98B8}" type="asst">
      <dgm:prSet custT="1"/>
      <dgm:spPr/>
      <dgm:t>
        <a:bodyPr/>
        <a:lstStyle/>
        <a:p>
          <a:pPr rtl="0"/>
          <a:r>
            <a:rPr lang="ro-RO" sz="3200" b="1" dirty="0" smtClean="0">
              <a:latin typeface="Helvetica Neue"/>
              <a:ea typeface="Helvetica Neue"/>
              <a:cs typeface="Helvetica Neue"/>
              <a:sym typeface="Helvetica Neue"/>
            </a:rPr>
            <a:t>Cel de-al 6-lea C </a:t>
          </a:r>
        </a:p>
        <a:p>
          <a:pPr rtl="0"/>
          <a:r>
            <a:rPr lang="ro-RO" sz="3200" b="1" dirty="0" smtClean="0">
              <a:latin typeface="Helvetica Neue"/>
              <a:ea typeface="Helvetica Neue"/>
              <a:cs typeface="Helvetica Neue"/>
              <a:sym typeface="Helvetica Neue"/>
            </a:rPr>
            <a:t>al lui </a:t>
          </a:r>
          <a:r>
            <a:rPr lang="en-US" sz="3200" b="1" dirty="0" smtClean="0">
              <a:latin typeface="Helvetica Neue"/>
              <a:ea typeface="Helvetica Neue"/>
              <a:cs typeface="Helvetica Neue"/>
              <a:sym typeface="Helvetica Neue"/>
            </a:rPr>
            <a:t>Lerner</a:t>
          </a:r>
          <a:endParaRPr lang="en-US" sz="3200" dirty="0"/>
        </a:p>
      </dgm:t>
    </dgm:pt>
    <dgm:pt modelId="{418B1FF3-D018-4D2E-86B9-8571B2CEA001}" type="parTrans" cxnId="{FE3EB7A3-0911-4796-B380-A7F0B5FA4F68}">
      <dgm:prSet/>
      <dgm:spPr/>
      <dgm:t>
        <a:bodyPr/>
        <a:lstStyle/>
        <a:p>
          <a:endParaRPr lang="en-US"/>
        </a:p>
      </dgm:t>
    </dgm:pt>
    <dgm:pt modelId="{73D4DA90-E3A8-4ED2-8C99-F77173F2261E}" type="sibTrans" cxnId="{FE3EB7A3-0911-4796-B380-A7F0B5FA4F68}">
      <dgm:prSet/>
      <dgm:spPr/>
      <dgm:t>
        <a:bodyPr/>
        <a:lstStyle/>
        <a:p>
          <a:endParaRPr lang="en-US"/>
        </a:p>
      </dgm:t>
    </dgm:pt>
    <dgm:pt modelId="{E8365791-763A-4280-8964-6A9209023213}" type="pres">
      <dgm:prSet presAssocID="{FFFEB0F3-6237-4C1A-B3E6-18290756B227}" presName="hierChild1" presStyleCnt="0">
        <dgm:presLayoutVars>
          <dgm:orgChart val="1"/>
          <dgm:chPref val="1"/>
          <dgm:dir/>
          <dgm:animOne val="branch"/>
          <dgm:animLvl val="lvl"/>
          <dgm:resizeHandles/>
        </dgm:presLayoutVars>
      </dgm:prSet>
      <dgm:spPr/>
      <dgm:t>
        <a:bodyPr/>
        <a:lstStyle/>
        <a:p>
          <a:endParaRPr lang="en-US"/>
        </a:p>
      </dgm:t>
    </dgm:pt>
    <dgm:pt modelId="{04DD4212-A87A-446F-8E57-C881AE163558}" type="pres">
      <dgm:prSet presAssocID="{13726BFD-2BEE-468F-B1FB-0FB78057E310}" presName="hierRoot1" presStyleCnt="0">
        <dgm:presLayoutVars>
          <dgm:hierBranch val="init"/>
        </dgm:presLayoutVars>
      </dgm:prSet>
      <dgm:spPr/>
    </dgm:pt>
    <dgm:pt modelId="{37199DD4-B7E2-4A7E-97C1-AE3CE5A735AF}" type="pres">
      <dgm:prSet presAssocID="{13726BFD-2BEE-468F-B1FB-0FB78057E310}" presName="rootComposite1" presStyleCnt="0"/>
      <dgm:spPr/>
    </dgm:pt>
    <dgm:pt modelId="{726626DD-A142-4A50-B356-07364EE98DFE}" type="pres">
      <dgm:prSet presAssocID="{13726BFD-2BEE-468F-B1FB-0FB78057E310}" presName="rootText1" presStyleLbl="node0" presStyleIdx="0" presStyleCnt="1" custScaleX="187627" custScaleY="95140">
        <dgm:presLayoutVars>
          <dgm:chPref val="3"/>
        </dgm:presLayoutVars>
      </dgm:prSet>
      <dgm:spPr/>
      <dgm:t>
        <a:bodyPr/>
        <a:lstStyle/>
        <a:p>
          <a:endParaRPr lang="en-US"/>
        </a:p>
      </dgm:t>
    </dgm:pt>
    <dgm:pt modelId="{09426A80-C76B-46C3-A5AC-5C5CF877E789}" type="pres">
      <dgm:prSet presAssocID="{13726BFD-2BEE-468F-B1FB-0FB78057E310}" presName="rootConnector1" presStyleLbl="node1" presStyleIdx="0" presStyleCnt="0"/>
      <dgm:spPr/>
      <dgm:t>
        <a:bodyPr/>
        <a:lstStyle/>
        <a:p>
          <a:endParaRPr lang="en-US"/>
        </a:p>
      </dgm:t>
    </dgm:pt>
    <dgm:pt modelId="{4D8762E0-9F62-43A7-BF08-8D998C9B02A4}" type="pres">
      <dgm:prSet presAssocID="{13726BFD-2BEE-468F-B1FB-0FB78057E310}" presName="hierChild2" presStyleCnt="0"/>
      <dgm:spPr/>
    </dgm:pt>
    <dgm:pt modelId="{8EB98121-18FB-4BBC-87D0-1BADFB6B2960}" type="pres">
      <dgm:prSet presAssocID="{13726BFD-2BEE-468F-B1FB-0FB78057E310}" presName="hierChild3" presStyleCnt="0"/>
      <dgm:spPr/>
    </dgm:pt>
    <dgm:pt modelId="{D4807B96-770E-4525-A5CC-4F3D7B97BF7E}" type="pres">
      <dgm:prSet presAssocID="{1C7DFCDB-E2A3-430E-BCFF-B3C9840A2A98}" presName="Name111" presStyleLbl="parChTrans1D2" presStyleIdx="0" presStyleCnt="2"/>
      <dgm:spPr/>
      <dgm:t>
        <a:bodyPr/>
        <a:lstStyle/>
        <a:p>
          <a:endParaRPr lang="en-US"/>
        </a:p>
      </dgm:t>
    </dgm:pt>
    <dgm:pt modelId="{333E4A6A-7FCC-4249-837C-6F0F67CD8923}" type="pres">
      <dgm:prSet presAssocID="{8327EE7C-5C55-48EE-90E4-B6FD6087CC51}" presName="hierRoot3" presStyleCnt="0">
        <dgm:presLayoutVars>
          <dgm:hierBranch val="init"/>
        </dgm:presLayoutVars>
      </dgm:prSet>
      <dgm:spPr/>
    </dgm:pt>
    <dgm:pt modelId="{204374E9-05CB-4189-9F83-7C54148F97F6}" type="pres">
      <dgm:prSet presAssocID="{8327EE7C-5C55-48EE-90E4-B6FD6087CC51}" presName="rootComposite3" presStyleCnt="0"/>
      <dgm:spPr/>
    </dgm:pt>
    <dgm:pt modelId="{433AF0BC-34F8-4B40-96A8-C8962BDDB422}" type="pres">
      <dgm:prSet presAssocID="{8327EE7C-5C55-48EE-90E4-B6FD6087CC51}" presName="rootText3" presStyleLbl="asst1" presStyleIdx="0" presStyleCnt="2">
        <dgm:presLayoutVars>
          <dgm:chPref val="3"/>
        </dgm:presLayoutVars>
      </dgm:prSet>
      <dgm:spPr/>
      <dgm:t>
        <a:bodyPr/>
        <a:lstStyle/>
        <a:p>
          <a:endParaRPr lang="en-US"/>
        </a:p>
      </dgm:t>
    </dgm:pt>
    <dgm:pt modelId="{5E0E2FE7-82A8-4CF3-BAD8-D5A72AF30BA3}" type="pres">
      <dgm:prSet presAssocID="{8327EE7C-5C55-48EE-90E4-B6FD6087CC51}" presName="rootConnector3" presStyleLbl="asst1" presStyleIdx="0" presStyleCnt="2"/>
      <dgm:spPr/>
      <dgm:t>
        <a:bodyPr/>
        <a:lstStyle/>
        <a:p>
          <a:endParaRPr lang="en-US"/>
        </a:p>
      </dgm:t>
    </dgm:pt>
    <dgm:pt modelId="{5A2C34AC-92E0-4E85-8330-E295A2C5AD91}" type="pres">
      <dgm:prSet presAssocID="{8327EE7C-5C55-48EE-90E4-B6FD6087CC51}" presName="hierChild6" presStyleCnt="0"/>
      <dgm:spPr/>
    </dgm:pt>
    <dgm:pt modelId="{31C20D62-4382-4A14-B83A-F9671C982D81}" type="pres">
      <dgm:prSet presAssocID="{8327EE7C-5C55-48EE-90E4-B6FD6087CC51}" presName="hierChild7" presStyleCnt="0"/>
      <dgm:spPr/>
    </dgm:pt>
    <dgm:pt modelId="{62760DAD-2BEA-4FF1-91B8-4F895BDBB70E}" type="pres">
      <dgm:prSet presAssocID="{418B1FF3-D018-4D2E-86B9-8571B2CEA001}" presName="Name111" presStyleLbl="parChTrans1D2" presStyleIdx="1" presStyleCnt="2"/>
      <dgm:spPr/>
      <dgm:t>
        <a:bodyPr/>
        <a:lstStyle/>
        <a:p>
          <a:endParaRPr lang="en-US"/>
        </a:p>
      </dgm:t>
    </dgm:pt>
    <dgm:pt modelId="{77EFEFA7-E3D3-4A03-8A25-537489F49C0D}" type="pres">
      <dgm:prSet presAssocID="{25179259-0601-4A7A-A7B6-1326DE7D98B8}" presName="hierRoot3" presStyleCnt="0">
        <dgm:presLayoutVars>
          <dgm:hierBranch val="init"/>
        </dgm:presLayoutVars>
      </dgm:prSet>
      <dgm:spPr/>
    </dgm:pt>
    <dgm:pt modelId="{7619096F-321D-477A-86BD-2860724BB9D6}" type="pres">
      <dgm:prSet presAssocID="{25179259-0601-4A7A-A7B6-1326DE7D98B8}" presName="rootComposite3" presStyleCnt="0"/>
      <dgm:spPr/>
    </dgm:pt>
    <dgm:pt modelId="{C326932A-153C-40A9-A2AD-C01592352FD3}" type="pres">
      <dgm:prSet presAssocID="{25179259-0601-4A7A-A7B6-1326DE7D98B8}" presName="rootText3" presStyleLbl="asst1" presStyleIdx="1" presStyleCnt="2">
        <dgm:presLayoutVars>
          <dgm:chPref val="3"/>
        </dgm:presLayoutVars>
      </dgm:prSet>
      <dgm:spPr/>
      <dgm:t>
        <a:bodyPr/>
        <a:lstStyle/>
        <a:p>
          <a:endParaRPr lang="en-US"/>
        </a:p>
      </dgm:t>
    </dgm:pt>
    <dgm:pt modelId="{3AE2AC23-4FD0-4DB5-AB25-F0DE18C34E59}" type="pres">
      <dgm:prSet presAssocID="{25179259-0601-4A7A-A7B6-1326DE7D98B8}" presName="rootConnector3" presStyleLbl="asst1" presStyleIdx="1" presStyleCnt="2"/>
      <dgm:spPr/>
      <dgm:t>
        <a:bodyPr/>
        <a:lstStyle/>
        <a:p>
          <a:endParaRPr lang="en-US"/>
        </a:p>
      </dgm:t>
    </dgm:pt>
    <dgm:pt modelId="{6C724314-ADA9-417A-AAA8-59AE477C0498}" type="pres">
      <dgm:prSet presAssocID="{25179259-0601-4A7A-A7B6-1326DE7D98B8}" presName="hierChild6" presStyleCnt="0"/>
      <dgm:spPr/>
    </dgm:pt>
    <dgm:pt modelId="{87EDDE1C-46E8-4AF3-95A9-E419055A183C}" type="pres">
      <dgm:prSet presAssocID="{25179259-0601-4A7A-A7B6-1326DE7D98B8}" presName="hierChild7" presStyleCnt="0"/>
      <dgm:spPr/>
    </dgm:pt>
  </dgm:ptLst>
  <dgm:cxnLst>
    <dgm:cxn modelId="{0FF6B031-D5A3-41E3-82D4-59F9F2600312}" type="presOf" srcId="{8327EE7C-5C55-48EE-90E4-B6FD6087CC51}" destId="{433AF0BC-34F8-4B40-96A8-C8962BDDB422}" srcOrd="0" destOrd="0" presId="urn:microsoft.com/office/officeart/2005/8/layout/orgChart1"/>
    <dgm:cxn modelId="{5B09DD49-7359-45E5-AE4D-A085695299BF}" type="presOf" srcId="{418B1FF3-D018-4D2E-86B9-8571B2CEA001}" destId="{62760DAD-2BEA-4FF1-91B8-4F895BDBB70E}" srcOrd="0" destOrd="0" presId="urn:microsoft.com/office/officeart/2005/8/layout/orgChart1"/>
    <dgm:cxn modelId="{14F5E5D6-004B-47F9-872D-F2DAE77EE10A}" srcId="{13726BFD-2BEE-468F-B1FB-0FB78057E310}" destId="{8327EE7C-5C55-48EE-90E4-B6FD6087CC51}" srcOrd="0" destOrd="0" parTransId="{1C7DFCDB-E2A3-430E-BCFF-B3C9840A2A98}" sibTransId="{14627845-1BC6-4722-9834-29DE9B6AE198}"/>
    <dgm:cxn modelId="{C4B6C32C-912E-40F0-9B78-31C105DE361E}" type="presOf" srcId="{13726BFD-2BEE-468F-B1FB-0FB78057E310}" destId="{726626DD-A142-4A50-B356-07364EE98DFE}" srcOrd="0" destOrd="0" presId="urn:microsoft.com/office/officeart/2005/8/layout/orgChart1"/>
    <dgm:cxn modelId="{6D7BC10B-3304-46B0-A466-9AA18D49C0C0}" type="presOf" srcId="{8327EE7C-5C55-48EE-90E4-B6FD6087CC51}" destId="{5E0E2FE7-82A8-4CF3-BAD8-D5A72AF30BA3}" srcOrd="1" destOrd="0" presId="urn:microsoft.com/office/officeart/2005/8/layout/orgChart1"/>
    <dgm:cxn modelId="{763F9214-AC15-4EF5-B25D-3C2783B63720}" type="presOf" srcId="{25179259-0601-4A7A-A7B6-1326DE7D98B8}" destId="{C326932A-153C-40A9-A2AD-C01592352FD3}" srcOrd="0" destOrd="0" presId="urn:microsoft.com/office/officeart/2005/8/layout/orgChart1"/>
    <dgm:cxn modelId="{F8F73132-555F-47CF-8A9E-974CC49E3C2D}" type="presOf" srcId="{25179259-0601-4A7A-A7B6-1326DE7D98B8}" destId="{3AE2AC23-4FD0-4DB5-AB25-F0DE18C34E59}" srcOrd="1" destOrd="0" presId="urn:microsoft.com/office/officeart/2005/8/layout/orgChart1"/>
    <dgm:cxn modelId="{BCD894C3-AC69-485F-9B4E-C8C2A6E03628}" type="presOf" srcId="{13726BFD-2BEE-468F-B1FB-0FB78057E310}" destId="{09426A80-C76B-46C3-A5AC-5C5CF877E789}" srcOrd="1" destOrd="0" presId="urn:microsoft.com/office/officeart/2005/8/layout/orgChart1"/>
    <dgm:cxn modelId="{FE3EB7A3-0911-4796-B380-A7F0B5FA4F68}" srcId="{13726BFD-2BEE-468F-B1FB-0FB78057E310}" destId="{25179259-0601-4A7A-A7B6-1326DE7D98B8}" srcOrd="1" destOrd="0" parTransId="{418B1FF3-D018-4D2E-86B9-8571B2CEA001}" sibTransId="{73D4DA90-E3A8-4ED2-8C99-F77173F2261E}"/>
    <dgm:cxn modelId="{11C0A1F2-A312-43B7-A3AF-2991209E2FC6}" srcId="{FFFEB0F3-6237-4C1A-B3E6-18290756B227}" destId="{13726BFD-2BEE-468F-B1FB-0FB78057E310}" srcOrd="0" destOrd="0" parTransId="{351370FD-5835-4A60-ABB0-9D9DD873E4BB}" sibTransId="{00267246-843D-4686-8949-4EC15CD187C3}"/>
    <dgm:cxn modelId="{CC778FBE-53C4-4CE5-BC22-888F7076EFF2}" type="presOf" srcId="{1C7DFCDB-E2A3-430E-BCFF-B3C9840A2A98}" destId="{D4807B96-770E-4525-A5CC-4F3D7B97BF7E}" srcOrd="0" destOrd="0" presId="urn:microsoft.com/office/officeart/2005/8/layout/orgChart1"/>
    <dgm:cxn modelId="{0E052626-BA66-4287-841B-C193BCB742C1}" type="presOf" srcId="{FFFEB0F3-6237-4C1A-B3E6-18290756B227}" destId="{E8365791-763A-4280-8964-6A9209023213}" srcOrd="0" destOrd="0" presId="urn:microsoft.com/office/officeart/2005/8/layout/orgChart1"/>
    <dgm:cxn modelId="{FCC8910C-BEB9-4892-A1FC-9138DBFBE9B9}" type="presParOf" srcId="{E8365791-763A-4280-8964-6A9209023213}" destId="{04DD4212-A87A-446F-8E57-C881AE163558}" srcOrd="0" destOrd="0" presId="urn:microsoft.com/office/officeart/2005/8/layout/orgChart1"/>
    <dgm:cxn modelId="{16DAF8AB-2CF5-43E4-A685-22D32A44E1CC}" type="presParOf" srcId="{04DD4212-A87A-446F-8E57-C881AE163558}" destId="{37199DD4-B7E2-4A7E-97C1-AE3CE5A735AF}" srcOrd="0" destOrd="0" presId="urn:microsoft.com/office/officeart/2005/8/layout/orgChart1"/>
    <dgm:cxn modelId="{E29F0043-47F7-4B3B-92C4-3D1D81504D0E}" type="presParOf" srcId="{37199DD4-B7E2-4A7E-97C1-AE3CE5A735AF}" destId="{726626DD-A142-4A50-B356-07364EE98DFE}" srcOrd="0" destOrd="0" presId="urn:microsoft.com/office/officeart/2005/8/layout/orgChart1"/>
    <dgm:cxn modelId="{289CA65B-976E-4BD3-88D2-B893141A64C3}" type="presParOf" srcId="{37199DD4-B7E2-4A7E-97C1-AE3CE5A735AF}" destId="{09426A80-C76B-46C3-A5AC-5C5CF877E789}" srcOrd="1" destOrd="0" presId="urn:microsoft.com/office/officeart/2005/8/layout/orgChart1"/>
    <dgm:cxn modelId="{28FEAC5B-F82F-4062-8261-F1D1693BCB5C}" type="presParOf" srcId="{04DD4212-A87A-446F-8E57-C881AE163558}" destId="{4D8762E0-9F62-43A7-BF08-8D998C9B02A4}" srcOrd="1" destOrd="0" presId="urn:microsoft.com/office/officeart/2005/8/layout/orgChart1"/>
    <dgm:cxn modelId="{E425CEDE-E9B9-4C84-903D-E32852C74D0E}" type="presParOf" srcId="{04DD4212-A87A-446F-8E57-C881AE163558}" destId="{8EB98121-18FB-4BBC-87D0-1BADFB6B2960}" srcOrd="2" destOrd="0" presId="urn:microsoft.com/office/officeart/2005/8/layout/orgChart1"/>
    <dgm:cxn modelId="{8934F415-977A-45B8-BD5D-F43C2F2C25F1}" type="presParOf" srcId="{8EB98121-18FB-4BBC-87D0-1BADFB6B2960}" destId="{D4807B96-770E-4525-A5CC-4F3D7B97BF7E}" srcOrd="0" destOrd="0" presId="urn:microsoft.com/office/officeart/2005/8/layout/orgChart1"/>
    <dgm:cxn modelId="{9A0525B0-2CAF-4149-8CE9-824A229E4D4C}" type="presParOf" srcId="{8EB98121-18FB-4BBC-87D0-1BADFB6B2960}" destId="{333E4A6A-7FCC-4249-837C-6F0F67CD8923}" srcOrd="1" destOrd="0" presId="urn:microsoft.com/office/officeart/2005/8/layout/orgChart1"/>
    <dgm:cxn modelId="{9152F008-C5CD-40BD-A373-FF54D6150D84}" type="presParOf" srcId="{333E4A6A-7FCC-4249-837C-6F0F67CD8923}" destId="{204374E9-05CB-4189-9F83-7C54148F97F6}" srcOrd="0" destOrd="0" presId="urn:microsoft.com/office/officeart/2005/8/layout/orgChart1"/>
    <dgm:cxn modelId="{F1E21F01-901B-4F74-AF70-D70BF1057D61}" type="presParOf" srcId="{204374E9-05CB-4189-9F83-7C54148F97F6}" destId="{433AF0BC-34F8-4B40-96A8-C8962BDDB422}" srcOrd="0" destOrd="0" presId="urn:microsoft.com/office/officeart/2005/8/layout/orgChart1"/>
    <dgm:cxn modelId="{486AA3D8-FEAB-4212-A120-BF0BE4754A0A}" type="presParOf" srcId="{204374E9-05CB-4189-9F83-7C54148F97F6}" destId="{5E0E2FE7-82A8-4CF3-BAD8-D5A72AF30BA3}" srcOrd="1" destOrd="0" presId="urn:microsoft.com/office/officeart/2005/8/layout/orgChart1"/>
    <dgm:cxn modelId="{A65DFC5A-DCE1-4C44-93F5-E4A096802A39}" type="presParOf" srcId="{333E4A6A-7FCC-4249-837C-6F0F67CD8923}" destId="{5A2C34AC-92E0-4E85-8330-E295A2C5AD91}" srcOrd="1" destOrd="0" presId="urn:microsoft.com/office/officeart/2005/8/layout/orgChart1"/>
    <dgm:cxn modelId="{4E24B02E-3B87-4CE8-B3D3-A200550E7D65}" type="presParOf" srcId="{333E4A6A-7FCC-4249-837C-6F0F67CD8923}" destId="{31C20D62-4382-4A14-B83A-F9671C982D81}" srcOrd="2" destOrd="0" presId="urn:microsoft.com/office/officeart/2005/8/layout/orgChart1"/>
    <dgm:cxn modelId="{4E097268-D552-4644-9A9A-227422D76924}" type="presParOf" srcId="{8EB98121-18FB-4BBC-87D0-1BADFB6B2960}" destId="{62760DAD-2BEA-4FF1-91B8-4F895BDBB70E}" srcOrd="2" destOrd="0" presId="urn:microsoft.com/office/officeart/2005/8/layout/orgChart1"/>
    <dgm:cxn modelId="{638CC335-A02E-4C0C-884B-DB089D95EAB8}" type="presParOf" srcId="{8EB98121-18FB-4BBC-87D0-1BADFB6B2960}" destId="{77EFEFA7-E3D3-4A03-8A25-537489F49C0D}" srcOrd="3" destOrd="0" presId="urn:microsoft.com/office/officeart/2005/8/layout/orgChart1"/>
    <dgm:cxn modelId="{F583C085-7F9B-4294-8C49-77B64472123A}" type="presParOf" srcId="{77EFEFA7-E3D3-4A03-8A25-537489F49C0D}" destId="{7619096F-321D-477A-86BD-2860724BB9D6}" srcOrd="0" destOrd="0" presId="urn:microsoft.com/office/officeart/2005/8/layout/orgChart1"/>
    <dgm:cxn modelId="{995B71FF-4959-40C4-AF53-B7C1832ED5C9}" type="presParOf" srcId="{7619096F-321D-477A-86BD-2860724BB9D6}" destId="{C326932A-153C-40A9-A2AD-C01592352FD3}" srcOrd="0" destOrd="0" presId="urn:microsoft.com/office/officeart/2005/8/layout/orgChart1"/>
    <dgm:cxn modelId="{1C5A09A1-514A-45C2-BE20-82E6E13ABCD2}" type="presParOf" srcId="{7619096F-321D-477A-86BD-2860724BB9D6}" destId="{3AE2AC23-4FD0-4DB5-AB25-F0DE18C34E59}" srcOrd="1" destOrd="0" presId="urn:microsoft.com/office/officeart/2005/8/layout/orgChart1"/>
    <dgm:cxn modelId="{7FE7C1C2-328F-4563-9801-EABE00700C23}" type="presParOf" srcId="{77EFEFA7-E3D3-4A03-8A25-537489F49C0D}" destId="{6C724314-ADA9-417A-AAA8-59AE477C0498}" srcOrd="1" destOrd="0" presId="urn:microsoft.com/office/officeart/2005/8/layout/orgChart1"/>
    <dgm:cxn modelId="{0B72D519-FAF9-4DF4-A923-D3EE6403FB97}" type="presParOf" srcId="{77EFEFA7-E3D3-4A03-8A25-537489F49C0D}" destId="{87EDDE1C-46E8-4AF3-95A9-E419055A18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8BD44-A907-483C-B4DA-C0CCF85AC885}" type="doc">
      <dgm:prSet loTypeId="urn:microsoft.com/office/officeart/2008/layout/HorizontalMultiLevelHierarchy" loCatId="hierarchy" qsTypeId="urn:microsoft.com/office/officeart/2005/8/quickstyle/simple1" qsCatId="simple" csTypeId="urn:microsoft.com/office/officeart/2005/8/colors/colorful1#1" csCatId="colorful" phldr="1"/>
      <dgm:spPr/>
      <dgm:t>
        <a:bodyPr/>
        <a:lstStyle/>
        <a:p>
          <a:endParaRPr lang="en-US"/>
        </a:p>
      </dgm:t>
    </dgm:pt>
    <dgm:pt modelId="{B3AC38BB-29F5-4F66-8554-6ABF18BA9B6D}">
      <dgm:prSet phldrT="[Text]" custT="1"/>
      <dgm:spPr/>
      <dgm:t>
        <a:bodyPr/>
        <a:lstStyle/>
        <a:p>
          <a:r>
            <a:rPr lang="ro-RO" sz="3200" b="1" dirty="0" smtClean="0">
              <a:latin typeface="Helvetica Neue"/>
              <a:ea typeface="Helvetica Neue"/>
              <a:cs typeface="Helvetica Neue"/>
              <a:sym typeface="Helvetica Neue"/>
            </a:rPr>
            <a:t>Modelul celor </a:t>
          </a:r>
          <a:r>
            <a:rPr lang="en-US" sz="3200" b="1" dirty="0" smtClean="0">
              <a:latin typeface="Helvetica Neue"/>
              <a:ea typeface="Helvetica Neue"/>
              <a:cs typeface="Helvetica Neue"/>
              <a:sym typeface="Helvetica Neue"/>
            </a:rPr>
            <a:t>5 C</a:t>
          </a:r>
          <a:r>
            <a:rPr lang="ro-RO" sz="3200" b="1" dirty="0" smtClean="0">
              <a:latin typeface="Helvetica Neue"/>
              <a:ea typeface="Helvetica Neue"/>
              <a:cs typeface="Helvetica Neue"/>
              <a:sym typeface="Helvetica Neue"/>
            </a:rPr>
            <a:t> </a:t>
          </a:r>
        </a:p>
        <a:p>
          <a:r>
            <a:rPr lang="ro-RO" sz="3200" b="1" dirty="0" smtClean="0">
              <a:latin typeface="Helvetica Neue"/>
              <a:ea typeface="Helvetica Neue"/>
              <a:cs typeface="Helvetica Neue"/>
              <a:sym typeface="Helvetica Neue"/>
            </a:rPr>
            <a:t>ai lui </a:t>
          </a:r>
          <a:r>
            <a:rPr lang="en-US" sz="3200" b="1" dirty="0" smtClean="0">
              <a:latin typeface="Helvetica Neue"/>
              <a:ea typeface="Helvetica Neue"/>
              <a:cs typeface="Helvetica Neue"/>
              <a:sym typeface="Helvetica Neue"/>
            </a:rPr>
            <a:t>Lerner</a:t>
          </a:r>
          <a:endParaRPr lang="en-US" sz="3200" dirty="0"/>
        </a:p>
      </dgm:t>
    </dgm:pt>
    <dgm:pt modelId="{7D78D894-92D8-4CAE-A905-86032FDC07D2}" type="parTrans" cxnId="{FBC2F2DC-DBD4-4A1F-98F0-1A2383AFFE82}">
      <dgm:prSet/>
      <dgm:spPr/>
      <dgm:t>
        <a:bodyPr/>
        <a:lstStyle/>
        <a:p>
          <a:endParaRPr lang="en-US"/>
        </a:p>
      </dgm:t>
    </dgm:pt>
    <dgm:pt modelId="{C7047CD1-2DE1-43B5-9ED3-B520A7251D8A}" type="sibTrans" cxnId="{FBC2F2DC-DBD4-4A1F-98F0-1A2383AFFE82}">
      <dgm:prSet/>
      <dgm:spPr/>
      <dgm:t>
        <a:bodyPr/>
        <a:lstStyle/>
        <a:p>
          <a:endParaRPr lang="en-US"/>
        </a:p>
      </dgm:t>
    </dgm:pt>
    <dgm:pt modelId="{51B9046F-8A53-456C-91BB-CE9367F89C3E}">
      <dgm:prSet phldrT="[Text]"/>
      <dgm:spPr/>
      <dgm:t>
        <a:bodyPr/>
        <a:lstStyle/>
        <a:p>
          <a:r>
            <a:rPr lang="en-US" b="1" dirty="0" err="1" smtClean="0">
              <a:latin typeface="+mj-lt"/>
              <a:ea typeface="Helvetica Neue"/>
              <a:cs typeface="Helvetica Neue"/>
              <a:sym typeface="Helvetica Neue"/>
            </a:rPr>
            <a:t>C</a:t>
          </a:r>
          <a:r>
            <a:rPr lang="en-US" dirty="0" err="1" smtClean="0">
              <a:latin typeface="+mj-lt"/>
              <a:ea typeface="Helvetica Neue"/>
              <a:cs typeface="Helvetica Neue"/>
              <a:sym typeface="Helvetica Neue"/>
            </a:rPr>
            <a:t>ompe</a:t>
          </a:r>
          <a:r>
            <a:rPr lang="ro-RO" dirty="0" smtClean="0">
              <a:latin typeface="+mj-lt"/>
              <a:ea typeface="Helvetica Neue"/>
              <a:cs typeface="Helvetica Neue"/>
              <a:sym typeface="Helvetica Neue"/>
            </a:rPr>
            <a:t>tență</a:t>
          </a:r>
          <a:endParaRPr lang="en-US" dirty="0">
            <a:latin typeface="+mj-lt"/>
          </a:endParaRPr>
        </a:p>
      </dgm:t>
    </dgm:pt>
    <dgm:pt modelId="{1F0D3E97-ADF9-48ED-A871-75EFFC6BEAC0}" type="parTrans" cxnId="{2D526809-9219-41CE-93E8-9E6A3ED70FCD}">
      <dgm:prSet/>
      <dgm:spPr/>
      <dgm:t>
        <a:bodyPr/>
        <a:lstStyle/>
        <a:p>
          <a:endParaRPr lang="en-US"/>
        </a:p>
      </dgm:t>
    </dgm:pt>
    <dgm:pt modelId="{7997C644-E204-47F0-B62F-3366D4ECAC79}" type="sibTrans" cxnId="{2D526809-9219-41CE-93E8-9E6A3ED70FCD}">
      <dgm:prSet/>
      <dgm:spPr/>
      <dgm:t>
        <a:bodyPr/>
        <a:lstStyle/>
        <a:p>
          <a:endParaRPr lang="en-US"/>
        </a:p>
      </dgm:t>
    </dgm:pt>
    <dgm:pt modelId="{1B448334-22FE-4ECD-9409-E7C728348859}">
      <dgm:prSet phldrT="[Text]"/>
      <dgm:spPr/>
      <dgm:t>
        <a:bodyPr/>
        <a:lstStyle/>
        <a:p>
          <a:pPr rtl="0"/>
          <a:r>
            <a:rPr lang="en-US" b="1" dirty="0" err="1" smtClean="0">
              <a:latin typeface="+mj-lt"/>
              <a:ea typeface="Helvetica Neue"/>
              <a:cs typeface="Helvetica Neue"/>
              <a:sym typeface="Helvetica Neue"/>
            </a:rPr>
            <a:t>C</a:t>
          </a:r>
          <a:r>
            <a:rPr lang="en-US" dirty="0" err="1" smtClean="0">
              <a:latin typeface="+mj-lt"/>
              <a:ea typeface="Helvetica Neue"/>
              <a:cs typeface="Helvetica Neue"/>
              <a:sym typeface="Helvetica Neue"/>
            </a:rPr>
            <a:t>ompasi</a:t>
          </a:r>
          <a:r>
            <a:rPr lang="ro-RO" dirty="0" smtClean="0">
              <a:latin typeface="+mj-lt"/>
              <a:ea typeface="Helvetica Neue"/>
              <a:cs typeface="Helvetica Neue"/>
              <a:sym typeface="Helvetica Neue"/>
            </a:rPr>
            <a:t>u</a:t>
          </a:r>
          <a:r>
            <a:rPr lang="en-US" dirty="0" smtClean="0">
              <a:latin typeface="+mj-lt"/>
              <a:ea typeface="Helvetica Neue"/>
              <a:cs typeface="Helvetica Neue"/>
              <a:sym typeface="Helvetica Neue"/>
            </a:rPr>
            <a:t>n</a:t>
          </a:r>
          <a:r>
            <a:rPr lang="ro-RO" dirty="0" smtClean="0">
              <a:latin typeface="+mj-lt"/>
              <a:ea typeface="Helvetica Neue"/>
              <a:cs typeface="Helvetica Neue"/>
              <a:sym typeface="Helvetica Neue"/>
            </a:rPr>
            <a:t>e / Grijă</a:t>
          </a:r>
          <a:r>
            <a:rPr lang="en-US" b="1" dirty="0" smtClean="0">
              <a:latin typeface="+mj-lt"/>
              <a:ea typeface="Helvetica Neue"/>
              <a:cs typeface="Helvetica Neue"/>
              <a:sym typeface="Helvetica Neue"/>
            </a:rPr>
            <a:t> </a:t>
          </a:r>
          <a:endParaRPr lang="en-US" dirty="0">
            <a:latin typeface="+mj-lt"/>
          </a:endParaRPr>
        </a:p>
      </dgm:t>
    </dgm:pt>
    <dgm:pt modelId="{46A3AFEE-AEE2-4F9E-BE0D-FE6853FCADAA}" type="parTrans" cxnId="{6210C262-FF5D-49A5-B083-353DEB544235}">
      <dgm:prSet/>
      <dgm:spPr/>
      <dgm:t>
        <a:bodyPr/>
        <a:lstStyle/>
        <a:p>
          <a:endParaRPr lang="en-US"/>
        </a:p>
      </dgm:t>
    </dgm:pt>
    <dgm:pt modelId="{AF36519B-C21A-4E79-938C-FC1C0EDDEE80}" type="sibTrans" cxnId="{6210C262-FF5D-49A5-B083-353DEB544235}">
      <dgm:prSet/>
      <dgm:spPr/>
      <dgm:t>
        <a:bodyPr/>
        <a:lstStyle/>
        <a:p>
          <a:endParaRPr lang="en-US"/>
        </a:p>
      </dgm:t>
    </dgm:pt>
    <dgm:pt modelId="{E58EAA66-C2CD-4844-9294-E9121E7F6961}">
      <dgm:prSet phldrT="[Text]"/>
      <dgm:spPr/>
      <dgm:t>
        <a:bodyPr/>
        <a:lstStyle/>
        <a:p>
          <a:r>
            <a:rPr lang="en-US" b="0" dirty="0" smtClean="0">
              <a:latin typeface="+mj-lt"/>
              <a:ea typeface="Helvetica Neue"/>
              <a:cs typeface="Helvetica Neue"/>
              <a:sym typeface="Helvetica Neue"/>
            </a:rPr>
            <a:t>+</a:t>
          </a:r>
          <a:r>
            <a:rPr lang="ro-RO" b="0" dirty="0" smtClean="0">
              <a:latin typeface="+mj-lt"/>
              <a:ea typeface="Helvetica Neue"/>
              <a:cs typeface="Helvetica Neue"/>
              <a:sym typeface="Helvetica Neue"/>
            </a:rPr>
            <a:t> al</a:t>
          </a:r>
          <a:r>
            <a:rPr lang="en-US" b="0" dirty="0" smtClean="0">
              <a:latin typeface="+mj-lt"/>
              <a:ea typeface="Helvetica Neue"/>
              <a:cs typeface="Helvetica Neue"/>
              <a:sym typeface="Helvetica Neue"/>
            </a:rPr>
            <a:t> 6</a:t>
          </a:r>
          <a:r>
            <a:rPr lang="ro-RO" b="0" dirty="0" smtClean="0">
              <a:latin typeface="+mj-lt"/>
              <a:ea typeface="Helvetica Neue"/>
              <a:cs typeface="Helvetica Neue"/>
              <a:sym typeface="Helvetica Neue"/>
            </a:rPr>
            <a:t>-lea</a:t>
          </a:r>
          <a:r>
            <a:rPr lang="en-US" b="0" dirty="0" smtClean="0">
              <a:latin typeface="+mj-lt"/>
              <a:ea typeface="Helvetica Neue"/>
              <a:cs typeface="Helvetica Neue"/>
              <a:sym typeface="Helvetica Neue"/>
            </a:rPr>
            <a:t> C – </a:t>
          </a:r>
          <a:r>
            <a:rPr lang="en-US" b="1" dirty="0" err="1" smtClean="0">
              <a:latin typeface="+mj-lt"/>
              <a:ea typeface="Helvetica Neue"/>
              <a:cs typeface="Helvetica Neue"/>
              <a:sym typeface="Helvetica Neue"/>
            </a:rPr>
            <a:t>C</a:t>
          </a:r>
          <a:r>
            <a:rPr lang="en-US" dirty="0" err="1" smtClean="0">
              <a:latin typeface="+mj-lt"/>
              <a:ea typeface="Helvetica Neue"/>
              <a:cs typeface="Helvetica Neue"/>
              <a:sym typeface="Helvetica Neue"/>
            </a:rPr>
            <a:t>ontribu</a:t>
          </a:r>
          <a:r>
            <a:rPr lang="ro-RO" dirty="0" smtClean="0">
              <a:latin typeface="+mj-lt"/>
              <a:ea typeface="Helvetica Neue"/>
              <a:cs typeface="Helvetica Neue"/>
              <a:sym typeface="Helvetica Neue"/>
            </a:rPr>
            <a:t>ție</a:t>
          </a:r>
          <a:endParaRPr lang="en-US" dirty="0">
            <a:latin typeface="+mj-lt"/>
          </a:endParaRPr>
        </a:p>
      </dgm:t>
    </dgm:pt>
    <dgm:pt modelId="{3167FE3B-1800-4C61-A486-69247DE670F7}" type="parTrans" cxnId="{88825451-8BB4-46A1-A1E5-1F7AE522C034}">
      <dgm:prSet/>
      <dgm:spPr/>
      <dgm:t>
        <a:bodyPr/>
        <a:lstStyle/>
        <a:p>
          <a:endParaRPr lang="en-US"/>
        </a:p>
      </dgm:t>
    </dgm:pt>
    <dgm:pt modelId="{729409FE-ECC1-498E-8848-896D753A04D5}" type="sibTrans" cxnId="{88825451-8BB4-46A1-A1E5-1F7AE522C034}">
      <dgm:prSet/>
      <dgm:spPr/>
      <dgm:t>
        <a:bodyPr/>
        <a:lstStyle/>
        <a:p>
          <a:endParaRPr lang="en-US"/>
        </a:p>
      </dgm:t>
    </dgm:pt>
    <dgm:pt modelId="{E14C9349-15A0-4E90-9973-5865D2DCB576}">
      <dgm:prSet/>
      <dgm:spPr/>
      <dgm:t>
        <a:bodyPr/>
        <a:lstStyle/>
        <a:p>
          <a:r>
            <a:rPr lang="en-US" b="1" u="none" strike="noStrike" cap="none" dirty="0" err="1" smtClean="0">
              <a:latin typeface="Helvetica Neue"/>
              <a:ea typeface="Helvetica Neue"/>
              <a:cs typeface="Helvetica Neue"/>
              <a:sym typeface="Helvetica Neue"/>
            </a:rPr>
            <a:t>C</a:t>
          </a:r>
          <a:r>
            <a:rPr lang="en-US" u="none" strike="noStrike" cap="none" dirty="0" err="1" smtClean="0">
              <a:latin typeface="Helvetica Neue"/>
              <a:ea typeface="Helvetica Neue"/>
              <a:cs typeface="Helvetica Neue"/>
              <a:sym typeface="Helvetica Neue"/>
            </a:rPr>
            <a:t>onfiden</a:t>
          </a:r>
          <a:r>
            <a:rPr lang="ro-RO" u="none" strike="noStrike" cap="none" dirty="0" smtClean="0">
              <a:latin typeface="Helvetica Neue"/>
              <a:ea typeface="Helvetica Neue"/>
              <a:cs typeface="Helvetica Neue"/>
              <a:sym typeface="Helvetica Neue"/>
            </a:rPr>
            <a:t>ță / Încredere</a:t>
          </a:r>
          <a:endParaRPr lang="en-US" dirty="0"/>
        </a:p>
      </dgm:t>
    </dgm:pt>
    <dgm:pt modelId="{DF3541BC-E802-470C-AE52-6F14AD0B8D92}" type="parTrans" cxnId="{169F797E-E6A3-406E-843F-BF5B76806AC0}">
      <dgm:prSet/>
      <dgm:spPr/>
      <dgm:t>
        <a:bodyPr/>
        <a:lstStyle/>
        <a:p>
          <a:endParaRPr lang="en-US"/>
        </a:p>
      </dgm:t>
    </dgm:pt>
    <dgm:pt modelId="{C6FFAB8A-F83C-42C7-99A2-EF6A92CBBC2A}" type="sibTrans" cxnId="{169F797E-E6A3-406E-843F-BF5B76806AC0}">
      <dgm:prSet/>
      <dgm:spPr/>
      <dgm:t>
        <a:bodyPr/>
        <a:lstStyle/>
        <a:p>
          <a:endParaRPr lang="en-US"/>
        </a:p>
      </dgm:t>
    </dgm:pt>
    <dgm:pt modelId="{99C4EDFF-C04A-482A-86F4-31B0D414FABC}">
      <dgm:prSet/>
      <dgm:spPr/>
      <dgm:t>
        <a:bodyPr/>
        <a:lstStyle/>
        <a:p>
          <a:pPr rtl="0"/>
          <a:r>
            <a:rPr lang="en-US" b="1" dirty="0" smtClean="0">
              <a:latin typeface="Helvetica Neue"/>
              <a:ea typeface="Helvetica Neue"/>
              <a:cs typeface="Helvetica Neue"/>
              <a:sym typeface="Helvetica Neue"/>
            </a:rPr>
            <a:t>C</a:t>
          </a:r>
          <a:r>
            <a:rPr lang="en-US" dirty="0" smtClean="0">
              <a:latin typeface="Helvetica Neue"/>
              <a:ea typeface="Helvetica Neue"/>
              <a:cs typeface="Helvetica Neue"/>
              <a:sym typeface="Helvetica Neue"/>
            </a:rPr>
            <a:t>one</a:t>
          </a:r>
          <a:r>
            <a:rPr lang="ro-RO" dirty="0" smtClean="0">
              <a:latin typeface="Helvetica Neue"/>
              <a:ea typeface="Helvetica Neue"/>
              <a:cs typeface="Helvetica Neue"/>
              <a:sym typeface="Helvetica Neue"/>
            </a:rPr>
            <a:t>xiune</a:t>
          </a:r>
          <a:endParaRPr lang="en-US" dirty="0"/>
        </a:p>
      </dgm:t>
    </dgm:pt>
    <dgm:pt modelId="{4F6EDC9C-766E-4A7D-BF87-9EBE72A91757}" type="parTrans" cxnId="{73625DA3-31D5-4AA0-BFCF-CF60370C1AB0}">
      <dgm:prSet/>
      <dgm:spPr/>
      <dgm:t>
        <a:bodyPr/>
        <a:lstStyle/>
        <a:p>
          <a:endParaRPr lang="en-US"/>
        </a:p>
      </dgm:t>
    </dgm:pt>
    <dgm:pt modelId="{0F631FA7-2429-4FCA-981C-7FE8C2C6947B}" type="sibTrans" cxnId="{73625DA3-31D5-4AA0-BFCF-CF60370C1AB0}">
      <dgm:prSet/>
      <dgm:spPr/>
      <dgm:t>
        <a:bodyPr/>
        <a:lstStyle/>
        <a:p>
          <a:endParaRPr lang="en-US"/>
        </a:p>
      </dgm:t>
    </dgm:pt>
    <dgm:pt modelId="{FEBB34FF-564E-4DB7-A6F8-2CCA6A8F2FB9}">
      <dgm:prSet/>
      <dgm:spPr/>
      <dgm:t>
        <a:bodyPr/>
        <a:lstStyle/>
        <a:p>
          <a:pPr rtl="0"/>
          <a:r>
            <a:rPr lang="en-US" b="1" u="none" strike="noStrike" cap="none" dirty="0" smtClean="0">
              <a:latin typeface="Helvetica Neue"/>
              <a:ea typeface="Helvetica Neue"/>
              <a:cs typeface="Helvetica Neue"/>
              <a:sym typeface="Helvetica Neue"/>
            </a:rPr>
            <a:t>C</a:t>
          </a:r>
          <a:r>
            <a:rPr lang="ro-RO" b="0" u="none" strike="noStrike" cap="none" dirty="0" smtClean="0">
              <a:latin typeface="Helvetica Neue"/>
              <a:ea typeface="Helvetica Neue"/>
              <a:cs typeface="Helvetica Neue"/>
              <a:sym typeface="Helvetica Neue"/>
            </a:rPr>
            <a:t>aracter</a:t>
          </a:r>
          <a:endParaRPr lang="en-US" b="0" dirty="0"/>
        </a:p>
      </dgm:t>
    </dgm:pt>
    <dgm:pt modelId="{4E565A75-E9D4-465E-B07D-89A1FA88B72B}" type="parTrans" cxnId="{B0911384-B5D1-43DF-B651-2A18D306CBAA}">
      <dgm:prSet/>
      <dgm:spPr/>
      <dgm:t>
        <a:bodyPr/>
        <a:lstStyle/>
        <a:p>
          <a:endParaRPr lang="en-US"/>
        </a:p>
      </dgm:t>
    </dgm:pt>
    <dgm:pt modelId="{D6A8BFC3-EE8C-4A9E-8652-8DE0C27AFE59}" type="sibTrans" cxnId="{B0911384-B5D1-43DF-B651-2A18D306CBAA}">
      <dgm:prSet/>
      <dgm:spPr/>
      <dgm:t>
        <a:bodyPr/>
        <a:lstStyle/>
        <a:p>
          <a:endParaRPr lang="en-US"/>
        </a:p>
      </dgm:t>
    </dgm:pt>
    <dgm:pt modelId="{EED8766D-C735-4875-ADD4-602E525282DD}" type="pres">
      <dgm:prSet presAssocID="{33F8BD44-A907-483C-B4DA-C0CCF85AC885}" presName="Name0" presStyleCnt="0">
        <dgm:presLayoutVars>
          <dgm:chPref val="1"/>
          <dgm:dir/>
          <dgm:animOne val="branch"/>
          <dgm:animLvl val="lvl"/>
          <dgm:resizeHandles val="exact"/>
        </dgm:presLayoutVars>
      </dgm:prSet>
      <dgm:spPr/>
      <dgm:t>
        <a:bodyPr/>
        <a:lstStyle/>
        <a:p>
          <a:endParaRPr lang="en-US"/>
        </a:p>
      </dgm:t>
    </dgm:pt>
    <dgm:pt modelId="{1AFA0879-800B-4806-9F1A-84F9BBE24DFB}" type="pres">
      <dgm:prSet presAssocID="{B3AC38BB-29F5-4F66-8554-6ABF18BA9B6D}" presName="root1" presStyleCnt="0"/>
      <dgm:spPr/>
    </dgm:pt>
    <dgm:pt modelId="{5D2DB6C6-46E8-4982-908E-E23CBF216F05}" type="pres">
      <dgm:prSet presAssocID="{B3AC38BB-29F5-4F66-8554-6ABF18BA9B6D}" presName="LevelOneTextNode" presStyleLbl="node0" presStyleIdx="0" presStyleCnt="1" custScaleY="81347">
        <dgm:presLayoutVars>
          <dgm:chPref val="3"/>
        </dgm:presLayoutVars>
      </dgm:prSet>
      <dgm:spPr/>
      <dgm:t>
        <a:bodyPr/>
        <a:lstStyle/>
        <a:p>
          <a:endParaRPr lang="en-US"/>
        </a:p>
      </dgm:t>
    </dgm:pt>
    <dgm:pt modelId="{BC9022CD-5D39-4CC8-B34A-DE61B9E9AD32}" type="pres">
      <dgm:prSet presAssocID="{B3AC38BB-29F5-4F66-8554-6ABF18BA9B6D}" presName="level2hierChild" presStyleCnt="0"/>
      <dgm:spPr/>
    </dgm:pt>
    <dgm:pt modelId="{67361D6C-E361-4B48-8F16-6E62B7DA94B0}" type="pres">
      <dgm:prSet presAssocID="{1F0D3E97-ADF9-48ED-A871-75EFFC6BEAC0}" presName="conn2-1" presStyleLbl="parChTrans1D2" presStyleIdx="0" presStyleCnt="6"/>
      <dgm:spPr/>
      <dgm:t>
        <a:bodyPr/>
        <a:lstStyle/>
        <a:p>
          <a:endParaRPr lang="en-US"/>
        </a:p>
      </dgm:t>
    </dgm:pt>
    <dgm:pt modelId="{22FF98C4-A3FD-4F5E-A405-8DA6F7E67E26}" type="pres">
      <dgm:prSet presAssocID="{1F0D3E97-ADF9-48ED-A871-75EFFC6BEAC0}" presName="connTx" presStyleLbl="parChTrans1D2" presStyleIdx="0" presStyleCnt="6"/>
      <dgm:spPr/>
      <dgm:t>
        <a:bodyPr/>
        <a:lstStyle/>
        <a:p>
          <a:endParaRPr lang="en-US"/>
        </a:p>
      </dgm:t>
    </dgm:pt>
    <dgm:pt modelId="{27C6CC0C-6368-4F28-84EE-72F7F4F6BFC0}" type="pres">
      <dgm:prSet presAssocID="{51B9046F-8A53-456C-91BB-CE9367F89C3E}" presName="root2" presStyleCnt="0"/>
      <dgm:spPr/>
    </dgm:pt>
    <dgm:pt modelId="{BDF80A4D-2201-4248-A0A2-0C3C05BC63A8}" type="pres">
      <dgm:prSet presAssocID="{51B9046F-8A53-456C-91BB-CE9367F89C3E}" presName="LevelTwoTextNode" presStyleLbl="node2" presStyleIdx="0" presStyleCnt="6" custScaleY="52113">
        <dgm:presLayoutVars>
          <dgm:chPref val="3"/>
        </dgm:presLayoutVars>
      </dgm:prSet>
      <dgm:spPr/>
      <dgm:t>
        <a:bodyPr/>
        <a:lstStyle/>
        <a:p>
          <a:endParaRPr lang="en-US"/>
        </a:p>
      </dgm:t>
    </dgm:pt>
    <dgm:pt modelId="{F2C0DAD7-0842-46F4-A3EE-A9DBF0170671}" type="pres">
      <dgm:prSet presAssocID="{51B9046F-8A53-456C-91BB-CE9367F89C3E}" presName="level3hierChild" presStyleCnt="0"/>
      <dgm:spPr/>
    </dgm:pt>
    <dgm:pt modelId="{E3B63D00-4311-4636-A94C-C846438FDCB2}" type="pres">
      <dgm:prSet presAssocID="{DF3541BC-E802-470C-AE52-6F14AD0B8D92}" presName="conn2-1" presStyleLbl="parChTrans1D2" presStyleIdx="1" presStyleCnt="6"/>
      <dgm:spPr/>
      <dgm:t>
        <a:bodyPr/>
        <a:lstStyle/>
        <a:p>
          <a:endParaRPr lang="en-US"/>
        </a:p>
      </dgm:t>
    </dgm:pt>
    <dgm:pt modelId="{1EC7D341-5E1A-4D54-B030-D37D17650BA5}" type="pres">
      <dgm:prSet presAssocID="{DF3541BC-E802-470C-AE52-6F14AD0B8D92}" presName="connTx" presStyleLbl="parChTrans1D2" presStyleIdx="1" presStyleCnt="6"/>
      <dgm:spPr/>
      <dgm:t>
        <a:bodyPr/>
        <a:lstStyle/>
        <a:p>
          <a:endParaRPr lang="en-US"/>
        </a:p>
      </dgm:t>
    </dgm:pt>
    <dgm:pt modelId="{32E98198-ABFA-469E-86A0-BDE4EDFCB5D3}" type="pres">
      <dgm:prSet presAssocID="{E14C9349-15A0-4E90-9973-5865D2DCB576}" presName="root2" presStyleCnt="0"/>
      <dgm:spPr/>
    </dgm:pt>
    <dgm:pt modelId="{36515509-2D34-4185-9212-AA53DB4E5BF6}" type="pres">
      <dgm:prSet presAssocID="{E14C9349-15A0-4E90-9973-5865D2DCB576}" presName="LevelTwoTextNode" presStyleLbl="node2" presStyleIdx="1" presStyleCnt="6" custScaleY="54913" custLinFactNeighborX="-393" custLinFactNeighborY="1290">
        <dgm:presLayoutVars>
          <dgm:chPref val="3"/>
        </dgm:presLayoutVars>
      </dgm:prSet>
      <dgm:spPr/>
      <dgm:t>
        <a:bodyPr/>
        <a:lstStyle/>
        <a:p>
          <a:endParaRPr lang="en-US"/>
        </a:p>
      </dgm:t>
    </dgm:pt>
    <dgm:pt modelId="{DE35FFA5-9D50-4789-87A1-D555B7BE8157}" type="pres">
      <dgm:prSet presAssocID="{E14C9349-15A0-4E90-9973-5865D2DCB576}" presName="level3hierChild" presStyleCnt="0"/>
      <dgm:spPr/>
    </dgm:pt>
    <dgm:pt modelId="{8D9C058B-5325-4E62-95A3-2DD6ECC8A672}" type="pres">
      <dgm:prSet presAssocID="{4F6EDC9C-766E-4A7D-BF87-9EBE72A91757}" presName="conn2-1" presStyleLbl="parChTrans1D2" presStyleIdx="2" presStyleCnt="6"/>
      <dgm:spPr/>
      <dgm:t>
        <a:bodyPr/>
        <a:lstStyle/>
        <a:p>
          <a:endParaRPr lang="en-US"/>
        </a:p>
      </dgm:t>
    </dgm:pt>
    <dgm:pt modelId="{7FFAC1E0-2F4B-47A9-9271-4AF57BA369FC}" type="pres">
      <dgm:prSet presAssocID="{4F6EDC9C-766E-4A7D-BF87-9EBE72A91757}" presName="connTx" presStyleLbl="parChTrans1D2" presStyleIdx="2" presStyleCnt="6"/>
      <dgm:spPr/>
      <dgm:t>
        <a:bodyPr/>
        <a:lstStyle/>
        <a:p>
          <a:endParaRPr lang="en-US"/>
        </a:p>
      </dgm:t>
    </dgm:pt>
    <dgm:pt modelId="{FA28D7C2-1859-4A4A-8BC3-97896CC1B288}" type="pres">
      <dgm:prSet presAssocID="{99C4EDFF-C04A-482A-86F4-31B0D414FABC}" presName="root2" presStyleCnt="0"/>
      <dgm:spPr/>
    </dgm:pt>
    <dgm:pt modelId="{BE84F4CA-48BE-4D9B-8DE0-1B1F4B7940C3}" type="pres">
      <dgm:prSet presAssocID="{99C4EDFF-C04A-482A-86F4-31B0D414FABC}" presName="LevelTwoTextNode" presStyleLbl="node2" presStyleIdx="2" presStyleCnt="6" custScaleY="50060">
        <dgm:presLayoutVars>
          <dgm:chPref val="3"/>
        </dgm:presLayoutVars>
      </dgm:prSet>
      <dgm:spPr/>
      <dgm:t>
        <a:bodyPr/>
        <a:lstStyle/>
        <a:p>
          <a:endParaRPr lang="en-US"/>
        </a:p>
      </dgm:t>
    </dgm:pt>
    <dgm:pt modelId="{9442D2CE-94E6-4CCD-9F8C-ECFEF7C8D16A}" type="pres">
      <dgm:prSet presAssocID="{99C4EDFF-C04A-482A-86F4-31B0D414FABC}" presName="level3hierChild" presStyleCnt="0"/>
      <dgm:spPr/>
    </dgm:pt>
    <dgm:pt modelId="{890102A4-F1C2-475E-928E-0B756B005CDB}" type="pres">
      <dgm:prSet presAssocID="{4E565A75-E9D4-465E-B07D-89A1FA88B72B}" presName="conn2-1" presStyleLbl="parChTrans1D2" presStyleIdx="3" presStyleCnt="6"/>
      <dgm:spPr/>
      <dgm:t>
        <a:bodyPr/>
        <a:lstStyle/>
        <a:p>
          <a:endParaRPr lang="en-US"/>
        </a:p>
      </dgm:t>
    </dgm:pt>
    <dgm:pt modelId="{BA0CF13A-8D94-41F3-A461-78BE3C185AC0}" type="pres">
      <dgm:prSet presAssocID="{4E565A75-E9D4-465E-B07D-89A1FA88B72B}" presName="connTx" presStyleLbl="parChTrans1D2" presStyleIdx="3" presStyleCnt="6"/>
      <dgm:spPr/>
      <dgm:t>
        <a:bodyPr/>
        <a:lstStyle/>
        <a:p>
          <a:endParaRPr lang="en-US"/>
        </a:p>
      </dgm:t>
    </dgm:pt>
    <dgm:pt modelId="{98C95009-8E88-4D7E-A5F5-26FE2AF89381}" type="pres">
      <dgm:prSet presAssocID="{FEBB34FF-564E-4DB7-A6F8-2CCA6A8F2FB9}" presName="root2" presStyleCnt="0"/>
      <dgm:spPr/>
    </dgm:pt>
    <dgm:pt modelId="{98CB5F06-AC9E-40A1-A3D3-128F7D678C00}" type="pres">
      <dgm:prSet presAssocID="{FEBB34FF-564E-4DB7-A6F8-2CCA6A8F2FB9}" presName="LevelTwoTextNode" presStyleLbl="node2" presStyleIdx="3" presStyleCnt="6" custScaleY="48230">
        <dgm:presLayoutVars>
          <dgm:chPref val="3"/>
        </dgm:presLayoutVars>
      </dgm:prSet>
      <dgm:spPr/>
      <dgm:t>
        <a:bodyPr/>
        <a:lstStyle/>
        <a:p>
          <a:endParaRPr lang="en-US"/>
        </a:p>
      </dgm:t>
    </dgm:pt>
    <dgm:pt modelId="{76BF5E2F-494C-4036-9F70-263FDE6AE1BB}" type="pres">
      <dgm:prSet presAssocID="{FEBB34FF-564E-4DB7-A6F8-2CCA6A8F2FB9}" presName="level3hierChild" presStyleCnt="0"/>
      <dgm:spPr/>
    </dgm:pt>
    <dgm:pt modelId="{AB7C736C-9F94-47AF-BDC5-56C3274864CD}" type="pres">
      <dgm:prSet presAssocID="{46A3AFEE-AEE2-4F9E-BE0D-FE6853FCADAA}" presName="conn2-1" presStyleLbl="parChTrans1D2" presStyleIdx="4" presStyleCnt="6"/>
      <dgm:spPr/>
      <dgm:t>
        <a:bodyPr/>
        <a:lstStyle/>
        <a:p>
          <a:endParaRPr lang="en-US"/>
        </a:p>
      </dgm:t>
    </dgm:pt>
    <dgm:pt modelId="{0F99A279-19F5-4F56-A13A-95EB184B1F6E}" type="pres">
      <dgm:prSet presAssocID="{46A3AFEE-AEE2-4F9E-BE0D-FE6853FCADAA}" presName="connTx" presStyleLbl="parChTrans1D2" presStyleIdx="4" presStyleCnt="6"/>
      <dgm:spPr/>
      <dgm:t>
        <a:bodyPr/>
        <a:lstStyle/>
        <a:p>
          <a:endParaRPr lang="en-US"/>
        </a:p>
      </dgm:t>
    </dgm:pt>
    <dgm:pt modelId="{40A2DFDD-3066-40D4-AF6F-2BCA256900D8}" type="pres">
      <dgm:prSet presAssocID="{1B448334-22FE-4ECD-9409-E7C728348859}" presName="root2" presStyleCnt="0"/>
      <dgm:spPr/>
    </dgm:pt>
    <dgm:pt modelId="{B469B009-5263-4262-BF9A-DDA24C8F74B3}" type="pres">
      <dgm:prSet presAssocID="{1B448334-22FE-4ECD-9409-E7C728348859}" presName="LevelTwoTextNode" presStyleLbl="node2" presStyleIdx="4" presStyleCnt="6" custScaleY="50373">
        <dgm:presLayoutVars>
          <dgm:chPref val="3"/>
        </dgm:presLayoutVars>
      </dgm:prSet>
      <dgm:spPr/>
      <dgm:t>
        <a:bodyPr/>
        <a:lstStyle/>
        <a:p>
          <a:endParaRPr lang="en-US"/>
        </a:p>
      </dgm:t>
    </dgm:pt>
    <dgm:pt modelId="{ACB7A79D-9394-4650-9BFB-EC700139C56C}" type="pres">
      <dgm:prSet presAssocID="{1B448334-22FE-4ECD-9409-E7C728348859}" presName="level3hierChild" presStyleCnt="0"/>
      <dgm:spPr/>
    </dgm:pt>
    <dgm:pt modelId="{1DAA05BD-477D-4ED4-B152-74FFE8AFB827}" type="pres">
      <dgm:prSet presAssocID="{3167FE3B-1800-4C61-A486-69247DE670F7}" presName="conn2-1" presStyleLbl="parChTrans1D2" presStyleIdx="5" presStyleCnt="6"/>
      <dgm:spPr/>
      <dgm:t>
        <a:bodyPr/>
        <a:lstStyle/>
        <a:p>
          <a:endParaRPr lang="en-US"/>
        </a:p>
      </dgm:t>
    </dgm:pt>
    <dgm:pt modelId="{108D25FE-812E-42B3-B94C-8AA8603B4983}" type="pres">
      <dgm:prSet presAssocID="{3167FE3B-1800-4C61-A486-69247DE670F7}" presName="connTx" presStyleLbl="parChTrans1D2" presStyleIdx="5" presStyleCnt="6"/>
      <dgm:spPr/>
      <dgm:t>
        <a:bodyPr/>
        <a:lstStyle/>
        <a:p>
          <a:endParaRPr lang="en-US"/>
        </a:p>
      </dgm:t>
    </dgm:pt>
    <dgm:pt modelId="{247F3002-F2C9-4BDA-BE67-B8BE5DD340D6}" type="pres">
      <dgm:prSet presAssocID="{E58EAA66-C2CD-4844-9294-E9121E7F6961}" presName="root2" presStyleCnt="0"/>
      <dgm:spPr/>
    </dgm:pt>
    <dgm:pt modelId="{8BFBD062-DF3C-4E84-B00A-ACB64E5F0729}" type="pres">
      <dgm:prSet presAssocID="{E58EAA66-C2CD-4844-9294-E9121E7F6961}" presName="LevelTwoTextNode" presStyleLbl="node2" presStyleIdx="5" presStyleCnt="6" custScaleY="47295">
        <dgm:presLayoutVars>
          <dgm:chPref val="3"/>
        </dgm:presLayoutVars>
      </dgm:prSet>
      <dgm:spPr/>
      <dgm:t>
        <a:bodyPr/>
        <a:lstStyle/>
        <a:p>
          <a:endParaRPr lang="en-US"/>
        </a:p>
      </dgm:t>
    </dgm:pt>
    <dgm:pt modelId="{D26489E6-81A6-44F0-887F-98D83E10F4F9}" type="pres">
      <dgm:prSet presAssocID="{E58EAA66-C2CD-4844-9294-E9121E7F6961}" presName="level3hierChild" presStyleCnt="0"/>
      <dgm:spPr/>
    </dgm:pt>
  </dgm:ptLst>
  <dgm:cxnLst>
    <dgm:cxn modelId="{B0911384-B5D1-43DF-B651-2A18D306CBAA}" srcId="{B3AC38BB-29F5-4F66-8554-6ABF18BA9B6D}" destId="{FEBB34FF-564E-4DB7-A6F8-2CCA6A8F2FB9}" srcOrd="3" destOrd="0" parTransId="{4E565A75-E9D4-465E-B07D-89A1FA88B72B}" sibTransId="{D6A8BFC3-EE8C-4A9E-8652-8DE0C27AFE59}"/>
    <dgm:cxn modelId="{5CBF5FFA-34CF-4B45-817A-6BF9F34DA0FF}" type="presOf" srcId="{FEBB34FF-564E-4DB7-A6F8-2CCA6A8F2FB9}" destId="{98CB5F06-AC9E-40A1-A3D3-128F7D678C00}" srcOrd="0" destOrd="0" presId="urn:microsoft.com/office/officeart/2008/layout/HorizontalMultiLevelHierarchy"/>
    <dgm:cxn modelId="{2D526809-9219-41CE-93E8-9E6A3ED70FCD}" srcId="{B3AC38BB-29F5-4F66-8554-6ABF18BA9B6D}" destId="{51B9046F-8A53-456C-91BB-CE9367F89C3E}" srcOrd="0" destOrd="0" parTransId="{1F0D3E97-ADF9-48ED-A871-75EFFC6BEAC0}" sibTransId="{7997C644-E204-47F0-B62F-3366D4ECAC79}"/>
    <dgm:cxn modelId="{6520A2F8-AF16-4D42-AE0A-98B6FB99AAD4}" type="presOf" srcId="{E58EAA66-C2CD-4844-9294-E9121E7F6961}" destId="{8BFBD062-DF3C-4E84-B00A-ACB64E5F0729}" srcOrd="0" destOrd="0" presId="urn:microsoft.com/office/officeart/2008/layout/HorizontalMultiLevelHierarchy"/>
    <dgm:cxn modelId="{E67C1DC6-D052-4138-916E-8E973DD1183D}" type="presOf" srcId="{4E565A75-E9D4-465E-B07D-89A1FA88B72B}" destId="{BA0CF13A-8D94-41F3-A461-78BE3C185AC0}" srcOrd="1" destOrd="0" presId="urn:microsoft.com/office/officeart/2008/layout/HorizontalMultiLevelHierarchy"/>
    <dgm:cxn modelId="{6523B469-7CD9-4F59-A06F-35492B4136E3}" type="presOf" srcId="{4E565A75-E9D4-465E-B07D-89A1FA88B72B}" destId="{890102A4-F1C2-475E-928E-0B756B005CDB}" srcOrd="0" destOrd="0" presId="urn:microsoft.com/office/officeart/2008/layout/HorizontalMultiLevelHierarchy"/>
    <dgm:cxn modelId="{ED8FAE22-DE46-4518-9AEE-E139D261E594}" type="presOf" srcId="{99C4EDFF-C04A-482A-86F4-31B0D414FABC}" destId="{BE84F4CA-48BE-4D9B-8DE0-1B1F4B7940C3}" srcOrd="0" destOrd="0" presId="urn:microsoft.com/office/officeart/2008/layout/HorizontalMultiLevelHierarchy"/>
    <dgm:cxn modelId="{FE7887E8-C3B5-466C-AED0-C200366D12D5}" type="presOf" srcId="{3167FE3B-1800-4C61-A486-69247DE670F7}" destId="{1DAA05BD-477D-4ED4-B152-74FFE8AFB827}" srcOrd="0" destOrd="0" presId="urn:microsoft.com/office/officeart/2008/layout/HorizontalMultiLevelHierarchy"/>
    <dgm:cxn modelId="{6210C262-FF5D-49A5-B083-353DEB544235}" srcId="{B3AC38BB-29F5-4F66-8554-6ABF18BA9B6D}" destId="{1B448334-22FE-4ECD-9409-E7C728348859}" srcOrd="4" destOrd="0" parTransId="{46A3AFEE-AEE2-4F9E-BE0D-FE6853FCADAA}" sibTransId="{AF36519B-C21A-4E79-938C-FC1C0EDDEE80}"/>
    <dgm:cxn modelId="{75924CC9-BF76-4664-A8BA-D4C8536DE629}" type="presOf" srcId="{1B448334-22FE-4ECD-9409-E7C728348859}" destId="{B469B009-5263-4262-BF9A-DDA24C8F74B3}" srcOrd="0" destOrd="0" presId="urn:microsoft.com/office/officeart/2008/layout/HorizontalMultiLevelHierarchy"/>
    <dgm:cxn modelId="{88825451-8BB4-46A1-A1E5-1F7AE522C034}" srcId="{B3AC38BB-29F5-4F66-8554-6ABF18BA9B6D}" destId="{E58EAA66-C2CD-4844-9294-E9121E7F6961}" srcOrd="5" destOrd="0" parTransId="{3167FE3B-1800-4C61-A486-69247DE670F7}" sibTransId="{729409FE-ECC1-498E-8848-896D753A04D5}"/>
    <dgm:cxn modelId="{75B2E2BB-CF52-4AF2-A086-57A269285D96}" type="presOf" srcId="{4F6EDC9C-766E-4A7D-BF87-9EBE72A91757}" destId="{8D9C058B-5325-4E62-95A3-2DD6ECC8A672}" srcOrd="0" destOrd="0" presId="urn:microsoft.com/office/officeart/2008/layout/HorizontalMultiLevelHierarchy"/>
    <dgm:cxn modelId="{ED71BCF1-E5F3-4F46-99F2-E5F1796AF81D}" type="presOf" srcId="{DF3541BC-E802-470C-AE52-6F14AD0B8D92}" destId="{1EC7D341-5E1A-4D54-B030-D37D17650BA5}" srcOrd="1" destOrd="0" presId="urn:microsoft.com/office/officeart/2008/layout/HorizontalMultiLevelHierarchy"/>
    <dgm:cxn modelId="{BF899763-B1E5-451B-BFC9-A2A9007ECAFA}" type="presOf" srcId="{E14C9349-15A0-4E90-9973-5865D2DCB576}" destId="{36515509-2D34-4185-9212-AA53DB4E5BF6}" srcOrd="0" destOrd="0" presId="urn:microsoft.com/office/officeart/2008/layout/HorizontalMultiLevelHierarchy"/>
    <dgm:cxn modelId="{25DCAA9C-7C33-4043-8F34-A46C439575E6}" type="presOf" srcId="{B3AC38BB-29F5-4F66-8554-6ABF18BA9B6D}" destId="{5D2DB6C6-46E8-4982-908E-E23CBF216F05}" srcOrd="0" destOrd="0" presId="urn:microsoft.com/office/officeart/2008/layout/HorizontalMultiLevelHierarchy"/>
    <dgm:cxn modelId="{424BABD7-F55E-4801-A34F-AAAF8FB56C16}" type="presOf" srcId="{DF3541BC-E802-470C-AE52-6F14AD0B8D92}" destId="{E3B63D00-4311-4636-A94C-C846438FDCB2}" srcOrd="0" destOrd="0" presId="urn:microsoft.com/office/officeart/2008/layout/HorizontalMultiLevelHierarchy"/>
    <dgm:cxn modelId="{4D5B851B-B6C8-47DA-B348-A59250FF30D1}" type="presOf" srcId="{1F0D3E97-ADF9-48ED-A871-75EFFC6BEAC0}" destId="{67361D6C-E361-4B48-8F16-6E62B7DA94B0}" srcOrd="0" destOrd="0" presId="urn:microsoft.com/office/officeart/2008/layout/HorizontalMultiLevelHierarchy"/>
    <dgm:cxn modelId="{1A9D968C-B63F-4202-8835-3AB6CCB9E57C}" type="presOf" srcId="{4F6EDC9C-766E-4A7D-BF87-9EBE72A91757}" destId="{7FFAC1E0-2F4B-47A9-9271-4AF57BA369FC}" srcOrd="1" destOrd="0" presId="urn:microsoft.com/office/officeart/2008/layout/HorizontalMultiLevelHierarchy"/>
    <dgm:cxn modelId="{73625DA3-31D5-4AA0-BFCF-CF60370C1AB0}" srcId="{B3AC38BB-29F5-4F66-8554-6ABF18BA9B6D}" destId="{99C4EDFF-C04A-482A-86F4-31B0D414FABC}" srcOrd="2" destOrd="0" parTransId="{4F6EDC9C-766E-4A7D-BF87-9EBE72A91757}" sibTransId="{0F631FA7-2429-4FCA-981C-7FE8C2C6947B}"/>
    <dgm:cxn modelId="{169F797E-E6A3-406E-843F-BF5B76806AC0}" srcId="{B3AC38BB-29F5-4F66-8554-6ABF18BA9B6D}" destId="{E14C9349-15A0-4E90-9973-5865D2DCB576}" srcOrd="1" destOrd="0" parTransId="{DF3541BC-E802-470C-AE52-6F14AD0B8D92}" sibTransId="{C6FFAB8A-F83C-42C7-99A2-EF6A92CBBC2A}"/>
    <dgm:cxn modelId="{395FB7AA-F8BA-441D-9026-872B54A8BE77}" type="presOf" srcId="{51B9046F-8A53-456C-91BB-CE9367F89C3E}" destId="{BDF80A4D-2201-4248-A0A2-0C3C05BC63A8}" srcOrd="0" destOrd="0" presId="urn:microsoft.com/office/officeart/2008/layout/HorizontalMultiLevelHierarchy"/>
    <dgm:cxn modelId="{899844A3-FE33-4F0C-9737-0BB9A00AB8C5}" type="presOf" srcId="{33F8BD44-A907-483C-B4DA-C0CCF85AC885}" destId="{EED8766D-C735-4875-ADD4-602E525282DD}" srcOrd="0" destOrd="0" presId="urn:microsoft.com/office/officeart/2008/layout/HorizontalMultiLevelHierarchy"/>
    <dgm:cxn modelId="{938950FA-DDA2-4F23-B907-DBFA05B91B54}" type="presOf" srcId="{46A3AFEE-AEE2-4F9E-BE0D-FE6853FCADAA}" destId="{AB7C736C-9F94-47AF-BDC5-56C3274864CD}" srcOrd="0" destOrd="0" presId="urn:microsoft.com/office/officeart/2008/layout/HorizontalMultiLevelHierarchy"/>
    <dgm:cxn modelId="{F17E84C2-167D-438F-8669-79E13CF4A8C5}" type="presOf" srcId="{46A3AFEE-AEE2-4F9E-BE0D-FE6853FCADAA}" destId="{0F99A279-19F5-4F56-A13A-95EB184B1F6E}" srcOrd="1" destOrd="0" presId="urn:microsoft.com/office/officeart/2008/layout/HorizontalMultiLevelHierarchy"/>
    <dgm:cxn modelId="{FBC2F2DC-DBD4-4A1F-98F0-1A2383AFFE82}" srcId="{33F8BD44-A907-483C-B4DA-C0CCF85AC885}" destId="{B3AC38BB-29F5-4F66-8554-6ABF18BA9B6D}" srcOrd="0" destOrd="0" parTransId="{7D78D894-92D8-4CAE-A905-86032FDC07D2}" sibTransId="{C7047CD1-2DE1-43B5-9ED3-B520A7251D8A}"/>
    <dgm:cxn modelId="{04225AC2-6723-4563-BC6E-0029707E4F69}" type="presOf" srcId="{3167FE3B-1800-4C61-A486-69247DE670F7}" destId="{108D25FE-812E-42B3-B94C-8AA8603B4983}" srcOrd="1" destOrd="0" presId="urn:microsoft.com/office/officeart/2008/layout/HorizontalMultiLevelHierarchy"/>
    <dgm:cxn modelId="{45DC6E32-741C-4281-BA76-3D21627E028D}" type="presOf" srcId="{1F0D3E97-ADF9-48ED-A871-75EFFC6BEAC0}" destId="{22FF98C4-A3FD-4F5E-A405-8DA6F7E67E26}" srcOrd="1" destOrd="0" presId="urn:microsoft.com/office/officeart/2008/layout/HorizontalMultiLevelHierarchy"/>
    <dgm:cxn modelId="{1F107C9B-BAE6-4849-B896-9584935ED5C7}" type="presParOf" srcId="{EED8766D-C735-4875-ADD4-602E525282DD}" destId="{1AFA0879-800B-4806-9F1A-84F9BBE24DFB}" srcOrd="0" destOrd="0" presId="urn:microsoft.com/office/officeart/2008/layout/HorizontalMultiLevelHierarchy"/>
    <dgm:cxn modelId="{0539852A-CEAE-4243-A216-B08FDADCA9A2}" type="presParOf" srcId="{1AFA0879-800B-4806-9F1A-84F9BBE24DFB}" destId="{5D2DB6C6-46E8-4982-908E-E23CBF216F05}" srcOrd="0" destOrd="0" presId="urn:microsoft.com/office/officeart/2008/layout/HorizontalMultiLevelHierarchy"/>
    <dgm:cxn modelId="{7B6BD839-BEEE-4E66-A91F-5EF71447F7F9}" type="presParOf" srcId="{1AFA0879-800B-4806-9F1A-84F9BBE24DFB}" destId="{BC9022CD-5D39-4CC8-B34A-DE61B9E9AD32}" srcOrd="1" destOrd="0" presId="urn:microsoft.com/office/officeart/2008/layout/HorizontalMultiLevelHierarchy"/>
    <dgm:cxn modelId="{169AE9F5-C1B9-414F-8CEA-4A8F479BB7C3}" type="presParOf" srcId="{BC9022CD-5D39-4CC8-B34A-DE61B9E9AD32}" destId="{67361D6C-E361-4B48-8F16-6E62B7DA94B0}" srcOrd="0" destOrd="0" presId="urn:microsoft.com/office/officeart/2008/layout/HorizontalMultiLevelHierarchy"/>
    <dgm:cxn modelId="{8A5FC758-D3FA-4A4B-85AF-E06916AB90C2}" type="presParOf" srcId="{67361D6C-E361-4B48-8F16-6E62B7DA94B0}" destId="{22FF98C4-A3FD-4F5E-A405-8DA6F7E67E26}" srcOrd="0" destOrd="0" presId="urn:microsoft.com/office/officeart/2008/layout/HorizontalMultiLevelHierarchy"/>
    <dgm:cxn modelId="{8EBA9950-374C-45AD-9BEE-58F2CC7DE888}" type="presParOf" srcId="{BC9022CD-5D39-4CC8-B34A-DE61B9E9AD32}" destId="{27C6CC0C-6368-4F28-84EE-72F7F4F6BFC0}" srcOrd="1" destOrd="0" presId="urn:microsoft.com/office/officeart/2008/layout/HorizontalMultiLevelHierarchy"/>
    <dgm:cxn modelId="{9673D6DF-6CCE-44FB-9A5B-AF3864FACCDB}" type="presParOf" srcId="{27C6CC0C-6368-4F28-84EE-72F7F4F6BFC0}" destId="{BDF80A4D-2201-4248-A0A2-0C3C05BC63A8}" srcOrd="0" destOrd="0" presId="urn:microsoft.com/office/officeart/2008/layout/HorizontalMultiLevelHierarchy"/>
    <dgm:cxn modelId="{8A248853-DC21-4366-BEC7-9FBF37A671FE}" type="presParOf" srcId="{27C6CC0C-6368-4F28-84EE-72F7F4F6BFC0}" destId="{F2C0DAD7-0842-46F4-A3EE-A9DBF0170671}" srcOrd="1" destOrd="0" presId="urn:microsoft.com/office/officeart/2008/layout/HorizontalMultiLevelHierarchy"/>
    <dgm:cxn modelId="{C10DF4C4-F541-4F8D-846E-F9D7234DD8B6}" type="presParOf" srcId="{BC9022CD-5D39-4CC8-B34A-DE61B9E9AD32}" destId="{E3B63D00-4311-4636-A94C-C846438FDCB2}" srcOrd="2" destOrd="0" presId="urn:microsoft.com/office/officeart/2008/layout/HorizontalMultiLevelHierarchy"/>
    <dgm:cxn modelId="{7C01E234-848B-4309-A39A-665C3C4C7AFC}" type="presParOf" srcId="{E3B63D00-4311-4636-A94C-C846438FDCB2}" destId="{1EC7D341-5E1A-4D54-B030-D37D17650BA5}" srcOrd="0" destOrd="0" presId="urn:microsoft.com/office/officeart/2008/layout/HorizontalMultiLevelHierarchy"/>
    <dgm:cxn modelId="{E6DAF14E-C17B-4525-AAA5-7F56BF518779}" type="presParOf" srcId="{BC9022CD-5D39-4CC8-B34A-DE61B9E9AD32}" destId="{32E98198-ABFA-469E-86A0-BDE4EDFCB5D3}" srcOrd="3" destOrd="0" presId="urn:microsoft.com/office/officeart/2008/layout/HorizontalMultiLevelHierarchy"/>
    <dgm:cxn modelId="{15F3E7FB-B6D6-4901-AB56-2835753DC5B5}" type="presParOf" srcId="{32E98198-ABFA-469E-86A0-BDE4EDFCB5D3}" destId="{36515509-2D34-4185-9212-AA53DB4E5BF6}" srcOrd="0" destOrd="0" presId="urn:microsoft.com/office/officeart/2008/layout/HorizontalMultiLevelHierarchy"/>
    <dgm:cxn modelId="{F2BB5D38-B316-487C-A313-6343ABC58C07}" type="presParOf" srcId="{32E98198-ABFA-469E-86A0-BDE4EDFCB5D3}" destId="{DE35FFA5-9D50-4789-87A1-D555B7BE8157}" srcOrd="1" destOrd="0" presId="urn:microsoft.com/office/officeart/2008/layout/HorizontalMultiLevelHierarchy"/>
    <dgm:cxn modelId="{F3F4A766-AFBF-4F9A-B8C8-8E27872F7C8C}" type="presParOf" srcId="{BC9022CD-5D39-4CC8-B34A-DE61B9E9AD32}" destId="{8D9C058B-5325-4E62-95A3-2DD6ECC8A672}" srcOrd="4" destOrd="0" presId="urn:microsoft.com/office/officeart/2008/layout/HorizontalMultiLevelHierarchy"/>
    <dgm:cxn modelId="{205D7824-4607-45A8-9C85-B7839286225A}" type="presParOf" srcId="{8D9C058B-5325-4E62-95A3-2DD6ECC8A672}" destId="{7FFAC1E0-2F4B-47A9-9271-4AF57BA369FC}" srcOrd="0" destOrd="0" presId="urn:microsoft.com/office/officeart/2008/layout/HorizontalMultiLevelHierarchy"/>
    <dgm:cxn modelId="{119EBE0C-712A-425A-A8D0-F6F89AD43075}" type="presParOf" srcId="{BC9022CD-5D39-4CC8-B34A-DE61B9E9AD32}" destId="{FA28D7C2-1859-4A4A-8BC3-97896CC1B288}" srcOrd="5" destOrd="0" presId="urn:microsoft.com/office/officeart/2008/layout/HorizontalMultiLevelHierarchy"/>
    <dgm:cxn modelId="{B90AA80A-5E4E-4AC3-B6E2-F216912DC7B3}" type="presParOf" srcId="{FA28D7C2-1859-4A4A-8BC3-97896CC1B288}" destId="{BE84F4CA-48BE-4D9B-8DE0-1B1F4B7940C3}" srcOrd="0" destOrd="0" presId="urn:microsoft.com/office/officeart/2008/layout/HorizontalMultiLevelHierarchy"/>
    <dgm:cxn modelId="{2F3E86DC-BE64-4B3B-820F-7F4A62452E52}" type="presParOf" srcId="{FA28D7C2-1859-4A4A-8BC3-97896CC1B288}" destId="{9442D2CE-94E6-4CCD-9F8C-ECFEF7C8D16A}" srcOrd="1" destOrd="0" presId="urn:microsoft.com/office/officeart/2008/layout/HorizontalMultiLevelHierarchy"/>
    <dgm:cxn modelId="{B4439FD6-1D40-499E-B1F6-77B787524B6B}" type="presParOf" srcId="{BC9022CD-5D39-4CC8-B34A-DE61B9E9AD32}" destId="{890102A4-F1C2-475E-928E-0B756B005CDB}" srcOrd="6" destOrd="0" presId="urn:microsoft.com/office/officeart/2008/layout/HorizontalMultiLevelHierarchy"/>
    <dgm:cxn modelId="{B9E6087B-8622-498D-88AB-9EFECD336C22}" type="presParOf" srcId="{890102A4-F1C2-475E-928E-0B756B005CDB}" destId="{BA0CF13A-8D94-41F3-A461-78BE3C185AC0}" srcOrd="0" destOrd="0" presId="urn:microsoft.com/office/officeart/2008/layout/HorizontalMultiLevelHierarchy"/>
    <dgm:cxn modelId="{60948E27-5FA8-492A-9A37-33FA2965588A}" type="presParOf" srcId="{BC9022CD-5D39-4CC8-B34A-DE61B9E9AD32}" destId="{98C95009-8E88-4D7E-A5F5-26FE2AF89381}" srcOrd="7" destOrd="0" presId="urn:microsoft.com/office/officeart/2008/layout/HorizontalMultiLevelHierarchy"/>
    <dgm:cxn modelId="{7131AD59-DFBD-422D-8B87-59C2AAADE631}" type="presParOf" srcId="{98C95009-8E88-4D7E-A5F5-26FE2AF89381}" destId="{98CB5F06-AC9E-40A1-A3D3-128F7D678C00}" srcOrd="0" destOrd="0" presId="urn:microsoft.com/office/officeart/2008/layout/HorizontalMultiLevelHierarchy"/>
    <dgm:cxn modelId="{30F2FF8A-91BC-43BB-94AE-A4BA00B7E2A1}" type="presParOf" srcId="{98C95009-8E88-4D7E-A5F5-26FE2AF89381}" destId="{76BF5E2F-494C-4036-9F70-263FDE6AE1BB}" srcOrd="1" destOrd="0" presId="urn:microsoft.com/office/officeart/2008/layout/HorizontalMultiLevelHierarchy"/>
    <dgm:cxn modelId="{704019F1-DB26-4FFE-AA18-2B510C87D8A0}" type="presParOf" srcId="{BC9022CD-5D39-4CC8-B34A-DE61B9E9AD32}" destId="{AB7C736C-9F94-47AF-BDC5-56C3274864CD}" srcOrd="8" destOrd="0" presId="urn:microsoft.com/office/officeart/2008/layout/HorizontalMultiLevelHierarchy"/>
    <dgm:cxn modelId="{0F3835B1-B697-4482-B227-AFDBEE14CF67}" type="presParOf" srcId="{AB7C736C-9F94-47AF-BDC5-56C3274864CD}" destId="{0F99A279-19F5-4F56-A13A-95EB184B1F6E}" srcOrd="0" destOrd="0" presId="urn:microsoft.com/office/officeart/2008/layout/HorizontalMultiLevelHierarchy"/>
    <dgm:cxn modelId="{CF0AC652-E5FD-49E9-A5E8-499A2CFE384A}" type="presParOf" srcId="{BC9022CD-5D39-4CC8-B34A-DE61B9E9AD32}" destId="{40A2DFDD-3066-40D4-AF6F-2BCA256900D8}" srcOrd="9" destOrd="0" presId="urn:microsoft.com/office/officeart/2008/layout/HorizontalMultiLevelHierarchy"/>
    <dgm:cxn modelId="{8381AD9B-993D-4FDD-B8A0-79409FA0E8EA}" type="presParOf" srcId="{40A2DFDD-3066-40D4-AF6F-2BCA256900D8}" destId="{B469B009-5263-4262-BF9A-DDA24C8F74B3}" srcOrd="0" destOrd="0" presId="urn:microsoft.com/office/officeart/2008/layout/HorizontalMultiLevelHierarchy"/>
    <dgm:cxn modelId="{DB626A00-D4CB-4385-9350-1FA042ACE901}" type="presParOf" srcId="{40A2DFDD-3066-40D4-AF6F-2BCA256900D8}" destId="{ACB7A79D-9394-4650-9BFB-EC700139C56C}" srcOrd="1" destOrd="0" presId="urn:microsoft.com/office/officeart/2008/layout/HorizontalMultiLevelHierarchy"/>
    <dgm:cxn modelId="{02261D06-3D96-47EA-98D7-8DE42CB11E30}" type="presParOf" srcId="{BC9022CD-5D39-4CC8-B34A-DE61B9E9AD32}" destId="{1DAA05BD-477D-4ED4-B152-74FFE8AFB827}" srcOrd="10" destOrd="0" presId="urn:microsoft.com/office/officeart/2008/layout/HorizontalMultiLevelHierarchy"/>
    <dgm:cxn modelId="{B2E0A19F-E1ED-4CF6-9D94-1F06649890D3}" type="presParOf" srcId="{1DAA05BD-477D-4ED4-B152-74FFE8AFB827}" destId="{108D25FE-812E-42B3-B94C-8AA8603B4983}" srcOrd="0" destOrd="0" presId="urn:microsoft.com/office/officeart/2008/layout/HorizontalMultiLevelHierarchy"/>
    <dgm:cxn modelId="{783A3926-0ED2-4DE1-B6D2-5E2C8705F246}" type="presParOf" srcId="{BC9022CD-5D39-4CC8-B34A-DE61B9E9AD32}" destId="{247F3002-F2C9-4BDA-BE67-B8BE5DD340D6}" srcOrd="11" destOrd="0" presId="urn:microsoft.com/office/officeart/2008/layout/HorizontalMultiLevelHierarchy"/>
    <dgm:cxn modelId="{AAD8A780-78EE-4105-A6E2-54B34CD8B3FF}" type="presParOf" srcId="{247F3002-F2C9-4BDA-BE67-B8BE5DD340D6}" destId="{8BFBD062-DF3C-4E84-B00A-ACB64E5F0729}" srcOrd="0" destOrd="0" presId="urn:microsoft.com/office/officeart/2008/layout/HorizontalMultiLevelHierarchy"/>
    <dgm:cxn modelId="{E3C2AD95-2E7F-4770-9A79-330D06E2D2B5}" type="presParOf" srcId="{247F3002-F2C9-4BDA-BE67-B8BE5DD340D6}" destId="{D26489E6-81A6-44F0-887F-98D83E10F4F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60DAD-2BEA-4FF1-91B8-4F895BDBB70E}">
      <dsp:nvSpPr>
        <dsp:cNvPr id="0" name=""/>
        <dsp:cNvSpPr/>
      </dsp:nvSpPr>
      <dsp:spPr>
        <a:xfrm>
          <a:off x="5061094" y="1711747"/>
          <a:ext cx="377543" cy="1653999"/>
        </a:xfrm>
        <a:custGeom>
          <a:avLst/>
          <a:gdLst/>
          <a:ahLst/>
          <a:cxnLst/>
          <a:rect l="0" t="0" r="0" b="0"/>
          <a:pathLst>
            <a:path>
              <a:moveTo>
                <a:pt x="0" y="0"/>
              </a:moveTo>
              <a:lnTo>
                <a:pt x="0" y="1653999"/>
              </a:lnTo>
              <a:lnTo>
                <a:pt x="377543" y="1653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07B96-770E-4525-A5CC-4F3D7B97BF7E}">
      <dsp:nvSpPr>
        <dsp:cNvPr id="0" name=""/>
        <dsp:cNvSpPr/>
      </dsp:nvSpPr>
      <dsp:spPr>
        <a:xfrm>
          <a:off x="4683551" y="1711747"/>
          <a:ext cx="377543" cy="1653999"/>
        </a:xfrm>
        <a:custGeom>
          <a:avLst/>
          <a:gdLst/>
          <a:ahLst/>
          <a:cxnLst/>
          <a:rect l="0" t="0" r="0" b="0"/>
          <a:pathLst>
            <a:path>
              <a:moveTo>
                <a:pt x="377543" y="0"/>
              </a:moveTo>
              <a:lnTo>
                <a:pt x="377543" y="1653999"/>
              </a:lnTo>
              <a:lnTo>
                <a:pt x="0" y="1653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626DD-A142-4A50-B356-07364EE98DFE}">
      <dsp:nvSpPr>
        <dsp:cNvPr id="0" name=""/>
        <dsp:cNvSpPr/>
      </dsp:nvSpPr>
      <dsp:spPr>
        <a:xfrm>
          <a:off x="1687888" y="1296"/>
          <a:ext cx="6746412" cy="17104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3200" b="1" i="0" u="none" strike="noStrike" kern="1200" cap="none" dirty="0" smtClean="0">
              <a:latin typeface="Helvetica Neue"/>
              <a:ea typeface="Helvetica Neue"/>
              <a:cs typeface="Helvetica Neue"/>
              <a:sym typeface="Helvetica Neue"/>
            </a:rPr>
            <a:t>DEZVOLTAREA POZITIVĂ A TINERILOR</a:t>
          </a:r>
        </a:p>
        <a:p>
          <a:pPr lvl="0" algn="ctr" defTabSz="1422400">
            <a:lnSpc>
              <a:spcPct val="90000"/>
            </a:lnSpc>
            <a:spcBef>
              <a:spcPct val="0"/>
            </a:spcBef>
            <a:spcAft>
              <a:spcPct val="35000"/>
            </a:spcAft>
          </a:pPr>
          <a:r>
            <a:rPr lang="en-US" sz="3200" b="1" i="0" u="none" strike="noStrike" kern="1200" cap="none" dirty="0" err="1" smtClean="0">
              <a:latin typeface="Helvetica Neue"/>
              <a:ea typeface="Helvetica Neue"/>
              <a:cs typeface="Helvetica Neue"/>
              <a:sym typeface="Helvetica Neue"/>
            </a:rPr>
            <a:t>Modele</a:t>
          </a:r>
          <a:r>
            <a:rPr lang="en-US" sz="3200" b="1" i="0" u="none" strike="noStrike" kern="1200" cap="none" dirty="0" smtClean="0">
              <a:latin typeface="Helvetica Neue"/>
              <a:ea typeface="Helvetica Neue"/>
              <a:cs typeface="Helvetica Neue"/>
              <a:sym typeface="Helvetica Neue"/>
            </a:rPr>
            <a:t> </a:t>
          </a:r>
          <a:r>
            <a:rPr lang="en-US" sz="3200" b="1" i="0" u="none" strike="noStrike" kern="1200" cap="none" dirty="0" err="1" smtClean="0">
              <a:latin typeface="Helvetica Neue"/>
              <a:ea typeface="Helvetica Neue"/>
              <a:cs typeface="Helvetica Neue"/>
              <a:sym typeface="Helvetica Neue"/>
            </a:rPr>
            <a:t>și</a:t>
          </a:r>
          <a:r>
            <a:rPr lang="en-US" sz="3200" b="1" i="0" u="none" strike="noStrike" kern="1200" cap="none" dirty="0" smtClean="0">
              <a:latin typeface="Helvetica Neue"/>
              <a:ea typeface="Helvetica Neue"/>
              <a:cs typeface="Helvetica Neue"/>
              <a:sym typeface="Helvetica Neue"/>
            </a:rPr>
            <a:t> </a:t>
          </a:r>
          <a:r>
            <a:rPr lang="en-US" sz="3200" b="1" i="0" u="none" strike="noStrike" kern="1200" cap="none" dirty="0" err="1" smtClean="0">
              <a:latin typeface="Helvetica Neue"/>
              <a:ea typeface="Helvetica Neue"/>
              <a:cs typeface="Helvetica Neue"/>
              <a:sym typeface="Helvetica Neue"/>
            </a:rPr>
            <a:t>Abordări</a:t>
          </a:r>
          <a:endParaRPr lang="en-US" sz="3200" kern="1200" dirty="0"/>
        </a:p>
      </dsp:txBody>
      <dsp:txXfrm>
        <a:off x="1687888" y="1296"/>
        <a:ext cx="6746412" cy="1710451"/>
      </dsp:txXfrm>
    </dsp:sp>
    <dsp:sp modelId="{433AF0BC-34F8-4B40-96A8-C8962BDDB422}">
      <dsp:nvSpPr>
        <dsp:cNvPr id="0" name=""/>
        <dsp:cNvSpPr/>
      </dsp:nvSpPr>
      <dsp:spPr>
        <a:xfrm>
          <a:off x="1087900" y="2466834"/>
          <a:ext cx="3595650" cy="1797825"/>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3200" b="1" kern="1200" dirty="0" smtClean="0">
              <a:latin typeface="Helvetica Neue"/>
              <a:ea typeface="Helvetica Neue"/>
              <a:cs typeface="Helvetica Neue"/>
              <a:sym typeface="Helvetica Neue"/>
            </a:rPr>
            <a:t>Cei </a:t>
          </a:r>
          <a:r>
            <a:rPr lang="en-US" sz="3200" b="1" kern="1200" dirty="0" smtClean="0">
              <a:latin typeface="Helvetica Neue"/>
              <a:ea typeface="Helvetica Neue"/>
              <a:cs typeface="Helvetica Neue"/>
              <a:sym typeface="Helvetica Neue"/>
            </a:rPr>
            <a:t>5 C</a:t>
          </a:r>
          <a:r>
            <a:rPr lang="ro-RO" sz="3200" b="1" kern="1200" dirty="0" smtClean="0">
              <a:latin typeface="Helvetica Neue"/>
              <a:ea typeface="Helvetica Neue"/>
              <a:cs typeface="Helvetica Neue"/>
              <a:sym typeface="Helvetica Neue"/>
            </a:rPr>
            <a:t> </a:t>
          </a:r>
        </a:p>
        <a:p>
          <a:pPr lvl="0" algn="ctr" defTabSz="1422400">
            <a:lnSpc>
              <a:spcPct val="90000"/>
            </a:lnSpc>
            <a:spcBef>
              <a:spcPct val="0"/>
            </a:spcBef>
            <a:spcAft>
              <a:spcPct val="35000"/>
            </a:spcAft>
          </a:pPr>
          <a:r>
            <a:rPr lang="ro-RO" sz="3200" b="1" kern="1200" dirty="0" smtClean="0">
              <a:latin typeface="Helvetica Neue"/>
              <a:ea typeface="Helvetica Neue"/>
              <a:cs typeface="Helvetica Neue"/>
              <a:sym typeface="Helvetica Neue"/>
            </a:rPr>
            <a:t>ai lui </a:t>
          </a:r>
          <a:r>
            <a:rPr lang="en-US" sz="3200" b="1" kern="1200" dirty="0" smtClean="0">
              <a:latin typeface="Helvetica Neue"/>
              <a:ea typeface="Helvetica Neue"/>
              <a:cs typeface="Helvetica Neue"/>
              <a:sym typeface="Helvetica Neue"/>
            </a:rPr>
            <a:t>Lerner</a:t>
          </a:r>
          <a:endParaRPr lang="en-US" sz="3200" kern="1200" dirty="0"/>
        </a:p>
      </dsp:txBody>
      <dsp:txXfrm>
        <a:off x="1087900" y="2466834"/>
        <a:ext cx="3595650" cy="1797825"/>
      </dsp:txXfrm>
    </dsp:sp>
    <dsp:sp modelId="{C326932A-153C-40A9-A2AD-C01592352FD3}">
      <dsp:nvSpPr>
        <dsp:cNvPr id="0" name=""/>
        <dsp:cNvSpPr/>
      </dsp:nvSpPr>
      <dsp:spPr>
        <a:xfrm>
          <a:off x="5438638" y="2466834"/>
          <a:ext cx="3595650" cy="1797825"/>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o-RO" sz="3200" b="1" kern="1200" dirty="0" smtClean="0">
              <a:latin typeface="Helvetica Neue"/>
              <a:ea typeface="Helvetica Neue"/>
              <a:cs typeface="Helvetica Neue"/>
              <a:sym typeface="Helvetica Neue"/>
            </a:rPr>
            <a:t>Cel de-al 6-lea C </a:t>
          </a:r>
        </a:p>
        <a:p>
          <a:pPr lvl="0" algn="ctr" defTabSz="1422400" rtl="0">
            <a:lnSpc>
              <a:spcPct val="90000"/>
            </a:lnSpc>
            <a:spcBef>
              <a:spcPct val="0"/>
            </a:spcBef>
            <a:spcAft>
              <a:spcPct val="35000"/>
            </a:spcAft>
          </a:pPr>
          <a:r>
            <a:rPr lang="ro-RO" sz="3200" b="1" kern="1200" dirty="0" smtClean="0">
              <a:latin typeface="Helvetica Neue"/>
              <a:ea typeface="Helvetica Neue"/>
              <a:cs typeface="Helvetica Neue"/>
              <a:sym typeface="Helvetica Neue"/>
            </a:rPr>
            <a:t>al lui </a:t>
          </a:r>
          <a:r>
            <a:rPr lang="en-US" sz="3200" b="1" kern="1200" dirty="0" smtClean="0">
              <a:latin typeface="Helvetica Neue"/>
              <a:ea typeface="Helvetica Neue"/>
              <a:cs typeface="Helvetica Neue"/>
              <a:sym typeface="Helvetica Neue"/>
            </a:rPr>
            <a:t>Lerner</a:t>
          </a:r>
          <a:endParaRPr lang="en-US" sz="3200" kern="1200" dirty="0"/>
        </a:p>
      </dsp:txBody>
      <dsp:txXfrm>
        <a:off x="5438638" y="2466834"/>
        <a:ext cx="3595650" cy="1797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05BD-477D-4ED4-B152-74FFE8AFB827}">
      <dsp:nvSpPr>
        <dsp:cNvPr id="0" name=""/>
        <dsp:cNvSpPr/>
      </dsp:nvSpPr>
      <dsp:spPr>
        <a:xfrm>
          <a:off x="3054965" y="2709333"/>
          <a:ext cx="674064" cy="1955859"/>
        </a:xfrm>
        <a:custGeom>
          <a:avLst/>
          <a:gdLst/>
          <a:ahLst/>
          <a:cxnLst/>
          <a:rect l="0" t="0" r="0" b="0"/>
          <a:pathLst>
            <a:path>
              <a:moveTo>
                <a:pt x="0" y="0"/>
              </a:moveTo>
              <a:lnTo>
                <a:pt x="337032" y="0"/>
              </a:lnTo>
              <a:lnTo>
                <a:pt x="337032" y="1955859"/>
              </a:lnTo>
              <a:lnTo>
                <a:pt x="674064" y="19558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340278" y="3635544"/>
        <a:ext cx="103437" cy="103437"/>
      </dsp:txXfrm>
    </dsp:sp>
    <dsp:sp modelId="{AB7C736C-9F94-47AF-BDC5-56C3274864CD}">
      <dsp:nvSpPr>
        <dsp:cNvPr id="0" name=""/>
        <dsp:cNvSpPr/>
      </dsp:nvSpPr>
      <dsp:spPr>
        <a:xfrm>
          <a:off x="3054965" y="2709333"/>
          <a:ext cx="674064" cy="1197188"/>
        </a:xfrm>
        <a:custGeom>
          <a:avLst/>
          <a:gdLst/>
          <a:ahLst/>
          <a:cxnLst/>
          <a:rect l="0" t="0" r="0" b="0"/>
          <a:pathLst>
            <a:path>
              <a:moveTo>
                <a:pt x="0" y="0"/>
              </a:moveTo>
              <a:lnTo>
                <a:pt x="337032" y="0"/>
              </a:lnTo>
              <a:lnTo>
                <a:pt x="337032" y="1197188"/>
              </a:lnTo>
              <a:lnTo>
                <a:pt x="674064" y="11971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7649" y="3273579"/>
        <a:ext cx="68695" cy="68695"/>
      </dsp:txXfrm>
    </dsp:sp>
    <dsp:sp modelId="{890102A4-F1C2-475E-928E-0B756B005CDB}">
      <dsp:nvSpPr>
        <dsp:cNvPr id="0" name=""/>
        <dsp:cNvSpPr/>
      </dsp:nvSpPr>
      <dsp:spPr>
        <a:xfrm>
          <a:off x="3054965" y="2709333"/>
          <a:ext cx="674064" cy="433713"/>
        </a:xfrm>
        <a:custGeom>
          <a:avLst/>
          <a:gdLst/>
          <a:ahLst/>
          <a:cxnLst/>
          <a:rect l="0" t="0" r="0" b="0"/>
          <a:pathLst>
            <a:path>
              <a:moveTo>
                <a:pt x="0" y="0"/>
              </a:moveTo>
              <a:lnTo>
                <a:pt x="337032" y="0"/>
              </a:lnTo>
              <a:lnTo>
                <a:pt x="337032" y="433713"/>
              </a:lnTo>
              <a:lnTo>
                <a:pt x="674064" y="4337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71958" y="2906151"/>
        <a:ext cx="40077" cy="40077"/>
      </dsp:txXfrm>
    </dsp:sp>
    <dsp:sp modelId="{8D9C058B-5325-4E62-95A3-2DD6ECC8A672}">
      <dsp:nvSpPr>
        <dsp:cNvPr id="0" name=""/>
        <dsp:cNvSpPr/>
      </dsp:nvSpPr>
      <dsp:spPr>
        <a:xfrm>
          <a:off x="3054965" y="2381179"/>
          <a:ext cx="674064" cy="328154"/>
        </a:xfrm>
        <a:custGeom>
          <a:avLst/>
          <a:gdLst/>
          <a:ahLst/>
          <a:cxnLst/>
          <a:rect l="0" t="0" r="0" b="0"/>
          <a:pathLst>
            <a:path>
              <a:moveTo>
                <a:pt x="0" y="328154"/>
              </a:moveTo>
              <a:lnTo>
                <a:pt x="337032" y="328154"/>
              </a:lnTo>
              <a:lnTo>
                <a:pt x="337032" y="0"/>
              </a:lnTo>
              <a:lnTo>
                <a:pt x="67406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73254" y="2526513"/>
        <a:ext cx="37484" cy="37484"/>
      </dsp:txXfrm>
    </dsp:sp>
    <dsp:sp modelId="{E3B63D00-4311-4636-A94C-C846438FDCB2}">
      <dsp:nvSpPr>
        <dsp:cNvPr id="0" name=""/>
        <dsp:cNvSpPr/>
      </dsp:nvSpPr>
      <dsp:spPr>
        <a:xfrm>
          <a:off x="3054965" y="1598232"/>
          <a:ext cx="660818" cy="1111101"/>
        </a:xfrm>
        <a:custGeom>
          <a:avLst/>
          <a:gdLst/>
          <a:ahLst/>
          <a:cxnLst/>
          <a:rect l="0" t="0" r="0" b="0"/>
          <a:pathLst>
            <a:path>
              <a:moveTo>
                <a:pt x="0" y="1111101"/>
              </a:moveTo>
              <a:lnTo>
                <a:pt x="330409" y="1111101"/>
              </a:lnTo>
              <a:lnTo>
                <a:pt x="330409" y="0"/>
              </a:lnTo>
              <a:lnTo>
                <a:pt x="66081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3055" y="2121463"/>
        <a:ext cx="64637" cy="64637"/>
      </dsp:txXfrm>
    </dsp:sp>
    <dsp:sp modelId="{67361D6C-E361-4B48-8F16-6E62B7DA94B0}">
      <dsp:nvSpPr>
        <dsp:cNvPr id="0" name=""/>
        <dsp:cNvSpPr/>
      </dsp:nvSpPr>
      <dsp:spPr>
        <a:xfrm>
          <a:off x="3054965" y="778226"/>
          <a:ext cx="674064" cy="1931106"/>
        </a:xfrm>
        <a:custGeom>
          <a:avLst/>
          <a:gdLst/>
          <a:ahLst/>
          <a:cxnLst/>
          <a:rect l="0" t="0" r="0" b="0"/>
          <a:pathLst>
            <a:path>
              <a:moveTo>
                <a:pt x="0" y="1931106"/>
              </a:moveTo>
              <a:lnTo>
                <a:pt x="337032" y="1931106"/>
              </a:lnTo>
              <a:lnTo>
                <a:pt x="337032" y="0"/>
              </a:lnTo>
              <a:lnTo>
                <a:pt x="67406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340863" y="1692645"/>
        <a:ext cx="102268" cy="102268"/>
      </dsp:txXfrm>
    </dsp:sp>
    <dsp:sp modelId="{5D2DB6C6-46E8-4982-908E-E23CBF216F05}">
      <dsp:nvSpPr>
        <dsp:cNvPr id="0" name=""/>
        <dsp:cNvSpPr/>
      </dsp:nvSpPr>
      <dsp:spPr>
        <a:xfrm rot="16200000">
          <a:off x="341537" y="2195565"/>
          <a:ext cx="4399318" cy="1027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3200" b="1" kern="1200" dirty="0" smtClean="0">
              <a:latin typeface="Helvetica Neue"/>
              <a:ea typeface="Helvetica Neue"/>
              <a:cs typeface="Helvetica Neue"/>
              <a:sym typeface="Helvetica Neue"/>
            </a:rPr>
            <a:t>Modelul celor </a:t>
          </a:r>
          <a:r>
            <a:rPr lang="en-US" sz="3200" b="1" kern="1200" dirty="0" smtClean="0">
              <a:latin typeface="Helvetica Neue"/>
              <a:ea typeface="Helvetica Neue"/>
              <a:cs typeface="Helvetica Neue"/>
              <a:sym typeface="Helvetica Neue"/>
            </a:rPr>
            <a:t>5 C</a:t>
          </a:r>
          <a:r>
            <a:rPr lang="ro-RO" sz="3200" b="1" kern="1200" dirty="0" smtClean="0">
              <a:latin typeface="Helvetica Neue"/>
              <a:ea typeface="Helvetica Neue"/>
              <a:cs typeface="Helvetica Neue"/>
              <a:sym typeface="Helvetica Neue"/>
            </a:rPr>
            <a:t> </a:t>
          </a:r>
        </a:p>
        <a:p>
          <a:pPr lvl="0" algn="ctr" defTabSz="1422400">
            <a:lnSpc>
              <a:spcPct val="90000"/>
            </a:lnSpc>
            <a:spcBef>
              <a:spcPct val="0"/>
            </a:spcBef>
            <a:spcAft>
              <a:spcPct val="35000"/>
            </a:spcAft>
          </a:pPr>
          <a:r>
            <a:rPr lang="ro-RO" sz="3200" b="1" kern="1200" dirty="0" smtClean="0">
              <a:latin typeface="Helvetica Neue"/>
              <a:ea typeface="Helvetica Neue"/>
              <a:cs typeface="Helvetica Neue"/>
              <a:sym typeface="Helvetica Neue"/>
            </a:rPr>
            <a:t>ai lui </a:t>
          </a:r>
          <a:r>
            <a:rPr lang="en-US" sz="3200" b="1" kern="1200" dirty="0" smtClean="0">
              <a:latin typeface="Helvetica Neue"/>
              <a:ea typeface="Helvetica Neue"/>
              <a:cs typeface="Helvetica Neue"/>
              <a:sym typeface="Helvetica Neue"/>
            </a:rPr>
            <a:t>Lerner</a:t>
          </a:r>
          <a:endParaRPr lang="en-US" sz="3200" kern="1200" dirty="0"/>
        </a:p>
      </dsp:txBody>
      <dsp:txXfrm>
        <a:off x="341537" y="2195565"/>
        <a:ext cx="4399318" cy="1027536"/>
      </dsp:txXfrm>
    </dsp:sp>
    <dsp:sp modelId="{BDF80A4D-2201-4248-A0A2-0C3C05BC63A8}">
      <dsp:nvSpPr>
        <dsp:cNvPr id="0" name=""/>
        <dsp:cNvSpPr/>
      </dsp:nvSpPr>
      <dsp:spPr>
        <a:xfrm>
          <a:off x="3729029" y="510486"/>
          <a:ext cx="3370320" cy="5354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err="1" smtClean="0">
              <a:latin typeface="+mj-lt"/>
              <a:ea typeface="Helvetica Neue"/>
              <a:cs typeface="Helvetica Neue"/>
              <a:sym typeface="Helvetica Neue"/>
            </a:rPr>
            <a:t>C</a:t>
          </a:r>
          <a:r>
            <a:rPr lang="en-US" sz="2300" kern="1200" dirty="0" err="1" smtClean="0">
              <a:latin typeface="+mj-lt"/>
              <a:ea typeface="Helvetica Neue"/>
              <a:cs typeface="Helvetica Neue"/>
              <a:sym typeface="Helvetica Neue"/>
            </a:rPr>
            <a:t>ompe</a:t>
          </a:r>
          <a:r>
            <a:rPr lang="ro-RO" sz="2300" kern="1200" dirty="0" smtClean="0">
              <a:latin typeface="+mj-lt"/>
              <a:ea typeface="Helvetica Neue"/>
              <a:cs typeface="Helvetica Neue"/>
              <a:sym typeface="Helvetica Neue"/>
            </a:rPr>
            <a:t>tență</a:t>
          </a:r>
          <a:endParaRPr lang="en-US" sz="2300" kern="1200" dirty="0">
            <a:latin typeface="+mj-lt"/>
          </a:endParaRPr>
        </a:p>
      </dsp:txBody>
      <dsp:txXfrm>
        <a:off x="3729029" y="510486"/>
        <a:ext cx="3370320" cy="535480"/>
      </dsp:txXfrm>
    </dsp:sp>
    <dsp:sp modelId="{36515509-2D34-4185-9212-AA53DB4E5BF6}">
      <dsp:nvSpPr>
        <dsp:cNvPr id="0" name=""/>
        <dsp:cNvSpPr/>
      </dsp:nvSpPr>
      <dsp:spPr>
        <a:xfrm>
          <a:off x="3715784" y="1316106"/>
          <a:ext cx="3370320" cy="5642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u="none" strike="noStrike" kern="1200" cap="none" dirty="0" err="1" smtClean="0">
              <a:latin typeface="Helvetica Neue"/>
              <a:ea typeface="Helvetica Neue"/>
              <a:cs typeface="Helvetica Neue"/>
              <a:sym typeface="Helvetica Neue"/>
            </a:rPr>
            <a:t>C</a:t>
          </a:r>
          <a:r>
            <a:rPr lang="en-US" sz="2300" u="none" strike="noStrike" kern="1200" cap="none" dirty="0" err="1" smtClean="0">
              <a:latin typeface="Helvetica Neue"/>
              <a:ea typeface="Helvetica Neue"/>
              <a:cs typeface="Helvetica Neue"/>
              <a:sym typeface="Helvetica Neue"/>
            </a:rPr>
            <a:t>onfiden</a:t>
          </a:r>
          <a:r>
            <a:rPr lang="ro-RO" sz="2300" u="none" strike="noStrike" kern="1200" cap="none" dirty="0" smtClean="0">
              <a:latin typeface="Helvetica Neue"/>
              <a:ea typeface="Helvetica Neue"/>
              <a:cs typeface="Helvetica Neue"/>
              <a:sym typeface="Helvetica Neue"/>
            </a:rPr>
            <a:t>ță / Încredere</a:t>
          </a:r>
          <a:endParaRPr lang="en-US" sz="2300" kern="1200" dirty="0"/>
        </a:p>
      </dsp:txBody>
      <dsp:txXfrm>
        <a:off x="3715784" y="1316106"/>
        <a:ext cx="3370320" cy="564251"/>
      </dsp:txXfrm>
    </dsp:sp>
    <dsp:sp modelId="{BE84F4CA-48BE-4D9B-8DE0-1B1F4B7940C3}">
      <dsp:nvSpPr>
        <dsp:cNvPr id="0" name=""/>
        <dsp:cNvSpPr/>
      </dsp:nvSpPr>
      <dsp:spPr>
        <a:xfrm>
          <a:off x="3729029" y="2123986"/>
          <a:ext cx="3370320" cy="5143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smtClean="0">
              <a:latin typeface="Helvetica Neue"/>
              <a:ea typeface="Helvetica Neue"/>
              <a:cs typeface="Helvetica Neue"/>
              <a:sym typeface="Helvetica Neue"/>
            </a:rPr>
            <a:t>C</a:t>
          </a:r>
          <a:r>
            <a:rPr lang="en-US" sz="2300" kern="1200" dirty="0" smtClean="0">
              <a:latin typeface="Helvetica Neue"/>
              <a:ea typeface="Helvetica Neue"/>
              <a:cs typeface="Helvetica Neue"/>
              <a:sym typeface="Helvetica Neue"/>
            </a:rPr>
            <a:t>one</a:t>
          </a:r>
          <a:r>
            <a:rPr lang="ro-RO" sz="2300" kern="1200" dirty="0" smtClean="0">
              <a:latin typeface="Helvetica Neue"/>
              <a:ea typeface="Helvetica Neue"/>
              <a:cs typeface="Helvetica Neue"/>
              <a:sym typeface="Helvetica Neue"/>
            </a:rPr>
            <a:t>xiune</a:t>
          </a:r>
          <a:endParaRPr lang="en-US" sz="2300" kern="1200" dirty="0"/>
        </a:p>
      </dsp:txBody>
      <dsp:txXfrm>
        <a:off x="3729029" y="2123986"/>
        <a:ext cx="3370320" cy="514384"/>
      </dsp:txXfrm>
    </dsp:sp>
    <dsp:sp modelId="{98CB5F06-AC9E-40A1-A3D3-128F7D678C00}">
      <dsp:nvSpPr>
        <dsp:cNvPr id="0" name=""/>
        <dsp:cNvSpPr/>
      </dsp:nvSpPr>
      <dsp:spPr>
        <a:xfrm>
          <a:off x="3729029" y="2895256"/>
          <a:ext cx="3370320" cy="4955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u="none" strike="noStrike" kern="1200" cap="none" dirty="0" smtClean="0">
              <a:latin typeface="Helvetica Neue"/>
              <a:ea typeface="Helvetica Neue"/>
              <a:cs typeface="Helvetica Neue"/>
              <a:sym typeface="Helvetica Neue"/>
            </a:rPr>
            <a:t>C</a:t>
          </a:r>
          <a:r>
            <a:rPr lang="ro-RO" sz="2300" b="0" u="none" strike="noStrike" kern="1200" cap="none" dirty="0" smtClean="0">
              <a:latin typeface="Helvetica Neue"/>
              <a:ea typeface="Helvetica Neue"/>
              <a:cs typeface="Helvetica Neue"/>
              <a:sym typeface="Helvetica Neue"/>
            </a:rPr>
            <a:t>aracter</a:t>
          </a:r>
          <a:endParaRPr lang="en-US" sz="2300" b="0" kern="1200" dirty="0"/>
        </a:p>
      </dsp:txBody>
      <dsp:txXfrm>
        <a:off x="3729029" y="2895256"/>
        <a:ext cx="3370320" cy="495581"/>
      </dsp:txXfrm>
    </dsp:sp>
    <dsp:sp modelId="{B469B009-5263-4262-BF9A-DDA24C8F74B3}">
      <dsp:nvSpPr>
        <dsp:cNvPr id="0" name=""/>
        <dsp:cNvSpPr/>
      </dsp:nvSpPr>
      <dsp:spPr>
        <a:xfrm>
          <a:off x="3729029" y="3647721"/>
          <a:ext cx="3370320" cy="5176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b="1" kern="1200" dirty="0" err="1" smtClean="0">
              <a:latin typeface="+mj-lt"/>
              <a:ea typeface="Helvetica Neue"/>
              <a:cs typeface="Helvetica Neue"/>
              <a:sym typeface="Helvetica Neue"/>
            </a:rPr>
            <a:t>C</a:t>
          </a:r>
          <a:r>
            <a:rPr lang="en-US" sz="2300" kern="1200" dirty="0" err="1" smtClean="0">
              <a:latin typeface="+mj-lt"/>
              <a:ea typeface="Helvetica Neue"/>
              <a:cs typeface="Helvetica Neue"/>
              <a:sym typeface="Helvetica Neue"/>
            </a:rPr>
            <a:t>ompasi</a:t>
          </a:r>
          <a:r>
            <a:rPr lang="ro-RO" sz="2300" kern="1200" dirty="0" smtClean="0">
              <a:latin typeface="+mj-lt"/>
              <a:ea typeface="Helvetica Neue"/>
              <a:cs typeface="Helvetica Neue"/>
              <a:sym typeface="Helvetica Neue"/>
            </a:rPr>
            <a:t>u</a:t>
          </a:r>
          <a:r>
            <a:rPr lang="en-US" sz="2300" kern="1200" dirty="0" smtClean="0">
              <a:latin typeface="+mj-lt"/>
              <a:ea typeface="Helvetica Neue"/>
              <a:cs typeface="Helvetica Neue"/>
              <a:sym typeface="Helvetica Neue"/>
            </a:rPr>
            <a:t>n</a:t>
          </a:r>
          <a:r>
            <a:rPr lang="ro-RO" sz="2300" kern="1200" dirty="0" smtClean="0">
              <a:latin typeface="+mj-lt"/>
              <a:ea typeface="Helvetica Neue"/>
              <a:cs typeface="Helvetica Neue"/>
              <a:sym typeface="Helvetica Neue"/>
            </a:rPr>
            <a:t>e / Grijă</a:t>
          </a:r>
          <a:r>
            <a:rPr lang="en-US" sz="2300" b="1" kern="1200" dirty="0" smtClean="0">
              <a:latin typeface="+mj-lt"/>
              <a:ea typeface="Helvetica Neue"/>
              <a:cs typeface="Helvetica Neue"/>
              <a:sym typeface="Helvetica Neue"/>
            </a:rPr>
            <a:t> </a:t>
          </a:r>
          <a:endParaRPr lang="en-US" sz="2300" kern="1200" dirty="0">
            <a:latin typeface="+mj-lt"/>
          </a:endParaRPr>
        </a:p>
      </dsp:txBody>
      <dsp:txXfrm>
        <a:off x="3729029" y="3647721"/>
        <a:ext cx="3370320" cy="517601"/>
      </dsp:txXfrm>
    </dsp:sp>
    <dsp:sp modelId="{8BFBD062-DF3C-4E84-B00A-ACB64E5F0729}">
      <dsp:nvSpPr>
        <dsp:cNvPr id="0" name=""/>
        <dsp:cNvSpPr/>
      </dsp:nvSpPr>
      <dsp:spPr>
        <a:xfrm>
          <a:off x="3729029" y="4422206"/>
          <a:ext cx="3370320" cy="4859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0" kern="1200" dirty="0" smtClean="0">
              <a:latin typeface="+mj-lt"/>
              <a:ea typeface="Helvetica Neue"/>
              <a:cs typeface="Helvetica Neue"/>
              <a:sym typeface="Helvetica Neue"/>
            </a:rPr>
            <a:t>+</a:t>
          </a:r>
          <a:r>
            <a:rPr lang="ro-RO" sz="2300" b="0" kern="1200" dirty="0" smtClean="0">
              <a:latin typeface="+mj-lt"/>
              <a:ea typeface="Helvetica Neue"/>
              <a:cs typeface="Helvetica Neue"/>
              <a:sym typeface="Helvetica Neue"/>
            </a:rPr>
            <a:t> al</a:t>
          </a:r>
          <a:r>
            <a:rPr lang="en-US" sz="2300" b="0" kern="1200" dirty="0" smtClean="0">
              <a:latin typeface="+mj-lt"/>
              <a:ea typeface="Helvetica Neue"/>
              <a:cs typeface="Helvetica Neue"/>
              <a:sym typeface="Helvetica Neue"/>
            </a:rPr>
            <a:t> 6</a:t>
          </a:r>
          <a:r>
            <a:rPr lang="ro-RO" sz="2300" b="0" kern="1200" dirty="0" smtClean="0">
              <a:latin typeface="+mj-lt"/>
              <a:ea typeface="Helvetica Neue"/>
              <a:cs typeface="Helvetica Neue"/>
              <a:sym typeface="Helvetica Neue"/>
            </a:rPr>
            <a:t>-lea</a:t>
          </a:r>
          <a:r>
            <a:rPr lang="en-US" sz="2300" b="0" kern="1200" dirty="0" smtClean="0">
              <a:latin typeface="+mj-lt"/>
              <a:ea typeface="Helvetica Neue"/>
              <a:cs typeface="Helvetica Neue"/>
              <a:sym typeface="Helvetica Neue"/>
            </a:rPr>
            <a:t> C – </a:t>
          </a:r>
          <a:r>
            <a:rPr lang="en-US" sz="2300" b="1" kern="1200" dirty="0" err="1" smtClean="0">
              <a:latin typeface="+mj-lt"/>
              <a:ea typeface="Helvetica Neue"/>
              <a:cs typeface="Helvetica Neue"/>
              <a:sym typeface="Helvetica Neue"/>
            </a:rPr>
            <a:t>C</a:t>
          </a:r>
          <a:r>
            <a:rPr lang="en-US" sz="2300" kern="1200" dirty="0" err="1" smtClean="0">
              <a:latin typeface="+mj-lt"/>
              <a:ea typeface="Helvetica Neue"/>
              <a:cs typeface="Helvetica Neue"/>
              <a:sym typeface="Helvetica Neue"/>
            </a:rPr>
            <a:t>ontribu</a:t>
          </a:r>
          <a:r>
            <a:rPr lang="ro-RO" sz="2300" kern="1200" dirty="0" smtClean="0">
              <a:latin typeface="+mj-lt"/>
              <a:ea typeface="Helvetica Neue"/>
              <a:cs typeface="Helvetica Neue"/>
              <a:sym typeface="Helvetica Neue"/>
            </a:rPr>
            <a:t>ție</a:t>
          </a:r>
          <a:endParaRPr lang="en-US" sz="2300" kern="1200" dirty="0">
            <a:latin typeface="+mj-lt"/>
          </a:endParaRPr>
        </a:p>
      </dsp:txBody>
      <dsp:txXfrm>
        <a:off x="3729029" y="4422206"/>
        <a:ext cx="3370320" cy="4859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41962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092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mtClean="0"/>
              <a:t>Ideea de design universal a pornit de la încercările arhitecților de a proiecta clădiri caresă fie accesibile pentru persoanele cu dizabilități fizice (Turnbull et al., 2002). Arhitecții auobservat că îmbunătățirile aduse au facilitat accesul în clădire al tuturor categoriilor de utilizatori, nu doar al persoanelor cu dizabilități fizice. Spre exemplu, o rampă de acces îi permite unei</a:t>
            </a:r>
            <a:r>
              <a:rPr lang="ro-RO" smtClean="0"/>
              <a:t> </a:t>
            </a:r>
            <a:r>
              <a:rPr lang="en-US" smtClean="0"/>
              <a:t>persoane în scaun cu rotile să intre mai ușor într-o clădire, însă este de ajutor și pentru un părinte care își poartă copilul în cărucior, sau unui ciclist. La fel, ușile care se deschid automat facilitează accesul nu numai pentru persoanele cu dizabilități ci al tuturor persoanelor care intră în clădire. </a:t>
            </a:r>
          </a:p>
          <a:p>
            <a:pPr marL="0" lvl="0" indent="0" algn="l" rtl="0">
              <a:lnSpc>
                <a:spcPct val="100000"/>
              </a:lnSpc>
              <a:spcBef>
                <a:spcPts val="0"/>
              </a:spcBef>
              <a:spcAft>
                <a:spcPts val="0"/>
              </a:spcAft>
              <a:buSzPts val="1400"/>
              <a:buNone/>
            </a:pPr>
            <a:endParaRPr lang="en-US" smtClean="0"/>
          </a:p>
          <a:p>
            <a:pPr marL="0" lvl="0" indent="0" algn="l" rtl="0">
              <a:lnSpc>
                <a:spcPct val="100000"/>
              </a:lnSpc>
              <a:spcBef>
                <a:spcPts val="0"/>
              </a:spcBef>
              <a:spcAft>
                <a:spcPts val="0"/>
              </a:spcAft>
              <a:buSzPts val="1400"/>
              <a:buNone/>
            </a:pPr>
            <a:r>
              <a:rPr lang="en-US" smtClean="0"/>
              <a:t>Însuflețite de dovezile din cercetare, ideea că asistența orientată către un anumit grup îi poate ajuta pe toți, a început să își facă loc în domeniul educației. Cadrele didactice au început să realizeze că strategiile de predare și materialele pedagogice adresate elevilor cu cerințe educative speciale le pot fi utile tuturor elevilor. De exemplu, tehnologiile de asistare, precum software- ul care transformă vorbirea în text scris, tabelele interactive, le permit elevilor cucerințe educative speciale să acceseze curriculumul. Când aceste tehnologii au devenit mai accesibile, profesorii au descoperit că ele pot îmbunătăți procesul de învățare pentru toți elevii</a:t>
            </a:r>
            <a:r>
              <a:rPr lang="ro-RO" smtClean="0"/>
              <a:t> </a:t>
            </a:r>
            <a:r>
              <a:rPr lang="en-US" smtClean="0"/>
              <a:t>din sala de clasă. Această descoperire a transformat modul în care aceste tehnologii sunt folosite astăzi în clasă.</a:t>
            </a:r>
          </a:p>
          <a:p>
            <a:pPr marL="0" lvl="0" indent="0" algn="l" rtl="0">
              <a:lnSpc>
                <a:spcPct val="100000"/>
              </a:lnSpc>
              <a:spcBef>
                <a:spcPts val="0"/>
              </a:spcBef>
              <a:spcAft>
                <a:spcPts val="0"/>
              </a:spcAft>
              <a:buSzPts val="1400"/>
              <a:buNone/>
            </a:pPr>
            <a:endParaRPr lang="ro-RO" smtClean="0"/>
          </a:p>
          <a:p>
            <a:pPr marL="0" lvl="0" indent="0" algn="l" rtl="0">
              <a:lnSpc>
                <a:spcPct val="100000"/>
              </a:lnSpc>
              <a:spcBef>
                <a:spcPts val="0"/>
              </a:spcBef>
              <a:spcAft>
                <a:spcPts val="0"/>
              </a:spcAft>
              <a:buSzPts val="1400"/>
              <a:buNone/>
            </a:pPr>
            <a:r>
              <a:rPr lang="en-US" smtClean="0"/>
              <a:t>Principalul avantaj pe care DUI îl aduce în acest sens este acela de </a:t>
            </a:r>
            <a:r>
              <a:rPr lang="en-US" b="1" i="1" smtClean="0"/>
              <a:t>flexibilitate, echitate și accesibilitatea predării</a:t>
            </a:r>
            <a:r>
              <a:rPr lang="ro-RO" b="1" i="1" smtClean="0"/>
              <a:t>.</a:t>
            </a:r>
            <a:r>
              <a:rPr lang="en-US" b="1" i="1" smtClean="0"/>
              <a:t> </a:t>
            </a:r>
          </a:p>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471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UDL </a:t>
            </a:r>
            <a:r>
              <a:rPr lang="en-US" dirty="0" err="1" smtClean="0"/>
              <a:t>își</a:t>
            </a:r>
            <a:r>
              <a:rPr lang="en-US" dirty="0" smtClean="0"/>
              <a:t> </a:t>
            </a:r>
            <a:r>
              <a:rPr lang="en-US" dirty="0" err="1" smtClean="0"/>
              <a:t>propune</a:t>
            </a:r>
            <a:r>
              <a:rPr lang="en-US" dirty="0" smtClean="0"/>
              <a:t> </a:t>
            </a:r>
            <a:r>
              <a:rPr lang="en-US" dirty="0" err="1" smtClean="0"/>
              <a:t>să</a:t>
            </a:r>
            <a:r>
              <a:rPr lang="en-US" dirty="0" smtClean="0"/>
              <a:t> </a:t>
            </a:r>
            <a:r>
              <a:rPr lang="en-US" b="1" i="1" dirty="0" err="1" smtClean="0"/>
              <a:t>elimine</a:t>
            </a:r>
            <a:r>
              <a:rPr lang="en-US" b="1" i="1" dirty="0" smtClean="0"/>
              <a:t> </a:t>
            </a:r>
            <a:r>
              <a:rPr lang="en-US" b="1" i="1" dirty="0" err="1" smtClean="0"/>
              <a:t>barierele</a:t>
            </a:r>
            <a:r>
              <a:rPr lang="en-US" b="1" i="1" dirty="0" smtClean="0"/>
              <a:t> din </a:t>
            </a:r>
            <a:r>
              <a:rPr lang="en-US" b="1" i="1" dirty="0" err="1" smtClean="0"/>
              <a:t>programa</a:t>
            </a:r>
            <a:r>
              <a:rPr lang="en-US" b="1" i="1" dirty="0" smtClean="0"/>
              <a:t> </a:t>
            </a:r>
            <a:r>
              <a:rPr lang="en-US" b="1" i="1" dirty="0" err="1" smtClean="0"/>
              <a:t>școlară</a:t>
            </a:r>
            <a:r>
              <a:rPr lang="en-US" dirty="0" smtClean="0"/>
              <a:t>, </a:t>
            </a:r>
            <a:r>
              <a:rPr lang="en-US" dirty="0" err="1" smtClean="0"/>
              <a:t>construind</a:t>
            </a:r>
            <a:r>
              <a:rPr lang="en-US" dirty="0" smtClean="0"/>
              <a:t> </a:t>
            </a:r>
            <a:r>
              <a:rPr lang="en-US" dirty="0" err="1" smtClean="0"/>
              <a:t>în</a:t>
            </a:r>
            <a:r>
              <a:rPr lang="en-US" dirty="0" smtClean="0"/>
              <a:t> </a:t>
            </a:r>
            <a:r>
              <a:rPr lang="en-US" dirty="0" err="1" smtClean="0"/>
              <a:t>același</a:t>
            </a:r>
            <a:r>
              <a:rPr lang="en-US" dirty="0" smtClean="0"/>
              <a:t> </a:t>
            </a:r>
            <a:r>
              <a:rPr lang="en-US" dirty="0" err="1" smtClean="0"/>
              <a:t>timp</a:t>
            </a:r>
            <a:r>
              <a:rPr lang="en-US" dirty="0" smtClean="0"/>
              <a:t> </a:t>
            </a:r>
            <a:r>
              <a:rPr lang="en-US" dirty="0" err="1" smtClean="0"/>
              <a:t>schele</a:t>
            </a:r>
            <a:r>
              <a:rPr lang="en-US" dirty="0" smtClean="0"/>
              <a:t>, </a:t>
            </a:r>
            <a:r>
              <a:rPr lang="en-US" dirty="0" err="1" smtClean="0"/>
              <a:t>suporturi</a:t>
            </a:r>
            <a:r>
              <a:rPr lang="en-US" dirty="0" smtClean="0"/>
              <a:t> </a:t>
            </a:r>
            <a:r>
              <a:rPr lang="en-US" dirty="0" err="1" smtClean="0"/>
              <a:t>și</a:t>
            </a:r>
            <a:r>
              <a:rPr lang="en-US" dirty="0" smtClean="0"/>
              <a:t> alternative care </a:t>
            </a:r>
            <a:r>
              <a:rPr lang="en-US" dirty="0" err="1" smtClean="0"/>
              <a:t>să</a:t>
            </a:r>
            <a:r>
              <a:rPr lang="en-US" dirty="0" smtClean="0"/>
              <a:t> </a:t>
            </a:r>
            <a:r>
              <a:rPr lang="en-US" dirty="0" err="1" smtClean="0"/>
              <a:t>răspundă</a:t>
            </a:r>
            <a:r>
              <a:rPr lang="en-US" dirty="0" smtClean="0"/>
              <a:t> </a:t>
            </a:r>
            <a:r>
              <a:rPr lang="en-US" dirty="0" err="1" smtClean="0"/>
              <a:t>nevoilor</a:t>
            </a:r>
            <a:r>
              <a:rPr lang="en-US" dirty="0" smtClean="0"/>
              <a:t> de </a:t>
            </a:r>
            <a:r>
              <a:rPr lang="en-US" dirty="0" err="1" smtClean="0"/>
              <a:t>învățare</a:t>
            </a:r>
            <a:r>
              <a:rPr lang="en-US" dirty="0" smtClean="0"/>
              <a:t> ale </a:t>
            </a:r>
            <a:r>
              <a:rPr lang="en-US" dirty="0" err="1" smtClean="0"/>
              <a:t>unei</a:t>
            </a:r>
            <a:r>
              <a:rPr lang="en-US" dirty="0" smtClean="0"/>
              <a:t> game </a:t>
            </a:r>
            <a:r>
              <a:rPr lang="en-US" dirty="0" err="1" smtClean="0"/>
              <a:t>largi</a:t>
            </a:r>
            <a:r>
              <a:rPr lang="en-US" dirty="0" smtClean="0"/>
              <a:t> </a:t>
            </a:r>
            <a:r>
              <a:rPr lang="en-US" smtClean="0"/>
              <a:t>de </a:t>
            </a:r>
            <a:r>
              <a:rPr lang="ro-RO" smtClean="0"/>
              <a:t>elevi</a:t>
            </a:r>
            <a:r>
              <a:rPr lang="en-US" sz="1200" b="0" i="0" u="none" strike="noStrike" cap="none" smtClean="0">
                <a:solidFill>
                  <a:schemeClr val="dk1"/>
                </a:solidFill>
                <a:effectLst/>
                <a:latin typeface="Calibri"/>
                <a:ea typeface="Calibri"/>
                <a:cs typeface="Calibri"/>
                <a:sym typeface="Calibri"/>
              </a:rPr>
              <a:t>. </a:t>
            </a:r>
            <a:endParaRPr lang="ro-RO" sz="1200" b="0" i="0" u="none" strike="noStrike" cap="none"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smtClean="0">
              <a:solidFill>
                <a:schemeClr val="dk1"/>
              </a:solidFill>
              <a:effectLst/>
              <a:latin typeface="Calibri"/>
              <a:sym typeface="Calibri"/>
            </a:endParaRPr>
          </a:p>
          <a:p>
            <a:pPr marL="0" lvl="0" indent="0" algn="l" rtl="0">
              <a:lnSpc>
                <a:spcPct val="100000"/>
              </a:lnSpc>
              <a:spcBef>
                <a:spcPts val="0"/>
              </a:spcBef>
              <a:spcAft>
                <a:spcPts val="0"/>
              </a:spcAft>
              <a:buSzPts val="1400"/>
              <a:buNone/>
            </a:pPr>
            <a:endParaRPr lang="ro-RO" sz="1200" b="0" i="0" u="none" strike="noStrike" cap="none" smtClean="0">
              <a:solidFill>
                <a:schemeClr val="dk1"/>
              </a:solidFill>
              <a:effectLst/>
              <a:latin typeface="Calibri"/>
              <a:sym typeface="Calibri"/>
            </a:endParaRPr>
          </a:p>
          <a:p>
            <a:pPr marL="0" lvl="0" indent="0" algn="l" rtl="0">
              <a:lnSpc>
                <a:spcPct val="100000"/>
              </a:lnSpc>
              <a:spcBef>
                <a:spcPts val="0"/>
              </a:spcBef>
              <a:spcAft>
                <a:spcPts val="0"/>
              </a:spcAft>
              <a:buSzPts val="1400"/>
              <a:buNone/>
            </a:pPr>
            <a:r>
              <a:rPr lang="ro-RO" sz="1200" b="1" i="0" u="none" strike="noStrike" cap="none" smtClean="0">
                <a:solidFill>
                  <a:schemeClr val="dk1"/>
                </a:solidFill>
                <a:effectLst/>
                <a:latin typeface="Calibri"/>
                <a:sym typeface="Calibri"/>
              </a:rPr>
              <a:t>Intrebi participantii ce cred ei ca poate oferi </a:t>
            </a:r>
            <a:r>
              <a:rPr lang="ro-RO" sz="1200" b="1" i="0" u="none" strike="noStrike" cap="none" smtClean="0">
                <a:solidFill>
                  <a:schemeClr val="dk1"/>
                </a:solidFill>
                <a:effectLst/>
                <a:latin typeface="Calibri"/>
                <a:sym typeface="Calibri"/>
              </a:rPr>
              <a:t>UDL?</a:t>
            </a:r>
            <a:endParaRPr b="1"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7882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smtClean="0"/>
              <a:t>Mijloace multiple de reprezentare, pentru a oferi elevilor/ cursanților </a:t>
            </a:r>
            <a:r>
              <a:rPr lang="en-US" b="1" smtClean="0"/>
              <a:t>oportunitatea de a dobândi informații și cunoștințe într-o varietate de moduri </a:t>
            </a:r>
            <a:r>
              <a:rPr lang="en-US" smtClean="0"/>
              <a:t>(format, grad de dificultate, succesiune logică etc);</a:t>
            </a:r>
          </a:p>
          <a:p>
            <a:pPr marL="228600" lvl="0" indent="-228600" algn="l" rtl="0">
              <a:lnSpc>
                <a:spcPct val="100000"/>
              </a:lnSpc>
              <a:spcBef>
                <a:spcPts val="0"/>
              </a:spcBef>
              <a:spcAft>
                <a:spcPts val="0"/>
              </a:spcAft>
              <a:buSzPts val="1400"/>
              <a:buAutoNum type="arabicPeriod"/>
            </a:pPr>
            <a:r>
              <a:rPr lang="en-US" smtClean="0"/>
              <a:t>Mijloace multiple de acțiune și exprimare, pentru a oferi elevilor/cursanților </a:t>
            </a:r>
            <a:r>
              <a:rPr lang="en-US" b="1" smtClean="0"/>
              <a:t>alternative pentru a demonstra ceea ce știu</a:t>
            </a:r>
            <a:r>
              <a:rPr lang="en-US" smtClean="0"/>
              <a:t>;</a:t>
            </a:r>
          </a:p>
          <a:p>
            <a:pPr marL="228600" lvl="0" indent="-228600" algn="l" rtl="0">
              <a:lnSpc>
                <a:spcPct val="100000"/>
              </a:lnSpc>
              <a:spcBef>
                <a:spcPts val="0"/>
              </a:spcBef>
              <a:spcAft>
                <a:spcPts val="0"/>
              </a:spcAft>
              <a:buSzPts val="1400"/>
              <a:buAutoNum type="arabicPeriod"/>
            </a:pPr>
            <a:r>
              <a:rPr lang="en-US" smtClean="0"/>
              <a:t>Mai multe mijloace de implicare, pentru a satisface interesele elevilor/cursanților, </a:t>
            </a:r>
            <a:r>
              <a:rPr lang="en-US" b="1" smtClean="0"/>
              <a:t>pentru a crește motivația, oferindu-le provocări adecvate </a:t>
            </a:r>
            <a:r>
              <a:rPr lang="en-US" smtClean="0"/>
              <a:t>(să ofere diverse modalități de participare, interacțiune, dinamism.</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12135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Este o </a:t>
            </a:r>
            <a:r>
              <a:rPr lang="en-US" dirty="0" err="1" smtClean="0"/>
              <a:t>provocare</a:t>
            </a:r>
            <a:r>
              <a:rPr lang="en-US" dirty="0" smtClean="0"/>
              <a:t> </a:t>
            </a:r>
            <a:r>
              <a:rPr lang="en-US" dirty="0" err="1" smtClean="0"/>
              <a:t>să</a:t>
            </a:r>
            <a:r>
              <a:rPr lang="en-US" dirty="0" smtClean="0"/>
              <a:t> </a:t>
            </a:r>
            <a:r>
              <a:rPr lang="en-US" dirty="0" err="1" smtClean="0"/>
              <a:t>planificăm</a:t>
            </a:r>
            <a:r>
              <a:rPr lang="en-US" dirty="0" smtClean="0"/>
              <a:t> </a:t>
            </a:r>
            <a:r>
              <a:rPr lang="en-US" dirty="0" err="1" smtClean="0"/>
              <a:t>programa</a:t>
            </a:r>
            <a:r>
              <a:rPr lang="en-US" dirty="0" smtClean="0"/>
              <a:t> </a:t>
            </a:r>
            <a:r>
              <a:rPr lang="en-US" dirty="0" err="1" smtClean="0"/>
              <a:t>școlară</a:t>
            </a:r>
            <a:r>
              <a:rPr lang="en-US" dirty="0" smtClean="0"/>
              <a:t> care vine </a:t>
            </a:r>
            <a:r>
              <a:rPr lang="en-US" dirty="0" err="1" smtClean="0"/>
              <a:t>în</a:t>
            </a:r>
            <a:r>
              <a:rPr lang="en-US" dirty="0" smtClean="0"/>
              <a:t> </a:t>
            </a:r>
            <a:r>
              <a:rPr lang="en-US" dirty="0" err="1" smtClean="0"/>
              <a:t>sprijinul</a:t>
            </a:r>
            <a:r>
              <a:rPr lang="en-US" dirty="0" smtClean="0"/>
              <a:t> </a:t>
            </a:r>
            <a:r>
              <a:rPr lang="en-US" dirty="0" err="1" smtClean="0"/>
              <a:t>tuturor</a:t>
            </a:r>
            <a:r>
              <a:rPr lang="en-US" dirty="0" smtClean="0"/>
              <a:t> </a:t>
            </a:r>
            <a:r>
              <a:rPr lang="en-US" dirty="0" err="1" smtClean="0"/>
              <a:t>cursanților</a:t>
            </a:r>
            <a:r>
              <a:rPr lang="en-US" dirty="0" smtClean="0"/>
              <a:t>, </a:t>
            </a:r>
            <a:r>
              <a:rPr lang="en-US" dirty="0" err="1" smtClean="0"/>
              <a:t>datorită</a:t>
            </a:r>
            <a:r>
              <a:rPr lang="en-US" dirty="0" smtClean="0"/>
              <a:t> </a:t>
            </a:r>
            <a:r>
              <a:rPr lang="en-US" dirty="0" err="1" smtClean="0"/>
              <a:t>diversității</a:t>
            </a:r>
            <a:r>
              <a:rPr lang="en-US" dirty="0" smtClean="0"/>
              <a:t> </a:t>
            </a:r>
            <a:r>
              <a:rPr lang="en-US" dirty="0" err="1" smtClean="0"/>
              <a:t>lor</a:t>
            </a:r>
            <a:r>
              <a:rPr lang="en-US" dirty="0" smtClean="0"/>
              <a:t>. </a:t>
            </a:r>
            <a:endParaRPr lang="ro-RO" dirty="0" smtClean="0"/>
          </a:p>
          <a:p>
            <a:pPr marL="0" lvl="0" indent="0" algn="l" rtl="0">
              <a:lnSpc>
                <a:spcPct val="100000"/>
              </a:lnSpc>
              <a:spcBef>
                <a:spcPts val="0"/>
              </a:spcBef>
              <a:spcAft>
                <a:spcPts val="0"/>
              </a:spcAft>
              <a:buSzPts val="1400"/>
              <a:buNone/>
            </a:pPr>
            <a:endParaRPr lang="ro-RO" dirty="0" smtClean="0"/>
          </a:p>
          <a:p>
            <a:pPr marL="0" lvl="0" indent="0" algn="l" rtl="0">
              <a:lnSpc>
                <a:spcPct val="100000"/>
              </a:lnSpc>
              <a:spcBef>
                <a:spcPts val="0"/>
              </a:spcBef>
              <a:spcAft>
                <a:spcPts val="0"/>
              </a:spcAft>
              <a:buSzPts val="1400"/>
              <a:buNone/>
            </a:pPr>
            <a:r>
              <a:rPr lang="en-US" dirty="0" smtClean="0"/>
              <a:t>De </a:t>
            </a:r>
            <a:r>
              <a:rPr lang="en-US" dirty="0" err="1" smtClean="0"/>
              <a:t>aceea</a:t>
            </a:r>
            <a:r>
              <a:rPr lang="en-US" dirty="0" smtClean="0"/>
              <a:t> </a:t>
            </a:r>
            <a:r>
              <a:rPr lang="en-US" dirty="0" err="1" smtClean="0"/>
              <a:t>este</a:t>
            </a:r>
            <a:r>
              <a:rPr lang="en-US" dirty="0" smtClean="0"/>
              <a:t> </a:t>
            </a:r>
            <a:r>
              <a:rPr lang="en-US" dirty="0" err="1" smtClean="0"/>
              <a:t>atât</a:t>
            </a:r>
            <a:r>
              <a:rPr lang="en-US" dirty="0" smtClean="0"/>
              <a:t> de important </a:t>
            </a:r>
            <a:r>
              <a:rPr lang="en-US" dirty="0" err="1" smtClean="0"/>
              <a:t>să</a:t>
            </a:r>
            <a:r>
              <a:rPr lang="en-US" dirty="0" smtClean="0"/>
              <a:t> se </a:t>
            </a:r>
            <a:r>
              <a:rPr lang="en-US" dirty="0" err="1" smtClean="0"/>
              <a:t>conceapă</a:t>
            </a:r>
            <a:r>
              <a:rPr lang="en-US" dirty="0" smtClean="0"/>
              <a:t> un mod de </a:t>
            </a:r>
            <a:r>
              <a:rPr lang="en-US" dirty="0" err="1" smtClean="0"/>
              <a:t>planificare</a:t>
            </a:r>
            <a:r>
              <a:rPr lang="en-US" dirty="0" smtClean="0"/>
              <a:t> care </a:t>
            </a:r>
            <a:r>
              <a:rPr lang="en-US" dirty="0" err="1" smtClean="0"/>
              <a:t>să</a:t>
            </a:r>
            <a:r>
              <a:rPr lang="en-US" dirty="0" smtClean="0"/>
              <a:t> se </a:t>
            </a:r>
            <a:r>
              <a:rPr lang="en-US" dirty="0" err="1" smtClean="0"/>
              <a:t>adreseze</a:t>
            </a:r>
            <a:r>
              <a:rPr lang="en-US" dirty="0" smtClean="0"/>
              <a:t> </a:t>
            </a:r>
            <a:r>
              <a:rPr lang="en-US" dirty="0" err="1" smtClean="0"/>
              <a:t>tuturor</a:t>
            </a:r>
            <a:r>
              <a:rPr lang="en-US" dirty="0" smtClean="0"/>
              <a:t> </a:t>
            </a:r>
            <a:r>
              <a:rPr lang="en-US" dirty="0" err="1" smtClean="0"/>
              <a:t>cursanților</a:t>
            </a:r>
            <a:r>
              <a:rPr lang="ro-RO" dirty="0" smtClean="0"/>
              <a:t> </a:t>
            </a:r>
            <a:r>
              <a:rPr lang="en-US" smtClean="0">
                <a:sym typeface="Wingdings" panose="05000000000000000000" pitchFamily="2" charset="2"/>
              </a:rPr>
              <a:t> </a:t>
            </a:r>
            <a:r>
              <a:rPr lang="en-US" smtClean="0">
                <a:sym typeface="Wingdings" panose="05000000000000000000" pitchFamily="2" charset="2"/>
              </a:rPr>
              <a:t>PAL</a:t>
            </a:r>
            <a:endParaRPr lang="ro-RO" smtClean="0">
              <a:sym typeface="Wingdings" panose="05000000000000000000" pitchFamily="2" charset="2"/>
            </a:endParaRPr>
          </a:p>
          <a:p>
            <a:pPr marL="0" lvl="0" indent="0" algn="l" rtl="0">
              <a:lnSpc>
                <a:spcPct val="100000"/>
              </a:lnSpc>
              <a:spcBef>
                <a:spcPts val="0"/>
              </a:spcBef>
              <a:spcAft>
                <a:spcPts val="0"/>
              </a:spcAft>
              <a:buSzPts val="1400"/>
              <a:buNone/>
            </a:pPr>
            <a:endParaRPr lang="ro-RO" smtClean="0">
              <a:sym typeface="Wingdings" panose="05000000000000000000" pitchFamily="2" charset="2"/>
            </a:endParaRPr>
          </a:p>
          <a:p>
            <a:pPr marL="0" lvl="0" indent="0" algn="l" rtl="0">
              <a:lnSpc>
                <a:spcPct val="100000"/>
              </a:lnSpc>
              <a:spcBef>
                <a:spcPts val="0"/>
              </a:spcBef>
              <a:spcAft>
                <a:spcPts val="0"/>
              </a:spcAft>
              <a:buSzPts val="1400"/>
              <a:buNone/>
            </a:pPr>
            <a:r>
              <a:rPr lang="ro-RO" b="1" i="1" smtClean="0"/>
              <a:t>Răspuns:</a:t>
            </a:r>
          </a:p>
          <a:p>
            <a:pPr marL="0" lvl="0" indent="0" algn="l" rtl="0">
              <a:lnSpc>
                <a:spcPct val="100000"/>
              </a:lnSpc>
              <a:spcBef>
                <a:spcPts val="0"/>
              </a:spcBef>
              <a:spcAft>
                <a:spcPts val="0"/>
              </a:spcAft>
              <a:buSzPts val="1400"/>
              <a:buNone/>
            </a:pPr>
            <a:r>
              <a:rPr lang="en-US" smtClean="0"/>
              <a:t>Planificarea unui curriculum care să sprijine toți cursanții este o provocare, având în vedere </a:t>
            </a:r>
            <a:r>
              <a:rPr lang="en-US" b="1" smtClean="0"/>
              <a:t>diversitatea </a:t>
            </a:r>
            <a:r>
              <a:rPr lang="ro-RO" b="1" smtClean="0"/>
              <a:t>claselor/elevilor </a:t>
            </a:r>
            <a:r>
              <a:rPr lang="en-US" smtClean="0"/>
              <a:t>și </a:t>
            </a:r>
            <a:r>
              <a:rPr lang="ro-RO" b="1" i="1" smtClean="0"/>
              <a:t>obligaţia</a:t>
            </a:r>
            <a:r>
              <a:rPr lang="en-US" b="1" i="1" smtClean="0"/>
              <a:t> ca toți cursanții să facă progrese adecvate</a:t>
            </a:r>
            <a:r>
              <a:rPr lang="en-US" smtClean="0"/>
              <a:t> în programa de învățământ general.</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73622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it-IT" dirty="0" smtClean="0"/>
              <a:t>O echipa PAL este formata din profesori de invatamant </a:t>
            </a:r>
            <a:r>
              <a:rPr lang="ro-RO" dirty="0" smtClean="0"/>
              <a:t>normal,</a:t>
            </a:r>
            <a:r>
              <a:rPr lang="ro-RO" baseline="0" dirty="0" smtClean="0"/>
              <a:t> </a:t>
            </a:r>
            <a:r>
              <a:rPr lang="it-IT" dirty="0" smtClean="0"/>
              <a:t>special si alti speciali</a:t>
            </a:r>
            <a:r>
              <a:rPr lang="ro-RO" dirty="0" smtClean="0"/>
              <a:t>ș</a:t>
            </a:r>
            <a:r>
              <a:rPr lang="it-IT" dirty="0" smtClean="0"/>
              <a:t>ti </a:t>
            </a:r>
            <a:r>
              <a:rPr lang="ro-RO" dirty="0" smtClean="0"/>
              <a:t>î</a:t>
            </a:r>
            <a:r>
              <a:rPr lang="it-IT" dirty="0" smtClean="0"/>
              <a:t>n proiectarea curriculum-ului</a:t>
            </a:r>
            <a:r>
              <a:rPr lang="en-US" baseline="0" dirty="0" smtClean="0"/>
              <a:t>.</a:t>
            </a:r>
          </a:p>
          <a:p>
            <a:pPr marL="228600" lvl="0" indent="-228600" algn="l" rtl="0">
              <a:lnSpc>
                <a:spcPct val="100000"/>
              </a:lnSpc>
              <a:spcBef>
                <a:spcPts val="0"/>
              </a:spcBef>
              <a:spcAft>
                <a:spcPts val="0"/>
              </a:spcAft>
              <a:buSzPts val="1400"/>
              <a:buAutoNum type="arabicPeriod"/>
            </a:pPr>
            <a:r>
              <a:rPr lang="en-US" baseline="0" dirty="0" err="1" smtClean="0"/>
              <a:t>Facilitatorul</a:t>
            </a:r>
            <a:r>
              <a:rPr lang="en-US" baseline="0" dirty="0" smtClean="0"/>
              <a:t> </a:t>
            </a:r>
            <a:r>
              <a:rPr lang="en-US" baseline="0" dirty="0" err="1" smtClean="0"/>
              <a:t>este</a:t>
            </a:r>
            <a:r>
              <a:rPr lang="en-US" baseline="0" dirty="0" smtClean="0"/>
              <a:t> </a:t>
            </a:r>
            <a:r>
              <a:rPr lang="en-US" baseline="0" dirty="0" err="1" smtClean="0"/>
              <a:t>responsabil</a:t>
            </a:r>
            <a:r>
              <a:rPr lang="en-US" baseline="0" dirty="0" smtClean="0"/>
              <a:t> </a:t>
            </a:r>
            <a:r>
              <a:rPr lang="en-US" baseline="0" dirty="0" err="1" smtClean="0"/>
              <a:t>pentru</a:t>
            </a:r>
            <a:r>
              <a:rPr lang="en-US" baseline="0" dirty="0" smtClean="0"/>
              <a:t> </a:t>
            </a:r>
            <a:r>
              <a:rPr lang="en-US" baseline="0" dirty="0" err="1" smtClean="0"/>
              <a:t>stabilirea</a:t>
            </a:r>
            <a:r>
              <a:rPr lang="en-US" baseline="0" dirty="0" smtClean="0"/>
              <a:t> </a:t>
            </a:r>
            <a:r>
              <a:rPr lang="en-US" baseline="0" dirty="0" err="1" smtClean="0"/>
              <a:t>întâlnirilor</a:t>
            </a:r>
            <a:r>
              <a:rPr lang="en-US" baseline="0" dirty="0" smtClean="0"/>
              <a:t> </a:t>
            </a:r>
            <a:r>
              <a:rPr lang="en-US" baseline="0" dirty="0" err="1" smtClean="0"/>
              <a:t>periodice</a:t>
            </a:r>
            <a:r>
              <a:rPr lang="en-US" baseline="0" dirty="0" smtClean="0"/>
              <a:t>, </a:t>
            </a:r>
            <a:r>
              <a:rPr lang="en-US" baseline="0" dirty="0" err="1" smtClean="0"/>
              <a:t>verificarea</a:t>
            </a:r>
            <a:r>
              <a:rPr lang="en-US" baseline="0" dirty="0" smtClean="0"/>
              <a:t> cu </a:t>
            </a:r>
            <a:r>
              <a:rPr lang="en-US" baseline="0" dirty="0" err="1" smtClean="0"/>
              <a:t>alte</a:t>
            </a:r>
            <a:r>
              <a:rPr lang="en-US" baseline="0" dirty="0" smtClean="0"/>
              <a:t> </a:t>
            </a:r>
            <a:r>
              <a:rPr lang="en-US" baseline="0" dirty="0" err="1" smtClean="0"/>
              <a:t>persoane</a:t>
            </a:r>
            <a:r>
              <a:rPr lang="en-US" baseline="0" dirty="0" smtClean="0"/>
              <a:t> </a:t>
            </a:r>
            <a:r>
              <a:rPr lang="en-US" baseline="0" dirty="0" err="1" smtClean="0"/>
              <a:t>pentru</a:t>
            </a:r>
            <a:r>
              <a:rPr lang="en-US" baseline="0" dirty="0" smtClean="0"/>
              <a:t> a </a:t>
            </a:r>
            <a:r>
              <a:rPr lang="en-US" baseline="0" dirty="0" err="1" smtClean="0"/>
              <a:t>răspunde</a:t>
            </a:r>
            <a:r>
              <a:rPr lang="en-US" baseline="0" dirty="0" smtClean="0"/>
              <a:t> la </a:t>
            </a:r>
            <a:r>
              <a:rPr lang="en-US" baseline="0" dirty="0" err="1" smtClean="0"/>
              <a:t>întrebări</a:t>
            </a:r>
            <a:r>
              <a:rPr lang="en-US" baseline="0" dirty="0" smtClean="0"/>
              <a:t>, </a:t>
            </a:r>
            <a:r>
              <a:rPr lang="en-US" baseline="0" dirty="0" err="1" smtClean="0"/>
              <a:t>sprijinirea</a:t>
            </a:r>
            <a:r>
              <a:rPr lang="en-US" baseline="0" dirty="0" smtClean="0"/>
              <a:t> </a:t>
            </a:r>
            <a:r>
              <a:rPr lang="en-US" baseline="0" dirty="0" err="1" smtClean="0"/>
              <a:t>procesului</a:t>
            </a:r>
            <a:r>
              <a:rPr lang="en-US" baseline="0" dirty="0" smtClean="0"/>
              <a:t> PAL </a:t>
            </a:r>
            <a:r>
              <a:rPr lang="en-US" baseline="0" dirty="0" err="1" smtClean="0"/>
              <a:t>și</a:t>
            </a:r>
            <a:r>
              <a:rPr lang="en-US" baseline="0" dirty="0" smtClean="0"/>
              <a:t> </a:t>
            </a:r>
            <a:r>
              <a:rPr lang="en-US" baseline="0" dirty="0" err="1" smtClean="0"/>
              <a:t>stabilirea</a:t>
            </a:r>
            <a:r>
              <a:rPr lang="en-US" baseline="0" dirty="0" smtClean="0"/>
              <a:t> </a:t>
            </a:r>
            <a:r>
              <a:rPr lang="en-US" baseline="0" dirty="0" err="1" smtClean="0"/>
              <a:t>agendei</a:t>
            </a:r>
            <a:r>
              <a:rPr lang="en-US" sz="1200" b="0" i="0" u="none" strike="noStrike" cap="none" dirty="0" smtClean="0">
                <a:solidFill>
                  <a:schemeClr val="dk1"/>
                </a:solidFill>
                <a:effectLst/>
                <a:latin typeface="Calibri"/>
                <a:ea typeface="Calibri"/>
                <a:cs typeface="Calibri"/>
                <a:sym typeface="Calibri"/>
              </a:rPr>
              <a:t>.</a:t>
            </a:r>
          </a:p>
          <a:p>
            <a:pPr marL="228600" lvl="0" indent="-228600" algn="l" rtl="0">
              <a:lnSpc>
                <a:spcPct val="100000"/>
              </a:lnSpc>
              <a:spcBef>
                <a:spcPts val="0"/>
              </a:spcBef>
              <a:spcAft>
                <a:spcPts val="0"/>
              </a:spcAft>
              <a:buSzPts val="1400"/>
              <a:buAutoNum type="arabicPeriod"/>
            </a:pPr>
            <a:r>
              <a:rPr lang="en-US" sz="1200" b="0" i="0" u="none" strike="noStrike" cap="none" dirty="0" smtClean="0">
                <a:solidFill>
                  <a:schemeClr val="dk1"/>
                </a:solidFill>
                <a:effectLst/>
                <a:latin typeface="Calibri"/>
                <a:sym typeface="Calibri"/>
              </a:rPr>
              <a:t>Curriculum-</a:t>
            </a:r>
            <a:r>
              <a:rPr lang="en-US" sz="1200" b="0" i="0" u="none" strike="noStrike" cap="none" dirty="0" err="1" smtClean="0">
                <a:solidFill>
                  <a:schemeClr val="dk1"/>
                </a:solidFill>
                <a:effectLst/>
                <a:latin typeface="Calibri"/>
                <a:sym typeface="Calibri"/>
              </a:rPr>
              <a:t>ul</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asigură</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că</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toți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elevii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dobândesc</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cunoștințe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abilități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și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entuziasm</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pentru</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învățare</a:t>
            </a:r>
            <a:r>
              <a:rPr lang="en-US" sz="1200" b="0" i="0" u="none" strike="noStrike" cap="none" dirty="0" smtClean="0">
                <a:solidFill>
                  <a:schemeClr val="dk1"/>
                </a:solidFill>
                <a:effectLst/>
                <a:latin typeface="Calibri"/>
                <a:ea typeface="Calibri"/>
                <a:cs typeface="Calibri"/>
                <a:sym typeface="Calibri"/>
              </a:rPr>
              <a:t>.</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295267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dirty="0" err="1" smtClean="0"/>
              <a:t>Obiectivele</a:t>
            </a:r>
            <a:r>
              <a:rPr lang="en-US" dirty="0" smtClean="0"/>
              <a:t> </a:t>
            </a:r>
            <a:r>
              <a:rPr lang="en-US" dirty="0" err="1" smtClean="0"/>
              <a:t>ar</a:t>
            </a:r>
            <a:r>
              <a:rPr lang="en-US" dirty="0" smtClean="0"/>
              <a:t> </a:t>
            </a:r>
            <a:r>
              <a:rPr lang="en-US" dirty="0" err="1" smtClean="0"/>
              <a:t>trebui</a:t>
            </a:r>
            <a:r>
              <a:rPr lang="en-US" dirty="0" smtClean="0"/>
              <a:t> </a:t>
            </a:r>
            <a:r>
              <a:rPr lang="en-US" dirty="0" err="1" smtClean="0"/>
              <a:t>stabilite</a:t>
            </a:r>
            <a:r>
              <a:rPr lang="en-US" dirty="0" smtClean="0"/>
              <a:t> </a:t>
            </a:r>
            <a:r>
              <a:rPr lang="en-US" dirty="0" err="1" smtClean="0"/>
              <a:t>astfel</a:t>
            </a:r>
            <a:r>
              <a:rPr lang="en-US" dirty="0" smtClean="0"/>
              <a:t> </a:t>
            </a:r>
            <a:r>
              <a:rPr lang="en-US" dirty="0" err="1" smtClean="0"/>
              <a:t>încât</a:t>
            </a:r>
            <a:r>
              <a:rPr lang="en-US" dirty="0" smtClean="0"/>
              <a:t> </a:t>
            </a:r>
            <a:r>
              <a:rPr lang="en-US" dirty="0" err="1" smtClean="0"/>
              <a:t>să</a:t>
            </a:r>
            <a:r>
              <a:rPr lang="en-US" dirty="0" smtClean="0"/>
              <a:t> fie </a:t>
            </a:r>
            <a:r>
              <a:rPr lang="en-US" b="1" err="1" smtClean="0"/>
              <a:t>adecvate</a:t>
            </a:r>
            <a:r>
              <a:rPr lang="en-US" smtClean="0"/>
              <a:t> </a:t>
            </a:r>
            <a:r>
              <a:rPr lang="ro-RO" smtClean="0"/>
              <a:t>şi </a:t>
            </a:r>
            <a:r>
              <a:rPr lang="en-US" b="1" smtClean="0"/>
              <a:t>constante</a:t>
            </a:r>
            <a:r>
              <a:rPr lang="en-US" smtClean="0"/>
              <a:t> </a:t>
            </a:r>
            <a:r>
              <a:rPr lang="en-US" dirty="0" err="1" smtClean="0"/>
              <a:t>pentru</a:t>
            </a:r>
            <a:r>
              <a:rPr lang="en-US" dirty="0" smtClean="0"/>
              <a:t> </a:t>
            </a:r>
            <a:r>
              <a:rPr lang="en-US" dirty="0" err="1" smtClean="0"/>
              <a:t>toți</a:t>
            </a:r>
            <a:r>
              <a:rPr lang="en-US" dirty="0" smtClean="0"/>
              <a:t> </a:t>
            </a:r>
            <a:r>
              <a:rPr lang="en-US" dirty="0" err="1" smtClean="0"/>
              <a:t>elevii</a:t>
            </a:r>
            <a:r>
              <a:rPr lang="en-US" dirty="0" smtClean="0"/>
              <a:t>. </a:t>
            </a:r>
            <a:r>
              <a:rPr lang="en-US" dirty="0" err="1" smtClean="0"/>
              <a:t>În</a:t>
            </a:r>
            <a:r>
              <a:rPr lang="en-US" dirty="0" smtClean="0"/>
              <a:t> </a:t>
            </a:r>
            <a:r>
              <a:rPr lang="en-US" dirty="0" err="1" smtClean="0"/>
              <a:t>stabilirea</a:t>
            </a:r>
            <a:r>
              <a:rPr lang="en-US" dirty="0" smtClean="0"/>
              <a:t> </a:t>
            </a:r>
            <a:r>
              <a:rPr lang="en-US" dirty="0" err="1" smtClean="0"/>
              <a:t>obiectivelor</a:t>
            </a:r>
            <a:r>
              <a:rPr lang="en-US" dirty="0" smtClean="0"/>
              <a:t>, </a:t>
            </a:r>
            <a:r>
              <a:rPr lang="en-US" dirty="0" err="1" smtClean="0"/>
              <a:t>echipa</a:t>
            </a:r>
            <a:r>
              <a:rPr lang="ro-RO" dirty="0" smtClean="0"/>
              <a:t> trebuie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(a)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stabilească</a:t>
            </a:r>
            <a:r>
              <a:rPr lang="en-US" sz="1200" b="0" i="0" u="none" strike="noStrike" cap="none" dirty="0" smtClean="0">
                <a:solidFill>
                  <a:schemeClr val="dk1"/>
                </a:solidFill>
                <a:effectLst/>
                <a:latin typeface="Calibri"/>
                <a:ea typeface="Calibri"/>
                <a:cs typeface="Calibri"/>
                <a:sym typeface="Calibri"/>
              </a:rPr>
              <a:t> un context, </a:t>
            </a:r>
            <a:r>
              <a:rPr lang="en-US" sz="1200" b="0" i="0" u="none" strike="noStrike" cap="none" dirty="0" err="1" smtClean="0">
                <a:solidFill>
                  <a:schemeClr val="dk1"/>
                </a:solidFill>
                <a:effectLst/>
                <a:latin typeface="Calibri"/>
                <a:ea typeface="Calibri"/>
                <a:cs typeface="Calibri"/>
                <a:sym typeface="Calibri"/>
              </a:rPr>
              <a:t>furnizând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generale</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privire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conținutul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subiectul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lecției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unității</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(b) </a:t>
            </a:r>
            <a:r>
              <a:rPr lang="ro-RO" sz="1200" b="0" i="0" u="none" strike="noStrike" cap="none" dirty="0" smtClean="0">
                <a:solidFill>
                  <a:schemeClr val="dk1"/>
                </a:solidFill>
                <a:effectLst/>
                <a:latin typeface="Calibri"/>
                <a:ea typeface="Calibri"/>
                <a:cs typeface="Calibri"/>
                <a:sym typeface="Calibri"/>
              </a:rPr>
              <a:t>Să </a:t>
            </a:r>
            <a:r>
              <a:rPr lang="en-US" sz="1200" b="0" i="0" u="none" strike="noStrike" cap="none" dirty="0" err="1" smtClean="0">
                <a:solidFill>
                  <a:schemeClr val="dk1"/>
                </a:solidFill>
                <a:effectLst/>
                <a:latin typeface="Calibri"/>
                <a:ea typeface="Calibri"/>
                <a:cs typeface="Calibri"/>
                <a:sym typeface="Calibri"/>
              </a:rPr>
              <a:t>alinie</a:t>
            </a:r>
            <a:r>
              <a:rPr lang="ro-RO" sz="1200" b="0" i="0" u="none" strike="noStrike" cap="none" dirty="0" smtClean="0">
                <a:solidFill>
                  <a:schemeClr val="dk1"/>
                </a:solidFill>
                <a:effectLst/>
                <a:latin typeface="Calibri"/>
                <a:ea typeface="Calibri"/>
                <a:cs typeface="Calibri"/>
                <a:sym typeface="Calibri"/>
              </a:rPr>
              <a:t>ze</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obiectivel</a:t>
            </a:r>
            <a:r>
              <a:rPr lang="ro-RO" sz="1200" b="0" i="0" u="none" strike="noStrike" cap="none" dirty="0" smtClean="0">
                <a:solidFill>
                  <a:schemeClr val="dk1"/>
                </a:solidFill>
                <a:effectLst/>
                <a:latin typeface="Calibri"/>
                <a:ea typeface="Calibri"/>
                <a:cs typeface="Calibri"/>
                <a:sym typeface="Calibri"/>
              </a:rPr>
              <a:t>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conținutul</a:t>
            </a:r>
            <a:r>
              <a:rPr lang="en-US" sz="1200" b="0" i="0" u="none" strike="noStrike" cap="none" dirty="0" smtClean="0">
                <a:solidFill>
                  <a:schemeClr val="dk1"/>
                </a:solidFill>
                <a:effectLst/>
                <a:latin typeface="Calibri"/>
                <a:ea typeface="Calibri"/>
                <a:cs typeface="Calibri"/>
                <a:sym typeface="Calibri"/>
              </a:rPr>
              <a:t> local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standardele</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naționale,</a:t>
            </a:r>
            <a:r>
              <a:rPr lang="ro-RO"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 se </a:t>
            </a:r>
            <a:r>
              <a:rPr lang="en-US" sz="1200" b="0" i="0" u="none" strike="noStrike" cap="none" dirty="0" err="1" smtClean="0">
                <a:solidFill>
                  <a:schemeClr val="dk1"/>
                </a:solidFill>
                <a:effectLst/>
                <a:latin typeface="Calibri"/>
                <a:ea typeface="Calibri"/>
                <a:cs typeface="Calibri"/>
                <a:sym typeface="Calibri"/>
              </a:rPr>
              <a:t>asigura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toți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elevii</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acces</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programe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învățământ</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înaltă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calitate</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sym typeface="Calibri"/>
              </a:rPr>
              <a:t>2. </a:t>
            </a:r>
            <a:r>
              <a:rPr lang="en-US" sz="1200" b="0" i="0" u="none" strike="noStrike" cap="none" dirty="0" err="1" smtClean="0">
                <a:solidFill>
                  <a:schemeClr val="dk1"/>
                </a:solidFill>
                <a:effectLst/>
                <a:latin typeface="Calibri"/>
                <a:sym typeface="Calibri"/>
              </a:rPr>
              <a:t>Analiza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constă</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în</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starea</a:t>
            </a:r>
            <a:r>
              <a:rPr lang="en-US" sz="1200" b="0" i="0" u="none" strike="noStrike" cap="none" dirty="0" smtClean="0">
                <a:solidFill>
                  <a:schemeClr val="dk1"/>
                </a:solidFill>
                <a:effectLst/>
                <a:latin typeface="Calibri"/>
                <a:sym typeface="Calibri"/>
              </a:rPr>
              <a:t> curriculum-</a:t>
            </a:r>
            <a:r>
              <a:rPr lang="en-US" sz="1200" b="0" i="0" u="none" strike="noStrike" cap="none" dirty="0" err="1" smtClean="0">
                <a:solidFill>
                  <a:schemeClr val="dk1"/>
                </a:solidFill>
                <a:effectLst/>
                <a:latin typeface="Calibri"/>
                <a:sym typeface="Calibri"/>
              </a:rPr>
              <a:t>ului</a:t>
            </a:r>
            <a:r>
              <a:rPr lang="en-US" sz="1200" b="0" i="0" u="none" strike="noStrike" cap="none" dirty="0" smtClean="0">
                <a:solidFill>
                  <a:schemeClr val="dk1"/>
                </a:solidFill>
                <a:effectLst/>
                <a:latin typeface="Calibri"/>
                <a:sym typeface="Calibri"/>
              </a:rPr>
              <a:t> actual (</a:t>
            </a:r>
            <a:r>
              <a:rPr lang="en-US" sz="1200" b="0" i="0" u="none" strike="noStrike" cap="none" dirty="0" err="1" smtClean="0">
                <a:solidFill>
                  <a:schemeClr val="dk1"/>
                </a:solidFill>
                <a:effectLst/>
                <a:latin typeface="Calibri"/>
                <a:sym typeface="Calibri"/>
              </a:rPr>
              <a:t>obiectivele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metodele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materialele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și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evaluările</a:t>
            </a:r>
            <a:r>
              <a:rPr lang="en-US" sz="1200" b="0" i="0" u="none" strike="noStrike" cap="none" dirty="0" smtClean="0">
                <a:solidFill>
                  <a:schemeClr val="dk1"/>
                </a:solidFill>
                <a:effectLst/>
                <a:latin typeface="Calibri"/>
                <a:sym typeface="Calibri"/>
              </a:rPr>
              <a:t>)</a:t>
            </a:r>
            <a:r>
              <a:rPr lang="ro-RO" sz="1200" b="0" i="0" u="none" strike="noStrike" cap="none" dirty="0" smtClean="0">
                <a:solidFill>
                  <a:schemeClr val="dk1"/>
                </a:solidFill>
                <a:effectLst/>
                <a:latin typeface="Calibri"/>
                <a:sym typeface="Calibri"/>
              </a:rPr>
              <a:t>,</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identific</a:t>
            </a:r>
            <a:r>
              <a:rPr lang="ro-RO" sz="1200" b="0" i="0" u="none" strike="noStrike" cap="none" dirty="0" smtClean="0">
                <a:solidFill>
                  <a:schemeClr val="dk1"/>
                </a:solidFill>
                <a:effectLst/>
                <a:latin typeface="Calibri"/>
                <a:sym typeface="Calibri"/>
              </a:rPr>
              <a:t>area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barierel</a:t>
            </a:r>
            <a:r>
              <a:rPr lang="ro-RO" sz="1200" b="0" i="0" u="none" strike="noStrike" cap="none" dirty="0" smtClean="0">
                <a:solidFill>
                  <a:schemeClr val="dk1"/>
                </a:solidFill>
                <a:effectLst/>
                <a:latin typeface="Calibri"/>
                <a:sym typeface="Calibri"/>
              </a:rPr>
              <a:t>or</a:t>
            </a:r>
            <a:r>
              <a:rPr lang="ro-RO" sz="1200" b="0" i="0" u="none" strike="noStrike" cap="none" baseline="0" dirty="0" smtClean="0">
                <a:solidFill>
                  <a:schemeClr val="dk1"/>
                </a:solidFill>
                <a:effectLst/>
                <a:latin typeface="Calibri"/>
                <a:sym typeface="Calibri"/>
              </a:rPr>
              <a:t> ce stau</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în</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calea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învățării</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sym typeface="Calibri"/>
              </a:rPr>
              <a:t>3. </a:t>
            </a:r>
            <a:r>
              <a:rPr lang="en-US" sz="1200" b="0" i="0" u="none" strike="noStrike" cap="none" dirty="0" err="1" smtClean="0">
                <a:solidFill>
                  <a:schemeClr val="dk1"/>
                </a:solidFill>
                <a:effectLst/>
                <a:latin typeface="Calibri"/>
                <a:sym typeface="Calibri"/>
              </a:rPr>
              <a:t>Aplica</a:t>
            </a:r>
            <a:r>
              <a:rPr lang="ro-RO" sz="1200" b="0" i="0" u="none" strike="noStrike" cap="none" dirty="0" smtClean="0">
                <a:solidFill>
                  <a:schemeClr val="dk1"/>
                </a:solidFill>
                <a:effectLst/>
                <a:latin typeface="Calibri"/>
                <a:sym typeface="Calibri"/>
              </a:rPr>
              <a:t>rea</a:t>
            </a:r>
            <a:r>
              <a:rPr lang="en-US" sz="1200" b="0" i="0" u="none" strike="noStrike" cap="none" dirty="0" smtClean="0">
                <a:solidFill>
                  <a:schemeClr val="dk1"/>
                </a:solidFill>
                <a:effectLst/>
                <a:latin typeface="Calibri"/>
                <a:sym typeface="Calibri"/>
              </a:rPr>
              <a:t> UDL </a:t>
            </a:r>
            <a:r>
              <a:rPr lang="en-US" sz="1200" b="0" i="0" u="none" strike="noStrike" cap="none" dirty="0" err="1" smtClean="0">
                <a:solidFill>
                  <a:schemeClr val="dk1"/>
                </a:solidFill>
                <a:effectLst/>
                <a:latin typeface="Calibri"/>
                <a:sym typeface="Calibri"/>
              </a:rPr>
              <a:t>pentru</a:t>
            </a:r>
            <a:r>
              <a:rPr lang="en-US" sz="1200" b="0" i="0" u="none" strike="noStrike" cap="none" dirty="0" smtClean="0">
                <a:solidFill>
                  <a:schemeClr val="dk1"/>
                </a:solidFill>
                <a:effectLst/>
                <a:latin typeface="Calibri"/>
                <a:sym typeface="Calibri"/>
              </a:rPr>
              <a:t> a</a:t>
            </a:r>
            <a:r>
              <a:rPr lang="ro-RO" sz="1200" b="0" i="0" u="none" strike="noStrike" cap="none" dirty="0" smtClean="0">
                <a:solidFill>
                  <a:schemeClr val="dk1"/>
                </a:solidFill>
                <a:effectLst/>
                <a:latin typeface="Calibri"/>
                <a:sym typeface="Calibri"/>
              </a:rPr>
              <a:t> ne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asigura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că</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lecțiile</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vor</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maximiza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învățarea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identificarea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și</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selectarea</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opțiunilor</a:t>
            </a:r>
            <a:r>
              <a:rPr lang="en-US" sz="1200" b="0" i="0" u="none" strike="noStrike" cap="none" dirty="0" smtClean="0">
                <a:solidFill>
                  <a:schemeClr val="dk1"/>
                </a:solidFill>
                <a:effectLst/>
                <a:latin typeface="Calibri"/>
                <a:sym typeface="Calibri"/>
              </a:rPr>
              <a:t> care </a:t>
            </a:r>
            <a:r>
              <a:rPr lang="en-US" sz="1200" b="0" i="0" u="none" strike="noStrike" cap="none" dirty="0" err="1" smtClean="0">
                <a:solidFill>
                  <a:schemeClr val="dk1"/>
                </a:solidFill>
                <a:effectLst/>
                <a:latin typeface="Calibri"/>
                <a:sym typeface="Calibri"/>
              </a:rPr>
              <a:t>răspund</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nevoilor</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tuturor</a:t>
            </a:r>
            <a:r>
              <a:rPr lang="en-US" sz="1200" b="0" i="0" u="none" strike="noStrike" cap="none" dirty="0" smtClean="0">
                <a:solidFill>
                  <a:schemeClr val="dk1"/>
                </a:solidFill>
                <a:effectLst/>
                <a:latin typeface="Calibri"/>
                <a:sym typeface="Calibri"/>
              </a:rPr>
              <a:t> </a:t>
            </a:r>
            <a:r>
              <a:rPr lang="en-US" sz="1200" b="0" i="0" u="none" strike="noStrike" cap="none" dirty="0" err="1" smtClean="0">
                <a:solidFill>
                  <a:schemeClr val="dk1"/>
                </a:solidFill>
                <a:effectLst/>
                <a:latin typeface="Calibri"/>
                <a:sym typeface="Calibri"/>
              </a:rPr>
              <a:t>cursanților</a:t>
            </a:r>
            <a:r>
              <a:rPr lang="en-US" sz="1200" b="0" i="0" u="none" strike="noStrike" cap="none" dirty="0" smtClean="0">
                <a:solidFill>
                  <a:schemeClr val="dk1"/>
                </a:solidFill>
                <a:effectLst/>
                <a:latin typeface="Calibri"/>
                <a:sym typeface="Calibri"/>
              </a:rPr>
              <a:t>)</a:t>
            </a:r>
            <a:endParaRPr lang="ro-RO" sz="1200" b="0" i="0" u="none" strike="noStrike" cap="none" dirty="0" smtClean="0">
              <a:solidFill>
                <a:schemeClr val="dk1"/>
              </a:solidFill>
              <a:effectLst/>
              <a:latin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4.</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Predați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lecția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evalu</a:t>
            </a:r>
            <a:r>
              <a:rPr lang="ro-RO" sz="1200" b="0" i="0" u="none" strike="noStrike" cap="none" baseline="0" dirty="0" smtClean="0">
                <a:solidFill>
                  <a:schemeClr val="dk1"/>
                </a:solidFill>
                <a:effectLst/>
                <a:latin typeface="Calibri"/>
                <a:ea typeface="Calibri"/>
                <a:cs typeface="Calibri"/>
                <a:sym typeface="Calibri"/>
              </a:rPr>
              <a:t>ați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revizui</a:t>
            </a:r>
            <a:r>
              <a:rPr lang="ro-RO" sz="1200" b="0" i="0" u="none" strike="noStrike" cap="none" baseline="0" dirty="0" smtClean="0">
                <a:solidFill>
                  <a:schemeClr val="dk1"/>
                </a:solidFill>
                <a:effectLst/>
                <a:latin typeface="Calibri"/>
                <a:ea typeface="Calibri"/>
                <a:cs typeface="Calibri"/>
                <a:sym typeface="Calibri"/>
              </a:rPr>
              <a:t>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după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caz</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08634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sz="1200" b="0" i="0" u="none" strike="noStrike" cap="none" dirty="0" smtClean="0">
                <a:solidFill>
                  <a:schemeClr val="dk1"/>
                </a:solidFill>
                <a:effectLst/>
                <a:latin typeface="Calibri"/>
                <a:ea typeface="Calibri"/>
                <a:cs typeface="Calibri"/>
                <a:sym typeface="Calibri"/>
              </a:rPr>
              <a:t>DE CE </a:t>
            </a:r>
            <a:r>
              <a:rPr lang="en-US" sz="1200" b="1" i="1" u="none" strike="noStrike" cap="none" dirty="0" err="1" smtClean="0">
                <a:solidFill>
                  <a:schemeClr val="dk1"/>
                </a:solidFill>
                <a:effectLst/>
                <a:latin typeface="Calibri"/>
                <a:ea typeface="Calibri"/>
                <a:cs typeface="Calibri"/>
                <a:sym typeface="Calibri"/>
              </a:rPr>
              <a:t>activează</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rețeaua</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afectivă</a:t>
            </a:r>
            <a:r>
              <a:rPr lang="en-US" sz="1200" b="1" i="1"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un </a:t>
            </a:r>
            <a:r>
              <a:rPr lang="en-US" sz="1200" b="0" i="0" u="none" strike="noStrike" cap="none" dirty="0" err="1" smtClean="0">
                <a:solidFill>
                  <a:schemeClr val="dk1"/>
                </a:solidFill>
                <a:effectLst/>
                <a:latin typeface="Calibri"/>
                <a:ea typeface="Calibri"/>
                <a:cs typeface="Calibri"/>
                <a:sym typeface="Calibri"/>
              </a:rPr>
              <a:t>rezultat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îmbunătățit</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experienței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învățare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Elevii</a:t>
            </a:r>
            <a:r>
              <a:rPr lang="en-US" sz="1200" b="0" i="0" u="none" strike="noStrike" cap="none" dirty="0" smtClean="0">
                <a:solidFill>
                  <a:schemeClr val="dk1"/>
                </a:solidFill>
                <a:effectLst/>
                <a:latin typeface="Calibri"/>
                <a:ea typeface="Calibri"/>
                <a:cs typeface="Calibri"/>
                <a:sym typeface="Calibri"/>
              </a:rPr>
              <a:t> pot fi </a:t>
            </a:r>
            <a:r>
              <a:rPr lang="en-US" sz="1200" b="0" i="0" u="none" strike="noStrike" cap="none" dirty="0" err="1" smtClean="0">
                <a:solidFill>
                  <a:schemeClr val="dk1"/>
                </a:solidFill>
                <a:effectLst/>
                <a:latin typeface="Calibri"/>
                <a:ea typeface="Calibri"/>
                <a:cs typeface="Calibri"/>
                <a:sym typeface="Calibri"/>
              </a:rPr>
              <a:t>implicați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motivați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învețe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într</a:t>
            </a:r>
            <a:r>
              <a:rPr lang="en-US" sz="1200" b="0" i="0" u="none" strike="noStrike" cap="none" dirty="0" smtClean="0">
                <a:solidFill>
                  <a:schemeClr val="dk1"/>
                </a:solidFill>
                <a:effectLst/>
                <a:latin typeface="Calibri"/>
                <a:ea typeface="Calibri"/>
                <a:cs typeface="Calibri"/>
                <a:sym typeface="Calibri"/>
              </a:rPr>
              <a:t>-un mod </a:t>
            </a:r>
            <a:r>
              <a:rPr lang="en-US" sz="1200" b="0" i="0" u="none" strike="noStrike" cap="none" dirty="0" err="1" smtClean="0">
                <a:solidFill>
                  <a:schemeClr val="dk1"/>
                </a:solidFill>
                <a:effectLst/>
                <a:latin typeface="Calibri"/>
                <a:ea typeface="Calibri"/>
                <a:cs typeface="Calibri"/>
                <a:sym typeface="Calibri"/>
              </a:rPr>
              <a:t>diferit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Wingdings" panose="05000000000000000000" pitchFamily="2" charset="2"/>
              </a:rPr>
              <a:t></a:t>
            </a:r>
            <a:r>
              <a:rPr lang="ro-RO" sz="1200" b="0" i="0" u="none" strike="noStrike" cap="none" dirty="0" smtClean="0">
                <a:solidFill>
                  <a:schemeClr val="dk1"/>
                </a:solidFill>
                <a:effectLst/>
                <a:latin typeface="Calibri"/>
                <a:ea typeface="Calibri"/>
                <a:cs typeface="Calibri"/>
                <a:sym typeface="Wingdings" panose="05000000000000000000" pitchFamily="2" charset="2"/>
              </a:rPr>
              <a:t> </a:t>
            </a:r>
            <a:r>
              <a:rPr lang="en-US" sz="1200" b="0" i="0" u="none" strike="noStrike" cap="none" dirty="0" err="1" smtClean="0">
                <a:solidFill>
                  <a:schemeClr val="dk1"/>
                </a:solidFill>
                <a:effectLst/>
                <a:latin typeface="Calibri"/>
                <a:ea typeface="Calibri"/>
                <a:cs typeface="Calibri"/>
                <a:sym typeface="Calibri"/>
              </a:rPr>
              <a:t>Profesorii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trebuie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ofere</a:t>
            </a:r>
            <a:r>
              <a:rPr lang="en-US" sz="1200" b="0" i="0" u="none" strike="noStrike" cap="none" smtClean="0">
                <a:solidFill>
                  <a:schemeClr val="dk1"/>
                </a:solidFill>
                <a:effectLst/>
                <a:latin typeface="Calibri"/>
                <a:ea typeface="Calibri"/>
                <a:cs typeface="Calibri"/>
                <a:sym typeface="Calibri"/>
              </a:rPr>
              <a:t> </a:t>
            </a:r>
            <a:r>
              <a:rPr lang="en-US" sz="1200" b="1" i="0" u="none" strike="noStrike" cap="none" smtClean="0">
                <a:solidFill>
                  <a:schemeClr val="dk1"/>
                </a:solidFill>
                <a:effectLst/>
                <a:latin typeface="Calibri"/>
                <a:ea typeface="Calibri"/>
                <a:cs typeface="Calibri"/>
                <a:sym typeface="Calibri"/>
              </a:rPr>
              <a:t>multiple moduri de participare</a:t>
            </a:r>
            <a:r>
              <a:rPr lang="en-US" sz="1200" b="0" i="0" u="none" strike="noStrike" cap="none" smtClean="0">
                <a:solidFill>
                  <a:schemeClr val="dk1"/>
                </a:solidFill>
                <a:effectLst/>
                <a:latin typeface="Calibri"/>
                <a:ea typeface="Calibri"/>
                <a:cs typeface="Calibri"/>
                <a:sym typeface="Calibri"/>
              </a:rPr>
              <a:t>, cu scopul de a motiva, de a susține interesul și de a antrena în activitate cât mai mulți elevi – prin tipul de interactivitate, relevanța scenariilor </a:t>
            </a:r>
            <a:r>
              <a:rPr lang="ro-RO" sz="1200" b="0" i="0" u="none" strike="noStrike" cap="none" smtClean="0">
                <a:solidFill>
                  <a:schemeClr val="dk1"/>
                </a:solidFill>
                <a:effectLst/>
                <a:latin typeface="Calibri"/>
                <a:ea typeface="Calibri"/>
                <a:cs typeface="Calibri"/>
                <a:sym typeface="Calibri"/>
              </a:rPr>
              <a:t>didactice </a:t>
            </a:r>
            <a:r>
              <a:rPr lang="en-US" sz="1200" b="0" i="0" u="none" strike="noStrike" cap="none" smtClean="0">
                <a:solidFill>
                  <a:schemeClr val="dk1"/>
                </a:solidFill>
                <a:effectLst/>
                <a:latin typeface="Calibri"/>
                <a:ea typeface="Calibri"/>
                <a:cs typeface="Calibri"/>
                <a:sym typeface="Calibri"/>
              </a:rPr>
              <a:t>și </a:t>
            </a:r>
            <a:r>
              <a:rPr lang="ro-RO" sz="1200" b="0" i="0" u="none" strike="noStrike" cap="none" smtClean="0">
                <a:solidFill>
                  <a:schemeClr val="dk1"/>
                </a:solidFill>
                <a:effectLst/>
                <a:latin typeface="Calibri"/>
                <a:ea typeface="Calibri"/>
                <a:cs typeface="Calibri"/>
                <a:sym typeface="Calibri"/>
              </a:rPr>
              <a:t>a </a:t>
            </a:r>
            <a:r>
              <a:rPr lang="en-US" sz="1200" b="0" i="0" u="none" strike="noStrike" cap="none" smtClean="0">
                <a:solidFill>
                  <a:schemeClr val="dk1"/>
                </a:solidFill>
                <a:effectLst/>
                <a:latin typeface="Calibri"/>
                <a:ea typeface="Calibri"/>
                <a:cs typeface="Calibri"/>
                <a:sym typeface="Calibri"/>
              </a:rPr>
              <a:t>conținuturilor propuse, legături cu viața reală, </a:t>
            </a:r>
            <a:r>
              <a:rPr lang="en-US" sz="1200" b="0" i="1" u="none" strike="noStrike" cap="none" smtClean="0">
                <a:solidFill>
                  <a:schemeClr val="dk1"/>
                </a:solidFill>
                <a:effectLst/>
                <a:latin typeface="Calibri"/>
                <a:ea typeface="Calibri"/>
                <a:cs typeface="Calibri"/>
                <a:sym typeface="Calibri"/>
              </a:rPr>
              <a:t>gamification</a:t>
            </a:r>
            <a:r>
              <a:rPr lang="en-US" sz="1200" b="0" i="0" u="none" strike="noStrike" cap="none" smtClean="0">
                <a:solidFill>
                  <a:schemeClr val="dk1"/>
                </a:solidFill>
                <a:effectLst/>
                <a:latin typeface="Calibri"/>
                <a:ea typeface="Calibri"/>
                <a:cs typeface="Calibri"/>
                <a:sym typeface="Calibri"/>
              </a:rPr>
              <a:t>, dinamism.</a:t>
            </a:r>
          </a:p>
          <a:p>
            <a:pPr marL="228600" lvl="0" indent="-228600" algn="l" rtl="0">
              <a:lnSpc>
                <a:spcPct val="100000"/>
              </a:lnSpc>
              <a:spcBef>
                <a:spcPts val="0"/>
              </a:spcBef>
              <a:spcAft>
                <a:spcPts val="0"/>
              </a:spcAft>
              <a:buSzPts val="1400"/>
              <a:buAutoNum type="arabicPeriod"/>
            </a:pPr>
            <a:endParaRPr lang="en-US" sz="1200" b="0" i="0" u="none" strike="noStrike" cap="none" baseline="0"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baseline="0" smtClean="0">
                <a:solidFill>
                  <a:schemeClr val="dk1"/>
                </a:solidFill>
                <a:effectLst/>
                <a:latin typeface="Calibri"/>
                <a:ea typeface="Calibri"/>
                <a:cs typeface="Calibri"/>
                <a:sym typeface="Calibri"/>
              </a:rPr>
              <a:t>2. </a:t>
            </a:r>
            <a:r>
              <a:rPr lang="en-US" sz="1200" b="0" i="0" u="none" strike="noStrike" cap="none" baseline="0" smtClean="0">
                <a:solidFill>
                  <a:schemeClr val="dk1"/>
                </a:solidFill>
                <a:effectLst/>
                <a:latin typeface="Calibri"/>
                <a:ea typeface="Calibri"/>
                <a:cs typeface="Calibri"/>
                <a:sym typeface="Calibri"/>
              </a:rPr>
              <a:t>Modul </a:t>
            </a:r>
            <a:r>
              <a:rPr lang="en-US" sz="1200" b="0" i="0" u="none" strike="noStrike" cap="none" baseline="0" dirty="0" err="1" smtClean="0">
                <a:solidFill>
                  <a:schemeClr val="dk1"/>
                </a:solidFill>
                <a:effectLst/>
                <a:latin typeface="Calibri"/>
                <a:ea typeface="Calibri"/>
                <a:cs typeface="Calibri"/>
                <a:sym typeface="Calibri"/>
              </a:rPr>
              <a:t>în</a:t>
            </a:r>
            <a:r>
              <a:rPr lang="en-US" sz="1200" b="0" i="0" u="none" strike="noStrike" cap="none" baseline="0" dirty="0" smtClean="0">
                <a:solidFill>
                  <a:schemeClr val="dk1"/>
                </a:solidFill>
                <a:effectLst/>
                <a:latin typeface="Calibri"/>
                <a:ea typeface="Calibri"/>
                <a:cs typeface="Calibri"/>
                <a:sym typeface="Calibri"/>
              </a:rPr>
              <a:t> care </a:t>
            </a:r>
            <a:r>
              <a:rPr lang="en-US" sz="1200" b="0" i="0" u="none" strike="noStrike" cap="none" baseline="0" dirty="0" err="1" smtClean="0">
                <a:solidFill>
                  <a:schemeClr val="dk1"/>
                </a:solidFill>
                <a:effectLst/>
                <a:latin typeface="Calibri"/>
                <a:ea typeface="Calibri"/>
                <a:cs typeface="Calibri"/>
                <a:sym typeface="Calibri"/>
              </a:rPr>
              <a:t>elevii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percep</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informația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este</a:t>
            </a:r>
            <a:r>
              <a:rPr lang="en-US" sz="1200" b="0" i="0" u="none" strike="noStrike" cap="none" baseline="0" dirty="0" smtClean="0">
                <a:solidFill>
                  <a:schemeClr val="dk1"/>
                </a:solidFill>
                <a:effectLst/>
                <a:latin typeface="Calibri"/>
                <a:ea typeface="Calibri"/>
                <a:cs typeface="Calibri"/>
                <a:sym typeface="Calibri"/>
              </a:rPr>
              <a:t> divers, fie </a:t>
            </a:r>
            <a:r>
              <a:rPr lang="en-US" sz="1200" b="0" i="0" u="none" strike="noStrike" cap="none" baseline="0" dirty="0" err="1" smtClean="0">
                <a:solidFill>
                  <a:schemeClr val="dk1"/>
                </a:solidFill>
                <a:effectLst/>
                <a:latin typeface="Calibri"/>
                <a:ea typeface="Calibri"/>
                <a:cs typeface="Calibri"/>
                <a:sym typeface="Calibri"/>
              </a:rPr>
              <a:t>datorită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dizabilităților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sau</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preferințelor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lor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senzoriale</a:t>
            </a:r>
            <a:r>
              <a:rPr lang="en-US" sz="1200" b="0" i="0" u="none" strike="noStrike" cap="none" baseline="0" dirty="0" smtClean="0">
                <a:solidFill>
                  <a:schemeClr val="dk1"/>
                </a:solidFill>
                <a:effectLst/>
                <a:latin typeface="Calibri"/>
                <a:ea typeface="Calibri"/>
                <a:cs typeface="Calibri"/>
                <a:sym typeface="Calibri"/>
              </a:rPr>
              <a:t>, fie </a:t>
            </a:r>
            <a:r>
              <a:rPr lang="en-US" sz="1200" b="0" i="0" u="none" strike="noStrike" cap="none" baseline="0" dirty="0" err="1" smtClean="0">
                <a:solidFill>
                  <a:schemeClr val="dk1"/>
                </a:solidFill>
                <a:effectLst/>
                <a:latin typeface="Calibri"/>
                <a:ea typeface="Calibri"/>
                <a:cs typeface="Calibri"/>
                <a:sym typeface="Calibri"/>
              </a:rPr>
              <a:t>datorită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dizabilităților</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învățare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smtClean="0">
                <a:solidFill>
                  <a:schemeClr val="dk1"/>
                </a:solidFill>
                <a:effectLst/>
                <a:latin typeface="Calibri"/>
                <a:ea typeface="Calibri"/>
                <a:cs typeface="Calibri"/>
                <a:sym typeface="Calibri"/>
              </a:rPr>
              <a:t>Este </a:t>
            </a:r>
            <a:r>
              <a:rPr lang="en-US" sz="1200" b="0" i="0" u="none" strike="noStrike" cap="none" baseline="0" smtClean="0">
                <a:solidFill>
                  <a:schemeClr val="dk1"/>
                </a:solidFill>
                <a:effectLst/>
                <a:latin typeface="Calibri"/>
                <a:ea typeface="Calibri"/>
                <a:cs typeface="Calibri"/>
                <a:sym typeface="Calibri"/>
              </a:rPr>
              <a:t>esențial</a:t>
            </a:r>
            <a:r>
              <a:rPr lang="ro-RO" sz="1200" b="0" i="0" u="none" strike="noStrike" cap="none" baseline="0" smtClean="0">
                <a:solidFill>
                  <a:schemeClr val="dk1"/>
                </a:solidFill>
                <a:effectLst/>
                <a:latin typeface="Calibri"/>
                <a:ea typeface="Calibri"/>
                <a:cs typeface="Calibri"/>
                <a:sym typeface="Calibri"/>
              </a:rPr>
              <a:t> ca profesorul s</a:t>
            </a:r>
            <a:r>
              <a:rPr lang="en-US" sz="1200" b="0" i="0" u="none" strike="noStrike" cap="none" smtClean="0">
                <a:solidFill>
                  <a:schemeClr val="dk1"/>
                </a:solidFill>
                <a:effectLst/>
                <a:latin typeface="Calibri"/>
                <a:ea typeface="Calibri"/>
                <a:cs typeface="Calibri"/>
                <a:sym typeface="Calibri"/>
              </a:rPr>
              <a:t>ă ofere </a:t>
            </a:r>
            <a:r>
              <a:rPr lang="en-US" sz="1200" b="1" i="0" u="none" strike="noStrike" cap="none" smtClean="0">
                <a:solidFill>
                  <a:schemeClr val="dk1"/>
                </a:solidFill>
                <a:effectLst/>
                <a:latin typeface="Calibri"/>
                <a:ea typeface="Calibri"/>
                <a:cs typeface="Calibri"/>
                <a:sym typeface="Calibri"/>
              </a:rPr>
              <a:t>multiple moduri de reprezentare</a:t>
            </a:r>
            <a:r>
              <a:rPr lang="en-US" sz="1200" b="0" i="0" u="none" strike="noStrike" cap="none" smtClean="0">
                <a:solidFill>
                  <a:schemeClr val="dk1"/>
                </a:solidFill>
                <a:effectLst/>
                <a:latin typeface="Calibri"/>
                <a:ea typeface="Calibri"/>
                <a:cs typeface="Calibri"/>
                <a:sym typeface="Calibri"/>
              </a:rPr>
              <a:t> a conținutului, cu referire în principal la multiplicarea formatelor sau canalelor utilizate pentru activitate didactică și în care este accesibilă informația (vizual, auditiv, kinestezic), dar și la gradul de dificultate, complexitatea sau succesiunea logică, dând elevului ocazia de a alege modalitatea de prezentare sau traseul care îi convine mai mult pentru a decodifica, a-și însuși, a transfera mesajul în propriul spațiu de cunoaștere și acțiune;</a:t>
            </a:r>
          </a:p>
          <a:p>
            <a:pPr marL="0" lvl="0" indent="0" algn="l" rtl="0">
              <a:lnSpc>
                <a:spcPct val="100000"/>
              </a:lnSpc>
              <a:spcBef>
                <a:spcPts val="0"/>
              </a:spcBef>
              <a:spcAft>
                <a:spcPts val="0"/>
              </a:spcAft>
              <a:buSzPts val="1400"/>
              <a:buNone/>
            </a:pPr>
            <a:endParaRPr lang="ro-RO" sz="1200" b="0" i="0" u="none" strike="noStrike" cap="none" baseline="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baseline="0" smtClean="0">
                <a:solidFill>
                  <a:schemeClr val="dk1"/>
                </a:solidFill>
                <a:effectLst/>
                <a:latin typeface="Calibri"/>
                <a:ea typeface="Calibri"/>
                <a:cs typeface="Calibri"/>
                <a:sym typeface="Calibri"/>
              </a:rPr>
              <a:t>3. </a:t>
            </a:r>
            <a:r>
              <a:rPr lang="en-US" sz="1200" b="0" i="0" u="none" strike="noStrike" cap="none" baseline="0" smtClean="0">
                <a:solidFill>
                  <a:schemeClr val="dk1"/>
                </a:solidFill>
                <a:effectLst/>
                <a:latin typeface="Calibri"/>
                <a:ea typeface="Calibri"/>
                <a:cs typeface="Calibri"/>
                <a:sym typeface="Calibri"/>
              </a:rPr>
              <a:t>Elevii </a:t>
            </a:r>
            <a:r>
              <a:rPr lang="en-US" sz="1200" b="0" i="0" u="none" strike="noStrike" cap="none" baseline="0" dirty="0" err="1" smtClean="0">
                <a:solidFill>
                  <a:schemeClr val="dk1"/>
                </a:solidFill>
                <a:effectLst/>
                <a:latin typeface="Calibri"/>
                <a:ea typeface="Calibri"/>
                <a:cs typeface="Calibri"/>
                <a:sym typeface="Calibri"/>
              </a:rPr>
              <a:t>exprimă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ceea</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err="1" smtClean="0">
                <a:solidFill>
                  <a:schemeClr val="dk1"/>
                </a:solidFill>
                <a:effectLst/>
                <a:latin typeface="Calibri"/>
                <a:ea typeface="Calibri"/>
                <a:cs typeface="Calibri"/>
                <a:sym typeface="Calibri"/>
              </a:rPr>
              <a:t>știu</a:t>
            </a:r>
            <a:r>
              <a:rPr lang="en-US" sz="1200" b="0" i="0" u="none" strike="noStrike" cap="none" baseline="0" smtClean="0">
                <a:solidFill>
                  <a:schemeClr val="dk1"/>
                </a:solidFill>
                <a:effectLst/>
                <a:latin typeface="Calibri"/>
                <a:ea typeface="Calibri"/>
                <a:cs typeface="Calibri"/>
                <a:sym typeface="Calibri"/>
              </a:rPr>
              <a:t> </a:t>
            </a:r>
            <a:r>
              <a:rPr lang="ro-RO" sz="1200" b="0" i="0" u="none" strike="noStrike" cap="none" baseline="0" smtClean="0">
                <a:solidFill>
                  <a:schemeClr val="dk1"/>
                </a:solidFill>
                <a:effectLst/>
                <a:latin typeface="Calibri"/>
                <a:ea typeface="Calibri"/>
                <a:cs typeface="Calibri"/>
                <a:sym typeface="Calibri"/>
              </a:rPr>
              <a:t>în mod </a:t>
            </a:r>
            <a:r>
              <a:rPr lang="en-US" sz="1200" b="0" i="0" u="none" strike="noStrike" cap="none" baseline="0" smtClean="0">
                <a:solidFill>
                  <a:schemeClr val="dk1"/>
                </a:solidFill>
                <a:effectLst/>
                <a:latin typeface="Calibri"/>
                <a:ea typeface="Calibri"/>
                <a:cs typeface="Calibri"/>
                <a:sym typeface="Calibri"/>
              </a:rPr>
              <a:t>diferit </a:t>
            </a:r>
            <a:r>
              <a:rPr lang="en-US" sz="1200" b="0" i="0" u="none" strike="noStrike" cap="none" baseline="0" dirty="0" err="1" smtClean="0">
                <a:solidFill>
                  <a:schemeClr val="dk1"/>
                </a:solidFill>
                <a:effectLst/>
                <a:latin typeface="Calibri"/>
                <a:ea typeface="Calibri"/>
                <a:cs typeface="Calibri"/>
                <a:sym typeface="Calibri"/>
              </a:rPr>
              <a:t>în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mediul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lor</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învățare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funcție</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problemele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lor</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vorbire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probleme</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vorbire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motorie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sau</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tulburări</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limbă</a:t>
            </a:r>
            <a:r>
              <a:rPr lang="ro-RO" sz="1200" b="0" i="0" u="none" strike="noStrike" cap="none" baseline="0" dirty="0" smtClean="0">
                <a:solidFill>
                  <a:schemeClr val="dk1"/>
                </a:solidFill>
                <a:effectLst/>
                <a:latin typeface="Calibri"/>
                <a:ea typeface="Calibri"/>
                <a:cs typeface="Calibri"/>
                <a:sym typeface="Calibri"/>
              </a:rPr>
              <a: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Elevii</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trebuie</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să</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folosească</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mai</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multe</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moduri</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de a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interacționa</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cu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materialele</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și</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de a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arăta</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t>
            </a:r>
            <a:r>
              <a:rPr lang="en-US" sz="1200" b="0" i="0" u="none" strike="noStrike" cap="none" baseline="0" dirty="0" err="1" smtClean="0">
                <a:solidFill>
                  <a:schemeClr val="dk1"/>
                </a:solidFill>
                <a:effectLst/>
                <a:latin typeface="Calibri"/>
                <a:ea typeface="Calibri"/>
                <a:cs typeface="Calibri"/>
                <a:sym typeface="Wingdings" panose="05000000000000000000" pitchFamily="2" charset="2"/>
              </a:rPr>
              <a:t>ce</a:t>
            </a:r>
            <a:r>
              <a:rPr lang="en-US" sz="1200" b="0" i="0" u="none" strike="noStrike" cap="none" baseline="0" dirty="0" smtClean="0">
                <a:solidFill>
                  <a:schemeClr val="dk1"/>
                </a:solidFill>
                <a:effectLst/>
                <a:latin typeface="Calibri"/>
                <a:ea typeface="Calibri"/>
                <a:cs typeface="Calibri"/>
                <a:sym typeface="Wingdings" panose="05000000000000000000" pitchFamily="2" charset="2"/>
              </a:rPr>
              <a:t> au </a:t>
            </a:r>
            <a:r>
              <a:rPr lang="en-US" sz="1200" b="0" i="0" u="none" strike="noStrike" cap="none" baseline="0" err="1" smtClean="0">
                <a:solidFill>
                  <a:schemeClr val="dk1"/>
                </a:solidFill>
                <a:effectLst/>
                <a:latin typeface="Calibri"/>
                <a:ea typeface="Calibri"/>
                <a:cs typeface="Calibri"/>
                <a:sym typeface="Wingdings" panose="05000000000000000000" pitchFamily="2" charset="2"/>
              </a:rPr>
              <a:t>învățat</a:t>
            </a:r>
            <a:r>
              <a:rPr lang="en-US" sz="1200" b="0" i="0" u="none" strike="noStrike" cap="none" baseline="0" smtClean="0">
                <a:solidFill>
                  <a:schemeClr val="dk1"/>
                </a:solidFill>
                <a:effectLst/>
                <a:latin typeface="Calibri"/>
                <a:ea typeface="Calibri"/>
                <a:cs typeface="Calibri"/>
                <a:sym typeface="Wingdings" panose="05000000000000000000" pitchFamily="2" charset="2"/>
              </a:rPr>
              <a:t>.</a:t>
            </a:r>
            <a:r>
              <a:rPr lang="ro-RO" sz="1200" b="0" i="0" u="none" strike="noStrike" cap="none" baseline="0" smtClean="0">
                <a:solidFill>
                  <a:schemeClr val="dk1"/>
                </a:solidFill>
                <a:effectLst/>
                <a:latin typeface="Calibri"/>
                <a:ea typeface="Calibri"/>
                <a:cs typeface="Calibri"/>
                <a:sym typeface="Wingdings" panose="05000000000000000000" pitchFamily="2" charset="2"/>
              </a:rPr>
              <a:t> Profesorul trebuie </a:t>
            </a:r>
            <a:r>
              <a:rPr lang="en-US" sz="1200" b="0" i="0" u="none" strike="noStrike" cap="none" smtClean="0">
                <a:solidFill>
                  <a:schemeClr val="dk1"/>
                </a:solidFill>
                <a:effectLst/>
                <a:latin typeface="Calibri"/>
                <a:ea typeface="Calibri"/>
                <a:cs typeface="Calibri"/>
                <a:sym typeface="Calibri"/>
              </a:rPr>
              <a:t>să </a:t>
            </a:r>
            <a:r>
              <a:rPr lang="en-US" sz="1200" b="0" i="0" u="none" strike="noStrike" cap="none" smtClean="0">
                <a:solidFill>
                  <a:schemeClr val="dk1"/>
                </a:solidFill>
                <a:effectLst/>
                <a:latin typeface="Calibri"/>
                <a:ea typeface="Calibri"/>
                <a:cs typeface="Calibri"/>
                <a:sym typeface="Calibri"/>
              </a:rPr>
              <a:t>ofere </a:t>
            </a:r>
            <a:r>
              <a:rPr lang="en-US" sz="1200" b="1" i="0" u="none" strike="noStrike" cap="none" smtClean="0">
                <a:solidFill>
                  <a:schemeClr val="dk1"/>
                </a:solidFill>
                <a:effectLst/>
                <a:latin typeface="Calibri"/>
                <a:ea typeface="Calibri"/>
                <a:cs typeface="Calibri"/>
                <a:sym typeface="Calibri"/>
              </a:rPr>
              <a:t>multiple moduri de acțiune</a:t>
            </a:r>
            <a:r>
              <a:rPr lang="en-US" sz="1200" b="0" i="0" u="none" strike="noStrike" cap="none" smtClean="0">
                <a:solidFill>
                  <a:schemeClr val="dk1"/>
                </a:solidFill>
                <a:effectLst/>
                <a:latin typeface="Calibri"/>
                <a:ea typeface="Calibri"/>
                <a:cs typeface="Calibri"/>
                <a:sym typeface="Calibri"/>
              </a:rPr>
              <a:t> și exprimare; să permită variate tipuri de interacțiune a elevului cu conținutul învățării și posibilități alternative de a demonstra că a învățat;</a:t>
            </a:r>
          </a:p>
          <a:p>
            <a:r>
              <a:rPr lang="ro-RO"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3743361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sz="1200" b="1" i="0" u="none" strike="noStrike" cap="none" dirty="0" err="1" smtClean="0">
                <a:solidFill>
                  <a:schemeClr val="dk1"/>
                </a:solidFill>
                <a:effectLst/>
                <a:latin typeface="Calibri"/>
                <a:ea typeface="Calibri"/>
                <a:cs typeface="Calibri"/>
                <a:sym typeface="Calibri"/>
              </a:rPr>
              <a:t>Angajament</a:t>
            </a:r>
            <a:r>
              <a:rPr lang="en-US" sz="1200" b="1" i="0"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principiu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cuprinde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ideile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motivației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bazându</a:t>
            </a:r>
            <a:r>
              <a:rPr lang="en-US" sz="1200" b="0" i="0" u="none" strike="noStrike" cap="none" dirty="0" smtClean="0">
                <a:solidFill>
                  <a:schemeClr val="dk1"/>
                </a:solidFill>
                <a:effectLst/>
                <a:latin typeface="Calibri"/>
                <a:ea typeface="Calibri"/>
                <a:cs typeface="Calibri"/>
                <a:sym typeface="Calibri"/>
              </a:rPr>
              <a:t>-se </a:t>
            </a:r>
            <a:r>
              <a:rPr lang="en-US" sz="1200" b="0" i="0" u="none" strike="noStrike" cap="none" dirty="0" err="1" smtClean="0">
                <a:solidFill>
                  <a:schemeClr val="dk1"/>
                </a:solidFill>
                <a:effectLst/>
                <a:latin typeface="Calibri"/>
                <a:ea typeface="Calibri"/>
                <a:cs typeface="Calibri"/>
                <a:sym typeface="Calibri"/>
              </a:rPr>
              <a:t>pe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interesele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elevilor</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I</a:t>
            </a:r>
            <a:r>
              <a:rPr lang="en-US" sz="1200" b="0" i="0" u="none" strike="noStrike" cap="none" smtClean="0">
                <a:solidFill>
                  <a:schemeClr val="dk1"/>
                </a:solidFill>
                <a:effectLst/>
                <a:latin typeface="Calibri"/>
                <a:ea typeface="Calibri"/>
                <a:cs typeface="Calibri"/>
                <a:sym typeface="Calibri"/>
              </a:rPr>
              <a:t>mplicare</a:t>
            </a:r>
            <a:r>
              <a:rPr lang="ro-RO" sz="1200" b="0" i="0" u="none" strike="noStrike" cap="none" smtClean="0">
                <a:solidFill>
                  <a:schemeClr val="dk1"/>
                </a:solidFill>
                <a:effectLst/>
                <a:latin typeface="Calibri"/>
                <a:ea typeface="Calibri"/>
                <a:cs typeface="Calibri"/>
                <a:sym typeface="Calibri"/>
              </a:rPr>
              <a:t>a</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ajută</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asemenea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vadă</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motivele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trebui</a:t>
            </a:r>
            <a:r>
              <a:rPr lang="ro-RO" sz="1200" b="0" i="0" u="none" strike="noStrike" cap="none" dirty="0" smtClean="0">
                <a:solidFill>
                  <a:schemeClr val="dk1"/>
                </a:solidFill>
                <a:effectLst/>
                <a:latin typeface="Calibri"/>
                <a:ea typeface="Calibri"/>
                <a:cs typeface="Calibri"/>
                <a:sym typeface="Calibri"/>
              </a:rPr>
              <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învețe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învață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err="1" smtClean="0">
                <a:solidFill>
                  <a:schemeClr val="dk1"/>
                </a:solidFill>
                <a:effectLst/>
                <a:latin typeface="Calibri"/>
                <a:ea typeface="Calibri"/>
                <a:cs typeface="Calibri"/>
                <a:sym typeface="Calibri"/>
              </a:rPr>
              <a:t>relevan</a:t>
            </a:r>
            <a:r>
              <a:rPr lang="ro-RO" sz="1200" b="0" i="1" u="none" strike="noStrike" cap="none" dirty="0" smtClean="0">
                <a:solidFill>
                  <a:schemeClr val="dk1"/>
                </a:solidFill>
                <a:effectLst/>
                <a:latin typeface="Calibri"/>
                <a:ea typeface="Calibri"/>
                <a:cs typeface="Calibri"/>
                <a:sym typeface="Calibri"/>
              </a:rPr>
              <a:t>ța</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viața</a:t>
            </a:r>
            <a:r>
              <a:rPr lang="en-US" sz="1200" b="0" i="0" u="none" strike="noStrike" cap="none" smtClean="0">
                <a:solidFill>
                  <a:schemeClr val="dk1"/>
                </a:solidFill>
                <a:effectLst/>
                <a:latin typeface="Calibri"/>
                <a:ea typeface="Calibri"/>
                <a:cs typeface="Calibri"/>
                <a:sym typeface="Calibri"/>
              </a:rPr>
              <a:t> lor</a:t>
            </a:r>
            <a:r>
              <a:rPr lang="ro-RO" sz="1200" b="0" i="0" u="none" strike="noStrike" cap="none" smtClean="0">
                <a:solidFill>
                  <a:schemeClr val="dk1"/>
                </a:solidFill>
                <a:effectLst/>
                <a:latin typeface="Calibri"/>
                <a:ea typeface="Calibri"/>
                <a:cs typeface="Calibri"/>
                <a:sym typeface="Calibri"/>
              </a:rPr>
              <a:t>,</a:t>
            </a:r>
            <a:r>
              <a:rPr lang="en-US" sz="1200" b="0" i="0" u="none" strike="noStrike" cap="none" smtClean="0">
                <a:solidFill>
                  <a:schemeClr val="dk1"/>
                </a:solidFill>
                <a:effectLst/>
                <a:latin typeface="Calibri"/>
                <a:ea typeface="Calibri"/>
                <a:cs typeface="Calibri"/>
                <a:sym typeface="Calibri"/>
              </a:rPr>
              <a:t> să </a:t>
            </a:r>
            <a:r>
              <a:rPr lang="en-US" sz="1200" b="0" i="0" u="none" strike="noStrike" cap="none" err="1" smtClean="0">
                <a:solidFill>
                  <a:schemeClr val="dk1"/>
                </a:solidFill>
                <a:effectLst/>
                <a:latin typeface="Calibri"/>
                <a:ea typeface="Calibri"/>
                <a:cs typeface="Calibri"/>
                <a:sym typeface="Calibri"/>
              </a:rPr>
              <a:t>devină</a:t>
            </a:r>
            <a:r>
              <a:rPr lang="en-US" sz="1200" b="0" i="0" u="none" strike="noStrike" cap="none" smtClean="0">
                <a:solidFill>
                  <a:schemeClr val="dk1"/>
                </a:solidFill>
                <a:effectLst/>
                <a:latin typeface="Calibri"/>
                <a:ea typeface="Calibri"/>
                <a:cs typeface="Calibri"/>
                <a:sym typeface="Calibri"/>
              </a:rPr>
              <a:t> auto-motivați</a:t>
            </a:r>
            <a:r>
              <a:rPr lang="ro-RO" sz="1200" b="0" i="0" u="none" strike="noStrike" cap="none" smtClean="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r>
              <a:rPr lang="en-US"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1" i="0" u="none" strike="noStrike" cap="none" smtClean="0">
                <a:solidFill>
                  <a:schemeClr val="dk1"/>
                </a:solidFill>
                <a:effectLst/>
                <a:latin typeface="Calibri"/>
                <a:ea typeface="Calibri"/>
                <a:cs typeface="Calibri"/>
                <a:sym typeface="Calibri"/>
              </a:rPr>
              <a:t>2. </a:t>
            </a:r>
            <a:r>
              <a:rPr lang="en-US" sz="1200" b="1" i="0" u="none" strike="noStrike" cap="none" smtClean="0">
                <a:solidFill>
                  <a:schemeClr val="dk1"/>
                </a:solidFill>
                <a:effectLst/>
                <a:latin typeface="Calibri"/>
                <a:ea typeface="Calibri"/>
                <a:cs typeface="Calibri"/>
                <a:sym typeface="Calibri"/>
              </a:rPr>
              <a:t>Reprezentare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Personalizarea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cheia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aici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lucru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implică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furnizarea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multor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modalități</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asimila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materiale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tematice</a:t>
            </a:r>
            <a:r>
              <a:rPr lang="en-US" sz="1200" b="0" i="0" u="none" strike="noStrike" cap="none" dirty="0" smtClean="0">
                <a:solidFill>
                  <a:schemeClr val="dk1"/>
                </a:solidFill>
                <a:effectLst/>
                <a:latin typeface="Calibri"/>
                <a:ea typeface="Calibri"/>
                <a:cs typeface="Calibri"/>
                <a:sym typeface="Calibri"/>
              </a:rPr>
              <a:t>, cum </a:t>
            </a:r>
            <a:r>
              <a:rPr lang="en-US" sz="1200" b="0" i="0" u="none" strike="noStrike" cap="none" dirty="0" err="1" smtClean="0">
                <a:solidFill>
                  <a:schemeClr val="dk1"/>
                </a:solidFill>
                <a:effectLst/>
                <a:latin typeface="Calibri"/>
                <a:ea typeface="Calibri"/>
                <a:cs typeface="Calibri"/>
                <a:sym typeface="Calibri"/>
              </a:rPr>
              <a:t>ar</a:t>
            </a:r>
            <a:r>
              <a:rPr lang="en-US" sz="1200" b="0" i="0" u="none" strike="noStrike" cap="none" dirty="0" smtClean="0">
                <a:solidFill>
                  <a:schemeClr val="dk1"/>
                </a:solidFill>
                <a:effectLst/>
                <a:latin typeface="Calibri"/>
                <a:ea typeface="Calibri"/>
                <a:cs typeface="Calibri"/>
                <a:sym typeface="Calibri"/>
              </a:rPr>
              <a:t> fi </a:t>
            </a:r>
            <a:r>
              <a:rPr lang="en-US" sz="1200" b="0" i="0" u="none" strike="noStrike" cap="none" dirty="0" err="1" smtClean="0">
                <a:solidFill>
                  <a:schemeClr val="dk1"/>
                </a:solidFill>
                <a:effectLst/>
                <a:latin typeface="Calibri"/>
                <a:ea typeface="Calibri"/>
                <a:cs typeface="Calibri"/>
                <a:sym typeface="Calibri"/>
              </a:rPr>
              <a:t>manuale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fișiere</a:t>
            </a:r>
            <a:r>
              <a:rPr lang="en-US" sz="1200" b="0" i="0" u="none" strike="noStrike" cap="none" dirty="0" smtClean="0">
                <a:solidFill>
                  <a:schemeClr val="dk1"/>
                </a:solidFill>
                <a:effectLst/>
                <a:latin typeface="Calibri"/>
                <a:ea typeface="Calibri"/>
                <a:cs typeface="Calibri"/>
                <a:sym typeface="Calibri"/>
              </a:rPr>
              <a:t> audio, </a:t>
            </a:r>
            <a:r>
              <a:rPr lang="en-US" sz="1200" b="0" i="0" u="none" strike="noStrike" cap="none" dirty="0" err="1" smtClean="0">
                <a:solidFill>
                  <a:schemeClr val="dk1"/>
                </a:solidFill>
                <a:effectLst/>
                <a:latin typeface="Calibri"/>
                <a:ea typeface="Calibri"/>
                <a:cs typeface="Calibri"/>
                <a:sym typeface="Calibri"/>
              </a:rPr>
              <a:t>cărți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digitale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imagini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grafice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asemenea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implică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personalizare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flexibilitate</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în crearea </a:t>
            </a:r>
            <a:r>
              <a:rPr lang="en-US" sz="1200" b="0" i="0" u="none" strike="noStrike" cap="none" smtClean="0">
                <a:solidFill>
                  <a:schemeClr val="dk1"/>
                </a:solidFill>
                <a:effectLst/>
                <a:latin typeface="Calibri"/>
                <a:ea typeface="Calibri"/>
                <a:cs typeface="Calibri"/>
                <a:sym typeface="Calibri"/>
              </a:rPr>
              <a:t>acest</a:t>
            </a:r>
            <a:r>
              <a:rPr lang="ro-RO" sz="1200" b="0" i="0" u="none" strike="noStrike" cap="none" smtClean="0">
                <a:solidFill>
                  <a:schemeClr val="dk1"/>
                </a:solidFill>
                <a:effectLst/>
                <a:latin typeface="Calibri"/>
                <a:ea typeface="Calibri"/>
                <a:cs typeface="Calibri"/>
                <a:sym typeface="Calibri"/>
              </a:rPr>
              <a:t>or</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formate</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Astfel</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elevii</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acces</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materialul</a:t>
            </a:r>
            <a:r>
              <a:rPr lang="en-US" sz="1200" b="0" i="0" u="none" strike="noStrike" cap="none" dirty="0" smtClean="0">
                <a:solidFill>
                  <a:schemeClr val="dk1"/>
                </a:solidFill>
                <a:effectLst/>
                <a:latin typeface="Calibri"/>
                <a:ea typeface="Calibri"/>
                <a:cs typeface="Calibri"/>
                <a:sym typeface="Calibri"/>
              </a:rPr>
              <a:t> care se </a:t>
            </a:r>
            <a:r>
              <a:rPr lang="en-US" sz="1200" b="0" i="0" u="none" strike="noStrike" cap="none" dirty="0" err="1" smtClean="0">
                <a:solidFill>
                  <a:schemeClr val="dk1"/>
                </a:solidFill>
                <a:effectLst/>
                <a:latin typeface="Calibri"/>
                <a:ea typeface="Calibri"/>
                <a:cs typeface="Calibri"/>
                <a:sym typeface="Calibri"/>
              </a:rPr>
              <a:t>potrivește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bine </a:t>
            </a:r>
            <a:r>
              <a:rPr lang="en-US" sz="1200" b="0" i="0" u="none" strike="noStrike" cap="none" dirty="0" err="1" smtClean="0">
                <a:solidFill>
                  <a:schemeClr val="dk1"/>
                </a:solidFill>
                <a:effectLst/>
                <a:latin typeface="Calibri"/>
                <a:ea typeface="Calibri"/>
                <a:cs typeface="Calibri"/>
                <a:sym typeface="Calibri"/>
              </a:rPr>
              <a:t>nevoilor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lucru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util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copiii</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dizabilități</a:t>
            </a:r>
            <a:r>
              <a:rPr lang="en-US" sz="1200" b="0" i="0" u="none" strike="noStrike" cap="none" dirty="0" smtClean="0">
                <a:solidFill>
                  <a:schemeClr val="dk1"/>
                </a:solidFill>
                <a:effectLst/>
                <a:latin typeface="Calibri"/>
                <a:ea typeface="Calibri"/>
                <a:cs typeface="Calibri"/>
                <a:sym typeface="Calibri"/>
              </a:rPr>
              <a:t>, cum </a:t>
            </a:r>
            <a:r>
              <a:rPr lang="en-US" sz="1200" b="0" i="0" u="none" strike="noStrike" cap="none" dirty="0" err="1" smtClean="0">
                <a:solidFill>
                  <a:schemeClr val="dk1"/>
                </a:solidFill>
                <a:effectLst/>
                <a:latin typeface="Calibri"/>
                <a:ea typeface="Calibri"/>
                <a:cs typeface="Calibri"/>
                <a:sym typeface="Calibri"/>
              </a:rPr>
              <a:t>ar</a:t>
            </a:r>
            <a:r>
              <a:rPr lang="en-US" sz="1200" b="0" i="0" u="none" strike="noStrike" cap="none" dirty="0" smtClean="0">
                <a:solidFill>
                  <a:schemeClr val="dk1"/>
                </a:solidFill>
                <a:effectLst/>
                <a:latin typeface="Calibri"/>
                <a:ea typeface="Calibri"/>
                <a:cs typeface="Calibri"/>
                <a:sym typeface="Calibri"/>
              </a:rPr>
              <a:t> fi </a:t>
            </a:r>
            <a:r>
              <a:rPr lang="en-US" sz="1200" b="0" i="0" u="none" strike="noStrike" cap="none" dirty="0" err="1" smtClean="0">
                <a:solidFill>
                  <a:schemeClr val="dk1"/>
                </a:solidFill>
                <a:effectLst/>
                <a:latin typeface="Calibri"/>
                <a:ea typeface="Calibri"/>
                <a:cs typeface="Calibri"/>
                <a:sym typeface="Calibri"/>
              </a:rPr>
              <a:t>dislexia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precum</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obișnuiți</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pur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simplu</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performanțe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atunci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ascultă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instrucțiuni</a:t>
            </a:r>
            <a:r>
              <a:rPr lang="ro-RO" sz="1200" b="0" i="0"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decât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atunci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când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citesc</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smtClean="0">
                <a:solidFill>
                  <a:schemeClr val="dk1"/>
                </a:solidFill>
                <a:effectLst/>
                <a:latin typeface="Calibri"/>
                <a:ea typeface="Calibri"/>
                <a:cs typeface="Calibri"/>
                <a:sym typeface="Calibri"/>
              </a:rPr>
              <a:t>de exemplu</a:t>
            </a:r>
            <a:r>
              <a:rPr lang="ro-RO" sz="1200" b="0" i="0" u="none" strike="noStrike" cap="none" smtClean="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smtClean="0">
                <a:solidFill>
                  <a:schemeClr val="dk1"/>
                </a:solidFill>
                <a:effectLst/>
                <a:latin typeface="Calibri"/>
                <a:ea typeface="Calibri"/>
                <a:cs typeface="Calibri"/>
                <a:sym typeface="Calibri"/>
              </a:rPr>
              <a:t>3.</a:t>
            </a:r>
            <a:r>
              <a:rPr lang="ro-RO" sz="1200" b="0" i="0" u="none" strike="noStrike" cap="none" baseline="0" smtClean="0">
                <a:solidFill>
                  <a:schemeClr val="dk1"/>
                </a:solidFill>
                <a:effectLst/>
                <a:latin typeface="Calibri"/>
                <a:ea typeface="Calibri"/>
                <a:cs typeface="Calibri"/>
                <a:sym typeface="Calibri"/>
              </a:rPr>
              <a:t> </a:t>
            </a:r>
            <a:r>
              <a:rPr lang="en-US" sz="1200" b="1" i="0" u="none" strike="noStrike" cap="none" smtClean="0">
                <a:solidFill>
                  <a:schemeClr val="dk1"/>
                </a:solidFill>
                <a:effectLst/>
                <a:latin typeface="Calibri"/>
                <a:ea typeface="Calibri"/>
                <a:cs typeface="Calibri"/>
                <a:sym typeface="Calibri"/>
              </a:rPr>
              <a:t>Acțiune </a:t>
            </a:r>
            <a:r>
              <a:rPr lang="en-US" sz="1200" b="1" i="0" u="none" strike="noStrike" cap="none" dirty="0" err="1" smtClean="0">
                <a:solidFill>
                  <a:schemeClr val="dk1"/>
                </a:solidFill>
                <a:effectLst/>
                <a:latin typeface="Calibri"/>
                <a:ea typeface="Calibri"/>
                <a:cs typeface="Calibri"/>
                <a:sym typeface="Calibri"/>
              </a:rPr>
              <a:t>și</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exprimare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Odată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elevii</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preluat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timpul</a:t>
            </a:r>
            <a:r>
              <a:rPr lang="en-US" sz="1200" b="0" i="0" u="none" strike="noStrike" cap="none" dirty="0" smtClean="0">
                <a:solidFill>
                  <a:schemeClr val="dk1"/>
                </a:solidFill>
                <a:effectLst/>
                <a:latin typeface="Calibri"/>
                <a:ea typeface="Calibri"/>
                <a:cs typeface="Calibri"/>
                <a:sym typeface="Calibri"/>
              </a:rPr>
              <a:t> ca </a:t>
            </a:r>
            <a:r>
              <a:rPr lang="en-US" sz="1200" b="0" i="0" u="none" strike="noStrike" cap="none" dirty="0" err="1" smtClean="0">
                <a:solidFill>
                  <a:schemeClr val="dk1"/>
                </a:solidFill>
                <a:effectLst/>
                <a:latin typeface="Calibri"/>
                <a:ea typeface="Calibri"/>
                <a:cs typeface="Calibri"/>
                <a:sym typeface="Calibri"/>
              </a:rPr>
              <a:t>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exprime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învățat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principiu</a:t>
            </a:r>
            <a:r>
              <a:rPr lang="en-US" sz="1200" b="0" i="0" u="none" strike="noStrike" cap="none" dirty="0" smtClean="0">
                <a:solidFill>
                  <a:schemeClr val="dk1"/>
                </a:solidFill>
                <a:effectLst/>
                <a:latin typeface="Calibri"/>
                <a:ea typeface="Calibri"/>
                <a:cs typeface="Calibri"/>
                <a:sym typeface="Calibri"/>
              </a:rPr>
              <a:t> al </a:t>
            </a:r>
            <a:r>
              <a:rPr lang="en-US" sz="1200" b="0" i="0" u="none" strike="noStrike" cap="none" dirty="0" err="1" smtClean="0">
                <a:solidFill>
                  <a:schemeClr val="dk1"/>
                </a:solidFill>
                <a:effectLst/>
                <a:latin typeface="Calibri"/>
                <a:ea typeface="Calibri"/>
                <a:cs typeface="Calibri"/>
                <a:sym typeface="Calibri"/>
              </a:rPr>
              <a:t>designului</a:t>
            </a:r>
            <a:r>
              <a:rPr lang="en-US" sz="1200" b="0" i="0" u="none" strike="noStrike" cap="none" dirty="0" smtClean="0">
                <a:solidFill>
                  <a:schemeClr val="dk1"/>
                </a:solidFill>
                <a:effectLst/>
                <a:latin typeface="Calibri"/>
                <a:ea typeface="Calibri"/>
                <a:cs typeface="Calibri"/>
                <a:sym typeface="Calibri"/>
              </a:rPr>
              <a:t> universal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învățare</a:t>
            </a:r>
            <a:r>
              <a:rPr lang="en-US" sz="1200" b="0" i="0"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ia</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în</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considerare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diferențele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dintre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modul</a:t>
            </a:r>
            <a:r>
              <a:rPr lang="en-US" sz="1200" b="1" i="1" u="none" strike="noStrike" cap="none" dirty="0" smtClean="0">
                <a:solidFill>
                  <a:schemeClr val="dk1"/>
                </a:solidFill>
                <a:effectLst/>
                <a:latin typeface="Calibri"/>
                <a:ea typeface="Calibri"/>
                <a:cs typeface="Calibri"/>
                <a:sym typeface="Calibri"/>
              </a:rPr>
              <a:t> de </a:t>
            </a:r>
            <a:r>
              <a:rPr lang="en-US" sz="1200" b="1" i="1" u="none" strike="noStrike" cap="none" dirty="0" err="1" smtClean="0">
                <a:solidFill>
                  <a:schemeClr val="dk1"/>
                </a:solidFill>
                <a:effectLst/>
                <a:latin typeface="Calibri"/>
                <a:ea typeface="Calibri"/>
                <a:cs typeface="Calibri"/>
                <a:sym typeface="Calibri"/>
              </a:rPr>
              <a:t>exprimare</a:t>
            </a:r>
            <a:r>
              <a:rPr lang="en-US" sz="1200" b="1" i="1" u="none" strike="noStrike" cap="none" dirty="0" smtClean="0">
                <a:solidFill>
                  <a:schemeClr val="dk1"/>
                </a:solidFill>
                <a:effectLst/>
                <a:latin typeface="Calibri"/>
                <a:ea typeface="Calibri"/>
                <a:cs typeface="Calibri"/>
                <a:sym typeface="Calibri"/>
              </a:rPr>
              <a:t> al </a:t>
            </a:r>
            <a:r>
              <a:rPr lang="en-US" sz="1200" b="1" i="1" u="none" strike="noStrike" cap="none" dirty="0" err="1" smtClean="0">
                <a:solidFill>
                  <a:schemeClr val="dk1"/>
                </a:solidFill>
                <a:effectLst/>
                <a:latin typeface="Calibri"/>
                <a:ea typeface="Calibri"/>
                <a:cs typeface="Calibri"/>
                <a:sym typeface="Calibri"/>
              </a:rPr>
              <a:t>elevilor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Flexibilitatea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oferită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modul</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în</a:t>
            </a:r>
            <a:r>
              <a:rPr lang="en-US" sz="1200" b="1" i="1" u="none" strike="noStrike" cap="none" dirty="0" smtClean="0">
                <a:solidFill>
                  <a:schemeClr val="dk1"/>
                </a:solidFill>
                <a:effectLst/>
                <a:latin typeface="Calibri"/>
                <a:ea typeface="Calibri"/>
                <a:cs typeface="Calibri"/>
                <a:sym typeface="Calibri"/>
              </a:rPr>
              <a:t> care </a:t>
            </a:r>
            <a:r>
              <a:rPr lang="en-US" sz="1200" b="1" i="1" u="none" strike="noStrike" cap="none" dirty="0" err="1" smtClean="0">
                <a:solidFill>
                  <a:schemeClr val="dk1"/>
                </a:solidFill>
                <a:effectLst/>
                <a:latin typeface="Calibri"/>
                <a:ea typeface="Calibri"/>
                <a:cs typeface="Calibri"/>
                <a:sym typeface="Calibri"/>
              </a:rPr>
              <a:t>elevii</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își</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arată</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cunoștințele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despre</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subiect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înseamnă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alege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nu </a:t>
            </a:r>
            <a:r>
              <a:rPr lang="en-US" sz="1200" b="0" i="0" u="none" strike="noStrike" cap="none" dirty="0" err="1" smtClean="0">
                <a:solidFill>
                  <a:schemeClr val="dk1"/>
                </a:solidFill>
                <a:effectLst/>
                <a:latin typeface="Calibri"/>
                <a:ea typeface="Calibri"/>
                <a:cs typeface="Calibri"/>
                <a:sym typeface="Calibri"/>
              </a:rPr>
              <a:t>efectueze</a:t>
            </a:r>
            <a:r>
              <a:rPr lang="en-US" sz="1200" b="0" i="0" u="none" strike="noStrike" cap="none" dirty="0" smtClean="0">
                <a:solidFill>
                  <a:schemeClr val="dk1"/>
                </a:solidFill>
                <a:effectLst/>
                <a:latin typeface="Calibri"/>
                <a:ea typeface="Calibri"/>
                <a:cs typeface="Calibri"/>
                <a:sym typeface="Calibri"/>
              </a:rPr>
              <a:t> un test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opteze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schimb</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o </a:t>
            </a:r>
            <a:r>
              <a:rPr lang="en-US" sz="1200" b="0" i="0" u="none" strike="noStrike" cap="none" dirty="0" err="1" smtClean="0">
                <a:solidFill>
                  <a:schemeClr val="dk1"/>
                </a:solidFill>
                <a:effectLst/>
                <a:latin typeface="Calibri"/>
                <a:ea typeface="Calibri"/>
                <a:cs typeface="Calibri"/>
                <a:sym typeface="Calibri"/>
              </a:rPr>
              <a:t>expresie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mai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adaptabilă</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se </a:t>
            </a:r>
            <a:r>
              <a:rPr lang="en-US" sz="1200" b="0" i="0" u="none" strike="noStrike" cap="none" dirty="0" err="1" smtClean="0">
                <a:solidFill>
                  <a:schemeClr val="dk1"/>
                </a:solidFill>
                <a:effectLst/>
                <a:latin typeface="Calibri"/>
                <a:ea typeface="Calibri"/>
                <a:cs typeface="Calibri"/>
                <a:sym typeface="Calibri"/>
              </a:rPr>
              <a:t>potrivească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punctelor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lor</a:t>
            </a:r>
            <a:r>
              <a:rPr lang="en-US" sz="1200" b="0" i="0" u="none" strike="noStrike" cap="none" dirty="0" smtClean="0">
                <a:solidFill>
                  <a:schemeClr val="dk1"/>
                </a:solidFill>
                <a:effectLst/>
                <a:latin typeface="Calibri"/>
                <a:ea typeface="Calibri"/>
                <a:cs typeface="Calibri"/>
                <a:sym typeface="Calibri"/>
              </a:rPr>
              <a:t> forte</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Profesorii</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ajută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pe</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elevi</a:t>
            </a:r>
            <a:r>
              <a:rPr lang="en-US" sz="1200" b="0" i="0" u="none" strike="noStrike" cap="none"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să-și</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stabilească</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obiective</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pentru</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învățare</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îndrumă</a:t>
            </a:r>
            <a:r>
              <a:rPr lang="en-US" sz="1200" b="0" i="0" u="none" strike="noStrike" cap="none" smtClean="0">
                <a:solidFill>
                  <a:schemeClr val="dk1"/>
                </a:solidFill>
                <a:effectLst/>
                <a:latin typeface="Calibri"/>
                <a:ea typeface="Calibri"/>
                <a:cs typeface="Calibri"/>
                <a:sym typeface="Calibri"/>
              </a:rPr>
              <a:t> prin </a:t>
            </a:r>
            <a:r>
              <a:rPr lang="en-US" sz="1200" b="0" i="0" u="none" strike="noStrike" cap="none" dirty="0" err="1" smtClean="0">
                <a:solidFill>
                  <a:schemeClr val="dk1"/>
                </a:solidFill>
                <a:effectLst/>
                <a:latin typeface="Calibri"/>
                <a:ea typeface="Calibri"/>
                <a:cs typeface="Calibri"/>
                <a:sym typeface="Calibri"/>
              </a:rPr>
              <a:t>monitorizarea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propriului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progres</a:t>
            </a:r>
            <a:r>
              <a:rPr lang="en-US" sz="1200" b="0" i="0" u="none" strike="noStrike" cap="none" dirty="0" smtClean="0">
                <a:solidFill>
                  <a:schemeClr val="dk1"/>
                </a:solidFill>
                <a:effectLst/>
                <a:latin typeface="Calibri"/>
                <a:ea typeface="Calibri"/>
                <a:cs typeface="Calibri"/>
                <a:sym typeface="Calibri"/>
              </a:rPr>
              <a:t>.</a:t>
            </a: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185904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256747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280554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5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67528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0" i="0" u="none" strike="noStrike" cap="none" dirty="0" smtClean="0">
                <a:solidFill>
                  <a:schemeClr val="dk1"/>
                </a:solidFill>
                <a:effectLst/>
                <a:latin typeface="Calibri"/>
                <a:ea typeface="Calibri"/>
                <a:cs typeface="Calibri"/>
                <a:sym typeface="Calibri"/>
              </a:rPr>
              <a:t>Împărțiți </a:t>
            </a:r>
            <a:r>
              <a:rPr lang="en-US" sz="1200" b="0" i="0" u="none" strike="noStrike" cap="none" dirty="0" err="1" smtClean="0">
                <a:solidFill>
                  <a:schemeClr val="dk1"/>
                </a:solidFill>
                <a:effectLst/>
                <a:latin typeface="Calibri"/>
                <a:ea typeface="Calibri"/>
                <a:cs typeface="Calibri"/>
                <a:sym typeface="Calibri"/>
              </a:rPr>
              <a:t>participanții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trei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grupuri</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cu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atribuiți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activitățile</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Aceștia</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cerceta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subiectul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pot </a:t>
            </a:r>
            <a:r>
              <a:rPr lang="en-US" sz="1200" b="0" i="0" u="none" strike="noStrike" cap="none" dirty="0" err="1" smtClean="0">
                <a:solidFill>
                  <a:schemeClr val="dk1"/>
                </a:solidFill>
                <a:effectLst/>
                <a:latin typeface="Calibri"/>
                <a:ea typeface="Calibri"/>
                <a:cs typeface="Calibri"/>
                <a:sym typeface="Calibri"/>
              </a:rPr>
              <a:t>folosi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informațiile</a:t>
            </a:r>
            <a:r>
              <a:rPr lang="en-US" sz="1200" b="0" i="0" u="none" strike="noStrike" cap="none" dirty="0" smtClean="0">
                <a:solidFill>
                  <a:schemeClr val="dk1"/>
                </a:solidFill>
                <a:effectLst/>
                <a:latin typeface="Calibri"/>
                <a:ea typeface="Calibri"/>
                <a:cs typeface="Calibri"/>
                <a:sym typeface="Calibri"/>
              </a:rPr>
              <a:t> </a:t>
            </a:r>
            <a:r>
              <a:rPr lang="ro-RO" sz="1200" b="0" i="0" u="none" strike="noStrike" cap="none" dirty="0" smtClean="0">
                <a:solidFill>
                  <a:schemeClr val="dk1"/>
                </a:solidFill>
                <a:effectLst/>
                <a:latin typeface="Calibri"/>
                <a:ea typeface="Calibri"/>
                <a:cs typeface="Calibri"/>
                <a:sym typeface="Calibri"/>
              </a:rPr>
              <a:t>oferite de </a:t>
            </a:r>
            <a:r>
              <a:rPr lang="en-US" sz="1200" b="0" i="0" u="sng" strike="noStrike" cap="none" dirty="0" smtClean="0">
                <a:solidFill>
                  <a:schemeClr val="dk1"/>
                </a:solidFill>
                <a:latin typeface="Calibri"/>
                <a:ea typeface="Calibri"/>
                <a:cs typeface="Calibri"/>
                <a:sym typeface="Calibri"/>
                <a:hlinkClick r:id="rId3"/>
              </a:rPr>
              <a:t>https://udlguidelines.cast.org/</a:t>
            </a:r>
            <a:r>
              <a:rPr lang="en-US" sz="1200" b="0" i="0" u="sng" strike="noStrike" cap="none" dirty="0" smtClean="0">
                <a:solidFill>
                  <a:schemeClr val="dk1"/>
                </a:solidFill>
                <a:latin typeface="Calibri"/>
                <a:ea typeface="Calibri"/>
                <a:cs typeface="Calibri"/>
                <a:sym typeface="Calibri"/>
              </a:rPr>
              <a:t>. </a:t>
            </a:r>
            <a:endParaRPr lang="ro-RO" sz="1200" b="0" i="0" u="sng"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err="1" smtClean="0">
                <a:solidFill>
                  <a:schemeClr val="dk1"/>
                </a:solidFill>
                <a:effectLst/>
                <a:latin typeface="Calibri"/>
                <a:ea typeface="Calibri"/>
                <a:cs typeface="Calibri"/>
                <a:sym typeface="Calibri"/>
              </a:rPr>
              <a:t>Rugați-i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să-și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prezinte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ideile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despre</a:t>
            </a:r>
            <a:r>
              <a:rPr lang="en-US" sz="1200" b="0" i="0" u="none" strike="noStrike" cap="none" baseline="0" dirty="0" smtClean="0">
                <a:solidFill>
                  <a:schemeClr val="dk1"/>
                </a:solidFill>
                <a:effectLst/>
                <a:latin typeface="Calibri"/>
                <a:ea typeface="Calibri"/>
                <a:cs typeface="Calibri"/>
                <a:sym typeface="Calibri"/>
              </a:rPr>
              <a:t> cum </a:t>
            </a:r>
            <a:r>
              <a:rPr lang="en-US" sz="1200" b="0" i="0" u="none" strike="noStrike" cap="none" baseline="0" dirty="0" err="1" smtClean="0">
                <a:solidFill>
                  <a:schemeClr val="dk1"/>
                </a:solidFill>
                <a:effectLst/>
                <a:latin typeface="Calibri"/>
                <a:ea typeface="Calibri"/>
                <a:cs typeface="Calibri"/>
                <a:sym typeface="Calibri"/>
              </a:rPr>
              <a:t>să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folosească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designul</a:t>
            </a:r>
            <a:r>
              <a:rPr lang="en-US" sz="1200" b="0" i="0" u="none" strike="noStrike" cap="none" baseline="0" dirty="0" smtClean="0">
                <a:solidFill>
                  <a:schemeClr val="dk1"/>
                </a:solidFill>
                <a:effectLst/>
                <a:latin typeface="Calibri"/>
                <a:ea typeface="Calibri"/>
                <a:cs typeface="Calibri"/>
                <a:sym typeface="Calibri"/>
              </a:rPr>
              <a:t> universal </a:t>
            </a:r>
            <a:r>
              <a:rPr lang="ro-RO" sz="1200" b="0" i="0" u="none" strike="noStrike" cap="none" baseline="0" dirty="0" smtClean="0">
                <a:solidFill>
                  <a:schemeClr val="dk1"/>
                </a:solidFill>
                <a:effectLst/>
                <a:latin typeface="Calibri"/>
                <a:ea typeface="Calibri"/>
                <a:cs typeface="Calibri"/>
                <a:sym typeface="Calibri"/>
              </a:rPr>
              <a:t>de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învăța</a:t>
            </a:r>
            <a:r>
              <a:rPr lang="ro-RO" sz="1200" b="0" i="0" u="none" strike="noStrike" cap="none" baseline="0" dirty="0" smtClean="0">
                <a:solidFill>
                  <a:schemeClr val="dk1"/>
                </a:solidFill>
                <a:effectLst/>
                <a:latin typeface="Calibri"/>
                <a:ea typeface="Calibri"/>
                <a:cs typeface="Calibri"/>
                <a:sym typeface="Calibri"/>
              </a:rPr>
              <a:t>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întregului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grup</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Încurajați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discuțiile</a:t>
            </a:r>
            <a:r>
              <a:rPr lang="en-US" sz="1200" b="0" i="0" u="none" strike="noStrike" cap="none" dirty="0" smtClean="0">
                <a:solidFill>
                  <a:schemeClr val="dk1"/>
                </a:solidFill>
                <a:effectLst/>
                <a:latin typeface="Calibri"/>
                <a:ea typeface="Calibri"/>
                <a:cs typeface="Calibri"/>
                <a:sym typeface="Calibri"/>
              </a:rPr>
              <a:t>. </a:t>
            </a: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sz="1200" b="1" i="0" u="none" strike="noStrike" cap="none" dirty="0" err="1" smtClean="0">
                <a:solidFill>
                  <a:schemeClr val="dk1"/>
                </a:solidFill>
                <a:effectLst/>
                <a:latin typeface="Calibri"/>
                <a:ea typeface="Calibri"/>
                <a:cs typeface="Calibri"/>
                <a:sym typeface="Calibri"/>
              </a:rPr>
              <a:t>Pentru</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implicare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cunoască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punctele</a:t>
            </a:r>
            <a:r>
              <a:rPr lang="en-US" sz="1200" b="0" i="0" u="none" strike="noStrike" cap="none" dirty="0" smtClean="0">
                <a:solidFill>
                  <a:schemeClr val="dk1"/>
                </a:solidFill>
                <a:effectLst/>
                <a:latin typeface="Calibri"/>
                <a:ea typeface="Calibri"/>
                <a:cs typeface="Calibri"/>
                <a:sym typeface="Calibri"/>
              </a:rPr>
              <a:t> forte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punctele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slabe</a:t>
            </a:r>
            <a:r>
              <a:rPr lang="en-US" sz="1200" b="0" i="0" u="none" strike="noStrike" cap="none" dirty="0" smtClean="0">
                <a:solidFill>
                  <a:schemeClr val="dk1"/>
                </a:solidFill>
                <a:effectLst/>
                <a:latin typeface="Calibri"/>
                <a:ea typeface="Calibri"/>
                <a:cs typeface="Calibri"/>
                <a:sym typeface="Calibri"/>
              </a:rPr>
              <a:t> ale </a:t>
            </a:r>
            <a:r>
              <a:rPr lang="en-US" sz="1200" b="0" i="0" u="none" strike="noStrike" cap="none" dirty="0" err="1" smtClean="0">
                <a:solidFill>
                  <a:schemeClr val="dk1"/>
                </a:solidFill>
                <a:effectLst/>
                <a:latin typeface="Calibri"/>
                <a:ea typeface="Calibri"/>
                <a:cs typeface="Calibri"/>
                <a:sym typeface="Calibri"/>
              </a:rPr>
              <a:t>elevilor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le </a:t>
            </a:r>
            <a:r>
              <a:rPr lang="en-US" sz="1200" b="0" i="0" u="none" strike="noStrike" cap="none" dirty="0" err="1" smtClean="0">
                <a:solidFill>
                  <a:schemeClr val="dk1"/>
                </a:solidFill>
                <a:effectLst/>
                <a:latin typeface="Calibri"/>
                <a:ea typeface="Calibri"/>
                <a:cs typeface="Calibri"/>
                <a:sym typeface="Calibri"/>
              </a:rPr>
              <a:t>ofere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obiective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învățare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specifice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urmeze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rutine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clasă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ofere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solicitări</a:t>
            </a:r>
            <a:r>
              <a:rPr lang="en-US" sz="1200" b="0" i="0" u="none" strike="noStrike" cap="none" dirty="0" smtClean="0">
                <a:solidFill>
                  <a:schemeClr val="dk1"/>
                </a:solidFill>
                <a:effectLst/>
                <a:latin typeface="Calibri"/>
                <a:ea typeface="Calibri"/>
                <a:cs typeface="Calibri"/>
                <a:sym typeface="Calibri"/>
              </a:rPr>
              <a:t> care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le </a:t>
            </a:r>
            <a:r>
              <a:rPr lang="en-US" sz="1200" b="0" i="0" u="none" strike="noStrike" cap="none" dirty="0" err="1" smtClean="0">
                <a:solidFill>
                  <a:schemeClr val="dk1"/>
                </a:solidFill>
                <a:effectLst/>
                <a:latin typeface="Calibri"/>
                <a:ea typeface="Calibri"/>
                <a:cs typeface="Calibri"/>
                <a:sym typeface="Calibri"/>
              </a:rPr>
              <a:t>permită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cursanților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știe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timpul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ceară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ajutor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grupeze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cursanții</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interese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puncte</a:t>
            </a:r>
            <a:r>
              <a:rPr lang="en-US" sz="1200" b="0" i="0" u="none" strike="noStrike" cap="none" dirty="0" smtClean="0">
                <a:solidFill>
                  <a:schemeClr val="dk1"/>
                </a:solidFill>
                <a:effectLst/>
                <a:latin typeface="Calibri"/>
                <a:ea typeface="Calibri"/>
                <a:cs typeface="Calibri"/>
                <a:sym typeface="Calibri"/>
              </a:rPr>
              <a:t> forte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puncte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slabe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învățare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ofere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săli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clasă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flexibile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colaborare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comunicare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facă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devină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independenți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auto-</a:t>
            </a:r>
            <a:r>
              <a:rPr lang="en-US" sz="1200" b="0" i="0" u="none" strike="noStrike" cap="none" dirty="0" err="1" smtClean="0">
                <a:solidFill>
                  <a:schemeClr val="dk1"/>
                </a:solidFill>
                <a:effectLst/>
                <a:latin typeface="Calibri"/>
                <a:ea typeface="Calibri"/>
                <a:cs typeface="Calibri"/>
                <a:sym typeface="Calibri"/>
              </a:rPr>
              <a:t>direcționați</a:t>
            </a:r>
            <a:r>
              <a:rPr lang="en-US" sz="1200" b="0" i="0" u="none" strike="noStrike" cap="none" baseline="0" dirty="0" smtClean="0">
                <a:solidFill>
                  <a:schemeClr val="dk1"/>
                </a:solidFill>
                <a:effectLst/>
                <a:latin typeface="Calibri"/>
                <a:ea typeface="Calibri"/>
                <a:cs typeface="Calibri"/>
                <a:sym typeface="Calibri"/>
              </a:rPr>
              <a:t>.</a:t>
            </a:r>
            <a:endParaRPr lang="ro-RO" sz="1200" b="0" i="0" u="none" strike="noStrike" cap="none" baseline="0"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1" i="0" u="none" strike="noStrike" cap="none" baseline="0" dirty="0" smtClean="0">
                <a:solidFill>
                  <a:schemeClr val="dk1"/>
                </a:solidFill>
                <a:effectLst/>
                <a:latin typeface="Calibri"/>
                <a:ea typeface="Calibri"/>
                <a:cs typeface="Calibri"/>
                <a:sym typeface="Calibri"/>
              </a:rPr>
              <a:t>2. </a:t>
            </a:r>
            <a:r>
              <a:rPr lang="en-US" sz="1200" b="1" i="0" u="none" strike="noStrike" cap="none" baseline="0" dirty="0" err="1" smtClean="0">
                <a:solidFill>
                  <a:schemeClr val="dk1"/>
                </a:solidFill>
                <a:effectLst/>
                <a:latin typeface="Calibri"/>
                <a:ea typeface="Calibri"/>
                <a:cs typeface="Calibri"/>
                <a:sym typeface="Calibri"/>
              </a:rPr>
              <a:t>Pentru</a:t>
            </a:r>
            <a:r>
              <a:rPr lang="en-US" sz="1200" b="1" i="0" u="none" strike="noStrike" cap="none" baseline="0" dirty="0" smtClean="0">
                <a:solidFill>
                  <a:schemeClr val="dk1"/>
                </a:solidFill>
                <a:effectLst/>
                <a:latin typeface="Calibri"/>
                <a:ea typeface="Calibri"/>
                <a:cs typeface="Calibri"/>
                <a:sym typeface="Calibri"/>
              </a:rPr>
              <a:t> </a:t>
            </a:r>
            <a:r>
              <a:rPr lang="en-US" sz="1200" b="1" i="0" u="none" strike="noStrike" cap="none" baseline="0" dirty="0" err="1" smtClean="0">
                <a:solidFill>
                  <a:schemeClr val="dk1"/>
                </a:solidFill>
                <a:effectLst/>
                <a:latin typeface="Calibri"/>
                <a:ea typeface="Calibri"/>
                <a:cs typeface="Calibri"/>
                <a:sym typeface="Calibri"/>
              </a:rPr>
              <a:t>reprezentare</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Afișarea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într</a:t>
            </a:r>
            <a:r>
              <a:rPr lang="en-US" sz="1200" b="0" i="0" u="none" strike="noStrike" cap="none" dirty="0" smtClean="0">
                <a:solidFill>
                  <a:schemeClr val="dk1"/>
                </a:solidFill>
                <a:effectLst/>
                <a:latin typeface="Calibri"/>
                <a:ea typeface="Calibri"/>
                <a:cs typeface="Calibri"/>
                <a:sym typeface="Calibri"/>
              </a:rPr>
              <a:t>-un format </a:t>
            </a:r>
            <a:r>
              <a:rPr lang="en-US" sz="1200" b="0" i="0" u="none" strike="noStrike" cap="none" dirty="0" err="1" smtClean="0">
                <a:solidFill>
                  <a:schemeClr val="dk1"/>
                </a:solidFill>
                <a:effectLst/>
                <a:latin typeface="Calibri"/>
                <a:ea typeface="Calibri"/>
                <a:cs typeface="Calibri"/>
                <a:sym typeface="Calibri"/>
              </a:rPr>
              <a:t>flexibil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adaptarea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informațiilor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studenții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multilingvi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îndemnarea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elevilor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identifice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ideile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relațiile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cheie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imprimarea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organizatorii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grafici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digitali</a:t>
            </a:r>
            <a:r>
              <a:rPr lang="en-US" sz="1200" b="0" i="0" u="none" strike="noStrike" cap="none" baseline="0" dirty="0" smtClean="0">
                <a:solidFill>
                  <a:schemeClr val="dk1"/>
                </a:solidFill>
                <a:effectLst/>
                <a:latin typeface="Calibri"/>
                <a:ea typeface="Calibri"/>
                <a:cs typeface="Calibri"/>
                <a:sym typeface="Calibri"/>
              </a:rPr>
              <a:t>. </a:t>
            </a:r>
            <a:endParaRPr lang="ro-RO" sz="1200" b="0" i="0" u="none" strike="noStrike" cap="none" baseline="0"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ro-RO" sz="1200" b="0" i="0" u="none" strike="noStrike" cap="none" baseline="0"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1" i="0" u="none" strike="noStrike" cap="none" dirty="0" smtClean="0">
                <a:solidFill>
                  <a:schemeClr val="dk1"/>
                </a:solidFill>
                <a:effectLst/>
                <a:latin typeface="Calibri"/>
                <a:ea typeface="Calibri"/>
                <a:cs typeface="Calibri"/>
                <a:sym typeface="Calibri"/>
              </a:rPr>
              <a:t>3. </a:t>
            </a:r>
            <a:r>
              <a:rPr lang="en-US" sz="1200" b="1" i="0" u="none" strike="noStrike" cap="none" dirty="0" err="1" smtClean="0">
                <a:solidFill>
                  <a:schemeClr val="dk1"/>
                </a:solidFill>
                <a:effectLst/>
                <a:latin typeface="Calibri"/>
                <a:ea typeface="Calibri"/>
                <a:cs typeface="Calibri"/>
                <a:sym typeface="Calibri"/>
              </a:rPr>
              <a:t>Pentru</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expresie</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Exersați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schele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suporturi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opțiuni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pentru</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crearea</a:t>
            </a:r>
            <a:r>
              <a:rPr lang="en-US" sz="1200" b="0" i="0" u="none" strike="noStrike" cap="none" baseline="0" dirty="0" smtClean="0">
                <a:solidFill>
                  <a:schemeClr val="dk1"/>
                </a:solidFill>
                <a:effectLst/>
                <a:latin typeface="Calibri"/>
                <a:ea typeface="Calibri"/>
                <a:cs typeface="Calibri"/>
                <a:sym typeface="Calibri"/>
              </a:rPr>
              <a:t> de </a:t>
            </a:r>
            <a:r>
              <a:rPr lang="en-US" sz="1200" b="0" i="0" u="none" strike="noStrike" cap="none" baseline="0" dirty="0" err="1" smtClean="0">
                <a:solidFill>
                  <a:schemeClr val="dk1"/>
                </a:solidFill>
                <a:effectLst/>
                <a:latin typeface="Calibri"/>
                <a:ea typeface="Calibri"/>
                <a:cs typeface="Calibri"/>
                <a:sym typeface="Calibri"/>
              </a:rPr>
              <a:t>proiecte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rapoarte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oferiți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acces</a:t>
            </a:r>
            <a:r>
              <a:rPr lang="en-US" sz="1200" b="0" i="0" u="none" strike="noStrike" cap="none" baseline="0" dirty="0" smtClean="0">
                <a:solidFill>
                  <a:schemeClr val="dk1"/>
                </a:solidFill>
                <a:effectLst/>
                <a:latin typeface="Calibri"/>
                <a:ea typeface="Calibri"/>
                <a:cs typeface="Calibri"/>
                <a:sym typeface="Calibri"/>
              </a:rPr>
              <a:t> la software de </a:t>
            </a:r>
            <a:r>
              <a:rPr lang="en-US" sz="1200" b="0" i="0" u="none" strike="noStrike" cap="none" baseline="0" dirty="0" err="1" smtClean="0">
                <a:solidFill>
                  <a:schemeClr val="dk1"/>
                </a:solidFill>
                <a:effectLst/>
                <a:latin typeface="Calibri"/>
                <a:ea typeface="Calibri"/>
                <a:cs typeface="Calibri"/>
                <a:sym typeface="Calibri"/>
              </a:rPr>
              <a:t>învățare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oferiți</a:t>
            </a:r>
            <a:r>
              <a:rPr lang="en-US" sz="1200" b="0" i="0" u="none" strike="noStrike" cap="none" baseline="0" dirty="0" smtClean="0">
                <a:solidFill>
                  <a:schemeClr val="dk1"/>
                </a:solidFill>
                <a:effectLst/>
                <a:latin typeface="Calibri"/>
                <a:ea typeface="Calibri"/>
                <a:cs typeface="Calibri"/>
                <a:sym typeface="Calibri"/>
              </a:rPr>
              <a:t> feedback </a:t>
            </a:r>
            <a:r>
              <a:rPr lang="en-US" sz="1200" b="0" i="0" u="none" strike="noStrike" cap="none" baseline="0" dirty="0" err="1" smtClean="0">
                <a:solidFill>
                  <a:schemeClr val="dk1"/>
                </a:solidFill>
                <a:effectLst/>
                <a:latin typeface="Calibri"/>
                <a:ea typeface="Calibri"/>
                <a:cs typeface="Calibri"/>
                <a:sym typeface="Calibri"/>
              </a:rPr>
              <a:t>regulat</a:t>
            </a:r>
            <a:r>
              <a:rPr lang="en-US" sz="1200" b="0" i="0" u="none" strike="noStrike" cap="none" baseline="0" dirty="0" smtClean="0">
                <a:solidFill>
                  <a:schemeClr val="dk1"/>
                </a:solidFill>
                <a:effectLst/>
                <a:latin typeface="Calibri"/>
                <a:ea typeface="Calibri"/>
                <a:cs typeface="Calibri"/>
                <a:sym typeface="Calibri"/>
              </a:rPr>
              <a:t> care </a:t>
            </a:r>
            <a:r>
              <a:rPr lang="en-US" sz="1200" b="0" i="0" u="none" strike="noStrike" cap="none" baseline="0" dirty="0" err="1" smtClean="0">
                <a:solidFill>
                  <a:schemeClr val="dk1"/>
                </a:solidFill>
                <a:effectLst/>
                <a:latin typeface="Calibri"/>
                <a:ea typeface="Calibri"/>
                <a:cs typeface="Calibri"/>
                <a:sym typeface="Calibri"/>
              </a:rPr>
              <a:t>îi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ajută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elevi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dezvolte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obiective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strategii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pentru</a:t>
            </a:r>
            <a:r>
              <a:rPr lang="en-US" sz="1200" b="0" i="0" u="none" strike="noStrike" cap="none" baseline="0" dirty="0" smtClean="0">
                <a:solidFill>
                  <a:schemeClr val="dk1"/>
                </a:solidFill>
                <a:effectLst/>
                <a:latin typeface="Calibri"/>
                <a:ea typeface="Calibri"/>
                <a:cs typeface="Calibri"/>
                <a:sym typeface="Calibri"/>
              </a:rPr>
              <a:t> a le </a:t>
            </a:r>
            <a:r>
              <a:rPr lang="en-US" sz="1200" b="0" i="0" u="none" strike="noStrike" cap="none" baseline="0" dirty="0" err="1" smtClean="0">
                <a:solidFill>
                  <a:schemeClr val="dk1"/>
                </a:solidFill>
                <a:effectLst/>
                <a:latin typeface="Calibri"/>
                <a:ea typeface="Calibri"/>
                <a:cs typeface="Calibri"/>
                <a:sym typeface="Calibri"/>
              </a:rPr>
              <a:t>atinge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monitorizeze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și</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să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urmărească</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progresul</a:t>
            </a:r>
            <a:r>
              <a:rPr lang="en-US" sz="1200" b="0" i="0" u="none" strike="noStrike" cap="none" dirty="0" smtClean="0">
                <a:solidFill>
                  <a:schemeClr val="dk1"/>
                </a:solidFill>
                <a:effectLst/>
                <a:latin typeface="Calibri"/>
                <a:ea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smtClean="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140614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mtClean="0"/>
              <a:t>Intreaba cursantii</a:t>
            </a:r>
            <a:r>
              <a:rPr lang="ro-RO" baseline="0" smtClean="0"/>
              <a:t> care cred ei ca ar fi categoriile de terapie prin arta si care ar fi scopul ei. </a:t>
            </a: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018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fontAlgn="base"/>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o </a:t>
            </a:r>
            <a:r>
              <a:rPr lang="en-US" sz="1200" b="0" i="0" u="none" strike="noStrike" cap="none" dirty="0" err="1" smtClean="0">
                <a:solidFill>
                  <a:schemeClr val="dk1"/>
                </a:solidFill>
                <a:effectLst/>
                <a:latin typeface="Calibri"/>
                <a:ea typeface="Calibri"/>
                <a:cs typeface="Calibri"/>
                <a:sym typeface="Calibri"/>
              </a:rPr>
              <a:t>tehnică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înrădăcinată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ideea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expresia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creativă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stimula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vindecarea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bunăstarea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mentală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Scopul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terapiei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utiliza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procesul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creativ</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ajuta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oamenii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exploreze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exprimarea</a:t>
            </a:r>
            <a:r>
              <a:rPr lang="en-US" sz="1200" b="0" i="0" u="none" strike="noStrike" cap="none" dirty="0" smtClean="0">
                <a:solidFill>
                  <a:schemeClr val="dk1"/>
                </a:solidFill>
                <a:effectLst/>
                <a:latin typeface="Calibri"/>
                <a:ea typeface="Calibri"/>
                <a:cs typeface="Calibri"/>
                <a:sym typeface="Calibri"/>
              </a:rPr>
              <a:t> de sine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în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acest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sens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găsească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noi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modalități</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obține</a:t>
            </a:r>
            <a:r>
              <a:rPr lang="en-US" sz="1200" b="0" i="0" u="none" strike="noStrike" cap="none" dirty="0" smtClean="0">
                <a:solidFill>
                  <a:schemeClr val="dk1"/>
                </a:solidFill>
                <a:effectLst/>
                <a:latin typeface="Calibri"/>
                <a:ea typeface="Calibri"/>
                <a:cs typeface="Calibri"/>
                <a:sym typeface="Calibri"/>
              </a:rPr>
              <a:t> o </a:t>
            </a:r>
            <a:r>
              <a:rPr lang="en-US" sz="1200" b="0" i="0" u="none" strike="noStrike" cap="none" dirty="0" err="1" smtClean="0">
                <a:solidFill>
                  <a:schemeClr val="dk1"/>
                </a:solidFill>
                <a:effectLst/>
                <a:latin typeface="Calibri"/>
                <a:ea typeface="Calibri"/>
                <a:cs typeface="Calibri"/>
                <a:sym typeface="Calibri"/>
              </a:rPr>
              <a:t>perspectivă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personală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de a </a:t>
            </a:r>
            <a:r>
              <a:rPr lang="en-US" sz="1200" b="0" i="0" u="none" strike="noStrike" cap="none" dirty="0" err="1" smtClean="0">
                <a:solidFill>
                  <a:schemeClr val="dk1"/>
                </a:solidFill>
                <a:effectLst/>
                <a:latin typeface="Calibri"/>
                <a:ea typeface="Calibri"/>
                <a:cs typeface="Calibri"/>
                <a:sym typeface="Calibri"/>
              </a:rPr>
              <a:t>dezvolta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noi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abilități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adaptare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aprecierea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artei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ajuta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oamenii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exploreze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emoțiile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dezvolte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conștiința</a:t>
            </a:r>
            <a:r>
              <a:rPr lang="en-US" sz="1200" b="0" i="0" u="none" strike="noStrike" cap="none" dirty="0" smtClean="0">
                <a:solidFill>
                  <a:schemeClr val="dk1"/>
                </a:solidFill>
                <a:effectLst/>
                <a:latin typeface="Calibri"/>
                <a:ea typeface="Calibri"/>
                <a:cs typeface="Calibri"/>
                <a:sym typeface="Calibri"/>
              </a:rPr>
              <a:t> de sine,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facă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față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stresului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stimuleze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stima</a:t>
            </a:r>
            <a:r>
              <a:rPr lang="en-US" sz="1200" b="0" i="0" u="none" strike="noStrike" cap="none" dirty="0" smtClean="0">
                <a:solidFill>
                  <a:schemeClr val="dk1"/>
                </a:solidFill>
                <a:effectLst/>
                <a:latin typeface="Calibri"/>
                <a:ea typeface="Calibri"/>
                <a:cs typeface="Calibri"/>
                <a:sym typeface="Calibri"/>
              </a:rPr>
              <a:t> de sine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lucreze</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abilitățile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sociale</a:t>
            </a:r>
            <a:r>
              <a:rPr lang="en-US" sz="1200" b="0" i="0" u="none" strike="noStrike" cap="none" dirty="0" smtClean="0">
                <a:solidFill>
                  <a:schemeClr val="dk1"/>
                </a:solidFill>
                <a:effectLst/>
                <a:latin typeface="Calibri"/>
                <a:ea typeface="Calibri"/>
                <a:cs typeface="Calibri"/>
                <a:sym typeface="Calibri"/>
              </a:rPr>
              <a:t>.</a:t>
            </a:r>
            <a:endParaRPr lang="ro-RO" sz="1200" b="0" i="0" u="none" strike="noStrike" cap="none" dirty="0" smtClean="0">
              <a:solidFill>
                <a:schemeClr val="dk1"/>
              </a:solidFill>
              <a:effectLst/>
              <a:latin typeface="Calibri"/>
              <a:ea typeface="Calibri"/>
              <a:cs typeface="Calibri"/>
              <a:sym typeface="Calibri"/>
            </a:endParaRPr>
          </a:p>
          <a:p>
            <a:pPr fontAlgn="base"/>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vizuală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plastică</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teatru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teatru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jocuri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rol</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muzica</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dans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dansul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mișcarea</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Biblioterapie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poezia</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basme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basme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smtClean="0"/>
              <a:t>Terapia</a:t>
            </a:r>
            <a:r>
              <a:rPr lang="en-US" sz="1200" dirty="0" smtClean="0"/>
              <a:t> </a:t>
            </a:r>
            <a:r>
              <a:rPr lang="en-US" sz="1200" dirty="0" err="1" smtClean="0"/>
              <a:t>prin</a:t>
            </a:r>
            <a:r>
              <a:rPr lang="en-US" sz="1200" dirty="0" smtClean="0"/>
              <a:t> </a:t>
            </a:r>
            <a:r>
              <a:rPr lang="ro-RO" sz="1200" dirty="0" smtClean="0"/>
              <a:t>joc</a:t>
            </a:r>
            <a:r>
              <a:rPr lang="ro-RO" sz="1200" baseline="0" dirty="0" smtClean="0"/>
              <a:t> </a:t>
            </a: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dirty="0" err="1" smtClean="0">
                <a:solidFill>
                  <a:schemeClr val="dk1"/>
                </a:solidFill>
                <a:effectLst/>
                <a:latin typeface="Calibri"/>
                <a:ea typeface="Calibri"/>
                <a:cs typeface="Calibri"/>
                <a:sym typeface="Calibri"/>
              </a:rPr>
              <a:t>psihoterapie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folosind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diferite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forme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jocuri</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err="1" smtClean="0">
                <a:solidFill>
                  <a:schemeClr val="dk1"/>
                </a:solidFill>
                <a:effectLst/>
                <a:latin typeface="Calibri"/>
                <a:ea typeface="Calibri"/>
                <a:cs typeface="Calibri"/>
                <a:sym typeface="Calibri"/>
              </a:rPr>
              <a:t>Terapia</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mișcare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sau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corp</a:t>
            </a:r>
            <a:r>
              <a:rPr lang="en-US" sz="1200" b="0" i="0" u="none" strike="noStrike" cap="none" dirty="0" smtClean="0">
                <a:solidFill>
                  <a:schemeClr val="dk1"/>
                </a:solidFill>
                <a:effectLst/>
                <a:latin typeface="Calibri"/>
                <a:ea typeface="Calibri"/>
                <a:cs typeface="Calibri"/>
                <a:sym typeface="Calibri"/>
              </a:rPr>
              <a:t>).</a:t>
            </a: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338527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401242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err="1" smtClean="0">
                <a:solidFill>
                  <a:schemeClr val="dk1"/>
                </a:solidFill>
                <a:effectLst/>
                <a:latin typeface="Calibri"/>
                <a:ea typeface="Calibri"/>
                <a:cs typeface="Calibri"/>
                <a:sym typeface="Calibri"/>
              </a:rPr>
              <a:t>Obțineți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răspunsurile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participanților</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pt-BR" sz="1200" b="0" i="0" u="none" strike="noStrike" cap="none" dirty="0" smtClean="0">
                <a:solidFill>
                  <a:schemeClr val="dk1"/>
                </a:solidFill>
                <a:effectLst/>
                <a:latin typeface="Calibri"/>
                <a:ea typeface="Calibri"/>
                <a:cs typeface="Calibri"/>
                <a:sym typeface="Calibri"/>
              </a:rPr>
              <a:t>Elevii - sunt încurajați să se </a:t>
            </a:r>
            <a:r>
              <a:rPr lang="ro-RO" sz="1200" b="0" i="0" u="none" strike="noStrike" cap="none" dirty="0" smtClean="0">
                <a:solidFill>
                  <a:schemeClr val="dk1"/>
                </a:solidFill>
                <a:effectLst/>
                <a:latin typeface="Calibri"/>
                <a:ea typeface="Calibri"/>
                <a:cs typeface="Calibri"/>
                <a:sym typeface="Calibri"/>
              </a:rPr>
              <a:t>aplece asupra</a:t>
            </a:r>
            <a:r>
              <a:rPr lang="ro-RO" sz="1200" b="0" i="0" u="none" strike="noStrike" cap="none" baseline="0" dirty="0" smtClean="0">
                <a:solidFill>
                  <a:schemeClr val="dk1"/>
                </a:solidFill>
                <a:effectLst/>
                <a:latin typeface="Calibri"/>
                <a:ea typeface="Calibri"/>
                <a:cs typeface="Calibri"/>
                <a:sym typeface="Calibri"/>
              </a:rPr>
              <a:t> </a:t>
            </a:r>
            <a:r>
              <a:rPr lang="pt-BR" sz="1200" b="0" i="0" u="none" strike="noStrike" cap="none" dirty="0" smtClean="0">
                <a:solidFill>
                  <a:schemeClr val="dk1"/>
                </a:solidFill>
                <a:effectLst/>
                <a:latin typeface="Calibri"/>
                <a:ea typeface="Calibri"/>
                <a:cs typeface="Calibri"/>
                <a:sym typeface="Calibri"/>
              </a:rPr>
              <a:t>procesul</a:t>
            </a:r>
            <a:r>
              <a:rPr lang="ro-RO" sz="1200" b="0" i="0" u="none" strike="noStrike" cap="none" dirty="0" smtClean="0">
                <a:solidFill>
                  <a:schemeClr val="dk1"/>
                </a:solidFill>
                <a:effectLst/>
                <a:latin typeface="Calibri"/>
                <a:ea typeface="Calibri"/>
                <a:cs typeface="Calibri"/>
                <a:sym typeface="Calibri"/>
              </a:rPr>
              <a:t>ui</a:t>
            </a:r>
            <a:r>
              <a:rPr lang="pt-BR" sz="1200" b="0" i="0" u="none" strike="noStrike" cap="none" dirty="0" smtClean="0">
                <a:solidFill>
                  <a:schemeClr val="dk1"/>
                </a:solidFill>
                <a:effectLst/>
                <a:latin typeface="Calibri"/>
                <a:ea typeface="Calibri"/>
                <a:cs typeface="Calibri"/>
                <a:sym typeface="Calibri"/>
              </a:rPr>
              <a:t> de desen</a:t>
            </a:r>
            <a:r>
              <a:rPr lang="ro-RO" sz="1200" b="0" i="0" u="none" strike="noStrike" cap="none" baseline="0" dirty="0" smtClean="0">
                <a:solidFill>
                  <a:schemeClr val="dk1"/>
                </a:solidFill>
                <a:effectLst/>
                <a:latin typeface="Calibri"/>
                <a:ea typeface="Calibri"/>
                <a:cs typeface="Calibri"/>
                <a:sym typeface="Calibri"/>
              </a:rPr>
              <a:t> </a:t>
            </a:r>
          </a:p>
          <a:p>
            <a:pPr marL="171450" lvl="0" indent="-171450" algn="l" rtl="0">
              <a:lnSpc>
                <a:spcPct val="100000"/>
              </a:lnSpc>
              <a:spcBef>
                <a:spcPts val="0"/>
              </a:spcBef>
              <a:spcAft>
                <a:spcPts val="0"/>
              </a:spcAft>
              <a:buSzPts val="1400"/>
              <a:buFontTx/>
              <a:buChar char="-"/>
            </a:pPr>
            <a:r>
              <a:rPr lang="it-IT" sz="1200" b="0" i="0" u="none" strike="noStrike" cap="none" dirty="0" smtClean="0">
                <a:solidFill>
                  <a:schemeClr val="dk1"/>
                </a:solidFill>
                <a:effectLst/>
                <a:latin typeface="Calibri"/>
                <a:ea typeface="Calibri"/>
                <a:cs typeface="Calibri"/>
                <a:sym typeface="Calibri"/>
              </a:rPr>
              <a:t>pentru a-și exprima sentimentele și gândurile prin creativitate</a:t>
            </a:r>
            <a:endParaRPr lang="ro-RO" sz="1200" b="0" i="0" u="none" strike="noStrike" cap="none" dirty="0" smtClean="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Tx/>
              <a:buChar char="-"/>
            </a:pP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utilizeze</a:t>
            </a:r>
            <a:r>
              <a:rPr lang="en-US" sz="1200" b="0" i="0" u="none" strike="noStrike" cap="none" dirty="0" smtClean="0">
                <a:solidFill>
                  <a:schemeClr val="dk1"/>
                </a:solidFill>
                <a:effectLst/>
                <a:latin typeface="Calibri"/>
                <a:ea typeface="Calibri"/>
                <a:cs typeface="Calibri"/>
                <a:sym typeface="Calibri"/>
              </a:rPr>
              <a:t> TIC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fie </a:t>
            </a:r>
            <a:r>
              <a:rPr lang="en-US" sz="1200" b="0" i="0" u="none" strike="noStrike" cap="none" dirty="0" err="1" smtClean="0">
                <a:solidFill>
                  <a:schemeClr val="dk1"/>
                </a:solidFill>
                <a:effectLst/>
                <a:latin typeface="Calibri"/>
                <a:ea typeface="Calibri"/>
                <a:cs typeface="Calibri"/>
                <a:sym typeface="Calibri"/>
              </a:rPr>
              <a:t>interesați</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posibilitățile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exprimare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artistică</a:t>
            </a:r>
            <a:endParaRPr lang="ro-RO" sz="1200" b="0" i="0" u="none" strike="noStrike" cap="none" dirty="0" smtClean="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Tx/>
              <a:buChar char="-"/>
            </a:pPr>
            <a:r>
              <a:rPr lang="it-IT" sz="1200" b="0" i="0" u="none" strike="noStrike" cap="none" dirty="0" smtClean="0">
                <a:solidFill>
                  <a:schemeClr val="dk1"/>
                </a:solidFill>
                <a:effectLst/>
                <a:latin typeface="Calibri"/>
                <a:ea typeface="Calibri"/>
                <a:cs typeface="Calibri"/>
                <a:sym typeface="Calibri"/>
              </a:rPr>
              <a:t>pentru a explora și a aprecia noi abordări creative</a:t>
            </a:r>
            <a:endParaRPr lang="ro-RO" sz="1200" b="0" i="0" u="none" strike="noStrike" cap="none" dirty="0" smtClean="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Tx/>
              <a:buChar char="-"/>
            </a:pPr>
            <a:r>
              <a:rPr lang="pt-BR" sz="1200" b="0" i="0" u="none" strike="noStrike" cap="none" dirty="0" smtClean="0">
                <a:solidFill>
                  <a:schemeClr val="dk1"/>
                </a:solidFill>
                <a:effectLst/>
                <a:latin typeface="Calibri"/>
                <a:ea typeface="Calibri"/>
                <a:cs typeface="Calibri"/>
                <a:sym typeface="Calibri"/>
              </a:rPr>
              <a:t>pentru a observa fenomene estetice în mediul imediat</a:t>
            </a:r>
            <a:endParaRPr lang="ro-RO" sz="1200" b="0" i="0" u="none" strike="noStrike" cap="none" dirty="0" smtClean="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Tx/>
              <a:buChar char="-"/>
            </a:pP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se </a:t>
            </a:r>
            <a:r>
              <a:rPr lang="en-US" sz="1200" b="0" i="0" u="none" strike="noStrike" cap="none" dirty="0" err="1" smtClean="0">
                <a:solidFill>
                  <a:schemeClr val="dk1"/>
                </a:solidFill>
                <a:effectLst/>
                <a:latin typeface="Calibri"/>
                <a:ea typeface="Calibri"/>
                <a:cs typeface="Calibri"/>
                <a:sym typeface="Calibri"/>
              </a:rPr>
              <a:t>intereseze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activitățile</a:t>
            </a:r>
            <a:r>
              <a:rPr lang="en-US" sz="1200" b="0" i="0" u="none" strike="noStrike" cap="none" dirty="0" smtClean="0">
                <a:solidFill>
                  <a:schemeClr val="dk1"/>
                </a:solidFill>
                <a:effectLst/>
                <a:latin typeface="Calibri"/>
                <a:ea typeface="Calibri"/>
                <a:cs typeface="Calibri"/>
                <a:sym typeface="Calibri"/>
              </a:rPr>
              <a:t> creative ale </a:t>
            </a:r>
            <a:r>
              <a:rPr lang="en-US" sz="1200" b="0" i="0" u="none" strike="noStrike" cap="none" dirty="0" err="1" smtClean="0">
                <a:solidFill>
                  <a:schemeClr val="dk1"/>
                </a:solidFill>
                <a:effectLst/>
                <a:latin typeface="Calibri"/>
                <a:ea typeface="Calibri"/>
                <a:cs typeface="Calibri"/>
                <a:sym typeface="Calibri"/>
              </a:rPr>
              <a:t>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ale </a:t>
            </a:r>
            <a:r>
              <a:rPr lang="en-US" sz="1200" b="0" i="0" u="none" strike="noStrike" cap="none" dirty="0" err="1" smtClean="0">
                <a:solidFill>
                  <a:schemeClr val="dk1"/>
                </a:solidFill>
                <a:effectLst/>
                <a:latin typeface="Calibri"/>
                <a:ea typeface="Calibri"/>
                <a:cs typeface="Calibri"/>
                <a:sym typeface="Calibri"/>
              </a:rPr>
              <a:t>prietenilor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lor</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320588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1" u="none" strike="noStrike" cap="none" dirty="0" err="1" smtClean="0">
                <a:solidFill>
                  <a:schemeClr val="dk1"/>
                </a:solidFill>
                <a:effectLst/>
                <a:latin typeface="Calibri"/>
                <a:ea typeface="Calibri"/>
                <a:cs typeface="Calibri"/>
                <a:sym typeface="Calibri"/>
              </a:rPr>
              <a:t>Confidențialitate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esențială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pentru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crearea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unui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mediu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terapeutic</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sigur</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u="none" strike="noStrike" cap="none" dirty="0" err="1" smtClean="0">
                <a:solidFill>
                  <a:schemeClr val="dk1"/>
                </a:solidFill>
                <a:effectLst/>
                <a:latin typeface="Calibri"/>
                <a:ea typeface="Calibri"/>
                <a:cs typeface="Calibri"/>
                <a:sym typeface="Calibri"/>
              </a:rPr>
              <a:t>Spațiul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trebuie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a:t>
            </a:r>
            <a:r>
              <a:rPr lang="en-US" sz="1200" b="0" i="0" u="none" strike="noStrike" cap="none" dirty="0" smtClean="0">
                <a:solidFill>
                  <a:schemeClr val="dk1"/>
                </a:solidFill>
                <a:effectLst/>
                <a:latin typeface="Calibri"/>
                <a:ea typeface="Calibri"/>
                <a:cs typeface="Calibri"/>
                <a:sym typeface="Calibri"/>
              </a:rPr>
              <a:t> fie </a:t>
            </a:r>
            <a:r>
              <a:rPr lang="en-US" sz="1200" b="0" i="0" u="none" strike="noStrike" cap="none" dirty="0" err="1" smtClean="0">
                <a:solidFill>
                  <a:schemeClr val="dk1"/>
                </a:solidFill>
                <a:effectLst/>
                <a:latin typeface="Calibri"/>
                <a:ea typeface="Calibri"/>
                <a:cs typeface="Calibri"/>
                <a:sym typeface="Calibri"/>
              </a:rPr>
              <a:t>liniștit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spațios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izolat</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sunetele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exterioare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u="none" strike="noStrike" cap="none" dirty="0" err="1" smtClean="0">
                <a:solidFill>
                  <a:schemeClr val="dk1"/>
                </a:solidFill>
                <a:effectLst/>
                <a:latin typeface="Calibri"/>
                <a:ea typeface="Calibri"/>
                <a:cs typeface="Calibri"/>
                <a:sym typeface="Calibri"/>
              </a:rPr>
              <a:t>Alocarea</a:t>
            </a:r>
            <a:r>
              <a:rPr lang="en-US" sz="1200" b="1" i="1" u="none" strike="noStrike" cap="none" dirty="0" smtClean="0">
                <a:solidFill>
                  <a:schemeClr val="dk1"/>
                </a:solidFill>
                <a:effectLst/>
                <a:latin typeface="Calibri"/>
                <a:ea typeface="Calibri"/>
                <a:cs typeface="Calibri"/>
                <a:sym typeface="Calibri"/>
              </a:rPr>
              <a:t> </a:t>
            </a:r>
            <a:r>
              <a:rPr lang="en-US" sz="1200" b="1" i="1" u="none" strike="noStrike" cap="none" dirty="0" err="1" smtClean="0">
                <a:solidFill>
                  <a:schemeClr val="dk1"/>
                </a:solidFill>
                <a:effectLst/>
                <a:latin typeface="Calibri"/>
                <a:ea typeface="Calibri"/>
                <a:cs typeface="Calibri"/>
                <a:sym typeface="Calibri"/>
              </a:rPr>
              <a:t>timpului</a:t>
            </a:r>
            <a:r>
              <a:rPr lang="en-US" sz="1200" b="1" i="1"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spațiul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terapeutic</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depinde</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asemenea</a:t>
            </a:r>
            <a:r>
              <a:rPr lang="en-US" sz="1200" b="0" i="0" u="none" strike="noStrike" cap="none" dirty="0" smtClean="0">
                <a:solidFill>
                  <a:schemeClr val="dk1"/>
                </a:solidFill>
                <a:effectLst/>
                <a:latin typeface="Calibri"/>
                <a:ea typeface="Calibri"/>
                <a:cs typeface="Calibri"/>
                <a:sym typeface="Calibri"/>
              </a:rPr>
              <a:t>, de o </a:t>
            </a:r>
            <a:r>
              <a:rPr lang="en-US" sz="1200" b="0" i="0" u="none" strike="noStrike" cap="none" dirty="0" err="1" smtClean="0">
                <a:solidFill>
                  <a:schemeClr val="dk1"/>
                </a:solidFill>
                <a:effectLst/>
                <a:latin typeface="Calibri"/>
                <a:ea typeface="Calibri"/>
                <a:cs typeface="Calibri"/>
                <a:sym typeface="Calibri"/>
              </a:rPr>
              <a:t>alocare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adecvată</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timpului</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val="1870959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27</a:t>
            </a:fld>
            <a:endParaRPr/>
          </a:p>
        </p:txBody>
      </p:sp>
    </p:spTree>
    <p:extLst>
      <p:ext uri="{BB962C8B-B14F-4D97-AF65-F5344CB8AC3E}">
        <p14:creationId xmlns:p14="http://schemas.microsoft.com/office/powerpoint/2010/main" val="175834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2" indent="0">
              <a:buFont typeface="Wingdings" panose="05000000000000000000" pitchFamily="2" charset="2"/>
              <a:buNone/>
            </a:pPr>
            <a:r>
              <a:rPr lang="en-US" sz="2800" b="1" dirty="0" smtClean="0"/>
              <a:t>Pre</a:t>
            </a:r>
            <a:r>
              <a:rPr lang="ro-RO" sz="2800" b="1" dirty="0" smtClean="0"/>
              <a:t>gătire</a:t>
            </a:r>
            <a:r>
              <a:rPr lang="en-US" sz="2800" b="1" dirty="0" smtClean="0"/>
              <a:t> </a:t>
            </a:r>
            <a:r>
              <a:rPr lang="en-US" sz="2800" dirty="0" smtClean="0"/>
              <a:t>– </a:t>
            </a:r>
            <a:r>
              <a:rPr lang="en-US" sz="2800" dirty="0" err="1" smtClean="0"/>
              <a:t>etapa</a:t>
            </a:r>
            <a:r>
              <a:rPr lang="en-US" sz="2800" dirty="0" smtClean="0"/>
              <a:t> de </a:t>
            </a:r>
            <a:r>
              <a:rPr lang="en-US" sz="2800" dirty="0" err="1" smtClean="0"/>
              <a:t>introducere</a:t>
            </a:r>
            <a:r>
              <a:rPr lang="en-US" sz="2800" dirty="0" smtClean="0"/>
              <a:t>, </a:t>
            </a:r>
            <a:r>
              <a:rPr lang="en-US" sz="2800" dirty="0" err="1" smtClean="0"/>
              <a:t>când</a:t>
            </a:r>
            <a:r>
              <a:rPr lang="en-US" sz="2800" dirty="0" smtClean="0"/>
              <a:t> </a:t>
            </a:r>
            <a:r>
              <a:rPr lang="en-US" sz="2800" dirty="0" err="1" smtClean="0"/>
              <a:t>elevii</a:t>
            </a:r>
            <a:r>
              <a:rPr lang="en-US" sz="2800" dirty="0" smtClean="0"/>
              <a:t> </a:t>
            </a:r>
            <a:r>
              <a:rPr lang="en-US" sz="2800" dirty="0" err="1" smtClean="0"/>
              <a:t>ajung</a:t>
            </a:r>
            <a:r>
              <a:rPr lang="en-US" sz="2800" dirty="0" smtClean="0"/>
              <a:t> </a:t>
            </a:r>
            <a:r>
              <a:rPr lang="en-US" sz="2800" dirty="0" err="1" smtClean="0"/>
              <a:t>să</a:t>
            </a:r>
            <a:r>
              <a:rPr lang="en-US" sz="2800" dirty="0" smtClean="0"/>
              <a:t> </a:t>
            </a:r>
            <a:r>
              <a:rPr lang="en-US" sz="2800" dirty="0" err="1" smtClean="0"/>
              <a:t>cunoască</a:t>
            </a:r>
            <a:r>
              <a:rPr lang="en-US" sz="2800" dirty="0" smtClean="0"/>
              <a:t> </a:t>
            </a:r>
            <a:r>
              <a:rPr lang="en-US" sz="2800" dirty="0" err="1" smtClean="0"/>
              <a:t>terapeutul</a:t>
            </a:r>
            <a:r>
              <a:rPr lang="en-US" sz="2800" dirty="0" smtClean="0"/>
              <a:t> de </a:t>
            </a:r>
            <a:r>
              <a:rPr lang="en-US" sz="2800" dirty="0" err="1" smtClean="0"/>
              <a:t>dans</a:t>
            </a:r>
            <a:endParaRPr lang="ro-RO" sz="2800" dirty="0" smtClean="0"/>
          </a:p>
          <a:p>
            <a:pPr marL="0" lvl="2" indent="0">
              <a:buFont typeface="Wingdings" panose="05000000000000000000" pitchFamily="2" charset="2"/>
              <a:buNone/>
            </a:pPr>
            <a:r>
              <a:rPr lang="en-US" sz="2800" b="1" dirty="0" err="1" smtClean="0"/>
              <a:t>Incuba</a:t>
            </a:r>
            <a:r>
              <a:rPr lang="ro-RO" sz="2800" b="1" dirty="0" smtClean="0"/>
              <a:t>ție</a:t>
            </a:r>
            <a:r>
              <a:rPr lang="en-US" sz="2800" dirty="0" smtClean="0"/>
              <a:t>– </a:t>
            </a:r>
            <a:r>
              <a:rPr lang="en-US" sz="2800" dirty="0" err="1" smtClean="0"/>
              <a:t>etapa</a:t>
            </a:r>
            <a:r>
              <a:rPr lang="en-US" sz="2800" dirty="0" smtClean="0"/>
              <a:t> </a:t>
            </a:r>
            <a:r>
              <a:rPr lang="en-US" sz="2800" dirty="0" err="1" smtClean="0"/>
              <a:t>în</a:t>
            </a:r>
            <a:r>
              <a:rPr lang="en-US" sz="2800" dirty="0" smtClean="0"/>
              <a:t> care </a:t>
            </a:r>
            <a:r>
              <a:rPr lang="en-US" sz="2800" dirty="0" err="1" smtClean="0"/>
              <a:t>elevii</a:t>
            </a:r>
            <a:r>
              <a:rPr lang="en-US" sz="2800" dirty="0" smtClean="0"/>
              <a:t> </a:t>
            </a:r>
            <a:r>
              <a:rPr lang="en-US" sz="2800" dirty="0" err="1" smtClean="0"/>
              <a:t>încep</a:t>
            </a:r>
            <a:r>
              <a:rPr lang="en-US" sz="2800" dirty="0" smtClean="0"/>
              <a:t> </a:t>
            </a:r>
            <a:r>
              <a:rPr lang="en-US" sz="2800" dirty="0" err="1" smtClean="0"/>
              <a:t>să</a:t>
            </a:r>
            <a:r>
              <a:rPr lang="en-US" sz="2800" dirty="0" smtClean="0"/>
              <a:t> se </a:t>
            </a:r>
            <a:r>
              <a:rPr lang="en-US" sz="2800" dirty="0" err="1" smtClean="0"/>
              <a:t>relaxeze</a:t>
            </a:r>
            <a:r>
              <a:rPr lang="en-US" sz="2800" dirty="0" smtClean="0"/>
              <a:t> </a:t>
            </a:r>
            <a:r>
              <a:rPr lang="en-US" sz="2800" dirty="0" err="1" smtClean="0"/>
              <a:t>și</a:t>
            </a:r>
            <a:r>
              <a:rPr lang="en-US" sz="2800" dirty="0" smtClean="0"/>
              <a:t> </a:t>
            </a:r>
            <a:r>
              <a:rPr lang="en-US" sz="2800" dirty="0" err="1" smtClean="0"/>
              <a:t>să-și</a:t>
            </a:r>
            <a:r>
              <a:rPr lang="en-US" sz="2800" dirty="0" smtClean="0"/>
              <a:t> </a:t>
            </a:r>
            <a:r>
              <a:rPr lang="en-US" sz="2800" dirty="0" err="1" smtClean="0"/>
              <a:t>elibereze</a:t>
            </a:r>
            <a:r>
              <a:rPr lang="en-US" sz="2800" dirty="0" smtClean="0"/>
              <a:t> </a:t>
            </a:r>
            <a:r>
              <a:rPr lang="en-US" sz="2800" dirty="0" err="1" smtClean="0"/>
              <a:t>energia</a:t>
            </a:r>
            <a:r>
              <a:rPr lang="en-US" sz="2800" dirty="0" smtClean="0"/>
              <a:t> </a:t>
            </a:r>
            <a:r>
              <a:rPr lang="en-US" sz="2800" dirty="0" err="1" smtClean="0"/>
              <a:t>negativă</a:t>
            </a:r>
            <a:r>
              <a:rPr lang="en-US" sz="2800" smtClean="0"/>
              <a:t>, și </a:t>
            </a:r>
            <a:r>
              <a:rPr lang="en-US" sz="2800" dirty="0" err="1" smtClean="0"/>
              <a:t>să</a:t>
            </a:r>
            <a:r>
              <a:rPr lang="en-US" sz="2800" dirty="0" smtClean="0"/>
              <a:t> </a:t>
            </a:r>
            <a:r>
              <a:rPr lang="en-US" sz="2800" dirty="0" err="1" smtClean="0"/>
              <a:t>permită</a:t>
            </a:r>
            <a:r>
              <a:rPr lang="en-US" sz="2800" dirty="0" smtClean="0"/>
              <a:t> </a:t>
            </a:r>
            <a:r>
              <a:rPr lang="en-US" sz="2800" dirty="0" err="1" smtClean="0"/>
              <a:t>corpului</a:t>
            </a:r>
            <a:r>
              <a:rPr lang="en-US" sz="2800" dirty="0" smtClean="0"/>
              <a:t> </a:t>
            </a:r>
            <a:r>
              <a:rPr lang="en-US" sz="2800" dirty="0" err="1" smtClean="0"/>
              <a:t>lor</a:t>
            </a:r>
            <a:r>
              <a:rPr lang="en-US" sz="2800" dirty="0" smtClean="0"/>
              <a:t> </a:t>
            </a:r>
            <a:r>
              <a:rPr lang="en-US" sz="2800" dirty="0" err="1" smtClean="0"/>
              <a:t>să</a:t>
            </a:r>
            <a:r>
              <a:rPr lang="en-US" sz="2800" dirty="0" smtClean="0"/>
              <a:t> </a:t>
            </a:r>
            <a:r>
              <a:rPr lang="en-US" sz="2800" dirty="0" err="1" smtClean="0"/>
              <a:t>preia</a:t>
            </a:r>
            <a:r>
              <a:rPr lang="en-US" sz="2800" dirty="0" smtClean="0"/>
              <a:t> </a:t>
            </a:r>
            <a:r>
              <a:rPr lang="en-US" sz="2800" dirty="0" err="1" smtClean="0"/>
              <a:t>controlul</a:t>
            </a:r>
            <a:r>
              <a:rPr lang="en-US" sz="1200" b="0" i="0" u="none" strike="noStrike" cap="none" dirty="0" smtClean="0">
                <a:solidFill>
                  <a:schemeClr val="dk1"/>
                </a:solidFill>
                <a:effectLst/>
                <a:latin typeface="Calibri"/>
                <a:ea typeface="Calibri"/>
                <a:cs typeface="Calibri"/>
                <a:sym typeface="Calibri"/>
              </a:rPr>
              <a:t>. </a:t>
            </a:r>
            <a:endParaRPr lang="en-US" sz="2800" dirty="0" smtClean="0"/>
          </a:p>
          <a:p>
            <a:pPr marL="0" lvl="2" indent="0">
              <a:buFont typeface="Wingdings" panose="05000000000000000000" pitchFamily="2" charset="2"/>
              <a:buNone/>
            </a:pPr>
            <a:r>
              <a:rPr lang="en-US" sz="2800" b="1" dirty="0" err="1" smtClean="0"/>
              <a:t>Ilumina</a:t>
            </a:r>
            <a:r>
              <a:rPr lang="ro-RO" sz="2800" b="1" dirty="0" smtClean="0"/>
              <a:t>re</a:t>
            </a:r>
            <a:r>
              <a:rPr lang="en-US" sz="2800" dirty="0" smtClean="0"/>
              <a:t> –</a:t>
            </a:r>
            <a:r>
              <a:rPr lang="en-US" sz="2800" dirty="0" err="1" smtClean="0"/>
              <a:t>în</a:t>
            </a:r>
            <a:r>
              <a:rPr lang="en-US" sz="2800" dirty="0" smtClean="0"/>
              <a:t> </a:t>
            </a:r>
            <a:r>
              <a:rPr lang="en-US" sz="2800" dirty="0" err="1" smtClean="0"/>
              <a:t>această</a:t>
            </a:r>
            <a:r>
              <a:rPr lang="en-US" sz="2800" dirty="0" smtClean="0"/>
              <a:t> </a:t>
            </a:r>
            <a:r>
              <a:rPr lang="en-US" sz="2800" dirty="0" err="1" smtClean="0"/>
              <a:t>etapă</a:t>
            </a:r>
            <a:r>
              <a:rPr lang="en-US" sz="2800" dirty="0" smtClean="0"/>
              <a:t> </a:t>
            </a:r>
            <a:r>
              <a:rPr lang="en-US" sz="2800" dirty="0" err="1" smtClean="0"/>
              <a:t>elevii</a:t>
            </a:r>
            <a:r>
              <a:rPr lang="en-US" sz="2800" dirty="0" smtClean="0"/>
              <a:t> </a:t>
            </a:r>
            <a:r>
              <a:rPr lang="en-US" sz="2800" dirty="0" err="1" smtClean="0"/>
              <a:t>devin</a:t>
            </a:r>
            <a:r>
              <a:rPr lang="en-US" sz="2800" dirty="0" smtClean="0"/>
              <a:t> </a:t>
            </a:r>
            <a:r>
              <a:rPr lang="en-US" sz="2800" dirty="0" err="1" smtClean="0"/>
              <a:t>mai</a:t>
            </a:r>
            <a:r>
              <a:rPr lang="en-US" sz="2800" dirty="0" smtClean="0"/>
              <a:t> </a:t>
            </a:r>
            <a:r>
              <a:rPr lang="en-US" sz="2800" dirty="0" err="1" smtClean="0"/>
              <a:t>conștienți</a:t>
            </a:r>
            <a:r>
              <a:rPr lang="en-US" sz="2800" dirty="0" smtClean="0"/>
              <a:t> de </a:t>
            </a:r>
            <a:r>
              <a:rPr lang="en-US" sz="2800" dirty="0" err="1" smtClean="0"/>
              <a:t>ei</a:t>
            </a:r>
            <a:r>
              <a:rPr lang="en-US" sz="2800" dirty="0" smtClean="0"/>
              <a:t> </a:t>
            </a:r>
            <a:r>
              <a:rPr lang="en-US" sz="2800" dirty="0" err="1" smtClean="0"/>
              <a:t>înșiși</a:t>
            </a:r>
            <a:r>
              <a:rPr lang="en-US" sz="2800" dirty="0" smtClean="0"/>
              <a:t>, </a:t>
            </a:r>
            <a:r>
              <a:rPr lang="en-US" sz="2800" dirty="0" err="1" smtClean="0"/>
              <a:t>încep</a:t>
            </a:r>
            <a:r>
              <a:rPr lang="en-US" sz="2800" dirty="0" smtClean="0"/>
              <a:t> </a:t>
            </a:r>
            <a:r>
              <a:rPr lang="en-US" sz="2800" dirty="0" err="1" smtClean="0"/>
              <a:t>să</a:t>
            </a:r>
            <a:r>
              <a:rPr lang="en-US" sz="2800" dirty="0" smtClean="0"/>
              <a:t> se </a:t>
            </a:r>
            <a:r>
              <a:rPr lang="en-US" sz="2800" dirty="0" err="1" smtClean="0"/>
              <a:t>exprime</a:t>
            </a:r>
            <a:r>
              <a:rPr lang="en-US" sz="2800" dirty="0" smtClean="0"/>
              <a:t> </a:t>
            </a:r>
            <a:r>
              <a:rPr lang="en-US" sz="2800" dirty="0" err="1" smtClean="0"/>
              <a:t>confortabil</a:t>
            </a:r>
            <a:r>
              <a:rPr lang="en-US" sz="2800" dirty="0" smtClean="0"/>
              <a:t> </a:t>
            </a:r>
            <a:r>
              <a:rPr lang="en-US" sz="2800" dirty="0" err="1" smtClean="0"/>
              <a:t>prin</a:t>
            </a:r>
            <a:r>
              <a:rPr lang="en-US" sz="2800" dirty="0" smtClean="0"/>
              <a:t> </a:t>
            </a:r>
            <a:r>
              <a:rPr lang="en-US" sz="2800" dirty="0" err="1" smtClean="0"/>
              <a:t>mișcări</a:t>
            </a:r>
            <a:r>
              <a:rPr lang="en-US" sz="2800" dirty="0" smtClean="0"/>
              <a:t> </a:t>
            </a:r>
            <a:r>
              <a:rPr lang="en-US" sz="2800" dirty="0" err="1" smtClean="0"/>
              <a:t>și</a:t>
            </a:r>
            <a:r>
              <a:rPr lang="en-US" sz="2800" dirty="0" smtClean="0"/>
              <a:t> </a:t>
            </a:r>
            <a:r>
              <a:rPr lang="en-US" sz="2800" dirty="0" err="1" smtClean="0"/>
              <a:t>să</a:t>
            </a:r>
            <a:r>
              <a:rPr lang="en-US" sz="2800" dirty="0" smtClean="0"/>
              <a:t> </a:t>
            </a:r>
            <a:r>
              <a:rPr lang="en-US" sz="2800" dirty="0" err="1" smtClean="0"/>
              <a:t>câștige</a:t>
            </a:r>
            <a:r>
              <a:rPr lang="en-US" sz="2800" dirty="0" smtClean="0"/>
              <a:t> un sentiment de </a:t>
            </a:r>
            <a:r>
              <a:rPr lang="en-US" sz="2800" dirty="0" err="1" smtClean="0"/>
              <a:t>claritate</a:t>
            </a:r>
            <a:r>
              <a:rPr lang="en-US" sz="2800" dirty="0" smtClean="0"/>
              <a:t>, </a:t>
            </a:r>
            <a:r>
              <a:rPr lang="en-US" sz="2800" dirty="0" err="1" smtClean="0"/>
              <a:t>libertate</a:t>
            </a:r>
            <a:r>
              <a:rPr lang="en-US" sz="1200" b="0" i="0" u="none" strike="noStrike" cap="none" dirty="0" smtClean="0">
                <a:solidFill>
                  <a:schemeClr val="dk1"/>
                </a:solidFill>
                <a:effectLst/>
                <a:latin typeface="Calibri"/>
                <a:ea typeface="Calibri"/>
                <a:cs typeface="Calibri"/>
                <a:sym typeface="Calibri"/>
              </a:rPr>
              <a:t>.</a:t>
            </a:r>
            <a:endParaRPr lang="en-US" sz="2800" dirty="0" smtClean="0"/>
          </a:p>
          <a:p>
            <a:pPr marL="0" lvl="2" indent="0">
              <a:buFont typeface="Wingdings" panose="05000000000000000000" pitchFamily="2" charset="2"/>
              <a:buNone/>
            </a:pPr>
            <a:r>
              <a:rPr lang="en-US" sz="2800" b="1" dirty="0" err="1" smtClean="0"/>
              <a:t>Evalua</a:t>
            </a:r>
            <a:r>
              <a:rPr lang="ro-RO" sz="2800" b="1" dirty="0" smtClean="0"/>
              <a:t>re</a:t>
            </a:r>
            <a:r>
              <a:rPr lang="en-US" sz="2800" dirty="0" smtClean="0"/>
              <a:t> – </a:t>
            </a:r>
            <a:r>
              <a:rPr lang="en-US" sz="2800" dirty="0" err="1" smtClean="0"/>
              <a:t>în</a:t>
            </a:r>
            <a:r>
              <a:rPr lang="en-US" sz="2800" dirty="0" smtClean="0"/>
              <a:t> </a:t>
            </a:r>
            <a:r>
              <a:rPr lang="en-US" sz="2800" dirty="0" err="1" smtClean="0"/>
              <a:t>această</a:t>
            </a:r>
            <a:r>
              <a:rPr lang="en-US" sz="2800" dirty="0" smtClean="0"/>
              <a:t> </a:t>
            </a:r>
            <a:r>
              <a:rPr lang="en-US" sz="2800" dirty="0" err="1" smtClean="0"/>
              <a:t>ultimă</a:t>
            </a:r>
            <a:r>
              <a:rPr lang="en-US" sz="2800" dirty="0" smtClean="0"/>
              <a:t> parte a </a:t>
            </a:r>
            <a:r>
              <a:rPr lang="en-US" sz="2800" dirty="0" err="1" smtClean="0"/>
              <a:t>terapiei</a:t>
            </a:r>
            <a:r>
              <a:rPr lang="en-US" sz="2800" dirty="0" smtClean="0"/>
              <a:t> </a:t>
            </a:r>
            <a:r>
              <a:rPr lang="ro-RO" sz="2800" dirty="0" smtClean="0"/>
              <a:t>elevii</a:t>
            </a:r>
            <a:r>
              <a:rPr lang="en-US" sz="2800" dirty="0" smtClean="0"/>
              <a:t> </a:t>
            </a:r>
            <a:r>
              <a:rPr lang="en-US" sz="2800" dirty="0" err="1" smtClean="0"/>
              <a:t>învață</a:t>
            </a:r>
            <a:r>
              <a:rPr lang="en-US" sz="2800" dirty="0" smtClean="0"/>
              <a:t> cum </a:t>
            </a:r>
            <a:r>
              <a:rPr lang="en-US" sz="2800" dirty="0" err="1" smtClean="0"/>
              <a:t>să</a:t>
            </a:r>
            <a:r>
              <a:rPr lang="en-US" sz="2800" dirty="0" smtClean="0"/>
              <a:t> </a:t>
            </a:r>
            <a:r>
              <a:rPr lang="en-US" sz="2800" dirty="0" err="1" smtClean="0"/>
              <a:t>folosească</a:t>
            </a:r>
            <a:r>
              <a:rPr lang="en-US" sz="2800" dirty="0" smtClean="0"/>
              <a:t> </a:t>
            </a:r>
            <a:r>
              <a:rPr lang="en-US" sz="2800" dirty="0" err="1" smtClean="0"/>
              <a:t>terapia</a:t>
            </a:r>
            <a:r>
              <a:rPr lang="en-US" sz="2800" dirty="0" smtClean="0"/>
              <a:t> </a:t>
            </a:r>
            <a:r>
              <a:rPr lang="en-US" sz="2800" dirty="0" err="1" smtClean="0"/>
              <a:t>prin</a:t>
            </a:r>
            <a:r>
              <a:rPr lang="en-US" sz="2800" dirty="0" smtClean="0"/>
              <a:t> </a:t>
            </a:r>
            <a:r>
              <a:rPr lang="en-US" sz="2800" dirty="0" err="1" smtClean="0"/>
              <a:t>dans</a:t>
            </a:r>
            <a:r>
              <a:rPr lang="en-US" sz="2800" dirty="0" smtClean="0"/>
              <a:t> </a:t>
            </a:r>
            <a:r>
              <a:rPr lang="en-US" sz="2800" dirty="0" err="1" smtClean="0"/>
              <a:t>pentru</a:t>
            </a:r>
            <a:r>
              <a:rPr lang="en-US" sz="2800" dirty="0" smtClean="0"/>
              <a:t> a </a:t>
            </a:r>
            <a:r>
              <a:rPr lang="en-US" sz="2800" dirty="0" err="1" smtClean="0"/>
              <a:t>îmbunătăți</a:t>
            </a:r>
            <a:r>
              <a:rPr lang="en-US" sz="2800" dirty="0" smtClean="0"/>
              <a:t> </a:t>
            </a:r>
            <a:r>
              <a:rPr lang="en-US" sz="2800" dirty="0" err="1" smtClean="0"/>
              <a:t>calitatea</a:t>
            </a:r>
            <a:r>
              <a:rPr lang="en-US" sz="2800" dirty="0" smtClean="0"/>
              <a:t> </a:t>
            </a:r>
            <a:r>
              <a:rPr lang="en-US" sz="2800" dirty="0" err="1" smtClean="0"/>
              <a:t>vieții</a:t>
            </a:r>
            <a:r>
              <a:rPr lang="en-US" sz="2800" dirty="0" smtClean="0"/>
              <a:t> </a:t>
            </a:r>
            <a:r>
              <a:rPr lang="en-US" sz="2800" dirty="0" err="1" smtClean="0"/>
              <a:t>lor</a:t>
            </a:r>
            <a:r>
              <a:rPr lang="en-US" sz="1200" b="0" i="0" u="none" strike="noStrike" cap="none" dirty="0" smtClean="0">
                <a:solidFill>
                  <a:schemeClr val="dk1"/>
                </a:solidFill>
                <a:effectLst/>
                <a:latin typeface="Calibri"/>
                <a:ea typeface="Calibri"/>
                <a:cs typeface="Calibri"/>
                <a:sym typeface="Calibri"/>
              </a:rPr>
              <a:t>.  </a:t>
            </a:r>
            <a:endParaRPr lang="en-US" sz="2800" dirty="0" smtClean="0">
              <a:solidFill>
                <a:schemeClr val="tx1"/>
              </a:solidFill>
              <a:latin typeface="Helvetica Neue" panose="020B0604020202020204" charset="0"/>
            </a:endParaRP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28</a:t>
            </a:fld>
            <a:endParaRPr/>
          </a:p>
        </p:txBody>
      </p:sp>
    </p:spTree>
    <p:extLst>
      <p:ext uri="{BB962C8B-B14F-4D97-AF65-F5344CB8AC3E}">
        <p14:creationId xmlns:p14="http://schemas.microsoft.com/office/powerpoint/2010/main" val="1244695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200" b="1" i="0" u="none" strike="noStrike" cap="none" dirty="0" smtClean="0">
                <a:solidFill>
                  <a:schemeClr val="dk1"/>
                </a:solidFill>
                <a:effectLst/>
                <a:latin typeface="Calibri"/>
                <a:ea typeface="Calibri"/>
                <a:cs typeface="Calibri"/>
                <a:sym typeface="Calibri"/>
              </a:rPr>
              <a:t>De </a:t>
            </a:r>
            <a:r>
              <a:rPr lang="en-US" sz="1200" b="1" i="0" u="none" strike="noStrike" cap="none" dirty="0" err="1" smtClean="0">
                <a:solidFill>
                  <a:schemeClr val="dk1"/>
                </a:solidFill>
                <a:effectLst/>
                <a:latin typeface="Calibri"/>
                <a:ea typeface="Calibri"/>
                <a:cs typeface="Calibri"/>
                <a:sym typeface="Calibri"/>
              </a:rPr>
              <a:t>exemplu</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unele</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activități</a:t>
            </a:r>
            <a:r>
              <a:rPr lang="en-US" sz="1200" b="1" i="0" u="none" strike="noStrike" cap="none" dirty="0" smtClean="0">
                <a:solidFill>
                  <a:schemeClr val="dk1"/>
                </a:solidFill>
                <a:effectLst/>
                <a:latin typeface="Calibri"/>
                <a:ea typeface="Calibri"/>
                <a:cs typeface="Calibri"/>
                <a:sym typeface="Calibri"/>
              </a:rPr>
              <a:t> de </a:t>
            </a:r>
            <a:r>
              <a:rPr lang="en-US" sz="1200" b="1" i="0" u="none" strike="noStrike" cap="none" dirty="0" err="1" smtClean="0">
                <a:solidFill>
                  <a:schemeClr val="dk1"/>
                </a:solidFill>
                <a:effectLst/>
                <a:latin typeface="Calibri"/>
                <a:ea typeface="Calibri"/>
                <a:cs typeface="Calibri"/>
                <a:sym typeface="Calibri"/>
              </a:rPr>
              <a:t>terapie</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prin</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muzică</a:t>
            </a:r>
            <a:r>
              <a:rPr lang="en-US" sz="1200" b="1" i="0" u="none" strike="noStrike" cap="none" dirty="0" smtClean="0">
                <a:solidFill>
                  <a:schemeClr val="dk1"/>
                </a:solidFill>
                <a:effectLst/>
                <a:latin typeface="Calibri"/>
                <a:ea typeface="Calibri"/>
                <a:cs typeface="Calibri"/>
                <a:sym typeface="Calibri"/>
              </a:rPr>
              <a:t> </a:t>
            </a:r>
            <a:r>
              <a:rPr lang="en-US" sz="1200" b="1" i="0" u="none" strike="noStrike" cap="none" dirty="0" err="1" smtClean="0">
                <a:solidFill>
                  <a:schemeClr val="dk1"/>
                </a:solidFill>
                <a:effectLst/>
                <a:latin typeface="Calibri"/>
                <a:ea typeface="Calibri"/>
                <a:cs typeface="Calibri"/>
                <a:sym typeface="Calibri"/>
              </a:rPr>
              <a:t>includ</a:t>
            </a:r>
            <a:r>
              <a:rPr lang="en-US" sz="1200" b="1" i="0" u="none" strike="noStrike" cap="none" dirty="0" smtClean="0">
                <a:solidFill>
                  <a:schemeClr val="dk1"/>
                </a:solidFill>
                <a:effectLst/>
                <a:latin typeface="Calibri"/>
                <a:ea typeface="Calibri"/>
                <a:cs typeface="Calibri"/>
                <a:sym typeface="Calibri"/>
              </a:rPr>
              <a:t>: </a:t>
            </a:r>
            <a:endParaRPr lang="ro-RO" sz="1200" b="1"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Scrierea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cântatul</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cântecelor</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Improvizație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cântece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piese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muzicale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Cânta</a:t>
            </a:r>
            <a:r>
              <a:rPr lang="ro-RO" sz="1200" b="0" i="0" u="none" strike="noStrike" cap="none" dirty="0" smtClean="0">
                <a:solidFill>
                  <a:schemeClr val="dk1"/>
                </a:solidFill>
                <a:effectLst/>
                <a:latin typeface="Calibri"/>
                <a:ea typeface="Calibri"/>
                <a:cs typeface="Calibri"/>
                <a:sym typeface="Calibri"/>
              </a:rPr>
              <a:t>tul</a:t>
            </a:r>
            <a:r>
              <a:rPr lang="en-US" sz="1200" b="0" i="0" u="none" strike="noStrike" cap="none" dirty="0" smtClean="0">
                <a:solidFill>
                  <a:schemeClr val="dk1"/>
                </a:solidFill>
                <a:effectLst/>
                <a:latin typeface="Calibri"/>
                <a:ea typeface="Calibri"/>
                <a:cs typeface="Calibri"/>
                <a:sym typeface="Calibri"/>
              </a:rPr>
              <a:t> la un instrument </a:t>
            </a:r>
            <a:r>
              <a:rPr lang="en-US" sz="1200" b="0" i="0" u="none" strike="noStrike" cap="none" dirty="0" err="1" smtClean="0">
                <a:solidFill>
                  <a:schemeClr val="dk1"/>
                </a:solidFill>
                <a:effectLst/>
                <a:latin typeface="Calibri"/>
                <a:ea typeface="Calibri"/>
                <a:cs typeface="Calibri"/>
                <a:sym typeface="Calibri"/>
              </a:rPr>
              <a:t>muzical</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Utilizarea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dispozitivelor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muzicale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 </a:t>
            </a:r>
            <a:r>
              <a:rPr lang="en-US" sz="1200" b="0" i="0" u="none" strike="noStrike" cap="none" dirty="0" err="1" smtClean="0">
                <a:solidFill>
                  <a:schemeClr val="dk1"/>
                </a:solidFill>
                <a:effectLst/>
                <a:latin typeface="Calibri"/>
                <a:ea typeface="Calibri"/>
                <a:cs typeface="Calibri"/>
                <a:sym typeface="Calibri"/>
              </a:rPr>
              <a:t>tehnologiei</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Ascultarea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muzicii</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fără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imagini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vizuale</a:t>
            </a:r>
            <a:r>
              <a:rPr lang="en-US" sz="1200" b="0" i="0" u="none" strike="noStrike" cap="none" dirty="0" smtClean="0">
                <a:solidFill>
                  <a:schemeClr val="dk1"/>
                </a:solidFill>
                <a:effectLst/>
                <a:latin typeface="Calibri"/>
                <a:ea typeface="Calibri"/>
                <a:cs typeface="Calibri"/>
                <a:sym typeface="Calibri"/>
              </a:rPr>
              <a:t>). </a:t>
            </a:r>
            <a:endParaRPr lang="ro-RO"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Schimbul</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informații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prin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muzică</a:t>
            </a:r>
            <a:r>
              <a:rPr lang="en-US" sz="1200" b="0" i="0" u="none" strike="noStrike" cap="none" dirty="0" smtClean="0">
                <a:solidFill>
                  <a:schemeClr val="dk1"/>
                </a:solidFill>
                <a:effectLst/>
                <a:latin typeface="Calibri"/>
                <a:ea typeface="Calibri"/>
                <a:cs typeface="Calibri"/>
                <a:sym typeface="Calibri"/>
              </a:rPr>
              <a:t>.</a:t>
            </a: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29</a:t>
            </a:fld>
            <a:endParaRPr/>
          </a:p>
        </p:txBody>
      </p:sp>
    </p:spTree>
    <p:extLst>
      <p:ext uri="{BB962C8B-B14F-4D97-AF65-F5344CB8AC3E}">
        <p14:creationId xmlns:p14="http://schemas.microsoft.com/office/powerpoint/2010/main" val="249189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3119765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200" b="0" i="0" u="none" strike="noStrike" cap="none"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30</a:t>
            </a:fld>
            <a:endParaRPr/>
          </a:p>
        </p:txBody>
      </p:sp>
    </p:spTree>
    <p:extLst>
      <p:ext uri="{BB962C8B-B14F-4D97-AF65-F5344CB8AC3E}">
        <p14:creationId xmlns:p14="http://schemas.microsoft.com/office/powerpoint/2010/main" val="3711839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smtClean="0">
                <a:solidFill>
                  <a:schemeClr val="dk1"/>
                </a:solidFill>
                <a:effectLst/>
                <a:latin typeface="Calibri"/>
                <a:ea typeface="Calibri"/>
                <a:cs typeface="Calibri"/>
                <a:sym typeface="Calibri"/>
              </a:rPr>
              <a:t>Această metodă a fost adoptată într-un proiect internațional în Belgia în 2003 la Leuven, școala de teatru „Jona”, 2003-2015 -  participarea la un proiect internațional</a:t>
            </a:r>
            <a:r>
              <a:rPr lang="ro-RO" sz="1200" b="0" i="0" u="none" strike="noStrike" cap="none" smtClean="0">
                <a:solidFill>
                  <a:schemeClr val="dk1"/>
                </a:solidFill>
                <a:effectLst/>
                <a:latin typeface="Calibri"/>
                <a:ea typeface="Calibri"/>
                <a:cs typeface="Calibri"/>
                <a:sym typeface="Calibri"/>
              </a:rPr>
              <a:t>. Se bazează pe integrarea artei şi literaturii şiare două părţiŞ</a:t>
            </a:r>
          </a:p>
          <a:p>
            <a:pPr marL="0" lvl="0" indent="0" algn="l" rtl="0">
              <a:lnSpc>
                <a:spcPct val="100000"/>
              </a:lnSpc>
              <a:spcBef>
                <a:spcPts val="0"/>
              </a:spcBef>
              <a:spcAft>
                <a:spcPts val="0"/>
              </a:spcAft>
              <a:buSzPts val="1400"/>
              <a:buNone/>
            </a:pPr>
            <a:endParaRPr lang="ro-RO" sz="1200" b="0" i="0" u="none" strike="noStrike" cap="none"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smtClean="0">
                <a:solidFill>
                  <a:schemeClr val="dk1"/>
                </a:solidFill>
                <a:effectLst/>
                <a:latin typeface="Calibri"/>
                <a:ea typeface="Calibri"/>
                <a:cs typeface="Calibri"/>
                <a:sym typeface="Calibri"/>
              </a:rPr>
              <a:t>1.</a:t>
            </a:r>
            <a:r>
              <a:rPr lang="ro-RO" sz="1200" b="0" i="0" u="none" strike="noStrike" cap="none" baseline="0" smtClean="0">
                <a:solidFill>
                  <a:schemeClr val="dk1"/>
                </a:solidFill>
                <a:effectLst/>
                <a:latin typeface="Calibri"/>
                <a:ea typeface="Calibri"/>
                <a:cs typeface="Calibri"/>
                <a:sym typeface="Calibri"/>
              </a:rPr>
              <a:t> Alegerea unui basm - prin alegerea unui basm, putem analiza de ce împrejurările din basm s-au dovedit a fi  într-un fel sau altul, săne imaginăm despre ce s-ar fi întâmplat dacă eroul ar fi acţionat mai înţelept şi să explorăm modalităţile prin care poate rezolva problemele pe care trebuie să le înfrunte. Personajele pot fi pur și simplu oameni reali (sine, prieteni etc.) atunci când sunt transformate în personaje de basm.</a:t>
            </a:r>
          </a:p>
          <a:p>
            <a:pPr marL="0" lvl="0" indent="0" algn="l" rtl="0">
              <a:lnSpc>
                <a:spcPct val="100000"/>
              </a:lnSpc>
              <a:spcBef>
                <a:spcPts val="0"/>
              </a:spcBef>
              <a:spcAft>
                <a:spcPts val="0"/>
              </a:spcAft>
              <a:buSzPts val="1400"/>
              <a:buNone/>
            </a:pPr>
            <a:endParaRPr lang="ro-RO" sz="1200" b="0" i="0" u="none" strike="noStrike" cap="none" baseline="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baseline="0" smtClean="0">
                <a:solidFill>
                  <a:schemeClr val="dk1"/>
                </a:solidFill>
                <a:effectLst/>
                <a:latin typeface="Calibri"/>
                <a:ea typeface="Calibri"/>
                <a:cs typeface="Calibri"/>
                <a:sym typeface="Calibri"/>
              </a:rPr>
              <a:t>2. Intriga -  Baza poveștii va fi, desigur, o situație problematică. Problema poate fi descrisă direct sau metaforic. Când vorbim despre necazurile copilului în poveste, parcă copilul își privește situația de pe margine, iar acest lucru este foarte util.</a:t>
            </a:r>
          </a:p>
          <a:p>
            <a:pPr marL="0" lvl="0" indent="0" algn="l" rtl="0">
              <a:lnSpc>
                <a:spcPct val="100000"/>
              </a:lnSpc>
              <a:spcBef>
                <a:spcPts val="0"/>
              </a:spcBef>
              <a:spcAft>
                <a:spcPts val="0"/>
              </a:spcAft>
              <a:buSzPts val="1400"/>
              <a:buNone/>
            </a:pPr>
            <a:endParaRPr lang="ro-RO" sz="1200" b="0" i="0" u="none" strike="noStrike" cap="none" baseline="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baseline="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smtClean="0">
                <a:solidFill>
                  <a:schemeClr val="dk1"/>
                </a:solidFill>
                <a:effectLst/>
                <a:latin typeface="Calibri"/>
                <a:ea typeface="Calibri"/>
                <a:cs typeface="Calibri"/>
                <a:sym typeface="Calibri"/>
              </a:rPr>
              <a:t>De exemplu, povești pentru un copil timid. Bineînțeles, un astfel de copil ar beneficia de povești despre curaj, cu sugestii despre cum să câștige acel curaj. Există o mulțime de povești despre cavaleri și prinți curajoși și despre aventurile pe care le-au avut. A</a:t>
            </a:r>
            <a:r>
              <a:rPr lang="ro-RO" sz="1200" b="0" i="0" u="none" strike="noStrike" cap="none" smtClean="0">
                <a:solidFill>
                  <a:schemeClr val="dk1"/>
                </a:solidFill>
                <a:effectLst/>
                <a:latin typeface="Calibri"/>
                <a:ea typeface="Calibri"/>
                <a:cs typeface="Calibri"/>
                <a:sym typeface="Calibri"/>
              </a:rPr>
              <a:t>m</a:t>
            </a:r>
            <a:r>
              <a:rPr lang="en-US" sz="1200" b="0" i="0" u="none" strike="noStrike" cap="none" smtClean="0">
                <a:solidFill>
                  <a:schemeClr val="dk1"/>
                </a:solidFill>
                <a:effectLst/>
                <a:latin typeface="Calibri"/>
                <a:ea typeface="Calibri"/>
                <a:cs typeface="Calibri"/>
                <a:sym typeface="Calibri"/>
              </a:rPr>
              <a:t> putea adăuga la povestea convențională pe care a</a:t>
            </a:r>
            <a:r>
              <a:rPr lang="ro-RO" sz="1200" b="0" i="0" u="none" strike="noStrike" cap="none" smtClean="0">
                <a:solidFill>
                  <a:schemeClr val="dk1"/>
                </a:solidFill>
                <a:effectLst/>
                <a:latin typeface="Calibri"/>
                <a:ea typeface="Calibri"/>
                <a:cs typeface="Calibri"/>
                <a:sym typeface="Calibri"/>
              </a:rPr>
              <a:t>m</a:t>
            </a:r>
            <a:r>
              <a:rPr lang="en-US" sz="1200" b="0" i="0" u="none" strike="noStrike" cap="none" smtClean="0">
                <a:solidFill>
                  <a:schemeClr val="dk1"/>
                </a:solidFill>
                <a:effectLst/>
                <a:latin typeface="Calibri"/>
                <a:ea typeface="Calibri"/>
                <a:cs typeface="Calibri"/>
                <a:sym typeface="Calibri"/>
              </a:rPr>
              <a:t> ales-o comentarii </a:t>
            </a:r>
            <a:r>
              <a:rPr lang="ro-RO" sz="1200" b="0" i="0" u="none" strike="noStrike" cap="none" smtClean="0">
                <a:solidFill>
                  <a:schemeClr val="dk1"/>
                </a:solidFill>
                <a:effectLst/>
                <a:latin typeface="Calibri"/>
                <a:ea typeface="Calibri"/>
                <a:cs typeface="Calibri"/>
                <a:sym typeface="Calibri"/>
              </a:rPr>
              <a:t>cum </a:t>
            </a:r>
            <a:r>
              <a:rPr lang="en-US" sz="1200" b="0" i="0" u="none" strike="noStrike" cap="none" smtClean="0">
                <a:solidFill>
                  <a:schemeClr val="dk1"/>
                </a:solidFill>
                <a:effectLst/>
                <a:latin typeface="Calibri"/>
                <a:ea typeface="Calibri"/>
                <a:cs typeface="Calibri"/>
                <a:sym typeface="Calibri"/>
              </a:rPr>
              <a:t>că personajul</a:t>
            </a:r>
            <a:r>
              <a:rPr lang="ro-RO" sz="1200" b="0" i="0" u="none" strike="noStrike" cap="none" smtClean="0">
                <a:solidFill>
                  <a:schemeClr val="dk1"/>
                </a:solidFill>
                <a:effectLst/>
                <a:latin typeface="Calibri"/>
                <a:ea typeface="Calibri"/>
                <a:cs typeface="Calibri"/>
                <a:sym typeface="Calibri"/>
              </a:rPr>
              <a:t>ui</a:t>
            </a:r>
            <a:r>
              <a:rPr lang="en-US" sz="1200" b="0" i="0" u="none" strike="noStrike" cap="none" smtClean="0">
                <a:solidFill>
                  <a:schemeClr val="dk1"/>
                </a:solidFill>
                <a:effectLst/>
                <a:latin typeface="Calibri"/>
                <a:ea typeface="Calibri"/>
                <a:cs typeface="Calibri"/>
                <a:sym typeface="Calibri"/>
              </a:rPr>
              <a:t> principal îi era frică de un dragon sau de o călătorie într-un regat îndepărtat (cine spune că prinților nu le este frică?). Și-a petrecut jumătate din noapte gândindu-se: „Este înfricoșător, s-ar putea să </a:t>
            </a:r>
            <a:r>
              <a:rPr lang="ro-RO" sz="1200" b="0" i="0" u="none" strike="noStrike" cap="none" smtClean="0">
                <a:solidFill>
                  <a:schemeClr val="dk1"/>
                </a:solidFill>
                <a:effectLst/>
                <a:latin typeface="Calibri"/>
                <a:ea typeface="Calibri"/>
                <a:cs typeface="Calibri"/>
                <a:sym typeface="Calibri"/>
              </a:rPr>
              <a:t>nu reusesc</a:t>
            </a:r>
            <a:r>
              <a:rPr lang="en-US" sz="1200" b="0" i="0" u="none" strike="noStrike" cap="none" smtClean="0">
                <a:solidFill>
                  <a:schemeClr val="dk1"/>
                </a:solidFill>
                <a:effectLst/>
                <a:latin typeface="Calibri"/>
                <a:ea typeface="Calibri"/>
                <a:cs typeface="Calibri"/>
                <a:sym typeface="Calibri"/>
              </a:rPr>
              <a:t>”, dar și-a făcut curaj și a pornit să-și îndeplinească isprăvile. Pe drum a întâlnit diver</a:t>
            </a:r>
            <a:r>
              <a:rPr lang="ro-RO" sz="1200" b="0" i="0" u="none" strike="noStrike" cap="none" smtClean="0">
                <a:solidFill>
                  <a:schemeClr val="dk1"/>
                </a:solidFill>
                <a:effectLst/>
                <a:latin typeface="Calibri"/>
                <a:ea typeface="Calibri"/>
                <a:cs typeface="Calibri"/>
                <a:sym typeface="Calibri"/>
              </a:rPr>
              <a:t>se </a:t>
            </a:r>
            <a:r>
              <a:rPr lang="en-US" sz="1200" b="0" i="0" u="none" strike="noStrike" cap="none" smtClean="0">
                <a:solidFill>
                  <a:schemeClr val="dk1"/>
                </a:solidFill>
                <a:effectLst/>
                <a:latin typeface="Calibri"/>
                <a:ea typeface="Calibri"/>
                <a:cs typeface="Calibri"/>
                <a:sym typeface="Calibri"/>
              </a:rPr>
              <a:t>ajutoare.</a:t>
            </a:r>
            <a:endParaRPr lang="en-US" sz="1200" b="0" i="0" u="none" strike="noStrike" cap="none" dirty="0" smtClean="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31</a:t>
            </a:fld>
            <a:endParaRPr/>
          </a:p>
        </p:txBody>
      </p:sp>
    </p:spTree>
    <p:extLst>
      <p:ext uri="{BB962C8B-B14F-4D97-AF65-F5344CB8AC3E}">
        <p14:creationId xmlns:p14="http://schemas.microsoft.com/office/powerpoint/2010/main" val="2234141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Este </a:t>
            </a:r>
            <a:r>
              <a:rPr lang="en-US" dirty="0" err="1" smtClean="0"/>
              <a:t>posibil</a:t>
            </a:r>
            <a:r>
              <a:rPr lang="en-US" dirty="0" smtClean="0"/>
              <a:t> ca </a:t>
            </a:r>
            <a:r>
              <a:rPr lang="en-US" dirty="0" err="1" smtClean="0"/>
              <a:t>unele</a:t>
            </a:r>
            <a:r>
              <a:rPr lang="en-US" dirty="0" smtClean="0"/>
              <a:t> </a:t>
            </a:r>
            <a:r>
              <a:rPr lang="en-US" dirty="0" err="1" smtClean="0"/>
              <a:t>dintre</a:t>
            </a:r>
            <a:r>
              <a:rPr lang="en-US" dirty="0" smtClean="0"/>
              <a:t> </a:t>
            </a:r>
            <a:r>
              <a:rPr lang="en-US" dirty="0" err="1" smtClean="0"/>
              <a:t>cele</a:t>
            </a:r>
            <a:r>
              <a:rPr lang="en-US" dirty="0" smtClean="0"/>
              <a:t> de </a:t>
            </a:r>
            <a:r>
              <a:rPr lang="en-US" dirty="0" err="1" smtClean="0"/>
              <a:t>mai</a:t>
            </a:r>
            <a:r>
              <a:rPr lang="en-US" dirty="0" smtClean="0"/>
              <a:t> </a:t>
            </a:r>
            <a:r>
              <a:rPr lang="en-US" dirty="0" err="1" smtClean="0"/>
              <a:t>sus</a:t>
            </a:r>
            <a:r>
              <a:rPr lang="en-US" dirty="0" smtClean="0"/>
              <a:t> </a:t>
            </a:r>
            <a:r>
              <a:rPr lang="en-US" dirty="0" err="1" smtClean="0"/>
              <a:t>să</a:t>
            </a:r>
            <a:r>
              <a:rPr lang="en-US" dirty="0" smtClean="0"/>
              <a:t> fi </a:t>
            </a:r>
            <a:r>
              <a:rPr lang="en-US" dirty="0" err="1" smtClean="0"/>
              <a:t>fost</a:t>
            </a:r>
            <a:r>
              <a:rPr lang="en-US" dirty="0" smtClean="0"/>
              <a:t> </a:t>
            </a:r>
            <a:r>
              <a:rPr lang="en-US" dirty="0" err="1" smtClean="0"/>
              <a:t>deja</a:t>
            </a:r>
            <a:r>
              <a:rPr lang="en-US" dirty="0" smtClean="0"/>
              <a:t> </a:t>
            </a:r>
            <a:r>
              <a:rPr lang="en-US" dirty="0" err="1" smtClean="0"/>
              <a:t>discutate</a:t>
            </a:r>
            <a:r>
              <a:rPr lang="en-US" dirty="0" smtClean="0"/>
              <a:t>. </a:t>
            </a:r>
            <a:r>
              <a:rPr lang="en-US" dirty="0" err="1" smtClean="0"/>
              <a:t>Încurajați</a:t>
            </a:r>
            <a:r>
              <a:rPr lang="en-US" dirty="0" smtClean="0"/>
              <a:t> </a:t>
            </a:r>
            <a:r>
              <a:rPr lang="en-US" dirty="0" err="1" smtClean="0"/>
              <a:t>întrebările</a:t>
            </a:r>
            <a:r>
              <a:rPr lang="en-US" dirty="0" smtClean="0"/>
              <a:t> </a:t>
            </a:r>
            <a:r>
              <a:rPr lang="en-US" dirty="0" err="1" smtClean="0"/>
              <a:t>adresate</a:t>
            </a:r>
            <a:r>
              <a:rPr lang="en-US" dirty="0" smtClean="0"/>
              <a:t> de </a:t>
            </a:r>
            <a:r>
              <a:rPr lang="en-US" dirty="0" err="1" smtClean="0"/>
              <a:t>participanți</a:t>
            </a:r>
            <a:r>
              <a:rPr lang="en-US" dirty="0" smtClean="0"/>
              <a:t> la </a:t>
            </a:r>
            <a:r>
              <a:rPr lang="en-US" dirty="0" err="1" smtClean="0"/>
              <a:t>sfârșitul</a:t>
            </a:r>
            <a:r>
              <a:rPr lang="en-US" dirty="0" smtClean="0"/>
              <a:t> </a:t>
            </a:r>
            <a:r>
              <a:rPr lang="en-US" dirty="0" err="1" smtClean="0"/>
              <a:t>cursului</a:t>
            </a:r>
            <a:r>
              <a:rPr lang="en-US" dirty="0" smtClean="0"/>
              <a:t>.  </a:t>
            </a:r>
            <a:endParaRPr lang="ro-RO" dirty="0" smtClean="0"/>
          </a:p>
          <a:p>
            <a:pPr marL="0" lvl="0" indent="0" algn="l" rtl="0">
              <a:spcBef>
                <a:spcPts val="0"/>
              </a:spcBef>
              <a:spcAft>
                <a:spcPts val="0"/>
              </a:spcAft>
              <a:buNone/>
            </a:pPr>
            <a:endParaRPr lang="ro-RO"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smtClean="0"/>
              <a:t>Notele</a:t>
            </a:r>
            <a:r>
              <a:rPr lang="en-US" dirty="0" smtClean="0"/>
              <a:t> </a:t>
            </a:r>
            <a:r>
              <a:rPr lang="en-US" dirty="0" err="1" smtClean="0"/>
              <a:t>prezentatorului</a:t>
            </a:r>
            <a:r>
              <a:rPr lang="en-US" dirty="0" smtClean="0"/>
              <a:t>: </a:t>
            </a:r>
            <a:r>
              <a:rPr lang="en-US" dirty="0" err="1" smtClean="0"/>
              <a:t>Arătați</a:t>
            </a:r>
            <a:r>
              <a:rPr lang="en-US" dirty="0" smtClean="0"/>
              <a:t> </a:t>
            </a:r>
            <a:r>
              <a:rPr lang="en-US" dirty="0" err="1" smtClean="0"/>
              <a:t>participanților</a:t>
            </a:r>
            <a:r>
              <a:rPr lang="en-US" dirty="0" smtClean="0"/>
              <a:t> </a:t>
            </a:r>
            <a:r>
              <a:rPr lang="en-US" dirty="0" err="1" smtClean="0"/>
              <a:t>întrebările</a:t>
            </a:r>
            <a:r>
              <a:rPr lang="en-US" dirty="0" smtClean="0"/>
              <a:t> </a:t>
            </a:r>
            <a:r>
              <a:rPr lang="en-US" dirty="0" err="1" smtClean="0"/>
              <a:t>și</a:t>
            </a:r>
            <a:r>
              <a:rPr lang="en-US" dirty="0" smtClean="0"/>
              <a:t> </a:t>
            </a:r>
            <a:r>
              <a:rPr lang="en-US" dirty="0" err="1" smtClean="0"/>
              <a:t>încurajați-i</a:t>
            </a:r>
            <a:r>
              <a:rPr lang="en-US" dirty="0" smtClean="0"/>
              <a:t> </a:t>
            </a:r>
            <a:r>
              <a:rPr lang="en-US" dirty="0" err="1" smtClean="0"/>
              <a:t>să</a:t>
            </a:r>
            <a:r>
              <a:rPr lang="en-US" dirty="0" smtClean="0"/>
              <a:t> </a:t>
            </a:r>
            <a:r>
              <a:rPr lang="en-US" dirty="0" err="1" smtClean="0"/>
              <a:t>aleagă</a:t>
            </a:r>
            <a:r>
              <a:rPr lang="en-US" dirty="0" smtClean="0"/>
              <a:t> </a:t>
            </a:r>
            <a:r>
              <a:rPr lang="en-US" dirty="0" err="1" smtClean="0"/>
              <a:t>și</a:t>
            </a:r>
            <a:r>
              <a:rPr lang="en-US" dirty="0" smtClean="0"/>
              <a:t> </a:t>
            </a:r>
            <a:r>
              <a:rPr lang="en-US" dirty="0" err="1" smtClean="0"/>
              <a:t>să</a:t>
            </a:r>
            <a:r>
              <a:rPr lang="en-US" dirty="0" smtClean="0"/>
              <a:t> </a:t>
            </a:r>
            <a:r>
              <a:rPr lang="en-US" dirty="0" err="1" smtClean="0"/>
              <a:t>reflecteze</a:t>
            </a:r>
            <a:r>
              <a:rPr lang="en-US" dirty="0" smtClean="0"/>
              <a:t> </a:t>
            </a:r>
            <a:r>
              <a:rPr lang="en-US" dirty="0" err="1" smtClean="0"/>
              <a:t>asupra</a:t>
            </a:r>
            <a:r>
              <a:rPr lang="en-US" dirty="0" smtClean="0"/>
              <a:t> </a:t>
            </a:r>
            <a:r>
              <a:rPr lang="en-US" dirty="0" err="1" smtClean="0"/>
              <a:t>acestora</a:t>
            </a:r>
            <a:r>
              <a:rPr lang="en-US" dirty="0" smtClean="0"/>
              <a:t> </a:t>
            </a:r>
            <a:r>
              <a:rPr lang="en-US" dirty="0" err="1" smtClean="0"/>
              <a:t>acasă</a:t>
            </a:r>
            <a:r>
              <a:rPr lang="en-US" dirty="0" smtClean="0"/>
              <a:t>.</a:t>
            </a:r>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32</a:t>
            </a:fld>
            <a:endParaRPr/>
          </a:p>
        </p:txBody>
      </p:sp>
    </p:spTree>
    <p:extLst>
      <p:ext uri="{BB962C8B-B14F-4D97-AF65-F5344CB8AC3E}">
        <p14:creationId xmlns:p14="http://schemas.microsoft.com/office/powerpoint/2010/main" val="2731782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Notă</a:t>
            </a:r>
            <a:r>
              <a:rPr lang="en-US" dirty="0" smtClean="0"/>
              <a:t>: Este </a:t>
            </a:r>
            <a:r>
              <a:rPr lang="en-US" dirty="0" err="1" smtClean="0"/>
              <a:t>posibil</a:t>
            </a:r>
            <a:r>
              <a:rPr lang="en-US" dirty="0" smtClean="0"/>
              <a:t> ca </a:t>
            </a:r>
            <a:r>
              <a:rPr lang="en-US" dirty="0" err="1" smtClean="0"/>
              <a:t>unele</a:t>
            </a:r>
            <a:r>
              <a:rPr lang="en-US" dirty="0" smtClean="0"/>
              <a:t> </a:t>
            </a:r>
            <a:r>
              <a:rPr lang="en-US" dirty="0" err="1" smtClean="0"/>
              <a:t>dintre</a:t>
            </a:r>
            <a:r>
              <a:rPr lang="en-US" dirty="0" smtClean="0"/>
              <a:t> </a:t>
            </a:r>
            <a:r>
              <a:rPr lang="en-US" dirty="0" err="1" smtClean="0"/>
              <a:t>cele</a:t>
            </a:r>
            <a:r>
              <a:rPr lang="en-US" dirty="0" smtClean="0"/>
              <a:t> de </a:t>
            </a:r>
            <a:r>
              <a:rPr lang="en-US" dirty="0" err="1" smtClean="0"/>
              <a:t>mai</a:t>
            </a:r>
            <a:r>
              <a:rPr lang="en-US" dirty="0" smtClean="0"/>
              <a:t> </a:t>
            </a:r>
            <a:r>
              <a:rPr lang="en-US" dirty="0" err="1" smtClean="0"/>
              <a:t>sus</a:t>
            </a:r>
            <a:r>
              <a:rPr lang="en-US" dirty="0" smtClean="0"/>
              <a:t> </a:t>
            </a:r>
            <a:r>
              <a:rPr lang="en-US" dirty="0" err="1" smtClean="0"/>
              <a:t>să</a:t>
            </a:r>
            <a:r>
              <a:rPr lang="en-US" dirty="0" smtClean="0"/>
              <a:t> fi </a:t>
            </a:r>
            <a:r>
              <a:rPr lang="en-US" dirty="0" err="1" smtClean="0"/>
              <a:t>fost</a:t>
            </a:r>
            <a:r>
              <a:rPr lang="en-US" dirty="0" smtClean="0"/>
              <a:t> </a:t>
            </a:r>
            <a:r>
              <a:rPr lang="en-US" dirty="0" err="1" smtClean="0"/>
              <a:t>deja</a:t>
            </a:r>
            <a:r>
              <a:rPr lang="en-US" dirty="0" smtClean="0"/>
              <a:t> </a:t>
            </a:r>
            <a:r>
              <a:rPr lang="en-US" dirty="0" err="1" smtClean="0"/>
              <a:t>discutate</a:t>
            </a:r>
            <a:r>
              <a:rPr lang="en-US" dirty="0" smtClean="0"/>
              <a:t>. </a:t>
            </a:r>
            <a:r>
              <a:rPr lang="en-US" dirty="0" err="1" smtClean="0"/>
              <a:t>Încurajați</a:t>
            </a:r>
            <a:r>
              <a:rPr lang="en-US" dirty="0" smtClean="0"/>
              <a:t> </a:t>
            </a:r>
            <a:r>
              <a:rPr lang="en-US" dirty="0" err="1" smtClean="0"/>
              <a:t>întrebările</a:t>
            </a:r>
            <a:r>
              <a:rPr lang="en-US" dirty="0" smtClean="0"/>
              <a:t> </a:t>
            </a:r>
            <a:r>
              <a:rPr lang="en-US" dirty="0" err="1" smtClean="0"/>
              <a:t>adresate</a:t>
            </a:r>
            <a:r>
              <a:rPr lang="en-US" dirty="0" smtClean="0"/>
              <a:t> de </a:t>
            </a:r>
            <a:r>
              <a:rPr lang="en-US" dirty="0" err="1" smtClean="0"/>
              <a:t>participanți</a:t>
            </a:r>
            <a:r>
              <a:rPr lang="en-US" dirty="0" smtClean="0"/>
              <a:t> la </a:t>
            </a:r>
            <a:r>
              <a:rPr lang="en-US" dirty="0" err="1" smtClean="0"/>
              <a:t>sfârșitul</a:t>
            </a:r>
            <a:r>
              <a:rPr lang="en-US" dirty="0" smtClean="0"/>
              <a:t> </a:t>
            </a:r>
            <a:r>
              <a:rPr lang="en-US" dirty="0" err="1" smtClean="0"/>
              <a:t>cursului</a:t>
            </a:r>
            <a:r>
              <a:rPr lang="en-US" dirty="0" smtClean="0"/>
              <a:t>.  </a:t>
            </a:r>
            <a:endParaRPr lang="ro-RO" dirty="0" smtClean="0"/>
          </a:p>
          <a:p>
            <a:pPr marL="0" lvl="0" indent="0" algn="l" rtl="0">
              <a:spcBef>
                <a:spcPts val="0"/>
              </a:spcBef>
              <a:spcAft>
                <a:spcPts val="0"/>
              </a:spcAft>
              <a:buNone/>
            </a:pPr>
            <a:endParaRPr lang="ro-RO"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smtClean="0"/>
              <a:t>Notele</a:t>
            </a:r>
            <a:r>
              <a:rPr lang="en-US" dirty="0" smtClean="0"/>
              <a:t> </a:t>
            </a:r>
            <a:r>
              <a:rPr lang="en-US" dirty="0" err="1" smtClean="0"/>
              <a:t>prezentatorului</a:t>
            </a:r>
            <a:r>
              <a:rPr lang="en-US" dirty="0" smtClean="0"/>
              <a:t>: </a:t>
            </a:r>
            <a:r>
              <a:rPr lang="en-US" dirty="0" err="1" smtClean="0"/>
              <a:t>Arătați</a:t>
            </a:r>
            <a:r>
              <a:rPr lang="en-US" dirty="0" smtClean="0"/>
              <a:t> </a:t>
            </a:r>
            <a:r>
              <a:rPr lang="en-US" dirty="0" err="1" smtClean="0"/>
              <a:t>participanților</a:t>
            </a:r>
            <a:r>
              <a:rPr lang="en-US" dirty="0" smtClean="0"/>
              <a:t> </a:t>
            </a:r>
            <a:r>
              <a:rPr lang="en-US" dirty="0" err="1" smtClean="0"/>
              <a:t>întrebările</a:t>
            </a:r>
            <a:r>
              <a:rPr lang="en-US" dirty="0" smtClean="0"/>
              <a:t> </a:t>
            </a:r>
            <a:r>
              <a:rPr lang="en-US" dirty="0" err="1" smtClean="0"/>
              <a:t>și</a:t>
            </a:r>
            <a:r>
              <a:rPr lang="en-US" dirty="0" smtClean="0"/>
              <a:t> </a:t>
            </a:r>
            <a:r>
              <a:rPr lang="en-US" dirty="0" err="1" smtClean="0"/>
              <a:t>încurajați-i</a:t>
            </a:r>
            <a:r>
              <a:rPr lang="en-US" dirty="0" smtClean="0"/>
              <a:t> </a:t>
            </a:r>
            <a:r>
              <a:rPr lang="en-US" dirty="0" err="1" smtClean="0"/>
              <a:t>să</a:t>
            </a:r>
            <a:r>
              <a:rPr lang="en-US" dirty="0" smtClean="0"/>
              <a:t> </a:t>
            </a:r>
            <a:r>
              <a:rPr lang="en-US" dirty="0" err="1" smtClean="0"/>
              <a:t>aleagă</a:t>
            </a:r>
            <a:r>
              <a:rPr lang="en-US" dirty="0" smtClean="0"/>
              <a:t> </a:t>
            </a:r>
            <a:r>
              <a:rPr lang="en-US" dirty="0" err="1" smtClean="0"/>
              <a:t>și</a:t>
            </a:r>
            <a:r>
              <a:rPr lang="en-US" dirty="0" smtClean="0"/>
              <a:t> </a:t>
            </a:r>
            <a:r>
              <a:rPr lang="en-US" dirty="0" err="1" smtClean="0"/>
              <a:t>să</a:t>
            </a:r>
            <a:r>
              <a:rPr lang="en-US" dirty="0" smtClean="0"/>
              <a:t> </a:t>
            </a:r>
            <a:r>
              <a:rPr lang="en-US" dirty="0" err="1" smtClean="0"/>
              <a:t>reflecteze</a:t>
            </a:r>
            <a:r>
              <a:rPr lang="en-US" dirty="0" smtClean="0"/>
              <a:t> </a:t>
            </a:r>
            <a:r>
              <a:rPr lang="en-US" dirty="0" err="1" smtClean="0"/>
              <a:t>asupra</a:t>
            </a:r>
            <a:r>
              <a:rPr lang="en-US" dirty="0" smtClean="0"/>
              <a:t> </a:t>
            </a:r>
            <a:r>
              <a:rPr lang="en-US" dirty="0" err="1" smtClean="0"/>
              <a:t>acestora</a:t>
            </a:r>
            <a:r>
              <a:rPr lang="en-US" dirty="0" smtClean="0"/>
              <a:t> </a:t>
            </a:r>
            <a:r>
              <a:rPr lang="en-US" dirty="0" err="1" smtClean="0"/>
              <a:t>acasă</a:t>
            </a:r>
            <a:r>
              <a:rPr lang="en-US" dirty="0" smtClean="0"/>
              <a:t>.</a:t>
            </a:r>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33</a:t>
            </a:fld>
            <a:endParaRPr/>
          </a:p>
        </p:txBody>
      </p:sp>
    </p:spTree>
    <p:extLst>
      <p:ext uri="{BB962C8B-B14F-4D97-AF65-F5344CB8AC3E}">
        <p14:creationId xmlns:p14="http://schemas.microsoft.com/office/powerpoint/2010/main" val="77523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239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mtClean="0"/>
              <a:t>Positive Youth Development (PYD), caracterizează psihologia dezvoltării și atenția la dezvoltarea pozitivă, adică la toate resursele și atitudinile pe care profesioniștii, educatorii dar și părinții se pot baza pentru a susține bunăstarea și construcția viitoare.</a:t>
            </a: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87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dirty="0" smtClean="0"/>
              <a:t>În trecut, abordările</a:t>
            </a:r>
            <a:r>
              <a:rPr lang="ro-RO" baseline="0" dirty="0" smtClean="0"/>
              <a:t> </a:t>
            </a:r>
            <a:r>
              <a:rPr lang="ro-RO" dirty="0" smtClean="0"/>
              <a:t>s-au axat pe problemele cu care se confruntă tinerii în timp ce creșteau. În zilele moderne, interesul este axat pe </a:t>
            </a:r>
            <a:r>
              <a:rPr lang="ro-RO" b="1" i="1" dirty="0" smtClean="0"/>
              <a:t>resurse pozitive </a:t>
            </a:r>
            <a:r>
              <a:rPr lang="ro-RO" smtClean="0"/>
              <a:t>și </a:t>
            </a:r>
            <a:r>
              <a:rPr lang="ro-RO" b="1" i="1" smtClean="0"/>
              <a:t>puncte forte</a:t>
            </a:r>
            <a:r>
              <a:rPr lang="ro-RO" smtClean="0"/>
              <a:t>.  </a:t>
            </a:r>
            <a:endParaRPr lang="ro-RO" dirty="0" smtClean="0"/>
          </a:p>
          <a:p>
            <a:pPr marL="0" lvl="0" indent="0" algn="l" rtl="0">
              <a:lnSpc>
                <a:spcPct val="100000"/>
              </a:lnSpc>
              <a:spcBef>
                <a:spcPts val="0"/>
              </a:spcBef>
              <a:spcAft>
                <a:spcPts val="0"/>
              </a:spcAft>
              <a:buSzPts val="1400"/>
              <a:buNone/>
            </a:pPr>
            <a:endParaRPr lang="ro-RO" dirty="0" smtClean="0"/>
          </a:p>
          <a:p>
            <a:pPr marL="0" lvl="0" indent="0" algn="l" rtl="0">
              <a:lnSpc>
                <a:spcPct val="100000"/>
              </a:lnSpc>
              <a:spcBef>
                <a:spcPts val="0"/>
              </a:spcBef>
              <a:spcAft>
                <a:spcPts val="0"/>
              </a:spcAft>
              <a:buSzPts val="1400"/>
              <a:buNone/>
            </a:pPr>
            <a:r>
              <a:rPr lang="en-US" dirty="0" smtClean="0"/>
              <a:t>De</a:t>
            </a:r>
            <a:r>
              <a:rPr lang="ro-RO" dirty="0" smtClean="0"/>
              <a:t>zvoltarea</a:t>
            </a:r>
            <a:r>
              <a:rPr lang="ro-RO" baseline="0" dirty="0" smtClean="0"/>
              <a:t> pozitivă a tinerilor</a:t>
            </a:r>
            <a:r>
              <a:rPr lang="ro-RO" dirty="0" smtClean="0"/>
              <a:t> subliniază că, deși există adversități și provocări de dezvoltare care afectează dezvoltarea tinerilor, tinerii </a:t>
            </a:r>
            <a:r>
              <a:rPr lang="ro-RO" b="1" i="1" dirty="0" smtClean="0"/>
              <a:t>înșiși joacă un rol activ în dezvoltarea lor</a:t>
            </a:r>
            <a:r>
              <a:rPr lang="ro-RO" dirty="0" smtClean="0"/>
              <a:t>, astfel încât tot acest proces să nu poată fi văzut doar ca un efort de a depăși deficitele și riscurile.</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97893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smtClean="0">
                <a:solidFill>
                  <a:schemeClr val="dk1"/>
                </a:solidFill>
                <a:effectLst/>
                <a:latin typeface="Calibri"/>
                <a:ea typeface="Calibri"/>
                <a:cs typeface="Calibri"/>
                <a:sym typeface="Calibri"/>
              </a:rPr>
              <a:t>Modelul Cinci C al dezvoltării pozitive a tinerilor (PYD) este un cadru pentru PYD care subliniază </a:t>
            </a:r>
            <a:r>
              <a:rPr lang="ro-RO" sz="1200" b="1" i="1" u="none" strike="noStrike" cap="none" smtClean="0">
                <a:solidFill>
                  <a:schemeClr val="dk1"/>
                </a:solidFill>
                <a:effectLst/>
                <a:latin typeface="Calibri"/>
                <a:ea typeface="Calibri"/>
                <a:cs typeface="Calibri"/>
                <a:sym typeface="Calibri"/>
              </a:rPr>
              <a:t>cinci caracteristici psihologice, comportamentale și sociale </a:t>
            </a:r>
            <a:r>
              <a:rPr lang="ro-RO" sz="1200" b="0" i="0" u="none" strike="noStrike" cap="none" smtClean="0">
                <a:solidFill>
                  <a:schemeClr val="dk1"/>
                </a:solidFill>
                <a:effectLst/>
                <a:latin typeface="Calibri"/>
                <a:ea typeface="Calibri"/>
                <a:cs typeface="Calibri"/>
                <a:sym typeface="Calibri"/>
              </a:rPr>
              <a:t>care indică faptul că tinerii prosperă și, atunci când se dezvoltă niveluri ridicate ale celor cinci C, rezultă în cele din urmă un al șaselea C legat de contribuţia la sine, comunitate și societate. Bazat pe aproape trei decenii de știință a dezvoltării, Modelul Cinci C al PYD este una dintre cele mai frecvent acceptate teorii ale PYD astăzi. </a:t>
            </a:r>
          </a:p>
          <a:p>
            <a:pPr marL="0" lvl="0" indent="0" algn="l" rtl="0">
              <a:lnSpc>
                <a:spcPct val="100000"/>
              </a:lnSpc>
              <a:spcBef>
                <a:spcPts val="0"/>
              </a:spcBef>
              <a:spcAft>
                <a:spcPts val="0"/>
              </a:spcAft>
              <a:buSzPts val="1400"/>
              <a:buNone/>
            </a:pPr>
            <a:r>
              <a:rPr lang="ro-RO" sz="1200" b="0" i="0" u="none" strike="noStrike" cap="none" smtClean="0">
                <a:solidFill>
                  <a:schemeClr val="dk1"/>
                </a:solidFill>
                <a:effectLst/>
                <a:latin typeface="Calibri"/>
                <a:ea typeface="Calibri"/>
                <a:cs typeface="Calibri"/>
                <a:sym typeface="Calibri"/>
              </a:rPr>
              <a:t>Modelul se concentrează pe caracteristicile pozitive care le permit adolescenților să ducă o viață productivă și sănătoasă și să contribuie la lume în moduri care beneficiază ei înșiși, familiile și comunitățile lor și societatea civilă.</a:t>
            </a:r>
          </a:p>
          <a:p>
            <a:pPr marL="0" lvl="0" indent="0" algn="l" rtl="0">
              <a:lnSpc>
                <a:spcPct val="100000"/>
              </a:lnSpc>
              <a:spcBef>
                <a:spcPts val="0"/>
              </a:spcBef>
              <a:spcAft>
                <a:spcPts val="0"/>
              </a:spcAft>
              <a:buSzPts val="1400"/>
              <a:buNone/>
            </a:pPr>
            <a:endParaRPr lang="ro-RO" sz="1200" b="0" i="0" u="none" strike="noStrike" cap="none"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ro-RO" sz="1200" b="0" i="0" u="none" strike="noStrike" cap="none"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smtClean="0">
                <a:solidFill>
                  <a:schemeClr val="dk1"/>
                </a:solidFill>
                <a:effectLst/>
                <a:latin typeface="Calibri"/>
                <a:ea typeface="Calibri"/>
                <a:cs typeface="Calibri"/>
                <a:sym typeface="Calibri"/>
              </a:rPr>
              <a:t>Obțineți</a:t>
            </a:r>
            <a:r>
              <a:rPr lang="en-US" smtClean="0"/>
              <a:t> </a:t>
            </a:r>
            <a:r>
              <a:rPr lang="en-US" dirty="0" smtClean="0"/>
              <a:t>de la </a:t>
            </a:r>
            <a:r>
              <a:rPr lang="en-US" dirty="0" err="1" smtClean="0"/>
              <a:t>participanți</a:t>
            </a:r>
            <a:r>
              <a:rPr lang="en-US" dirty="0" smtClean="0"/>
              <a:t> </a:t>
            </a:r>
            <a:r>
              <a:rPr lang="en-US" dirty="0" err="1" smtClean="0"/>
              <a:t>ceea</a:t>
            </a:r>
            <a:r>
              <a:rPr lang="en-US" dirty="0" smtClean="0"/>
              <a:t> </a:t>
            </a:r>
            <a:r>
              <a:rPr lang="en-US" dirty="0" err="1" smtClean="0"/>
              <a:t>ce</a:t>
            </a:r>
            <a:r>
              <a:rPr lang="en-US" dirty="0" smtClean="0"/>
              <a:t> </a:t>
            </a:r>
            <a:r>
              <a:rPr lang="en-US" dirty="0" err="1" smtClean="0"/>
              <a:t>sunt</a:t>
            </a:r>
            <a:r>
              <a:rPr lang="en-US" dirty="0" smtClean="0"/>
              <a:t> </a:t>
            </a:r>
            <a:r>
              <a:rPr lang="ro-RO" dirty="0" smtClean="0"/>
              <a:t>cei 5/6 C ai lui </a:t>
            </a:r>
            <a:r>
              <a:rPr lang="en-US" dirty="0" smtClean="0"/>
              <a:t>Lerner</a:t>
            </a:r>
            <a:r>
              <a:rPr lang="ro-RO" dirty="0" smtClean="0"/>
              <a:t> </a:t>
            </a:r>
            <a:r>
              <a:rPr lang="en-US" dirty="0" err="1" smtClean="0"/>
              <a:t>și</a:t>
            </a:r>
            <a:r>
              <a:rPr lang="en-US" dirty="0" smtClean="0"/>
              <a:t> </a:t>
            </a:r>
            <a:r>
              <a:rPr lang="en-US" dirty="0" err="1" smtClean="0"/>
              <a:t>apoi</a:t>
            </a:r>
            <a:r>
              <a:rPr lang="en-US" dirty="0" smtClean="0"/>
              <a:t> </a:t>
            </a:r>
            <a:r>
              <a:rPr lang="en-US" dirty="0" err="1" smtClean="0"/>
              <a:t>trece</a:t>
            </a:r>
            <a:r>
              <a:rPr lang="ro-RO" dirty="0" smtClean="0"/>
              <a:t>ți</a:t>
            </a:r>
            <a:r>
              <a:rPr lang="en-US" dirty="0" smtClean="0"/>
              <a:t> la </a:t>
            </a:r>
            <a:r>
              <a:rPr lang="ro-RO" dirty="0" smtClean="0"/>
              <a:t>slide-ul</a:t>
            </a:r>
            <a:r>
              <a:rPr lang="en-US" dirty="0" smtClean="0"/>
              <a:t> </a:t>
            </a:r>
            <a:r>
              <a:rPr lang="en-US" dirty="0" err="1" smtClean="0"/>
              <a:t>următor</a:t>
            </a:r>
            <a:r>
              <a:rPr lang="en-US" dirty="0" smtClean="0"/>
              <a:t>.</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447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err="1" smtClean="0">
                <a:solidFill>
                  <a:schemeClr val="dk1"/>
                </a:solidFill>
                <a:effectLst/>
                <a:latin typeface="Calibri"/>
                <a:ea typeface="Calibri"/>
                <a:cs typeface="Calibri"/>
                <a:sym typeface="Calibri"/>
              </a:rPr>
              <a:t>Obțineți</a:t>
            </a:r>
            <a:r>
              <a:rPr lang="en-US" sz="1200" b="0" i="0" u="none" strike="noStrike" cap="none" dirty="0" smtClean="0">
                <a:solidFill>
                  <a:schemeClr val="dk1"/>
                </a:solidFill>
                <a:effectLst/>
                <a:latin typeface="Calibri"/>
                <a:ea typeface="Calibri"/>
                <a:cs typeface="Calibri"/>
                <a:sym typeface="Calibri"/>
              </a:rPr>
              <a:t> de la </a:t>
            </a:r>
            <a:r>
              <a:rPr lang="en-US" sz="1200" b="0" i="0" u="none" strike="noStrike" cap="none" dirty="0" err="1" smtClean="0">
                <a:solidFill>
                  <a:schemeClr val="dk1"/>
                </a:solidFill>
                <a:effectLst/>
                <a:latin typeface="Calibri"/>
                <a:ea typeface="Calibri"/>
                <a:cs typeface="Calibri"/>
                <a:sym typeface="Calibri"/>
              </a:rPr>
              <a:t>participanți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știu</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despre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fiecare</a:t>
            </a:r>
            <a:r>
              <a:rPr lang="en-US" sz="1200" b="0" i="0" u="none" strike="noStrike" cap="none" dirty="0" smtClean="0">
                <a:solidFill>
                  <a:schemeClr val="dk1"/>
                </a:solidFill>
                <a:effectLst/>
                <a:latin typeface="Calibri"/>
                <a:ea typeface="Calibri"/>
                <a:cs typeface="Calibri"/>
                <a:sym typeface="Calibri"/>
              </a:rPr>
              <a:t> element. Lerner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colegii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săi</a:t>
            </a:r>
            <a:r>
              <a:rPr lang="en-US" sz="1200" b="0" i="0" u="none" strike="noStrike" cap="none" dirty="0" smtClean="0">
                <a:solidFill>
                  <a:schemeClr val="dk1"/>
                </a:solidFill>
                <a:effectLst/>
                <a:latin typeface="Calibri"/>
                <a:ea typeface="Calibri"/>
                <a:cs typeface="Calibri"/>
                <a:sym typeface="Calibri"/>
              </a:rPr>
              <a:t> au </a:t>
            </a:r>
            <a:r>
              <a:rPr lang="en-US" sz="1200" b="0" i="0" u="none" strike="noStrike" cap="none" dirty="0" err="1" smtClean="0">
                <a:solidFill>
                  <a:schemeClr val="dk1"/>
                </a:solidFill>
                <a:effectLst/>
                <a:latin typeface="Calibri"/>
                <a:ea typeface="Calibri"/>
                <a:cs typeface="Calibri"/>
                <a:sym typeface="Calibri"/>
              </a:rPr>
              <a:t>propus</a:t>
            </a:r>
            <a:r>
              <a:rPr lang="en-US" sz="1200" b="0" i="0" u="none" strike="noStrike" cap="none" dirty="0" smtClean="0">
                <a:solidFill>
                  <a:schemeClr val="dk1"/>
                </a:solidFill>
                <a:effectLst/>
                <a:latin typeface="Calibri"/>
                <a:ea typeface="Calibri"/>
                <a:cs typeface="Calibri"/>
                <a:sym typeface="Calibri"/>
              </a:rPr>
              <a:t> 5C ca </a:t>
            </a:r>
            <a:r>
              <a:rPr lang="en-US" sz="1200" b="0" i="0" u="none" strike="noStrike" cap="none" dirty="0" err="1" smtClean="0">
                <a:solidFill>
                  <a:schemeClr val="dk1"/>
                </a:solidFill>
                <a:effectLst/>
                <a:latin typeface="Calibri"/>
                <a:ea typeface="Calibri"/>
                <a:cs typeface="Calibri"/>
                <a:sym typeface="Calibri"/>
              </a:rPr>
              <a:t>cinci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indicatori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importanți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ai</a:t>
            </a:r>
            <a:r>
              <a:rPr lang="en-US" sz="1200" b="0" i="0" u="none" strike="noStrike" cap="none" dirty="0" smtClean="0">
                <a:solidFill>
                  <a:schemeClr val="dk1"/>
                </a:solidFill>
                <a:effectLst/>
                <a:latin typeface="Calibri"/>
                <a:ea typeface="Calibri"/>
                <a:cs typeface="Calibri"/>
                <a:sym typeface="Calibri"/>
              </a:rPr>
              <a:t> PYD. </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err="1" smtClean="0">
                <a:solidFill>
                  <a:schemeClr val="dk1"/>
                </a:solidFill>
                <a:effectLst/>
                <a:latin typeface="Calibri"/>
                <a:sym typeface="Calibri"/>
              </a:rPr>
              <a:t>Competență</a:t>
            </a:r>
            <a:r>
              <a:rPr lang="en-US" sz="1200" b="0" i="0" u="none" strike="noStrike" cap="none" dirty="0" smtClean="0">
                <a:solidFill>
                  <a:schemeClr val="dk1"/>
                </a:solidFill>
                <a:effectLst/>
                <a:latin typeface="Calibri"/>
                <a:sym typeface="Calibri"/>
              </a:rPr>
              <a:t>: </a:t>
            </a:r>
            <a:r>
              <a:rPr lang="it-IT" sz="1200" b="0" i="0" u="none" strike="noStrike" cap="none" dirty="0" smtClean="0">
                <a:solidFill>
                  <a:schemeClr val="dk1"/>
                </a:solidFill>
                <a:effectLst/>
                <a:latin typeface="Calibri"/>
                <a:sym typeface="Calibri"/>
              </a:rPr>
              <a:t>include competențe cognitive, sociale, academice și profesionale</a:t>
            </a:r>
            <a:r>
              <a:rPr lang="en-US" sz="1200" b="0" i="0" u="none" strike="noStrike" cap="none" baseline="0" dirty="0" smtClean="0">
                <a:solidFill>
                  <a:schemeClr val="dk1"/>
                </a:solidFill>
                <a:effectLst/>
                <a:latin typeface="Calibri"/>
                <a:sym typeface="Calibri"/>
              </a:rPr>
              <a:t>.</a:t>
            </a:r>
          </a:p>
          <a:p>
            <a:pPr marL="0" lvl="0" indent="0" algn="l" rtl="0">
              <a:lnSpc>
                <a:spcPct val="100000"/>
              </a:lnSpc>
              <a:spcBef>
                <a:spcPts val="0"/>
              </a:spcBef>
              <a:spcAft>
                <a:spcPts val="0"/>
              </a:spcAft>
              <a:buSzPts val="1400"/>
              <a:buNone/>
            </a:pPr>
            <a:r>
              <a:rPr lang="en-US" sz="1200" b="1" i="0" u="none" strike="noStrike" cap="none" baseline="0" dirty="0" err="1" smtClean="0">
                <a:solidFill>
                  <a:schemeClr val="dk1"/>
                </a:solidFill>
                <a:effectLst/>
                <a:latin typeface="Calibri"/>
                <a:sym typeface="Calibri"/>
              </a:rPr>
              <a:t>Încredere</a:t>
            </a:r>
            <a:r>
              <a:rPr lang="en-US" sz="1200" b="0" i="0" u="none" strike="noStrike" cap="none" baseline="0" dirty="0" smtClean="0">
                <a:solidFill>
                  <a:schemeClr val="dk1"/>
                </a:solidFill>
                <a:effectLst/>
                <a:latin typeface="Calibri"/>
                <a:sym typeface="Calibri"/>
              </a:rPr>
              <a:t>: </a:t>
            </a:r>
            <a:r>
              <a:rPr lang="it-IT" sz="1200" b="0" i="0" u="none" strike="noStrike" cap="none" baseline="0" dirty="0" smtClean="0">
                <a:solidFill>
                  <a:schemeClr val="dk1"/>
                </a:solidFill>
                <a:effectLst/>
                <a:latin typeface="Calibri"/>
                <a:sym typeface="Calibri"/>
              </a:rPr>
              <a:t>se referă la viziunea individului cu privire la valoarea și capacitățile sale pozitive globale</a:t>
            </a:r>
            <a:r>
              <a:rPr lang="en-US" sz="1200" b="0" i="0" u="none" strike="noStrike" cap="none" baseline="0" dirty="0" smtClean="0">
                <a:solidFill>
                  <a:schemeClr val="dk1"/>
                </a:solidFill>
                <a:effectLst/>
                <a:latin typeface="Calibri"/>
                <a:sym typeface="Calibri"/>
              </a:rPr>
              <a:t>. </a:t>
            </a:r>
          </a:p>
          <a:p>
            <a:pPr marL="0" lvl="0" indent="0" algn="l" rtl="0">
              <a:lnSpc>
                <a:spcPct val="100000"/>
              </a:lnSpc>
              <a:spcBef>
                <a:spcPts val="0"/>
              </a:spcBef>
              <a:spcAft>
                <a:spcPts val="0"/>
              </a:spcAft>
              <a:buSzPts val="1400"/>
              <a:buNone/>
            </a:pPr>
            <a:r>
              <a:rPr lang="en-US" sz="1200" b="1" i="0" u="none" strike="noStrike" cap="none" baseline="0" dirty="0" err="1" smtClean="0">
                <a:solidFill>
                  <a:schemeClr val="dk1"/>
                </a:solidFill>
                <a:effectLst/>
                <a:latin typeface="Calibri"/>
                <a:sym typeface="Calibri"/>
              </a:rPr>
              <a:t>Conexiune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denotă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relațiile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pozitive</a:t>
            </a:r>
            <a:r>
              <a:rPr lang="en-US" sz="1200" b="0" i="0" u="none" strike="noStrike" cap="none" dirty="0" smtClean="0">
                <a:solidFill>
                  <a:schemeClr val="dk1"/>
                </a:solidFill>
                <a:effectLst/>
                <a:latin typeface="Calibri"/>
                <a:ea typeface="Calibri"/>
                <a:cs typeface="Calibri"/>
                <a:sym typeface="Calibri"/>
              </a:rPr>
              <a:t> ale </a:t>
            </a:r>
            <a:r>
              <a:rPr lang="en-US" sz="1200" b="0" i="0" u="none" strike="noStrike" cap="none" dirty="0" err="1" smtClean="0">
                <a:solidFill>
                  <a:schemeClr val="dk1"/>
                </a:solidFill>
                <a:effectLst/>
                <a:latin typeface="Calibri"/>
                <a:ea typeface="Calibri"/>
                <a:cs typeface="Calibri"/>
                <a:sym typeface="Calibri"/>
              </a:rPr>
              <a:t>unui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individ</a:t>
            </a:r>
            <a:r>
              <a:rPr lang="en-US" sz="1200" b="0" i="0" u="none" strike="noStrike" cap="none" dirty="0" smtClean="0">
                <a:solidFill>
                  <a:schemeClr val="dk1"/>
                </a:solidFill>
                <a:effectLst/>
                <a:latin typeface="Calibri"/>
                <a:ea typeface="Calibri"/>
                <a:cs typeface="Calibri"/>
                <a:sym typeface="Calibri"/>
              </a:rPr>
              <a:t> cu </a:t>
            </a:r>
            <a:r>
              <a:rPr lang="en-US" sz="1200" b="0" i="0" u="none" strike="noStrike" cap="none" dirty="0" err="1" smtClean="0">
                <a:solidFill>
                  <a:schemeClr val="dk1"/>
                </a:solidFill>
                <a:effectLst/>
                <a:latin typeface="Calibri"/>
                <a:ea typeface="Calibri"/>
                <a:cs typeface="Calibri"/>
                <a:sym typeface="Calibri"/>
              </a:rPr>
              <a:t>alte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persoane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organizații</a:t>
            </a:r>
            <a:r>
              <a:rPr lang="en-US" sz="1200" b="0" i="0" u="none" strike="noStrike" cap="none" dirty="0" smtClean="0">
                <a:solidFill>
                  <a:schemeClr val="dk1"/>
                </a:solidFill>
                <a:effectLst/>
                <a:latin typeface="Calibri"/>
                <a:ea typeface="Calibri"/>
                <a:cs typeface="Calibri"/>
                <a:sym typeface="Calibri"/>
              </a:rPr>
              <a:t>, cum </a:t>
            </a:r>
            <a:r>
              <a:rPr lang="en-US" sz="1200" b="0" i="0" u="none" strike="noStrike" cap="none" dirty="0" err="1" smtClean="0">
                <a:solidFill>
                  <a:schemeClr val="dk1"/>
                </a:solidFill>
                <a:effectLst/>
                <a:latin typeface="Calibri"/>
                <a:ea typeface="Calibri"/>
                <a:cs typeface="Calibri"/>
                <a:sym typeface="Calibri"/>
              </a:rPr>
              <a:t>ar</a:t>
            </a:r>
            <a:r>
              <a:rPr lang="en-US" sz="1200" b="0" i="0" u="none" strike="noStrike" cap="none" dirty="0" smtClean="0">
                <a:solidFill>
                  <a:schemeClr val="dk1"/>
                </a:solidFill>
                <a:effectLst/>
                <a:latin typeface="Calibri"/>
                <a:ea typeface="Calibri"/>
                <a:cs typeface="Calibri"/>
                <a:sym typeface="Calibri"/>
              </a:rPr>
              <a:t> fi </a:t>
            </a:r>
            <a:r>
              <a:rPr lang="en-US" sz="1200" b="0" i="0" u="none" strike="noStrike" cap="none" dirty="0" err="1" smtClean="0">
                <a:solidFill>
                  <a:schemeClr val="dk1"/>
                </a:solidFill>
                <a:effectLst/>
                <a:latin typeface="Calibri"/>
                <a:ea typeface="Calibri"/>
                <a:cs typeface="Calibri"/>
                <a:sym typeface="Calibri"/>
              </a:rPr>
              <a:t>schimburile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dintre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individ</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mediul</a:t>
            </a:r>
            <a:r>
              <a:rPr lang="en-US" sz="1200" b="0" i="0" u="none" strike="noStrike" cap="none" dirty="0" smtClean="0">
                <a:solidFill>
                  <a:schemeClr val="dk1"/>
                </a:solidFill>
                <a:effectLst/>
                <a:latin typeface="Calibri"/>
                <a:ea typeface="Calibri"/>
                <a:cs typeface="Calibri"/>
                <a:sym typeface="Calibri"/>
              </a:rPr>
              <a:t> social.</a:t>
            </a:r>
          </a:p>
          <a:p>
            <a:pPr marL="0" lvl="0" indent="0" algn="l" rtl="0">
              <a:lnSpc>
                <a:spcPct val="100000"/>
              </a:lnSpc>
              <a:spcBef>
                <a:spcPts val="0"/>
              </a:spcBef>
              <a:spcAft>
                <a:spcPts val="0"/>
              </a:spcAft>
              <a:buSzPts val="1400"/>
              <a:buNone/>
            </a:pPr>
            <a:r>
              <a:rPr lang="en-US" sz="1200" b="1" i="0" u="none" strike="noStrike" cap="none" dirty="0" err="1" smtClean="0">
                <a:solidFill>
                  <a:schemeClr val="dk1"/>
                </a:solidFill>
                <a:effectLst/>
                <a:latin typeface="Calibri"/>
                <a:ea typeface="Calibri"/>
                <a:cs typeface="Calibri"/>
                <a:sym typeface="Calibri"/>
              </a:rPr>
              <a:t>Caracter</a:t>
            </a:r>
            <a:r>
              <a:rPr lang="en-US" sz="1200" b="1" i="0" u="none" strike="noStrike" cap="none" dirty="0" smtClean="0">
                <a:solidFill>
                  <a:schemeClr val="dk1"/>
                </a:solidFill>
                <a:effectLst/>
                <a:latin typeface="Calibri"/>
                <a:ea typeface="Calibri"/>
                <a:cs typeface="Calibri"/>
                <a:sym typeface="Calibri"/>
              </a:rPr>
              <a:t> </a:t>
            </a:r>
            <a:r>
              <a:rPr lang="it-IT" sz="1200" b="0" i="0" u="none" strike="noStrike" cap="none" dirty="0" smtClean="0">
                <a:solidFill>
                  <a:schemeClr val="dk1"/>
                </a:solidFill>
                <a:effectLst/>
                <a:latin typeface="Calibri"/>
                <a:ea typeface="Calibri"/>
                <a:cs typeface="Calibri"/>
                <a:sym typeface="Calibri"/>
              </a:rPr>
              <a:t>reprezinta standarde interne</a:t>
            </a:r>
            <a:r>
              <a:rPr lang="ro-RO" sz="1200" b="0" i="0" u="none" strike="noStrike" cap="none" dirty="0" smtClean="0">
                <a:solidFill>
                  <a:schemeClr val="dk1"/>
                </a:solidFill>
                <a:effectLst/>
                <a:latin typeface="Calibri"/>
                <a:ea typeface="Calibri"/>
                <a:cs typeface="Calibri"/>
                <a:sym typeface="Calibri"/>
              </a:rPr>
              <a:t>,</a:t>
            </a:r>
            <a:r>
              <a:rPr lang="ro-RO" sz="1200" b="0" i="0" u="none" strike="noStrike" cap="none" baseline="0" dirty="0" smtClean="0">
                <a:solidFill>
                  <a:schemeClr val="dk1"/>
                </a:solidFill>
                <a:effectLst/>
                <a:latin typeface="Calibri"/>
                <a:ea typeface="Calibri"/>
                <a:cs typeface="Calibri"/>
                <a:sym typeface="Calibri"/>
              </a:rPr>
              <a:t> valori,</a:t>
            </a:r>
            <a:r>
              <a:rPr lang="it-IT" sz="1200" b="0" i="0" u="none" strike="noStrike" cap="none" dirty="0" smtClean="0">
                <a:solidFill>
                  <a:schemeClr val="dk1"/>
                </a:solidFill>
                <a:effectLst/>
                <a:latin typeface="Calibri"/>
                <a:ea typeface="Calibri"/>
                <a:cs typeface="Calibri"/>
                <a:sym typeface="Calibri"/>
              </a:rPr>
              <a:t> pentru comportamente corecte si respectarea reglementarilor sociale si culturale</a:t>
            </a:r>
            <a:r>
              <a:rPr lang="en-US" sz="1200" b="0" i="0" u="none" strike="noStrike" cap="none" dirty="0" smtClean="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r>
              <a:rPr lang="en-US" sz="1200" b="1" i="0" u="none" strike="noStrike" cap="none" dirty="0" err="1" smtClean="0">
                <a:solidFill>
                  <a:schemeClr val="dk1"/>
                </a:solidFill>
                <a:effectLst/>
                <a:latin typeface="Calibri"/>
                <a:ea typeface="Calibri"/>
                <a:cs typeface="Calibri"/>
                <a:sym typeface="Calibri"/>
              </a:rPr>
              <a:t>Grija</a:t>
            </a:r>
            <a:r>
              <a:rPr lang="en-US" sz="1200" b="1" i="0" u="none" strike="noStrike" cap="none" dirty="0" smtClean="0">
                <a:solidFill>
                  <a:schemeClr val="dk1"/>
                </a:solidFill>
                <a:effectLst/>
                <a:latin typeface="Calibri"/>
                <a:ea typeface="Calibri"/>
                <a:cs typeface="Calibri"/>
                <a:sym typeface="Calibri"/>
              </a:rPr>
              <a:t> / </a:t>
            </a:r>
            <a:r>
              <a:rPr lang="en-US" sz="1200" b="1" i="0" u="none" strike="noStrike" cap="none" dirty="0" err="1" smtClean="0">
                <a:solidFill>
                  <a:schemeClr val="dk1"/>
                </a:solidFill>
                <a:effectLst/>
                <a:latin typeface="Calibri"/>
                <a:ea typeface="Calibri"/>
                <a:cs typeface="Calibri"/>
                <a:sym typeface="Calibri"/>
              </a:rPr>
              <a:t>compasiune</a:t>
            </a:r>
            <a:r>
              <a:rPr lang="en-US" sz="1200" b="0" i="0" u="none" strike="noStrike" cap="none" dirty="0" smtClean="0">
                <a:solidFill>
                  <a:schemeClr val="dk1"/>
                </a:solidFill>
                <a:effectLst/>
                <a:latin typeface="Calibri"/>
                <a:ea typeface="Calibri"/>
                <a:cs typeface="Calibri"/>
                <a:sym typeface="Calibri"/>
              </a:rPr>
              <a:t> se </a:t>
            </a:r>
            <a:r>
              <a:rPr lang="en-US" sz="1200" b="0" i="0" u="none" strike="noStrike" cap="none" dirty="0" err="1" smtClean="0">
                <a:solidFill>
                  <a:schemeClr val="dk1"/>
                </a:solidFill>
                <a:effectLst/>
                <a:latin typeface="Calibri"/>
                <a:ea typeface="Calibri"/>
                <a:cs typeface="Calibri"/>
                <a:sym typeface="Calibri"/>
              </a:rPr>
              <a:t>referă</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capacitatea</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smtClean="0">
                <a:solidFill>
                  <a:schemeClr val="dk1"/>
                </a:solidFill>
                <a:effectLst/>
                <a:latin typeface="Calibri"/>
                <a:ea typeface="Calibri"/>
                <a:cs typeface="Calibri"/>
                <a:sym typeface="Calibri"/>
              </a:rPr>
              <a:t>a sim</a:t>
            </a:r>
            <a:r>
              <a:rPr lang="ro-RO" sz="1200" b="0" i="0" u="none" strike="noStrike" cap="none" smtClean="0">
                <a:solidFill>
                  <a:schemeClr val="dk1"/>
                </a:solidFill>
                <a:effectLst/>
                <a:latin typeface="Calibri"/>
                <a:ea typeface="Calibri"/>
                <a:cs typeface="Calibri"/>
                <a:sym typeface="Calibri"/>
              </a:rPr>
              <a:t>ţi compasiune</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err="1" smtClean="0">
                <a:solidFill>
                  <a:schemeClr val="dk1"/>
                </a:solidFill>
                <a:effectLst/>
                <a:latin typeface="Calibri"/>
                <a:ea typeface="Calibri"/>
                <a:cs typeface="Calibri"/>
                <a:sym typeface="Calibri"/>
              </a:rPr>
              <a:t>empatiza</a:t>
            </a:r>
            <a:r>
              <a:rPr lang="en-US" sz="1200" b="0" i="0" u="none" strike="noStrike" cap="none" smtClean="0">
                <a:solidFill>
                  <a:schemeClr val="dk1"/>
                </a:solidFill>
                <a:effectLst/>
                <a:latin typeface="Calibri"/>
                <a:ea typeface="Calibri"/>
                <a:cs typeface="Calibri"/>
                <a:sym typeface="Calibri"/>
              </a:rPr>
              <a:t> </a:t>
            </a:r>
            <a:r>
              <a:rPr lang="ro-RO" sz="1200" b="0" i="0" u="none" strike="noStrike" cap="none" smtClean="0">
                <a:solidFill>
                  <a:schemeClr val="dk1"/>
                </a:solidFill>
                <a:effectLst/>
                <a:latin typeface="Calibri"/>
                <a:ea typeface="Calibri"/>
                <a:cs typeface="Calibri"/>
                <a:sym typeface="Calibri"/>
              </a:rPr>
              <a:t>cu</a:t>
            </a:r>
            <a:r>
              <a:rPr lang="en-US" sz="1200" b="0" i="0" u="none" strike="noStrike" cap="none"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alții</a:t>
            </a:r>
            <a:r>
              <a:rPr lang="en-US" sz="1200" b="0" i="0" u="none" strike="noStrike" cap="none" dirty="0" smtClean="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Mai </a:t>
            </a:r>
            <a:r>
              <a:rPr lang="en-US" sz="1200" b="0" i="0" u="none" strike="noStrike" cap="none" dirty="0" err="1" smtClean="0">
                <a:solidFill>
                  <a:schemeClr val="dk1"/>
                </a:solidFill>
                <a:effectLst/>
                <a:latin typeface="Calibri"/>
                <a:ea typeface="Calibri"/>
                <a:cs typeface="Calibri"/>
                <a:sym typeface="Calibri"/>
              </a:rPr>
              <a:t>mult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potrivit</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lui</a:t>
            </a:r>
            <a:r>
              <a:rPr lang="en-US" sz="1200" b="0" i="0" u="none" strike="noStrike" cap="none" dirty="0" smtClean="0">
                <a:solidFill>
                  <a:schemeClr val="dk1"/>
                </a:solidFill>
                <a:effectLst/>
                <a:latin typeface="Calibri"/>
                <a:ea typeface="Calibri"/>
                <a:cs typeface="Calibri"/>
                <a:sym typeface="Calibri"/>
              </a:rPr>
              <a:t> Lerner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colegilor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săi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acești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cinci</a:t>
            </a:r>
            <a:r>
              <a:rPr lang="en-US" sz="1200" b="0" i="0" u="none" strike="noStrike" cap="none" dirty="0" smtClean="0">
                <a:solidFill>
                  <a:schemeClr val="dk1"/>
                </a:solidFill>
                <a:effectLst/>
                <a:latin typeface="Calibri"/>
                <a:ea typeface="Calibri"/>
                <a:cs typeface="Calibri"/>
                <a:sym typeface="Calibri"/>
              </a:rPr>
              <a:t> C </a:t>
            </a:r>
            <a:r>
              <a:rPr lang="en-US" sz="1200" b="0" i="0" u="none" strike="noStrike" cap="none" dirty="0" err="1" smtClean="0">
                <a:solidFill>
                  <a:schemeClr val="dk1"/>
                </a:solidFill>
                <a:effectLst/>
                <a:latin typeface="Calibri"/>
                <a:ea typeface="Calibri"/>
                <a:cs typeface="Calibri"/>
                <a:sym typeface="Calibri"/>
              </a:rPr>
              <a:t>ar</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ajuta</a:t>
            </a:r>
            <a:r>
              <a:rPr lang="en-US" sz="1200" b="0" i="0" u="none" strike="noStrike" cap="none" dirty="0" smtClean="0">
                <a:solidFill>
                  <a:schemeClr val="dk1"/>
                </a:solidFill>
                <a:effectLst/>
                <a:latin typeface="Calibri"/>
                <a:ea typeface="Calibri"/>
                <a:cs typeface="Calibri"/>
                <a:sym typeface="Calibri"/>
              </a:rPr>
              <a:t> la </a:t>
            </a:r>
            <a:r>
              <a:rPr lang="en-US" sz="1200" b="0" i="0" u="none" strike="noStrike" cap="none" dirty="0" err="1" smtClean="0">
                <a:solidFill>
                  <a:schemeClr val="dk1"/>
                </a:solidFill>
                <a:effectLst/>
                <a:latin typeface="Calibri"/>
                <a:ea typeface="Calibri"/>
                <a:cs typeface="Calibri"/>
                <a:sym typeface="Calibri"/>
              </a:rPr>
              <a:t>conturarea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celui</a:t>
            </a:r>
            <a:r>
              <a:rPr lang="en-US" sz="1200" b="0" i="0" u="none" strike="noStrike" cap="none" dirty="0" smtClean="0">
                <a:solidFill>
                  <a:schemeClr val="dk1"/>
                </a:solidFill>
                <a:effectLst/>
                <a:latin typeface="Calibri"/>
                <a:ea typeface="Calibri"/>
                <a:cs typeface="Calibri"/>
                <a:sym typeface="Calibri"/>
              </a:rPr>
              <a:t> de-al </a:t>
            </a:r>
            <a:r>
              <a:rPr lang="en-US" sz="1200" b="0" i="0" u="none" strike="noStrike" cap="none" dirty="0" err="1" smtClean="0">
                <a:solidFill>
                  <a:schemeClr val="dk1"/>
                </a:solidFill>
                <a:effectLst/>
                <a:latin typeface="Calibri"/>
                <a:ea typeface="Calibri"/>
                <a:cs typeface="Calibri"/>
                <a:sym typeface="Calibri"/>
              </a:rPr>
              <a:t>șaselea</a:t>
            </a:r>
            <a:r>
              <a:rPr lang="en-US" sz="1200" b="0" i="0" u="none" strike="noStrike" cap="none" dirty="0" smtClean="0">
                <a:solidFill>
                  <a:schemeClr val="dk1"/>
                </a:solidFill>
                <a:effectLst/>
                <a:latin typeface="Calibri"/>
                <a:ea typeface="Calibri"/>
                <a:cs typeface="Calibri"/>
                <a:sym typeface="Calibri"/>
              </a:rPr>
              <a:t> C, </a:t>
            </a:r>
            <a:r>
              <a:rPr lang="en-US" sz="1200" b="1" i="0" u="none" strike="noStrike" cap="none" dirty="0" err="1" smtClean="0">
                <a:solidFill>
                  <a:schemeClr val="dk1"/>
                </a:solidFill>
                <a:effectLst/>
                <a:latin typeface="Calibri"/>
                <a:ea typeface="Calibri"/>
                <a:cs typeface="Calibri"/>
                <a:sym typeface="Calibri"/>
              </a:rPr>
              <a:t>contribuție</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adică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participarea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activă</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dezvoltarea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și</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utilizarea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abilităților</a:t>
            </a:r>
            <a:r>
              <a:rPr lang="en-US" sz="1200" b="0" i="0" u="none" strike="noStrike" cap="none" dirty="0" smtClean="0">
                <a:solidFill>
                  <a:schemeClr val="dk1"/>
                </a:solidFill>
                <a:effectLst/>
                <a:latin typeface="Calibri"/>
                <a:ea typeface="Calibri"/>
                <a:cs typeface="Calibri"/>
                <a:sym typeface="Calibri"/>
              </a:rPr>
              <a:t> de </a:t>
            </a:r>
            <a:r>
              <a:rPr lang="en-US" sz="1200" b="0" i="0" u="none" strike="noStrike" cap="none" dirty="0" err="1" smtClean="0">
                <a:solidFill>
                  <a:schemeClr val="dk1"/>
                </a:solidFill>
                <a:effectLst/>
                <a:latin typeface="Calibri"/>
                <a:ea typeface="Calibri"/>
                <a:cs typeface="Calibri"/>
                <a:sym typeface="Calibri"/>
              </a:rPr>
              <a:t>conducere</a:t>
            </a:r>
            <a:r>
              <a:rPr lang="en-US" sz="1200" b="0" i="0" u="none" strike="noStrike" cap="none" dirty="0" smtClean="0">
                <a:solidFill>
                  <a:schemeClr val="dk1"/>
                </a:solidFill>
                <a:effectLst/>
                <a:latin typeface="Calibri"/>
                <a:ea typeface="Calibri"/>
                <a:cs typeface="Calibri"/>
                <a:sym typeface="Calibri"/>
              </a:rPr>
              <a:t>.</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161982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o-RO" sz="1200" b="0" i="0" u="none" strike="noStrike" cap="none" dirty="0" smtClean="0">
                <a:solidFill>
                  <a:schemeClr val="dk1"/>
                </a:solidFill>
                <a:latin typeface="Helvetica Neue"/>
                <a:ea typeface="Helvetica Neue"/>
                <a:cs typeface="Helvetica Neue"/>
                <a:sym typeface="Helvetica Neue"/>
              </a:rPr>
              <a:t>Obțineți</a:t>
            </a:r>
            <a:r>
              <a:rPr lang="en-US" sz="1200" b="0" i="0" u="none" strike="noStrike" cap="none" dirty="0" smtClean="0">
                <a:solidFill>
                  <a:schemeClr val="dk1"/>
                </a:solidFill>
                <a:latin typeface="Helvetica Neue"/>
                <a:ea typeface="Helvetica Neue"/>
                <a:cs typeface="Helvetica Neue"/>
                <a:sym typeface="Helvetica Neue"/>
              </a:rPr>
              <a:t> de la </a:t>
            </a:r>
            <a:r>
              <a:rPr lang="ro-RO" sz="1200" b="0" i="0" u="none" strike="noStrike" cap="none" dirty="0" smtClean="0">
                <a:solidFill>
                  <a:schemeClr val="dk1"/>
                </a:solidFill>
                <a:latin typeface="Helvetica Neue"/>
                <a:ea typeface="Helvetica Neue"/>
                <a:cs typeface="Helvetica Neue"/>
                <a:sym typeface="Helvetica Neue"/>
              </a:rPr>
              <a:t>participanți</a:t>
            </a:r>
            <a:r>
              <a:rPr lang="en-US" sz="1200" b="0" i="0" u="none" strike="noStrike" cap="none" smtClean="0">
                <a:solidFill>
                  <a:schemeClr val="dk1"/>
                </a:solidFill>
                <a:latin typeface="Helvetica Neue"/>
                <a:ea typeface="Helvetica Neue"/>
                <a:cs typeface="Helvetica Neue"/>
                <a:sym typeface="Helvetica Neue"/>
              </a:rPr>
              <a:t>. </a:t>
            </a:r>
            <a:endParaRPr lang="ro-RO" sz="1200" b="0" i="0" u="none" strike="noStrike" cap="none" smtClean="0">
              <a:solidFill>
                <a:schemeClr val="dk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o-RO" sz="1200" b="0" i="0" u="none" strike="noStrike" cap="none" dirty="0" smtClean="0">
              <a:solidFill>
                <a:schemeClr val="dk1"/>
              </a:solidFill>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chemeClr val="dk1"/>
                </a:solidFill>
                <a:latin typeface="Helvetica Neue"/>
                <a:ea typeface="Helvetica Neue"/>
                <a:cs typeface="Helvetica Neue"/>
                <a:sym typeface="Helvetica Neue"/>
              </a:rPr>
              <a:t>Pentru</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că</a:t>
            </a:r>
            <a:r>
              <a:rPr lang="en-US" sz="1200" b="0" i="0" u="none" strike="noStrike" cap="none" dirty="0" smtClean="0">
                <a:solidFill>
                  <a:schemeClr val="dk1"/>
                </a:solidFill>
                <a:latin typeface="Helvetica Neue"/>
                <a:ea typeface="Helvetica Neue"/>
                <a:cs typeface="Helvetica Neue"/>
                <a:sym typeface="Helvetica Neue"/>
              </a:rPr>
              <a:t> se </a:t>
            </a:r>
            <a:r>
              <a:rPr lang="en-US" sz="1200" b="0" i="0" u="none" strike="noStrike" cap="none" dirty="0" err="1" smtClean="0">
                <a:solidFill>
                  <a:schemeClr val="dk1"/>
                </a:solidFill>
                <a:latin typeface="Helvetica Neue"/>
                <a:ea typeface="Helvetica Neue"/>
                <a:cs typeface="Helvetica Neue"/>
                <a:sym typeface="Helvetica Neue"/>
              </a:rPr>
              <a:t>concentrează</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pe</a:t>
            </a:r>
            <a:r>
              <a:rPr lang="en-US" sz="1200" b="0" i="0" u="none" strike="noStrike" cap="none" dirty="0" smtClean="0">
                <a:solidFill>
                  <a:schemeClr val="dk1"/>
                </a:solidFill>
                <a:latin typeface="Helvetica Neue"/>
                <a:ea typeface="Helvetica Neue"/>
                <a:cs typeface="Helvetica Neue"/>
                <a:sym typeface="Helvetica Neue"/>
              </a:rPr>
              <a:t> </a:t>
            </a:r>
            <a:r>
              <a:rPr lang="en-US" sz="1200" b="1" i="1" u="none" strike="noStrike" cap="none" dirty="0" err="1" smtClean="0">
                <a:solidFill>
                  <a:schemeClr val="dk1"/>
                </a:solidFill>
                <a:latin typeface="Helvetica Neue"/>
                <a:ea typeface="Helvetica Neue"/>
                <a:cs typeface="Helvetica Neue"/>
                <a:sym typeface="Helvetica Neue"/>
              </a:rPr>
              <a:t>construirea</a:t>
            </a:r>
            <a:r>
              <a:rPr lang="en-US" sz="1200" b="1" i="1" u="none" strike="noStrike" cap="none" dirty="0" smtClean="0">
                <a:solidFill>
                  <a:schemeClr val="dk1"/>
                </a:solidFill>
                <a:latin typeface="Helvetica Neue"/>
                <a:ea typeface="Helvetica Neue"/>
                <a:cs typeface="Helvetica Neue"/>
                <a:sym typeface="Helvetica Neue"/>
              </a:rPr>
              <a:t> </a:t>
            </a:r>
            <a:r>
              <a:rPr lang="en-US" sz="1200" b="1" i="1" u="none" strike="noStrike" cap="none" dirty="0" err="1" smtClean="0">
                <a:solidFill>
                  <a:schemeClr val="dk1"/>
                </a:solidFill>
                <a:latin typeface="Helvetica Neue"/>
                <a:ea typeface="Helvetica Neue"/>
                <a:cs typeface="Helvetica Neue"/>
                <a:sym typeface="Helvetica Neue"/>
              </a:rPr>
              <a:t>competențelor</a:t>
            </a:r>
            <a:r>
              <a:rPr lang="en-US" sz="1200" b="1" i="1" u="none" strike="noStrike" cap="none" dirty="0" smtClean="0">
                <a:solidFill>
                  <a:schemeClr val="dk1"/>
                </a:solidFill>
                <a:latin typeface="Helvetica Neue"/>
                <a:ea typeface="Helvetica Neue"/>
                <a:cs typeface="Helvetica Neue"/>
                <a:sym typeface="Helvetica Neue"/>
              </a:rPr>
              <a:t> </a:t>
            </a:r>
            <a:r>
              <a:rPr lang="en-US" sz="1200" b="1" i="1" u="none" strike="noStrike" cap="none" dirty="0" err="1" smtClean="0">
                <a:solidFill>
                  <a:schemeClr val="dk1"/>
                </a:solidFill>
                <a:latin typeface="Helvetica Neue"/>
                <a:ea typeface="Helvetica Neue"/>
                <a:cs typeface="Helvetica Neue"/>
                <a:sym typeface="Helvetica Neue"/>
              </a:rPr>
              <a:t>personale</a:t>
            </a:r>
            <a:r>
              <a:rPr lang="en-US" sz="1200" b="1" i="1" u="none" strike="noStrike" cap="none" dirty="0" smtClean="0">
                <a:solidFill>
                  <a:schemeClr val="dk1"/>
                </a:solidFill>
                <a:latin typeface="Helvetica Neue"/>
                <a:ea typeface="Helvetica Neue"/>
                <a:cs typeface="Helvetica Neue"/>
                <a:sym typeface="Helvetica Neue"/>
              </a:rPr>
              <a:t> </a:t>
            </a:r>
            <a:r>
              <a:rPr lang="en-US" sz="1200" b="1" i="1" u="none" strike="noStrike" cap="none" dirty="0" err="1" smtClean="0">
                <a:solidFill>
                  <a:schemeClr val="dk1"/>
                </a:solidFill>
                <a:latin typeface="Helvetica Neue"/>
                <a:ea typeface="Helvetica Neue"/>
                <a:cs typeface="Helvetica Neue"/>
                <a:sym typeface="Helvetica Neue"/>
              </a:rPr>
              <a:t>pozitive</a:t>
            </a:r>
            <a:r>
              <a:rPr lang="en-US" sz="1200" b="1" i="1" u="none" strike="noStrike" cap="none" dirty="0" smtClean="0">
                <a:solidFill>
                  <a:schemeClr val="dk1"/>
                </a:solidFill>
                <a:latin typeface="Helvetica Neue"/>
                <a:ea typeface="Helvetica Neue"/>
                <a:cs typeface="Helvetica Neue"/>
                <a:sym typeface="Helvetica Neue"/>
              </a:rPr>
              <a:t> ale </a:t>
            </a:r>
            <a:r>
              <a:rPr lang="en-US" sz="1200" b="1" i="1" u="none" strike="noStrike" cap="none" dirty="0" err="1" smtClean="0">
                <a:solidFill>
                  <a:schemeClr val="dk1"/>
                </a:solidFill>
                <a:latin typeface="Helvetica Neue"/>
                <a:ea typeface="Helvetica Neue"/>
                <a:cs typeface="Helvetica Neue"/>
                <a:sym typeface="Helvetica Neue"/>
              </a:rPr>
              <a:t>tinerilor</a:t>
            </a:r>
            <a:r>
              <a:rPr lang="en-US" sz="1200" b="0" i="0" u="none" strike="noStrike" cap="none" dirty="0" smtClean="0">
                <a:solidFill>
                  <a:schemeClr val="dk1"/>
                </a:solidFill>
                <a:latin typeface="Helvetica Neue"/>
                <a:ea typeface="Helvetica Neue"/>
                <a:cs typeface="Helvetica Neue"/>
                <a:sym typeface="Helvetica Neue"/>
              </a:rPr>
              <a:t>, </a:t>
            </a:r>
            <a:r>
              <a:rPr lang="en-US" sz="1200" b="1" i="1" u="none" strike="noStrike" cap="none" dirty="0" smtClean="0">
                <a:solidFill>
                  <a:schemeClr val="dk1"/>
                </a:solidFill>
                <a:latin typeface="Helvetica Neue"/>
                <a:ea typeface="Helvetica Neue"/>
                <a:cs typeface="Helvetica Neue"/>
                <a:sym typeface="Helvetica Neue"/>
              </a:rPr>
              <a:t>a </a:t>
            </a:r>
            <a:r>
              <a:rPr lang="en-US" sz="1200" b="1" i="1" u="none" strike="noStrike" cap="none" dirty="0" err="1" smtClean="0">
                <a:solidFill>
                  <a:schemeClr val="dk1"/>
                </a:solidFill>
                <a:latin typeface="Helvetica Neue"/>
                <a:ea typeface="Helvetica Neue"/>
                <a:cs typeface="Helvetica Neue"/>
                <a:sym typeface="Helvetica Neue"/>
              </a:rPr>
              <a:t>abilităților</a:t>
            </a:r>
            <a:r>
              <a:rPr lang="en-US" sz="1200" b="1" i="1" u="none" strike="noStrike" cap="none" dirty="0" smtClean="0">
                <a:solidFill>
                  <a:schemeClr val="dk1"/>
                </a:solidFill>
                <a:latin typeface="Helvetica Neue"/>
                <a:ea typeface="Helvetica Neue"/>
                <a:cs typeface="Helvetica Neue"/>
                <a:sym typeface="Helvetica Neue"/>
              </a:rPr>
              <a:t> </a:t>
            </a:r>
            <a:r>
              <a:rPr lang="en-US" sz="1200" b="1" i="1" u="none" strike="noStrike" cap="none" dirty="0" err="1" smtClean="0">
                <a:solidFill>
                  <a:schemeClr val="dk1"/>
                </a:solidFill>
                <a:latin typeface="Helvetica Neue"/>
                <a:ea typeface="Helvetica Neue"/>
                <a:cs typeface="Helvetica Neue"/>
                <a:sym typeface="Helvetica Neue"/>
              </a:rPr>
              <a:t>sociale</a:t>
            </a:r>
            <a:r>
              <a:rPr lang="en-US" sz="1200" b="1" i="1"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și</a:t>
            </a:r>
            <a:r>
              <a:rPr lang="en-US" sz="1200" b="0" i="0" u="none" strike="noStrike" cap="none" dirty="0" smtClean="0">
                <a:solidFill>
                  <a:schemeClr val="dk1"/>
                </a:solidFill>
                <a:latin typeface="Helvetica Neue"/>
                <a:ea typeface="Helvetica Neue"/>
                <a:cs typeface="Helvetica Neue"/>
                <a:sym typeface="Helvetica Neue"/>
              </a:rPr>
              <a:t> a </a:t>
            </a:r>
            <a:r>
              <a:rPr lang="en-US" sz="1200" b="1" i="1" u="none" strike="noStrike" cap="none" dirty="0" err="1" smtClean="0">
                <a:solidFill>
                  <a:schemeClr val="dk1"/>
                </a:solidFill>
                <a:latin typeface="Helvetica Neue"/>
                <a:ea typeface="Helvetica Neue"/>
                <a:cs typeface="Helvetica Neue"/>
                <a:sym typeface="Helvetica Neue"/>
              </a:rPr>
              <a:t>atitudinilor</a:t>
            </a:r>
            <a:r>
              <a:rPr lang="ro-RO" sz="1200" b="0" i="0" u="none" strike="noStrike" cap="none" dirty="0" smtClean="0">
                <a:solidFill>
                  <a:schemeClr val="dk1"/>
                </a:solidFill>
                <a:latin typeface="Helvetica Neue"/>
                <a:ea typeface="Helvetica Neue"/>
                <a:cs typeface="Helvetica Neue"/>
                <a:sym typeface="Helvetica Neue"/>
              </a:rPr>
              <a:t>,</a:t>
            </a:r>
            <a:r>
              <a:rPr lang="en-US" sz="1200" b="0" i="0" u="none" strike="noStrike" cap="none" dirty="0" smtClean="0">
                <a:solidFill>
                  <a:schemeClr val="dk1"/>
                </a:solidFill>
                <a:latin typeface="Helvetica Neue"/>
                <a:ea typeface="Helvetica Neue"/>
                <a:cs typeface="Helvetica Neue"/>
                <a:sym typeface="Helvetica Neue"/>
              </a:rPr>
              <a:t> </a:t>
            </a:r>
            <a:r>
              <a:rPr lang="ro-RO" sz="1200" b="0" i="0" u="none" strike="noStrike" cap="none" dirty="0" smtClean="0">
                <a:solidFill>
                  <a:schemeClr val="dk1"/>
                </a:solidFill>
                <a:latin typeface="Helvetica Neue"/>
                <a:ea typeface="Helvetica Neue"/>
                <a:cs typeface="Helvetica Neue"/>
                <a:sym typeface="Helvetica Neue"/>
              </a:rPr>
              <a:t>c</a:t>
            </a:r>
            <a:r>
              <a:rPr lang="en-US" sz="1200" b="0" i="0" u="none" strike="noStrike" cap="none" dirty="0" err="1" smtClean="0">
                <a:solidFill>
                  <a:schemeClr val="dk1"/>
                </a:solidFill>
                <a:latin typeface="Helvetica Neue"/>
                <a:ea typeface="Helvetica Neue"/>
                <a:cs typeface="Helvetica Neue"/>
                <a:sym typeface="Helvetica Neue"/>
              </a:rPr>
              <a:t>ei</a:t>
            </a:r>
            <a:r>
              <a:rPr lang="en-US" sz="1200" b="0" i="0" u="none" strike="noStrike" cap="none" dirty="0" smtClean="0">
                <a:solidFill>
                  <a:schemeClr val="dk1"/>
                </a:solidFill>
                <a:latin typeface="Helvetica Neue"/>
                <a:ea typeface="Helvetica Neue"/>
                <a:cs typeface="Helvetica Neue"/>
                <a:sym typeface="Helvetica Neue"/>
              </a:rPr>
              <a:t> 5 C </a:t>
            </a:r>
            <a:r>
              <a:rPr lang="en-US" sz="1200" b="0" i="0" u="none" strike="noStrike" cap="none" dirty="0" err="1" smtClean="0">
                <a:solidFill>
                  <a:schemeClr val="dk1"/>
                </a:solidFill>
                <a:latin typeface="Helvetica Neue"/>
                <a:ea typeface="Helvetica Neue"/>
                <a:cs typeface="Helvetica Neue"/>
                <a:sym typeface="Helvetica Neue"/>
              </a:rPr>
              <a:t>evoluează</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în</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timpul</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dezvoltării</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unei</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persoane</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și</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prin</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utilizarea</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lor</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oamenii</a:t>
            </a:r>
            <a:r>
              <a:rPr lang="en-US" sz="1200" b="0" i="0" u="none" strike="noStrike" cap="none" dirty="0" smtClean="0">
                <a:solidFill>
                  <a:schemeClr val="dk1"/>
                </a:solidFill>
                <a:latin typeface="Helvetica Neue"/>
                <a:ea typeface="Helvetica Neue"/>
                <a:cs typeface="Helvetica Neue"/>
                <a:sym typeface="Helvetica Neue"/>
              </a:rPr>
              <a:t> pot </a:t>
            </a:r>
            <a:r>
              <a:rPr lang="en-US" sz="1200" b="0" i="0" u="none" strike="noStrike" cap="none" dirty="0" err="1" smtClean="0">
                <a:solidFill>
                  <a:schemeClr val="dk1"/>
                </a:solidFill>
                <a:latin typeface="Helvetica Neue"/>
                <a:ea typeface="Helvetica Neue"/>
                <a:cs typeface="Helvetica Neue"/>
                <a:sym typeface="Helvetica Neue"/>
              </a:rPr>
              <a:t>contribui</a:t>
            </a:r>
            <a:r>
              <a:rPr lang="en-US" sz="1200" b="0" i="0" u="none" strike="noStrike" cap="none" dirty="0" smtClean="0">
                <a:solidFill>
                  <a:schemeClr val="dk1"/>
                </a:solidFill>
                <a:latin typeface="Helvetica Neue"/>
                <a:ea typeface="Helvetica Neue"/>
                <a:cs typeface="Helvetica Neue"/>
                <a:sym typeface="Helvetica Neue"/>
              </a:rPr>
              <a:t> cu </a:t>
            </a:r>
            <a:r>
              <a:rPr lang="en-US" sz="1200" b="0" i="0" u="none" strike="noStrike" cap="none" dirty="0" err="1" smtClean="0">
                <a:solidFill>
                  <a:schemeClr val="dk1"/>
                </a:solidFill>
                <a:latin typeface="Helvetica Neue"/>
                <a:ea typeface="Helvetica Neue"/>
                <a:cs typeface="Helvetica Neue"/>
                <a:sym typeface="Helvetica Neue"/>
              </a:rPr>
              <a:t>succes</a:t>
            </a:r>
            <a:r>
              <a:rPr lang="en-US" sz="1200" b="0" i="0" u="none" strike="noStrike" cap="none" dirty="0" smtClean="0">
                <a:solidFill>
                  <a:schemeClr val="dk1"/>
                </a:solidFill>
                <a:latin typeface="Helvetica Neue"/>
                <a:ea typeface="Helvetica Neue"/>
                <a:cs typeface="Helvetica Neue"/>
                <a:sym typeface="Helvetica Neue"/>
              </a:rPr>
              <a:t> la </a:t>
            </a:r>
            <a:r>
              <a:rPr lang="en-US" sz="1200" b="0" i="0" u="none" strike="noStrike" cap="none" dirty="0" err="1" smtClean="0">
                <a:solidFill>
                  <a:schemeClr val="dk1"/>
                </a:solidFill>
                <a:latin typeface="Helvetica Neue"/>
                <a:ea typeface="Helvetica Neue"/>
                <a:cs typeface="Helvetica Neue"/>
                <a:sym typeface="Helvetica Neue"/>
              </a:rPr>
              <a:t>creșterea</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familiei</a:t>
            </a:r>
            <a:r>
              <a:rPr lang="en-US" sz="1200" b="0" i="0" u="none" strike="noStrike" cap="none" dirty="0" smtClean="0">
                <a:solidFill>
                  <a:schemeClr val="dk1"/>
                </a:solidFill>
                <a:latin typeface="Helvetica Neue"/>
                <a:ea typeface="Helvetica Neue"/>
                <a:cs typeface="Helvetica Neue"/>
                <a:sym typeface="Helvetica Neue"/>
              </a:rPr>
              <a:t>, a </a:t>
            </a:r>
            <a:r>
              <a:rPr lang="en-US" sz="1200" b="0" i="0" u="none" strike="noStrike" cap="none" dirty="0" err="1" smtClean="0">
                <a:solidFill>
                  <a:schemeClr val="dk1"/>
                </a:solidFill>
                <a:latin typeface="Helvetica Neue"/>
                <a:ea typeface="Helvetica Neue"/>
                <a:cs typeface="Helvetica Neue"/>
                <a:sym typeface="Helvetica Neue"/>
              </a:rPr>
              <a:t>comunității</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și</a:t>
            </a:r>
            <a:r>
              <a:rPr lang="en-US" sz="1200" b="0" i="0" u="none" strike="noStrike" cap="none" dirty="0" smtClean="0">
                <a:solidFill>
                  <a:schemeClr val="dk1"/>
                </a:solidFill>
                <a:latin typeface="Helvetica Neue"/>
                <a:ea typeface="Helvetica Neue"/>
                <a:cs typeface="Helvetica Neue"/>
                <a:sym typeface="Helvetica Neue"/>
              </a:rPr>
              <a:t> a </a:t>
            </a:r>
            <a:r>
              <a:rPr lang="en-US" sz="1200" b="0" i="0" u="none" strike="noStrike" cap="none" dirty="0" err="1" smtClean="0">
                <a:solidFill>
                  <a:schemeClr val="dk1"/>
                </a:solidFill>
                <a:latin typeface="Helvetica Neue"/>
                <a:ea typeface="Helvetica Neue"/>
                <a:cs typeface="Helvetica Neue"/>
                <a:sym typeface="Helvetica Neue"/>
              </a:rPr>
              <a:t>societății</a:t>
            </a:r>
            <a:r>
              <a:rPr lang="en-US" sz="1200" b="0" i="0" u="none" strike="noStrike" cap="none" dirty="0" smtClean="0">
                <a:solidFill>
                  <a:schemeClr val="dk1"/>
                </a:solidFill>
                <a:latin typeface="Helvetica Neue"/>
                <a:ea typeface="Helvetica Neue"/>
                <a:cs typeface="Helvetica Neue"/>
                <a:sym typeface="Helvetica Neue"/>
              </a:rPr>
              <a:t> </a:t>
            </a:r>
            <a:r>
              <a:rPr lang="en-US" sz="1200" b="0" i="0" u="none" strike="noStrike" cap="none" dirty="0" err="1" smtClean="0">
                <a:solidFill>
                  <a:schemeClr val="dk1"/>
                </a:solidFill>
                <a:latin typeface="Helvetica Neue"/>
                <a:ea typeface="Helvetica Neue"/>
                <a:cs typeface="Helvetica Neue"/>
                <a:sym typeface="Helvetica Neue"/>
              </a:rPr>
              <a:t>civile</a:t>
            </a:r>
            <a:r>
              <a:rPr lang="en-US" sz="1200" b="0" i="0" u="none" strike="noStrike" cap="none" dirty="0" smtClean="0">
                <a:solidFill>
                  <a:schemeClr val="dk1"/>
                </a:solidFill>
                <a:latin typeface="Helvetica Neue"/>
                <a:ea typeface="Helvetica Neue"/>
                <a:cs typeface="Helvetica Neue"/>
                <a:sym typeface="Helvetica Neue"/>
              </a:rPr>
              <a:t>.</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94798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Un </a:t>
            </a:r>
            <a:r>
              <a:rPr lang="en-US" dirty="0" err="1" smtClean="0"/>
              <a:t>nivel</a:t>
            </a:r>
            <a:r>
              <a:rPr lang="en-US" dirty="0" smtClean="0"/>
              <a:t> </a:t>
            </a:r>
            <a:r>
              <a:rPr lang="en-US" dirty="0" err="1" smtClean="0"/>
              <a:t>ridicat</a:t>
            </a:r>
            <a:r>
              <a:rPr lang="en-US" dirty="0" smtClean="0"/>
              <a:t> de PYD </a:t>
            </a:r>
            <a:r>
              <a:rPr lang="en-US" dirty="0" err="1" smtClean="0"/>
              <a:t>este</a:t>
            </a:r>
            <a:r>
              <a:rPr lang="en-US" dirty="0" smtClean="0"/>
              <a:t> </a:t>
            </a:r>
            <a:r>
              <a:rPr lang="en-US" dirty="0" err="1" smtClean="0"/>
              <a:t>dovedit</a:t>
            </a:r>
            <a:r>
              <a:rPr lang="en-US" dirty="0" smtClean="0"/>
              <a:t> a </a:t>
            </a:r>
            <a:r>
              <a:rPr lang="en-US" dirty="0" err="1" smtClean="0"/>
              <a:t>ajuta</a:t>
            </a:r>
            <a:r>
              <a:rPr lang="en-US" dirty="0" smtClean="0"/>
              <a:t> </a:t>
            </a:r>
            <a:r>
              <a:rPr lang="en-US" dirty="0" err="1" smtClean="0"/>
              <a:t>adolescenții</a:t>
            </a:r>
            <a:r>
              <a:rPr lang="en-US" dirty="0" smtClean="0"/>
              <a:t> </a:t>
            </a:r>
            <a:r>
              <a:rPr lang="en-US" dirty="0" err="1" smtClean="0"/>
              <a:t>să</a:t>
            </a:r>
            <a:r>
              <a:rPr lang="en-US" dirty="0" smtClean="0"/>
              <a:t> </a:t>
            </a:r>
            <a:r>
              <a:rPr lang="en-US" dirty="0" err="1" smtClean="0"/>
              <a:t>facă</a:t>
            </a:r>
            <a:r>
              <a:rPr lang="en-US" dirty="0" smtClean="0"/>
              <a:t> </a:t>
            </a:r>
            <a:r>
              <a:rPr lang="en-US" dirty="0" err="1" smtClean="0"/>
              <a:t>față</a:t>
            </a:r>
            <a:r>
              <a:rPr lang="en-US" dirty="0" smtClean="0"/>
              <a:t> </a:t>
            </a:r>
            <a:r>
              <a:rPr lang="en-US" dirty="0" err="1" smtClean="0"/>
              <a:t>evenimentelor</a:t>
            </a:r>
            <a:r>
              <a:rPr lang="en-US" dirty="0" smtClean="0"/>
              <a:t> negative</a:t>
            </a:r>
            <a:r>
              <a:rPr lang="ro-RO" dirty="0" smtClean="0"/>
              <a:t>,</a:t>
            </a:r>
            <a:r>
              <a:rPr lang="en-US" dirty="0" smtClean="0"/>
              <a:t> </a:t>
            </a:r>
            <a:r>
              <a:rPr lang="en-US" dirty="0" err="1" smtClean="0"/>
              <a:t>sau</a:t>
            </a:r>
            <a:r>
              <a:rPr lang="en-US" dirty="0" smtClean="0"/>
              <a:t> </a:t>
            </a:r>
            <a:r>
              <a:rPr lang="en-US" dirty="0" err="1" smtClean="0"/>
              <a:t>situațiilor</a:t>
            </a:r>
            <a:r>
              <a:rPr lang="en-US" dirty="0" smtClean="0"/>
              <a:t> adverse, cu o </a:t>
            </a:r>
            <a:r>
              <a:rPr lang="en-US" dirty="0" err="1" smtClean="0"/>
              <a:t>scădere</a:t>
            </a:r>
            <a:r>
              <a:rPr lang="en-US" dirty="0" smtClean="0"/>
              <a:t> a </a:t>
            </a:r>
            <a:r>
              <a:rPr lang="en-US" dirty="0" err="1" smtClean="0"/>
              <a:t>impactului</a:t>
            </a:r>
            <a:r>
              <a:rPr lang="en-US" dirty="0" smtClean="0"/>
              <a:t> </a:t>
            </a:r>
            <a:r>
              <a:rPr lang="en-US" dirty="0" err="1" smtClean="0"/>
              <a:t>negativ</a:t>
            </a:r>
            <a:r>
              <a:rPr lang="en-US" dirty="0" smtClean="0"/>
              <a:t> </a:t>
            </a:r>
            <a:r>
              <a:rPr lang="en-US" dirty="0" err="1" smtClean="0"/>
              <a:t>asupra</a:t>
            </a:r>
            <a:r>
              <a:rPr lang="en-US" dirty="0" smtClean="0"/>
              <a:t> </a:t>
            </a:r>
            <a:r>
              <a:rPr lang="en-US" dirty="0" err="1" smtClean="0"/>
              <a:t>propriei</a:t>
            </a:r>
            <a:r>
              <a:rPr lang="en-US" dirty="0" smtClean="0"/>
              <a:t> </a:t>
            </a:r>
            <a:r>
              <a:rPr lang="en-US" dirty="0" err="1" smtClean="0"/>
              <a:t>sănătăți</a:t>
            </a:r>
            <a:r>
              <a:rPr lang="en-US" dirty="0" smtClean="0"/>
              <a:t> </a:t>
            </a:r>
            <a:r>
              <a:rPr lang="en-US" dirty="0" err="1" smtClean="0"/>
              <a:t>mintale</a:t>
            </a:r>
            <a:r>
              <a:rPr lang="en-US" dirty="0" smtClean="0"/>
              <a:t>. </a:t>
            </a:r>
            <a:endParaRPr lang="ro-RO" dirty="0" smtClean="0"/>
          </a:p>
          <a:p>
            <a:pPr marL="0" lvl="0" indent="0" algn="l" rtl="0">
              <a:lnSpc>
                <a:spcPct val="100000"/>
              </a:lnSpc>
              <a:spcBef>
                <a:spcPts val="0"/>
              </a:spcBef>
              <a:spcAft>
                <a:spcPts val="0"/>
              </a:spcAft>
              <a:buSzPts val="1400"/>
              <a:buNone/>
            </a:pPr>
            <a:endParaRPr lang="ro-RO" dirty="0" smtClean="0"/>
          </a:p>
          <a:p>
            <a:pPr marL="0" lvl="0" indent="0" algn="l" rtl="0">
              <a:lnSpc>
                <a:spcPct val="100000"/>
              </a:lnSpc>
              <a:spcBef>
                <a:spcPts val="0"/>
              </a:spcBef>
              <a:spcAft>
                <a:spcPts val="0"/>
              </a:spcAft>
              <a:buSzPts val="1400"/>
              <a:buNone/>
            </a:pPr>
            <a:r>
              <a:rPr lang="en-US" dirty="0" err="1" smtClean="0"/>
              <a:t>Promovarea</a:t>
            </a:r>
            <a:r>
              <a:rPr lang="en-US" dirty="0" smtClean="0"/>
              <a:t> PYD se </a:t>
            </a:r>
            <a:r>
              <a:rPr lang="en-US" dirty="0" err="1" smtClean="0"/>
              <a:t>va</a:t>
            </a:r>
            <a:r>
              <a:rPr lang="en-US" dirty="0" smtClean="0"/>
              <a:t> </a:t>
            </a:r>
            <a:r>
              <a:rPr lang="en-US" dirty="0" err="1" smtClean="0"/>
              <a:t>concentra</a:t>
            </a:r>
            <a:r>
              <a:rPr lang="en-US" dirty="0" smtClean="0"/>
              <a:t> </a:t>
            </a:r>
            <a:r>
              <a:rPr lang="en-US" dirty="0" err="1" smtClean="0"/>
              <a:t>pe</a:t>
            </a:r>
            <a:r>
              <a:rPr lang="en-US" dirty="0" smtClean="0"/>
              <a:t> </a:t>
            </a:r>
            <a:r>
              <a:rPr lang="en-US" b="1" i="1" dirty="0" err="1" smtClean="0"/>
              <a:t>consolidarea</a:t>
            </a:r>
            <a:r>
              <a:rPr lang="en-US" b="1" i="1" dirty="0" smtClean="0"/>
              <a:t> </a:t>
            </a:r>
            <a:r>
              <a:rPr lang="en-US" b="1" i="1" dirty="0" err="1" smtClean="0"/>
              <a:t>punctelor</a:t>
            </a:r>
            <a:r>
              <a:rPr lang="en-US" b="1" i="1" dirty="0" smtClean="0"/>
              <a:t> forte </a:t>
            </a:r>
            <a:r>
              <a:rPr lang="en-US" dirty="0" smtClean="0"/>
              <a:t>ale </a:t>
            </a:r>
            <a:r>
              <a:rPr lang="en-US" dirty="0" err="1" smtClean="0"/>
              <a:t>tinerilor</a:t>
            </a:r>
            <a:r>
              <a:rPr lang="en-US" dirty="0" smtClean="0"/>
              <a:t>. </a:t>
            </a:r>
            <a:r>
              <a:rPr lang="en-US" dirty="0" err="1" smtClean="0"/>
              <a:t>Intervențiile</a:t>
            </a:r>
            <a:r>
              <a:rPr lang="en-US" dirty="0" smtClean="0"/>
              <a:t> PYD au </a:t>
            </a:r>
            <a:r>
              <a:rPr lang="en-US" dirty="0" err="1" smtClean="0"/>
              <a:t>succes</a:t>
            </a:r>
            <a:r>
              <a:rPr lang="en-US" dirty="0" smtClean="0"/>
              <a:t> </a:t>
            </a:r>
            <a:r>
              <a:rPr lang="en-US" dirty="0" err="1" smtClean="0"/>
              <a:t>în</a:t>
            </a:r>
            <a:r>
              <a:rPr lang="en-US" dirty="0" smtClean="0"/>
              <a:t> </a:t>
            </a:r>
            <a:r>
              <a:rPr lang="en-US" dirty="0" err="1" smtClean="0"/>
              <a:t>îmbunătățirea</a:t>
            </a:r>
            <a:r>
              <a:rPr lang="en-US" dirty="0" smtClean="0"/>
              <a:t> </a:t>
            </a:r>
            <a:r>
              <a:rPr lang="en-US" dirty="0" err="1" smtClean="0"/>
              <a:t>autocontrolului</a:t>
            </a:r>
            <a:r>
              <a:rPr lang="en-US" dirty="0" smtClean="0"/>
              <a:t> </a:t>
            </a:r>
            <a:r>
              <a:rPr lang="en-US" dirty="0" err="1" smtClean="0"/>
              <a:t>tinerilor</a:t>
            </a:r>
            <a:r>
              <a:rPr lang="en-US" dirty="0" smtClean="0"/>
              <a:t>, a </a:t>
            </a:r>
            <a:r>
              <a:rPr lang="en-US" dirty="0" err="1" smtClean="0"/>
              <a:t>abilităților</a:t>
            </a:r>
            <a:r>
              <a:rPr lang="en-US" dirty="0" smtClean="0"/>
              <a:t> </a:t>
            </a:r>
            <a:r>
              <a:rPr lang="en-US" dirty="0" err="1" smtClean="0"/>
              <a:t>interpersonale</a:t>
            </a:r>
            <a:r>
              <a:rPr lang="en-US" dirty="0" smtClean="0"/>
              <a:t>, a </a:t>
            </a:r>
            <a:r>
              <a:rPr lang="en-US" dirty="0" err="1" smtClean="0"/>
              <a:t>rezolvării</a:t>
            </a:r>
            <a:r>
              <a:rPr lang="en-US" dirty="0" smtClean="0"/>
              <a:t> </a:t>
            </a:r>
            <a:r>
              <a:rPr lang="en-US" dirty="0" err="1" smtClean="0"/>
              <a:t>problemelor</a:t>
            </a:r>
            <a:r>
              <a:rPr lang="en-US" dirty="0" smtClean="0"/>
              <a:t>, a </a:t>
            </a:r>
            <a:r>
              <a:rPr lang="en-US" dirty="0" err="1" smtClean="0"/>
              <a:t>calității</a:t>
            </a:r>
            <a:r>
              <a:rPr lang="en-US" dirty="0" smtClean="0"/>
              <a:t> </a:t>
            </a:r>
            <a:r>
              <a:rPr lang="en-US" dirty="0" err="1" smtClean="0"/>
              <a:t>relațiilor</a:t>
            </a:r>
            <a:r>
              <a:rPr lang="en-US" dirty="0" smtClean="0"/>
              <a:t> </a:t>
            </a:r>
            <a:r>
              <a:rPr lang="en-US" dirty="0" err="1" smtClean="0"/>
              <a:t>dintre</a:t>
            </a:r>
            <a:r>
              <a:rPr lang="en-US" dirty="0" smtClean="0"/>
              <a:t> </a:t>
            </a:r>
            <a:r>
              <a:rPr lang="en-US" dirty="0" err="1" smtClean="0"/>
              <a:t>colegi</a:t>
            </a:r>
            <a:r>
              <a:rPr lang="en-US" dirty="0" smtClean="0"/>
              <a:t> </a:t>
            </a:r>
            <a:r>
              <a:rPr lang="en-US" dirty="0" err="1" smtClean="0"/>
              <a:t>și</a:t>
            </a:r>
            <a:r>
              <a:rPr lang="en-US" dirty="0" smtClean="0"/>
              <a:t> </a:t>
            </a:r>
            <a:r>
              <a:rPr lang="en-US" dirty="0" err="1" smtClean="0"/>
              <a:t>adulți</a:t>
            </a:r>
            <a:r>
              <a:rPr lang="en-US" dirty="0" smtClean="0"/>
              <a:t>, a </a:t>
            </a:r>
            <a:r>
              <a:rPr lang="en-US" dirty="0" err="1" smtClean="0"/>
              <a:t>angajamentului</a:t>
            </a:r>
            <a:r>
              <a:rPr lang="en-US" dirty="0" smtClean="0"/>
              <a:t> </a:t>
            </a:r>
            <a:r>
              <a:rPr lang="en-US" dirty="0" err="1" smtClean="0"/>
              <a:t>față</a:t>
            </a:r>
            <a:r>
              <a:rPr lang="en-US" dirty="0" smtClean="0"/>
              <a:t> de </a:t>
            </a:r>
            <a:r>
              <a:rPr lang="en-US" dirty="0" err="1" smtClean="0"/>
              <a:t>șco</a:t>
            </a:r>
            <a:r>
              <a:rPr lang="ro-RO" dirty="0" smtClean="0"/>
              <a:t>ală</a:t>
            </a:r>
            <a:r>
              <a:rPr lang="en-US" dirty="0" smtClean="0"/>
              <a:t> </a:t>
            </a:r>
            <a:r>
              <a:rPr lang="en-US" dirty="0" err="1" smtClean="0"/>
              <a:t>și</a:t>
            </a:r>
            <a:r>
              <a:rPr lang="en-US" dirty="0" smtClean="0"/>
              <a:t> a </a:t>
            </a:r>
            <a:r>
              <a:rPr lang="en-US" dirty="0" err="1" smtClean="0"/>
              <a:t>realizărilor</a:t>
            </a:r>
            <a:r>
              <a:rPr lang="en-US" dirty="0" smtClean="0"/>
              <a:t> </a:t>
            </a:r>
            <a:r>
              <a:rPr lang="en-US" dirty="0" err="1" smtClean="0"/>
              <a:t>academice</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300548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3">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4">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5">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rgbClr val="EA9139"/>
                </a:solidFill>
                <a:latin typeface="Helvetica Neue"/>
                <a:ea typeface="Helvetica Neue"/>
                <a:cs typeface="Helvetica Neue"/>
                <a:sym typeface="Helvetica Neue"/>
              </a:rPr>
              <a:t>Inclusive CREAtivity through Educational Artmaking</a:t>
            </a:r>
            <a:endParaRPr sz="2800" b="1" i="0" u="none" strike="noStrike" cap="none">
              <a:solidFill>
                <a:srgbClr val="EA9139"/>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2000"/>
            </a:pPr>
            <a:r>
              <a:rPr lang="ro-RO" sz="2000" b="1" dirty="0" smtClean="0">
                <a:solidFill>
                  <a:schemeClr val="dk1"/>
                </a:solidFill>
                <a:latin typeface="Helvetica Neue"/>
                <a:ea typeface="Helvetica Neue"/>
                <a:cs typeface="Helvetica Neue"/>
                <a:sym typeface="Helvetica Neue"/>
              </a:rPr>
              <a:t>TRAINING </a:t>
            </a:r>
            <a:r>
              <a:rPr lang="es-ES" sz="2000" b="1" dirty="0" smtClean="0">
                <a:solidFill>
                  <a:schemeClr val="dk1"/>
                </a:solidFill>
                <a:latin typeface="Helvetica Neue"/>
                <a:ea typeface="Helvetica Neue"/>
                <a:cs typeface="Helvetica Neue"/>
                <a:sym typeface="Helvetica Neue"/>
              </a:rPr>
              <a:t>CURRICULUM</a:t>
            </a:r>
            <a:endParaRPr lang="es-ES" sz="2000" b="1"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spcBef>
                <a:spcPts val="600"/>
              </a:spcBef>
              <a:spcAft>
                <a:spcPts val="600"/>
              </a:spcAft>
              <a:buClr>
                <a:schemeClr val="lt1"/>
              </a:buClr>
              <a:buSzPts val="4840"/>
            </a:pPr>
            <a:r>
              <a:rPr lang="en-US" sz="6600" b="1" dirty="0" smtClean="0">
                <a:solidFill>
                  <a:schemeClr val="lt1"/>
                </a:solidFill>
                <a:latin typeface="+mj-lt"/>
                <a:ea typeface="Helvetica Neue"/>
                <a:cs typeface="Helvetica Neue"/>
                <a:sym typeface="Helvetica Neue"/>
              </a:rPr>
              <a:t>DESIGN</a:t>
            </a:r>
            <a:r>
              <a:rPr lang="ro-RO" sz="6600" b="1" dirty="0" smtClean="0">
                <a:solidFill>
                  <a:schemeClr val="lt1"/>
                </a:solidFill>
                <a:latin typeface="+mj-lt"/>
                <a:ea typeface="Helvetica Neue"/>
                <a:cs typeface="Helvetica Neue"/>
                <a:sym typeface="Helvetica Neue"/>
              </a:rPr>
              <a:t>UL</a:t>
            </a:r>
            <a:r>
              <a:rPr lang="en-US" sz="6600" b="1" dirty="0" smtClean="0">
                <a:solidFill>
                  <a:schemeClr val="lt1"/>
                </a:solidFill>
                <a:latin typeface="+mj-lt"/>
                <a:ea typeface="Helvetica Neue"/>
                <a:cs typeface="Helvetica Neue"/>
                <a:sym typeface="Helvetica Neue"/>
              </a:rPr>
              <a:t> UNIVERSAL PENTRU ÎNVĂȚARE </a:t>
            </a:r>
            <a:r>
              <a:rPr lang="en-US" sz="6600" b="1" dirty="0">
                <a:solidFill>
                  <a:schemeClr val="lt1"/>
                </a:solidFill>
                <a:latin typeface="+mj-lt"/>
                <a:ea typeface="Helvetica Neue"/>
                <a:cs typeface="Helvetica Neue"/>
                <a:sym typeface="Helvetica Neue"/>
              </a:rPr>
              <a:t>(UDL)</a:t>
            </a:r>
          </a:p>
        </p:txBody>
      </p:sp>
    </p:spTree>
    <p:extLst>
      <p:ext uri="{BB962C8B-B14F-4D97-AF65-F5344CB8AC3E}">
        <p14:creationId xmlns:p14="http://schemas.microsoft.com/office/powerpoint/2010/main" val="15954648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93813" y="1686429"/>
            <a:ext cx="6479392" cy="3970277"/>
          </a:xfrm>
          <a:prstGeom prst="rect">
            <a:avLst/>
          </a:prstGeom>
          <a:noFill/>
          <a:ln>
            <a:noFill/>
          </a:ln>
        </p:spPr>
        <p:txBody>
          <a:bodyPr spcFirstLastPara="1" wrap="square" lIns="91425" tIns="45700" rIns="91425" bIns="45700" anchor="t" anchorCtr="0">
            <a:spAutoFit/>
          </a:bodyPr>
          <a:lstStyle/>
          <a:p>
            <a:pPr marL="635000" lvl="0" indent="-457200">
              <a:buClr>
                <a:srgbClr val="EC7320"/>
              </a:buClr>
              <a:buSzPts val="2800"/>
            </a:pPr>
            <a:r>
              <a:rPr lang="ro-RO" sz="2800" b="1" i="0" u="none" strike="noStrike" cap="none" dirty="0" smtClean="0">
                <a:solidFill>
                  <a:schemeClr val="dk1"/>
                </a:solidFill>
                <a:latin typeface="+mj-lt"/>
                <a:ea typeface="Helvetica Neue"/>
                <a:cs typeface="Helvetica Neue"/>
                <a:sym typeface="Helvetica Neue"/>
              </a:rPr>
              <a:t>CE ESTE</a:t>
            </a:r>
            <a:r>
              <a:rPr lang="en-US" sz="2800" b="1" i="0" u="none" strike="noStrike" cap="none" dirty="0" smtClean="0">
                <a:solidFill>
                  <a:schemeClr val="dk1"/>
                </a:solidFill>
                <a:latin typeface="+mj-lt"/>
                <a:ea typeface="Helvetica Neue"/>
                <a:cs typeface="Helvetica Neue"/>
                <a:sym typeface="Helvetica Neue"/>
              </a:rPr>
              <a:t> UDL?</a:t>
            </a:r>
          </a:p>
          <a:p>
            <a:pPr marL="635000" lvl="0" indent="-457200">
              <a:buClr>
                <a:srgbClr val="EC7320"/>
              </a:buClr>
              <a:buSzPts val="2800"/>
              <a:buFont typeface="Wingdings" panose="05000000000000000000" pitchFamily="2" charset="2"/>
              <a:buChar char="Ø"/>
            </a:pPr>
            <a:endParaRPr lang="en-US" sz="2800" dirty="0" smtClean="0">
              <a:solidFill>
                <a:schemeClr val="dk1"/>
              </a:solidFill>
              <a:latin typeface="+mj-lt"/>
              <a:ea typeface="Helvetica Neue"/>
              <a:cs typeface="Helvetica Neue"/>
              <a:sym typeface="Helvetica Neue"/>
            </a:endParaRPr>
          </a:p>
          <a:p>
            <a:pPr marL="177800" lvl="0" algn="just">
              <a:buClr>
                <a:srgbClr val="EC7320"/>
              </a:buClr>
              <a:buSzPts val="2800"/>
            </a:pPr>
            <a:r>
              <a:rPr lang="en-US" sz="2800" dirty="0" smtClean="0">
                <a:solidFill>
                  <a:schemeClr val="dk1"/>
                </a:solidFill>
                <a:latin typeface="+mj-lt"/>
                <a:sym typeface="Helvetica Neue"/>
              </a:rPr>
              <a:t>O </a:t>
            </a:r>
            <a:r>
              <a:rPr lang="en-US" sz="2800" dirty="0" err="1" smtClean="0">
                <a:solidFill>
                  <a:schemeClr val="dk1"/>
                </a:solidFill>
                <a:latin typeface="+mj-lt"/>
                <a:sym typeface="Helvetica Neue"/>
              </a:rPr>
              <a:t>abordare</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privind</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elaborarea</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programelor</a:t>
            </a:r>
            <a:r>
              <a:rPr lang="en-US" sz="2800" dirty="0" smtClean="0">
                <a:solidFill>
                  <a:schemeClr val="dk1"/>
                </a:solidFill>
                <a:latin typeface="+mj-lt"/>
                <a:sym typeface="Helvetica Neue"/>
              </a:rPr>
              <a:t> </a:t>
            </a:r>
            <a:r>
              <a:rPr lang="ro-RO" sz="2800" dirty="0" smtClean="0">
                <a:solidFill>
                  <a:schemeClr val="dk1"/>
                </a:solidFill>
                <a:latin typeface="+mj-lt"/>
                <a:sym typeface="Helvetica Neue"/>
              </a:rPr>
              <a:t>educaționale </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inclusiv</a:t>
            </a:r>
            <a:r>
              <a:rPr lang="en-US" sz="2800" dirty="0" smtClean="0">
                <a:solidFill>
                  <a:schemeClr val="dk1"/>
                </a:solidFill>
                <a:latin typeface="+mj-lt"/>
                <a:sym typeface="Helvetica Neue"/>
              </a:rPr>
              <a:t> a </a:t>
            </a:r>
            <a:r>
              <a:rPr lang="en-US" sz="2800" dirty="0" err="1" smtClean="0">
                <a:solidFill>
                  <a:schemeClr val="dk1"/>
                </a:solidFill>
                <a:latin typeface="+mj-lt"/>
                <a:sym typeface="Helvetica Neue"/>
              </a:rPr>
              <a:t>obiectivelor</a:t>
            </a:r>
            <a:r>
              <a:rPr lang="en-US" sz="2800" dirty="0" smtClean="0">
                <a:solidFill>
                  <a:schemeClr val="dk1"/>
                </a:solidFill>
                <a:latin typeface="+mj-lt"/>
                <a:sym typeface="Helvetica Neue"/>
              </a:rPr>
              <a:t> de </a:t>
            </a:r>
            <a:r>
              <a:rPr lang="en-US" sz="2800" dirty="0" err="1" smtClean="0">
                <a:solidFill>
                  <a:schemeClr val="dk1"/>
                </a:solidFill>
                <a:latin typeface="+mj-lt"/>
                <a:sym typeface="Helvetica Neue"/>
              </a:rPr>
              <a:t>instruire</a:t>
            </a:r>
            <a:r>
              <a:rPr lang="en-US" sz="2800" dirty="0" smtClean="0">
                <a:solidFill>
                  <a:schemeClr val="dk1"/>
                </a:solidFill>
                <a:latin typeface="+mj-lt"/>
                <a:sym typeface="Helvetica Neue"/>
              </a:rPr>
              <a:t>, a </a:t>
            </a:r>
            <a:r>
              <a:rPr lang="en-US" sz="2800" dirty="0" err="1" smtClean="0">
                <a:solidFill>
                  <a:schemeClr val="dk1"/>
                </a:solidFill>
                <a:latin typeface="+mj-lt"/>
                <a:sym typeface="Helvetica Neue"/>
              </a:rPr>
              <a:t>metodelor</a:t>
            </a:r>
            <a:r>
              <a:rPr lang="en-US" sz="2800" dirty="0" smtClean="0">
                <a:solidFill>
                  <a:schemeClr val="dk1"/>
                </a:solidFill>
                <a:latin typeface="+mj-lt"/>
                <a:sym typeface="Helvetica Neue"/>
              </a:rPr>
              <a:t>, a </a:t>
            </a:r>
            <a:r>
              <a:rPr lang="en-US" sz="2800" dirty="0" err="1" smtClean="0">
                <a:solidFill>
                  <a:schemeClr val="dk1"/>
                </a:solidFill>
                <a:latin typeface="+mj-lt"/>
                <a:sym typeface="Helvetica Neue"/>
              </a:rPr>
              <a:t>materialelor</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și</a:t>
            </a:r>
            <a:r>
              <a:rPr lang="en-US" sz="2800" dirty="0" smtClean="0">
                <a:solidFill>
                  <a:schemeClr val="dk1"/>
                </a:solidFill>
                <a:latin typeface="+mj-lt"/>
                <a:sym typeface="Helvetica Neue"/>
              </a:rPr>
              <a:t> a </a:t>
            </a:r>
            <a:r>
              <a:rPr lang="en-US" sz="2800" dirty="0" err="1" smtClean="0">
                <a:solidFill>
                  <a:schemeClr val="dk1"/>
                </a:solidFill>
                <a:latin typeface="+mj-lt"/>
                <a:sym typeface="Helvetica Neue"/>
              </a:rPr>
              <a:t>evaluărilor</a:t>
            </a:r>
            <a:r>
              <a:rPr lang="en-US" sz="2800" dirty="0" smtClean="0">
                <a:solidFill>
                  <a:schemeClr val="dk1"/>
                </a:solidFill>
                <a:latin typeface="+mj-lt"/>
                <a:sym typeface="Helvetica Neue"/>
              </a:rPr>
              <a:t> - </a:t>
            </a:r>
            <a:r>
              <a:rPr lang="en-US" sz="2800" dirty="0" err="1" smtClean="0">
                <a:solidFill>
                  <a:schemeClr val="dk1"/>
                </a:solidFill>
                <a:latin typeface="+mj-lt"/>
                <a:sym typeface="Helvetica Neue"/>
              </a:rPr>
              <a:t>suficient</a:t>
            </a:r>
            <a:r>
              <a:rPr lang="en-US" sz="2800" dirty="0" smtClean="0">
                <a:solidFill>
                  <a:schemeClr val="dk1"/>
                </a:solidFill>
                <a:latin typeface="+mj-lt"/>
                <a:sym typeface="Helvetica Neue"/>
              </a:rPr>
              <a:t> de </a:t>
            </a:r>
            <a:r>
              <a:rPr lang="en-US" sz="2800" dirty="0" err="1" smtClean="0">
                <a:solidFill>
                  <a:schemeClr val="dk1"/>
                </a:solidFill>
                <a:latin typeface="+mj-lt"/>
                <a:sym typeface="Helvetica Neue"/>
              </a:rPr>
              <a:t>flexibile</a:t>
            </a:r>
            <a:r>
              <a:rPr lang="en-US" sz="2800" dirty="0" smtClean="0">
                <a:solidFill>
                  <a:schemeClr val="dk1"/>
                </a:solidFill>
                <a:latin typeface="+mj-lt"/>
                <a:sym typeface="Helvetica Neue"/>
              </a:rPr>
              <a:t> de la </a:t>
            </a:r>
            <a:r>
              <a:rPr lang="en-US" sz="2800" dirty="0" err="1" smtClean="0">
                <a:solidFill>
                  <a:schemeClr val="dk1"/>
                </a:solidFill>
                <a:latin typeface="+mj-lt"/>
                <a:sym typeface="Helvetica Neue"/>
              </a:rPr>
              <a:t>început</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pentru</a:t>
            </a:r>
            <a:r>
              <a:rPr lang="en-US" sz="2800" dirty="0" smtClean="0">
                <a:solidFill>
                  <a:schemeClr val="dk1"/>
                </a:solidFill>
                <a:latin typeface="+mj-lt"/>
                <a:sym typeface="Helvetica Neue"/>
              </a:rPr>
              <a:t> a se </a:t>
            </a:r>
            <a:r>
              <a:rPr lang="en-US" sz="2800" dirty="0" err="1" smtClean="0">
                <a:solidFill>
                  <a:schemeClr val="dk1"/>
                </a:solidFill>
                <a:latin typeface="+mj-lt"/>
                <a:sym typeface="Helvetica Neue"/>
              </a:rPr>
              <a:t>adapta</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difer</a:t>
            </a:r>
            <a:r>
              <a:rPr lang="ro-RO" sz="2800" dirty="0" smtClean="0">
                <a:solidFill>
                  <a:schemeClr val="dk1"/>
                </a:solidFill>
                <a:latin typeface="+mj-lt"/>
                <a:sym typeface="Helvetica Neue"/>
              </a:rPr>
              <a:t>itelor tipuri de</a:t>
            </a:r>
            <a:r>
              <a:rPr lang="en-US" sz="2800" dirty="0" smtClean="0">
                <a:solidFill>
                  <a:schemeClr val="dk1"/>
                </a:solidFill>
                <a:latin typeface="+mj-lt"/>
                <a:sym typeface="Helvetica Neue"/>
              </a:rPr>
              <a:t> </a:t>
            </a:r>
            <a:r>
              <a:rPr lang="en-US" sz="2800" dirty="0" err="1" smtClean="0">
                <a:solidFill>
                  <a:schemeClr val="dk1"/>
                </a:solidFill>
                <a:latin typeface="+mj-lt"/>
                <a:sym typeface="Helvetica Neue"/>
              </a:rPr>
              <a:t>cursanți</a:t>
            </a:r>
            <a:r>
              <a:rPr lang="en-US" sz="2800" dirty="0" smtClean="0">
                <a:latin typeface="+mj-lt"/>
              </a:rPr>
              <a:t>. </a:t>
            </a:r>
            <a:endParaRPr sz="2800" b="0" i="0" u="none" strike="noStrike" cap="none" dirty="0">
              <a:solidFill>
                <a:schemeClr val="dk1"/>
              </a:solidFill>
              <a:latin typeface="+mj-lt"/>
              <a:ea typeface="Helvetica Neue"/>
              <a:cs typeface="Helvetica Neue"/>
              <a:sym typeface="Helvetica Neue"/>
            </a:endParaRP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8555" y1="16016" x2="34668" y2="15104"/>
                        <a14:foregroundMark x1="59180" y1="17057" x2="73438" y2="18880"/>
                        <a14:foregroundMark x1="73438" y1="39323" x2="74121" y2="54297"/>
                        <a14:foregroundMark x1="24512" y1="61719" x2="31836" y2="58984"/>
                        <a14:foregroundMark x1="45508" y1="15104" x2="54590" y2="18880"/>
                        <a14:foregroundMark x1="55957" y1="70182" x2="75195" y2="70182"/>
                        <a14:foregroundMark x1="28711" y1="79427" x2="58398" y2="79427"/>
                        <a14:foregroundMark x1="25586" y1="31901" x2="37109" y2="22656"/>
                      </a14:backgroundRemoval>
                    </a14:imgEffect>
                  </a14:imgLayer>
                </a14:imgProps>
              </a:ext>
              <a:ext uri="{28A0092B-C50C-407E-A947-70E740481C1C}">
                <a14:useLocalDpi xmlns:a14="http://schemas.microsoft.com/office/drawing/2010/main" val="0"/>
              </a:ext>
            </a:extLst>
          </a:blip>
          <a:stretch>
            <a:fillRect/>
          </a:stretch>
        </p:blipFill>
        <p:spPr>
          <a:xfrm>
            <a:off x="7012690" y="1577941"/>
            <a:ext cx="4731378" cy="3548533"/>
          </a:xfrm>
          <a:prstGeom prst="rect">
            <a:avLst/>
          </a:prstGeom>
        </p:spPr>
      </p:pic>
    </p:spTree>
    <p:extLst>
      <p:ext uri="{BB962C8B-B14F-4D97-AF65-F5344CB8AC3E}">
        <p14:creationId xmlns:p14="http://schemas.microsoft.com/office/powerpoint/2010/main" val="6791324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20541" y="1490311"/>
            <a:ext cx="11323527" cy="3416279"/>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2400" dirty="0" smtClean="0">
              <a:solidFill>
                <a:schemeClr val="dk1"/>
              </a:solidFill>
              <a:latin typeface="+mj-lt"/>
              <a:ea typeface="Helvetica Neue"/>
              <a:cs typeface="Helvetica Neue"/>
              <a:sym typeface="Helvetica Neue"/>
            </a:endParaRPr>
          </a:p>
          <a:p>
            <a:pPr marL="177800" lvl="0">
              <a:buClr>
                <a:srgbClr val="EC7320"/>
              </a:buClr>
              <a:buSzPts val="2800"/>
            </a:pPr>
            <a:r>
              <a:rPr lang="ro-RO" sz="2400" b="0" i="0" u="none" strike="noStrike" cap="none" dirty="0" smtClean="0">
                <a:solidFill>
                  <a:schemeClr val="dk1"/>
                </a:solidFill>
                <a:latin typeface="+mj-lt"/>
                <a:ea typeface="Helvetica Neue"/>
                <a:cs typeface="Helvetica Neue"/>
                <a:sym typeface="Helvetica Neue"/>
              </a:rPr>
              <a:t>Ce poate oferi </a:t>
            </a:r>
            <a:r>
              <a:rPr lang="ro-RO" sz="2400" b="1" dirty="0" smtClean="0">
                <a:solidFill>
                  <a:schemeClr val="accent2">
                    <a:lumMod val="75000"/>
                  </a:schemeClr>
                </a:solidFill>
                <a:latin typeface="+mj-lt"/>
                <a:ea typeface="Helvetica Neue"/>
                <a:cs typeface="Helvetica Neue"/>
                <a:sym typeface="Helvetica Neue"/>
              </a:rPr>
              <a:t>Curriculumul/Programa U</a:t>
            </a:r>
            <a:r>
              <a:rPr lang="en-US" sz="2400" b="1" i="0" u="none" strike="noStrike" cap="none" dirty="0" smtClean="0">
                <a:solidFill>
                  <a:schemeClr val="accent2">
                    <a:lumMod val="75000"/>
                  </a:schemeClr>
                </a:solidFill>
                <a:latin typeface="+mj-lt"/>
                <a:ea typeface="Helvetica Neue"/>
                <a:cs typeface="Helvetica Neue"/>
                <a:sym typeface="Helvetica Neue"/>
              </a:rPr>
              <a:t>DL</a:t>
            </a:r>
            <a:r>
              <a:rPr lang="en-US" sz="2400" dirty="0" smtClean="0">
                <a:solidFill>
                  <a:schemeClr val="dk1"/>
                </a:solidFill>
                <a:latin typeface="+mj-lt"/>
                <a:ea typeface="Helvetica Neue"/>
                <a:cs typeface="Helvetica Neue"/>
                <a:sym typeface="Helvetica Neue"/>
              </a:rPr>
              <a:t>?</a:t>
            </a:r>
          </a:p>
          <a:p>
            <a:pPr marL="177800" lvl="0">
              <a:buClr>
                <a:srgbClr val="EC7320"/>
              </a:buClr>
              <a:buSzPts val="2800"/>
            </a:pPr>
            <a:endParaRPr lang="en-US" sz="2400" dirty="0" smtClean="0">
              <a:solidFill>
                <a:schemeClr val="dk1"/>
              </a:solidFill>
              <a:latin typeface="+mj-lt"/>
              <a:ea typeface="Helvetica Neue"/>
              <a:cs typeface="Helvetica Neue"/>
              <a:sym typeface="Helvetica Neue"/>
            </a:endParaRPr>
          </a:p>
          <a:p>
            <a:pPr marL="635000" lvl="0" indent="-457200">
              <a:buClr>
                <a:srgbClr val="EC7320"/>
              </a:buClr>
              <a:buSzPts val="2800"/>
              <a:buFont typeface="+mj-lt"/>
              <a:buAutoNum type="arabicPeriod"/>
            </a:pPr>
            <a:r>
              <a:rPr lang="en-US" sz="2400" dirty="0" err="1" smtClean="0">
                <a:latin typeface="+mj-lt"/>
              </a:rPr>
              <a:t>reprezentări</a:t>
            </a:r>
            <a:r>
              <a:rPr lang="en-US" sz="2400" dirty="0" smtClean="0">
                <a:latin typeface="+mj-lt"/>
              </a:rPr>
              <a:t> multiple </a:t>
            </a:r>
            <a:r>
              <a:rPr lang="en-US" sz="2400" dirty="0" err="1" smtClean="0">
                <a:latin typeface="+mj-lt"/>
              </a:rPr>
              <a:t>sau</a:t>
            </a:r>
            <a:r>
              <a:rPr lang="en-US" sz="2400" dirty="0" smtClean="0">
                <a:latin typeface="+mj-lt"/>
              </a:rPr>
              <a:t> </a:t>
            </a:r>
            <a:r>
              <a:rPr lang="en-US" sz="2400" dirty="0" err="1" smtClean="0">
                <a:latin typeface="+mj-lt"/>
              </a:rPr>
              <a:t>flexibile</a:t>
            </a:r>
            <a:r>
              <a:rPr lang="en-US" sz="2400" dirty="0" smtClean="0">
                <a:latin typeface="+mj-lt"/>
              </a:rPr>
              <a:t> ale </a:t>
            </a:r>
            <a:r>
              <a:rPr lang="en-US" sz="2400" dirty="0" err="1" smtClean="0">
                <a:latin typeface="+mj-lt"/>
              </a:rPr>
              <a:t>informațiilor</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conceptelor</a:t>
            </a:r>
            <a:r>
              <a:rPr lang="en-US" sz="2400" dirty="0" smtClean="0">
                <a:latin typeface="+mj-lt"/>
              </a:rPr>
              <a:t>                    (</a:t>
            </a:r>
            <a:r>
              <a:rPr lang="ro-RO" sz="2400" dirty="0"/>
              <a:t>acel</a:t>
            </a:r>
            <a:r>
              <a:rPr lang="en-US" sz="2400" dirty="0" smtClean="0">
                <a:latin typeface="+mj-lt"/>
              </a:rPr>
              <a:t> </a:t>
            </a:r>
            <a:r>
              <a:rPr lang="en-US" sz="2400" dirty="0" smtClean="0">
                <a:solidFill>
                  <a:schemeClr val="accent2">
                    <a:lumMod val="75000"/>
                  </a:schemeClr>
                </a:solidFill>
                <a:latin typeface="+mj-lt"/>
              </a:rPr>
              <a:t>“</a:t>
            </a:r>
            <a:r>
              <a:rPr lang="en-US" sz="2400" b="1" dirty="0" err="1" smtClean="0">
                <a:solidFill>
                  <a:schemeClr val="accent2">
                    <a:lumMod val="75000"/>
                  </a:schemeClr>
                </a:solidFill>
                <a:latin typeface="+mj-lt"/>
              </a:rPr>
              <a:t>ce</a:t>
            </a:r>
            <a:r>
              <a:rPr lang="en-US" sz="2400" dirty="0" smtClean="0">
                <a:solidFill>
                  <a:schemeClr val="accent2">
                    <a:lumMod val="75000"/>
                  </a:schemeClr>
                </a:solidFill>
                <a:latin typeface="+mj-lt"/>
              </a:rPr>
              <a:t>” </a:t>
            </a:r>
            <a:r>
              <a:rPr lang="ro-RO" sz="2400" dirty="0"/>
              <a:t>al învățării</a:t>
            </a:r>
            <a:r>
              <a:rPr lang="en-US" sz="2400" dirty="0" smtClean="0">
                <a:latin typeface="+mj-lt"/>
              </a:rPr>
              <a:t>)</a:t>
            </a:r>
          </a:p>
          <a:p>
            <a:pPr marL="635000" lvl="0" indent="-457200">
              <a:buClr>
                <a:srgbClr val="EC7320"/>
              </a:buClr>
              <a:buSzPts val="2800"/>
              <a:buFont typeface="+mj-lt"/>
              <a:buAutoNum type="arabicPeriod"/>
            </a:pPr>
            <a:r>
              <a:rPr lang="en-US" sz="2400" dirty="0" err="1" smtClean="0">
                <a:latin typeface="+mj-lt"/>
              </a:rPr>
              <a:t>opțiuni</a:t>
            </a:r>
            <a:r>
              <a:rPr lang="en-US" sz="2400" dirty="0" smtClean="0">
                <a:latin typeface="+mj-lt"/>
              </a:rPr>
              <a:t> multiple </a:t>
            </a:r>
            <a:r>
              <a:rPr lang="en-US" sz="2400" dirty="0" err="1" smtClean="0">
                <a:latin typeface="+mj-lt"/>
              </a:rPr>
              <a:t>sau</a:t>
            </a:r>
            <a:r>
              <a:rPr lang="en-US" sz="2400" dirty="0" smtClean="0">
                <a:latin typeface="+mj-lt"/>
              </a:rPr>
              <a:t> </a:t>
            </a:r>
            <a:r>
              <a:rPr lang="en-US" sz="2400" dirty="0" err="1" smtClean="0">
                <a:latin typeface="+mj-lt"/>
              </a:rPr>
              <a:t>flexibile</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exprimare</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performanță</a:t>
            </a:r>
            <a:r>
              <a:rPr lang="en-US" sz="2400" dirty="0" smtClean="0">
                <a:latin typeface="+mj-lt"/>
              </a:rPr>
              <a:t>                           </a:t>
            </a:r>
            <a:r>
              <a:rPr lang="ro-RO" sz="2400" dirty="0" smtClean="0">
                <a:latin typeface="+mj-lt"/>
              </a:rPr>
              <a:t>    </a:t>
            </a:r>
            <a:r>
              <a:rPr lang="en-US" sz="2400" dirty="0" smtClean="0">
                <a:latin typeface="+mj-lt"/>
              </a:rPr>
              <a:t>(</a:t>
            </a:r>
            <a:r>
              <a:rPr lang="ro-RO" sz="2400" dirty="0"/>
              <a:t>acel</a:t>
            </a:r>
            <a:r>
              <a:rPr lang="en-US" sz="2400" dirty="0" smtClean="0">
                <a:latin typeface="+mj-lt"/>
              </a:rPr>
              <a:t> </a:t>
            </a:r>
            <a:r>
              <a:rPr lang="en-US" sz="2400" dirty="0" smtClean="0">
                <a:solidFill>
                  <a:schemeClr val="accent2">
                    <a:lumMod val="75000"/>
                  </a:schemeClr>
                </a:solidFill>
                <a:latin typeface="+mj-lt"/>
              </a:rPr>
              <a:t>“</a:t>
            </a:r>
            <a:r>
              <a:rPr lang="ro-RO" sz="2400" b="1" dirty="0" smtClean="0">
                <a:solidFill>
                  <a:schemeClr val="accent2">
                    <a:lumMod val="75000"/>
                  </a:schemeClr>
                </a:solidFill>
                <a:latin typeface="+mj-lt"/>
              </a:rPr>
              <a:t>cum</a:t>
            </a:r>
            <a:r>
              <a:rPr lang="en-US" sz="2400" dirty="0" smtClean="0">
                <a:solidFill>
                  <a:schemeClr val="accent2">
                    <a:lumMod val="75000"/>
                  </a:schemeClr>
                </a:solidFill>
                <a:latin typeface="+mj-lt"/>
              </a:rPr>
              <a:t>” </a:t>
            </a:r>
            <a:r>
              <a:rPr lang="ro-RO" sz="2400" dirty="0"/>
              <a:t>al învățării</a:t>
            </a:r>
            <a:r>
              <a:rPr lang="en-US" sz="2400" dirty="0" smtClean="0">
                <a:latin typeface="+mj-lt"/>
              </a:rPr>
              <a:t>) </a:t>
            </a:r>
          </a:p>
          <a:p>
            <a:pPr marL="635000" lvl="0" indent="-457200">
              <a:buClr>
                <a:srgbClr val="EC7320"/>
              </a:buClr>
              <a:buSzPts val="2800"/>
              <a:buFont typeface="+mj-lt"/>
              <a:buAutoNum type="arabicPeriod"/>
            </a:pPr>
            <a:r>
              <a:rPr lang="en-US" sz="2400" dirty="0" err="1" smtClean="0">
                <a:latin typeface="+mj-lt"/>
              </a:rPr>
              <a:t>modalități</a:t>
            </a:r>
            <a:r>
              <a:rPr lang="en-US" sz="2400" dirty="0" smtClean="0">
                <a:latin typeface="+mj-lt"/>
              </a:rPr>
              <a:t> multiple </a:t>
            </a:r>
            <a:r>
              <a:rPr lang="en-US" sz="2400" dirty="0" err="1" smtClean="0">
                <a:latin typeface="+mj-lt"/>
              </a:rPr>
              <a:t>sau</a:t>
            </a:r>
            <a:r>
              <a:rPr lang="en-US" sz="2400" dirty="0" smtClean="0">
                <a:latin typeface="+mj-lt"/>
              </a:rPr>
              <a:t> </a:t>
            </a:r>
            <a:r>
              <a:rPr lang="en-US" sz="2400" dirty="0" err="1" smtClean="0">
                <a:latin typeface="+mj-lt"/>
              </a:rPr>
              <a:t>flexibile</a:t>
            </a:r>
            <a:r>
              <a:rPr lang="en-US" sz="2400" dirty="0" smtClean="0">
                <a:latin typeface="+mj-lt"/>
              </a:rPr>
              <a:t> de </a:t>
            </a:r>
            <a:r>
              <a:rPr lang="en-US" sz="2400" dirty="0" err="1" smtClean="0">
                <a:latin typeface="+mj-lt"/>
              </a:rPr>
              <a:t>implicare</a:t>
            </a:r>
            <a:r>
              <a:rPr lang="en-US" sz="2400" dirty="0" smtClean="0">
                <a:latin typeface="+mj-lt"/>
              </a:rPr>
              <a:t> a </a:t>
            </a:r>
            <a:r>
              <a:rPr lang="en-US" sz="2400" dirty="0" err="1" smtClean="0">
                <a:latin typeface="+mj-lt"/>
              </a:rPr>
              <a:t>cursanților</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programa</a:t>
            </a:r>
            <a:r>
              <a:rPr lang="en-US" sz="2400" dirty="0" smtClean="0">
                <a:latin typeface="+mj-lt"/>
              </a:rPr>
              <a:t> </a:t>
            </a:r>
            <a:r>
              <a:rPr lang="en-US" sz="2400" dirty="0" err="1" smtClean="0">
                <a:latin typeface="+mj-lt"/>
              </a:rPr>
              <a:t>școlară</a:t>
            </a:r>
            <a:r>
              <a:rPr lang="en-US" sz="2400" dirty="0" smtClean="0">
                <a:latin typeface="+mj-lt"/>
              </a:rPr>
              <a:t>                    (</a:t>
            </a:r>
            <a:r>
              <a:rPr lang="ro-RO" sz="2400" dirty="0" smtClean="0">
                <a:latin typeface="+mj-lt"/>
              </a:rPr>
              <a:t>acel</a:t>
            </a:r>
            <a:r>
              <a:rPr lang="en-US" sz="2400" dirty="0" smtClean="0">
                <a:latin typeface="+mj-lt"/>
              </a:rPr>
              <a:t> </a:t>
            </a:r>
            <a:r>
              <a:rPr lang="en-US" sz="2400" dirty="0" smtClean="0">
                <a:solidFill>
                  <a:schemeClr val="accent2">
                    <a:lumMod val="75000"/>
                  </a:schemeClr>
                </a:solidFill>
                <a:latin typeface="+mj-lt"/>
              </a:rPr>
              <a:t>“</a:t>
            </a:r>
            <a:r>
              <a:rPr lang="ro-RO" sz="2400" b="1" dirty="0" smtClean="0">
                <a:solidFill>
                  <a:schemeClr val="accent2">
                    <a:lumMod val="75000"/>
                  </a:schemeClr>
                </a:solidFill>
                <a:latin typeface="+mj-lt"/>
              </a:rPr>
              <a:t>de ce</a:t>
            </a:r>
            <a:r>
              <a:rPr lang="en-US" sz="2400" dirty="0" smtClean="0">
                <a:solidFill>
                  <a:schemeClr val="accent2">
                    <a:lumMod val="75000"/>
                  </a:schemeClr>
                </a:solidFill>
                <a:latin typeface="+mj-lt"/>
              </a:rPr>
              <a:t>” </a:t>
            </a:r>
            <a:r>
              <a:rPr lang="ro-RO" sz="2400" dirty="0" smtClean="0">
                <a:latin typeface="+mj-lt"/>
              </a:rPr>
              <a:t>al învățării</a:t>
            </a:r>
            <a:r>
              <a:rPr lang="en-US" sz="2400" dirty="0" smtClean="0">
                <a:latin typeface="+mj-lt"/>
              </a:rPr>
              <a:t>)</a:t>
            </a:r>
            <a:endParaRPr lang="en-US" sz="2400" dirty="0">
              <a:solidFill>
                <a:schemeClr val="dk1"/>
              </a:solidFill>
              <a:latin typeface="+mj-lt"/>
              <a:ea typeface="Helvetica Neue"/>
              <a:cs typeface="Helvetica Neue"/>
              <a:sym typeface="Helvetica Neue"/>
            </a:endParaRPr>
          </a:p>
        </p:txBody>
      </p:sp>
      <p:sp>
        <p:nvSpPr>
          <p:cNvPr id="4"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p:txBody>
      </p:sp>
    </p:spTree>
    <p:extLst>
      <p:ext uri="{BB962C8B-B14F-4D97-AF65-F5344CB8AC3E}">
        <p14:creationId xmlns:p14="http://schemas.microsoft.com/office/powerpoint/2010/main" val="150298229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74391" y="1654697"/>
            <a:ext cx="11237371" cy="3416279"/>
          </a:xfrm>
          <a:prstGeom prst="rect">
            <a:avLst/>
          </a:prstGeom>
          <a:noFill/>
          <a:ln>
            <a:noFill/>
          </a:ln>
        </p:spPr>
        <p:txBody>
          <a:bodyPr spcFirstLastPara="1" wrap="square" lIns="91425" tIns="45700" rIns="91425" bIns="45700" anchor="t" anchorCtr="0">
            <a:spAutoFit/>
          </a:bodyPr>
          <a:lstStyle/>
          <a:p>
            <a:pPr marL="177800" lvl="0" algn="just">
              <a:buClr>
                <a:srgbClr val="EC7320"/>
              </a:buClr>
              <a:buSzPts val="2800"/>
            </a:pPr>
            <a:r>
              <a:rPr lang="en-US" sz="2400" b="1" dirty="0" smtClean="0">
                <a:solidFill>
                  <a:schemeClr val="accent2">
                    <a:lumMod val="75000"/>
                  </a:schemeClr>
                </a:solidFill>
                <a:latin typeface="+mj-lt"/>
                <a:ea typeface="Helvetica Neue"/>
                <a:cs typeface="Helvetica Neue"/>
                <a:sym typeface="Helvetica Neue"/>
              </a:rPr>
              <a:t>PAL</a:t>
            </a:r>
            <a:r>
              <a:rPr lang="en-US" sz="2400" dirty="0" smtClean="0">
                <a:solidFill>
                  <a:schemeClr val="accent2">
                    <a:lumMod val="75000"/>
                  </a:schemeClr>
                </a:solidFill>
                <a:latin typeface="+mj-lt"/>
                <a:ea typeface="Helvetica Neue"/>
                <a:cs typeface="Helvetica Neue"/>
                <a:sym typeface="Helvetica Neue"/>
              </a:rPr>
              <a:t> </a:t>
            </a:r>
            <a:r>
              <a:rPr lang="en-US" sz="2400" dirty="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Planificare</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pentru</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toți</a:t>
            </a:r>
            <a:r>
              <a:rPr lang="en-US" sz="2400" b="1" dirty="0" smtClean="0">
                <a:solidFill>
                  <a:schemeClr val="accent2">
                    <a:lumMod val="75000"/>
                  </a:schemeClr>
                </a:solidFill>
                <a:latin typeface="+mj-lt"/>
                <a:ea typeface="Helvetica Neue"/>
                <a:cs typeface="Helvetica Neue"/>
                <a:sym typeface="Helvetica Neue"/>
              </a:rPr>
              <a:t> </a:t>
            </a:r>
            <a:r>
              <a:rPr lang="en-US" sz="2400" b="1" dirty="0" err="1" smtClean="0">
                <a:solidFill>
                  <a:schemeClr val="accent2">
                    <a:lumMod val="75000"/>
                  </a:schemeClr>
                </a:solidFill>
                <a:latin typeface="+mj-lt"/>
                <a:ea typeface="Helvetica Neue"/>
                <a:cs typeface="Helvetica Neue"/>
                <a:sym typeface="Helvetica Neue"/>
              </a:rPr>
              <a:t>cursanții</a:t>
            </a:r>
            <a:r>
              <a:rPr lang="en-US" sz="2400" b="1" dirty="0" smtClean="0">
                <a:solidFill>
                  <a:schemeClr val="accent2">
                    <a:lumMod val="75000"/>
                  </a:schemeClr>
                </a:solidFill>
                <a:latin typeface="+mj-lt"/>
                <a:ea typeface="Helvetica Neue"/>
                <a:cs typeface="Helvetica Neue"/>
                <a:sym typeface="Helvetica Neue"/>
              </a:rPr>
              <a:t> </a:t>
            </a:r>
            <a:r>
              <a:rPr lang="ro-RO" sz="2400" b="1" dirty="0">
                <a:solidFill>
                  <a:schemeClr val="accent2">
                    <a:lumMod val="75000"/>
                  </a:schemeClr>
                </a:solidFill>
                <a:latin typeface="+mj-lt"/>
                <a:ea typeface="Helvetica Neue"/>
                <a:cs typeface="Helvetica Neue"/>
                <a:sym typeface="Helvetica Neue"/>
              </a:rPr>
              <a:t>(Planning for All Learners)</a:t>
            </a:r>
            <a:endParaRPr lang="en-US" sz="2400" b="1" dirty="0">
              <a:solidFill>
                <a:schemeClr val="accent2">
                  <a:lumMod val="75000"/>
                </a:schemeClr>
              </a:solidFill>
              <a:latin typeface="+mj-lt"/>
              <a:ea typeface="Helvetica Neue"/>
              <a:cs typeface="Helvetica Neue"/>
              <a:sym typeface="Helvetica Neue"/>
            </a:endParaRPr>
          </a:p>
          <a:p>
            <a:pPr marL="177800" lvl="0" algn="just">
              <a:buClr>
                <a:srgbClr val="EC7320"/>
              </a:buClr>
              <a:buSzPts val="2800"/>
            </a:pPr>
            <a:endParaRPr lang="en-US" sz="2400" b="1" i="0" u="none" strike="noStrike" cap="none" dirty="0">
              <a:solidFill>
                <a:srgbClr val="0070C0"/>
              </a:solidFill>
              <a:latin typeface="+mj-lt"/>
              <a:ea typeface="Helvetica Neue"/>
              <a:cs typeface="Helvetica Neue"/>
              <a:sym typeface="Helvetica Neue"/>
            </a:endParaRPr>
          </a:p>
          <a:p>
            <a:pPr marL="635000" lvl="0" indent="-457200" algn="just">
              <a:buClr>
                <a:srgbClr val="EC7320"/>
              </a:buClr>
              <a:buSzPts val="2800"/>
              <a:buFont typeface="Wingdings" panose="05000000000000000000" pitchFamily="2" charset="2"/>
              <a:buChar char="Ø"/>
            </a:pPr>
            <a:r>
              <a:rPr lang="en-US" sz="2400" dirty="0" smtClean="0">
                <a:latin typeface="+mj-lt"/>
              </a:rPr>
              <a:t>un </a:t>
            </a:r>
            <a:r>
              <a:rPr lang="en-US" sz="2400" dirty="0" err="1" smtClean="0">
                <a:latin typeface="+mj-lt"/>
              </a:rPr>
              <a:t>proces</a:t>
            </a:r>
            <a:r>
              <a:rPr lang="en-US" sz="2400" dirty="0" smtClean="0">
                <a:latin typeface="+mj-lt"/>
              </a:rPr>
              <a:t> de </a:t>
            </a:r>
            <a:r>
              <a:rPr lang="en-US" sz="2400" dirty="0" err="1" smtClean="0">
                <a:latin typeface="+mj-lt"/>
              </a:rPr>
              <a:t>elaborare</a:t>
            </a:r>
            <a:r>
              <a:rPr lang="en-US" sz="2400" dirty="0" smtClean="0">
                <a:latin typeface="+mj-lt"/>
              </a:rPr>
              <a:t> a </a:t>
            </a:r>
            <a:r>
              <a:rPr lang="en-US" sz="2400" dirty="0" err="1" smtClean="0">
                <a:latin typeface="+mj-lt"/>
              </a:rPr>
              <a:t>programelor</a:t>
            </a:r>
            <a:r>
              <a:rPr lang="en-US" sz="2400" dirty="0" smtClean="0">
                <a:latin typeface="+mj-lt"/>
              </a:rPr>
              <a:t> de </a:t>
            </a:r>
            <a:r>
              <a:rPr lang="en-US" sz="2400" dirty="0" err="1" smtClean="0">
                <a:latin typeface="+mj-lt"/>
              </a:rPr>
              <a:t>învățământ</a:t>
            </a:r>
            <a:r>
              <a:rPr lang="en-US" sz="2400" dirty="0" smtClean="0">
                <a:latin typeface="+mj-lt"/>
              </a:rPr>
              <a:t> care </a:t>
            </a:r>
            <a:r>
              <a:rPr lang="en-US" sz="2400" dirty="0" err="1" smtClean="0">
                <a:latin typeface="+mj-lt"/>
              </a:rPr>
              <a:t>abordează</a:t>
            </a:r>
            <a:r>
              <a:rPr lang="en-US" sz="2400" dirty="0" smtClean="0">
                <a:latin typeface="+mj-lt"/>
              </a:rPr>
              <a:t> </a:t>
            </a:r>
            <a:r>
              <a:rPr lang="en-US" sz="2400" dirty="0" err="1" smtClean="0">
                <a:latin typeface="+mj-lt"/>
              </a:rPr>
              <a:t>diversitatea</a:t>
            </a:r>
            <a:r>
              <a:rPr lang="en-US" sz="2400" dirty="0" smtClean="0">
                <a:latin typeface="+mj-lt"/>
              </a:rPr>
              <a:t> </a:t>
            </a:r>
            <a:r>
              <a:rPr lang="ro-RO" sz="2400" dirty="0" smtClean="0">
                <a:latin typeface="+mj-lt"/>
              </a:rPr>
              <a:t>în </a:t>
            </a:r>
            <a:r>
              <a:rPr lang="en-US" sz="2400" dirty="0" err="1" smtClean="0">
                <a:latin typeface="+mj-lt"/>
              </a:rPr>
              <a:t>sălil</a:t>
            </a:r>
            <a:r>
              <a:rPr lang="ro-RO" sz="2400" dirty="0" smtClean="0">
                <a:latin typeface="+mj-lt"/>
              </a:rPr>
              <a:t>e</a:t>
            </a:r>
            <a:r>
              <a:rPr lang="en-US" sz="2400" dirty="0" smtClean="0">
                <a:latin typeface="+mj-lt"/>
              </a:rPr>
              <a:t> de </a:t>
            </a:r>
            <a:r>
              <a:rPr lang="en-US" sz="2400" dirty="0" err="1" smtClean="0">
                <a:latin typeface="+mj-lt"/>
              </a:rPr>
              <a:t>clasă</a:t>
            </a:r>
            <a:r>
              <a:rPr lang="en-US" sz="2400" dirty="0" smtClean="0">
                <a:latin typeface="+mj-lt"/>
              </a:rPr>
              <a:t>.</a:t>
            </a:r>
          </a:p>
          <a:p>
            <a:pPr marL="635000" lvl="0" indent="-457200" algn="just">
              <a:buClr>
                <a:srgbClr val="EC7320"/>
              </a:buClr>
              <a:buSzPts val="2800"/>
              <a:buFont typeface="Wingdings" panose="05000000000000000000" pitchFamily="2" charset="2"/>
              <a:buChar char="Ø"/>
            </a:pPr>
            <a:endParaRPr lang="en-US" sz="2400" b="1" dirty="0">
              <a:solidFill>
                <a:srgbClr val="0070C0"/>
              </a:solidFill>
              <a:latin typeface="+mj-lt"/>
              <a:ea typeface="Helvetica Neue"/>
              <a:cs typeface="Helvetica Neue"/>
              <a:sym typeface="Helvetica Neue"/>
            </a:endParaRPr>
          </a:p>
          <a:p>
            <a:pPr marL="635000" lvl="0" indent="-457200" algn="just">
              <a:buClr>
                <a:srgbClr val="EC7320"/>
              </a:buClr>
              <a:buSzPts val="2800"/>
              <a:buFont typeface="Wingdings" panose="05000000000000000000" pitchFamily="2" charset="2"/>
              <a:buChar char="Ø"/>
            </a:pPr>
            <a:r>
              <a:rPr lang="en-US" sz="2400" dirty="0" err="1" smtClean="0">
                <a:solidFill>
                  <a:schemeClr val="tx1"/>
                </a:solidFill>
                <a:latin typeface="+mj-lt"/>
                <a:ea typeface="Helvetica Neue"/>
                <a:cs typeface="Helvetica Neue"/>
                <a:sym typeface="Helvetica Neue"/>
              </a:rPr>
              <a:t>pune</a:t>
            </a:r>
            <a:r>
              <a:rPr lang="en-US" sz="2400" dirty="0" smtClean="0">
                <a:solidFill>
                  <a:schemeClr val="tx1"/>
                </a:solidFill>
                <a:latin typeface="+mj-lt"/>
                <a:ea typeface="Helvetica Neue"/>
                <a:cs typeface="Helvetica Neue"/>
                <a:sym typeface="Helvetica Neue"/>
              </a:rPr>
              <a:t> la </a:t>
            </a:r>
            <a:r>
              <a:rPr lang="en-US" sz="2400" dirty="0" err="1" smtClean="0">
                <a:solidFill>
                  <a:schemeClr val="tx1"/>
                </a:solidFill>
                <a:latin typeface="+mj-lt"/>
                <a:ea typeface="Helvetica Neue"/>
                <a:cs typeface="Helvetica Neue"/>
                <a:sym typeface="Helvetica Neue"/>
              </a:rPr>
              <a:t>dispoziția</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profesorilor</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pași</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practici</a:t>
            </a:r>
            <a:r>
              <a:rPr lang="en-US" sz="2400" dirty="0" smtClean="0">
                <a:solidFill>
                  <a:schemeClr val="tx1"/>
                </a:solidFill>
                <a:latin typeface="+mj-lt"/>
                <a:ea typeface="Helvetica Neue"/>
                <a:cs typeface="Helvetica Neue"/>
                <a:sym typeface="Helvetica Neue"/>
              </a:rPr>
              <a:t> care pot fi </a:t>
            </a:r>
            <a:r>
              <a:rPr lang="en-US" sz="2400" dirty="0" err="1" smtClean="0">
                <a:solidFill>
                  <a:schemeClr val="tx1"/>
                </a:solidFill>
                <a:latin typeface="+mj-lt"/>
                <a:ea typeface="Helvetica Neue"/>
                <a:cs typeface="Helvetica Neue"/>
                <a:sym typeface="Helvetica Neue"/>
              </a:rPr>
              <a:t>utilizați</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în</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planificarea</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programelor</a:t>
            </a:r>
            <a:r>
              <a:rPr lang="en-US" sz="2400" dirty="0" smtClean="0">
                <a:solidFill>
                  <a:schemeClr val="tx1"/>
                </a:solidFill>
                <a:latin typeface="+mj-lt"/>
                <a:ea typeface="Helvetica Neue"/>
                <a:cs typeface="Helvetica Neue"/>
                <a:sym typeface="Helvetica Neue"/>
              </a:rPr>
              <a:t> de </a:t>
            </a:r>
            <a:r>
              <a:rPr lang="en-US" sz="2400" dirty="0" err="1" smtClean="0">
                <a:solidFill>
                  <a:schemeClr val="tx1"/>
                </a:solidFill>
                <a:latin typeface="+mj-lt"/>
                <a:ea typeface="Helvetica Neue"/>
                <a:cs typeface="Helvetica Neue"/>
                <a:sym typeface="Helvetica Neue"/>
              </a:rPr>
              <a:t>învățământ</a:t>
            </a:r>
            <a:r>
              <a:rPr lang="en-US" sz="2400" dirty="0" smtClean="0">
                <a:solidFill>
                  <a:schemeClr val="tx1"/>
                </a:solidFill>
                <a:latin typeface="+mj-lt"/>
                <a:ea typeface="Helvetica Neue"/>
                <a:cs typeface="Helvetica Neue"/>
                <a:sym typeface="Helvetica Neue"/>
              </a:rPr>
              <a:t> </a:t>
            </a:r>
            <a:r>
              <a:rPr lang="ro-RO" sz="2400" dirty="0" smtClean="0">
                <a:solidFill>
                  <a:schemeClr val="tx1"/>
                </a:solidFill>
                <a:latin typeface="+mj-lt"/>
                <a:ea typeface="Helvetica Neue"/>
                <a:cs typeface="Helvetica Neue"/>
                <a:sym typeface="Helvetica Neue"/>
              </a:rPr>
              <a:t>și </a:t>
            </a:r>
            <a:r>
              <a:rPr lang="en-US" sz="2400" dirty="0" smtClean="0">
                <a:solidFill>
                  <a:schemeClr val="tx1"/>
                </a:solidFill>
                <a:latin typeface="+mj-lt"/>
                <a:ea typeface="Helvetica Neue"/>
                <a:cs typeface="Helvetica Neue"/>
                <a:sym typeface="Helvetica Neue"/>
              </a:rPr>
              <a:t>care </a:t>
            </a:r>
            <a:r>
              <a:rPr lang="en-US" sz="2400" dirty="0" err="1" smtClean="0">
                <a:solidFill>
                  <a:schemeClr val="tx1"/>
                </a:solidFill>
                <a:latin typeface="+mj-lt"/>
                <a:ea typeface="Helvetica Neue"/>
                <a:cs typeface="Helvetica Neue"/>
                <a:sym typeface="Helvetica Neue"/>
              </a:rPr>
              <a:t>îmbunătățesc</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rezultatele</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învățării</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pentru</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toți</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elevii</a:t>
            </a:r>
            <a:r>
              <a:rPr lang="en-US" sz="2400" dirty="0" smtClean="0">
                <a:solidFill>
                  <a:schemeClr val="tx1"/>
                </a:solidFill>
                <a:latin typeface="+mj-lt"/>
                <a:ea typeface="Helvetica Neue"/>
                <a:cs typeface="Helvetica Neue"/>
                <a:sym typeface="Helvetica Neue"/>
              </a:rPr>
              <a:t>.</a:t>
            </a:r>
          </a:p>
          <a:p>
            <a:pPr marL="177800" lvl="0">
              <a:buClr>
                <a:srgbClr val="EC7320"/>
              </a:buClr>
              <a:buSzPts val="2800"/>
            </a:pPr>
            <a:endParaRPr sz="2400" b="1" i="0" u="none" strike="noStrike" cap="none" dirty="0">
              <a:solidFill>
                <a:srgbClr val="0070C0"/>
              </a:solidFill>
              <a:latin typeface="+mj-lt"/>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a:p>
            <a:pPr algn="r">
              <a:lnSpc>
                <a:spcPct val="90000"/>
              </a:lnSpc>
              <a:buClr>
                <a:schemeClr val="dk1"/>
              </a:buClr>
              <a:buSzPts val="4800"/>
            </a:pPr>
            <a:r>
              <a:rPr lang="en-US" sz="2000" b="1" dirty="0" err="1" smtClean="0">
                <a:solidFill>
                  <a:schemeClr val="accent4"/>
                </a:solidFill>
                <a:latin typeface="+mj-lt"/>
              </a:rPr>
              <a:t>Planificare</a:t>
            </a:r>
            <a:r>
              <a:rPr lang="en-US" sz="2000" b="1" dirty="0" smtClean="0">
                <a:solidFill>
                  <a:schemeClr val="accent4"/>
                </a:solidFill>
                <a:latin typeface="+mj-lt"/>
              </a:rPr>
              <a:t> </a:t>
            </a:r>
            <a:r>
              <a:rPr lang="en-US" sz="2000" b="1" dirty="0" err="1" smtClean="0">
                <a:solidFill>
                  <a:schemeClr val="accent4"/>
                </a:solidFill>
                <a:latin typeface="+mj-lt"/>
              </a:rPr>
              <a:t>pentru</a:t>
            </a:r>
            <a:r>
              <a:rPr lang="en-US" sz="2000" b="1" dirty="0" smtClean="0">
                <a:solidFill>
                  <a:schemeClr val="accent4"/>
                </a:solidFill>
                <a:latin typeface="+mj-lt"/>
              </a:rPr>
              <a:t> </a:t>
            </a:r>
            <a:r>
              <a:rPr lang="en-US" sz="2000" b="1" dirty="0" err="1" smtClean="0">
                <a:solidFill>
                  <a:schemeClr val="accent4"/>
                </a:solidFill>
                <a:latin typeface="+mj-lt"/>
              </a:rPr>
              <a:t>toți</a:t>
            </a:r>
            <a:r>
              <a:rPr lang="en-US" sz="2000" b="1" dirty="0" smtClean="0">
                <a:solidFill>
                  <a:schemeClr val="accent4"/>
                </a:solidFill>
                <a:latin typeface="+mj-lt"/>
              </a:rPr>
              <a:t> </a:t>
            </a:r>
            <a:r>
              <a:rPr lang="en-US" sz="2000" b="1" dirty="0" err="1" smtClean="0">
                <a:solidFill>
                  <a:schemeClr val="accent4"/>
                </a:solidFill>
                <a:latin typeface="+mj-lt"/>
              </a:rPr>
              <a:t>cursanții</a:t>
            </a:r>
            <a:r>
              <a:rPr lang="en-US" sz="2000" b="1" dirty="0" smtClean="0">
                <a:solidFill>
                  <a:schemeClr val="accent4"/>
                </a:solidFill>
                <a:latin typeface="+mj-lt"/>
              </a:rPr>
              <a:t>: </a:t>
            </a:r>
            <a:r>
              <a:rPr lang="en-US" sz="2000" b="1" dirty="0" err="1" smtClean="0">
                <a:solidFill>
                  <a:schemeClr val="accent4"/>
                </a:solidFill>
                <a:latin typeface="+mj-lt"/>
              </a:rPr>
              <a:t>Conectarea</a:t>
            </a:r>
            <a:r>
              <a:rPr lang="en-US" sz="2000" b="1" dirty="0" smtClean="0">
                <a:solidFill>
                  <a:schemeClr val="accent4"/>
                </a:solidFill>
                <a:latin typeface="+mj-lt"/>
              </a:rPr>
              <a:t> UDL la </a:t>
            </a:r>
            <a:r>
              <a:rPr lang="ro-RO" sz="2000" b="1" dirty="0" smtClean="0">
                <a:solidFill>
                  <a:schemeClr val="accent4"/>
                </a:solidFill>
                <a:latin typeface="+mj-lt"/>
              </a:rPr>
              <a:t>programa școlară</a:t>
            </a:r>
            <a:endParaRPr lang="en-US" sz="2000" b="1" dirty="0">
              <a:solidFill>
                <a:srgbClr val="00B0F0"/>
              </a:solidFill>
              <a:latin typeface="+mj-lt"/>
              <a:ea typeface="Helvetica Neue"/>
              <a:cs typeface="Helvetica Neue"/>
              <a:sym typeface="Helvetica Neue"/>
            </a:endParaRPr>
          </a:p>
        </p:txBody>
      </p:sp>
      <p:sp>
        <p:nvSpPr>
          <p:cNvPr id="7" name="Rectangle 6"/>
          <p:cNvSpPr/>
          <p:nvPr/>
        </p:nvSpPr>
        <p:spPr>
          <a:xfrm>
            <a:off x="1410262" y="5169782"/>
            <a:ext cx="10120477" cy="707886"/>
          </a:xfrm>
          <a:prstGeom prst="rect">
            <a:avLst/>
          </a:prstGeom>
        </p:spPr>
        <p:txBody>
          <a:bodyPr wrap="square">
            <a:spAutoFit/>
          </a:bodyPr>
          <a:lstStyle/>
          <a:p>
            <a:pPr marL="177800" lvl="0" algn="just">
              <a:buClr>
                <a:srgbClr val="EC7320"/>
              </a:buClr>
              <a:buSzPts val="2800"/>
            </a:pPr>
            <a:r>
              <a:rPr lang="en-US" sz="2000" i="1" dirty="0" err="1">
                <a:solidFill>
                  <a:schemeClr val="accent2">
                    <a:lumMod val="75000"/>
                  </a:schemeClr>
                </a:solidFill>
                <a:latin typeface="+mj-lt"/>
                <a:ea typeface="Helvetica Neue"/>
                <a:cs typeface="Helvetica Neue"/>
                <a:sym typeface="Helvetica Neue"/>
              </a:rPr>
              <a:t>Gândiți-vă</a:t>
            </a:r>
            <a:r>
              <a:rPr lang="en-US" sz="2000" i="1" dirty="0">
                <a:solidFill>
                  <a:schemeClr val="accent2">
                    <a:lumMod val="75000"/>
                  </a:schemeClr>
                </a:solidFill>
                <a:latin typeface="+mj-lt"/>
                <a:ea typeface="Helvetica Neue"/>
                <a:cs typeface="Helvetica Neue"/>
                <a:sym typeface="Helvetica Neue"/>
              </a:rPr>
              <a:t> </a:t>
            </a:r>
            <a:r>
              <a:rPr lang="en-US" sz="2000" i="1" dirty="0" err="1">
                <a:solidFill>
                  <a:schemeClr val="accent2">
                    <a:lumMod val="75000"/>
                  </a:schemeClr>
                </a:solidFill>
                <a:latin typeface="+mj-lt"/>
                <a:ea typeface="Helvetica Neue"/>
                <a:cs typeface="Helvetica Neue"/>
                <a:sym typeface="Helvetica Neue"/>
              </a:rPr>
              <a:t>și</a:t>
            </a:r>
            <a:r>
              <a:rPr lang="en-US" sz="2000" i="1" dirty="0">
                <a:solidFill>
                  <a:schemeClr val="accent2">
                    <a:lumMod val="75000"/>
                  </a:schemeClr>
                </a:solidFill>
                <a:latin typeface="+mj-lt"/>
                <a:ea typeface="Helvetica Neue"/>
                <a:cs typeface="Helvetica Neue"/>
                <a:sym typeface="Helvetica Neue"/>
              </a:rPr>
              <a:t> </a:t>
            </a:r>
            <a:r>
              <a:rPr lang="en-US" sz="2000" i="1" dirty="0" err="1" smtClean="0">
                <a:solidFill>
                  <a:schemeClr val="accent2">
                    <a:lumMod val="75000"/>
                  </a:schemeClr>
                </a:solidFill>
                <a:latin typeface="+mj-lt"/>
                <a:ea typeface="Helvetica Neue"/>
                <a:cs typeface="Helvetica Neue"/>
                <a:sym typeface="Helvetica Neue"/>
              </a:rPr>
              <a:t>împărtășiți</a:t>
            </a:r>
            <a:r>
              <a:rPr lang="en-US" sz="2000" i="1" dirty="0" smtClean="0">
                <a:solidFill>
                  <a:schemeClr val="accent2">
                    <a:lumMod val="75000"/>
                  </a:schemeClr>
                </a:solidFill>
                <a:latin typeface="+mj-lt"/>
                <a:ea typeface="Helvetica Neue"/>
                <a:cs typeface="Helvetica Neue"/>
                <a:sym typeface="Helvetica Neue"/>
              </a:rPr>
              <a:t>: </a:t>
            </a:r>
            <a:r>
              <a:rPr lang="en-US" sz="2000" dirty="0" smtClean="0">
                <a:solidFill>
                  <a:srgbClr val="00B0F0"/>
                </a:solidFill>
                <a:latin typeface="+mj-lt"/>
                <a:ea typeface="Helvetica Neue"/>
                <a:cs typeface="Helvetica Neue"/>
                <a:sym typeface="Helvetica Neue"/>
              </a:rPr>
              <a:t>De </a:t>
            </a:r>
            <a:r>
              <a:rPr lang="en-US" sz="2000" dirty="0" err="1" smtClean="0">
                <a:solidFill>
                  <a:srgbClr val="00B0F0"/>
                </a:solidFill>
                <a:latin typeface="+mj-lt"/>
                <a:ea typeface="Helvetica Neue"/>
                <a:cs typeface="Helvetica Neue"/>
                <a:sym typeface="Helvetica Neue"/>
              </a:rPr>
              <a:t>ce</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credeți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că</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planifica</a:t>
            </a:r>
            <a:r>
              <a:rPr lang="ro-RO" sz="2000" dirty="0">
                <a:solidFill>
                  <a:srgbClr val="00B0F0"/>
                </a:solidFill>
                <a:latin typeface="+mj-lt"/>
                <a:ea typeface="Helvetica Neue"/>
                <a:cs typeface="Helvetica Neue"/>
                <a:sym typeface="Helvetica Neue"/>
              </a:rPr>
              <a:t>rea unei</a:t>
            </a:r>
            <a:r>
              <a:rPr lang="en-US" sz="2000" dirty="0">
                <a:solidFill>
                  <a:srgbClr val="00B0F0"/>
                </a:solidFill>
                <a:latin typeface="+mj-lt"/>
                <a:ea typeface="Helvetica Neue"/>
                <a:cs typeface="Helvetica Neue"/>
                <a:sym typeface="Helvetica Neue"/>
              </a:rPr>
              <a:t> program</a:t>
            </a:r>
            <a:r>
              <a:rPr lang="ro-RO" sz="2000" dirty="0">
                <a:solidFill>
                  <a:srgbClr val="00B0F0"/>
                </a:solidFill>
                <a:latin typeface="+mj-lt"/>
                <a:ea typeface="Helvetica Neue"/>
                <a:cs typeface="Helvetica Neue"/>
                <a:sym typeface="Helvetica Neue"/>
              </a:rPr>
              <a:t>e</a:t>
            </a:r>
            <a:r>
              <a:rPr lang="en-US" sz="2000" dirty="0">
                <a:solidFill>
                  <a:srgbClr val="00B0F0"/>
                </a:solidFill>
                <a:latin typeface="+mj-lt"/>
                <a:ea typeface="Helvetica Neue"/>
                <a:cs typeface="Helvetica Neue"/>
                <a:sym typeface="Helvetica Neue"/>
              </a:rPr>
              <a:t> </a:t>
            </a:r>
            <a:r>
              <a:rPr lang="en-US" sz="2000" dirty="0" err="1">
                <a:solidFill>
                  <a:srgbClr val="00B0F0"/>
                </a:solidFill>
                <a:latin typeface="+mj-lt"/>
                <a:ea typeface="Helvetica Neue"/>
                <a:cs typeface="Helvetica Neue"/>
                <a:sym typeface="Helvetica Neue"/>
              </a:rPr>
              <a:t>școlar</a:t>
            </a:r>
            <a:r>
              <a:rPr lang="ro-RO" sz="2000" dirty="0">
                <a:solidFill>
                  <a:srgbClr val="00B0F0"/>
                </a:solidFill>
                <a:latin typeface="+mj-lt"/>
                <a:ea typeface="Helvetica Neue"/>
                <a:cs typeface="Helvetica Neue"/>
                <a:sym typeface="Helvetica Neue"/>
              </a:rPr>
              <a:t>e</a:t>
            </a:r>
            <a:r>
              <a:rPr lang="en-US" sz="2000" dirty="0">
                <a:solidFill>
                  <a:srgbClr val="00B0F0"/>
                </a:solidFill>
                <a:latin typeface="+mj-lt"/>
                <a:ea typeface="Helvetica Neue"/>
                <a:cs typeface="Helvetica Neue"/>
                <a:sym typeface="Helvetica Neue"/>
              </a:rPr>
              <a:t> care </a:t>
            </a:r>
            <a:r>
              <a:rPr lang="en-US" sz="2000" dirty="0" err="1">
                <a:solidFill>
                  <a:srgbClr val="00B0F0"/>
                </a:solidFill>
                <a:latin typeface="+mj-lt"/>
                <a:ea typeface="Helvetica Neue"/>
                <a:cs typeface="Helvetica Neue"/>
                <a:sym typeface="Helvetica Neue"/>
              </a:rPr>
              <a:t>să</a:t>
            </a:r>
            <a:r>
              <a:rPr lang="en-US" sz="2000" dirty="0">
                <a:solidFill>
                  <a:srgbClr val="00B0F0"/>
                </a:solidFill>
                <a:latin typeface="+mj-lt"/>
                <a:ea typeface="Helvetica Neue"/>
                <a:cs typeface="Helvetica Neue"/>
                <a:sym typeface="Helvetica Neue"/>
              </a:rPr>
              <a:t> </a:t>
            </a:r>
            <a:r>
              <a:rPr lang="en-US" sz="2000" dirty="0" err="1">
                <a:solidFill>
                  <a:srgbClr val="00B0F0"/>
                </a:solidFill>
                <a:latin typeface="+mj-lt"/>
                <a:ea typeface="Helvetica Neue"/>
                <a:cs typeface="Helvetica Neue"/>
                <a:sym typeface="Helvetica Neue"/>
              </a:rPr>
              <a:t>sprijine</a:t>
            </a:r>
            <a:r>
              <a:rPr lang="en-US" sz="2000" dirty="0">
                <a:solidFill>
                  <a:srgbClr val="00B0F0"/>
                </a:solidFill>
                <a:latin typeface="+mj-lt"/>
                <a:ea typeface="Helvetica Neue"/>
                <a:cs typeface="Helvetica Neue"/>
                <a:sym typeface="Helvetica Neue"/>
              </a:rPr>
              <a:t> </a:t>
            </a:r>
            <a:r>
              <a:rPr lang="en-US" sz="2000" dirty="0" err="1">
                <a:solidFill>
                  <a:srgbClr val="00B0F0"/>
                </a:solidFill>
                <a:latin typeface="+mj-lt"/>
                <a:ea typeface="Helvetica Neue"/>
                <a:cs typeface="Helvetica Neue"/>
                <a:sym typeface="Helvetica Neue"/>
              </a:rPr>
              <a:t>toți</a:t>
            </a:r>
            <a:r>
              <a:rPr lang="en-US" sz="2000" dirty="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elevii</a:t>
            </a:r>
            <a:r>
              <a:rPr lang="en-US" sz="2000" dirty="0" smtClean="0">
                <a:solidFill>
                  <a:srgbClr val="00B0F0"/>
                </a:solidFill>
                <a:latin typeface="+mj-lt"/>
                <a:ea typeface="Helvetica Neue"/>
                <a:cs typeface="Helvetica Neue"/>
                <a:sym typeface="Helvetica Neue"/>
              </a:rPr>
              <a:t> </a:t>
            </a:r>
            <a:r>
              <a:rPr lang="en-US" sz="2000" dirty="0" err="1" smtClean="0">
                <a:solidFill>
                  <a:srgbClr val="00B0F0"/>
                </a:solidFill>
                <a:latin typeface="+mj-lt"/>
                <a:ea typeface="Helvetica Neue"/>
                <a:cs typeface="Helvetica Neue"/>
                <a:sym typeface="Helvetica Neue"/>
              </a:rPr>
              <a:t>este</a:t>
            </a:r>
            <a:r>
              <a:rPr lang="en-US" sz="2000" dirty="0" smtClean="0">
                <a:solidFill>
                  <a:srgbClr val="00B0F0"/>
                </a:solidFill>
                <a:latin typeface="+mj-lt"/>
                <a:ea typeface="Helvetica Neue"/>
                <a:cs typeface="Helvetica Neue"/>
                <a:sym typeface="Helvetica Neue"/>
              </a:rPr>
              <a:t> o </a:t>
            </a:r>
            <a:r>
              <a:rPr lang="en-US" sz="2000" dirty="0" err="1" smtClean="0">
                <a:solidFill>
                  <a:srgbClr val="00B0F0"/>
                </a:solidFill>
                <a:latin typeface="+mj-lt"/>
                <a:ea typeface="Helvetica Neue"/>
                <a:cs typeface="Helvetica Neue"/>
                <a:sym typeface="Helvetica Neue"/>
              </a:rPr>
              <a:t>provocare</a:t>
            </a:r>
            <a:r>
              <a:rPr lang="en-US" sz="2000" dirty="0" smtClean="0">
                <a:solidFill>
                  <a:srgbClr val="00B0F0"/>
                </a:solidFill>
                <a:latin typeface="+mj-lt"/>
              </a:rPr>
              <a:t>?</a:t>
            </a:r>
            <a:r>
              <a:rPr lang="en-US" sz="2000" dirty="0" smtClean="0">
                <a:solidFill>
                  <a:srgbClr val="00B0F0"/>
                </a:solidFill>
                <a:latin typeface="+mj-lt"/>
                <a:ea typeface="Helvetica Neue"/>
                <a:cs typeface="Helvetica Neue"/>
                <a:sym typeface="Helvetica Neue"/>
              </a:rPr>
              <a:t> </a:t>
            </a:r>
            <a:endParaRPr lang="en-US" sz="2000" dirty="0">
              <a:solidFill>
                <a:srgbClr val="00B0F0"/>
              </a:solidFill>
              <a:latin typeface="+mj-lt"/>
              <a:ea typeface="Helvetica Neue"/>
              <a:cs typeface="Helvetica Neue"/>
              <a:sym typeface="Helvetica Neue"/>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293368" y="4233508"/>
            <a:ext cx="1335000" cy="1872548"/>
          </a:xfrm>
          <a:prstGeom prst="rect">
            <a:avLst/>
          </a:prstGeom>
        </p:spPr>
      </p:pic>
    </p:spTree>
    <p:extLst>
      <p:ext uri="{BB962C8B-B14F-4D97-AF65-F5344CB8AC3E}">
        <p14:creationId xmlns:p14="http://schemas.microsoft.com/office/powerpoint/2010/main" val="245755211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09115" y="1776532"/>
            <a:ext cx="11223442" cy="3293169"/>
          </a:xfrm>
          <a:prstGeom prst="rect">
            <a:avLst/>
          </a:prstGeom>
          <a:noFill/>
          <a:ln>
            <a:noFill/>
          </a:ln>
        </p:spPr>
        <p:txBody>
          <a:bodyPr spcFirstLastPara="1" wrap="square" lIns="91425" tIns="45700" rIns="91425" bIns="45700" anchor="t" anchorCtr="0">
            <a:spAutoFit/>
          </a:bodyPr>
          <a:lstStyle/>
          <a:p>
            <a:pPr marL="177800" lvl="0">
              <a:buClr>
                <a:srgbClr val="EC7320"/>
              </a:buClr>
              <a:buSzPts val="2800"/>
            </a:pPr>
            <a:r>
              <a:rPr lang="en-US" sz="2600" i="0" u="none" strike="noStrike" cap="none" dirty="0" err="1" smtClean="0">
                <a:solidFill>
                  <a:schemeClr val="accent2">
                    <a:lumMod val="75000"/>
                  </a:schemeClr>
                </a:solidFill>
                <a:latin typeface="+mj-lt"/>
                <a:ea typeface="Helvetica Neue"/>
                <a:cs typeface="Helvetica Neue"/>
                <a:sym typeface="Helvetica Neue"/>
              </a:rPr>
              <a:t>Etapa</a:t>
            </a:r>
            <a:r>
              <a:rPr lang="en-US" sz="2600" i="0" u="none" strike="noStrike" cap="none" dirty="0" smtClean="0">
                <a:solidFill>
                  <a:schemeClr val="accent2">
                    <a:lumMod val="75000"/>
                  </a:schemeClr>
                </a:solidFill>
                <a:latin typeface="+mj-lt"/>
                <a:ea typeface="Helvetica Neue"/>
                <a:cs typeface="Helvetica Neue"/>
                <a:sym typeface="Helvetica Neue"/>
              </a:rPr>
              <a:t> de </a:t>
            </a:r>
            <a:r>
              <a:rPr lang="en-US" sz="2600" i="0" u="none" strike="noStrike" cap="none" dirty="0" err="1" smtClean="0">
                <a:solidFill>
                  <a:schemeClr val="accent2">
                    <a:lumMod val="75000"/>
                  </a:schemeClr>
                </a:solidFill>
                <a:latin typeface="+mj-lt"/>
                <a:ea typeface="Helvetica Neue"/>
                <a:cs typeface="Helvetica Neue"/>
                <a:sym typeface="Helvetica Neue"/>
              </a:rPr>
              <a:t>pregătire</a:t>
            </a:r>
            <a:r>
              <a:rPr lang="en-US" sz="2600" i="0" u="none" strike="noStrike" cap="none" dirty="0" smtClean="0">
                <a:solidFill>
                  <a:schemeClr val="accent2">
                    <a:lumMod val="75000"/>
                  </a:schemeClr>
                </a:solidFill>
                <a:latin typeface="+mj-lt"/>
                <a:ea typeface="Helvetica Neue"/>
                <a:cs typeface="Helvetica Neue"/>
                <a:sym typeface="Helvetica Neue"/>
              </a:rPr>
              <a:t>:</a:t>
            </a:r>
          </a:p>
          <a:p>
            <a:pPr marL="177800" lvl="0">
              <a:buClr>
                <a:srgbClr val="EC7320"/>
              </a:buClr>
              <a:buSzPts val="2800"/>
            </a:pPr>
            <a:endParaRPr lang="en-US" sz="2600" b="1" dirty="0">
              <a:solidFill>
                <a:srgbClr val="0070C0"/>
              </a:solidFill>
              <a:latin typeface="+mj-lt"/>
              <a:ea typeface="Helvetica Neue"/>
              <a:cs typeface="Helvetica Neue"/>
              <a:sym typeface="Helvetica Neue"/>
            </a:endParaRPr>
          </a:p>
          <a:p>
            <a:pPr marL="692150" lvl="0" indent="-514350" algn="just">
              <a:buClr>
                <a:srgbClr val="EC7320"/>
              </a:buClr>
              <a:buSzPct val="98000"/>
              <a:buAutoNum type="arabicPeriod"/>
            </a:pPr>
            <a:r>
              <a:rPr lang="ro-RO" sz="2400" dirty="0" smtClean="0">
                <a:solidFill>
                  <a:schemeClr val="tx1"/>
                </a:solidFill>
                <a:latin typeface="+mj-lt"/>
                <a:ea typeface="Helvetica Neue"/>
                <a:cs typeface="Helvetica Neue"/>
                <a:sym typeface="Helvetica Neue"/>
              </a:rPr>
              <a:t>Identificarea echipei </a:t>
            </a:r>
            <a:r>
              <a:rPr lang="en-US" sz="2400" i="0" u="none" strike="noStrike" cap="none" dirty="0" smtClean="0">
                <a:solidFill>
                  <a:schemeClr val="tx1"/>
                </a:solidFill>
                <a:latin typeface="+mj-lt"/>
                <a:ea typeface="Helvetica Neue"/>
                <a:cs typeface="Helvetica Neue"/>
                <a:sym typeface="Helvetica Neue"/>
              </a:rPr>
              <a:t>PAL;</a:t>
            </a:r>
          </a:p>
          <a:p>
            <a:pPr marL="692150" lvl="0" indent="-514350" algn="just">
              <a:buClr>
                <a:srgbClr val="EC7320"/>
              </a:buClr>
              <a:buSzPct val="98000"/>
              <a:buAutoNum type="arabicPeriod"/>
            </a:pPr>
            <a:r>
              <a:rPr lang="en-US" sz="2400" dirty="0" smtClean="0">
                <a:solidFill>
                  <a:schemeClr val="tx1"/>
                </a:solidFill>
                <a:latin typeface="+mj-lt"/>
                <a:ea typeface="Helvetica Neue"/>
                <a:cs typeface="Helvetica Neue"/>
                <a:sym typeface="Helvetica Neue"/>
              </a:rPr>
              <a:t>Un </a:t>
            </a:r>
            <a:r>
              <a:rPr lang="en-US" sz="2400" dirty="0" err="1" smtClean="0">
                <a:solidFill>
                  <a:schemeClr val="tx1"/>
                </a:solidFill>
                <a:latin typeface="+mj-lt"/>
                <a:ea typeface="Helvetica Neue"/>
                <a:cs typeface="Helvetica Neue"/>
                <a:sym typeface="Helvetica Neue"/>
              </a:rPr>
              <a:t>membru</a:t>
            </a:r>
            <a:r>
              <a:rPr lang="en-US" sz="2400" dirty="0" smtClean="0">
                <a:solidFill>
                  <a:schemeClr val="tx1"/>
                </a:solidFill>
                <a:latin typeface="+mj-lt"/>
                <a:ea typeface="Helvetica Neue"/>
                <a:cs typeface="Helvetica Neue"/>
                <a:sym typeface="Helvetica Neue"/>
              </a:rPr>
              <a:t> al </a:t>
            </a:r>
            <a:r>
              <a:rPr lang="en-US" sz="2400" dirty="0" err="1" smtClean="0">
                <a:solidFill>
                  <a:schemeClr val="tx1"/>
                </a:solidFill>
                <a:latin typeface="+mj-lt"/>
                <a:ea typeface="Helvetica Neue"/>
                <a:cs typeface="Helvetica Neue"/>
                <a:sym typeface="Helvetica Neue"/>
              </a:rPr>
              <a:t>echipei</a:t>
            </a:r>
            <a:r>
              <a:rPr lang="en-US" sz="2400" dirty="0" smtClean="0">
                <a:solidFill>
                  <a:schemeClr val="tx1"/>
                </a:solidFill>
                <a:latin typeface="+mj-lt"/>
                <a:ea typeface="Helvetica Neue"/>
                <a:cs typeface="Helvetica Neue"/>
                <a:sym typeface="Helvetica Neue"/>
              </a:rPr>
              <a:t> PAL </a:t>
            </a:r>
            <a:r>
              <a:rPr lang="en-US" sz="2400" dirty="0" err="1" smtClean="0">
                <a:solidFill>
                  <a:schemeClr val="tx1"/>
                </a:solidFill>
                <a:latin typeface="+mj-lt"/>
                <a:ea typeface="Helvetica Neue"/>
                <a:cs typeface="Helvetica Neue"/>
                <a:sym typeface="Helvetica Neue"/>
              </a:rPr>
              <a:t>este</a:t>
            </a:r>
            <a:r>
              <a:rPr lang="en-US" sz="2400" dirty="0" smtClean="0">
                <a:solidFill>
                  <a:schemeClr val="tx1"/>
                </a:solidFill>
                <a:latin typeface="+mj-lt"/>
                <a:ea typeface="Helvetica Neue"/>
                <a:cs typeface="Helvetica Neue"/>
                <a:sym typeface="Helvetica Neue"/>
              </a:rPr>
              <a:t> </a:t>
            </a:r>
            <a:r>
              <a:rPr lang="en-US" sz="2400" dirty="0" err="1" smtClean="0">
                <a:solidFill>
                  <a:schemeClr val="tx1"/>
                </a:solidFill>
                <a:latin typeface="+mj-lt"/>
                <a:ea typeface="Helvetica Neue"/>
                <a:cs typeface="Helvetica Neue"/>
                <a:sym typeface="Helvetica Neue"/>
              </a:rPr>
              <a:t>numit</a:t>
            </a:r>
            <a:r>
              <a:rPr lang="en-US" sz="2400" dirty="0" smtClean="0">
                <a:solidFill>
                  <a:schemeClr val="tx1"/>
                </a:solidFill>
                <a:latin typeface="+mj-lt"/>
                <a:ea typeface="Helvetica Neue"/>
                <a:cs typeface="Helvetica Neue"/>
                <a:sym typeface="Helvetica Neue"/>
              </a:rPr>
              <a:t> facilitator;</a:t>
            </a:r>
          </a:p>
          <a:p>
            <a:pPr marL="692150" lvl="0" indent="-514350" algn="just">
              <a:buClr>
                <a:srgbClr val="EC7320"/>
              </a:buClr>
              <a:buSzPct val="98000"/>
              <a:buAutoNum type="arabicPeriod"/>
            </a:pPr>
            <a:r>
              <a:rPr lang="en-US" sz="2400" i="0" u="none" strike="noStrike" cap="none" dirty="0" err="1" smtClean="0">
                <a:solidFill>
                  <a:schemeClr val="tx1"/>
                </a:solidFill>
                <a:latin typeface="+mj-lt"/>
                <a:ea typeface="Helvetica Neue"/>
                <a:cs typeface="Helvetica Neue"/>
                <a:sym typeface="Helvetica Neue"/>
              </a:rPr>
              <a:t>Membrii</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echipei</a:t>
            </a:r>
            <a:r>
              <a:rPr lang="en-US" sz="2400" i="0" u="none" strike="noStrike" cap="none" dirty="0" smtClean="0">
                <a:solidFill>
                  <a:schemeClr val="tx1"/>
                </a:solidFill>
                <a:latin typeface="+mj-lt"/>
                <a:ea typeface="Helvetica Neue"/>
                <a:cs typeface="Helvetica Neue"/>
                <a:sym typeface="Helvetica Neue"/>
              </a:rPr>
              <a:t> PAL </a:t>
            </a:r>
            <a:r>
              <a:rPr lang="en-US" sz="2400" i="0" u="none" strike="noStrike" cap="none" dirty="0" err="1" smtClean="0">
                <a:solidFill>
                  <a:schemeClr val="tx1"/>
                </a:solidFill>
                <a:latin typeface="+mj-lt"/>
                <a:ea typeface="Helvetica Neue"/>
                <a:cs typeface="Helvetica Neue"/>
                <a:sym typeface="Helvetica Neue"/>
              </a:rPr>
              <a:t>proiectează</a:t>
            </a:r>
            <a:r>
              <a:rPr lang="en-US" sz="2400" i="0" u="none" strike="noStrike" cap="none" dirty="0" smtClean="0">
                <a:solidFill>
                  <a:schemeClr val="tx1"/>
                </a:solidFill>
                <a:latin typeface="+mj-lt"/>
                <a:ea typeface="Helvetica Neue"/>
                <a:cs typeface="Helvetica Neue"/>
                <a:sym typeface="Helvetica Neue"/>
              </a:rPr>
              <a:t> un curriculum, </a:t>
            </a:r>
            <a:r>
              <a:rPr lang="en-US" sz="2400" i="0" u="none" strike="noStrike" cap="none" dirty="0" err="1" smtClean="0">
                <a:solidFill>
                  <a:schemeClr val="tx1"/>
                </a:solidFill>
                <a:latin typeface="+mj-lt"/>
                <a:ea typeface="Helvetica Neue"/>
                <a:cs typeface="Helvetica Neue"/>
                <a:sym typeface="Helvetica Neue"/>
              </a:rPr>
              <a:t>pe</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baza</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experien</a:t>
            </a:r>
            <a:r>
              <a:rPr lang="ro-RO" sz="2400" i="0" u="none" strike="noStrike" cap="none" dirty="0" smtClean="0">
                <a:solidFill>
                  <a:schemeClr val="tx1"/>
                </a:solidFill>
                <a:latin typeface="+mj-lt"/>
                <a:ea typeface="Helvetica Neue"/>
                <a:cs typeface="Helvetica Neue"/>
                <a:sym typeface="Helvetica Neue"/>
              </a:rPr>
              <a:t>ţei</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și</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experiențelor</a:t>
            </a:r>
            <a:r>
              <a:rPr lang="en-US" sz="2400" i="0" u="none" strike="noStrike" cap="none" dirty="0" smtClean="0">
                <a:solidFill>
                  <a:schemeClr val="tx1"/>
                </a:solidFill>
                <a:latin typeface="+mj-lt"/>
                <a:ea typeface="Helvetica Neue"/>
                <a:cs typeface="Helvetica Neue"/>
                <a:sym typeface="Helvetica Neue"/>
              </a:rPr>
              <a:t> </a:t>
            </a:r>
            <a:r>
              <a:rPr lang="en-US" sz="2400" i="0" u="none" strike="noStrike" cap="none" dirty="0" err="1" smtClean="0">
                <a:solidFill>
                  <a:schemeClr val="tx1"/>
                </a:solidFill>
                <a:latin typeface="+mj-lt"/>
                <a:ea typeface="Helvetica Neue"/>
                <a:cs typeface="Helvetica Neue"/>
                <a:sym typeface="Helvetica Neue"/>
              </a:rPr>
              <a:t>lor</a:t>
            </a:r>
            <a:r>
              <a:rPr lang="en-US" sz="2400" i="0" u="none" strike="noStrike" cap="none" dirty="0" smtClean="0">
                <a:solidFill>
                  <a:schemeClr val="tx1"/>
                </a:solidFill>
                <a:latin typeface="+mj-lt"/>
                <a:ea typeface="Helvetica Neue"/>
                <a:cs typeface="Helvetica Neue"/>
                <a:sym typeface="Helvetica Neue"/>
              </a:rPr>
              <a:t>.</a:t>
            </a:r>
          </a:p>
          <a:p>
            <a:pPr marL="177800" lvl="0">
              <a:buClr>
                <a:srgbClr val="EC7320"/>
              </a:buClr>
              <a:buSzPts val="2800"/>
            </a:pPr>
            <a:endParaRPr lang="en-US" sz="2600" dirty="0">
              <a:solidFill>
                <a:schemeClr val="tx1"/>
              </a:solidFill>
              <a:latin typeface="+mj-lt"/>
              <a:ea typeface="Helvetica Neue"/>
              <a:cs typeface="Helvetica Neue"/>
              <a:sym typeface="Helvetica Neue"/>
            </a:endParaRPr>
          </a:p>
          <a:p>
            <a:pPr marL="177800" lvl="0">
              <a:buClr>
                <a:srgbClr val="EC7320"/>
              </a:buClr>
              <a:buSzPts val="2800"/>
            </a:pPr>
            <a:r>
              <a:rPr lang="en-US" sz="2600" b="1" i="0" u="none" strike="noStrike" cap="none" dirty="0" smtClean="0">
                <a:solidFill>
                  <a:srgbClr val="C00000"/>
                </a:solidFill>
                <a:latin typeface="+mj-lt"/>
                <a:ea typeface="Helvetica Neue"/>
                <a:cs typeface="Helvetica Neue"/>
                <a:sym typeface="Helvetica Neue"/>
              </a:rPr>
              <a:t>	</a:t>
            </a:r>
            <a:r>
              <a:rPr lang="en-US" sz="2600" b="1" i="0" u="none" strike="noStrike" cap="none" dirty="0" smtClean="0">
                <a:solidFill>
                  <a:schemeClr val="accent2">
                    <a:lumMod val="75000"/>
                  </a:schemeClr>
                </a:solidFill>
                <a:latin typeface="+mj-lt"/>
                <a:ea typeface="Helvetica Neue"/>
                <a:cs typeface="Helvetica Neue"/>
                <a:sym typeface="Helvetica Neue"/>
              </a:rPr>
              <a:t>COLABORA</a:t>
            </a:r>
            <a:r>
              <a:rPr lang="ro-RO" sz="2600" b="1" dirty="0" smtClean="0">
                <a:solidFill>
                  <a:schemeClr val="accent2">
                    <a:lumMod val="75000"/>
                  </a:schemeClr>
                </a:solidFill>
                <a:latin typeface="+mj-lt"/>
                <a:ea typeface="Helvetica Neue"/>
                <a:cs typeface="Helvetica Neue"/>
                <a:sym typeface="Helvetica Neue"/>
              </a:rPr>
              <a:t>RE</a:t>
            </a:r>
            <a:r>
              <a:rPr lang="en-US" sz="2600" b="1" i="0" u="none" strike="noStrike" cap="none" dirty="0" smtClean="0">
                <a:solidFill>
                  <a:srgbClr val="C00000"/>
                </a:solidFill>
                <a:latin typeface="+mj-lt"/>
                <a:ea typeface="Helvetica Neue"/>
                <a:cs typeface="Helvetica Neue"/>
                <a:sym typeface="Helvetica Neue"/>
              </a:rPr>
              <a:t> </a:t>
            </a:r>
            <a:r>
              <a:rPr lang="en-US" sz="2600" i="0" u="none" strike="noStrike" cap="none" dirty="0" smtClean="0">
                <a:solidFill>
                  <a:schemeClr val="accent2">
                    <a:lumMod val="75000"/>
                  </a:schemeClr>
                </a:solidFill>
                <a:latin typeface="+mj-lt"/>
                <a:ea typeface="Helvetica Neue"/>
                <a:cs typeface="Helvetica Neue"/>
                <a:sym typeface="Wingdings" panose="05000000000000000000" pitchFamily="2" charset="2"/>
              </a:rPr>
              <a:t> </a:t>
            </a:r>
            <a:r>
              <a:rPr lang="ro-RO" sz="2600" i="0" u="none" strike="noStrike" cap="none" dirty="0" smtClean="0">
                <a:solidFill>
                  <a:schemeClr val="accent2">
                    <a:lumMod val="75000"/>
                  </a:schemeClr>
                </a:solidFill>
                <a:latin typeface="+mj-lt"/>
                <a:ea typeface="Helvetica Neue"/>
                <a:cs typeface="Helvetica Neue"/>
                <a:sym typeface="Wingdings" panose="05000000000000000000" pitchFamily="2" charset="2"/>
              </a:rPr>
              <a:t>cuvântul cheie într-o Echipă</a:t>
            </a:r>
            <a:r>
              <a:rPr lang="en-US" sz="2600" i="0" u="none" strike="noStrike" cap="none" dirty="0" smtClean="0">
                <a:solidFill>
                  <a:schemeClr val="accent2">
                    <a:lumMod val="75000"/>
                  </a:schemeClr>
                </a:solidFill>
                <a:latin typeface="+mj-lt"/>
                <a:ea typeface="Helvetica Neue"/>
                <a:cs typeface="Helvetica Neue"/>
                <a:sym typeface="Wingdings" panose="05000000000000000000" pitchFamily="2" charset="2"/>
              </a:rPr>
              <a:t> PA</a:t>
            </a:r>
            <a:r>
              <a:rPr lang="ro-RO" sz="2600" i="0" u="none" strike="noStrike" cap="none" dirty="0" smtClean="0">
                <a:solidFill>
                  <a:schemeClr val="accent2">
                    <a:lumMod val="75000"/>
                  </a:schemeClr>
                </a:solidFill>
                <a:latin typeface="+mj-lt"/>
                <a:ea typeface="Helvetica Neue"/>
                <a:cs typeface="Helvetica Neue"/>
                <a:sym typeface="Wingdings" panose="05000000000000000000" pitchFamily="2" charset="2"/>
              </a:rPr>
              <a:t>L</a:t>
            </a:r>
            <a:endParaRPr sz="2600" i="0" u="none" strike="noStrike" cap="none" dirty="0">
              <a:solidFill>
                <a:schemeClr val="accent2">
                  <a:lumMod val="75000"/>
                </a:schemeClr>
              </a:solidFill>
              <a:latin typeface="+mj-lt"/>
              <a:ea typeface="Helvetica Neue"/>
              <a:cs typeface="Helvetica Neue"/>
              <a:sym typeface="Helvetica Neue"/>
            </a:endParaRPr>
          </a:p>
        </p:txBody>
      </p:sp>
      <p:sp>
        <p:nvSpPr>
          <p:cNvPr id="4"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a:p>
            <a:pPr algn="r">
              <a:lnSpc>
                <a:spcPct val="90000"/>
              </a:lnSpc>
              <a:buClr>
                <a:schemeClr val="dk1"/>
              </a:buClr>
              <a:buSzPts val="4800"/>
            </a:pPr>
            <a:r>
              <a:rPr lang="en-US" sz="2000" b="1" dirty="0" err="1" smtClean="0">
                <a:solidFill>
                  <a:schemeClr val="accent4"/>
                </a:solidFill>
                <a:latin typeface="+mj-lt"/>
              </a:rPr>
              <a:t>Planificare</a:t>
            </a:r>
            <a:r>
              <a:rPr lang="en-US" sz="2000" b="1" dirty="0" smtClean="0">
                <a:solidFill>
                  <a:schemeClr val="accent4"/>
                </a:solidFill>
                <a:latin typeface="+mj-lt"/>
              </a:rPr>
              <a:t> </a:t>
            </a:r>
            <a:r>
              <a:rPr lang="en-US" sz="2000" b="1" dirty="0" err="1" smtClean="0">
                <a:solidFill>
                  <a:schemeClr val="accent4"/>
                </a:solidFill>
                <a:latin typeface="+mj-lt"/>
              </a:rPr>
              <a:t>pentru</a:t>
            </a:r>
            <a:r>
              <a:rPr lang="en-US" sz="2000" b="1" dirty="0" smtClean="0">
                <a:solidFill>
                  <a:schemeClr val="accent4"/>
                </a:solidFill>
                <a:latin typeface="+mj-lt"/>
              </a:rPr>
              <a:t> </a:t>
            </a:r>
            <a:r>
              <a:rPr lang="en-US" sz="2000" b="1" dirty="0" err="1" smtClean="0">
                <a:solidFill>
                  <a:schemeClr val="accent4"/>
                </a:solidFill>
                <a:latin typeface="+mj-lt"/>
              </a:rPr>
              <a:t>toți</a:t>
            </a:r>
            <a:r>
              <a:rPr lang="en-US" sz="2000" b="1" dirty="0" smtClean="0">
                <a:solidFill>
                  <a:schemeClr val="accent4"/>
                </a:solidFill>
                <a:latin typeface="+mj-lt"/>
              </a:rPr>
              <a:t> </a:t>
            </a:r>
            <a:r>
              <a:rPr lang="en-US" sz="2000" b="1" dirty="0" err="1" smtClean="0">
                <a:solidFill>
                  <a:schemeClr val="accent4"/>
                </a:solidFill>
                <a:latin typeface="+mj-lt"/>
              </a:rPr>
              <a:t>cursanții</a:t>
            </a:r>
            <a:r>
              <a:rPr lang="en-US" sz="2000" b="1" dirty="0" smtClean="0">
                <a:solidFill>
                  <a:schemeClr val="accent4"/>
                </a:solidFill>
                <a:latin typeface="+mj-lt"/>
              </a:rPr>
              <a:t>: </a:t>
            </a:r>
            <a:r>
              <a:rPr lang="en-US" sz="2000" b="1" dirty="0" err="1" smtClean="0">
                <a:solidFill>
                  <a:schemeClr val="accent4"/>
                </a:solidFill>
                <a:latin typeface="+mj-lt"/>
              </a:rPr>
              <a:t>Conectarea</a:t>
            </a:r>
            <a:r>
              <a:rPr lang="en-US" sz="2000" b="1" dirty="0" smtClean="0">
                <a:solidFill>
                  <a:schemeClr val="accent4"/>
                </a:solidFill>
                <a:latin typeface="+mj-lt"/>
              </a:rPr>
              <a:t> UDL la </a:t>
            </a:r>
            <a:r>
              <a:rPr lang="ro-RO" sz="2000" b="1" dirty="0" smtClean="0">
                <a:solidFill>
                  <a:schemeClr val="accent4"/>
                </a:solidFill>
                <a:latin typeface="+mj-lt"/>
              </a:rPr>
              <a:t>programa școlară</a:t>
            </a:r>
            <a:endParaRPr lang="en-US" sz="2000" b="1" dirty="0">
              <a:solidFill>
                <a:srgbClr val="00B0F0"/>
              </a:solidFill>
              <a:latin typeface="+mj-lt"/>
              <a:ea typeface="Helvetica Neue"/>
              <a:cs typeface="Helvetica Neue"/>
              <a:sym typeface="Helvetica Neue"/>
            </a:endParaRPr>
          </a:p>
        </p:txBody>
      </p:sp>
    </p:spTree>
    <p:extLst>
      <p:ext uri="{BB962C8B-B14F-4D97-AF65-F5344CB8AC3E}">
        <p14:creationId xmlns:p14="http://schemas.microsoft.com/office/powerpoint/2010/main" val="141576568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705984" y="1905387"/>
            <a:ext cx="8391717" cy="3170058"/>
          </a:xfrm>
          <a:prstGeom prst="rect">
            <a:avLst/>
          </a:prstGeom>
          <a:noFill/>
          <a:ln>
            <a:noFill/>
          </a:ln>
        </p:spPr>
        <p:txBody>
          <a:bodyPr spcFirstLastPara="1" wrap="square" lIns="91425" tIns="45700" rIns="91425" bIns="45700" anchor="t" anchorCtr="0">
            <a:spAutoFit/>
          </a:bodyPr>
          <a:lstStyle/>
          <a:p>
            <a:pPr lvl="0">
              <a:buClr>
                <a:srgbClr val="EC7320"/>
              </a:buClr>
              <a:buSzPts val="2800"/>
            </a:pPr>
            <a:r>
              <a:rPr lang="en-US" sz="2400" b="1" i="0" u="none" strike="noStrike" cap="none" dirty="0" smtClean="0">
                <a:solidFill>
                  <a:schemeClr val="accent2">
                    <a:lumMod val="75000"/>
                  </a:schemeClr>
                </a:solidFill>
                <a:latin typeface="+mj-lt"/>
                <a:ea typeface="Helvetica Neue"/>
                <a:cs typeface="Helvetica Neue"/>
                <a:sym typeface="Helvetica Neue"/>
              </a:rPr>
              <a:t>PAL </a:t>
            </a:r>
            <a:r>
              <a:rPr lang="en-US" sz="2400" b="1" i="0" u="none" strike="noStrike" cap="none" dirty="0" smtClean="0">
                <a:solidFill>
                  <a:schemeClr val="accent2">
                    <a:lumMod val="75000"/>
                  </a:schemeClr>
                </a:solidFill>
                <a:latin typeface="+mj-lt"/>
                <a:ea typeface="Helvetica Neue"/>
                <a:cs typeface="Helvetica Neue"/>
                <a:sym typeface="Wingdings" panose="05000000000000000000" pitchFamily="2" charset="2"/>
              </a:rPr>
              <a:t> </a:t>
            </a:r>
            <a:r>
              <a:rPr lang="ro-RO" sz="2400" b="1" i="0" u="none" strike="noStrike" cap="none" dirty="0" smtClean="0">
                <a:solidFill>
                  <a:schemeClr val="accent2">
                    <a:lumMod val="75000"/>
                  </a:schemeClr>
                </a:solidFill>
                <a:latin typeface="+mj-lt"/>
                <a:ea typeface="Helvetica Neue"/>
                <a:cs typeface="Helvetica Neue"/>
                <a:sym typeface="Wingdings" panose="05000000000000000000" pitchFamily="2" charset="2"/>
              </a:rPr>
              <a:t>un proces cu 4 pași</a:t>
            </a:r>
            <a:endParaRPr lang="en-US" sz="2400" b="1" i="0" u="none" strike="noStrike" cap="none" dirty="0" smtClean="0">
              <a:solidFill>
                <a:schemeClr val="accent2">
                  <a:lumMod val="75000"/>
                </a:schemeClr>
              </a:solidFill>
              <a:latin typeface="+mj-lt"/>
              <a:ea typeface="Helvetica Neue"/>
              <a:cs typeface="Helvetica Neue"/>
              <a:sym typeface="Wingdings" panose="05000000000000000000" pitchFamily="2" charset="2"/>
            </a:endParaRPr>
          </a:p>
          <a:p>
            <a:pPr marL="177800" lvl="0">
              <a:buClr>
                <a:srgbClr val="EC7320"/>
              </a:buClr>
              <a:buSzPts val="2800"/>
            </a:pPr>
            <a:endParaRPr lang="en-US" sz="2800" b="1" dirty="0">
              <a:solidFill>
                <a:srgbClr val="0070C0"/>
              </a:solidFill>
              <a:latin typeface="+mj-lt"/>
              <a:ea typeface="Helvetica Neue"/>
              <a:cs typeface="Helvetica Neue"/>
              <a:sym typeface="Wingdings" panose="05000000000000000000" pitchFamily="2" charset="2"/>
            </a:endParaRPr>
          </a:p>
          <a:p>
            <a:r>
              <a:rPr lang="ro-RO" sz="2000" i="1" dirty="0" smtClean="0">
                <a:latin typeface="+mj-lt"/>
              </a:rPr>
              <a:t>Pasul</a:t>
            </a:r>
            <a:r>
              <a:rPr lang="en-US" sz="2000" i="1" dirty="0" smtClean="0">
                <a:latin typeface="+mj-lt"/>
              </a:rPr>
              <a:t> </a:t>
            </a:r>
            <a:r>
              <a:rPr lang="en-US" sz="2000" i="1" dirty="0">
                <a:latin typeface="+mj-lt"/>
              </a:rPr>
              <a:t>1: </a:t>
            </a:r>
            <a:r>
              <a:rPr lang="en-US" sz="2000" dirty="0" err="1" smtClean="0">
                <a:solidFill>
                  <a:schemeClr val="accent2">
                    <a:lumMod val="75000"/>
                  </a:schemeClr>
                </a:solidFill>
                <a:latin typeface="+mj-lt"/>
              </a:rPr>
              <a:t>Stabil</a:t>
            </a:r>
            <a:r>
              <a:rPr lang="ro-RO" sz="2000" dirty="0" smtClean="0">
                <a:solidFill>
                  <a:schemeClr val="accent2">
                    <a:lumMod val="75000"/>
                  </a:schemeClr>
                </a:solidFill>
                <a:latin typeface="+mj-lt"/>
              </a:rPr>
              <a:t>irea</a:t>
            </a:r>
            <a:r>
              <a:rPr lang="en-US" sz="2000" dirty="0" smtClean="0">
                <a:solidFill>
                  <a:schemeClr val="accent2">
                    <a:lumMod val="75000"/>
                  </a:schemeClr>
                </a:solidFill>
                <a:latin typeface="+mj-lt"/>
              </a:rPr>
              <a:t> </a:t>
            </a:r>
            <a:r>
              <a:rPr lang="en-US" sz="2000" dirty="0" err="1" smtClean="0">
                <a:solidFill>
                  <a:schemeClr val="accent2">
                    <a:lumMod val="75000"/>
                  </a:schemeClr>
                </a:solidFill>
                <a:latin typeface="+mj-lt"/>
              </a:rPr>
              <a:t>obiective</a:t>
            </a:r>
            <a:r>
              <a:rPr lang="ro-RO" sz="2000" dirty="0" smtClean="0">
                <a:solidFill>
                  <a:schemeClr val="accent2">
                    <a:lumMod val="75000"/>
                  </a:schemeClr>
                </a:solidFill>
                <a:latin typeface="+mj-lt"/>
              </a:rPr>
              <a:t>lor</a:t>
            </a:r>
          </a:p>
          <a:p>
            <a:endParaRPr lang="en-US" sz="2000" dirty="0">
              <a:solidFill>
                <a:srgbClr val="C00000"/>
              </a:solidFill>
              <a:latin typeface="+mj-lt"/>
            </a:endParaRPr>
          </a:p>
          <a:p>
            <a:r>
              <a:rPr lang="ro-RO" sz="2000" i="1" dirty="0"/>
              <a:t>Pasul</a:t>
            </a:r>
            <a:r>
              <a:rPr lang="en-US" sz="2000" i="1" dirty="0" smtClean="0">
                <a:latin typeface="+mj-lt"/>
              </a:rPr>
              <a:t> </a:t>
            </a:r>
            <a:r>
              <a:rPr lang="en-US" sz="2000" i="1" dirty="0">
                <a:latin typeface="+mj-lt"/>
              </a:rPr>
              <a:t>2: </a:t>
            </a:r>
            <a:r>
              <a:rPr lang="en-US" sz="2000" dirty="0" err="1" smtClean="0">
                <a:solidFill>
                  <a:schemeClr val="accent2">
                    <a:lumMod val="75000"/>
                  </a:schemeClr>
                </a:solidFill>
                <a:latin typeface="+mj-lt"/>
              </a:rPr>
              <a:t>Analiza</a:t>
            </a:r>
            <a:r>
              <a:rPr lang="ro-RO" sz="2000" dirty="0" smtClean="0">
                <a:solidFill>
                  <a:schemeClr val="accent2">
                    <a:lumMod val="75000"/>
                  </a:schemeClr>
                </a:solidFill>
                <a:latin typeface="+mj-lt"/>
              </a:rPr>
              <a:t> </a:t>
            </a:r>
            <a:r>
              <a:rPr lang="en-US" sz="2000" dirty="0" err="1" smtClean="0">
                <a:solidFill>
                  <a:schemeClr val="accent2">
                    <a:lumMod val="75000"/>
                  </a:schemeClr>
                </a:solidFill>
                <a:latin typeface="+mj-lt"/>
              </a:rPr>
              <a:t>st</a:t>
            </a:r>
            <a:r>
              <a:rPr lang="ro-RO" sz="2000" dirty="0" smtClean="0">
                <a:solidFill>
                  <a:schemeClr val="accent2">
                    <a:lumMod val="75000"/>
                  </a:schemeClr>
                </a:solidFill>
                <a:latin typeface="+mj-lt"/>
              </a:rPr>
              <a:t>ării</a:t>
            </a:r>
            <a:r>
              <a:rPr lang="en-US" sz="2000" dirty="0" smtClean="0">
                <a:solidFill>
                  <a:schemeClr val="accent2">
                    <a:lumMod val="75000"/>
                  </a:schemeClr>
                </a:solidFill>
                <a:latin typeface="+mj-lt"/>
              </a:rPr>
              <a:t> actual</a:t>
            </a:r>
            <a:r>
              <a:rPr lang="ro-RO" sz="2000" dirty="0" smtClean="0">
                <a:solidFill>
                  <a:schemeClr val="accent2">
                    <a:lumMod val="75000"/>
                  </a:schemeClr>
                </a:solidFill>
                <a:latin typeface="+mj-lt"/>
              </a:rPr>
              <a:t>e</a:t>
            </a:r>
            <a:r>
              <a:rPr lang="en-US" sz="2000" dirty="0" smtClean="0">
                <a:solidFill>
                  <a:schemeClr val="accent2">
                    <a:lumMod val="75000"/>
                  </a:schemeClr>
                </a:solidFill>
                <a:latin typeface="+mj-lt"/>
              </a:rPr>
              <a:t> a </a:t>
            </a:r>
            <a:r>
              <a:rPr lang="en-US" sz="2000" dirty="0" err="1" smtClean="0">
                <a:solidFill>
                  <a:schemeClr val="accent2">
                    <a:lumMod val="75000"/>
                  </a:schemeClr>
                </a:solidFill>
                <a:latin typeface="+mj-lt"/>
              </a:rPr>
              <a:t>curriculumului</a:t>
            </a:r>
            <a:r>
              <a:rPr lang="en-US" sz="2000" dirty="0" smtClean="0">
                <a:solidFill>
                  <a:schemeClr val="accent2">
                    <a:lumMod val="75000"/>
                  </a:schemeClr>
                </a:solidFill>
                <a:latin typeface="+mj-lt"/>
              </a:rPr>
              <a:t> </a:t>
            </a:r>
            <a:r>
              <a:rPr lang="en-US" sz="2000" dirty="0" err="1" smtClean="0">
                <a:solidFill>
                  <a:schemeClr val="accent2">
                    <a:lumMod val="75000"/>
                  </a:schemeClr>
                </a:solidFill>
                <a:latin typeface="+mj-lt"/>
              </a:rPr>
              <a:t>și</a:t>
            </a:r>
            <a:r>
              <a:rPr lang="en-US" sz="2000" dirty="0" smtClean="0">
                <a:solidFill>
                  <a:schemeClr val="accent2">
                    <a:lumMod val="75000"/>
                  </a:schemeClr>
                </a:solidFill>
                <a:latin typeface="+mj-lt"/>
              </a:rPr>
              <a:t> a </a:t>
            </a:r>
            <a:r>
              <a:rPr lang="en-US" sz="2000" dirty="0" err="1" smtClean="0">
                <a:solidFill>
                  <a:schemeClr val="accent2">
                    <a:lumMod val="75000"/>
                  </a:schemeClr>
                </a:solidFill>
                <a:latin typeface="+mj-lt"/>
              </a:rPr>
              <a:t>clasei</a:t>
            </a:r>
            <a:endParaRPr lang="en-US" sz="2000" dirty="0">
              <a:solidFill>
                <a:schemeClr val="accent2">
                  <a:lumMod val="75000"/>
                </a:schemeClr>
              </a:solidFill>
              <a:latin typeface="+mj-lt"/>
            </a:endParaRPr>
          </a:p>
          <a:p>
            <a:endParaRPr lang="en-US" sz="2000" dirty="0" smtClean="0">
              <a:solidFill>
                <a:srgbClr val="C00000"/>
              </a:solidFill>
              <a:latin typeface="+mj-lt"/>
            </a:endParaRPr>
          </a:p>
          <a:p>
            <a:r>
              <a:rPr lang="ro-RO" sz="2000" i="1" dirty="0"/>
              <a:t>Pasul</a:t>
            </a:r>
            <a:r>
              <a:rPr lang="en-US" sz="2000" i="1" dirty="0" smtClean="0">
                <a:latin typeface="+mj-lt"/>
              </a:rPr>
              <a:t> </a:t>
            </a:r>
            <a:r>
              <a:rPr lang="en-US" sz="2000" i="1" dirty="0">
                <a:latin typeface="+mj-lt"/>
              </a:rPr>
              <a:t>3: </a:t>
            </a:r>
            <a:r>
              <a:rPr lang="it-IT" sz="2000" dirty="0" smtClean="0">
                <a:solidFill>
                  <a:schemeClr val="accent2">
                    <a:lumMod val="75000"/>
                  </a:schemeClr>
                </a:solidFill>
                <a:latin typeface="+mj-lt"/>
              </a:rPr>
              <a:t>Aplicarea UDL la lecție sau la dezvoltarea unității</a:t>
            </a:r>
            <a:endParaRPr lang="ro-RO" sz="2000" dirty="0">
              <a:solidFill>
                <a:schemeClr val="accent2">
                  <a:lumMod val="75000"/>
                </a:schemeClr>
              </a:solidFill>
              <a:latin typeface="+mj-lt"/>
            </a:endParaRPr>
          </a:p>
          <a:p>
            <a:endParaRPr lang="ro-RO" sz="2000" i="1" dirty="0" smtClean="0">
              <a:solidFill>
                <a:schemeClr val="accent2">
                  <a:lumMod val="75000"/>
                </a:schemeClr>
              </a:solidFill>
              <a:latin typeface="+mj-lt"/>
            </a:endParaRPr>
          </a:p>
          <a:p>
            <a:r>
              <a:rPr lang="ro-RO" sz="2000" i="1" dirty="0" smtClean="0"/>
              <a:t>Pasul</a:t>
            </a:r>
            <a:r>
              <a:rPr lang="en-US" sz="2000" i="1" dirty="0" smtClean="0">
                <a:latin typeface="+mj-lt"/>
              </a:rPr>
              <a:t> </a:t>
            </a:r>
            <a:r>
              <a:rPr lang="en-US" sz="2000" i="1" dirty="0">
                <a:latin typeface="+mj-lt"/>
              </a:rPr>
              <a:t>4</a:t>
            </a:r>
            <a:r>
              <a:rPr lang="en-US" sz="2000" dirty="0">
                <a:latin typeface="+mj-lt"/>
              </a:rPr>
              <a:t>: </a:t>
            </a:r>
            <a:r>
              <a:rPr lang="it-IT" sz="2000" dirty="0" smtClean="0">
                <a:solidFill>
                  <a:schemeClr val="accent2">
                    <a:lumMod val="75000"/>
                  </a:schemeClr>
                </a:solidFill>
                <a:latin typeface="+mj-lt"/>
              </a:rPr>
              <a:t>Predați lecția sau unitatea UDL</a:t>
            </a:r>
            <a:r>
              <a:rPr lang="en-US" sz="2800" b="1" dirty="0" smtClean="0">
                <a:solidFill>
                  <a:srgbClr val="0070C0"/>
                </a:solidFill>
                <a:latin typeface="+mj-lt"/>
                <a:ea typeface="Helvetica Neue"/>
                <a:cs typeface="Helvetica Neue"/>
                <a:sym typeface="Helvetica Neue"/>
              </a:rPr>
              <a:t> </a:t>
            </a:r>
            <a:endParaRPr lang="en-US" sz="2800" b="1" dirty="0">
              <a:solidFill>
                <a:srgbClr val="0070C0"/>
              </a:solidFill>
              <a:latin typeface="+mj-lt"/>
              <a:ea typeface="Helvetica Neue"/>
              <a:cs typeface="Helvetica Neue"/>
              <a:sym typeface="Helvetica Neue"/>
            </a:endParaRPr>
          </a:p>
        </p:txBody>
      </p:sp>
      <p:sp>
        <p:nvSpPr>
          <p:cNvPr id="4"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a:p>
            <a:pPr algn="r">
              <a:lnSpc>
                <a:spcPct val="90000"/>
              </a:lnSpc>
              <a:buClr>
                <a:schemeClr val="dk1"/>
              </a:buClr>
              <a:buSzPts val="4800"/>
            </a:pPr>
            <a:r>
              <a:rPr lang="en-US" sz="2000" b="1" dirty="0" err="1" smtClean="0">
                <a:solidFill>
                  <a:schemeClr val="accent4"/>
                </a:solidFill>
                <a:latin typeface="+mj-lt"/>
              </a:rPr>
              <a:t>Planificare</a:t>
            </a:r>
            <a:r>
              <a:rPr lang="en-US" sz="2000" b="1" dirty="0" smtClean="0">
                <a:solidFill>
                  <a:schemeClr val="accent4"/>
                </a:solidFill>
                <a:latin typeface="+mj-lt"/>
              </a:rPr>
              <a:t> </a:t>
            </a:r>
            <a:r>
              <a:rPr lang="en-US" sz="2000" b="1" dirty="0" err="1" smtClean="0">
                <a:solidFill>
                  <a:schemeClr val="accent4"/>
                </a:solidFill>
                <a:latin typeface="+mj-lt"/>
              </a:rPr>
              <a:t>pentru</a:t>
            </a:r>
            <a:r>
              <a:rPr lang="en-US" sz="2000" b="1" dirty="0" smtClean="0">
                <a:solidFill>
                  <a:schemeClr val="accent4"/>
                </a:solidFill>
                <a:latin typeface="+mj-lt"/>
              </a:rPr>
              <a:t> </a:t>
            </a:r>
            <a:r>
              <a:rPr lang="en-US" sz="2000" b="1" dirty="0" err="1" smtClean="0">
                <a:solidFill>
                  <a:schemeClr val="accent4"/>
                </a:solidFill>
                <a:latin typeface="+mj-lt"/>
              </a:rPr>
              <a:t>toți</a:t>
            </a:r>
            <a:r>
              <a:rPr lang="en-US" sz="2000" b="1" dirty="0" smtClean="0">
                <a:solidFill>
                  <a:schemeClr val="accent4"/>
                </a:solidFill>
                <a:latin typeface="+mj-lt"/>
              </a:rPr>
              <a:t> </a:t>
            </a:r>
            <a:r>
              <a:rPr lang="en-US" sz="2000" b="1" dirty="0" err="1" smtClean="0">
                <a:solidFill>
                  <a:schemeClr val="accent4"/>
                </a:solidFill>
                <a:latin typeface="+mj-lt"/>
              </a:rPr>
              <a:t>cursanții</a:t>
            </a:r>
            <a:r>
              <a:rPr lang="en-US" sz="2000" b="1" dirty="0" smtClean="0">
                <a:solidFill>
                  <a:schemeClr val="accent4"/>
                </a:solidFill>
                <a:latin typeface="+mj-lt"/>
              </a:rPr>
              <a:t>: </a:t>
            </a:r>
            <a:r>
              <a:rPr lang="en-US" sz="2000" b="1" dirty="0" err="1" smtClean="0">
                <a:solidFill>
                  <a:schemeClr val="accent4"/>
                </a:solidFill>
                <a:latin typeface="+mj-lt"/>
              </a:rPr>
              <a:t>Conectarea</a:t>
            </a:r>
            <a:r>
              <a:rPr lang="en-US" sz="2000" b="1" dirty="0" smtClean="0">
                <a:solidFill>
                  <a:schemeClr val="accent4"/>
                </a:solidFill>
                <a:latin typeface="+mj-lt"/>
              </a:rPr>
              <a:t> UDL la </a:t>
            </a:r>
            <a:r>
              <a:rPr lang="ro-RO" sz="2000" b="1" dirty="0" smtClean="0">
                <a:solidFill>
                  <a:schemeClr val="accent4"/>
                </a:solidFill>
                <a:latin typeface="+mj-lt"/>
              </a:rPr>
              <a:t>programa școlară</a:t>
            </a:r>
            <a:endParaRPr lang="en-US" sz="2000" b="1" dirty="0">
              <a:solidFill>
                <a:srgbClr val="00B0F0"/>
              </a:solidFill>
              <a:latin typeface="+mj-lt"/>
              <a:ea typeface="Helvetica Neue"/>
              <a:cs typeface="Helvetica Neue"/>
              <a:sym typeface="Helvetica Neue"/>
            </a:endParaRPr>
          </a:p>
        </p:txBody>
      </p:sp>
    </p:spTree>
    <p:extLst>
      <p:ext uri="{BB962C8B-B14F-4D97-AF65-F5344CB8AC3E}">
        <p14:creationId xmlns:p14="http://schemas.microsoft.com/office/powerpoint/2010/main" val="24012145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78563" y="2599318"/>
            <a:ext cx="11450700" cy="1785064"/>
          </a:xfrm>
          <a:prstGeom prst="rect">
            <a:avLst/>
          </a:prstGeom>
          <a:noFill/>
          <a:ln>
            <a:noFill/>
          </a:ln>
        </p:spPr>
        <p:txBody>
          <a:bodyPr spcFirstLastPara="1" wrap="square" lIns="91425" tIns="45700" rIns="91425" bIns="45700" anchor="t" anchorCtr="0">
            <a:spAutoFit/>
          </a:bodyPr>
          <a:lstStyle/>
          <a:p>
            <a:pPr marL="692150" indent="-514350" algn="just">
              <a:buClr>
                <a:srgbClr val="EC7320"/>
              </a:buClr>
              <a:buSzPct val="100000"/>
              <a:buFont typeface="Noto Sans Symbols"/>
              <a:buAutoNum type="arabicPeriod"/>
            </a:pPr>
            <a:r>
              <a:rPr lang="ro-RO" sz="2200" dirty="0" smtClean="0">
                <a:solidFill>
                  <a:schemeClr val="accent2">
                    <a:lumMod val="75000"/>
                  </a:schemeClr>
                </a:solidFill>
                <a:latin typeface="+mj-lt"/>
              </a:rPr>
              <a:t>DE CE</a:t>
            </a:r>
            <a:r>
              <a:rPr lang="en-US" sz="2200" dirty="0" smtClean="0">
                <a:latin typeface="+mj-lt"/>
              </a:rPr>
              <a:t> </a:t>
            </a:r>
            <a:r>
              <a:rPr lang="ro-RO" sz="2200" dirty="0" smtClean="0">
                <a:latin typeface="+mj-lt"/>
              </a:rPr>
              <a:t>al învățării</a:t>
            </a:r>
            <a:r>
              <a:rPr lang="en-US" sz="2200" dirty="0" smtClean="0">
                <a:latin typeface="+mj-lt"/>
              </a:rPr>
              <a:t>: </a:t>
            </a:r>
            <a:r>
              <a:rPr lang="en-US" sz="2200" dirty="0" err="1" smtClean="0">
                <a:latin typeface="+mj-lt"/>
              </a:rPr>
              <a:t>Oferirea</a:t>
            </a:r>
            <a:r>
              <a:rPr lang="en-US" sz="2200" dirty="0" smtClean="0">
                <a:latin typeface="+mj-lt"/>
              </a:rPr>
              <a:t> </a:t>
            </a:r>
            <a:r>
              <a:rPr lang="en-US" sz="2200" dirty="0" err="1" smtClean="0">
                <a:latin typeface="+mj-lt"/>
              </a:rPr>
              <a:t>mai</a:t>
            </a:r>
            <a:r>
              <a:rPr lang="en-US" sz="2200" dirty="0" smtClean="0">
                <a:latin typeface="+mj-lt"/>
              </a:rPr>
              <a:t> </a:t>
            </a:r>
            <a:r>
              <a:rPr lang="en-US" sz="2200" dirty="0" err="1" smtClean="0">
                <a:latin typeface="+mj-lt"/>
              </a:rPr>
              <a:t>multor</a:t>
            </a:r>
            <a:r>
              <a:rPr lang="en-US" sz="2200" dirty="0" smtClean="0">
                <a:latin typeface="+mj-lt"/>
              </a:rPr>
              <a:t> </a:t>
            </a:r>
            <a:r>
              <a:rPr lang="en-US" sz="2200" dirty="0" err="1" smtClean="0">
                <a:latin typeface="+mj-lt"/>
              </a:rPr>
              <a:t>mijloace</a:t>
            </a:r>
            <a:r>
              <a:rPr lang="en-US" sz="2200" dirty="0" smtClean="0">
                <a:latin typeface="+mj-lt"/>
              </a:rPr>
              <a:t> de </a:t>
            </a:r>
            <a:r>
              <a:rPr lang="en-US" sz="2200" dirty="0" err="1" smtClean="0">
                <a:latin typeface="+mj-lt"/>
              </a:rPr>
              <a:t>implicare</a:t>
            </a:r>
            <a:r>
              <a:rPr lang="en-US" sz="2200" dirty="0" smtClean="0">
                <a:latin typeface="+mj-lt"/>
              </a:rPr>
              <a:t>.      </a:t>
            </a:r>
            <a:endParaRPr lang="en-US" sz="2200" dirty="0">
              <a:latin typeface="+mj-lt"/>
            </a:endParaRPr>
          </a:p>
          <a:p>
            <a:pPr marL="692150" marR="0" lvl="0" indent="-514350" algn="just" rtl="0">
              <a:lnSpc>
                <a:spcPct val="100000"/>
              </a:lnSpc>
              <a:spcBef>
                <a:spcPts val="0"/>
              </a:spcBef>
              <a:spcAft>
                <a:spcPts val="0"/>
              </a:spcAft>
              <a:buClr>
                <a:srgbClr val="EC7320"/>
              </a:buClr>
              <a:buSzPct val="100000"/>
              <a:buFont typeface="Noto Sans Symbols"/>
              <a:buAutoNum type="arabicPeriod"/>
            </a:pPr>
            <a:endParaRPr lang="en-US" sz="2200" dirty="0" smtClean="0">
              <a:solidFill>
                <a:schemeClr val="tx1"/>
              </a:solidFill>
              <a:latin typeface="+mj-lt"/>
              <a:ea typeface="Helvetica Neue"/>
              <a:cs typeface="Helvetica Neue"/>
              <a:sym typeface="Helvetica Neue"/>
            </a:endParaRPr>
          </a:p>
          <a:p>
            <a:pPr marL="692150" indent="-514350" algn="just">
              <a:buClr>
                <a:srgbClr val="EC7320"/>
              </a:buClr>
              <a:buSzPct val="100000"/>
              <a:buFont typeface="Noto Sans Symbols"/>
              <a:buAutoNum type="arabicPeriod"/>
            </a:pPr>
            <a:r>
              <a:rPr lang="ro-RO" sz="2200" dirty="0">
                <a:solidFill>
                  <a:schemeClr val="accent2">
                    <a:lumMod val="75000"/>
                  </a:schemeClr>
                </a:solidFill>
              </a:rPr>
              <a:t>CE</a:t>
            </a:r>
            <a:r>
              <a:rPr lang="en-US" sz="2200" dirty="0"/>
              <a:t> </a:t>
            </a:r>
            <a:r>
              <a:rPr lang="ro-RO" sz="2200" dirty="0"/>
              <a:t>al </a:t>
            </a:r>
            <a:r>
              <a:rPr lang="ro-RO" sz="2200" dirty="0" smtClean="0"/>
              <a:t>învățării</a:t>
            </a:r>
            <a:r>
              <a:rPr lang="en-US" sz="2200" dirty="0" smtClean="0">
                <a:latin typeface="+mj-lt"/>
              </a:rPr>
              <a:t>: </a:t>
            </a:r>
            <a:r>
              <a:rPr lang="en-US" sz="2200" dirty="0" err="1" smtClean="0">
                <a:latin typeface="+mj-lt"/>
              </a:rPr>
              <a:t>Furnizarea</a:t>
            </a:r>
            <a:r>
              <a:rPr lang="en-US" sz="2200" dirty="0" smtClean="0">
                <a:latin typeface="+mj-lt"/>
              </a:rPr>
              <a:t> de </a:t>
            </a:r>
            <a:r>
              <a:rPr lang="en-US" sz="2200" dirty="0" err="1" smtClean="0">
                <a:latin typeface="+mj-lt"/>
              </a:rPr>
              <a:t>mijloace</a:t>
            </a:r>
            <a:r>
              <a:rPr lang="en-US" sz="2200" dirty="0" smtClean="0">
                <a:latin typeface="+mj-lt"/>
              </a:rPr>
              <a:t> multiple de </a:t>
            </a:r>
            <a:r>
              <a:rPr lang="en-US" sz="2200" dirty="0" err="1" smtClean="0">
                <a:latin typeface="+mj-lt"/>
              </a:rPr>
              <a:t>reprezentare</a:t>
            </a:r>
            <a:r>
              <a:rPr lang="en-US" sz="2200" dirty="0" smtClean="0">
                <a:latin typeface="+mj-lt"/>
              </a:rPr>
              <a:t>.</a:t>
            </a:r>
          </a:p>
          <a:p>
            <a:pPr marL="692150" indent="-514350" algn="just">
              <a:buClr>
                <a:srgbClr val="EC7320"/>
              </a:buClr>
              <a:buSzPct val="100000"/>
              <a:buFont typeface="Noto Sans Symbols"/>
              <a:buAutoNum type="arabicPeriod"/>
            </a:pPr>
            <a:endParaRPr lang="en-US" sz="2200" dirty="0" smtClean="0">
              <a:latin typeface="+mj-lt"/>
            </a:endParaRPr>
          </a:p>
          <a:p>
            <a:pPr marL="692150" indent="-514350" algn="just">
              <a:buClr>
                <a:srgbClr val="EC7320"/>
              </a:buClr>
              <a:buSzPct val="100000"/>
              <a:buFont typeface="Noto Sans Symbols"/>
              <a:buAutoNum type="arabicPeriod"/>
            </a:pPr>
            <a:r>
              <a:rPr lang="ro-RO" sz="2200" dirty="0" smtClean="0">
                <a:solidFill>
                  <a:schemeClr val="accent2">
                    <a:lumMod val="75000"/>
                  </a:schemeClr>
                </a:solidFill>
              </a:rPr>
              <a:t>CUM </a:t>
            </a:r>
            <a:r>
              <a:rPr lang="ro-RO" sz="2200" dirty="0" smtClean="0"/>
              <a:t>al </a:t>
            </a:r>
            <a:r>
              <a:rPr lang="ro-RO" sz="2200" dirty="0"/>
              <a:t>învățării </a:t>
            </a:r>
            <a:r>
              <a:rPr lang="en-US" sz="2200" dirty="0" smtClean="0">
                <a:latin typeface="+mj-lt"/>
              </a:rPr>
              <a:t>: </a:t>
            </a:r>
            <a:r>
              <a:rPr lang="en-US" sz="2200" dirty="0" err="1" smtClean="0">
                <a:latin typeface="+mj-lt"/>
              </a:rPr>
              <a:t>Furnizarea</a:t>
            </a:r>
            <a:r>
              <a:rPr lang="en-US" sz="2200" dirty="0" smtClean="0">
                <a:latin typeface="+mj-lt"/>
              </a:rPr>
              <a:t> </a:t>
            </a:r>
            <a:r>
              <a:rPr lang="en-US" sz="2200" dirty="0" err="1" smtClean="0">
                <a:latin typeface="+mj-lt"/>
              </a:rPr>
              <a:t>mai</a:t>
            </a:r>
            <a:r>
              <a:rPr lang="en-US" sz="2200" dirty="0" smtClean="0">
                <a:latin typeface="+mj-lt"/>
              </a:rPr>
              <a:t> </a:t>
            </a:r>
            <a:r>
              <a:rPr lang="en-US" sz="2200" dirty="0" err="1" smtClean="0">
                <a:latin typeface="+mj-lt"/>
              </a:rPr>
              <a:t>multor</a:t>
            </a:r>
            <a:r>
              <a:rPr lang="en-US" sz="2200" dirty="0" smtClean="0">
                <a:latin typeface="+mj-lt"/>
              </a:rPr>
              <a:t> </a:t>
            </a:r>
            <a:r>
              <a:rPr lang="en-US" sz="2200" dirty="0" err="1" smtClean="0">
                <a:latin typeface="+mj-lt"/>
              </a:rPr>
              <a:t>mijloace</a:t>
            </a:r>
            <a:r>
              <a:rPr lang="en-US" sz="2200" dirty="0" smtClean="0">
                <a:latin typeface="+mj-lt"/>
              </a:rPr>
              <a:t> de </a:t>
            </a:r>
            <a:r>
              <a:rPr lang="en-US" sz="2200" dirty="0" err="1" smtClean="0">
                <a:latin typeface="+mj-lt"/>
              </a:rPr>
              <a:t>exprimare</a:t>
            </a:r>
            <a:r>
              <a:rPr lang="en-US" sz="2200" dirty="0" smtClean="0">
                <a:latin typeface="+mj-lt"/>
              </a:rPr>
              <a:t> a </a:t>
            </a:r>
            <a:r>
              <a:rPr lang="en-US" sz="2200" dirty="0" err="1" smtClean="0">
                <a:latin typeface="+mj-lt"/>
              </a:rPr>
              <a:t>acțiunilor</a:t>
            </a:r>
            <a:r>
              <a:rPr lang="en-US" sz="2200" dirty="0" smtClean="0">
                <a:latin typeface="+mj-lt"/>
              </a:rPr>
              <a:t>.</a:t>
            </a:r>
            <a:endParaRPr lang="en-US" sz="2200" i="1" dirty="0">
              <a:latin typeface="+mj-lt"/>
            </a:endParaRPr>
          </a:p>
        </p:txBody>
      </p:sp>
      <p:sp>
        <p:nvSpPr>
          <p:cNvPr id="58" name="Google Shape;58;g10c4d38af33_0_5"/>
          <p:cNvSpPr txBox="1"/>
          <p:nvPr/>
        </p:nvSpPr>
        <p:spPr>
          <a:xfrm>
            <a:off x="727274" y="1986418"/>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59" name="Google Shape;59;g10c4d38af33_0_5"/>
          <p:cNvSpPr txBox="1"/>
          <p:nvPr/>
        </p:nvSpPr>
        <p:spPr>
          <a:xfrm>
            <a:off x="-289878" y="1759618"/>
            <a:ext cx="6493791" cy="8397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800"/>
            </a:pPr>
            <a:r>
              <a:rPr lang="en-US" sz="2400" dirty="0" smtClean="0">
                <a:solidFill>
                  <a:schemeClr val="accent2">
                    <a:lumMod val="75000"/>
                  </a:schemeClr>
                </a:solidFill>
                <a:latin typeface="Helvetica Neue" panose="020B0604020202020204" charset="0"/>
              </a:rPr>
              <a:t>METODELE FUNDAMENTALE</a:t>
            </a:r>
            <a:endParaRPr lang="en-US" sz="2400" dirty="0">
              <a:solidFill>
                <a:schemeClr val="accent2">
                  <a:lumMod val="75000"/>
                </a:schemeClr>
              </a:solidFill>
              <a:latin typeface="Helvetica Neue" panose="020B0604020202020204" charset="0"/>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ea typeface="Helvetica Neue"/>
                <a:cs typeface="Helvetica Neue"/>
                <a:sym typeface="Helvetica Neue"/>
              </a:rPr>
              <a:t>DESIGN UNIVERSAL PENTRU ÎNVĂȚARE (UDL)</a:t>
            </a:r>
          </a:p>
        </p:txBody>
      </p:sp>
    </p:spTree>
    <p:extLst>
      <p:ext uri="{BB962C8B-B14F-4D97-AF65-F5344CB8AC3E}">
        <p14:creationId xmlns:p14="http://schemas.microsoft.com/office/powerpoint/2010/main" val="39361763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12822" y="2385763"/>
            <a:ext cx="11450700" cy="3416279"/>
          </a:xfrm>
          <a:prstGeom prst="rect">
            <a:avLst/>
          </a:prstGeom>
          <a:noFill/>
          <a:ln>
            <a:noFill/>
          </a:ln>
        </p:spPr>
        <p:txBody>
          <a:bodyPr spcFirstLastPara="1" wrap="square" lIns="91425" tIns="45700" rIns="91425" bIns="45700" anchor="t" anchorCtr="0">
            <a:spAutoFit/>
          </a:bodyPr>
          <a:lstStyle/>
          <a:p>
            <a:pPr marL="635000" lvl="0" indent="-457200" algn="just">
              <a:buClr>
                <a:srgbClr val="EC7320"/>
              </a:buClr>
              <a:buSzPts val="2800"/>
              <a:buFont typeface="Wingdings" panose="05000000000000000000" pitchFamily="2" charset="2"/>
              <a:buChar char="v"/>
            </a:pPr>
            <a:r>
              <a:rPr lang="ro-RO" sz="2400" b="1" i="1" dirty="0" smtClean="0">
                <a:solidFill>
                  <a:schemeClr val="accent2">
                    <a:lumMod val="75000"/>
                  </a:schemeClr>
                </a:solidFill>
                <a:latin typeface="+mj-lt"/>
              </a:rPr>
              <a:t>Angajament</a:t>
            </a:r>
            <a:r>
              <a:rPr lang="en-US" sz="2400" i="1" dirty="0" smtClean="0">
                <a:solidFill>
                  <a:schemeClr val="accent2">
                    <a:lumMod val="75000"/>
                  </a:schemeClr>
                </a:solidFill>
                <a:latin typeface="+mj-lt"/>
              </a:rPr>
              <a:t>: </a:t>
            </a:r>
            <a:r>
              <a:rPr lang="en-US" sz="2400" dirty="0" err="1" smtClean="0">
                <a:latin typeface="+mj-lt"/>
              </a:rPr>
              <a:t>Elevii</a:t>
            </a:r>
            <a:r>
              <a:rPr lang="en-US" sz="2400" dirty="0" smtClean="0">
                <a:latin typeface="+mj-lt"/>
              </a:rPr>
              <a:t> </a:t>
            </a:r>
            <a:r>
              <a:rPr lang="en-US" sz="2400" dirty="0" err="1" smtClean="0">
                <a:latin typeface="+mj-lt"/>
              </a:rPr>
              <a:t>diferă</a:t>
            </a:r>
            <a:r>
              <a:rPr lang="en-US" sz="2400" dirty="0" smtClean="0">
                <a:latin typeface="+mj-lt"/>
              </a:rPr>
              <a:t> </a:t>
            </a:r>
            <a:r>
              <a:rPr lang="en-US" sz="2400" dirty="0" err="1" smtClean="0">
                <a:latin typeface="+mj-lt"/>
              </a:rPr>
              <a:t>semnificativ</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ceea</a:t>
            </a:r>
            <a:r>
              <a:rPr lang="en-US" sz="2400" dirty="0" smtClean="0">
                <a:latin typeface="+mj-lt"/>
              </a:rPr>
              <a:t> </a:t>
            </a:r>
            <a:r>
              <a:rPr lang="en-US" sz="2400" dirty="0" err="1" smtClean="0">
                <a:latin typeface="+mj-lt"/>
              </a:rPr>
              <a:t>ce</a:t>
            </a:r>
            <a:r>
              <a:rPr lang="en-US" sz="2400" dirty="0" smtClean="0">
                <a:latin typeface="+mj-lt"/>
              </a:rPr>
              <a:t> </a:t>
            </a:r>
            <a:r>
              <a:rPr lang="en-US" sz="2400" dirty="0" err="1" smtClean="0">
                <a:latin typeface="+mj-lt"/>
              </a:rPr>
              <a:t>privește</a:t>
            </a:r>
            <a:r>
              <a:rPr lang="en-US" sz="2400" dirty="0" smtClean="0">
                <a:latin typeface="+mj-lt"/>
              </a:rPr>
              <a:t> </a:t>
            </a:r>
            <a:r>
              <a:rPr lang="en-US" sz="2400" dirty="0" err="1" smtClean="0">
                <a:latin typeface="+mj-lt"/>
              </a:rPr>
              <a:t>modul</a:t>
            </a:r>
            <a:r>
              <a:rPr lang="en-US" sz="2400" dirty="0" smtClean="0">
                <a:latin typeface="+mj-lt"/>
              </a:rPr>
              <a:t> </a:t>
            </a:r>
            <a:r>
              <a:rPr lang="en-US" sz="2400" dirty="0" err="1" smtClean="0">
                <a:latin typeface="+mj-lt"/>
              </a:rPr>
              <a:t>în</a:t>
            </a:r>
            <a:r>
              <a:rPr lang="en-US" sz="2400" dirty="0" smtClean="0">
                <a:latin typeface="+mj-lt"/>
              </a:rPr>
              <a:t> care pot fi </a:t>
            </a:r>
            <a:r>
              <a:rPr lang="en-US" sz="2400" dirty="0" err="1" smtClean="0">
                <a:latin typeface="+mj-lt"/>
              </a:rPr>
              <a:t>implicați</a:t>
            </a:r>
            <a:r>
              <a:rPr lang="ro-RO" sz="2400" dirty="0">
                <a:latin typeface="+mj-lt"/>
              </a:rPr>
              <a:t>,</a:t>
            </a:r>
            <a:r>
              <a:rPr lang="en-US" sz="2400" dirty="0" smtClean="0">
                <a:latin typeface="+mj-lt"/>
              </a:rPr>
              <a:t> </a:t>
            </a:r>
            <a:r>
              <a:rPr lang="en-US" sz="2400" dirty="0" err="1" smtClean="0">
                <a:latin typeface="+mj-lt"/>
              </a:rPr>
              <a:t>sau</a:t>
            </a:r>
            <a:r>
              <a:rPr lang="en-US" sz="2400" dirty="0" smtClean="0">
                <a:latin typeface="+mj-lt"/>
              </a:rPr>
              <a:t> </a:t>
            </a:r>
            <a:r>
              <a:rPr lang="en-US" sz="2400" dirty="0" err="1" smtClean="0">
                <a:latin typeface="+mj-lt"/>
              </a:rPr>
              <a:t>motivați</a:t>
            </a:r>
            <a:r>
              <a:rPr lang="en-US" sz="2400" dirty="0" smtClean="0">
                <a:latin typeface="+mj-lt"/>
              </a:rPr>
              <a:t> </a:t>
            </a:r>
            <a:r>
              <a:rPr lang="en-US" sz="2400" dirty="0" err="1" smtClean="0">
                <a:latin typeface="+mj-lt"/>
              </a:rPr>
              <a:t>să</a:t>
            </a:r>
            <a:r>
              <a:rPr lang="en-US" sz="2400" dirty="0" smtClean="0">
                <a:latin typeface="+mj-lt"/>
              </a:rPr>
              <a:t> </a:t>
            </a:r>
            <a:r>
              <a:rPr lang="en-US" sz="2400" dirty="0" err="1" smtClean="0">
                <a:latin typeface="+mj-lt"/>
              </a:rPr>
              <a:t>învețe</a:t>
            </a:r>
            <a:r>
              <a:rPr lang="en-US" sz="2400" dirty="0" smtClean="0">
                <a:latin typeface="+mj-lt"/>
              </a:rPr>
              <a:t>. </a:t>
            </a:r>
          </a:p>
          <a:p>
            <a:pPr marL="635000" lvl="0" indent="-457200" algn="just">
              <a:buClr>
                <a:srgbClr val="EC7320"/>
              </a:buClr>
              <a:buSzPts val="2800"/>
              <a:buFont typeface="Wingdings" panose="05000000000000000000" pitchFamily="2" charset="2"/>
              <a:buChar char="v"/>
            </a:pPr>
            <a:endParaRPr lang="en-US" sz="2400" dirty="0">
              <a:latin typeface="+mj-lt"/>
            </a:endParaRPr>
          </a:p>
          <a:p>
            <a:pPr marL="635000" lvl="0" indent="-457200" algn="just">
              <a:buClr>
                <a:srgbClr val="EC7320"/>
              </a:buClr>
              <a:buSzPts val="2800"/>
              <a:buFont typeface="Wingdings" panose="05000000000000000000" pitchFamily="2" charset="2"/>
              <a:buChar char="v"/>
            </a:pPr>
            <a:r>
              <a:rPr lang="en-US" sz="2400" b="1" i="1" dirty="0" err="1" smtClean="0">
                <a:solidFill>
                  <a:schemeClr val="accent2">
                    <a:lumMod val="75000"/>
                  </a:schemeClr>
                </a:solidFill>
                <a:latin typeface="+mj-lt"/>
              </a:rPr>
              <a:t>Reprezentare</a:t>
            </a:r>
            <a:r>
              <a:rPr lang="en-US" sz="2400" dirty="0" smtClean="0">
                <a:solidFill>
                  <a:schemeClr val="accent2">
                    <a:lumMod val="75000"/>
                  </a:schemeClr>
                </a:solidFill>
                <a:latin typeface="+mj-lt"/>
              </a:rPr>
              <a:t>:</a:t>
            </a:r>
            <a:r>
              <a:rPr lang="en-US" sz="2400" dirty="0" smtClean="0">
                <a:latin typeface="+mj-lt"/>
              </a:rPr>
              <a:t> </a:t>
            </a:r>
            <a:r>
              <a:rPr lang="en-US" sz="2400" dirty="0" err="1" smtClean="0">
                <a:latin typeface="+mj-lt"/>
              </a:rPr>
              <a:t>Elevii</a:t>
            </a:r>
            <a:r>
              <a:rPr lang="en-US" sz="2400" dirty="0" smtClean="0">
                <a:latin typeface="+mj-lt"/>
              </a:rPr>
              <a:t> </a:t>
            </a:r>
            <a:r>
              <a:rPr lang="en-US" sz="2400" dirty="0" err="1" smtClean="0">
                <a:latin typeface="+mj-lt"/>
              </a:rPr>
              <a:t>diferă</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ceea</a:t>
            </a:r>
            <a:r>
              <a:rPr lang="en-US" sz="2400" dirty="0" smtClean="0">
                <a:latin typeface="+mj-lt"/>
              </a:rPr>
              <a:t> </a:t>
            </a:r>
            <a:r>
              <a:rPr lang="en-US" sz="2400" dirty="0" err="1" smtClean="0">
                <a:latin typeface="+mj-lt"/>
              </a:rPr>
              <a:t>ce</a:t>
            </a:r>
            <a:r>
              <a:rPr lang="en-US" sz="2400" dirty="0" smtClean="0">
                <a:latin typeface="+mj-lt"/>
              </a:rPr>
              <a:t> </a:t>
            </a:r>
            <a:r>
              <a:rPr lang="en-US" sz="2400" dirty="0" err="1" smtClean="0">
                <a:latin typeface="+mj-lt"/>
              </a:rPr>
              <a:t>privește</a:t>
            </a:r>
            <a:r>
              <a:rPr lang="en-US" sz="2400" dirty="0" smtClean="0">
                <a:latin typeface="+mj-lt"/>
              </a:rPr>
              <a:t> </a:t>
            </a:r>
            <a:r>
              <a:rPr lang="en-US" sz="2400" dirty="0" err="1" smtClean="0">
                <a:latin typeface="+mj-lt"/>
              </a:rPr>
              <a:t>modul</a:t>
            </a:r>
            <a:r>
              <a:rPr lang="en-US" sz="2400" dirty="0" smtClean="0">
                <a:latin typeface="+mj-lt"/>
              </a:rPr>
              <a:t> </a:t>
            </a:r>
            <a:r>
              <a:rPr lang="en-US" sz="2400" dirty="0" err="1" smtClean="0">
                <a:latin typeface="+mj-lt"/>
              </a:rPr>
              <a:t>în</a:t>
            </a:r>
            <a:r>
              <a:rPr lang="en-US" sz="2400" dirty="0" smtClean="0">
                <a:latin typeface="+mj-lt"/>
              </a:rPr>
              <a:t> care </a:t>
            </a:r>
            <a:r>
              <a:rPr lang="en-US" sz="2400" dirty="0" err="1" smtClean="0">
                <a:latin typeface="+mj-lt"/>
              </a:rPr>
              <a:t>percep</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înțeleg</a:t>
            </a:r>
            <a:r>
              <a:rPr lang="en-US" sz="2400" dirty="0" smtClean="0">
                <a:latin typeface="+mj-lt"/>
              </a:rPr>
              <a:t> </a:t>
            </a:r>
            <a:r>
              <a:rPr lang="en-US" sz="2400" dirty="0" err="1" smtClean="0">
                <a:latin typeface="+mj-lt"/>
              </a:rPr>
              <a:t>informațiile</a:t>
            </a:r>
            <a:r>
              <a:rPr lang="en-US" sz="2400" dirty="0" smtClean="0">
                <a:latin typeface="+mj-lt"/>
              </a:rPr>
              <a:t> care le </a:t>
            </a:r>
            <a:r>
              <a:rPr lang="en-US" sz="2400" dirty="0" err="1" smtClean="0">
                <a:latin typeface="+mj-lt"/>
              </a:rPr>
              <a:t>sunt</a:t>
            </a:r>
            <a:r>
              <a:rPr lang="en-US" sz="2400" dirty="0" smtClean="0">
                <a:latin typeface="+mj-lt"/>
              </a:rPr>
              <a:t> </a:t>
            </a:r>
            <a:r>
              <a:rPr lang="en-US" sz="2400" dirty="0" err="1" smtClean="0">
                <a:latin typeface="+mj-lt"/>
              </a:rPr>
              <a:t>prezentate</a:t>
            </a:r>
            <a:r>
              <a:rPr lang="en-US" sz="2400" dirty="0" smtClean="0">
                <a:latin typeface="+mj-lt"/>
              </a:rPr>
              <a:t>.</a:t>
            </a:r>
          </a:p>
          <a:p>
            <a:pPr marL="635000" lvl="0" indent="-457200" algn="just">
              <a:buClr>
                <a:srgbClr val="EC7320"/>
              </a:buClr>
              <a:buSzPts val="2800"/>
              <a:buFont typeface="Wingdings" panose="05000000000000000000" pitchFamily="2" charset="2"/>
              <a:buChar char="v"/>
            </a:pPr>
            <a:endParaRPr lang="en-US" sz="2400" dirty="0" smtClean="0">
              <a:latin typeface="+mj-lt"/>
            </a:endParaRPr>
          </a:p>
          <a:p>
            <a:pPr marL="635000" lvl="0" indent="-457200" algn="just">
              <a:buClr>
                <a:srgbClr val="EC7320"/>
              </a:buClr>
              <a:buSzPts val="2800"/>
              <a:buFont typeface="Wingdings" panose="05000000000000000000" pitchFamily="2" charset="2"/>
              <a:buChar char="v"/>
            </a:pPr>
            <a:r>
              <a:rPr lang="en-US" sz="2400" b="1" i="1" dirty="0" err="1" smtClean="0">
                <a:solidFill>
                  <a:schemeClr val="accent2">
                    <a:lumMod val="75000"/>
                  </a:schemeClr>
                </a:solidFill>
                <a:latin typeface="+mj-lt"/>
              </a:rPr>
              <a:t>Acțiune</a:t>
            </a:r>
            <a:r>
              <a:rPr lang="en-US" sz="2400" b="1" i="1" dirty="0" smtClean="0">
                <a:solidFill>
                  <a:schemeClr val="accent2">
                    <a:lumMod val="75000"/>
                  </a:schemeClr>
                </a:solidFill>
                <a:latin typeface="+mj-lt"/>
              </a:rPr>
              <a:t> </a:t>
            </a:r>
            <a:r>
              <a:rPr lang="en-US" sz="2400" b="1" i="1" dirty="0" err="1" smtClean="0">
                <a:solidFill>
                  <a:schemeClr val="accent2">
                    <a:lumMod val="75000"/>
                  </a:schemeClr>
                </a:solidFill>
                <a:latin typeface="+mj-lt"/>
              </a:rPr>
              <a:t>și</a:t>
            </a:r>
            <a:r>
              <a:rPr lang="en-US" sz="2400" b="1" i="1" dirty="0" smtClean="0">
                <a:solidFill>
                  <a:schemeClr val="accent2">
                    <a:lumMod val="75000"/>
                  </a:schemeClr>
                </a:solidFill>
                <a:latin typeface="+mj-lt"/>
              </a:rPr>
              <a:t> </a:t>
            </a:r>
            <a:r>
              <a:rPr lang="en-US" sz="2400" b="1" i="1" dirty="0" err="1" smtClean="0">
                <a:solidFill>
                  <a:schemeClr val="accent2">
                    <a:lumMod val="75000"/>
                  </a:schemeClr>
                </a:solidFill>
                <a:latin typeface="+mj-lt"/>
              </a:rPr>
              <a:t>exprimare</a:t>
            </a:r>
            <a:r>
              <a:rPr lang="en-US" sz="2400" b="1" dirty="0" smtClean="0">
                <a:solidFill>
                  <a:schemeClr val="accent2">
                    <a:lumMod val="75000"/>
                  </a:schemeClr>
                </a:solidFill>
                <a:latin typeface="+mj-lt"/>
              </a:rPr>
              <a:t>: </a:t>
            </a:r>
            <a:r>
              <a:rPr lang="en-US" sz="2400" dirty="0" err="1" smtClean="0">
                <a:latin typeface="+mj-lt"/>
              </a:rPr>
              <a:t>Elevii</a:t>
            </a:r>
            <a:r>
              <a:rPr lang="en-US" sz="2400" dirty="0" smtClean="0">
                <a:latin typeface="+mj-lt"/>
              </a:rPr>
              <a:t> </a:t>
            </a:r>
            <a:r>
              <a:rPr lang="en-US" sz="2400" dirty="0" err="1" smtClean="0">
                <a:latin typeface="+mj-lt"/>
              </a:rPr>
              <a:t>diferă</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ceea</a:t>
            </a:r>
            <a:r>
              <a:rPr lang="en-US" sz="2400" dirty="0" smtClean="0">
                <a:latin typeface="+mj-lt"/>
              </a:rPr>
              <a:t> </a:t>
            </a:r>
            <a:r>
              <a:rPr lang="en-US" sz="2400" dirty="0" err="1" smtClean="0">
                <a:latin typeface="+mj-lt"/>
              </a:rPr>
              <a:t>ce</a:t>
            </a:r>
            <a:r>
              <a:rPr lang="en-US" sz="2400" dirty="0" smtClean="0">
                <a:latin typeface="+mj-lt"/>
              </a:rPr>
              <a:t> </a:t>
            </a:r>
            <a:r>
              <a:rPr lang="en-US" sz="2400" dirty="0" err="1" smtClean="0">
                <a:latin typeface="+mj-lt"/>
              </a:rPr>
              <a:t>privește</a:t>
            </a:r>
            <a:r>
              <a:rPr lang="en-US" sz="2400" dirty="0" smtClean="0">
                <a:latin typeface="+mj-lt"/>
              </a:rPr>
              <a:t> </a:t>
            </a:r>
            <a:r>
              <a:rPr lang="en-US" sz="2400" dirty="0" err="1" smtClean="0">
                <a:latin typeface="+mj-lt"/>
              </a:rPr>
              <a:t>modul</a:t>
            </a:r>
            <a:r>
              <a:rPr lang="en-US" sz="2400" dirty="0" smtClean="0">
                <a:latin typeface="+mj-lt"/>
              </a:rPr>
              <a:t> </a:t>
            </a:r>
            <a:r>
              <a:rPr lang="en-US" sz="2400" dirty="0" err="1" smtClean="0">
                <a:latin typeface="+mj-lt"/>
              </a:rPr>
              <a:t>în</a:t>
            </a:r>
            <a:r>
              <a:rPr lang="en-US" sz="2400" dirty="0" smtClean="0">
                <a:latin typeface="+mj-lt"/>
              </a:rPr>
              <a:t> care pot </a:t>
            </a:r>
            <a:r>
              <a:rPr lang="en-US" sz="2400" dirty="0" err="1" smtClean="0">
                <a:latin typeface="+mj-lt"/>
              </a:rPr>
              <a:t>naviga</a:t>
            </a:r>
            <a:r>
              <a:rPr lang="en-US" sz="2400" dirty="0" smtClean="0">
                <a:latin typeface="+mj-lt"/>
              </a:rPr>
              <a:t> </a:t>
            </a:r>
            <a:r>
              <a:rPr lang="en-US" sz="2400" dirty="0" err="1" smtClean="0">
                <a:latin typeface="+mj-lt"/>
              </a:rPr>
              <a:t>într</a:t>
            </a:r>
            <a:r>
              <a:rPr lang="en-US" sz="2400" dirty="0" smtClean="0">
                <a:latin typeface="+mj-lt"/>
              </a:rPr>
              <a:t>-un </a:t>
            </a:r>
            <a:r>
              <a:rPr lang="en-US" sz="2400" dirty="0" err="1" smtClean="0">
                <a:latin typeface="+mj-lt"/>
              </a:rPr>
              <a:t>mediu</a:t>
            </a:r>
            <a:r>
              <a:rPr lang="en-US" sz="2400" dirty="0" smtClean="0">
                <a:latin typeface="+mj-lt"/>
              </a:rPr>
              <a:t> de </a:t>
            </a:r>
            <a:r>
              <a:rPr lang="en-US" sz="2400" dirty="0" err="1" smtClean="0">
                <a:latin typeface="+mj-lt"/>
              </a:rPr>
              <a:t>învățare</a:t>
            </a:r>
            <a:r>
              <a:rPr lang="en-US" sz="2400" dirty="0" smtClean="0">
                <a:latin typeface="+mj-lt"/>
              </a:rPr>
              <a:t> </a:t>
            </a:r>
            <a:r>
              <a:rPr lang="en-US" sz="2400" dirty="0" err="1" smtClean="0">
                <a:latin typeface="+mj-lt"/>
              </a:rPr>
              <a:t>și</a:t>
            </a:r>
            <a:r>
              <a:rPr lang="en-US" sz="2400" dirty="0" smtClean="0">
                <a:latin typeface="+mj-lt"/>
              </a:rPr>
              <a:t> pot </a:t>
            </a:r>
            <a:r>
              <a:rPr lang="en-US" sz="2400" dirty="0" err="1" smtClean="0">
                <a:latin typeface="+mj-lt"/>
              </a:rPr>
              <a:t>exprima</a:t>
            </a:r>
            <a:r>
              <a:rPr lang="en-US" sz="2400" dirty="0" smtClean="0">
                <a:latin typeface="+mj-lt"/>
              </a:rPr>
              <a:t> </a:t>
            </a:r>
            <a:r>
              <a:rPr lang="en-US" sz="2400" dirty="0" err="1" smtClean="0">
                <a:latin typeface="+mj-lt"/>
              </a:rPr>
              <a:t>ceea</a:t>
            </a:r>
            <a:r>
              <a:rPr lang="en-US" sz="2400" dirty="0" smtClean="0">
                <a:latin typeface="+mj-lt"/>
              </a:rPr>
              <a:t> </a:t>
            </a:r>
            <a:r>
              <a:rPr lang="en-US" sz="2400" dirty="0" err="1" smtClean="0">
                <a:latin typeface="+mj-lt"/>
              </a:rPr>
              <a:t>ce</a:t>
            </a:r>
            <a:r>
              <a:rPr lang="en-US" sz="2400" dirty="0" smtClean="0">
                <a:latin typeface="+mj-lt"/>
              </a:rPr>
              <a:t> </a:t>
            </a:r>
            <a:r>
              <a:rPr lang="en-US" sz="2400" dirty="0" err="1" smtClean="0">
                <a:latin typeface="+mj-lt"/>
              </a:rPr>
              <a:t>știu</a:t>
            </a:r>
            <a:r>
              <a:rPr lang="en-US" sz="2400" dirty="0" smtClean="0">
                <a:latin typeface="+mj-lt"/>
              </a:rPr>
              <a:t>.</a:t>
            </a:r>
            <a:r>
              <a:rPr lang="en-US" sz="2400" dirty="0">
                <a:latin typeface="+mj-lt"/>
              </a:rPr>
              <a:t> </a:t>
            </a:r>
            <a:endParaRPr lang="en-US" sz="2400" dirty="0" smtClean="0">
              <a:latin typeface="+mj-lt"/>
            </a:endParaRPr>
          </a:p>
          <a:p>
            <a:pPr marL="635000" lvl="0" indent="-457200">
              <a:buClr>
                <a:srgbClr val="EC7320"/>
              </a:buClr>
              <a:buSzPts val="2800"/>
              <a:buFont typeface="Wingdings" panose="05000000000000000000" pitchFamily="2" charset="2"/>
              <a:buChar char="Ø"/>
            </a:pPr>
            <a:endParaRPr lang="en-US" sz="2400" dirty="0" smtClean="0">
              <a:latin typeface="+mj-lt"/>
            </a:endParaRPr>
          </a:p>
        </p:txBody>
      </p:sp>
      <p:sp>
        <p:nvSpPr>
          <p:cNvPr id="59" name="Google Shape;59;g10c4d38af33_0_5"/>
          <p:cNvSpPr txBox="1"/>
          <p:nvPr/>
        </p:nvSpPr>
        <p:spPr>
          <a:xfrm>
            <a:off x="74034" y="1577941"/>
            <a:ext cx="5525980" cy="8397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800"/>
            </a:pPr>
            <a:r>
              <a:rPr lang="en-US" sz="2400" b="1" dirty="0" smtClean="0">
                <a:solidFill>
                  <a:schemeClr val="accent2">
                    <a:lumMod val="75000"/>
                  </a:schemeClr>
                </a:solidFill>
                <a:latin typeface="+mj-lt"/>
              </a:rPr>
              <a:t>PRINCIPIILE ÎN PRACTICĂ</a:t>
            </a:r>
            <a:endParaRPr lang="en-US" sz="2400" b="1" dirty="0">
              <a:solidFill>
                <a:schemeClr val="accent2">
                  <a:lumMod val="75000"/>
                </a:schemeClr>
              </a:solidFill>
              <a:latin typeface="+mj-lt"/>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ea typeface="Helvetica Neue"/>
                <a:cs typeface="Helvetica Neue"/>
                <a:sym typeface="Helvetica Neue"/>
              </a:rPr>
              <a:t>DESIGN UNIVERSAL PENTRU ÎNVĂȚARE (UDL)</a:t>
            </a:r>
          </a:p>
        </p:txBody>
      </p:sp>
    </p:spTree>
    <p:extLst>
      <p:ext uri="{BB962C8B-B14F-4D97-AF65-F5344CB8AC3E}">
        <p14:creationId xmlns:p14="http://schemas.microsoft.com/office/powerpoint/2010/main" val="49856558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24713" y="1633676"/>
            <a:ext cx="11450700" cy="523180"/>
          </a:xfrm>
          <a:prstGeom prst="rect">
            <a:avLst/>
          </a:prstGeom>
          <a:noFill/>
          <a:ln>
            <a:noFill/>
          </a:ln>
        </p:spPr>
        <p:txBody>
          <a:bodyPr spcFirstLastPara="1" wrap="square" lIns="91425" tIns="45700" rIns="91425" bIns="45700" anchor="t" anchorCtr="0">
            <a:spAutoFit/>
          </a:bodyPr>
          <a:lstStyle/>
          <a:p>
            <a:pPr marL="635000" lvl="0" indent="-457200">
              <a:buClr>
                <a:srgbClr val="EC7320"/>
              </a:buClr>
              <a:buSzPts val="2800"/>
              <a:buFont typeface="Wingdings" panose="05000000000000000000" pitchFamily="2" charset="2"/>
              <a:buChar char="Ø"/>
            </a:pPr>
            <a:endParaRPr lang="en-US" sz="2800" b="1" dirty="0">
              <a:solidFill>
                <a:srgbClr val="0070C0"/>
              </a:solidFill>
              <a:latin typeface="Helvetica Neue"/>
              <a:ea typeface="Helvetica Neue"/>
              <a:cs typeface="Helvetica Neue"/>
              <a:sym typeface="Helvetica Neue"/>
            </a:endParaRPr>
          </a:p>
        </p:txBody>
      </p:sp>
      <p:sp>
        <p:nvSpPr>
          <p:cNvPr id="58" name="Google Shape;58;g10c4d38af33_0_5"/>
          <p:cNvSpPr txBox="1"/>
          <p:nvPr/>
        </p:nvSpPr>
        <p:spPr>
          <a:xfrm>
            <a:off x="727274" y="1986418"/>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ea typeface="Helvetica Neue"/>
                <a:cs typeface="Helvetica Neue"/>
                <a:sym typeface="Helvetica Neue"/>
              </a:rPr>
              <a:t>DESIGN UNIVERSAL PENTRU ÎNVĂȚARE (UDL)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997" t="3214" r="12336" b="5376"/>
          <a:stretch/>
        </p:blipFill>
        <p:spPr>
          <a:xfrm>
            <a:off x="717994" y="1773044"/>
            <a:ext cx="5532069" cy="45037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488" y="1237784"/>
            <a:ext cx="4762500" cy="3524250"/>
          </a:xfrm>
          <a:prstGeom prst="rect">
            <a:avLst/>
          </a:prstGeom>
        </p:spPr>
      </p:pic>
    </p:spTree>
    <p:extLst>
      <p:ext uri="{BB962C8B-B14F-4D97-AF65-F5344CB8AC3E}">
        <p14:creationId xmlns:p14="http://schemas.microsoft.com/office/powerpoint/2010/main" val="4753195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34537" y="1577941"/>
            <a:ext cx="11318487" cy="4154943"/>
          </a:xfrm>
          <a:prstGeom prst="rect">
            <a:avLst/>
          </a:prstGeom>
          <a:noFill/>
          <a:ln>
            <a:noFill/>
          </a:ln>
        </p:spPr>
        <p:txBody>
          <a:bodyPr spcFirstLastPara="1" wrap="square" lIns="91425" tIns="45700" rIns="91425" bIns="45700" anchor="t" anchorCtr="0">
            <a:spAutoFit/>
          </a:bodyPr>
          <a:lstStyle/>
          <a:p>
            <a:pPr marL="692150" lvl="0" indent="-514350" algn="just">
              <a:buClr>
                <a:srgbClr val="EC7320"/>
              </a:buClr>
              <a:buSzPct val="105000"/>
              <a:buAutoNum type="arabicPeriod"/>
            </a:pPr>
            <a:r>
              <a:rPr lang="en-US" sz="2200" dirty="0" err="1" smtClean="0">
                <a:solidFill>
                  <a:schemeClr val="tx1"/>
                </a:solidFill>
                <a:latin typeface="+mj-lt"/>
                <a:ea typeface="Helvetica Neue"/>
                <a:cs typeface="Helvetica Neue"/>
                <a:sym typeface="Helvetica Neue"/>
              </a:rPr>
              <a:t>Defini</a:t>
            </a:r>
            <a:r>
              <a:rPr lang="ro-RO" sz="2200" dirty="0" smtClean="0">
                <a:solidFill>
                  <a:schemeClr val="tx1"/>
                </a:solidFill>
                <a:latin typeface="+mj-lt"/>
                <a:ea typeface="Helvetica Neue"/>
                <a:cs typeface="Helvetica Neue"/>
                <a:sym typeface="Helvetica Neue"/>
              </a:rPr>
              <a:t>ți</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1"/>
                </a:solidFill>
                <a:latin typeface="+mj-lt"/>
                <a:ea typeface="Helvetica Neue"/>
                <a:cs typeface="Helvetica Neue"/>
                <a:sym typeface="Helvetica Neue"/>
              </a:rPr>
              <a:t>obiective</a:t>
            </a:r>
            <a:r>
              <a:rPr lang="en-US" sz="2200" dirty="0" smtClean="0">
                <a:solidFill>
                  <a:schemeClr val="tx1"/>
                </a:solidFill>
                <a:latin typeface="+mj-lt"/>
                <a:ea typeface="Helvetica Neue"/>
                <a:cs typeface="Helvetica Neue"/>
                <a:sym typeface="Helvetica Neue"/>
              </a:rPr>
              <a:t> care </a:t>
            </a:r>
            <a:r>
              <a:rPr lang="en-US" sz="2200" dirty="0" err="1" smtClean="0">
                <a:solidFill>
                  <a:schemeClr val="tx1"/>
                </a:solidFill>
                <a:latin typeface="+mj-lt"/>
                <a:ea typeface="Helvetica Neue"/>
                <a:cs typeface="Helvetica Neue"/>
                <a:sym typeface="Helvetica Neue"/>
              </a:rPr>
              <a:t>oferă</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provocări</a:t>
            </a:r>
            <a:r>
              <a:rPr lang="en-US" sz="2200" dirty="0" smtClean="0">
                <a:solidFill>
                  <a:schemeClr val="accent2"/>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adecvate</a:t>
            </a:r>
            <a:r>
              <a:rPr lang="en-US" sz="2200" dirty="0" smtClean="0">
                <a:solidFill>
                  <a:schemeClr val="accent2"/>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pentru</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toți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elevii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asigurându</a:t>
            </a:r>
            <a:r>
              <a:rPr lang="en-US" sz="2200" dirty="0" smtClean="0">
                <a:solidFill>
                  <a:schemeClr val="tx1"/>
                </a:solidFill>
                <a:latin typeface="+mj-lt"/>
                <a:ea typeface="Helvetica Neue"/>
                <a:cs typeface="Helvetica Neue"/>
                <a:sym typeface="Helvetica Neue"/>
              </a:rPr>
              <a:t>-</a:t>
            </a:r>
            <a:r>
              <a:rPr lang="ro-RO" sz="2200" dirty="0" smtClean="0">
                <a:solidFill>
                  <a:schemeClr val="tx1"/>
                </a:solidFill>
                <a:latin typeface="+mj-lt"/>
                <a:ea typeface="Helvetica Neue"/>
                <a:cs typeface="Helvetica Neue"/>
                <a:sym typeface="Helvetica Neue"/>
              </a:rPr>
              <a:t>vă</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că</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mijloacele</a:t>
            </a:r>
            <a:r>
              <a:rPr lang="en-US" sz="2200" dirty="0" smtClean="0">
                <a:solidFill>
                  <a:schemeClr val="tx1"/>
                </a:solidFill>
                <a:latin typeface="+mj-lt"/>
                <a:ea typeface="Helvetica Neue"/>
                <a:cs typeface="Helvetica Neue"/>
                <a:sym typeface="Helvetica Neue"/>
              </a:rPr>
              <a:t> nu </a:t>
            </a:r>
            <a:r>
              <a:rPr lang="en-US" sz="2200" dirty="0" err="1" smtClean="0">
                <a:solidFill>
                  <a:schemeClr val="tx1"/>
                </a:solidFill>
                <a:latin typeface="+mj-lt"/>
                <a:ea typeface="Helvetica Neue"/>
                <a:cs typeface="Helvetica Neue"/>
                <a:sym typeface="Helvetica Neue"/>
              </a:rPr>
              <a:t>fac</a:t>
            </a:r>
            <a:r>
              <a:rPr lang="en-US" sz="2200" dirty="0" smtClean="0">
                <a:solidFill>
                  <a:schemeClr val="tx1"/>
                </a:solidFill>
                <a:latin typeface="+mj-lt"/>
                <a:ea typeface="Helvetica Neue"/>
                <a:cs typeface="Helvetica Neue"/>
                <a:sym typeface="Helvetica Neue"/>
              </a:rPr>
              <a:t> parte din </a:t>
            </a:r>
            <a:r>
              <a:rPr lang="en-US" sz="2200" dirty="0" err="1" smtClean="0">
                <a:solidFill>
                  <a:schemeClr val="tx1"/>
                </a:solidFill>
                <a:latin typeface="+mj-lt"/>
                <a:ea typeface="Helvetica Neue"/>
                <a:cs typeface="Helvetica Neue"/>
                <a:sym typeface="Helvetica Neue"/>
              </a:rPr>
              <a:t>obiectiv</a:t>
            </a:r>
            <a:r>
              <a:rPr lang="en-US" sz="2200" dirty="0" smtClean="0">
                <a:solidFill>
                  <a:schemeClr val="tx1"/>
                </a:solidFill>
                <a:latin typeface="+mj-lt"/>
                <a:ea typeface="Helvetica Neue"/>
                <a:cs typeface="Helvetica Neue"/>
                <a:sym typeface="Helvetica Neue"/>
              </a:rPr>
              <a:t>. </a:t>
            </a:r>
          </a:p>
          <a:p>
            <a:pPr marL="692150" lvl="0" indent="-514350" algn="just">
              <a:buClr>
                <a:srgbClr val="EC7320"/>
              </a:buClr>
              <a:buSzPct val="105000"/>
              <a:buAutoNum type="arabicPeriod"/>
            </a:pPr>
            <a:endParaRPr lang="en-US" sz="2200" dirty="0">
              <a:solidFill>
                <a:schemeClr val="tx1"/>
              </a:solidFill>
              <a:latin typeface="+mj-lt"/>
              <a:ea typeface="Helvetica Neue"/>
              <a:cs typeface="Helvetica Neue"/>
              <a:sym typeface="Helvetica Neue"/>
            </a:endParaRPr>
          </a:p>
          <a:p>
            <a:pPr marL="692150" lvl="0" indent="-514350" algn="just">
              <a:buClr>
                <a:srgbClr val="EC7320"/>
              </a:buClr>
              <a:buSzPct val="105000"/>
              <a:buAutoNum type="arabicPeriod"/>
            </a:pPr>
            <a:r>
              <a:rPr lang="en-US" sz="2200" dirty="0" err="1" smtClean="0">
                <a:solidFill>
                  <a:schemeClr val="tx1"/>
                </a:solidFill>
                <a:latin typeface="+mj-lt"/>
                <a:ea typeface="Helvetica Neue"/>
                <a:cs typeface="Helvetica Neue"/>
                <a:sym typeface="Helvetica Neue"/>
              </a:rPr>
              <a:t>Utilizați</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1"/>
                </a:solidFill>
                <a:latin typeface="+mj-lt"/>
                <a:ea typeface="Helvetica Neue"/>
                <a:cs typeface="Helvetica Neue"/>
                <a:sym typeface="Helvetica Neue"/>
              </a:rPr>
              <a:t>metode</a:t>
            </a:r>
            <a:r>
              <a:rPr lang="en-US" sz="2200" dirty="0" smtClean="0">
                <a:solidFill>
                  <a:schemeClr val="tx1"/>
                </a:solidFill>
                <a:latin typeface="+mj-lt"/>
                <a:ea typeface="Helvetica Neue"/>
                <a:cs typeface="Helvetica Neue"/>
                <a:sym typeface="Helvetica Neue"/>
              </a:rPr>
              <a:t> care </a:t>
            </a:r>
            <a:r>
              <a:rPr lang="en-US" sz="2200" dirty="0" err="1" smtClean="0">
                <a:solidFill>
                  <a:schemeClr val="tx1"/>
                </a:solidFill>
                <a:latin typeface="+mj-lt"/>
                <a:ea typeface="Helvetica Neue"/>
                <a:cs typeface="Helvetica Neue"/>
                <a:sym typeface="Helvetica Neue"/>
              </a:rPr>
              <a:t>sunt</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suficient</a:t>
            </a:r>
            <a:r>
              <a:rPr lang="en-US" sz="2200" dirty="0" smtClean="0">
                <a:solidFill>
                  <a:schemeClr val="tx1"/>
                </a:solidFill>
                <a:latin typeface="+mj-lt"/>
                <a:ea typeface="Helvetica Neue"/>
                <a:cs typeface="Helvetica Neue"/>
                <a:sym typeface="Helvetica Neue"/>
              </a:rPr>
              <a:t> de </a:t>
            </a:r>
            <a:r>
              <a:rPr lang="en-US" sz="2200" dirty="0" err="1" smtClean="0">
                <a:solidFill>
                  <a:schemeClr val="accent2"/>
                </a:solidFill>
                <a:latin typeface="+mj-lt"/>
                <a:ea typeface="Helvetica Neue"/>
                <a:cs typeface="Helvetica Neue"/>
                <a:sym typeface="Helvetica Neue"/>
              </a:rPr>
              <a:t>flexibile</a:t>
            </a:r>
            <a:r>
              <a:rPr lang="en-US" sz="2200" dirty="0" smtClean="0">
                <a:solidFill>
                  <a:schemeClr val="accent2"/>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și</a:t>
            </a:r>
            <a:r>
              <a:rPr lang="en-US" sz="2200" dirty="0" smtClean="0">
                <a:solidFill>
                  <a:schemeClr val="accent2"/>
                </a:solidFill>
                <a:latin typeface="+mj-lt"/>
                <a:ea typeface="Helvetica Neue"/>
                <a:cs typeface="Helvetica Neue"/>
                <a:sym typeface="Helvetica Neue"/>
              </a:rPr>
              <a:t> de diverse </a:t>
            </a:r>
            <a:r>
              <a:rPr lang="en-US" sz="2200" dirty="0" err="1" smtClean="0">
                <a:solidFill>
                  <a:schemeClr val="tx1"/>
                </a:solidFill>
                <a:latin typeface="+mj-lt"/>
                <a:ea typeface="Helvetica Neue"/>
                <a:cs typeface="Helvetica Neue"/>
                <a:sym typeface="Helvetica Neue"/>
              </a:rPr>
              <a:t>pentru</a:t>
            </a:r>
            <a:r>
              <a:rPr lang="en-US" sz="2200" dirty="0" smtClean="0">
                <a:solidFill>
                  <a:schemeClr val="tx1"/>
                </a:solidFill>
                <a:latin typeface="+mj-lt"/>
                <a:ea typeface="Helvetica Neue"/>
                <a:cs typeface="Helvetica Neue"/>
                <a:sym typeface="Helvetica Neue"/>
              </a:rPr>
              <a:t> a </a:t>
            </a:r>
            <a:r>
              <a:rPr lang="en-US" sz="2200" dirty="0" err="1" smtClean="0">
                <a:solidFill>
                  <a:schemeClr val="tx1"/>
                </a:solidFill>
                <a:latin typeface="+mj-lt"/>
                <a:ea typeface="Helvetica Neue"/>
                <a:cs typeface="Helvetica Neue"/>
                <a:sym typeface="Helvetica Neue"/>
              </a:rPr>
              <a:t>sprijini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provoca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toți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cursanții</a:t>
            </a:r>
            <a:r>
              <a:rPr lang="en-US" sz="2200" dirty="0" smtClean="0">
                <a:solidFill>
                  <a:schemeClr val="tx1"/>
                </a:solidFill>
                <a:latin typeface="+mj-lt"/>
                <a:ea typeface="Helvetica Neue"/>
                <a:cs typeface="Helvetica Neue"/>
                <a:sym typeface="Helvetica Neue"/>
              </a:rPr>
              <a:t>.</a:t>
            </a:r>
          </a:p>
          <a:p>
            <a:pPr marL="692150" lvl="0" indent="-514350" algn="just">
              <a:buClr>
                <a:srgbClr val="EC7320"/>
              </a:buClr>
              <a:buSzPct val="105000"/>
              <a:buAutoNum type="arabicPeriod"/>
            </a:pPr>
            <a:endParaRPr lang="en-US" sz="2200" dirty="0">
              <a:solidFill>
                <a:schemeClr val="tx1"/>
              </a:solidFill>
              <a:latin typeface="+mj-lt"/>
              <a:ea typeface="Helvetica Neue"/>
              <a:cs typeface="Helvetica Neue"/>
              <a:sym typeface="Helvetica Neue"/>
            </a:endParaRPr>
          </a:p>
          <a:p>
            <a:pPr marL="692150" lvl="0" indent="-514350" algn="just">
              <a:buClr>
                <a:srgbClr val="EC7320"/>
              </a:buClr>
              <a:buSzPct val="105000"/>
              <a:buAutoNum type="arabicPeriod"/>
            </a:pPr>
            <a:r>
              <a:rPr lang="en-US" sz="2200" dirty="0" err="1" smtClean="0">
                <a:solidFill>
                  <a:schemeClr val="tx1"/>
                </a:solidFill>
                <a:latin typeface="+mj-lt"/>
                <a:ea typeface="Helvetica Neue"/>
                <a:cs typeface="Helvetica Neue"/>
                <a:sym typeface="Helvetica Neue"/>
              </a:rPr>
              <a:t>Utilizați</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1"/>
                </a:solidFill>
                <a:latin typeface="+mj-lt"/>
                <a:ea typeface="Helvetica Neue"/>
                <a:cs typeface="Helvetica Neue"/>
                <a:sym typeface="Helvetica Neue"/>
              </a:rPr>
              <a:t>materiale</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flexibile</a:t>
            </a:r>
            <a:r>
              <a:rPr lang="en-US" sz="2200" dirty="0" smtClean="0">
                <a:solidFill>
                  <a:schemeClr val="accent2"/>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și</a:t>
            </a:r>
            <a:r>
              <a:rPr lang="en-US" sz="2200" dirty="0" smtClean="0">
                <a:solidFill>
                  <a:schemeClr val="accent2"/>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variate</a:t>
            </a:r>
            <a:r>
              <a:rPr lang="en-US" sz="2200" dirty="0" smtClean="0">
                <a:solidFill>
                  <a:schemeClr val="accent2"/>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profitați</a:t>
            </a:r>
            <a:r>
              <a:rPr lang="en-US" sz="2200" dirty="0" smtClean="0">
                <a:solidFill>
                  <a:schemeClr val="tx1"/>
                </a:solidFill>
                <a:latin typeface="+mj-lt"/>
                <a:ea typeface="Helvetica Neue"/>
                <a:cs typeface="Helvetica Neue"/>
                <a:sym typeface="Helvetica Neue"/>
              </a:rPr>
              <a:t> de </a:t>
            </a:r>
            <a:r>
              <a:rPr lang="en-US" sz="2200" dirty="0" err="1" smtClean="0">
                <a:solidFill>
                  <a:schemeClr val="tx1"/>
                </a:solidFill>
                <a:latin typeface="+mj-lt"/>
                <a:ea typeface="Helvetica Neue"/>
                <a:cs typeface="Helvetica Neue"/>
                <a:sym typeface="Helvetica Neue"/>
              </a:rPr>
              <a:t>suportul</a:t>
            </a:r>
            <a:r>
              <a:rPr lang="en-US" sz="2200" dirty="0" smtClean="0">
                <a:solidFill>
                  <a:schemeClr val="tx1"/>
                </a:solidFill>
                <a:latin typeface="+mj-lt"/>
                <a:ea typeface="Helvetica Neue"/>
                <a:cs typeface="Helvetica Neue"/>
                <a:sym typeface="Helvetica Neue"/>
              </a:rPr>
              <a:t> digital, cum </a:t>
            </a:r>
            <a:r>
              <a:rPr lang="en-US" sz="2200" dirty="0" err="1" smtClean="0">
                <a:solidFill>
                  <a:schemeClr val="tx1"/>
                </a:solidFill>
                <a:latin typeface="+mj-lt"/>
                <a:ea typeface="Helvetica Neue"/>
                <a:cs typeface="Helvetica Neue"/>
                <a:sym typeface="Helvetica Neue"/>
              </a:rPr>
              <a:t>ar</a:t>
            </a:r>
            <a:r>
              <a:rPr lang="en-US" sz="2200" dirty="0" smtClean="0">
                <a:solidFill>
                  <a:schemeClr val="tx1"/>
                </a:solidFill>
                <a:latin typeface="+mj-lt"/>
                <a:ea typeface="Helvetica Neue"/>
                <a:cs typeface="Helvetica Neue"/>
                <a:sym typeface="Helvetica Neue"/>
              </a:rPr>
              <a:t> fi </a:t>
            </a:r>
            <a:r>
              <a:rPr lang="en-US" sz="2200" dirty="0" err="1" smtClean="0">
                <a:solidFill>
                  <a:schemeClr val="tx1"/>
                </a:solidFill>
                <a:latin typeface="+mj-lt"/>
                <a:ea typeface="Helvetica Neue"/>
                <a:cs typeface="Helvetica Neue"/>
                <a:sym typeface="Helvetica Neue"/>
              </a:rPr>
              <a:t>textul</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digitalizat</a:t>
            </a:r>
            <a:r>
              <a:rPr lang="en-US" sz="2200" dirty="0" smtClean="0">
                <a:solidFill>
                  <a:schemeClr val="tx1"/>
                </a:solidFill>
                <a:latin typeface="+mj-lt"/>
                <a:ea typeface="Helvetica Neue"/>
                <a:cs typeface="Helvetica Neue"/>
                <a:sym typeface="Helvetica Neue"/>
              </a:rPr>
              <a:t>, software-</a:t>
            </a:r>
            <a:r>
              <a:rPr lang="en-US" sz="2200" dirty="0" err="1" smtClean="0">
                <a:solidFill>
                  <a:schemeClr val="tx1"/>
                </a:solidFill>
                <a:latin typeface="+mj-lt"/>
                <a:ea typeface="Helvetica Neue"/>
                <a:cs typeface="Helvetica Neue"/>
                <a:sym typeface="Helvetica Neue"/>
              </a:rPr>
              <a:t>ul</a:t>
            </a:r>
            <a:r>
              <a:rPr lang="en-US" sz="2200" dirty="0" smtClean="0">
                <a:solidFill>
                  <a:schemeClr val="tx1"/>
                </a:solidFill>
                <a:latin typeface="+mj-lt"/>
                <a:ea typeface="Helvetica Neue"/>
                <a:cs typeface="Helvetica Neue"/>
                <a:sym typeface="Helvetica Neue"/>
              </a:rPr>
              <a:t> multimedia, </a:t>
            </a:r>
            <a:r>
              <a:rPr lang="en-US" sz="2200" dirty="0" err="1" smtClean="0">
                <a:solidFill>
                  <a:schemeClr val="tx1"/>
                </a:solidFill>
                <a:latin typeface="+mj-lt"/>
                <a:ea typeface="Helvetica Neue"/>
                <a:cs typeface="Helvetica Neue"/>
                <a:sym typeface="Helvetica Neue"/>
              </a:rPr>
              <a:t>înregist</a:t>
            </a:r>
            <a:r>
              <a:rPr lang="ro-RO" sz="2200" dirty="0" smtClean="0">
                <a:solidFill>
                  <a:schemeClr val="tx1"/>
                </a:solidFill>
                <a:latin typeface="+mj-lt"/>
                <a:ea typeface="Helvetica Neue"/>
                <a:cs typeface="Helvetica Neue"/>
                <a:sym typeface="Helvetica Neue"/>
              </a:rPr>
              <a:t>rările</a:t>
            </a:r>
            <a:r>
              <a:rPr lang="en-US" sz="2200" dirty="0" smtClean="0">
                <a:solidFill>
                  <a:schemeClr val="tx1"/>
                </a:solidFill>
                <a:latin typeface="+mj-lt"/>
                <a:ea typeface="Helvetica Neue"/>
                <a:cs typeface="Helvetica Neue"/>
                <a:sym typeface="Helvetica Neue"/>
              </a:rPr>
              <a:t> video, </a:t>
            </a:r>
            <a:r>
              <a:rPr lang="en-US" sz="2200" dirty="0" err="1" smtClean="0">
                <a:solidFill>
                  <a:schemeClr val="tx1"/>
                </a:solidFill>
                <a:latin typeface="+mj-lt"/>
                <a:ea typeface="Helvetica Neue"/>
                <a:cs typeface="Helvetica Neue"/>
                <a:sym typeface="Helvetica Neue"/>
              </a:rPr>
              <a:t>casetofoanele</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ro-RO" sz="2200" dirty="0" err="1">
                <a:solidFill>
                  <a:schemeClr val="tx1"/>
                </a:solidFill>
                <a:latin typeface="+mj-lt"/>
                <a:ea typeface="Helvetica Neue"/>
                <a:cs typeface="Helvetica Neue"/>
                <a:sym typeface="Helvetica Neue"/>
              </a:rPr>
              <a:t>I</a:t>
            </a:r>
            <a:r>
              <a:rPr lang="en-US" sz="2200" dirty="0" err="1" smtClean="0">
                <a:solidFill>
                  <a:schemeClr val="tx1"/>
                </a:solidFill>
                <a:latin typeface="+mj-lt"/>
                <a:ea typeface="Helvetica Neue"/>
                <a:cs typeface="Helvetica Neue"/>
                <a:sym typeface="Helvetica Neue"/>
              </a:rPr>
              <a:t>nternetul</a:t>
            </a:r>
            <a:r>
              <a:rPr lang="en-US" sz="2200" dirty="0" smtClean="0">
                <a:solidFill>
                  <a:schemeClr val="tx1"/>
                </a:solidFill>
                <a:latin typeface="+mj-lt"/>
                <a:ea typeface="Helvetica Neue"/>
                <a:cs typeface="Helvetica Neue"/>
                <a:sym typeface="Helvetica Neue"/>
              </a:rPr>
              <a:t>.</a:t>
            </a:r>
          </a:p>
          <a:p>
            <a:pPr marL="692150" lvl="0" indent="-514350" algn="just">
              <a:buClr>
                <a:srgbClr val="EC7320"/>
              </a:buClr>
              <a:buSzPct val="105000"/>
              <a:buAutoNum type="arabicPeriod"/>
            </a:pPr>
            <a:endParaRPr lang="en-US" sz="2200" dirty="0">
              <a:solidFill>
                <a:schemeClr val="tx1"/>
              </a:solidFill>
              <a:latin typeface="+mj-lt"/>
              <a:ea typeface="Helvetica Neue"/>
              <a:cs typeface="Helvetica Neue"/>
              <a:sym typeface="Helvetica Neue"/>
            </a:endParaRPr>
          </a:p>
          <a:p>
            <a:pPr marL="692150" lvl="0" indent="-514350" algn="just">
              <a:buClr>
                <a:srgbClr val="EC7320"/>
              </a:buClr>
              <a:buSzPct val="105000"/>
              <a:buAutoNum type="arabicPeriod"/>
            </a:pPr>
            <a:r>
              <a:rPr lang="en-US" sz="2200" dirty="0" err="1" smtClean="0">
                <a:solidFill>
                  <a:schemeClr val="tx1"/>
                </a:solidFill>
                <a:latin typeface="+mj-lt"/>
                <a:ea typeface="Helvetica Neue"/>
                <a:cs typeface="Helvetica Neue"/>
                <a:sym typeface="Helvetica Neue"/>
              </a:rPr>
              <a:t>Utilizați</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1"/>
                </a:solidFill>
                <a:latin typeface="+mj-lt"/>
                <a:ea typeface="Helvetica Neue"/>
                <a:cs typeface="Helvetica Neue"/>
                <a:sym typeface="Helvetica Neue"/>
              </a:rPr>
              <a:t>tehnici</a:t>
            </a:r>
            <a:r>
              <a:rPr lang="en-US" sz="2200" dirty="0" smtClean="0">
                <a:solidFill>
                  <a:schemeClr val="accent1"/>
                </a:solidFill>
                <a:latin typeface="+mj-lt"/>
                <a:ea typeface="Helvetica Neue"/>
                <a:cs typeface="Helvetica Neue"/>
                <a:sym typeface="Helvetica Neue"/>
              </a:rPr>
              <a:t> de </a:t>
            </a:r>
            <a:r>
              <a:rPr lang="en-US" sz="2200" dirty="0" err="1" smtClean="0">
                <a:solidFill>
                  <a:schemeClr val="accent1"/>
                </a:solidFill>
                <a:latin typeface="+mj-lt"/>
                <a:ea typeface="Helvetica Neue"/>
                <a:cs typeface="Helvetica Neue"/>
                <a:sym typeface="Helvetica Neue"/>
              </a:rPr>
              <a:t>evaluare</a:t>
            </a:r>
            <a:r>
              <a:rPr lang="en-US" sz="2200" dirty="0" smtClean="0">
                <a:solidFill>
                  <a:schemeClr val="accent1"/>
                </a:solidFill>
                <a:latin typeface="+mj-lt"/>
                <a:ea typeface="Helvetica Neue"/>
                <a:cs typeface="Helvetica Neue"/>
                <a:sym typeface="Helvetica Neue"/>
              </a:rPr>
              <a:t> </a:t>
            </a:r>
            <a:r>
              <a:rPr lang="en-US" sz="2200" dirty="0" smtClean="0">
                <a:solidFill>
                  <a:schemeClr val="tx1"/>
                </a:solidFill>
                <a:latin typeface="+mj-lt"/>
                <a:ea typeface="Helvetica Neue"/>
                <a:cs typeface="Helvetica Neue"/>
                <a:sym typeface="Helvetica Neue"/>
              </a:rPr>
              <a:t>care </a:t>
            </a:r>
            <a:r>
              <a:rPr lang="en-US" sz="2200" dirty="0" err="1" smtClean="0">
                <a:solidFill>
                  <a:schemeClr val="tx1"/>
                </a:solidFill>
                <a:latin typeface="+mj-lt"/>
                <a:ea typeface="Helvetica Neue"/>
                <a:cs typeface="Helvetica Neue"/>
                <a:sym typeface="Helvetica Neue"/>
              </a:rPr>
              <a:t>sunt</a:t>
            </a:r>
            <a:r>
              <a:rPr lang="en-US" sz="2200" dirty="0" smtClean="0">
                <a:solidFill>
                  <a:schemeClr val="tx1"/>
                </a:solidFill>
                <a:latin typeface="+mj-lt"/>
                <a:ea typeface="Helvetica Neue"/>
                <a:cs typeface="Helvetica Neue"/>
                <a:sym typeface="Helvetica Neue"/>
              </a:rPr>
              <a:t> </a:t>
            </a:r>
            <a:r>
              <a:rPr lang="en-US" sz="2200" dirty="0" err="1" smtClean="0">
                <a:solidFill>
                  <a:schemeClr val="accent2"/>
                </a:solidFill>
                <a:latin typeface="+mj-lt"/>
                <a:ea typeface="Helvetica Neue"/>
                <a:cs typeface="Helvetica Neue"/>
                <a:sym typeface="Helvetica Neue"/>
              </a:rPr>
              <a:t>suficient</a:t>
            </a:r>
            <a:r>
              <a:rPr lang="en-US" sz="2200" dirty="0" smtClean="0">
                <a:solidFill>
                  <a:schemeClr val="accent2"/>
                </a:solidFill>
                <a:latin typeface="+mj-lt"/>
                <a:ea typeface="Helvetica Neue"/>
                <a:cs typeface="Helvetica Neue"/>
                <a:sym typeface="Helvetica Neue"/>
              </a:rPr>
              <a:t> de </a:t>
            </a:r>
            <a:r>
              <a:rPr lang="en-US" sz="2200" dirty="0" err="1" smtClean="0">
                <a:solidFill>
                  <a:schemeClr val="accent2"/>
                </a:solidFill>
                <a:latin typeface="+mj-lt"/>
                <a:ea typeface="Helvetica Neue"/>
                <a:cs typeface="Helvetica Neue"/>
                <a:sym typeface="Helvetica Neue"/>
              </a:rPr>
              <a:t>flexibile</a:t>
            </a:r>
            <a:r>
              <a:rPr lang="en-US" sz="2200" dirty="0" smtClean="0">
                <a:solidFill>
                  <a:schemeClr val="accent2"/>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pentru</a:t>
            </a:r>
            <a:r>
              <a:rPr lang="en-US" sz="2200" dirty="0" smtClean="0">
                <a:solidFill>
                  <a:schemeClr val="tx1"/>
                </a:solidFill>
                <a:latin typeface="+mj-lt"/>
                <a:ea typeface="Helvetica Neue"/>
                <a:cs typeface="Helvetica Neue"/>
                <a:sym typeface="Helvetica Neue"/>
              </a:rPr>
              <a:t> a </a:t>
            </a:r>
            <a:r>
              <a:rPr lang="en-US" sz="2200" dirty="0" err="1" smtClean="0">
                <a:solidFill>
                  <a:schemeClr val="tx1"/>
                </a:solidFill>
                <a:latin typeface="+mj-lt"/>
                <a:ea typeface="Helvetica Neue"/>
                <a:cs typeface="Helvetica Neue"/>
                <a:sym typeface="Helvetica Neue"/>
              </a:rPr>
              <a:t>furniza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informații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în</a:t>
            </a:r>
            <a:r>
              <a:rPr lang="en-US" sz="2200" dirty="0" smtClean="0">
                <a:solidFill>
                  <a:schemeClr val="tx1"/>
                </a:solidFill>
                <a:latin typeface="+mj-lt"/>
                <a:ea typeface="Helvetica Neue"/>
                <a:cs typeface="Helvetica Neue"/>
                <a:sym typeface="Helvetica Neue"/>
              </a:rPr>
              <a:t> curs de </a:t>
            </a:r>
            <a:r>
              <a:rPr lang="en-US" sz="2200" dirty="0" err="1" smtClean="0">
                <a:solidFill>
                  <a:schemeClr val="tx1"/>
                </a:solidFill>
                <a:latin typeface="+mj-lt"/>
                <a:ea typeface="Helvetica Neue"/>
                <a:cs typeface="Helvetica Neue"/>
                <a:sym typeface="Helvetica Neue"/>
              </a:rPr>
              <a:t>desfășurare</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exacte</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pentru</a:t>
            </a:r>
            <a:r>
              <a:rPr lang="en-US" sz="2200" dirty="0" smtClean="0">
                <a:solidFill>
                  <a:schemeClr val="tx1"/>
                </a:solidFill>
                <a:latin typeface="+mj-lt"/>
                <a:ea typeface="Helvetica Neue"/>
                <a:cs typeface="Helvetica Neue"/>
                <a:sym typeface="Helvetica Neue"/>
              </a:rPr>
              <a:t> a </a:t>
            </a:r>
            <a:r>
              <a:rPr lang="en-US" sz="2200" dirty="0" err="1" smtClean="0">
                <a:solidFill>
                  <a:schemeClr val="tx1"/>
                </a:solidFill>
                <a:latin typeface="+mj-lt"/>
                <a:ea typeface="Helvetica Neue"/>
                <a:cs typeface="Helvetica Neue"/>
                <a:sym typeface="Helvetica Neue"/>
              </a:rPr>
              <a:t>informa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instruirea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pentru</a:t>
            </a:r>
            <a:r>
              <a:rPr lang="en-US" sz="2200" dirty="0" smtClean="0">
                <a:solidFill>
                  <a:schemeClr val="tx1"/>
                </a:solidFill>
                <a:latin typeface="+mj-lt"/>
                <a:ea typeface="Helvetica Neue"/>
                <a:cs typeface="Helvetica Neue"/>
                <a:sym typeface="Helvetica Neue"/>
              </a:rPr>
              <a:t> a </a:t>
            </a:r>
            <a:r>
              <a:rPr lang="en-US" sz="2200" dirty="0" err="1" smtClean="0">
                <a:solidFill>
                  <a:schemeClr val="tx1"/>
                </a:solidFill>
                <a:latin typeface="+mj-lt"/>
                <a:ea typeface="Helvetica Neue"/>
                <a:cs typeface="Helvetica Neue"/>
                <a:sym typeface="Helvetica Neue"/>
              </a:rPr>
              <a:t>determina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înțelegerea</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și</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cunoștințele</a:t>
            </a:r>
            <a:r>
              <a:rPr lang="en-US" sz="2200" dirty="0" smtClean="0">
                <a:solidFill>
                  <a:schemeClr val="tx1"/>
                </a:solidFill>
                <a:latin typeface="+mj-lt"/>
                <a:ea typeface="Helvetica Neue"/>
                <a:cs typeface="Helvetica Neue"/>
                <a:sym typeface="Helvetica Neue"/>
              </a:rPr>
              <a:t> </a:t>
            </a:r>
            <a:r>
              <a:rPr lang="en-US" sz="2200" dirty="0" err="1" smtClean="0">
                <a:solidFill>
                  <a:schemeClr val="tx1"/>
                </a:solidFill>
                <a:latin typeface="+mj-lt"/>
                <a:ea typeface="Helvetica Neue"/>
                <a:cs typeface="Helvetica Neue"/>
                <a:sym typeface="Helvetica Neue"/>
              </a:rPr>
              <a:t>elevilor</a:t>
            </a:r>
            <a:r>
              <a:rPr lang="en-US" sz="2200" dirty="0" smtClean="0">
                <a:solidFill>
                  <a:schemeClr val="tx1"/>
                </a:solidFill>
                <a:latin typeface="+mj-lt"/>
                <a:ea typeface="Helvetica Neue"/>
                <a:cs typeface="Helvetica Neue"/>
                <a:sym typeface="Helvetica Neue"/>
              </a:rPr>
              <a:t>.</a:t>
            </a:r>
            <a:endParaRPr lang="en-US" sz="2200" dirty="0">
              <a:solidFill>
                <a:schemeClr val="tx1"/>
              </a:solidFill>
              <a:latin typeface="+mj-lt"/>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a:p>
            <a:pPr lvl="0" algn="r">
              <a:lnSpc>
                <a:spcPct val="90000"/>
              </a:lnSpc>
              <a:buClr>
                <a:schemeClr val="dk1"/>
              </a:buClr>
              <a:buSzPts val="4800"/>
            </a:pPr>
            <a:r>
              <a:rPr lang="en-US" sz="2000" b="1" dirty="0" err="1" smtClean="0">
                <a:solidFill>
                  <a:schemeClr val="accent4"/>
                </a:solidFill>
                <a:latin typeface="+mj-lt"/>
                <a:ea typeface="Helvetica Neue"/>
                <a:cs typeface="Helvetica Neue"/>
                <a:sym typeface="Helvetica Neue"/>
              </a:rPr>
              <a:t>Orientări</a:t>
            </a:r>
            <a:endParaRPr lang="en-US"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59730331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395924"/>
            <a:ext cx="10521600" cy="301298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pt-BR" sz="7200" b="1" dirty="0" smtClean="0">
                <a:solidFill>
                  <a:schemeClr val="lt1"/>
                </a:solidFill>
                <a:latin typeface="+mj-lt"/>
                <a:ea typeface="Helvetica Neue"/>
                <a:cs typeface="Helvetica Neue"/>
                <a:sym typeface="Helvetica Neue"/>
              </a:rPr>
              <a:t>Funda</a:t>
            </a:r>
            <a:r>
              <a:rPr lang="ro-RO" sz="7200" b="1" dirty="0" smtClean="0">
                <a:solidFill>
                  <a:schemeClr val="lt1"/>
                </a:solidFill>
                <a:latin typeface="+mj-lt"/>
                <a:ea typeface="Helvetica Neue"/>
                <a:cs typeface="Helvetica Neue"/>
                <a:sym typeface="Helvetica Neue"/>
              </a:rPr>
              <a:t>mente</a:t>
            </a:r>
            <a:r>
              <a:rPr lang="pt-BR" sz="7200" b="1" dirty="0" smtClean="0">
                <a:solidFill>
                  <a:schemeClr val="lt1"/>
                </a:solidFill>
                <a:latin typeface="+mj-lt"/>
                <a:ea typeface="Helvetica Neue"/>
                <a:cs typeface="Helvetica Neue"/>
                <a:sym typeface="Helvetica Neue"/>
              </a:rPr>
              <a:t> pentru </a:t>
            </a:r>
            <a:r>
              <a:rPr lang="pt-BR" sz="7200" b="1" smtClean="0">
                <a:solidFill>
                  <a:schemeClr val="lt1"/>
                </a:solidFill>
                <a:latin typeface="+mj-lt"/>
                <a:ea typeface="Helvetica Neue"/>
                <a:cs typeface="Helvetica Neue"/>
                <a:sym typeface="Helvetica Neue"/>
              </a:rPr>
              <a:t>o educație incluzivă</a:t>
            </a:r>
            <a:r>
              <a:rPr lang="ro-RO" sz="7200" b="1" smtClean="0">
                <a:solidFill>
                  <a:schemeClr val="lt1"/>
                </a:solidFill>
                <a:latin typeface="+mj-lt"/>
                <a:ea typeface="Helvetica Neue"/>
                <a:cs typeface="Helvetica Neue"/>
                <a:sym typeface="Helvetica Neue"/>
              </a:rPr>
              <a:t> </a:t>
            </a:r>
            <a:r>
              <a:rPr lang="ro-RO" sz="7200" b="1" dirty="0" smtClean="0">
                <a:solidFill>
                  <a:schemeClr val="lt1"/>
                </a:solidFill>
                <a:latin typeface="+mj-lt"/>
                <a:ea typeface="Helvetica Neue"/>
                <a:cs typeface="Helvetica Neue"/>
                <a:sym typeface="Helvetica Neue"/>
              </a:rPr>
              <a:t>prin creația artistică </a:t>
            </a:r>
            <a:r>
              <a:rPr lang="es-ES" sz="7200" b="1" dirty="0" smtClean="0">
                <a:solidFill>
                  <a:schemeClr val="lt1"/>
                </a:solidFill>
                <a:latin typeface="+mj-lt"/>
                <a:ea typeface="Helvetica Neue"/>
                <a:cs typeface="Helvetica Neue"/>
                <a:sym typeface="Helvetica Neue"/>
              </a:rPr>
              <a:t>- UDL</a:t>
            </a:r>
            <a:endParaRPr sz="7200" b="1" i="0" u="none" strike="noStrike" cap="none" dirty="0">
              <a:solidFill>
                <a:schemeClr val="lt1"/>
              </a:solidFill>
              <a:latin typeface="+mj-lt"/>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mj-lt"/>
              <a:ea typeface="Helvetica Neue"/>
              <a:cs typeface="Helvetica Neue"/>
              <a:sym typeface="Helvetica Neue"/>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32435" y="1577941"/>
            <a:ext cx="11111697" cy="4001055"/>
          </a:xfrm>
          <a:prstGeom prst="rect">
            <a:avLst/>
          </a:prstGeom>
          <a:noFill/>
          <a:ln>
            <a:noFill/>
          </a:ln>
        </p:spPr>
        <p:txBody>
          <a:bodyPr spcFirstLastPara="1" wrap="square" lIns="91425" tIns="45700" rIns="91425" bIns="45700" anchor="t" anchorCtr="0">
            <a:spAutoFit/>
          </a:bodyPr>
          <a:lstStyle/>
          <a:p>
            <a:pPr algn="just">
              <a:spcBef>
                <a:spcPts val="600"/>
              </a:spcBef>
            </a:pPr>
            <a:r>
              <a:rPr lang="en-US" sz="2400" dirty="0" smtClean="0">
                <a:solidFill>
                  <a:schemeClr val="accent2">
                    <a:lumMod val="75000"/>
                  </a:schemeClr>
                </a:solidFill>
                <a:latin typeface="+mj-lt"/>
              </a:rPr>
              <a:t>UDL </a:t>
            </a:r>
            <a:r>
              <a:rPr lang="en-US" sz="2400" dirty="0" err="1" smtClean="0">
                <a:solidFill>
                  <a:schemeClr val="accent2">
                    <a:lumMod val="75000"/>
                  </a:schemeClr>
                </a:solidFill>
                <a:latin typeface="+mj-lt"/>
              </a:rPr>
              <a:t>în</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contextul</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școlii</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gimnaziale</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Planificarea</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pentru</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toți</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cursanții</a:t>
            </a:r>
            <a:r>
              <a:rPr lang="ro-RO" sz="2400" dirty="0" smtClean="0">
                <a:solidFill>
                  <a:schemeClr val="accent2">
                    <a:lumMod val="75000"/>
                  </a:schemeClr>
                </a:solidFill>
                <a:latin typeface="+mj-lt"/>
              </a:rPr>
              <a:t>.</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Lista</a:t>
            </a:r>
            <a:r>
              <a:rPr lang="en-US" sz="2400" dirty="0" smtClean="0">
                <a:solidFill>
                  <a:schemeClr val="accent2">
                    <a:lumMod val="75000"/>
                  </a:schemeClr>
                </a:solidFill>
                <a:latin typeface="+mj-lt"/>
              </a:rPr>
              <a:t> de </a:t>
            </a:r>
            <a:r>
              <a:rPr lang="ro-RO" sz="2400" dirty="0" smtClean="0">
                <a:solidFill>
                  <a:schemeClr val="accent2">
                    <a:lumMod val="75000"/>
                  </a:schemeClr>
                </a:solidFill>
                <a:latin typeface="+mj-lt"/>
              </a:rPr>
              <a:t>Control</a:t>
            </a:r>
            <a:endParaRPr lang="en-US" sz="2200" dirty="0">
              <a:latin typeface="+mj-lt"/>
            </a:endParaRPr>
          </a:p>
          <a:p>
            <a:pPr marL="457200" indent="-457200" algn="just">
              <a:spcBef>
                <a:spcPts val="600"/>
              </a:spcBef>
              <a:buClr>
                <a:schemeClr val="accent2">
                  <a:lumMod val="75000"/>
                </a:schemeClr>
              </a:buClr>
              <a:buFont typeface="Wingdings" panose="05000000000000000000" pitchFamily="2" charset="2"/>
              <a:buChar char="v"/>
            </a:pPr>
            <a:r>
              <a:rPr lang="en-US" sz="2200" dirty="0" smtClean="0">
                <a:latin typeface="+mj-lt"/>
              </a:rPr>
              <a:t>A</a:t>
            </a:r>
            <a:r>
              <a:rPr lang="ro-RO" sz="2200" dirty="0" smtClean="0">
                <a:latin typeface="+mj-lt"/>
              </a:rPr>
              <a:t>ț</a:t>
            </a:r>
            <a:r>
              <a:rPr lang="en-US" sz="2200" dirty="0" err="1" smtClean="0">
                <a:latin typeface="+mj-lt"/>
              </a:rPr>
              <a:t>i</a:t>
            </a:r>
            <a:r>
              <a:rPr lang="en-US" sz="2200" dirty="0" smtClean="0">
                <a:latin typeface="+mj-lt"/>
              </a:rPr>
              <a:t> </a:t>
            </a:r>
            <a:r>
              <a:rPr lang="en-US" sz="2200" dirty="0" err="1" smtClean="0">
                <a:latin typeface="+mj-lt"/>
              </a:rPr>
              <a:t>identificat</a:t>
            </a:r>
            <a:r>
              <a:rPr lang="en-US" sz="2200" dirty="0" smtClean="0">
                <a:latin typeface="+mj-lt"/>
              </a:rPr>
              <a:t> </a:t>
            </a:r>
            <a:r>
              <a:rPr lang="en-US" sz="2200" dirty="0" err="1" smtClean="0">
                <a:solidFill>
                  <a:schemeClr val="accent1"/>
                </a:solidFill>
                <a:latin typeface="+mj-lt"/>
              </a:rPr>
              <a:t>obiective</a:t>
            </a:r>
            <a:r>
              <a:rPr lang="en-US" sz="2200" dirty="0" smtClean="0">
                <a:solidFill>
                  <a:schemeClr val="accent1"/>
                </a:solidFill>
                <a:latin typeface="+mj-lt"/>
              </a:rPr>
              <a:t> </a:t>
            </a:r>
            <a:r>
              <a:rPr lang="en-US" sz="2200" dirty="0" err="1" smtClean="0">
                <a:solidFill>
                  <a:schemeClr val="accent1"/>
                </a:solidFill>
                <a:latin typeface="+mj-lt"/>
              </a:rPr>
              <a:t>clare</a:t>
            </a:r>
            <a:r>
              <a:rPr lang="en-US" sz="2200" dirty="0" smtClean="0">
                <a:latin typeface="+mj-lt"/>
              </a:rPr>
              <a:t>?</a:t>
            </a:r>
            <a:endParaRPr lang="en-US" sz="2200" dirty="0">
              <a:latin typeface="+mj-lt"/>
            </a:endParaRPr>
          </a:p>
          <a:p>
            <a:pPr marL="457200" indent="-457200" algn="just">
              <a:spcBef>
                <a:spcPts val="600"/>
              </a:spcBef>
              <a:buClr>
                <a:schemeClr val="accent2">
                  <a:lumMod val="75000"/>
                </a:schemeClr>
              </a:buClr>
              <a:buFont typeface="Wingdings" panose="05000000000000000000" pitchFamily="2" charset="2"/>
              <a:buChar char="v"/>
            </a:pPr>
            <a:r>
              <a:rPr lang="en-US" sz="2200" dirty="0" err="1" smtClean="0">
                <a:latin typeface="+mj-lt"/>
              </a:rPr>
              <a:t>Ați</a:t>
            </a:r>
            <a:r>
              <a:rPr lang="en-US" sz="2200" dirty="0" smtClean="0">
                <a:latin typeface="+mj-lt"/>
              </a:rPr>
              <a:t> </a:t>
            </a:r>
            <a:r>
              <a:rPr lang="en-US" sz="2200" dirty="0" err="1" smtClean="0">
                <a:solidFill>
                  <a:schemeClr val="accent1"/>
                </a:solidFill>
                <a:latin typeface="+mj-lt"/>
              </a:rPr>
              <a:t>eliminat</a:t>
            </a:r>
            <a:r>
              <a:rPr lang="en-US" sz="2200" dirty="0" smtClean="0">
                <a:solidFill>
                  <a:schemeClr val="accent1"/>
                </a:solidFill>
                <a:latin typeface="+mj-lt"/>
              </a:rPr>
              <a:t> </a:t>
            </a:r>
            <a:r>
              <a:rPr lang="en-US" sz="2200" dirty="0" err="1" smtClean="0">
                <a:solidFill>
                  <a:schemeClr val="accent1"/>
                </a:solidFill>
                <a:latin typeface="+mj-lt"/>
              </a:rPr>
              <a:t>barierele</a:t>
            </a:r>
            <a:r>
              <a:rPr lang="en-US" sz="2200" dirty="0" smtClean="0">
                <a:solidFill>
                  <a:schemeClr val="accent1"/>
                </a:solidFill>
                <a:latin typeface="+mj-lt"/>
              </a:rPr>
              <a:t> la </a:t>
            </a:r>
            <a:r>
              <a:rPr lang="en-US" sz="2200" dirty="0" err="1" smtClean="0">
                <a:solidFill>
                  <a:schemeClr val="accent1"/>
                </a:solidFill>
                <a:latin typeface="+mj-lt"/>
              </a:rPr>
              <a:t>punerea</a:t>
            </a:r>
            <a:r>
              <a:rPr lang="en-US" sz="2200" dirty="0" smtClean="0">
                <a:solidFill>
                  <a:schemeClr val="accent1"/>
                </a:solidFill>
                <a:latin typeface="+mj-lt"/>
              </a:rPr>
              <a:t> </a:t>
            </a:r>
            <a:r>
              <a:rPr lang="en-US" sz="2200" dirty="0" err="1" smtClean="0">
                <a:solidFill>
                  <a:schemeClr val="accent1"/>
                </a:solidFill>
                <a:latin typeface="+mj-lt"/>
              </a:rPr>
              <a:t>în</a:t>
            </a:r>
            <a:r>
              <a:rPr lang="en-US" sz="2200" dirty="0" smtClean="0">
                <a:solidFill>
                  <a:schemeClr val="accent1"/>
                </a:solidFill>
                <a:latin typeface="+mj-lt"/>
              </a:rPr>
              <a:t> </a:t>
            </a:r>
            <a:r>
              <a:rPr lang="en-US" sz="2200" dirty="0" err="1" smtClean="0">
                <a:solidFill>
                  <a:schemeClr val="accent1"/>
                </a:solidFill>
                <a:latin typeface="+mj-lt"/>
              </a:rPr>
              <a:t>aplicare</a:t>
            </a:r>
            <a:r>
              <a:rPr lang="en-US" sz="2200" dirty="0" smtClean="0">
                <a:solidFill>
                  <a:schemeClr val="accent1"/>
                </a:solidFill>
                <a:latin typeface="+mj-lt"/>
              </a:rPr>
              <a:t> </a:t>
            </a:r>
            <a:r>
              <a:rPr lang="en-US" sz="2200" dirty="0" smtClean="0">
                <a:latin typeface="+mj-lt"/>
              </a:rPr>
              <a:t>a </a:t>
            </a:r>
            <a:r>
              <a:rPr lang="en-US" sz="2200" dirty="0" err="1" smtClean="0">
                <a:latin typeface="+mj-lt"/>
              </a:rPr>
              <a:t>metodelor</a:t>
            </a:r>
            <a:r>
              <a:rPr lang="en-US" sz="2200" dirty="0" smtClean="0">
                <a:latin typeface="+mj-lt"/>
              </a:rPr>
              <a:t>, </a:t>
            </a:r>
            <a:r>
              <a:rPr lang="en-US" sz="2200" dirty="0" err="1" smtClean="0">
                <a:latin typeface="+mj-lt"/>
              </a:rPr>
              <a:t>materialelor</a:t>
            </a:r>
            <a:r>
              <a:rPr lang="en-US" sz="2200" dirty="0" smtClean="0">
                <a:latin typeface="+mj-lt"/>
              </a:rPr>
              <a:t> </a:t>
            </a:r>
            <a:r>
              <a:rPr lang="en-US" sz="2200" dirty="0" err="1" smtClean="0">
                <a:latin typeface="+mj-lt"/>
              </a:rPr>
              <a:t>și</a:t>
            </a:r>
            <a:r>
              <a:rPr lang="en-US" sz="2200" dirty="0" smtClean="0">
                <a:latin typeface="+mj-lt"/>
              </a:rPr>
              <a:t> </a:t>
            </a:r>
            <a:r>
              <a:rPr lang="en-US" sz="2200" dirty="0" err="1" smtClean="0">
                <a:latin typeface="+mj-lt"/>
              </a:rPr>
              <a:t>evaluărilor</a:t>
            </a:r>
            <a:r>
              <a:rPr lang="en-US" sz="2200" dirty="0" smtClean="0">
                <a:latin typeface="+mj-lt"/>
              </a:rPr>
              <a:t>? </a:t>
            </a:r>
            <a:endParaRPr lang="en-US" sz="2200" dirty="0">
              <a:latin typeface="+mj-lt"/>
            </a:endParaRPr>
          </a:p>
          <a:p>
            <a:pPr marL="457200" indent="-457200" algn="just">
              <a:spcBef>
                <a:spcPts val="600"/>
              </a:spcBef>
              <a:buClr>
                <a:schemeClr val="accent2">
                  <a:lumMod val="75000"/>
                </a:schemeClr>
              </a:buClr>
              <a:buFont typeface="Wingdings" panose="05000000000000000000" pitchFamily="2" charset="2"/>
              <a:buChar char="v"/>
            </a:pPr>
            <a:r>
              <a:rPr lang="ro-RO" sz="2200" dirty="0" smtClean="0">
                <a:latin typeface="+mj-lt"/>
              </a:rPr>
              <a:t>Aț</a:t>
            </a:r>
            <a:r>
              <a:rPr lang="fr-FR" sz="2200" dirty="0" smtClean="0">
                <a:latin typeface="+mj-lt"/>
              </a:rPr>
              <a:t>i </a:t>
            </a:r>
            <a:r>
              <a:rPr lang="fr-FR" sz="2200" dirty="0" err="1" smtClean="0">
                <a:latin typeface="+mj-lt"/>
              </a:rPr>
              <a:t>planificat</a:t>
            </a:r>
            <a:r>
              <a:rPr lang="fr-FR" sz="2200" dirty="0" smtClean="0">
                <a:latin typeface="+mj-lt"/>
              </a:rPr>
              <a:t> </a:t>
            </a:r>
            <a:r>
              <a:rPr lang="fr-FR" sz="2200" dirty="0" err="1" smtClean="0">
                <a:latin typeface="+mj-lt"/>
              </a:rPr>
              <a:t>sau</a:t>
            </a:r>
            <a:r>
              <a:rPr lang="fr-FR" sz="2200" dirty="0" smtClean="0">
                <a:latin typeface="+mj-lt"/>
              </a:rPr>
              <a:t> </a:t>
            </a:r>
            <a:r>
              <a:rPr lang="fr-FR" sz="2200" dirty="0" err="1" smtClean="0">
                <a:latin typeface="+mj-lt"/>
              </a:rPr>
              <a:t>proiectat</a:t>
            </a:r>
            <a:r>
              <a:rPr lang="fr-FR" sz="2200" dirty="0" smtClean="0">
                <a:latin typeface="+mj-lt"/>
              </a:rPr>
              <a:t> </a:t>
            </a:r>
            <a:r>
              <a:rPr lang="fr-FR" sz="2200" dirty="0" err="1" smtClean="0">
                <a:latin typeface="+mj-lt"/>
              </a:rPr>
              <a:t>lecția</a:t>
            </a:r>
            <a:r>
              <a:rPr lang="fr-FR" sz="2200" dirty="0" smtClean="0">
                <a:latin typeface="+mj-lt"/>
              </a:rPr>
              <a:t> </a:t>
            </a:r>
            <a:r>
              <a:rPr lang="fr-FR" sz="2200" dirty="0" err="1" smtClean="0">
                <a:latin typeface="+mj-lt"/>
              </a:rPr>
              <a:t>gândindu</a:t>
            </a:r>
            <a:r>
              <a:rPr lang="fr-FR" sz="2200" dirty="0" smtClean="0">
                <a:latin typeface="+mj-lt"/>
              </a:rPr>
              <a:t>-</a:t>
            </a:r>
            <a:r>
              <a:rPr lang="ro-RO" sz="2200" dirty="0" smtClean="0">
                <a:latin typeface="+mj-lt"/>
              </a:rPr>
              <a:t>vă</a:t>
            </a:r>
            <a:r>
              <a:rPr lang="fr-FR" sz="2200" dirty="0" smtClean="0">
                <a:latin typeface="+mj-lt"/>
              </a:rPr>
              <a:t> la </a:t>
            </a:r>
            <a:r>
              <a:rPr lang="fr-FR" sz="2200" dirty="0" smtClean="0">
                <a:solidFill>
                  <a:schemeClr val="accent1"/>
                </a:solidFill>
                <a:latin typeface="+mj-lt"/>
              </a:rPr>
              <a:t>mai </a:t>
            </a:r>
            <a:r>
              <a:rPr lang="fr-FR" sz="2200" dirty="0" err="1" smtClean="0">
                <a:solidFill>
                  <a:schemeClr val="accent1"/>
                </a:solidFill>
                <a:latin typeface="+mj-lt"/>
              </a:rPr>
              <a:t>multe</a:t>
            </a:r>
            <a:r>
              <a:rPr lang="fr-FR" sz="2200" dirty="0" smtClean="0">
                <a:solidFill>
                  <a:schemeClr val="accent1"/>
                </a:solidFill>
                <a:latin typeface="+mj-lt"/>
              </a:rPr>
              <a:t> </a:t>
            </a:r>
            <a:r>
              <a:rPr lang="fr-FR" sz="2200" dirty="0" err="1" smtClean="0">
                <a:solidFill>
                  <a:schemeClr val="accent1"/>
                </a:solidFill>
                <a:latin typeface="+mj-lt"/>
              </a:rPr>
              <a:t>mijloace</a:t>
            </a:r>
            <a:r>
              <a:rPr lang="fr-FR" sz="2200" dirty="0" smtClean="0">
                <a:solidFill>
                  <a:schemeClr val="accent1"/>
                </a:solidFill>
                <a:latin typeface="+mj-lt"/>
              </a:rPr>
              <a:t> de </a:t>
            </a:r>
            <a:r>
              <a:rPr lang="fr-FR" sz="2200" dirty="0" err="1" smtClean="0">
                <a:solidFill>
                  <a:schemeClr val="accent1"/>
                </a:solidFill>
                <a:latin typeface="+mj-lt"/>
              </a:rPr>
              <a:t>reprezentare</a:t>
            </a:r>
            <a:r>
              <a:rPr lang="fr-FR" sz="2200" dirty="0" smtClean="0">
                <a:solidFill>
                  <a:schemeClr val="accent1"/>
                </a:solidFill>
                <a:latin typeface="+mj-lt"/>
              </a:rPr>
              <a:t> </a:t>
            </a:r>
            <a:r>
              <a:rPr lang="fr-FR" sz="2200" dirty="0" smtClean="0">
                <a:latin typeface="+mj-lt"/>
              </a:rPr>
              <a:t>a </a:t>
            </a:r>
            <a:r>
              <a:rPr lang="fr-FR" sz="2200" dirty="0" err="1" smtClean="0">
                <a:latin typeface="+mj-lt"/>
              </a:rPr>
              <a:t>conceptelor</a:t>
            </a:r>
            <a:r>
              <a:rPr lang="fr-FR" sz="2200" dirty="0" smtClean="0">
                <a:latin typeface="+mj-lt"/>
              </a:rPr>
              <a:t> </a:t>
            </a:r>
            <a:r>
              <a:rPr lang="fr-FR" sz="2200" dirty="0" err="1" smtClean="0">
                <a:latin typeface="+mj-lt"/>
              </a:rPr>
              <a:t>și</a:t>
            </a:r>
            <a:r>
              <a:rPr lang="fr-FR" sz="2200" dirty="0" smtClean="0">
                <a:latin typeface="+mj-lt"/>
              </a:rPr>
              <a:t> </a:t>
            </a:r>
            <a:r>
              <a:rPr lang="fr-FR" sz="2200" dirty="0" err="1" smtClean="0">
                <a:latin typeface="+mj-lt"/>
              </a:rPr>
              <a:t>ideilor</a:t>
            </a:r>
            <a:r>
              <a:rPr lang="fr-FR" sz="2200" dirty="0" smtClean="0">
                <a:latin typeface="+mj-lt"/>
              </a:rPr>
              <a:t> </a:t>
            </a:r>
            <a:r>
              <a:rPr lang="fr-FR" sz="2200" dirty="0" err="1" smtClean="0">
                <a:latin typeface="+mj-lt"/>
              </a:rPr>
              <a:t>noi</a:t>
            </a:r>
            <a:r>
              <a:rPr lang="en-US" sz="2200" dirty="0" smtClean="0">
                <a:latin typeface="+mj-lt"/>
              </a:rPr>
              <a:t>? </a:t>
            </a:r>
            <a:endParaRPr lang="en-US" sz="2200" dirty="0">
              <a:latin typeface="+mj-lt"/>
            </a:endParaRPr>
          </a:p>
          <a:p>
            <a:pPr marL="457200" indent="-457200" algn="just">
              <a:spcBef>
                <a:spcPts val="600"/>
              </a:spcBef>
              <a:buClr>
                <a:schemeClr val="accent2">
                  <a:lumMod val="75000"/>
                </a:schemeClr>
              </a:buClr>
              <a:buFont typeface="Wingdings" panose="05000000000000000000" pitchFamily="2" charset="2"/>
              <a:buChar char="v"/>
            </a:pPr>
            <a:r>
              <a:rPr lang="ro-RO" sz="2200" dirty="0">
                <a:latin typeface="+mj-lt"/>
              </a:rPr>
              <a:t>A</a:t>
            </a:r>
            <a:r>
              <a:rPr lang="en-US" sz="2200" dirty="0" err="1" smtClean="0">
                <a:latin typeface="+mj-lt"/>
              </a:rPr>
              <a:t>ți</a:t>
            </a:r>
            <a:r>
              <a:rPr lang="en-US" sz="2200" dirty="0" smtClean="0">
                <a:latin typeface="+mj-lt"/>
              </a:rPr>
              <a:t> </a:t>
            </a:r>
            <a:r>
              <a:rPr lang="en-US" sz="2200" dirty="0" err="1" smtClean="0">
                <a:latin typeface="+mj-lt"/>
              </a:rPr>
              <a:t>planificat</a:t>
            </a:r>
            <a:r>
              <a:rPr lang="en-US" sz="2200" dirty="0" smtClean="0">
                <a:latin typeface="+mj-lt"/>
              </a:rPr>
              <a:t> </a:t>
            </a:r>
            <a:r>
              <a:rPr lang="en-US" sz="2200" dirty="0" err="1" smtClean="0">
                <a:latin typeface="+mj-lt"/>
              </a:rPr>
              <a:t>sau</a:t>
            </a:r>
            <a:r>
              <a:rPr lang="en-US" sz="2200" dirty="0" smtClean="0">
                <a:latin typeface="+mj-lt"/>
              </a:rPr>
              <a:t> </a:t>
            </a:r>
            <a:r>
              <a:rPr lang="en-US" sz="2200" dirty="0" err="1" smtClean="0">
                <a:latin typeface="+mj-lt"/>
              </a:rPr>
              <a:t>ați</a:t>
            </a:r>
            <a:r>
              <a:rPr lang="en-US" sz="2200" dirty="0" smtClean="0">
                <a:latin typeface="+mj-lt"/>
              </a:rPr>
              <a:t> </a:t>
            </a:r>
            <a:r>
              <a:rPr lang="en-US" sz="2200" dirty="0" err="1" smtClean="0">
                <a:latin typeface="+mj-lt"/>
              </a:rPr>
              <a:t>proiectat</a:t>
            </a:r>
            <a:r>
              <a:rPr lang="en-US" sz="2200" dirty="0" smtClean="0">
                <a:latin typeface="+mj-lt"/>
              </a:rPr>
              <a:t> </a:t>
            </a:r>
            <a:r>
              <a:rPr lang="en-US" sz="2200" dirty="0" err="1" smtClean="0">
                <a:latin typeface="+mj-lt"/>
              </a:rPr>
              <a:t>lecția</a:t>
            </a:r>
            <a:r>
              <a:rPr lang="en-US" sz="2200" dirty="0" smtClean="0">
                <a:latin typeface="+mj-lt"/>
              </a:rPr>
              <a:t> </a:t>
            </a:r>
            <a:r>
              <a:rPr lang="en-US" sz="2200" dirty="0" err="1" smtClean="0">
                <a:latin typeface="+mj-lt"/>
              </a:rPr>
              <a:t>gândindu-vă</a:t>
            </a:r>
            <a:r>
              <a:rPr lang="en-US" sz="2200" dirty="0" smtClean="0">
                <a:latin typeface="+mj-lt"/>
              </a:rPr>
              <a:t> la </a:t>
            </a:r>
            <a:r>
              <a:rPr lang="en-US" sz="2200" dirty="0" err="1" smtClean="0">
                <a:latin typeface="+mj-lt"/>
              </a:rPr>
              <a:t>mai</a:t>
            </a:r>
            <a:r>
              <a:rPr lang="en-US" sz="2200" dirty="0" smtClean="0">
                <a:latin typeface="+mj-lt"/>
              </a:rPr>
              <a:t> </a:t>
            </a:r>
            <a:r>
              <a:rPr lang="en-US" sz="2200" dirty="0" err="1" smtClean="0">
                <a:latin typeface="+mj-lt"/>
              </a:rPr>
              <a:t>multe</a:t>
            </a:r>
            <a:r>
              <a:rPr lang="en-US" sz="2200" dirty="0" smtClean="0">
                <a:latin typeface="+mj-lt"/>
              </a:rPr>
              <a:t> </a:t>
            </a:r>
            <a:r>
              <a:rPr lang="en-US" sz="2200" dirty="0" err="1" smtClean="0">
                <a:latin typeface="+mj-lt"/>
              </a:rPr>
              <a:t>moduri</a:t>
            </a:r>
            <a:r>
              <a:rPr lang="en-US" sz="2200" dirty="0" smtClean="0">
                <a:latin typeface="+mj-lt"/>
              </a:rPr>
              <a:t> </a:t>
            </a:r>
            <a:r>
              <a:rPr lang="en-US" sz="2200" dirty="0" smtClean="0">
                <a:solidFill>
                  <a:schemeClr val="accent1"/>
                </a:solidFill>
                <a:latin typeface="+mj-lt"/>
              </a:rPr>
              <a:t>de a </a:t>
            </a:r>
            <a:r>
              <a:rPr lang="en-US" sz="2200" dirty="0" err="1" smtClean="0">
                <a:solidFill>
                  <a:schemeClr val="accent1"/>
                </a:solidFill>
                <a:latin typeface="+mj-lt"/>
              </a:rPr>
              <a:t>sprijini</a:t>
            </a:r>
            <a:r>
              <a:rPr lang="en-US" sz="2200" dirty="0" smtClean="0">
                <a:solidFill>
                  <a:schemeClr val="accent1"/>
                </a:solidFill>
                <a:latin typeface="+mj-lt"/>
              </a:rPr>
              <a:t> </a:t>
            </a:r>
            <a:r>
              <a:rPr lang="en-US" sz="2200" dirty="0" err="1" smtClean="0">
                <a:solidFill>
                  <a:schemeClr val="accent1"/>
                </a:solidFill>
                <a:latin typeface="+mj-lt"/>
              </a:rPr>
              <a:t>înțelegerea</a:t>
            </a:r>
            <a:r>
              <a:rPr lang="en-US" sz="2200" dirty="0" smtClean="0">
                <a:solidFill>
                  <a:schemeClr val="accent1"/>
                </a:solidFill>
                <a:latin typeface="+mj-lt"/>
              </a:rPr>
              <a:t> </a:t>
            </a:r>
            <a:r>
              <a:rPr lang="en-US" sz="2200" dirty="0" err="1" smtClean="0">
                <a:solidFill>
                  <a:schemeClr val="accent1"/>
                </a:solidFill>
                <a:latin typeface="+mj-lt"/>
              </a:rPr>
              <a:t>cursanților</a:t>
            </a:r>
            <a:r>
              <a:rPr lang="en-US" sz="2200" dirty="0" smtClean="0">
                <a:latin typeface="+mj-lt"/>
              </a:rPr>
              <a:t>? </a:t>
            </a:r>
            <a:endParaRPr lang="en-US" sz="2200" dirty="0">
              <a:latin typeface="+mj-lt"/>
            </a:endParaRPr>
          </a:p>
          <a:p>
            <a:pPr marL="457200" indent="-457200" algn="just">
              <a:spcBef>
                <a:spcPts val="600"/>
              </a:spcBef>
              <a:buClr>
                <a:schemeClr val="accent2">
                  <a:lumMod val="75000"/>
                </a:schemeClr>
              </a:buClr>
              <a:buFont typeface="Wingdings" panose="05000000000000000000" pitchFamily="2" charset="2"/>
              <a:buChar char="v"/>
            </a:pPr>
            <a:r>
              <a:rPr lang="en-US" sz="2200" dirty="0" smtClean="0">
                <a:latin typeface="+mj-lt"/>
              </a:rPr>
              <a:t>V-</a:t>
            </a:r>
            <a:r>
              <a:rPr lang="en-US" sz="2200" dirty="0" err="1" smtClean="0">
                <a:latin typeface="+mj-lt"/>
              </a:rPr>
              <a:t>ați</a:t>
            </a:r>
            <a:r>
              <a:rPr lang="en-US" sz="2200" dirty="0" smtClean="0">
                <a:latin typeface="+mj-lt"/>
              </a:rPr>
              <a:t> </a:t>
            </a:r>
            <a:r>
              <a:rPr lang="en-US" sz="2200" dirty="0" err="1" smtClean="0">
                <a:latin typeface="+mj-lt"/>
              </a:rPr>
              <a:t>planificat</a:t>
            </a:r>
            <a:r>
              <a:rPr lang="en-US" sz="2200" dirty="0" smtClean="0">
                <a:latin typeface="+mj-lt"/>
              </a:rPr>
              <a:t> </a:t>
            </a:r>
            <a:r>
              <a:rPr lang="en-US" sz="2200" dirty="0" err="1" smtClean="0">
                <a:latin typeface="+mj-lt"/>
              </a:rPr>
              <a:t>sau</a:t>
            </a:r>
            <a:r>
              <a:rPr lang="en-US" sz="2200" dirty="0" smtClean="0">
                <a:latin typeface="+mj-lt"/>
              </a:rPr>
              <a:t> v-</a:t>
            </a:r>
            <a:r>
              <a:rPr lang="en-US" sz="2200" dirty="0" err="1" smtClean="0">
                <a:latin typeface="+mj-lt"/>
              </a:rPr>
              <a:t>ați</a:t>
            </a:r>
            <a:r>
              <a:rPr lang="en-US" sz="2200" dirty="0" smtClean="0">
                <a:latin typeface="+mj-lt"/>
              </a:rPr>
              <a:t> </a:t>
            </a:r>
            <a:r>
              <a:rPr lang="en-US" sz="2200" dirty="0" err="1" smtClean="0">
                <a:latin typeface="+mj-lt"/>
              </a:rPr>
              <a:t>proiectat</a:t>
            </a:r>
            <a:r>
              <a:rPr lang="en-US" sz="2200" dirty="0" smtClean="0">
                <a:latin typeface="+mj-lt"/>
              </a:rPr>
              <a:t> </a:t>
            </a:r>
            <a:r>
              <a:rPr lang="en-US" sz="2200" dirty="0" err="1" smtClean="0">
                <a:latin typeface="+mj-lt"/>
              </a:rPr>
              <a:t>lecția</a:t>
            </a:r>
            <a:r>
              <a:rPr lang="en-US" sz="2200" dirty="0" smtClean="0">
                <a:latin typeface="+mj-lt"/>
              </a:rPr>
              <a:t> </a:t>
            </a:r>
            <a:r>
              <a:rPr lang="en-US" sz="2200" dirty="0" err="1" smtClean="0">
                <a:latin typeface="+mj-lt"/>
              </a:rPr>
              <a:t>gândindu-vă</a:t>
            </a:r>
            <a:r>
              <a:rPr lang="en-US" sz="2200" dirty="0" smtClean="0">
                <a:latin typeface="+mj-lt"/>
              </a:rPr>
              <a:t> la </a:t>
            </a:r>
            <a:r>
              <a:rPr lang="en-US" sz="2200" dirty="0" err="1" smtClean="0">
                <a:solidFill>
                  <a:schemeClr val="accent1"/>
                </a:solidFill>
                <a:latin typeface="+mj-lt"/>
              </a:rPr>
              <a:t>mai</a:t>
            </a:r>
            <a:r>
              <a:rPr lang="en-US" sz="2200" dirty="0" smtClean="0">
                <a:solidFill>
                  <a:schemeClr val="accent1"/>
                </a:solidFill>
                <a:latin typeface="+mj-lt"/>
              </a:rPr>
              <a:t> </a:t>
            </a:r>
            <a:r>
              <a:rPr lang="en-US" sz="2200" dirty="0" err="1" smtClean="0">
                <a:solidFill>
                  <a:schemeClr val="accent1"/>
                </a:solidFill>
                <a:latin typeface="+mj-lt"/>
              </a:rPr>
              <a:t>multe</a:t>
            </a:r>
            <a:r>
              <a:rPr lang="en-US" sz="2200" dirty="0" smtClean="0">
                <a:solidFill>
                  <a:schemeClr val="accent1"/>
                </a:solidFill>
                <a:latin typeface="+mj-lt"/>
              </a:rPr>
              <a:t> </a:t>
            </a:r>
            <a:r>
              <a:rPr lang="en-US" sz="2200" dirty="0" err="1" smtClean="0">
                <a:solidFill>
                  <a:schemeClr val="accent1"/>
                </a:solidFill>
                <a:latin typeface="+mj-lt"/>
              </a:rPr>
              <a:t>moduri</a:t>
            </a:r>
            <a:r>
              <a:rPr lang="en-US" sz="2200" dirty="0" smtClean="0">
                <a:solidFill>
                  <a:schemeClr val="accent1"/>
                </a:solidFill>
                <a:latin typeface="+mj-lt"/>
              </a:rPr>
              <a:t> de a </a:t>
            </a:r>
            <a:r>
              <a:rPr lang="en-US" sz="2200" dirty="0" err="1" smtClean="0">
                <a:solidFill>
                  <a:schemeClr val="accent1"/>
                </a:solidFill>
                <a:latin typeface="+mj-lt"/>
              </a:rPr>
              <a:t>vă</a:t>
            </a:r>
            <a:r>
              <a:rPr lang="en-US" sz="2200" dirty="0" smtClean="0">
                <a:solidFill>
                  <a:schemeClr val="accent1"/>
                </a:solidFill>
                <a:latin typeface="+mj-lt"/>
              </a:rPr>
              <a:t> </a:t>
            </a:r>
            <a:r>
              <a:rPr lang="en-US" sz="2200" dirty="0" err="1" smtClean="0">
                <a:solidFill>
                  <a:schemeClr val="accent1"/>
                </a:solidFill>
                <a:latin typeface="+mj-lt"/>
              </a:rPr>
              <a:t>implica</a:t>
            </a:r>
            <a:r>
              <a:rPr lang="en-US" sz="2200" dirty="0" smtClean="0">
                <a:solidFill>
                  <a:schemeClr val="accent1"/>
                </a:solidFill>
                <a:latin typeface="+mj-lt"/>
              </a:rPr>
              <a:t> </a:t>
            </a:r>
            <a:r>
              <a:rPr lang="en-US" sz="2200" dirty="0" err="1" smtClean="0">
                <a:solidFill>
                  <a:schemeClr val="accent1"/>
                </a:solidFill>
                <a:latin typeface="+mj-lt"/>
              </a:rPr>
              <a:t>elevii</a:t>
            </a:r>
            <a:r>
              <a:rPr lang="en-US" sz="2200" dirty="0" smtClean="0">
                <a:latin typeface="+mj-lt"/>
              </a:rPr>
              <a:t>?</a:t>
            </a:r>
            <a:endParaRPr lang="en-US" sz="2200" dirty="0">
              <a:latin typeface="+mj-lt"/>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latin typeface="+mj-lt"/>
                <a:ea typeface="Helvetica Neue"/>
                <a:cs typeface="Helvetica Neue"/>
                <a:sym typeface="Helvetica Neue"/>
              </a:rPr>
              <a:t>DESIGN UNIVERSAL PENTRU ÎNVĂȚARE (UDL)</a:t>
            </a:r>
          </a:p>
          <a:p>
            <a:pPr lvl="0" algn="r">
              <a:lnSpc>
                <a:spcPct val="90000"/>
              </a:lnSpc>
              <a:buClr>
                <a:schemeClr val="dk1"/>
              </a:buClr>
              <a:buSzPts val="4800"/>
            </a:pPr>
            <a:r>
              <a:rPr lang="en-US" sz="2000" b="1" dirty="0" err="1" smtClean="0">
                <a:solidFill>
                  <a:schemeClr val="accent4"/>
                </a:solidFill>
                <a:latin typeface="+mj-lt"/>
                <a:ea typeface="Helvetica Neue"/>
                <a:cs typeface="Helvetica Neue"/>
                <a:sym typeface="Helvetica Neue"/>
              </a:rPr>
              <a:t>Orientări</a:t>
            </a:r>
            <a:endParaRPr lang="en-US" sz="2000" b="1" dirty="0">
              <a:solidFill>
                <a:schemeClr val="accent4"/>
              </a:solidFill>
              <a:latin typeface="+mj-lt"/>
              <a:ea typeface="Helvetica Neue"/>
              <a:cs typeface="Helvetica Neue"/>
              <a:sym typeface="Helvetica Neue"/>
            </a:endParaRPr>
          </a:p>
        </p:txBody>
      </p:sp>
    </p:spTree>
    <p:extLst>
      <p:ext uri="{BB962C8B-B14F-4D97-AF65-F5344CB8AC3E}">
        <p14:creationId xmlns:p14="http://schemas.microsoft.com/office/powerpoint/2010/main" val="211755285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1934224" y="3065490"/>
            <a:ext cx="9704619" cy="2308284"/>
          </a:xfrm>
          <a:prstGeom prst="rect">
            <a:avLst/>
          </a:prstGeom>
          <a:noFill/>
          <a:ln>
            <a:noFill/>
          </a:ln>
        </p:spPr>
        <p:txBody>
          <a:bodyPr spcFirstLastPara="1" wrap="square" lIns="91425" tIns="45700" rIns="91425" bIns="45700" anchor="t" anchorCtr="0">
            <a:spAutoFit/>
          </a:bodyPr>
          <a:lstStyle/>
          <a:p>
            <a:pPr marL="177800" lvl="0" algn="just">
              <a:buClr>
                <a:srgbClr val="EC7320"/>
              </a:buClr>
              <a:buSzPts val="2800"/>
            </a:pPr>
            <a:r>
              <a:rPr lang="en-US" sz="2400" i="1" dirty="0" err="1" smtClean="0">
                <a:solidFill>
                  <a:schemeClr val="accent2"/>
                </a:solidFill>
                <a:latin typeface="+mj-lt"/>
              </a:rPr>
              <a:t>Gândiți-vă</a:t>
            </a:r>
            <a:r>
              <a:rPr lang="en-US" sz="2400" i="1" dirty="0" smtClean="0">
                <a:solidFill>
                  <a:schemeClr val="accent2"/>
                </a:solidFill>
                <a:latin typeface="+mj-lt"/>
              </a:rPr>
              <a:t> </a:t>
            </a:r>
            <a:r>
              <a:rPr lang="en-US" sz="2400" i="1" dirty="0" err="1">
                <a:solidFill>
                  <a:schemeClr val="accent2"/>
                </a:solidFill>
                <a:latin typeface="+mj-lt"/>
              </a:rPr>
              <a:t>și</a:t>
            </a:r>
            <a:r>
              <a:rPr lang="en-US" sz="2400" i="1" dirty="0">
                <a:solidFill>
                  <a:schemeClr val="accent2"/>
                </a:solidFill>
                <a:latin typeface="+mj-lt"/>
              </a:rPr>
              <a:t> </a:t>
            </a:r>
            <a:r>
              <a:rPr lang="en-US" sz="2400" i="1" dirty="0" err="1">
                <a:solidFill>
                  <a:schemeClr val="accent2"/>
                </a:solidFill>
                <a:latin typeface="+mj-lt"/>
              </a:rPr>
              <a:t>împărtășiți</a:t>
            </a:r>
            <a:r>
              <a:rPr lang="en-US" sz="2400" i="1" dirty="0">
                <a:solidFill>
                  <a:schemeClr val="accent2"/>
                </a:solidFill>
                <a:latin typeface="+mj-lt"/>
              </a:rPr>
              <a:t>:  </a:t>
            </a:r>
            <a:r>
              <a:rPr lang="ro-RO" sz="2400" i="1" dirty="0" smtClean="0">
                <a:solidFill>
                  <a:schemeClr val="accent2"/>
                </a:solidFill>
                <a:latin typeface="+mj-lt"/>
              </a:rPr>
              <a:t>Lucrați în 3 grupuri</a:t>
            </a:r>
            <a:r>
              <a:rPr lang="en-US" sz="2400" i="1" dirty="0" smtClean="0">
                <a:solidFill>
                  <a:schemeClr val="accent2"/>
                </a:solidFill>
                <a:latin typeface="+mj-lt"/>
              </a:rPr>
              <a:t>.</a:t>
            </a:r>
          </a:p>
          <a:p>
            <a:pPr marL="177800" lvl="0" algn="just">
              <a:buClr>
                <a:srgbClr val="EC7320"/>
              </a:buClr>
              <a:buSzPts val="2800"/>
            </a:pPr>
            <a:r>
              <a:rPr lang="en-US" sz="2400" dirty="0" smtClean="0">
                <a:solidFill>
                  <a:srgbClr val="00B0F0"/>
                </a:solidFill>
                <a:latin typeface="+mj-lt"/>
              </a:rPr>
              <a:t>Group 1: Cum </a:t>
            </a:r>
            <a:r>
              <a:rPr lang="en-US" sz="2400" dirty="0" err="1" smtClean="0">
                <a:solidFill>
                  <a:srgbClr val="00B0F0"/>
                </a:solidFill>
                <a:latin typeface="+mj-lt"/>
              </a:rPr>
              <a:t>vă</a:t>
            </a:r>
            <a:r>
              <a:rPr lang="en-US" sz="2400" dirty="0" smtClean="0">
                <a:solidFill>
                  <a:srgbClr val="00B0F0"/>
                </a:solidFill>
                <a:latin typeface="+mj-lt"/>
              </a:rPr>
              <a:t> </a:t>
            </a:r>
            <a:r>
              <a:rPr lang="en-US" sz="2400" dirty="0" err="1" smtClean="0">
                <a:solidFill>
                  <a:srgbClr val="00B0F0"/>
                </a:solidFill>
                <a:latin typeface="+mj-lt"/>
              </a:rPr>
              <a:t>puteți</a:t>
            </a:r>
            <a:r>
              <a:rPr lang="en-US" sz="2400" dirty="0" smtClean="0">
                <a:solidFill>
                  <a:srgbClr val="00B0F0"/>
                </a:solidFill>
                <a:latin typeface="+mj-lt"/>
              </a:rPr>
              <a:t> </a:t>
            </a:r>
            <a:r>
              <a:rPr lang="en-US" sz="2400" b="1" dirty="0" err="1" smtClean="0">
                <a:solidFill>
                  <a:srgbClr val="00B0F0"/>
                </a:solidFill>
                <a:latin typeface="+mj-lt"/>
              </a:rPr>
              <a:t>implica</a:t>
            </a:r>
            <a:r>
              <a:rPr lang="en-US" sz="2400" b="1" dirty="0" smtClean="0">
                <a:solidFill>
                  <a:srgbClr val="00B0F0"/>
                </a:solidFill>
                <a:latin typeface="+mj-lt"/>
              </a:rPr>
              <a:t>/</a:t>
            </a:r>
            <a:r>
              <a:rPr lang="en-US" sz="2400" b="1" dirty="0" err="1" smtClean="0">
                <a:solidFill>
                  <a:srgbClr val="00B0F0"/>
                </a:solidFill>
                <a:latin typeface="+mj-lt"/>
              </a:rPr>
              <a:t>motiva</a:t>
            </a:r>
            <a:r>
              <a:rPr lang="en-US" sz="2400" dirty="0" smtClean="0">
                <a:solidFill>
                  <a:srgbClr val="00B0F0"/>
                </a:solidFill>
                <a:latin typeface="+mj-lt"/>
              </a:rPr>
              <a:t> </a:t>
            </a:r>
            <a:r>
              <a:rPr lang="ro-RO" sz="2400" dirty="0" smtClean="0">
                <a:solidFill>
                  <a:srgbClr val="00B0F0"/>
                </a:solidFill>
                <a:latin typeface="+mj-lt"/>
              </a:rPr>
              <a:t>toți </a:t>
            </a:r>
            <a:r>
              <a:rPr lang="en-US" sz="2400" dirty="0" err="1" smtClean="0">
                <a:solidFill>
                  <a:srgbClr val="00B0F0"/>
                </a:solidFill>
                <a:latin typeface="+mj-lt"/>
              </a:rPr>
              <a:t>elevi</a:t>
            </a:r>
            <a:r>
              <a:rPr lang="ro-RO" sz="2400" dirty="0" smtClean="0">
                <a:solidFill>
                  <a:srgbClr val="00B0F0"/>
                </a:solidFill>
                <a:latin typeface="+mj-lt"/>
              </a:rPr>
              <a:t>i</a:t>
            </a:r>
            <a:r>
              <a:rPr lang="en-US" sz="2400" dirty="0" smtClean="0">
                <a:solidFill>
                  <a:srgbClr val="00B0F0"/>
                </a:solidFill>
                <a:latin typeface="+mj-lt"/>
              </a:rPr>
              <a:t>? </a:t>
            </a:r>
          </a:p>
          <a:p>
            <a:pPr marL="177800" lvl="0" algn="just">
              <a:buClr>
                <a:srgbClr val="EC7320"/>
              </a:buClr>
              <a:buSzPts val="2800"/>
            </a:pPr>
            <a:r>
              <a:rPr lang="en-US" sz="2400" dirty="0" smtClean="0">
                <a:solidFill>
                  <a:srgbClr val="00B0F0"/>
                </a:solidFill>
                <a:latin typeface="+mj-lt"/>
              </a:rPr>
              <a:t>Group 2: Cum </a:t>
            </a:r>
            <a:r>
              <a:rPr lang="en-US" sz="2400" dirty="0" err="1" smtClean="0">
                <a:solidFill>
                  <a:srgbClr val="00B0F0"/>
                </a:solidFill>
                <a:latin typeface="+mj-lt"/>
              </a:rPr>
              <a:t>puteți</a:t>
            </a:r>
            <a:r>
              <a:rPr lang="en-US" sz="2400" dirty="0" smtClean="0">
                <a:solidFill>
                  <a:srgbClr val="00B0F0"/>
                </a:solidFill>
                <a:latin typeface="+mj-lt"/>
              </a:rPr>
              <a:t> </a:t>
            </a:r>
            <a:r>
              <a:rPr lang="en-US" sz="2400" b="1" dirty="0" err="1" smtClean="0">
                <a:solidFill>
                  <a:srgbClr val="00B0F0"/>
                </a:solidFill>
                <a:latin typeface="+mj-lt"/>
              </a:rPr>
              <a:t>personaliza</a:t>
            </a:r>
            <a:r>
              <a:rPr lang="en-US" sz="2400" dirty="0" smtClean="0">
                <a:solidFill>
                  <a:srgbClr val="00B0F0"/>
                </a:solidFill>
                <a:latin typeface="+mj-lt"/>
              </a:rPr>
              <a:t> </a:t>
            </a:r>
            <a:r>
              <a:rPr lang="en-US" sz="2400" dirty="0" err="1" smtClean="0">
                <a:solidFill>
                  <a:srgbClr val="00B0F0"/>
                </a:solidFill>
                <a:latin typeface="+mj-lt"/>
              </a:rPr>
              <a:t>materialele</a:t>
            </a:r>
            <a:r>
              <a:rPr lang="en-US" sz="2400" dirty="0" smtClean="0">
                <a:solidFill>
                  <a:srgbClr val="00B0F0"/>
                </a:solidFill>
                <a:latin typeface="+mj-lt"/>
              </a:rPr>
              <a:t> </a:t>
            </a:r>
            <a:r>
              <a:rPr lang="ro-RO" sz="2400" dirty="0" smtClean="0">
                <a:solidFill>
                  <a:srgbClr val="00B0F0"/>
                </a:solidFill>
                <a:latin typeface="+mj-lt"/>
              </a:rPr>
              <a:t>tematice </a:t>
            </a:r>
            <a:r>
              <a:rPr lang="en-US" sz="2400" dirty="0" err="1" smtClean="0">
                <a:solidFill>
                  <a:srgbClr val="00B0F0"/>
                </a:solidFill>
                <a:latin typeface="+mj-lt"/>
              </a:rPr>
              <a:t>pentru</a:t>
            </a:r>
            <a:r>
              <a:rPr lang="en-US" sz="2400" dirty="0" smtClean="0">
                <a:solidFill>
                  <a:srgbClr val="00B0F0"/>
                </a:solidFill>
                <a:latin typeface="+mj-lt"/>
              </a:rPr>
              <a:t> a face </a:t>
            </a:r>
            <a:r>
              <a:rPr lang="en-US" sz="2400" dirty="0" err="1" smtClean="0">
                <a:solidFill>
                  <a:srgbClr val="00B0F0"/>
                </a:solidFill>
                <a:latin typeface="+mj-lt"/>
              </a:rPr>
              <a:t>față</a:t>
            </a:r>
            <a:r>
              <a:rPr lang="en-US" sz="2400" dirty="0" smtClean="0">
                <a:solidFill>
                  <a:srgbClr val="00B0F0"/>
                </a:solidFill>
                <a:latin typeface="+mj-lt"/>
              </a:rPr>
              <a:t> </a:t>
            </a:r>
            <a:r>
              <a:rPr lang="en-US" sz="2400" dirty="0" err="1" smtClean="0">
                <a:solidFill>
                  <a:srgbClr val="00B0F0"/>
                </a:solidFill>
                <a:latin typeface="+mj-lt"/>
              </a:rPr>
              <a:t>provocărilor</a:t>
            </a:r>
            <a:r>
              <a:rPr lang="en-US" sz="2400" dirty="0" smtClean="0">
                <a:solidFill>
                  <a:srgbClr val="00B0F0"/>
                </a:solidFill>
                <a:latin typeface="+mj-lt"/>
              </a:rPr>
              <a:t> </a:t>
            </a:r>
            <a:r>
              <a:rPr lang="en-US" sz="2400" dirty="0" err="1" smtClean="0">
                <a:solidFill>
                  <a:srgbClr val="00B0F0"/>
                </a:solidFill>
                <a:latin typeface="+mj-lt"/>
              </a:rPr>
              <a:t>reprezentate</a:t>
            </a:r>
            <a:r>
              <a:rPr lang="en-US" sz="2400" dirty="0" smtClean="0">
                <a:solidFill>
                  <a:srgbClr val="00B0F0"/>
                </a:solidFill>
                <a:latin typeface="+mj-lt"/>
              </a:rPr>
              <a:t> de </a:t>
            </a:r>
            <a:r>
              <a:rPr lang="en-US" sz="2400" dirty="0" err="1" smtClean="0">
                <a:solidFill>
                  <a:srgbClr val="00B0F0"/>
                </a:solidFill>
                <a:latin typeface="+mj-lt"/>
              </a:rPr>
              <a:t>diversitatea</a:t>
            </a:r>
            <a:r>
              <a:rPr lang="en-US" sz="2400" dirty="0" smtClean="0">
                <a:solidFill>
                  <a:srgbClr val="00B0F0"/>
                </a:solidFill>
                <a:latin typeface="+mj-lt"/>
              </a:rPr>
              <a:t> </a:t>
            </a:r>
            <a:r>
              <a:rPr lang="en-US" sz="2400" dirty="0" err="1" smtClean="0">
                <a:solidFill>
                  <a:srgbClr val="00B0F0"/>
                </a:solidFill>
                <a:latin typeface="+mj-lt"/>
              </a:rPr>
              <a:t>cursanților</a:t>
            </a:r>
            <a:r>
              <a:rPr lang="en-US" sz="2400" dirty="0" smtClean="0">
                <a:solidFill>
                  <a:srgbClr val="00B0F0"/>
                </a:solidFill>
                <a:latin typeface="+mj-lt"/>
              </a:rPr>
              <a:t>? </a:t>
            </a:r>
          </a:p>
          <a:p>
            <a:pPr marL="177800" lvl="0" algn="just">
              <a:buClr>
                <a:srgbClr val="EC7320"/>
              </a:buClr>
              <a:buSzPts val="2800"/>
            </a:pPr>
            <a:r>
              <a:rPr lang="en-US" sz="2400" dirty="0" smtClean="0">
                <a:solidFill>
                  <a:srgbClr val="00B0F0"/>
                </a:solidFill>
                <a:latin typeface="+mj-lt"/>
              </a:rPr>
              <a:t>Group 3: </a:t>
            </a:r>
            <a:r>
              <a:rPr lang="en-US" sz="2400" dirty="0" err="1" smtClean="0">
                <a:solidFill>
                  <a:srgbClr val="00B0F0"/>
                </a:solidFill>
                <a:latin typeface="+mj-lt"/>
              </a:rPr>
              <a:t>Oferiți</a:t>
            </a:r>
            <a:r>
              <a:rPr lang="en-US" sz="2400" dirty="0" smtClean="0">
                <a:solidFill>
                  <a:srgbClr val="00B0F0"/>
                </a:solidFill>
                <a:latin typeface="+mj-lt"/>
              </a:rPr>
              <a:t> </a:t>
            </a:r>
            <a:r>
              <a:rPr lang="en-US" sz="2400" dirty="0" err="1" smtClean="0">
                <a:solidFill>
                  <a:srgbClr val="00B0F0"/>
                </a:solidFill>
                <a:latin typeface="+mj-lt"/>
              </a:rPr>
              <a:t>câteva</a:t>
            </a:r>
            <a:r>
              <a:rPr lang="en-US" sz="2400" dirty="0" smtClean="0">
                <a:solidFill>
                  <a:srgbClr val="00B0F0"/>
                </a:solidFill>
                <a:latin typeface="+mj-lt"/>
              </a:rPr>
              <a:t> </a:t>
            </a:r>
            <a:r>
              <a:rPr lang="en-US" sz="2400" b="1" dirty="0" err="1" smtClean="0">
                <a:solidFill>
                  <a:srgbClr val="00B0F0"/>
                </a:solidFill>
                <a:latin typeface="+mj-lt"/>
              </a:rPr>
              <a:t>modalități</a:t>
            </a:r>
            <a:r>
              <a:rPr lang="en-US" sz="2400" b="1" dirty="0" smtClean="0">
                <a:solidFill>
                  <a:srgbClr val="00B0F0"/>
                </a:solidFill>
                <a:latin typeface="+mj-lt"/>
              </a:rPr>
              <a:t> alternative de </a:t>
            </a:r>
            <a:r>
              <a:rPr lang="en-US" sz="2400" b="1" dirty="0" err="1" smtClean="0">
                <a:solidFill>
                  <a:srgbClr val="00B0F0"/>
                </a:solidFill>
                <a:latin typeface="+mj-lt"/>
              </a:rPr>
              <a:t>exprimare</a:t>
            </a:r>
            <a:r>
              <a:rPr lang="ro-RO" sz="2400" dirty="0" smtClean="0">
                <a:solidFill>
                  <a:srgbClr val="00B0F0"/>
                </a:solidFill>
                <a:latin typeface="+mj-lt"/>
              </a:rPr>
              <a:t>,</a:t>
            </a:r>
            <a:r>
              <a:rPr lang="en-US" sz="2400" dirty="0" smtClean="0">
                <a:solidFill>
                  <a:srgbClr val="00B0F0"/>
                </a:solidFill>
                <a:latin typeface="+mj-lt"/>
              </a:rPr>
              <a:t> </a:t>
            </a:r>
            <a:r>
              <a:rPr lang="en-US" sz="2400" dirty="0" err="1" smtClean="0">
                <a:solidFill>
                  <a:srgbClr val="00B0F0"/>
                </a:solidFill>
                <a:latin typeface="+mj-lt"/>
              </a:rPr>
              <a:t>pe</a:t>
            </a:r>
            <a:r>
              <a:rPr lang="en-US" sz="2400" dirty="0" smtClean="0">
                <a:solidFill>
                  <a:srgbClr val="00B0F0"/>
                </a:solidFill>
                <a:latin typeface="+mj-lt"/>
              </a:rPr>
              <a:t> care </a:t>
            </a:r>
            <a:r>
              <a:rPr lang="en-US" sz="2400" dirty="0" err="1" smtClean="0">
                <a:solidFill>
                  <a:srgbClr val="00B0F0"/>
                </a:solidFill>
                <a:latin typeface="+mj-lt"/>
              </a:rPr>
              <a:t>profesorii</a:t>
            </a:r>
            <a:r>
              <a:rPr lang="en-US" sz="2400" dirty="0" smtClean="0">
                <a:solidFill>
                  <a:srgbClr val="00B0F0"/>
                </a:solidFill>
                <a:latin typeface="+mj-lt"/>
              </a:rPr>
              <a:t> </a:t>
            </a:r>
            <a:r>
              <a:rPr lang="en-US" sz="2400" dirty="0" err="1" smtClean="0">
                <a:solidFill>
                  <a:srgbClr val="00B0F0"/>
                </a:solidFill>
                <a:latin typeface="+mj-lt"/>
              </a:rPr>
              <a:t>ar</a:t>
            </a:r>
            <a:r>
              <a:rPr lang="en-US" sz="2400" dirty="0" smtClean="0">
                <a:solidFill>
                  <a:srgbClr val="00B0F0"/>
                </a:solidFill>
                <a:latin typeface="+mj-lt"/>
              </a:rPr>
              <a:t> </a:t>
            </a:r>
            <a:r>
              <a:rPr lang="en-US" sz="2400" dirty="0" err="1" smtClean="0">
                <a:solidFill>
                  <a:srgbClr val="00B0F0"/>
                </a:solidFill>
                <a:latin typeface="+mj-lt"/>
              </a:rPr>
              <a:t>trebui</a:t>
            </a:r>
            <a:r>
              <a:rPr lang="en-US" sz="2400" dirty="0" smtClean="0">
                <a:solidFill>
                  <a:srgbClr val="00B0F0"/>
                </a:solidFill>
                <a:latin typeface="+mj-lt"/>
              </a:rPr>
              <a:t> </a:t>
            </a:r>
            <a:r>
              <a:rPr lang="en-US" sz="2400" dirty="0" err="1" smtClean="0">
                <a:solidFill>
                  <a:srgbClr val="00B0F0"/>
                </a:solidFill>
                <a:latin typeface="+mj-lt"/>
              </a:rPr>
              <a:t>să</a:t>
            </a:r>
            <a:r>
              <a:rPr lang="en-US" sz="2400" dirty="0" smtClean="0">
                <a:solidFill>
                  <a:srgbClr val="00B0F0"/>
                </a:solidFill>
                <a:latin typeface="+mj-lt"/>
              </a:rPr>
              <a:t> le </a:t>
            </a:r>
            <a:r>
              <a:rPr lang="en-US" sz="2400" dirty="0" err="1" smtClean="0">
                <a:solidFill>
                  <a:srgbClr val="00B0F0"/>
                </a:solidFill>
                <a:latin typeface="+mj-lt"/>
              </a:rPr>
              <a:t>utilizeze</a:t>
            </a:r>
            <a:r>
              <a:rPr lang="en-US" sz="2400" dirty="0" smtClean="0">
                <a:solidFill>
                  <a:srgbClr val="00B0F0"/>
                </a:solidFill>
                <a:latin typeface="+mj-lt"/>
              </a:rPr>
              <a:t> </a:t>
            </a:r>
            <a:r>
              <a:rPr lang="en-US" sz="2400" dirty="0" err="1" smtClean="0">
                <a:solidFill>
                  <a:srgbClr val="00B0F0"/>
                </a:solidFill>
                <a:latin typeface="+mj-lt"/>
              </a:rPr>
              <a:t>într</a:t>
            </a:r>
            <a:r>
              <a:rPr lang="en-US" sz="2400" dirty="0" smtClean="0">
                <a:solidFill>
                  <a:srgbClr val="00B0F0"/>
                </a:solidFill>
                <a:latin typeface="+mj-lt"/>
              </a:rPr>
              <a:t>-o </a:t>
            </a:r>
            <a:r>
              <a:rPr lang="en-US" sz="2400" dirty="0" err="1" smtClean="0">
                <a:solidFill>
                  <a:srgbClr val="00B0F0"/>
                </a:solidFill>
                <a:latin typeface="+mj-lt"/>
              </a:rPr>
              <a:t>clasă</a:t>
            </a:r>
            <a:r>
              <a:rPr lang="en-US" sz="2400" dirty="0" smtClean="0">
                <a:solidFill>
                  <a:srgbClr val="00B0F0"/>
                </a:solidFill>
                <a:latin typeface="+mj-lt"/>
              </a:rPr>
              <a:t> UDL</a:t>
            </a:r>
            <a:r>
              <a:rPr lang="en-US" sz="2400" dirty="0" smtClean="0">
                <a:solidFill>
                  <a:srgbClr val="00B0F0"/>
                </a:solidFill>
                <a:latin typeface="+mj-lt"/>
                <a:ea typeface="Calibri"/>
                <a:cs typeface="Calibri"/>
                <a:sym typeface="Calibri"/>
              </a:rPr>
              <a:t>.</a:t>
            </a:r>
            <a:endParaRPr lang="en-US" sz="2400" dirty="0" smtClean="0">
              <a:solidFill>
                <a:srgbClr val="00B0F0"/>
              </a:solidFill>
              <a:latin typeface="+mj-lt"/>
            </a:endParaRPr>
          </a:p>
        </p:txBody>
      </p:sp>
      <p:sp>
        <p:nvSpPr>
          <p:cNvPr id="58" name="Google Shape;58;g10c4d38af33_0_5"/>
          <p:cNvSpPr txBox="1"/>
          <p:nvPr/>
        </p:nvSpPr>
        <p:spPr>
          <a:xfrm>
            <a:off x="325326" y="1852813"/>
            <a:ext cx="7749152" cy="1058091"/>
          </a:xfrm>
          <a:prstGeom prst="rect">
            <a:avLst/>
          </a:prstGeom>
          <a:noFill/>
          <a:ln>
            <a:noFill/>
          </a:ln>
        </p:spPr>
        <p:txBody>
          <a:bodyPr spcFirstLastPara="1" wrap="square" lIns="91425" tIns="45700" rIns="91425" bIns="45700" anchor="t" anchorCtr="0">
            <a:noAutofit/>
          </a:bodyPr>
          <a:lstStyle/>
          <a:p>
            <a:pPr marL="635000" lvl="0" indent="-457200" algn="ctr">
              <a:buClr>
                <a:srgbClr val="EC7320"/>
              </a:buClr>
              <a:buSzPts val="2800"/>
            </a:pPr>
            <a:r>
              <a:rPr lang="pt-BR" sz="2400" dirty="0" smtClean="0">
                <a:solidFill>
                  <a:schemeClr val="tx1"/>
                </a:solidFill>
                <a:latin typeface="+mj-lt"/>
                <a:ea typeface="Helvetica Neue"/>
                <a:cs typeface="Helvetica Neue"/>
                <a:sym typeface="Helvetica Neue"/>
              </a:rPr>
              <a:t>Cum ați aplica principiile UDL în contextul dvs.</a:t>
            </a:r>
            <a:r>
              <a:rPr lang="en-US" sz="2400" dirty="0" smtClean="0">
                <a:solidFill>
                  <a:schemeClr val="tx1"/>
                </a:solidFill>
                <a:latin typeface="+mj-lt"/>
                <a:ea typeface="Helvetica Neue"/>
                <a:cs typeface="Helvetica Neue"/>
                <a:sym typeface="Helvetica Neue"/>
              </a:rPr>
              <a:t>?</a:t>
            </a: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it-IT" sz="2000" b="1" dirty="0">
                <a:solidFill>
                  <a:srgbClr val="00B0F0"/>
                </a:solidFill>
                <a:ea typeface="Helvetica Neue"/>
                <a:cs typeface="Helvetica Neue"/>
                <a:sym typeface="Helvetica Neue"/>
              </a:rPr>
              <a:t>DESIGN UNIVERSAL PENTRU ÎNVĂȚARE (UDL)</a:t>
            </a:r>
          </a:p>
          <a:p>
            <a:pPr lvl="0" algn="r">
              <a:lnSpc>
                <a:spcPct val="90000"/>
              </a:lnSpc>
              <a:buClr>
                <a:schemeClr val="dk1"/>
              </a:buClr>
              <a:buSzPts val="4800"/>
            </a:pPr>
            <a:r>
              <a:rPr lang="en-US" sz="2000" b="1" dirty="0" smtClean="0">
                <a:solidFill>
                  <a:schemeClr val="accent4"/>
                </a:solidFill>
                <a:latin typeface="Helvetica Neue"/>
                <a:ea typeface="Helvetica Neue"/>
                <a:cs typeface="Helvetica Neue"/>
                <a:sym typeface="Helvetica Neue"/>
              </a:rPr>
              <a:t>Guidelines</a:t>
            </a:r>
            <a:endParaRPr lang="en-US" sz="2000" b="1" dirty="0">
              <a:solidFill>
                <a:schemeClr val="accent4"/>
              </a:solidFill>
              <a:latin typeface="Helvetica Neue"/>
              <a:ea typeface="Helvetica Neue"/>
              <a:cs typeface="Helvetica Neue"/>
              <a:sym typeface="Helvetica Neue"/>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41073" y="2189304"/>
            <a:ext cx="1801384" cy="2847979"/>
          </a:xfrm>
          <a:prstGeom prst="rect">
            <a:avLst/>
          </a:prstGeom>
        </p:spPr>
      </p:pic>
    </p:spTree>
    <p:extLst>
      <p:ext uri="{BB962C8B-B14F-4D97-AF65-F5344CB8AC3E}">
        <p14:creationId xmlns:p14="http://schemas.microsoft.com/office/powerpoint/2010/main" val="236185512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en-US" sz="6600" b="1" dirty="0" smtClean="0">
                <a:solidFill>
                  <a:schemeClr val="lt1"/>
                </a:solidFill>
                <a:latin typeface="+mj-lt"/>
                <a:ea typeface="Helvetica Neue"/>
                <a:cs typeface="Helvetica Neue"/>
                <a:sym typeface="Helvetica Neue"/>
              </a:rPr>
              <a:t>ART-TERAPIE ȘI EDUCAȚIE</a:t>
            </a:r>
            <a:endParaRPr lang="en-US" sz="6600" b="1" dirty="0">
              <a:solidFill>
                <a:schemeClr val="lt1"/>
              </a:solidFill>
              <a:latin typeface="+mj-lt"/>
              <a:ea typeface="Helvetica Neue"/>
              <a:cs typeface="Helvetica Neue"/>
              <a:sym typeface="Helvetica Neue"/>
            </a:endParaRPr>
          </a:p>
        </p:txBody>
      </p:sp>
    </p:spTree>
    <p:extLst>
      <p:ext uri="{BB962C8B-B14F-4D97-AF65-F5344CB8AC3E}">
        <p14:creationId xmlns:p14="http://schemas.microsoft.com/office/powerpoint/2010/main" val="373363699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67159" y="1577941"/>
            <a:ext cx="10996023" cy="4909036"/>
          </a:xfrm>
          <a:prstGeom prst="rect">
            <a:avLst/>
          </a:prstGeom>
          <a:noFill/>
        </p:spPr>
        <p:txBody>
          <a:bodyPr wrap="square" rtlCol="0">
            <a:spAutoFit/>
          </a:bodyPr>
          <a:lstStyle/>
          <a:p>
            <a:pPr algn="just"/>
            <a:r>
              <a:rPr lang="en-US" sz="2200" dirty="0" err="1" smtClean="0">
                <a:solidFill>
                  <a:schemeClr val="accent2">
                    <a:lumMod val="75000"/>
                  </a:schemeClr>
                </a:solidFill>
                <a:latin typeface="+mj-lt"/>
              </a:rPr>
              <a:t>Terapia</a:t>
            </a:r>
            <a:r>
              <a:rPr lang="en-US" sz="2200" dirty="0" smtClean="0">
                <a:solidFill>
                  <a:schemeClr val="accent2">
                    <a:lumMod val="75000"/>
                  </a:schemeClr>
                </a:solidFill>
                <a:latin typeface="+mj-lt"/>
              </a:rPr>
              <a:t> </a:t>
            </a:r>
            <a:r>
              <a:rPr lang="en-US" sz="2200" dirty="0" err="1" smtClean="0">
                <a:solidFill>
                  <a:schemeClr val="accent2">
                    <a:lumMod val="75000"/>
                  </a:schemeClr>
                </a:solidFill>
                <a:latin typeface="+mj-lt"/>
              </a:rPr>
              <a:t>prin</a:t>
            </a:r>
            <a:r>
              <a:rPr lang="en-US" sz="2200" dirty="0" smtClean="0">
                <a:solidFill>
                  <a:schemeClr val="accent2">
                    <a:lumMod val="75000"/>
                  </a:schemeClr>
                </a:solidFill>
                <a:latin typeface="+mj-lt"/>
              </a:rPr>
              <a:t> </a:t>
            </a:r>
            <a:r>
              <a:rPr lang="en-US" sz="2200" dirty="0" err="1" smtClean="0">
                <a:solidFill>
                  <a:schemeClr val="accent2">
                    <a:lumMod val="75000"/>
                  </a:schemeClr>
                </a:solidFill>
                <a:latin typeface="+mj-lt"/>
              </a:rPr>
              <a:t>artă</a:t>
            </a:r>
            <a:r>
              <a:rPr lang="ro-RO" sz="2200" dirty="0" smtClean="0">
                <a:solidFill>
                  <a:schemeClr val="accent2">
                    <a:lumMod val="75000"/>
                  </a:schemeClr>
                </a:solidFill>
                <a:latin typeface="+mj-lt"/>
              </a:rPr>
              <a:t> </a:t>
            </a:r>
            <a:r>
              <a:rPr lang="en-US" sz="2200" dirty="0" smtClean="0">
                <a:latin typeface="+mj-lt"/>
              </a:rPr>
              <a:t>se </a:t>
            </a:r>
            <a:r>
              <a:rPr lang="en-US" sz="2200" dirty="0" err="1" smtClean="0">
                <a:latin typeface="+mj-lt"/>
              </a:rPr>
              <a:t>bazează</a:t>
            </a:r>
            <a:r>
              <a:rPr lang="en-US" sz="2200" dirty="0" smtClean="0">
                <a:latin typeface="+mj-lt"/>
              </a:rPr>
              <a:t> </a:t>
            </a:r>
            <a:r>
              <a:rPr lang="en-US" sz="2200" dirty="0" err="1" smtClean="0">
                <a:latin typeface="+mj-lt"/>
              </a:rPr>
              <a:t>pe</a:t>
            </a:r>
            <a:r>
              <a:rPr lang="en-US" sz="2200" dirty="0" smtClean="0">
                <a:latin typeface="+mj-lt"/>
              </a:rPr>
              <a:t> </a:t>
            </a:r>
            <a:r>
              <a:rPr lang="en-US" sz="2200" dirty="0" err="1" smtClean="0">
                <a:latin typeface="+mj-lt"/>
              </a:rPr>
              <a:t>înțelegerea</a:t>
            </a:r>
            <a:r>
              <a:rPr lang="en-US" sz="2200" dirty="0" smtClean="0">
                <a:latin typeface="+mj-lt"/>
              </a:rPr>
              <a:t> </a:t>
            </a:r>
            <a:r>
              <a:rPr lang="en-US" sz="2200" dirty="0" err="1" smtClean="0">
                <a:latin typeface="+mj-lt"/>
              </a:rPr>
              <a:t>faptului</a:t>
            </a:r>
            <a:r>
              <a:rPr lang="en-US" sz="2200" dirty="0" smtClean="0">
                <a:latin typeface="+mj-lt"/>
              </a:rPr>
              <a:t> </a:t>
            </a:r>
            <a:r>
              <a:rPr lang="en-US" sz="2200" dirty="0" err="1" smtClean="0">
                <a:latin typeface="+mj-lt"/>
              </a:rPr>
              <a:t>că</a:t>
            </a:r>
            <a:r>
              <a:rPr lang="en-US" sz="2200" dirty="0" smtClean="0">
                <a:latin typeface="+mj-lt"/>
              </a:rPr>
              <a:t> </a:t>
            </a:r>
            <a:r>
              <a:rPr lang="en-US" sz="2200" dirty="0" err="1" smtClean="0">
                <a:latin typeface="+mj-lt"/>
              </a:rPr>
              <a:t>lucrările</a:t>
            </a:r>
            <a:r>
              <a:rPr lang="en-US" sz="2200" dirty="0" smtClean="0">
                <a:latin typeface="+mj-lt"/>
              </a:rPr>
              <a:t> </a:t>
            </a:r>
            <a:r>
              <a:rPr lang="en-US" sz="2200" dirty="0" err="1" smtClean="0">
                <a:latin typeface="+mj-lt"/>
              </a:rPr>
              <a:t>noastre</a:t>
            </a:r>
            <a:r>
              <a:rPr lang="en-US" sz="2200" dirty="0" smtClean="0">
                <a:latin typeface="+mj-lt"/>
              </a:rPr>
              <a:t> creative ne pot </a:t>
            </a:r>
            <a:r>
              <a:rPr lang="en-US" sz="2200" dirty="0" err="1" smtClean="0">
                <a:latin typeface="+mj-lt"/>
              </a:rPr>
              <a:t>ajuta</a:t>
            </a:r>
            <a:r>
              <a:rPr lang="en-US" sz="2200" dirty="0" smtClean="0">
                <a:latin typeface="+mj-lt"/>
              </a:rPr>
              <a:t> </a:t>
            </a:r>
            <a:r>
              <a:rPr lang="en-US" sz="2200" dirty="0" err="1" smtClean="0">
                <a:latin typeface="+mj-lt"/>
              </a:rPr>
              <a:t>să</a:t>
            </a:r>
            <a:r>
              <a:rPr lang="en-US" sz="2200" dirty="0" smtClean="0">
                <a:latin typeface="+mj-lt"/>
              </a:rPr>
              <a:t> </a:t>
            </a:r>
            <a:r>
              <a:rPr lang="en-US" sz="2200" dirty="0" err="1" smtClean="0">
                <a:latin typeface="+mj-lt"/>
              </a:rPr>
              <a:t>înțelegem</a:t>
            </a:r>
            <a:r>
              <a:rPr lang="en-US" sz="2200" dirty="0" smtClean="0">
                <a:latin typeface="+mj-lt"/>
              </a:rPr>
              <a:t> cine </a:t>
            </a:r>
            <a:r>
              <a:rPr lang="en-US" sz="2200" dirty="0" err="1" smtClean="0">
                <a:latin typeface="+mj-lt"/>
              </a:rPr>
              <a:t>suntem</a:t>
            </a:r>
            <a:r>
              <a:rPr lang="en-US" sz="2200" dirty="0" smtClean="0">
                <a:latin typeface="+mj-lt"/>
              </a:rPr>
              <a:t>, </a:t>
            </a:r>
            <a:r>
              <a:rPr lang="en-US" sz="2200" dirty="0" err="1" smtClean="0">
                <a:latin typeface="+mj-lt"/>
              </a:rPr>
              <a:t>să</a:t>
            </a:r>
            <a:r>
              <a:rPr lang="en-US" sz="2200" dirty="0" smtClean="0">
                <a:latin typeface="+mj-lt"/>
              </a:rPr>
              <a:t> ne </a:t>
            </a:r>
            <a:r>
              <a:rPr lang="en-US" sz="2200" dirty="0" err="1" smtClean="0">
                <a:latin typeface="+mj-lt"/>
              </a:rPr>
              <a:t>exprimăm</a:t>
            </a:r>
            <a:r>
              <a:rPr lang="en-US" sz="2200" dirty="0" smtClean="0">
                <a:latin typeface="+mj-lt"/>
              </a:rPr>
              <a:t> </a:t>
            </a:r>
            <a:r>
              <a:rPr lang="en-US" sz="2200" dirty="0" err="1" smtClean="0">
                <a:latin typeface="+mj-lt"/>
              </a:rPr>
              <a:t>gândurile</a:t>
            </a:r>
            <a:r>
              <a:rPr lang="en-US" sz="2200" dirty="0" smtClean="0">
                <a:latin typeface="+mj-lt"/>
              </a:rPr>
              <a:t> </a:t>
            </a:r>
            <a:r>
              <a:rPr lang="en-US" sz="2200" dirty="0" err="1" smtClean="0">
                <a:latin typeface="+mj-lt"/>
              </a:rPr>
              <a:t>și</a:t>
            </a:r>
            <a:r>
              <a:rPr lang="en-US" sz="2200" dirty="0" smtClean="0">
                <a:latin typeface="+mj-lt"/>
              </a:rPr>
              <a:t> </a:t>
            </a:r>
            <a:r>
              <a:rPr lang="en-US" sz="2200" dirty="0" err="1" smtClean="0">
                <a:latin typeface="+mj-lt"/>
              </a:rPr>
              <a:t>emoțiile</a:t>
            </a:r>
            <a:r>
              <a:rPr lang="ro-RO" sz="2200" dirty="0" smtClean="0">
                <a:latin typeface="+mj-lt"/>
              </a:rPr>
              <a:t>,</a:t>
            </a:r>
            <a:r>
              <a:rPr lang="en-US" sz="2200" dirty="0" smtClean="0">
                <a:latin typeface="+mj-lt"/>
              </a:rPr>
              <a:t> </a:t>
            </a:r>
            <a:r>
              <a:rPr lang="en-US" sz="2200" dirty="0" err="1" smtClean="0">
                <a:latin typeface="+mj-lt"/>
              </a:rPr>
              <a:t>imposibil</a:t>
            </a:r>
            <a:r>
              <a:rPr lang="en-US" sz="2200" dirty="0" smtClean="0">
                <a:latin typeface="+mj-lt"/>
              </a:rPr>
              <a:t> de </a:t>
            </a:r>
            <a:r>
              <a:rPr lang="en-US" sz="2200" dirty="0" err="1" smtClean="0">
                <a:latin typeface="+mj-lt"/>
              </a:rPr>
              <a:t>exprimat</a:t>
            </a:r>
            <a:r>
              <a:rPr lang="en-US" sz="2200" dirty="0" smtClean="0">
                <a:latin typeface="+mj-lt"/>
              </a:rPr>
              <a:t> </a:t>
            </a:r>
            <a:r>
              <a:rPr lang="en-US" sz="2200" dirty="0" err="1" smtClean="0">
                <a:latin typeface="+mj-lt"/>
              </a:rPr>
              <a:t>folosind</a:t>
            </a:r>
            <a:r>
              <a:rPr lang="en-US" sz="2200" dirty="0" smtClean="0">
                <a:latin typeface="+mj-lt"/>
              </a:rPr>
              <a:t> </a:t>
            </a:r>
            <a:r>
              <a:rPr lang="en-US" sz="2200" dirty="0" err="1" smtClean="0">
                <a:latin typeface="+mj-lt"/>
              </a:rPr>
              <a:t>cuvinte</a:t>
            </a:r>
            <a:r>
              <a:rPr lang="en-US" sz="2200" dirty="0" smtClean="0">
                <a:latin typeface="+mj-lt"/>
              </a:rPr>
              <a:t>.</a:t>
            </a:r>
          </a:p>
          <a:p>
            <a:pPr algn="just"/>
            <a:endParaRPr lang="en-US" sz="2200" dirty="0">
              <a:latin typeface="+mj-lt"/>
            </a:endParaRPr>
          </a:p>
          <a:p>
            <a:pPr algn="just">
              <a:spcBef>
                <a:spcPts val="600"/>
              </a:spcBef>
            </a:pPr>
            <a:r>
              <a:rPr lang="ro-RO" sz="2200" dirty="0" smtClean="0">
                <a:latin typeface="+mj-lt"/>
              </a:rPr>
              <a:t>Categorii</a:t>
            </a:r>
            <a:r>
              <a:rPr lang="en-US" sz="2200" dirty="0" smtClean="0">
                <a:latin typeface="+mj-lt"/>
              </a:rPr>
              <a:t>: </a:t>
            </a: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a:t>
            </a:r>
            <a:r>
              <a:rPr lang="en-US" sz="2200" dirty="0" err="1" smtClean="0">
                <a:latin typeface="+mj-lt"/>
              </a:rPr>
              <a:t>prin</a:t>
            </a:r>
            <a:r>
              <a:rPr lang="en-US" sz="2200" dirty="0" smtClean="0">
                <a:latin typeface="+mj-lt"/>
              </a:rPr>
              <a:t> </a:t>
            </a:r>
            <a:r>
              <a:rPr lang="en-US" sz="2200" dirty="0" err="1" smtClean="0">
                <a:latin typeface="+mj-lt"/>
              </a:rPr>
              <a:t>artă</a:t>
            </a:r>
            <a:r>
              <a:rPr lang="en-US" sz="2200" dirty="0" smtClean="0">
                <a:latin typeface="+mj-lt"/>
              </a:rPr>
              <a:t> </a:t>
            </a:r>
            <a:r>
              <a:rPr lang="en-US" sz="2200" dirty="0" err="1" smtClean="0">
                <a:latin typeface="+mj-lt"/>
              </a:rPr>
              <a:t>vizuală</a:t>
            </a:r>
            <a:r>
              <a:rPr lang="en-US" sz="2200" dirty="0" smtClean="0">
                <a:latin typeface="+mj-lt"/>
              </a:rPr>
              <a:t> </a:t>
            </a:r>
            <a:r>
              <a:rPr lang="en-US" sz="2200" err="1" smtClean="0">
                <a:latin typeface="+mj-lt"/>
              </a:rPr>
              <a:t>și</a:t>
            </a:r>
            <a:r>
              <a:rPr lang="en-US" sz="2200" smtClean="0">
                <a:latin typeface="+mj-lt"/>
              </a:rPr>
              <a:t> </a:t>
            </a:r>
            <a:r>
              <a:rPr lang="en-US" sz="2200" smtClean="0">
                <a:latin typeface="+mj-lt"/>
              </a:rPr>
              <a:t>plastic</a:t>
            </a:r>
            <a:r>
              <a:rPr lang="ro-RO" sz="2200" smtClean="0">
                <a:latin typeface="+mj-lt"/>
              </a:rPr>
              <a:t>ă</a:t>
            </a:r>
            <a:endParaRPr lang="ro-RO" sz="2200" dirty="0" smtClean="0">
              <a:latin typeface="+mj-lt"/>
            </a:endParaRP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a:t>
            </a:r>
            <a:r>
              <a:rPr lang="en-US" sz="2200" dirty="0" err="1" smtClean="0">
                <a:latin typeface="+mj-lt"/>
              </a:rPr>
              <a:t>prin</a:t>
            </a:r>
            <a:r>
              <a:rPr lang="en-US" sz="2200" dirty="0" smtClean="0">
                <a:latin typeface="+mj-lt"/>
              </a:rPr>
              <a:t> </a:t>
            </a:r>
            <a:r>
              <a:rPr lang="en-US" sz="2200" dirty="0" err="1" smtClean="0">
                <a:latin typeface="+mj-lt"/>
              </a:rPr>
              <a:t>teatru</a:t>
            </a:r>
            <a:endParaRPr lang="ro-RO" sz="2200" dirty="0" smtClean="0">
              <a:latin typeface="+mj-lt"/>
            </a:endParaRP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a:t>
            </a:r>
            <a:r>
              <a:rPr lang="en-US" sz="2200" dirty="0" err="1" smtClean="0">
                <a:latin typeface="+mj-lt"/>
              </a:rPr>
              <a:t>prin</a:t>
            </a:r>
            <a:r>
              <a:rPr lang="en-US" sz="2200" dirty="0" smtClean="0">
                <a:latin typeface="+mj-lt"/>
              </a:rPr>
              <a:t> </a:t>
            </a:r>
            <a:r>
              <a:rPr lang="en-US" sz="2200" dirty="0" err="1" smtClean="0">
                <a:latin typeface="+mj-lt"/>
              </a:rPr>
              <a:t>muzica</a:t>
            </a:r>
            <a:endParaRPr lang="ro-RO" sz="2200" dirty="0" smtClean="0">
              <a:latin typeface="+mj-lt"/>
            </a:endParaRP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a:t>
            </a:r>
            <a:r>
              <a:rPr lang="en-US" sz="2200" dirty="0" err="1" smtClean="0">
                <a:latin typeface="+mj-lt"/>
              </a:rPr>
              <a:t>prin</a:t>
            </a:r>
            <a:r>
              <a:rPr lang="en-US" sz="2200" dirty="0" smtClean="0">
                <a:latin typeface="+mj-lt"/>
              </a:rPr>
              <a:t> </a:t>
            </a:r>
            <a:r>
              <a:rPr lang="en-US" sz="2200" dirty="0" err="1" smtClean="0">
                <a:latin typeface="+mj-lt"/>
              </a:rPr>
              <a:t>dans</a:t>
            </a:r>
            <a:endParaRPr lang="ro-RO" sz="2200" dirty="0" smtClean="0">
              <a:latin typeface="+mj-lt"/>
            </a:endParaRP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Biblioterapie</a:t>
            </a:r>
            <a:r>
              <a:rPr lang="en-US" sz="2200" dirty="0" smtClean="0">
                <a:latin typeface="+mj-lt"/>
              </a:rPr>
              <a:t> </a:t>
            </a:r>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cu </a:t>
            </a:r>
            <a:r>
              <a:rPr lang="en-US" sz="2200" dirty="0" err="1" smtClean="0">
                <a:latin typeface="+mj-lt"/>
              </a:rPr>
              <a:t>basme</a:t>
            </a:r>
            <a:endParaRPr lang="ro-RO" sz="2200" dirty="0" smtClean="0">
              <a:latin typeface="+mj-lt"/>
            </a:endParaRPr>
          </a:p>
          <a:p>
            <a:pPr marL="688975" lvl="0" indent="-293688" algn="just">
              <a:buClr>
                <a:schemeClr val="accent2">
                  <a:lumMod val="75000"/>
                </a:schemeClr>
              </a:buClr>
              <a:buFont typeface="Wingdings" panose="05000000000000000000" pitchFamily="2" charset="2"/>
              <a:buChar char="v"/>
            </a:pPr>
            <a:r>
              <a:rPr lang="en-US" sz="2200" dirty="0" err="1"/>
              <a:t>Terapia</a:t>
            </a:r>
            <a:r>
              <a:rPr lang="en-US" sz="2200" dirty="0"/>
              <a:t> </a:t>
            </a:r>
            <a:r>
              <a:rPr lang="en-US" sz="2200" dirty="0" err="1"/>
              <a:t>prin</a:t>
            </a:r>
            <a:r>
              <a:rPr lang="en-US" sz="2200" dirty="0"/>
              <a:t> </a:t>
            </a:r>
            <a:r>
              <a:rPr lang="ro-RO" sz="2200" dirty="0" smtClean="0"/>
              <a:t>joc</a:t>
            </a:r>
            <a:endParaRPr lang="ro-RO" sz="2200" dirty="0"/>
          </a:p>
          <a:p>
            <a:pPr marL="688975" lvl="0" indent="-293688" algn="just">
              <a:buClr>
                <a:schemeClr val="accent2">
                  <a:lumMod val="75000"/>
                </a:schemeClr>
              </a:buClr>
              <a:buFont typeface="Wingdings" panose="05000000000000000000" pitchFamily="2" charset="2"/>
              <a:buChar char="v"/>
            </a:pPr>
            <a:r>
              <a:rPr lang="en-US" sz="2200" dirty="0" err="1" smtClean="0">
                <a:latin typeface="+mj-lt"/>
              </a:rPr>
              <a:t>Terapia</a:t>
            </a:r>
            <a:r>
              <a:rPr lang="en-US" sz="2200" dirty="0" smtClean="0">
                <a:latin typeface="+mj-lt"/>
              </a:rPr>
              <a:t> </a:t>
            </a:r>
            <a:r>
              <a:rPr lang="en-US" sz="2200" dirty="0" err="1" smtClean="0">
                <a:latin typeface="+mj-lt"/>
              </a:rPr>
              <a:t>prin</a:t>
            </a:r>
            <a:r>
              <a:rPr lang="en-US" sz="2200" dirty="0" smtClean="0">
                <a:latin typeface="+mj-lt"/>
              </a:rPr>
              <a:t> </a:t>
            </a:r>
            <a:r>
              <a:rPr lang="en-US" sz="2200" dirty="0" err="1" smtClean="0">
                <a:latin typeface="+mj-lt"/>
              </a:rPr>
              <a:t>mișcare</a:t>
            </a:r>
            <a:r>
              <a:rPr lang="en-US" sz="2200" dirty="0" smtClean="0">
                <a:latin typeface="+mj-lt"/>
              </a:rPr>
              <a:t>.</a:t>
            </a:r>
            <a:endParaRPr lang="en-US" sz="2200" dirty="0">
              <a:latin typeface="+mj-lt"/>
            </a:endParaRPr>
          </a:p>
          <a:p>
            <a:pPr algn="just"/>
            <a:endParaRPr lang="en-US" sz="2200" dirty="0">
              <a:latin typeface="+mj-lt"/>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690" b="96897" l="111" r="96556">
                        <a14:foregroundMark x1="2222" y1="38276" x2="22889" y2="58621"/>
                        <a14:foregroundMark x1="16778" y1="58276" x2="1333" y2="86724"/>
                        <a14:foregroundMark x1="8111" y1="36034" x2="28889" y2="33448"/>
                        <a14:foregroundMark x1="11444" y1="52931" x2="23889" y2="32241"/>
                        <a14:foregroundMark x1="47111" y1="5517" x2="43000" y2="37241"/>
                        <a14:foregroundMark x1="59222" y1="8276" x2="47556" y2="40172"/>
                        <a14:foregroundMark x1="49778" y1="81897" x2="68444" y2="92759"/>
                        <a14:foregroundMark x1="56556" y1="69828" x2="90222" y2="92414"/>
                        <a14:foregroundMark x1="69667" y1="56034" x2="81222" y2="78966"/>
                        <a14:foregroundMark x1="8778" y1="29655" x2="111" y2="47241"/>
                        <a14:foregroundMark x1="56778" y1="27759" x2="79111" y2="2931"/>
                      </a14:backgroundRemoval>
                    </a14:imgEffect>
                  </a14:imgLayer>
                </a14:imgProps>
              </a:ext>
              <a:ext uri="{28A0092B-C50C-407E-A947-70E740481C1C}">
                <a14:useLocalDpi xmlns:a14="http://schemas.microsoft.com/office/drawing/2010/main" val="0"/>
              </a:ext>
            </a:extLst>
          </a:blip>
          <a:stretch>
            <a:fillRect/>
          </a:stretch>
        </p:blipFill>
        <p:spPr>
          <a:xfrm>
            <a:off x="7400595" y="2531389"/>
            <a:ext cx="4658492" cy="3002139"/>
          </a:xfrm>
          <a:prstGeom prst="rect">
            <a:avLst/>
          </a:prstGeom>
        </p:spPr>
      </p:pic>
    </p:spTree>
    <p:extLst>
      <p:ext uri="{BB962C8B-B14F-4D97-AF65-F5344CB8AC3E}">
        <p14:creationId xmlns:p14="http://schemas.microsoft.com/office/powerpoint/2010/main" val="345875880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78733" y="2078087"/>
            <a:ext cx="11446467" cy="2862322"/>
          </a:xfrm>
          <a:prstGeom prst="rect">
            <a:avLst/>
          </a:prstGeom>
          <a:noFill/>
        </p:spPr>
        <p:txBody>
          <a:bodyPr wrap="square" rtlCol="0">
            <a:spAutoFit/>
          </a:bodyPr>
          <a:lstStyle/>
          <a:p>
            <a:pPr algn="just">
              <a:lnSpc>
                <a:spcPct val="150000"/>
              </a:lnSpc>
            </a:pPr>
            <a:r>
              <a:rPr lang="en-US" sz="2400" b="1" dirty="0" err="1" smtClean="0">
                <a:solidFill>
                  <a:schemeClr val="accent2">
                    <a:lumMod val="75000"/>
                  </a:schemeClr>
                </a:solidFill>
                <a:latin typeface="+mj-lt"/>
              </a:rPr>
              <a:t>Terapia</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prin</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artă</a:t>
            </a:r>
            <a:r>
              <a:rPr lang="ro-RO" sz="2400" b="1" dirty="0" smtClean="0">
                <a:solidFill>
                  <a:schemeClr val="accent2">
                    <a:lumMod val="75000"/>
                  </a:schemeClr>
                </a:solidFill>
                <a:latin typeface="+mj-lt"/>
              </a:rPr>
              <a:t> </a:t>
            </a:r>
            <a:r>
              <a:rPr lang="en-US" sz="2400" dirty="0" err="1" smtClean="0">
                <a:solidFill>
                  <a:schemeClr val="tx1"/>
                </a:solidFill>
                <a:latin typeface="+mj-lt"/>
              </a:rPr>
              <a:t>este</a:t>
            </a:r>
            <a:r>
              <a:rPr lang="en-US" sz="2400" dirty="0" smtClean="0">
                <a:solidFill>
                  <a:schemeClr val="tx1"/>
                </a:solidFill>
                <a:latin typeface="+mj-lt"/>
              </a:rPr>
              <a:t> </a:t>
            </a:r>
            <a:r>
              <a:rPr lang="en-US" sz="2400" dirty="0" err="1" smtClean="0">
                <a:solidFill>
                  <a:schemeClr val="tx1"/>
                </a:solidFill>
                <a:latin typeface="+mj-lt"/>
              </a:rPr>
              <a:t>utilizat</a:t>
            </a:r>
            <a:r>
              <a:rPr lang="ro-RO" sz="2400" dirty="0" smtClean="0">
                <a:solidFill>
                  <a:schemeClr val="tx1"/>
                </a:solidFill>
                <a:latin typeface="+mj-lt"/>
              </a:rPr>
              <a:t>ă</a:t>
            </a:r>
            <a:r>
              <a:rPr lang="en-US" sz="2400" dirty="0" smtClean="0">
                <a:solidFill>
                  <a:schemeClr val="tx1"/>
                </a:solidFill>
                <a:latin typeface="+mj-lt"/>
              </a:rPr>
              <a:t> </a:t>
            </a:r>
            <a:r>
              <a:rPr lang="en-US" sz="2400" dirty="0" err="1" smtClean="0">
                <a:solidFill>
                  <a:schemeClr val="tx1"/>
                </a:solidFill>
                <a:latin typeface="+mj-lt"/>
              </a:rPr>
              <a:t>în</a:t>
            </a:r>
            <a:r>
              <a:rPr lang="en-US" sz="2400" dirty="0" smtClean="0">
                <a:solidFill>
                  <a:schemeClr val="tx1"/>
                </a:solidFill>
                <a:latin typeface="+mj-lt"/>
              </a:rPr>
              <a:t> </a:t>
            </a:r>
            <a:r>
              <a:rPr lang="en-US" sz="2400" dirty="0" err="1" smtClean="0">
                <a:solidFill>
                  <a:schemeClr val="tx1"/>
                </a:solidFill>
                <a:latin typeface="+mj-lt"/>
              </a:rPr>
              <a:t>lucrul</a:t>
            </a:r>
            <a:r>
              <a:rPr lang="en-US" sz="2400" dirty="0" smtClean="0">
                <a:solidFill>
                  <a:schemeClr val="tx1"/>
                </a:solidFill>
                <a:latin typeface="+mj-lt"/>
              </a:rPr>
              <a:t> cu </a:t>
            </a:r>
            <a:r>
              <a:rPr lang="en-US" sz="2400" dirty="0" err="1" smtClean="0">
                <a:solidFill>
                  <a:schemeClr val="tx1"/>
                </a:solidFill>
                <a:latin typeface="+mj-lt"/>
              </a:rPr>
              <a:t>persoanele</a:t>
            </a:r>
            <a:r>
              <a:rPr lang="en-US" sz="2400" dirty="0" smtClean="0">
                <a:solidFill>
                  <a:schemeClr val="tx1"/>
                </a:solidFill>
                <a:latin typeface="+mj-lt"/>
              </a:rPr>
              <a:t> </a:t>
            </a:r>
            <a:r>
              <a:rPr lang="ro-RO" sz="2400" dirty="0" smtClean="0">
                <a:solidFill>
                  <a:schemeClr val="tx1"/>
                </a:solidFill>
                <a:latin typeface="+mj-lt"/>
              </a:rPr>
              <a:t>ce au</a:t>
            </a:r>
            <a:r>
              <a:rPr lang="en-US" sz="2400" dirty="0" smtClean="0">
                <a:solidFill>
                  <a:schemeClr val="tx1"/>
                </a:solidFill>
                <a:latin typeface="+mj-lt"/>
              </a:rPr>
              <a:t> </a:t>
            </a:r>
            <a:r>
              <a:rPr lang="en-US" sz="2400" dirty="0" err="1" smtClean="0">
                <a:solidFill>
                  <a:schemeClr val="tx1"/>
                </a:solidFill>
                <a:latin typeface="+mj-lt"/>
              </a:rPr>
              <a:t>probleme</a:t>
            </a:r>
            <a:r>
              <a:rPr lang="en-US" sz="2400" dirty="0" smtClean="0">
                <a:solidFill>
                  <a:schemeClr val="tx1"/>
                </a:solidFill>
                <a:latin typeface="+mj-lt"/>
              </a:rPr>
              <a:t> de </a:t>
            </a:r>
            <a:r>
              <a:rPr lang="en-US" sz="2400" dirty="0" err="1" smtClean="0">
                <a:solidFill>
                  <a:schemeClr val="tx1"/>
                </a:solidFill>
                <a:latin typeface="+mj-lt"/>
              </a:rPr>
              <a:t>sănătate</a:t>
            </a:r>
            <a:r>
              <a:rPr lang="en-US" sz="2400" dirty="0" smtClean="0">
                <a:solidFill>
                  <a:srgbClr val="FF0000"/>
                </a:solidFill>
                <a:latin typeface="+mj-lt"/>
              </a:rPr>
              <a:t> </a:t>
            </a:r>
            <a:r>
              <a:rPr lang="ro-RO" sz="2400" dirty="0" smtClean="0">
                <a:solidFill>
                  <a:srgbClr val="FF0000"/>
                </a:solidFill>
                <a:latin typeface="+mj-lt"/>
              </a:rPr>
              <a:t>                            </a:t>
            </a:r>
            <a:endParaRPr lang="en-US" sz="2400" dirty="0" smtClean="0">
              <a:solidFill>
                <a:srgbClr val="FF0000"/>
              </a:solidFill>
              <a:latin typeface="+mj-lt"/>
            </a:endParaRPr>
          </a:p>
          <a:p>
            <a:pPr marL="1084263" indent="-342900" algn="just">
              <a:lnSpc>
                <a:spcPct val="150000"/>
              </a:lnSpc>
              <a:buClr>
                <a:schemeClr val="accent2">
                  <a:lumMod val="75000"/>
                </a:schemeClr>
              </a:buClr>
              <a:buFont typeface="Courier New" panose="02070309020205020404" pitchFamily="49" charset="0"/>
              <a:buChar char="o"/>
            </a:pPr>
            <a:r>
              <a:rPr lang="en-US" sz="2400" dirty="0" err="1" smtClean="0">
                <a:solidFill>
                  <a:schemeClr val="accent2">
                    <a:lumMod val="75000"/>
                  </a:schemeClr>
                </a:solidFill>
                <a:latin typeface="+mj-lt"/>
              </a:rPr>
              <a:t>Terapia</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prin</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artă</a:t>
            </a:r>
            <a:r>
              <a:rPr lang="ro-RO" sz="2400" dirty="0" smtClean="0">
                <a:solidFill>
                  <a:schemeClr val="accent2">
                    <a:lumMod val="75000"/>
                  </a:schemeClr>
                </a:solidFill>
                <a:latin typeface="+mj-lt"/>
              </a:rPr>
              <a:t> pentru probleme</a:t>
            </a:r>
            <a:r>
              <a:rPr lang="en-US" sz="2400" dirty="0" smtClean="0">
                <a:solidFill>
                  <a:schemeClr val="accent2">
                    <a:lumMod val="75000"/>
                  </a:schemeClr>
                </a:solidFill>
                <a:latin typeface="+mj-lt"/>
              </a:rPr>
              <a:t> </a:t>
            </a:r>
            <a:r>
              <a:rPr lang="ro-RO" sz="2400" dirty="0" smtClean="0">
                <a:solidFill>
                  <a:schemeClr val="accent2">
                    <a:lumMod val="75000"/>
                  </a:schemeClr>
                </a:solidFill>
                <a:latin typeface="+mj-lt"/>
              </a:rPr>
              <a:t>de adaptare </a:t>
            </a:r>
            <a:r>
              <a:rPr lang="en-US" sz="2400" dirty="0" smtClean="0">
                <a:solidFill>
                  <a:schemeClr val="accent2">
                    <a:lumMod val="75000"/>
                  </a:schemeClr>
                </a:solidFill>
                <a:latin typeface="+mj-lt"/>
              </a:rPr>
              <a:t>social</a:t>
            </a:r>
            <a:r>
              <a:rPr lang="ro-RO" sz="2400" dirty="0">
                <a:solidFill>
                  <a:schemeClr val="accent2">
                    <a:lumMod val="75000"/>
                  </a:schemeClr>
                </a:solidFill>
                <a:latin typeface="+mj-lt"/>
              </a:rPr>
              <a:t>ă</a:t>
            </a:r>
            <a:endParaRPr lang="en-US" sz="2400" dirty="0">
              <a:solidFill>
                <a:schemeClr val="accent2">
                  <a:lumMod val="75000"/>
                </a:schemeClr>
              </a:solidFill>
              <a:latin typeface="+mj-lt"/>
            </a:endParaRPr>
          </a:p>
          <a:p>
            <a:pPr marL="1084263" indent="-342900" algn="just">
              <a:lnSpc>
                <a:spcPct val="150000"/>
              </a:lnSpc>
              <a:buClr>
                <a:schemeClr val="accent2">
                  <a:lumMod val="75000"/>
                </a:schemeClr>
              </a:buClr>
              <a:buFont typeface="Courier New" panose="02070309020205020404" pitchFamily="49" charset="0"/>
              <a:buChar char="o"/>
            </a:pPr>
            <a:r>
              <a:rPr lang="en-US" sz="2400" dirty="0" err="1" smtClean="0">
                <a:solidFill>
                  <a:schemeClr val="accent2">
                    <a:lumMod val="75000"/>
                  </a:schemeClr>
                </a:solidFill>
                <a:latin typeface="+mj-lt"/>
              </a:rPr>
              <a:t>Terapie</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prin</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artă</a:t>
            </a:r>
            <a:r>
              <a:rPr lang="en-US" sz="2400" dirty="0" smtClean="0">
                <a:solidFill>
                  <a:schemeClr val="accent2">
                    <a:lumMod val="75000"/>
                  </a:schemeClr>
                </a:solidFill>
                <a:latin typeface="+mj-lt"/>
              </a:rPr>
              <a:t> </a:t>
            </a:r>
            <a:r>
              <a:rPr lang="ro-RO" sz="2400" dirty="0" smtClean="0">
                <a:solidFill>
                  <a:schemeClr val="accent2">
                    <a:lumMod val="75000"/>
                  </a:schemeClr>
                </a:solidFill>
                <a:latin typeface="+mj-lt"/>
              </a:rPr>
              <a:t>pentru probleme </a:t>
            </a:r>
            <a:r>
              <a:rPr lang="en-US" sz="2400" dirty="0" smtClean="0">
                <a:solidFill>
                  <a:schemeClr val="accent2">
                    <a:lumMod val="75000"/>
                  </a:schemeClr>
                </a:solidFill>
                <a:latin typeface="+mj-lt"/>
              </a:rPr>
              <a:t>medical</a:t>
            </a:r>
            <a:r>
              <a:rPr lang="ro-RO" sz="2400" dirty="0" smtClean="0">
                <a:solidFill>
                  <a:schemeClr val="accent2">
                    <a:lumMod val="75000"/>
                  </a:schemeClr>
                </a:solidFill>
                <a:latin typeface="+mj-lt"/>
              </a:rPr>
              <a:t>e</a:t>
            </a:r>
          </a:p>
          <a:p>
            <a:pPr marL="741363" algn="just">
              <a:lnSpc>
                <a:spcPct val="150000"/>
              </a:lnSpc>
              <a:buClr>
                <a:schemeClr val="accent2">
                  <a:lumMod val="75000"/>
                </a:schemeClr>
              </a:buClr>
            </a:pPr>
            <a:r>
              <a:rPr lang="en-US" sz="2400" b="1" dirty="0" smtClean="0">
                <a:solidFill>
                  <a:srgbClr val="0070C0"/>
                </a:solidFill>
                <a:latin typeface="+mj-lt"/>
              </a:rPr>
              <a:t>				</a:t>
            </a:r>
            <a:endParaRPr lang="en-US" sz="2400" dirty="0" smtClean="0">
              <a:solidFill>
                <a:srgbClr val="FF0000"/>
              </a:solidFill>
              <a:latin typeface="+mj-lt"/>
            </a:endParaRPr>
          </a:p>
          <a:p>
            <a:pPr algn="just">
              <a:lnSpc>
                <a:spcPct val="150000"/>
              </a:lnSpc>
            </a:pPr>
            <a:r>
              <a:rPr lang="en-US" sz="2400" dirty="0" err="1" smtClean="0">
                <a:solidFill>
                  <a:srgbClr val="00B0F0"/>
                </a:solidFill>
                <a:latin typeface="+mj-lt"/>
              </a:rPr>
              <a:t>Terapie</a:t>
            </a:r>
            <a:r>
              <a:rPr lang="en-US" sz="2400" dirty="0" smtClean="0">
                <a:solidFill>
                  <a:srgbClr val="00B0F0"/>
                </a:solidFill>
                <a:latin typeface="+mj-lt"/>
              </a:rPr>
              <a:t> </a:t>
            </a:r>
            <a:r>
              <a:rPr lang="en-US" sz="2400" dirty="0" err="1" smtClean="0">
                <a:solidFill>
                  <a:srgbClr val="00B0F0"/>
                </a:solidFill>
                <a:latin typeface="+mj-lt"/>
              </a:rPr>
              <a:t>pedagogică</a:t>
            </a:r>
            <a:r>
              <a:rPr lang="en-US" sz="2400" dirty="0" smtClean="0">
                <a:solidFill>
                  <a:srgbClr val="00B0F0"/>
                </a:solidFill>
                <a:latin typeface="+mj-lt"/>
              </a:rPr>
              <a:t> </a:t>
            </a:r>
            <a:r>
              <a:rPr lang="en-US" sz="2400" dirty="0" err="1" smtClean="0">
                <a:solidFill>
                  <a:srgbClr val="00B0F0"/>
                </a:solidFill>
                <a:latin typeface="+mj-lt"/>
              </a:rPr>
              <a:t>prin</a:t>
            </a:r>
            <a:r>
              <a:rPr lang="en-US" sz="2400" dirty="0" smtClean="0">
                <a:solidFill>
                  <a:srgbClr val="00B0F0"/>
                </a:solidFill>
                <a:latin typeface="+mj-lt"/>
              </a:rPr>
              <a:t> </a:t>
            </a:r>
            <a:r>
              <a:rPr lang="en-US" sz="2400" dirty="0" err="1" smtClean="0">
                <a:solidFill>
                  <a:srgbClr val="00B0F0"/>
                </a:solidFill>
                <a:latin typeface="+mj-lt"/>
              </a:rPr>
              <a:t>artă</a:t>
            </a:r>
            <a:r>
              <a:rPr lang="ro-RO" sz="2400" dirty="0" smtClean="0">
                <a:solidFill>
                  <a:srgbClr val="00B0F0"/>
                </a:solidFill>
                <a:latin typeface="+mj-lt"/>
              </a:rPr>
              <a:t> </a:t>
            </a:r>
            <a:r>
              <a:rPr lang="en-US" sz="2400" dirty="0" err="1" smtClean="0">
                <a:solidFill>
                  <a:schemeClr val="tx1"/>
                </a:solidFill>
                <a:latin typeface="+mj-lt"/>
              </a:rPr>
              <a:t>subliniază</a:t>
            </a:r>
            <a:r>
              <a:rPr lang="en-US" sz="2400" dirty="0" smtClean="0">
                <a:solidFill>
                  <a:schemeClr val="tx1"/>
                </a:solidFill>
                <a:latin typeface="+mj-lt"/>
              </a:rPr>
              <a:t> </a:t>
            </a:r>
            <a:r>
              <a:rPr lang="en-US" sz="2400" dirty="0" err="1" smtClean="0">
                <a:solidFill>
                  <a:schemeClr val="tx1"/>
                </a:solidFill>
                <a:latin typeface="+mj-lt"/>
              </a:rPr>
              <a:t>potențialul</a:t>
            </a:r>
            <a:r>
              <a:rPr lang="en-US" sz="2400" dirty="0" smtClean="0">
                <a:solidFill>
                  <a:schemeClr val="tx1"/>
                </a:solidFill>
                <a:latin typeface="+mj-lt"/>
              </a:rPr>
              <a:t> </a:t>
            </a:r>
            <a:r>
              <a:rPr lang="en-US" sz="2400" dirty="0" err="1" smtClean="0">
                <a:solidFill>
                  <a:schemeClr val="tx1"/>
                </a:solidFill>
                <a:latin typeface="+mj-lt"/>
              </a:rPr>
              <a:t>sănătos</a:t>
            </a:r>
            <a:r>
              <a:rPr lang="en-US" sz="2400" dirty="0" smtClean="0">
                <a:solidFill>
                  <a:schemeClr val="tx1"/>
                </a:solidFill>
                <a:latin typeface="+mj-lt"/>
              </a:rPr>
              <a:t> al </a:t>
            </a:r>
            <a:r>
              <a:rPr lang="en-US" sz="2400" dirty="0" err="1" smtClean="0">
                <a:solidFill>
                  <a:schemeClr val="tx1"/>
                </a:solidFill>
                <a:latin typeface="+mj-lt"/>
              </a:rPr>
              <a:t>persoanei</a:t>
            </a:r>
            <a:r>
              <a:rPr lang="en-US" sz="2400" dirty="0" smtClean="0">
                <a:solidFill>
                  <a:schemeClr val="tx1"/>
                </a:solidFill>
                <a:latin typeface="+mj-lt"/>
              </a:rPr>
              <a:t>.</a:t>
            </a:r>
            <a:endParaRPr lang="en-US" sz="2400" b="1" dirty="0">
              <a:solidFill>
                <a:schemeClr val="tx1"/>
              </a:solidFill>
              <a:latin typeface="+mj-lt"/>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41291273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080414" y="225787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2260921" y="3216572"/>
            <a:ext cx="9483147" cy="1384995"/>
          </a:xfrm>
          <a:prstGeom prst="rect">
            <a:avLst/>
          </a:prstGeom>
          <a:noFill/>
        </p:spPr>
        <p:txBody>
          <a:bodyPr wrap="square" rtlCol="0">
            <a:spAutoFit/>
          </a:bodyPr>
          <a:lstStyle/>
          <a:p>
            <a:pPr algn="just"/>
            <a:r>
              <a:rPr lang="en-US" sz="2800" i="1" dirty="0" err="1">
                <a:solidFill>
                  <a:schemeClr val="accent2"/>
                </a:solidFill>
                <a:latin typeface="+mj-lt"/>
              </a:rPr>
              <a:t>Gândiți-vă</a:t>
            </a:r>
            <a:r>
              <a:rPr lang="en-US" sz="2800" i="1" dirty="0">
                <a:solidFill>
                  <a:schemeClr val="accent2"/>
                </a:solidFill>
                <a:latin typeface="+mj-lt"/>
              </a:rPr>
              <a:t> </a:t>
            </a:r>
            <a:r>
              <a:rPr lang="en-US" sz="2800" i="1" dirty="0" err="1">
                <a:solidFill>
                  <a:schemeClr val="accent2"/>
                </a:solidFill>
                <a:latin typeface="+mj-lt"/>
              </a:rPr>
              <a:t>și</a:t>
            </a:r>
            <a:r>
              <a:rPr lang="en-US" sz="2800" i="1" dirty="0">
                <a:solidFill>
                  <a:schemeClr val="accent2"/>
                </a:solidFill>
                <a:latin typeface="+mj-lt"/>
              </a:rPr>
              <a:t> </a:t>
            </a:r>
            <a:r>
              <a:rPr lang="en-US" sz="2800" i="1" dirty="0" err="1">
                <a:solidFill>
                  <a:schemeClr val="accent2"/>
                </a:solidFill>
                <a:latin typeface="+mj-lt"/>
              </a:rPr>
              <a:t>împărtășiți</a:t>
            </a:r>
            <a:r>
              <a:rPr lang="en-US" sz="2800" i="1" dirty="0">
                <a:solidFill>
                  <a:schemeClr val="accent2"/>
                </a:solidFill>
                <a:latin typeface="+mj-lt"/>
              </a:rPr>
              <a:t>: </a:t>
            </a:r>
            <a:r>
              <a:rPr lang="ro-RO" sz="2800" dirty="0" smtClean="0">
                <a:solidFill>
                  <a:srgbClr val="00B0F0"/>
                </a:solidFill>
                <a:latin typeface="+mj-lt"/>
              </a:rPr>
              <a:t>Cum poate ajuta </a:t>
            </a:r>
            <a:r>
              <a:rPr lang="ro-RO" sz="2800" smtClean="0">
                <a:solidFill>
                  <a:srgbClr val="00B0F0"/>
                </a:solidFill>
                <a:latin typeface="+mj-lt"/>
              </a:rPr>
              <a:t>art-terapia pe copiii </a:t>
            </a:r>
            <a:r>
              <a:rPr lang="ro-RO" sz="2800" dirty="0" smtClean="0">
                <a:solidFill>
                  <a:srgbClr val="00B0F0"/>
                </a:solidFill>
                <a:latin typeface="+mj-lt"/>
              </a:rPr>
              <a:t>cu dizabilități intelectuale moderate, severe și profunde?</a:t>
            </a:r>
            <a:r>
              <a:rPr lang="en-US" sz="2200" b="1" dirty="0" smtClean="0">
                <a:solidFill>
                  <a:srgbClr val="0070C0"/>
                </a:solidFill>
                <a:latin typeface="+mj-lt"/>
              </a:rPr>
              <a:t>	</a:t>
            </a:r>
            <a:endParaRPr lang="en-US" sz="2200" dirty="0" smtClean="0">
              <a:solidFill>
                <a:srgbClr val="FF0000"/>
              </a:solidFill>
              <a:latin typeface="+mj-lt"/>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60375" y="1668498"/>
            <a:ext cx="2030416" cy="2847979"/>
          </a:xfrm>
          <a:prstGeom prst="rect">
            <a:avLst/>
          </a:prstGeom>
        </p:spPr>
      </p:pic>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373213286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657144" y="1808927"/>
            <a:ext cx="9462558" cy="2677656"/>
          </a:xfrm>
          <a:prstGeom prst="rect">
            <a:avLst/>
          </a:prstGeom>
          <a:noFill/>
        </p:spPr>
        <p:txBody>
          <a:bodyPr wrap="square" rtlCol="0">
            <a:spAutoFit/>
          </a:bodyPr>
          <a:lstStyle/>
          <a:p>
            <a:pPr algn="just"/>
            <a:r>
              <a:rPr lang="ro-RO" sz="2400" dirty="0" smtClean="0">
                <a:solidFill>
                  <a:schemeClr val="tx1"/>
                </a:solidFill>
                <a:latin typeface="+mj-lt"/>
              </a:rPr>
              <a:t>Care sunt regulile terapiei prin artă</a:t>
            </a:r>
            <a:r>
              <a:rPr lang="en-US" sz="2400" dirty="0" smtClean="0">
                <a:solidFill>
                  <a:schemeClr val="tx1"/>
                </a:solidFill>
                <a:latin typeface="+mj-lt"/>
              </a:rPr>
              <a:t>?</a:t>
            </a:r>
          </a:p>
          <a:p>
            <a:pPr algn="just"/>
            <a:endParaRPr lang="en-US" sz="2400" b="1" dirty="0">
              <a:solidFill>
                <a:srgbClr val="0070C0"/>
              </a:solidFill>
              <a:latin typeface="+mj-lt"/>
            </a:endParaRPr>
          </a:p>
          <a:p>
            <a:pPr marL="1492250" indent="-857250" algn="just">
              <a:buFont typeface="Wingdings" panose="05000000000000000000" pitchFamily="2" charset="2"/>
              <a:buChar char="Ø"/>
            </a:pPr>
            <a:r>
              <a:rPr lang="en-US" sz="2400" dirty="0" err="1" smtClean="0">
                <a:solidFill>
                  <a:schemeClr val="accent2">
                    <a:lumMod val="75000"/>
                  </a:schemeClr>
                </a:solidFill>
                <a:latin typeface="+mj-lt"/>
              </a:rPr>
              <a:t>Confiden</a:t>
            </a:r>
            <a:r>
              <a:rPr lang="ro-RO" sz="2400" dirty="0" smtClean="0">
                <a:solidFill>
                  <a:schemeClr val="accent2">
                    <a:lumMod val="75000"/>
                  </a:schemeClr>
                </a:solidFill>
                <a:latin typeface="+mj-lt"/>
              </a:rPr>
              <a:t>țialitate</a:t>
            </a:r>
            <a:endParaRPr lang="en-US" sz="2400" dirty="0" smtClean="0">
              <a:solidFill>
                <a:schemeClr val="accent2">
                  <a:lumMod val="75000"/>
                </a:schemeClr>
              </a:solidFill>
              <a:latin typeface="+mj-lt"/>
            </a:endParaRPr>
          </a:p>
          <a:p>
            <a:pPr marL="1492250" indent="-857250" algn="just">
              <a:buFont typeface="Wingdings" panose="05000000000000000000" pitchFamily="2" charset="2"/>
              <a:buChar char="Ø"/>
            </a:pPr>
            <a:endParaRPr lang="en-US" sz="2400" dirty="0">
              <a:solidFill>
                <a:schemeClr val="accent2">
                  <a:lumMod val="75000"/>
                </a:schemeClr>
              </a:solidFill>
              <a:latin typeface="+mj-lt"/>
            </a:endParaRPr>
          </a:p>
          <a:p>
            <a:pPr marL="1492250" indent="-857250" algn="just">
              <a:buFont typeface="Wingdings" panose="05000000000000000000" pitchFamily="2" charset="2"/>
              <a:buChar char="Ø"/>
            </a:pPr>
            <a:r>
              <a:rPr lang="en-US" sz="2400" dirty="0" smtClean="0">
                <a:solidFill>
                  <a:schemeClr val="accent2">
                    <a:lumMod val="75000"/>
                  </a:schemeClr>
                </a:solidFill>
                <a:latin typeface="+mj-lt"/>
              </a:rPr>
              <a:t>Spa</a:t>
            </a:r>
            <a:r>
              <a:rPr lang="ro-RO" sz="2400" dirty="0" smtClean="0">
                <a:solidFill>
                  <a:schemeClr val="accent2">
                    <a:lumMod val="75000"/>
                  </a:schemeClr>
                </a:solidFill>
                <a:latin typeface="+mj-lt"/>
              </a:rPr>
              <a:t>țiu</a:t>
            </a:r>
            <a:endParaRPr lang="en-US" sz="2400" dirty="0" smtClean="0">
              <a:solidFill>
                <a:schemeClr val="accent2">
                  <a:lumMod val="75000"/>
                </a:schemeClr>
              </a:solidFill>
              <a:latin typeface="+mj-lt"/>
            </a:endParaRPr>
          </a:p>
          <a:p>
            <a:pPr marL="1492250" indent="-857250" algn="just">
              <a:buFont typeface="Wingdings" panose="05000000000000000000" pitchFamily="2" charset="2"/>
              <a:buChar char="Ø"/>
            </a:pPr>
            <a:endParaRPr lang="en-US" sz="2400" dirty="0">
              <a:solidFill>
                <a:schemeClr val="accent2">
                  <a:lumMod val="75000"/>
                </a:schemeClr>
              </a:solidFill>
              <a:latin typeface="+mj-lt"/>
            </a:endParaRPr>
          </a:p>
          <a:p>
            <a:pPr marL="1492250" indent="-857250" algn="just">
              <a:buFont typeface="Wingdings" panose="05000000000000000000" pitchFamily="2" charset="2"/>
              <a:buChar char="Ø"/>
            </a:pPr>
            <a:r>
              <a:rPr lang="ro-RO" sz="2400" dirty="0" smtClean="0">
                <a:solidFill>
                  <a:schemeClr val="accent2">
                    <a:lumMod val="75000"/>
                  </a:schemeClr>
                </a:solidFill>
                <a:latin typeface="+mj-lt"/>
              </a:rPr>
              <a:t>Alocarea timpului</a:t>
            </a: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3" b="89836" l="1761" r="96831">
                        <a14:foregroundMark x1="88204" y1="63450" x2="96831" y2="62320"/>
                        <a14:foregroundMark x1="94278" y1="83573" x2="96303" y2="83573"/>
                        <a14:backgroundMark x1="93310" y1="4312" x2="97623" y2="10472"/>
                      </a14:backgroundRemoval>
                    </a14:imgEffect>
                  </a14:imgLayer>
                </a14:imgProps>
              </a:ext>
              <a:ext uri="{28A0092B-C50C-407E-A947-70E740481C1C}">
                <a14:useLocalDpi xmlns:a14="http://schemas.microsoft.com/office/drawing/2010/main" val="0"/>
              </a:ext>
            </a:extLst>
          </a:blip>
          <a:stretch>
            <a:fillRect/>
          </a:stretch>
        </p:blipFill>
        <p:spPr>
          <a:xfrm>
            <a:off x="7292869" y="1789927"/>
            <a:ext cx="4451199" cy="3816433"/>
          </a:xfrm>
          <a:prstGeom prst="rect">
            <a:avLst/>
          </a:prstGeom>
        </p:spPr>
      </p:pic>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24575317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55585" y="1929497"/>
            <a:ext cx="11457739" cy="2862322"/>
          </a:xfrm>
          <a:prstGeom prst="rect">
            <a:avLst/>
          </a:prstGeom>
          <a:noFill/>
        </p:spPr>
        <p:txBody>
          <a:bodyPr wrap="square" rtlCol="0">
            <a:spAutoFit/>
          </a:bodyPr>
          <a:lstStyle/>
          <a:p>
            <a:pPr algn="just"/>
            <a:r>
              <a:rPr lang="en-US" sz="2400" dirty="0" smtClean="0">
                <a:solidFill>
                  <a:schemeClr val="accent2">
                    <a:lumMod val="75000"/>
                  </a:schemeClr>
                </a:solidFill>
                <a:latin typeface="+mj-lt"/>
              </a:rPr>
              <a:t>Care </a:t>
            </a:r>
            <a:r>
              <a:rPr lang="en-US" sz="2400" dirty="0" err="1" smtClean="0">
                <a:solidFill>
                  <a:schemeClr val="accent2">
                    <a:lumMod val="75000"/>
                  </a:schemeClr>
                </a:solidFill>
                <a:latin typeface="+mj-lt"/>
              </a:rPr>
              <a:t>sunt</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caracteristicile</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terapiei</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prin</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artă</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în</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educație</a:t>
            </a:r>
            <a:r>
              <a:rPr lang="en-US" sz="2400" dirty="0" smtClean="0">
                <a:solidFill>
                  <a:schemeClr val="accent2">
                    <a:lumMod val="75000"/>
                  </a:schemeClr>
                </a:solidFill>
                <a:latin typeface="+mj-lt"/>
              </a:rPr>
              <a:t>?</a:t>
            </a:r>
            <a:endParaRPr lang="ro-RO" sz="2400" dirty="0">
              <a:solidFill>
                <a:schemeClr val="accent2">
                  <a:lumMod val="75000"/>
                </a:schemeClr>
              </a:solidFill>
              <a:latin typeface="+mj-lt"/>
            </a:endParaRPr>
          </a:p>
          <a:p>
            <a:pPr algn="just"/>
            <a:r>
              <a:rPr lang="en-US" sz="2400" b="1" dirty="0" smtClean="0">
                <a:solidFill>
                  <a:srgbClr val="0070C0"/>
                </a:solidFill>
                <a:latin typeface="+mj-lt"/>
              </a:rPr>
              <a:t>		</a:t>
            </a:r>
          </a:p>
          <a:p>
            <a:pPr marL="457200" indent="-457200" algn="just">
              <a:lnSpc>
                <a:spcPct val="150000"/>
              </a:lnSpc>
              <a:buClr>
                <a:schemeClr val="accent2">
                  <a:lumMod val="75000"/>
                </a:schemeClr>
              </a:buClr>
              <a:buFont typeface="Courier New" panose="02070309020205020404" pitchFamily="49" charset="0"/>
              <a:buChar char="o"/>
            </a:pPr>
            <a:r>
              <a:rPr lang="it-IT" sz="2200" dirty="0" smtClean="0">
                <a:latin typeface="+mj-lt"/>
              </a:rPr>
              <a:t>un complex de idei teoretice și practice, metodologii noi</a:t>
            </a:r>
            <a:r>
              <a:rPr lang="en-US" sz="2200" dirty="0" smtClean="0">
                <a:latin typeface="+mj-lt"/>
              </a:rPr>
              <a:t>;</a:t>
            </a:r>
          </a:p>
          <a:p>
            <a:pPr marL="457200" indent="-457200" algn="just">
              <a:lnSpc>
                <a:spcPct val="150000"/>
              </a:lnSpc>
              <a:buClr>
                <a:schemeClr val="accent2">
                  <a:lumMod val="75000"/>
                </a:schemeClr>
              </a:buClr>
              <a:buFont typeface="Courier New" panose="02070309020205020404" pitchFamily="49" charset="0"/>
              <a:buChar char="o"/>
            </a:pPr>
            <a:r>
              <a:rPr lang="it-IT" sz="2200" dirty="0" smtClean="0">
                <a:latin typeface="+mj-lt"/>
              </a:rPr>
              <a:t>o varietate de conexiuni cu fenomene sociale, psihologice și pedagogice</a:t>
            </a:r>
            <a:r>
              <a:rPr lang="en-US" sz="2200" dirty="0" smtClean="0">
                <a:latin typeface="+mj-lt"/>
              </a:rPr>
              <a:t>;</a:t>
            </a:r>
          </a:p>
          <a:p>
            <a:pPr marL="457200" indent="-457200" algn="just">
              <a:lnSpc>
                <a:spcPct val="150000"/>
              </a:lnSpc>
              <a:buClr>
                <a:schemeClr val="accent2">
                  <a:lumMod val="75000"/>
                </a:schemeClr>
              </a:buClr>
              <a:buFont typeface="Courier New" panose="02070309020205020404" pitchFamily="49" charset="0"/>
              <a:buChar char="o"/>
            </a:pPr>
            <a:r>
              <a:rPr lang="en-US" sz="2200" dirty="0" smtClean="0">
                <a:latin typeface="+mj-lt"/>
              </a:rPr>
              <a:t>o </a:t>
            </a:r>
            <a:r>
              <a:rPr lang="en-US" sz="2200" dirty="0" err="1" smtClean="0">
                <a:latin typeface="+mj-lt"/>
              </a:rPr>
              <a:t>anumită</a:t>
            </a:r>
            <a:r>
              <a:rPr lang="en-US" sz="2200" dirty="0" smtClean="0">
                <a:latin typeface="+mj-lt"/>
              </a:rPr>
              <a:t> </a:t>
            </a:r>
            <a:r>
              <a:rPr lang="en-US" sz="2200" dirty="0" err="1" smtClean="0">
                <a:latin typeface="+mj-lt"/>
              </a:rPr>
              <a:t>detașare</a:t>
            </a:r>
            <a:r>
              <a:rPr lang="en-US" sz="2200" dirty="0" smtClean="0">
                <a:latin typeface="+mj-lt"/>
              </a:rPr>
              <a:t> (</a:t>
            </a:r>
            <a:r>
              <a:rPr lang="en-US" sz="2200" dirty="0" err="1" smtClean="0">
                <a:latin typeface="+mj-lt"/>
              </a:rPr>
              <a:t>autonomie</a:t>
            </a:r>
            <a:r>
              <a:rPr lang="en-US" sz="2200" dirty="0" smtClean="0">
                <a:latin typeface="+mj-lt"/>
              </a:rPr>
              <a:t>, </a:t>
            </a:r>
            <a:r>
              <a:rPr lang="en-US" sz="2200" dirty="0" err="1" smtClean="0">
                <a:latin typeface="+mj-lt"/>
              </a:rPr>
              <a:t>exclusivitate</a:t>
            </a:r>
            <a:r>
              <a:rPr lang="en-US" sz="2200" dirty="0" smtClean="0">
                <a:latin typeface="+mj-lt"/>
              </a:rPr>
              <a:t>) de </a:t>
            </a:r>
            <a:r>
              <a:rPr lang="en-US" sz="2200" dirty="0" err="1" smtClean="0">
                <a:latin typeface="+mj-lt"/>
              </a:rPr>
              <a:t>celelalte</a:t>
            </a:r>
            <a:r>
              <a:rPr lang="en-US" sz="2200" dirty="0" smtClean="0">
                <a:latin typeface="+mj-lt"/>
              </a:rPr>
              <a:t> </a:t>
            </a:r>
            <a:r>
              <a:rPr lang="en-US" sz="2200" dirty="0" err="1" smtClean="0">
                <a:latin typeface="+mj-lt"/>
              </a:rPr>
              <a:t>domenii</a:t>
            </a:r>
            <a:r>
              <a:rPr lang="en-US" sz="2200" dirty="0" smtClean="0">
                <a:latin typeface="+mj-lt"/>
              </a:rPr>
              <a:t> ale </a:t>
            </a:r>
            <a:r>
              <a:rPr lang="en-US" sz="2200" dirty="0" err="1" smtClean="0">
                <a:latin typeface="+mj-lt"/>
              </a:rPr>
              <a:t>pedagogiei</a:t>
            </a:r>
            <a:r>
              <a:rPr lang="en-US" sz="2200" dirty="0" smtClean="0">
                <a:latin typeface="+mj-lt"/>
              </a:rPr>
              <a:t>;</a:t>
            </a:r>
          </a:p>
          <a:p>
            <a:pPr marL="457200" indent="-457200" algn="just">
              <a:lnSpc>
                <a:spcPct val="150000"/>
              </a:lnSpc>
              <a:buClr>
                <a:schemeClr val="accent2">
                  <a:lumMod val="75000"/>
                </a:schemeClr>
              </a:buClr>
              <a:buFont typeface="Courier New" panose="02070309020205020404" pitchFamily="49" charset="0"/>
              <a:buChar char="o"/>
            </a:pPr>
            <a:r>
              <a:rPr lang="en-US" sz="2200" dirty="0" err="1" smtClean="0">
                <a:latin typeface="+mj-lt"/>
              </a:rPr>
              <a:t>capacitatea</a:t>
            </a:r>
            <a:r>
              <a:rPr lang="en-US" sz="2200" dirty="0" smtClean="0">
                <a:latin typeface="+mj-lt"/>
              </a:rPr>
              <a:t> de </a:t>
            </a:r>
            <a:r>
              <a:rPr lang="en-US" sz="2200" dirty="0" err="1" smtClean="0">
                <a:latin typeface="+mj-lt"/>
              </a:rPr>
              <a:t>integrare</a:t>
            </a:r>
            <a:r>
              <a:rPr lang="en-US" sz="2200" dirty="0" smtClean="0">
                <a:latin typeface="+mj-lt"/>
              </a:rPr>
              <a:t> </a:t>
            </a:r>
            <a:r>
              <a:rPr lang="en-US" sz="2200" dirty="0" err="1" smtClean="0">
                <a:latin typeface="+mj-lt"/>
              </a:rPr>
              <a:t>și</a:t>
            </a:r>
            <a:r>
              <a:rPr lang="en-US" sz="2200" dirty="0" smtClean="0">
                <a:latin typeface="+mj-lt"/>
              </a:rPr>
              <a:t> </a:t>
            </a:r>
            <a:r>
              <a:rPr lang="en-US" sz="2200" dirty="0" err="1" smtClean="0">
                <a:latin typeface="+mj-lt"/>
              </a:rPr>
              <a:t>transformare</a:t>
            </a:r>
            <a:r>
              <a:rPr lang="en-US" sz="2200" dirty="0" smtClean="0">
                <a:latin typeface="+mj-lt"/>
              </a:rPr>
              <a:t>.</a:t>
            </a: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295201185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44010" y="1577941"/>
            <a:ext cx="7667951" cy="4154984"/>
          </a:xfrm>
          <a:prstGeom prst="rect">
            <a:avLst/>
          </a:prstGeom>
          <a:noFill/>
        </p:spPr>
        <p:txBody>
          <a:bodyPr wrap="square" rtlCol="0">
            <a:spAutoFit/>
          </a:bodyPr>
          <a:lstStyle/>
          <a:p>
            <a:pPr lvl="2"/>
            <a:r>
              <a:rPr lang="en-US" sz="2400" b="1" dirty="0" err="1" smtClean="0">
                <a:solidFill>
                  <a:schemeClr val="accent2">
                    <a:lumMod val="75000"/>
                  </a:schemeClr>
                </a:solidFill>
                <a:latin typeface="+mj-lt"/>
              </a:rPr>
              <a:t>Terapia</a:t>
            </a:r>
            <a:r>
              <a:rPr lang="en-US" sz="2400" b="1" dirty="0" smtClean="0">
                <a:solidFill>
                  <a:schemeClr val="accent2">
                    <a:lumMod val="75000"/>
                  </a:schemeClr>
                </a:solidFill>
                <a:latin typeface="+mj-lt"/>
              </a:rPr>
              <a:t> </a:t>
            </a:r>
            <a:r>
              <a:rPr lang="ro-RO" sz="2400" b="1" dirty="0" smtClean="0">
                <a:solidFill>
                  <a:schemeClr val="accent2">
                    <a:lumMod val="75000"/>
                  </a:schemeClr>
                </a:solidFill>
                <a:latin typeface="+mj-lt"/>
              </a:rPr>
              <a:t>prin </a:t>
            </a:r>
            <a:r>
              <a:rPr lang="en-US" sz="2400" b="1" dirty="0" err="1" smtClean="0">
                <a:solidFill>
                  <a:schemeClr val="accent2">
                    <a:lumMod val="75000"/>
                  </a:schemeClr>
                </a:solidFill>
                <a:latin typeface="+mj-lt"/>
              </a:rPr>
              <a:t>mișc</a:t>
            </a:r>
            <a:r>
              <a:rPr lang="ro-RO" sz="2400" b="1" dirty="0" smtClean="0">
                <a:solidFill>
                  <a:schemeClr val="accent2">
                    <a:lumMod val="75000"/>
                  </a:schemeClr>
                </a:solidFill>
                <a:latin typeface="+mj-lt"/>
              </a:rPr>
              <a:t>are și</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dans</a:t>
            </a:r>
            <a:endParaRPr lang="ro-RO" sz="2400" b="1" dirty="0" smtClean="0">
              <a:solidFill>
                <a:schemeClr val="accent2">
                  <a:lumMod val="75000"/>
                </a:schemeClr>
              </a:solidFill>
              <a:latin typeface="+mj-lt"/>
            </a:endParaRPr>
          </a:p>
          <a:p>
            <a:pPr lvl="2"/>
            <a:endParaRPr lang="en-US" sz="2400" dirty="0" smtClean="0">
              <a:solidFill>
                <a:schemeClr val="accent2">
                  <a:lumMod val="75000"/>
                </a:schemeClr>
              </a:solidFill>
              <a:latin typeface="+mj-lt"/>
            </a:endParaRPr>
          </a:p>
          <a:p>
            <a:pPr lvl="2" algn="just">
              <a:buClr>
                <a:schemeClr val="accent2">
                  <a:lumMod val="75000"/>
                </a:schemeClr>
              </a:buClr>
            </a:pPr>
            <a:r>
              <a:rPr lang="en-US" sz="2400" dirty="0" err="1" smtClean="0">
                <a:latin typeface="+mj-lt"/>
              </a:rPr>
              <a:t>Utilizarea</a:t>
            </a:r>
            <a:r>
              <a:rPr lang="en-US" sz="2400" dirty="0" smtClean="0">
                <a:latin typeface="+mj-lt"/>
              </a:rPr>
              <a:t> </a:t>
            </a:r>
            <a:r>
              <a:rPr lang="en-US" sz="2400" dirty="0" err="1" smtClean="0">
                <a:latin typeface="+mj-lt"/>
              </a:rPr>
              <a:t>psihoterapeutică</a:t>
            </a:r>
            <a:r>
              <a:rPr lang="en-US" sz="2400" dirty="0" smtClean="0">
                <a:latin typeface="+mj-lt"/>
              </a:rPr>
              <a:t> a </a:t>
            </a:r>
            <a:r>
              <a:rPr lang="en-US" sz="2400" dirty="0" err="1" smtClean="0">
                <a:latin typeface="+mj-lt"/>
              </a:rPr>
              <a:t>mișcării</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dansului</a:t>
            </a:r>
            <a:r>
              <a:rPr lang="en-US" sz="2400" dirty="0" smtClean="0">
                <a:latin typeface="+mj-lt"/>
              </a:rPr>
              <a:t> </a:t>
            </a:r>
            <a:r>
              <a:rPr lang="en-US" sz="2400" dirty="0" err="1" smtClean="0">
                <a:latin typeface="+mj-lt"/>
              </a:rPr>
              <a:t>pentru</a:t>
            </a:r>
            <a:r>
              <a:rPr lang="en-US" sz="2400" dirty="0" smtClean="0">
                <a:latin typeface="+mj-lt"/>
              </a:rPr>
              <a:t> </a:t>
            </a:r>
            <a:r>
              <a:rPr lang="en-US" sz="2400" dirty="0" err="1" smtClean="0">
                <a:latin typeface="+mj-lt"/>
              </a:rPr>
              <a:t>condiții</a:t>
            </a:r>
            <a:r>
              <a:rPr lang="en-US" sz="2400" dirty="0" smtClean="0">
                <a:latin typeface="+mj-lt"/>
              </a:rPr>
              <a:t> </a:t>
            </a:r>
            <a:r>
              <a:rPr lang="en-US" sz="2400" dirty="0" err="1" smtClean="0">
                <a:latin typeface="+mj-lt"/>
              </a:rPr>
              <a:t>emoționale</a:t>
            </a:r>
            <a:r>
              <a:rPr lang="en-US" sz="2400" dirty="0" smtClean="0">
                <a:latin typeface="+mj-lt"/>
              </a:rPr>
              <a:t>, cognitive, </a:t>
            </a:r>
            <a:r>
              <a:rPr lang="en-US" sz="2400" dirty="0" err="1" smtClean="0">
                <a:latin typeface="+mj-lt"/>
              </a:rPr>
              <a:t>sociale</a:t>
            </a:r>
            <a:r>
              <a:rPr lang="en-US" sz="2400" dirty="0" smtClean="0">
                <a:latin typeface="+mj-lt"/>
              </a:rPr>
              <a:t>, </a:t>
            </a:r>
            <a:r>
              <a:rPr lang="en-US" sz="2400" dirty="0" err="1" smtClean="0">
                <a:latin typeface="+mj-lt"/>
              </a:rPr>
              <a:t>comportamentale</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fizice</a:t>
            </a:r>
            <a:r>
              <a:rPr lang="en-US" sz="2400" dirty="0" smtClean="0">
                <a:latin typeface="+mj-lt"/>
              </a:rPr>
              <a:t>.</a:t>
            </a:r>
          </a:p>
          <a:p>
            <a:pPr lvl="2">
              <a:buClr>
                <a:schemeClr val="accent2">
                  <a:lumMod val="75000"/>
                </a:schemeClr>
              </a:buClr>
            </a:pPr>
            <a:endParaRPr lang="en-US" sz="2400" dirty="0" smtClean="0">
              <a:solidFill>
                <a:schemeClr val="tx1"/>
              </a:solidFill>
              <a:latin typeface="+mj-lt"/>
            </a:endParaRPr>
          </a:p>
          <a:p>
            <a:pPr lvl="2">
              <a:buClr>
                <a:schemeClr val="accent2">
                  <a:lumMod val="75000"/>
                </a:schemeClr>
              </a:buClr>
            </a:pPr>
            <a:r>
              <a:rPr lang="ro-RO" sz="2400" dirty="0" smtClean="0">
                <a:solidFill>
                  <a:schemeClr val="tx1"/>
                </a:solidFill>
                <a:latin typeface="+mj-lt"/>
              </a:rPr>
              <a:t>Are </a:t>
            </a:r>
            <a:r>
              <a:rPr lang="ro-RO" sz="2400" dirty="0" smtClean="0">
                <a:solidFill>
                  <a:schemeClr val="accent2">
                    <a:lumMod val="75000"/>
                  </a:schemeClr>
                </a:solidFill>
                <a:latin typeface="+mj-lt"/>
              </a:rPr>
              <a:t>4</a:t>
            </a:r>
            <a:r>
              <a:rPr lang="en-US" sz="2400" dirty="0" smtClean="0">
                <a:solidFill>
                  <a:schemeClr val="tx1"/>
                </a:solidFill>
                <a:latin typeface="+mj-lt"/>
              </a:rPr>
              <a:t> </a:t>
            </a:r>
            <a:r>
              <a:rPr lang="ro-RO" sz="2400" dirty="0" smtClean="0">
                <a:solidFill>
                  <a:schemeClr val="tx1"/>
                </a:solidFill>
                <a:latin typeface="+mj-lt"/>
              </a:rPr>
              <a:t>etape</a:t>
            </a:r>
            <a:r>
              <a:rPr lang="en-US" sz="2400" dirty="0" smtClean="0">
                <a:solidFill>
                  <a:schemeClr val="tx1"/>
                </a:solidFill>
                <a:latin typeface="+mj-lt"/>
              </a:rPr>
              <a:t>: </a:t>
            </a:r>
            <a:endParaRPr lang="en-US" sz="2400" dirty="0">
              <a:solidFill>
                <a:schemeClr val="tx1"/>
              </a:solidFill>
              <a:latin typeface="+mj-lt"/>
            </a:endParaRPr>
          </a:p>
          <a:p>
            <a:pPr marL="1027113" lvl="2" indent="-457200">
              <a:buClr>
                <a:schemeClr val="accent2">
                  <a:lumMod val="75000"/>
                </a:schemeClr>
              </a:buClr>
              <a:buSzPct val="94000"/>
              <a:buFont typeface="+mj-lt"/>
              <a:buAutoNum type="arabicPeriod"/>
            </a:pPr>
            <a:r>
              <a:rPr lang="en-US" sz="2400" dirty="0" smtClean="0">
                <a:solidFill>
                  <a:schemeClr val="accent2">
                    <a:lumMod val="75000"/>
                  </a:schemeClr>
                </a:solidFill>
                <a:latin typeface="+mj-lt"/>
              </a:rPr>
              <a:t>pre</a:t>
            </a:r>
            <a:r>
              <a:rPr lang="ro-RO" sz="2400" dirty="0" smtClean="0">
                <a:solidFill>
                  <a:schemeClr val="accent2">
                    <a:lumMod val="75000"/>
                  </a:schemeClr>
                </a:solidFill>
                <a:latin typeface="+mj-lt"/>
              </a:rPr>
              <a:t>gătire</a:t>
            </a:r>
            <a:endParaRPr lang="en-US" sz="2400" dirty="0" smtClean="0">
              <a:solidFill>
                <a:schemeClr val="accent2">
                  <a:lumMod val="75000"/>
                </a:schemeClr>
              </a:solidFill>
              <a:latin typeface="+mj-lt"/>
            </a:endParaRPr>
          </a:p>
          <a:p>
            <a:pPr marL="1027113" lvl="2" indent="-457200">
              <a:buClr>
                <a:schemeClr val="accent2">
                  <a:lumMod val="75000"/>
                </a:schemeClr>
              </a:buClr>
              <a:buSzPct val="94000"/>
              <a:buFont typeface="+mj-lt"/>
              <a:buAutoNum type="arabicPeriod"/>
            </a:pPr>
            <a:r>
              <a:rPr lang="ro-RO" sz="2400" dirty="0" err="1">
                <a:solidFill>
                  <a:schemeClr val="accent2">
                    <a:lumMod val="75000"/>
                  </a:schemeClr>
                </a:solidFill>
                <a:latin typeface="+mj-lt"/>
              </a:rPr>
              <a:t>i</a:t>
            </a:r>
            <a:r>
              <a:rPr lang="en-US" sz="2400" dirty="0" err="1" smtClean="0">
                <a:solidFill>
                  <a:schemeClr val="accent2">
                    <a:lumMod val="75000"/>
                  </a:schemeClr>
                </a:solidFill>
                <a:latin typeface="+mj-lt"/>
              </a:rPr>
              <a:t>ncuba</a:t>
            </a:r>
            <a:r>
              <a:rPr lang="ro-RO" sz="2400" dirty="0" smtClean="0">
                <a:solidFill>
                  <a:schemeClr val="accent2">
                    <a:lumMod val="75000"/>
                  </a:schemeClr>
                </a:solidFill>
                <a:latin typeface="+mj-lt"/>
              </a:rPr>
              <a:t>ție</a:t>
            </a:r>
            <a:endParaRPr lang="en-US" sz="2400" dirty="0" smtClean="0">
              <a:solidFill>
                <a:schemeClr val="accent2">
                  <a:lumMod val="75000"/>
                </a:schemeClr>
              </a:solidFill>
              <a:latin typeface="+mj-lt"/>
            </a:endParaRPr>
          </a:p>
          <a:p>
            <a:pPr marL="1027113" lvl="2" indent="-457200">
              <a:buClr>
                <a:schemeClr val="accent2">
                  <a:lumMod val="75000"/>
                </a:schemeClr>
              </a:buClr>
              <a:buSzPct val="94000"/>
              <a:buFont typeface="+mj-lt"/>
              <a:buAutoNum type="arabicPeriod"/>
            </a:pPr>
            <a:r>
              <a:rPr lang="en-US" sz="2400" dirty="0" err="1" smtClean="0">
                <a:solidFill>
                  <a:schemeClr val="accent2">
                    <a:lumMod val="75000"/>
                  </a:schemeClr>
                </a:solidFill>
                <a:latin typeface="+mj-lt"/>
              </a:rPr>
              <a:t>ilumina</a:t>
            </a:r>
            <a:r>
              <a:rPr lang="ro-RO" sz="2400" dirty="0" smtClean="0">
                <a:solidFill>
                  <a:schemeClr val="accent2">
                    <a:lumMod val="75000"/>
                  </a:schemeClr>
                </a:solidFill>
                <a:latin typeface="+mj-lt"/>
              </a:rPr>
              <a:t>re</a:t>
            </a:r>
            <a:endParaRPr lang="en-US" sz="2400" dirty="0" smtClean="0">
              <a:solidFill>
                <a:schemeClr val="accent2">
                  <a:lumMod val="75000"/>
                </a:schemeClr>
              </a:solidFill>
              <a:latin typeface="+mj-lt"/>
            </a:endParaRPr>
          </a:p>
          <a:p>
            <a:pPr marL="1027113" lvl="2" indent="-457200">
              <a:buClr>
                <a:schemeClr val="accent2">
                  <a:lumMod val="75000"/>
                </a:schemeClr>
              </a:buClr>
              <a:buSzPct val="94000"/>
              <a:buFont typeface="+mj-lt"/>
              <a:buAutoNum type="arabicPeriod"/>
            </a:pPr>
            <a:r>
              <a:rPr lang="en-US" sz="2400" dirty="0" err="1" smtClean="0">
                <a:solidFill>
                  <a:schemeClr val="accent2">
                    <a:lumMod val="75000"/>
                  </a:schemeClr>
                </a:solidFill>
                <a:latin typeface="+mj-lt"/>
              </a:rPr>
              <a:t>evalua</a:t>
            </a:r>
            <a:r>
              <a:rPr lang="ro-RO" sz="2400" dirty="0" smtClean="0">
                <a:solidFill>
                  <a:schemeClr val="accent2">
                    <a:lumMod val="75000"/>
                  </a:schemeClr>
                </a:solidFill>
                <a:latin typeface="+mj-lt"/>
              </a:rPr>
              <a:t>re</a:t>
            </a:r>
            <a:endParaRPr lang="en-US" sz="2400" dirty="0">
              <a:solidFill>
                <a:schemeClr val="accent2">
                  <a:lumMod val="75000"/>
                </a:schemeClr>
              </a:solidFill>
              <a:latin typeface="+mj-lt"/>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667" b="100000" l="667" r="99667">
                        <a14:foregroundMark x1="70667" y1="39667" x2="69000" y2="62667"/>
                        <a14:foregroundMark x1="57333" y1="63000" x2="61333" y2="61000"/>
                        <a14:foregroundMark x1="69667" y1="64000" x2="69000" y2="66667"/>
                        <a14:foregroundMark x1="52000" y1="63333" x2="59000" y2="62333"/>
                      </a14:backgroundRemoval>
                    </a14:imgEffect>
                  </a14:imgLayer>
                </a14:imgProps>
              </a:ext>
              <a:ext uri="{28A0092B-C50C-407E-A947-70E740481C1C}">
                <a14:useLocalDpi xmlns:a14="http://schemas.microsoft.com/office/drawing/2010/main" val="0"/>
              </a:ext>
            </a:extLst>
          </a:blip>
          <a:stretch>
            <a:fillRect/>
          </a:stretch>
        </p:blipFill>
        <p:spPr>
          <a:xfrm>
            <a:off x="8414759" y="1346955"/>
            <a:ext cx="3935288" cy="3935288"/>
          </a:xfrm>
          <a:prstGeom prst="rect">
            <a:avLst/>
          </a:prstGeom>
        </p:spPr>
      </p:pic>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410735628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484072" y="1965105"/>
            <a:ext cx="6817488" cy="1200329"/>
          </a:xfrm>
          <a:prstGeom prst="rect">
            <a:avLst/>
          </a:prstGeom>
          <a:noFill/>
        </p:spPr>
        <p:txBody>
          <a:bodyPr wrap="square" rtlCol="0">
            <a:spAutoFit/>
          </a:bodyPr>
          <a:lstStyle/>
          <a:p>
            <a:pPr lvl="2" algn="just"/>
            <a:r>
              <a:rPr lang="en-US" sz="2400" b="1" dirty="0" err="1" smtClean="0">
                <a:solidFill>
                  <a:schemeClr val="accent2">
                    <a:lumMod val="75000"/>
                  </a:schemeClr>
                </a:solidFill>
                <a:latin typeface="+mj-lt"/>
              </a:rPr>
              <a:t>Terapia</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prin</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muzic</a:t>
            </a:r>
            <a:r>
              <a:rPr lang="ro-RO" sz="2400" b="1" dirty="0" smtClean="0">
                <a:solidFill>
                  <a:schemeClr val="accent2">
                    <a:lumMod val="75000"/>
                  </a:schemeClr>
                </a:solidFill>
                <a:latin typeface="+mj-lt"/>
              </a:rPr>
              <a:t>ă</a:t>
            </a:r>
            <a:r>
              <a:rPr lang="en-US" sz="2400" b="1" dirty="0" smtClean="0">
                <a:solidFill>
                  <a:schemeClr val="accent2">
                    <a:lumMod val="75000"/>
                  </a:schemeClr>
                </a:solidFill>
                <a:latin typeface="+mj-lt"/>
              </a:rPr>
              <a:t> </a:t>
            </a:r>
            <a:r>
              <a:rPr lang="en-US" sz="2400" dirty="0" smtClean="0">
                <a:solidFill>
                  <a:schemeClr val="accent2">
                    <a:lumMod val="75000"/>
                  </a:schemeClr>
                </a:solidFill>
                <a:latin typeface="+mj-lt"/>
              </a:rPr>
              <a:t>- </a:t>
            </a:r>
            <a:r>
              <a:rPr lang="en-US" sz="2400" dirty="0" err="1" smtClean="0">
                <a:latin typeface="+mj-lt"/>
              </a:rPr>
              <a:t>muzica</a:t>
            </a:r>
            <a:r>
              <a:rPr lang="en-US" sz="2400" dirty="0" smtClean="0">
                <a:latin typeface="+mj-lt"/>
              </a:rPr>
              <a:t> </a:t>
            </a:r>
            <a:r>
              <a:rPr lang="en-US" sz="2400" dirty="0" err="1" smtClean="0">
                <a:latin typeface="+mj-lt"/>
              </a:rPr>
              <a:t>este</a:t>
            </a:r>
            <a:r>
              <a:rPr lang="en-US" sz="2400" dirty="0" smtClean="0">
                <a:latin typeface="+mj-lt"/>
              </a:rPr>
              <a:t> </a:t>
            </a:r>
            <a:r>
              <a:rPr lang="en-US" sz="2400" dirty="0" err="1" smtClean="0">
                <a:latin typeface="+mj-lt"/>
              </a:rPr>
              <a:t>folosită</a:t>
            </a:r>
            <a:r>
              <a:rPr lang="en-US" sz="2400" dirty="0" smtClean="0">
                <a:latin typeface="+mj-lt"/>
              </a:rPr>
              <a:t> </a:t>
            </a:r>
            <a:r>
              <a:rPr lang="en-US" sz="2400" dirty="0" err="1" smtClean="0">
                <a:latin typeface="+mj-lt"/>
              </a:rPr>
              <a:t>în</a:t>
            </a:r>
            <a:r>
              <a:rPr lang="en-US" sz="2400" dirty="0" smtClean="0">
                <a:latin typeface="+mj-lt"/>
              </a:rPr>
              <a:t> </a:t>
            </a:r>
            <a:r>
              <a:rPr lang="en-US" sz="2400" dirty="0" err="1" smtClean="0">
                <a:latin typeface="+mj-lt"/>
              </a:rPr>
              <a:t>terap</a:t>
            </a:r>
            <a:r>
              <a:rPr lang="ro-RO" sz="2400" dirty="0" smtClean="0">
                <a:latin typeface="+mj-lt"/>
              </a:rPr>
              <a:t>ie</a:t>
            </a:r>
            <a:r>
              <a:rPr lang="en-US" sz="2400" dirty="0" smtClean="0">
                <a:latin typeface="+mj-lt"/>
              </a:rPr>
              <a:t> </a:t>
            </a:r>
            <a:r>
              <a:rPr lang="en-US" sz="2400" dirty="0" err="1" smtClean="0">
                <a:latin typeface="+mj-lt"/>
              </a:rPr>
              <a:t>pentru</a:t>
            </a:r>
            <a:r>
              <a:rPr lang="en-US" sz="2400" dirty="0" smtClean="0">
                <a:latin typeface="+mj-lt"/>
              </a:rPr>
              <a:t> a </a:t>
            </a:r>
            <a:r>
              <a:rPr lang="en-US" sz="2400" dirty="0" err="1" smtClean="0">
                <a:latin typeface="+mj-lt"/>
              </a:rPr>
              <a:t>aborda</a:t>
            </a:r>
            <a:r>
              <a:rPr lang="en-US" sz="2400" dirty="0" smtClean="0">
                <a:latin typeface="+mj-lt"/>
              </a:rPr>
              <a:t> </a:t>
            </a:r>
            <a:r>
              <a:rPr lang="en-US" sz="2400" dirty="0" err="1" smtClean="0">
                <a:latin typeface="+mj-lt"/>
              </a:rPr>
              <a:t>nevoile</a:t>
            </a:r>
            <a:r>
              <a:rPr lang="en-US" sz="2400" dirty="0" smtClean="0">
                <a:latin typeface="+mj-lt"/>
              </a:rPr>
              <a:t> </a:t>
            </a:r>
            <a:r>
              <a:rPr lang="en-US" sz="2400" dirty="0" err="1" smtClean="0">
                <a:latin typeface="+mj-lt"/>
              </a:rPr>
              <a:t>fizice</a:t>
            </a:r>
            <a:r>
              <a:rPr lang="en-US" sz="2400" dirty="0" smtClean="0">
                <a:latin typeface="+mj-lt"/>
              </a:rPr>
              <a:t>, </a:t>
            </a:r>
            <a:r>
              <a:rPr lang="en-US" sz="2400" dirty="0" err="1" smtClean="0">
                <a:latin typeface="+mj-lt"/>
              </a:rPr>
              <a:t>emoționale</a:t>
            </a:r>
            <a:r>
              <a:rPr lang="en-US" sz="2400" dirty="0" smtClean="0">
                <a:latin typeface="+mj-lt"/>
              </a:rPr>
              <a:t>, cognitive </a:t>
            </a:r>
            <a:r>
              <a:rPr lang="en-US" sz="2400" dirty="0" err="1" smtClean="0">
                <a:latin typeface="+mj-lt"/>
              </a:rPr>
              <a:t>și</a:t>
            </a:r>
            <a:r>
              <a:rPr lang="en-US" sz="2400" dirty="0" smtClean="0">
                <a:latin typeface="+mj-lt"/>
              </a:rPr>
              <a:t> </a:t>
            </a:r>
            <a:r>
              <a:rPr lang="en-US" sz="2400" dirty="0" err="1" smtClean="0">
                <a:latin typeface="+mj-lt"/>
              </a:rPr>
              <a:t>sociale</a:t>
            </a:r>
            <a:r>
              <a:rPr lang="en-US" sz="2400" dirty="0" smtClean="0">
                <a:latin typeface="+mj-lt"/>
              </a:rPr>
              <a:t> ale </a:t>
            </a:r>
            <a:r>
              <a:rPr lang="en-US" sz="2400" dirty="0" err="1" smtClean="0">
                <a:latin typeface="+mj-lt"/>
              </a:rPr>
              <a:t>indivizilor</a:t>
            </a:r>
            <a:r>
              <a:rPr lang="ro-RO" sz="2400" dirty="0" smtClean="0">
                <a:latin typeface="+mj-lt"/>
              </a:rPr>
              <a:t>.</a:t>
            </a:r>
            <a:endParaRPr lang="en-US" sz="2400" b="1" dirty="0" smtClean="0">
              <a:solidFill>
                <a:srgbClr val="0070C0"/>
              </a:solidFill>
              <a:latin typeface="+mj-lt"/>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228618" y="4851230"/>
            <a:ext cx="9388202" cy="892552"/>
          </a:xfrm>
          <a:prstGeom prst="rect">
            <a:avLst/>
          </a:prstGeom>
        </p:spPr>
        <p:txBody>
          <a:bodyPr wrap="square">
            <a:spAutoFit/>
          </a:bodyPr>
          <a:lstStyle/>
          <a:p>
            <a:pPr lvl="2" algn="just"/>
            <a:r>
              <a:rPr lang="en-US" sz="1800" i="1" dirty="0" err="1">
                <a:solidFill>
                  <a:schemeClr val="accent2"/>
                </a:solidFill>
                <a:latin typeface="+mj-lt"/>
              </a:rPr>
              <a:t>Gândiți-vă</a:t>
            </a:r>
            <a:r>
              <a:rPr lang="en-US" sz="1800" i="1" dirty="0">
                <a:solidFill>
                  <a:schemeClr val="accent2"/>
                </a:solidFill>
                <a:latin typeface="+mj-lt"/>
              </a:rPr>
              <a:t> </a:t>
            </a:r>
            <a:r>
              <a:rPr lang="en-US" sz="1800" i="1" dirty="0" err="1">
                <a:solidFill>
                  <a:schemeClr val="accent2"/>
                </a:solidFill>
                <a:latin typeface="+mj-lt"/>
              </a:rPr>
              <a:t>și</a:t>
            </a:r>
            <a:r>
              <a:rPr lang="en-US" sz="1800" i="1" dirty="0">
                <a:solidFill>
                  <a:schemeClr val="accent2"/>
                </a:solidFill>
                <a:latin typeface="+mj-lt"/>
              </a:rPr>
              <a:t> </a:t>
            </a:r>
            <a:r>
              <a:rPr lang="en-US" sz="1800" i="1" dirty="0" err="1">
                <a:solidFill>
                  <a:schemeClr val="accent2"/>
                </a:solidFill>
                <a:latin typeface="+mj-lt"/>
              </a:rPr>
              <a:t>împărtășiți</a:t>
            </a:r>
            <a:r>
              <a:rPr lang="en-US" sz="1800" i="1" dirty="0">
                <a:solidFill>
                  <a:schemeClr val="accent2"/>
                </a:solidFill>
                <a:latin typeface="+mj-lt"/>
              </a:rPr>
              <a:t>: </a:t>
            </a:r>
            <a:r>
              <a:rPr lang="en-US" sz="1800" dirty="0" err="1" smtClean="0">
                <a:solidFill>
                  <a:srgbClr val="00B0F0"/>
                </a:solidFill>
                <a:latin typeface="+mj-lt"/>
              </a:rPr>
              <a:t>Puteți</a:t>
            </a:r>
            <a:r>
              <a:rPr lang="en-US" sz="1800" dirty="0" smtClean="0">
                <a:solidFill>
                  <a:srgbClr val="00B0F0"/>
                </a:solidFill>
                <a:latin typeface="+mj-lt"/>
              </a:rPr>
              <a:t> da </a:t>
            </a:r>
            <a:r>
              <a:rPr lang="en-US" sz="1800" dirty="0" err="1" smtClean="0">
                <a:solidFill>
                  <a:srgbClr val="00B0F0"/>
                </a:solidFill>
                <a:latin typeface="+mj-lt"/>
              </a:rPr>
              <a:t>câteva</a:t>
            </a:r>
            <a:r>
              <a:rPr lang="en-US" sz="1800" dirty="0" smtClean="0">
                <a:solidFill>
                  <a:srgbClr val="00B0F0"/>
                </a:solidFill>
                <a:latin typeface="+mj-lt"/>
              </a:rPr>
              <a:t> </a:t>
            </a:r>
            <a:r>
              <a:rPr lang="en-US" sz="1800" dirty="0" err="1" smtClean="0">
                <a:solidFill>
                  <a:srgbClr val="00B0F0"/>
                </a:solidFill>
                <a:latin typeface="+mj-lt"/>
              </a:rPr>
              <a:t>exemple</a:t>
            </a:r>
            <a:r>
              <a:rPr lang="en-US" sz="1800" dirty="0" smtClean="0">
                <a:solidFill>
                  <a:srgbClr val="00B0F0"/>
                </a:solidFill>
                <a:latin typeface="+mj-lt"/>
              </a:rPr>
              <a:t> de </a:t>
            </a:r>
            <a:r>
              <a:rPr lang="en-US" sz="1800" dirty="0" err="1" smtClean="0">
                <a:solidFill>
                  <a:srgbClr val="00B0F0"/>
                </a:solidFill>
                <a:latin typeface="+mj-lt"/>
              </a:rPr>
              <a:t>terapie</a:t>
            </a:r>
            <a:r>
              <a:rPr lang="en-US" sz="1800" dirty="0" smtClean="0">
                <a:solidFill>
                  <a:srgbClr val="00B0F0"/>
                </a:solidFill>
                <a:latin typeface="+mj-lt"/>
              </a:rPr>
              <a:t> </a:t>
            </a:r>
            <a:r>
              <a:rPr lang="en-US" sz="1800" dirty="0" err="1" smtClean="0">
                <a:solidFill>
                  <a:srgbClr val="00B0F0"/>
                </a:solidFill>
                <a:latin typeface="+mj-lt"/>
              </a:rPr>
              <a:t>prin</a:t>
            </a:r>
            <a:r>
              <a:rPr lang="en-US" sz="1800" dirty="0" smtClean="0">
                <a:solidFill>
                  <a:srgbClr val="00B0F0"/>
                </a:solidFill>
                <a:latin typeface="+mj-lt"/>
              </a:rPr>
              <a:t> </a:t>
            </a:r>
            <a:r>
              <a:rPr lang="en-US" sz="1800" dirty="0" err="1" smtClean="0">
                <a:solidFill>
                  <a:srgbClr val="00B0F0"/>
                </a:solidFill>
                <a:latin typeface="+mj-lt"/>
              </a:rPr>
              <a:t>muzic</a:t>
            </a:r>
            <a:r>
              <a:rPr lang="ro-RO" sz="1800" dirty="0" smtClean="0">
                <a:solidFill>
                  <a:srgbClr val="00B0F0"/>
                </a:solidFill>
                <a:latin typeface="+mj-lt"/>
              </a:rPr>
              <a:t>ă</a:t>
            </a:r>
            <a:r>
              <a:rPr lang="en-US" sz="1800" dirty="0" smtClean="0">
                <a:solidFill>
                  <a:srgbClr val="00B0F0"/>
                </a:solidFill>
                <a:latin typeface="+mj-lt"/>
              </a:rPr>
              <a:t>?</a:t>
            </a:r>
            <a:endParaRPr lang="en-US" sz="1800" b="1" dirty="0">
              <a:solidFill>
                <a:srgbClr val="0070C0"/>
              </a:solidFill>
              <a:latin typeface="+mj-lt"/>
            </a:endParaRPr>
          </a:p>
          <a:p>
            <a:pPr lvl="2" algn="just"/>
            <a:r>
              <a:rPr lang="en-US" sz="1600" dirty="0">
                <a:solidFill>
                  <a:schemeClr val="tx1"/>
                </a:solidFill>
                <a:latin typeface="+mj-lt"/>
              </a:rPr>
              <a:t>https://www.youtube.com/watch?v=xFmmNckd_sY- </a:t>
            </a:r>
            <a:r>
              <a:rPr lang="en-US" sz="1600" dirty="0">
                <a:latin typeface="+mj-lt"/>
              </a:rPr>
              <a:t>Jonny Hands </a:t>
            </a:r>
            <a:r>
              <a:rPr lang="en-US" sz="1600">
                <a:latin typeface="+mj-lt"/>
              </a:rPr>
              <a:t>To </a:t>
            </a:r>
            <a:r>
              <a:rPr lang="en-US" sz="1600" smtClean="0">
                <a:latin typeface="+mj-lt"/>
              </a:rPr>
              <a:t>Yourself</a:t>
            </a:r>
            <a:r>
              <a:rPr lang="ro-RO" sz="1600" smtClean="0">
                <a:latin typeface="+mj-lt"/>
              </a:rPr>
              <a:t>  </a:t>
            </a:r>
            <a:endParaRPr lang="en-US" sz="1600" dirty="0" smtClean="0">
              <a:latin typeface="+mj-lt"/>
            </a:endParaRPr>
          </a:p>
          <a:p>
            <a:pPr lvl="2" algn="just"/>
            <a:r>
              <a:rPr lang="ro-RO" sz="1600" dirty="0" smtClean="0">
                <a:latin typeface="+mj-lt"/>
              </a:rPr>
              <a:t>(</a:t>
            </a:r>
            <a:r>
              <a:rPr lang="it-IT" sz="1600" dirty="0" smtClean="0">
                <a:latin typeface="+mj-lt"/>
              </a:rPr>
              <a:t>Terapia prin muzic</a:t>
            </a:r>
            <a:r>
              <a:rPr lang="ro-RO" sz="1600" dirty="0" smtClean="0">
                <a:latin typeface="+mj-lt"/>
              </a:rPr>
              <a:t>ă </a:t>
            </a:r>
            <a:r>
              <a:rPr lang="it-IT" sz="1600" dirty="0" smtClean="0">
                <a:latin typeface="+mj-lt"/>
              </a:rPr>
              <a:t>pentru copiii cu autism</a:t>
            </a:r>
            <a:r>
              <a:rPr lang="ro-RO" sz="1600" dirty="0" smtClean="0">
                <a:latin typeface="+mj-lt"/>
              </a:rPr>
              <a:t>)</a:t>
            </a:r>
            <a:endParaRPr lang="en-US" sz="1600" dirty="0">
              <a:latin typeface="+mj-lt"/>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60375" y="3421246"/>
            <a:ext cx="1926288" cy="2701923"/>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7667" b="97333" l="4250" r="93250">
                        <a14:foregroundMark x1="19000" y1="21667" x2="27500" y2="61667"/>
                        <a14:foregroundMark x1="23250" y1="67000" x2="31250" y2="61000"/>
                        <a14:foregroundMark x1="56000" y1="79000" x2="66500" y2="64000"/>
                        <a14:foregroundMark x1="56750" y1="69000" x2="61250" y2="77333"/>
                        <a14:foregroundMark x1="59000" y1="59000" x2="56750" y2="67000"/>
                        <a14:foregroundMark x1="55250" y1="13667" x2="49250" y2="42667"/>
                        <a14:foregroundMark x1="35750" y1="17667" x2="35750" y2="40333"/>
                        <a14:foregroundMark x1="44500" y1="22333" x2="37500" y2="32000"/>
                        <a14:foregroundMark x1="15750" y1="34333" x2="22500" y2="44667"/>
                        <a14:foregroundMark x1="18250" y1="70333" x2="19750" y2="92000"/>
                        <a14:foregroundMark x1="20250" y1="67333" x2="28000" y2="92000"/>
                        <a14:foregroundMark x1="75500" y1="26667" x2="75250" y2="45667"/>
                        <a14:foregroundMark x1="67000" y1="23333" x2="90000" y2="23667"/>
                        <a14:foregroundMark x1="20750" y1="9333" x2="21750" y2="23000"/>
                        <a14:foregroundMark x1="33000" y1="10667" x2="59000" y2="13667"/>
                      </a14:backgroundRemoval>
                    </a14:imgEffect>
                  </a14:imgLayer>
                </a14:imgProps>
              </a:ext>
              <a:ext uri="{28A0092B-C50C-407E-A947-70E740481C1C}">
                <a14:useLocalDpi xmlns:a14="http://schemas.microsoft.com/office/drawing/2010/main" val="0"/>
              </a:ext>
            </a:extLst>
          </a:blip>
          <a:stretch>
            <a:fillRect/>
          </a:stretch>
        </p:blipFill>
        <p:spPr>
          <a:xfrm>
            <a:off x="7738781" y="1577941"/>
            <a:ext cx="4005287" cy="3003965"/>
          </a:xfrm>
          <a:prstGeom prst="rect">
            <a:avLst/>
          </a:prstGeom>
        </p:spPr>
      </p:pic>
      <p:sp>
        <p:nvSpPr>
          <p:cNvPr id="10"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30392568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56223" y="2119417"/>
            <a:ext cx="11450700" cy="2739171"/>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en-US" sz="2400" dirty="0" err="1" smtClean="0">
                <a:latin typeface="+mj-lt"/>
              </a:rPr>
              <a:t>Pentru</a:t>
            </a:r>
            <a:r>
              <a:rPr lang="en-US" sz="2400" dirty="0" smtClean="0">
                <a:latin typeface="+mj-lt"/>
              </a:rPr>
              <a:t> a </a:t>
            </a:r>
            <a:r>
              <a:rPr lang="en-US" sz="2400" dirty="0" err="1" smtClean="0">
                <a:latin typeface="+mj-lt"/>
              </a:rPr>
              <a:t>afla</a:t>
            </a:r>
            <a:r>
              <a:rPr lang="en-US" sz="2400" dirty="0" smtClean="0">
                <a:latin typeface="+mj-lt"/>
              </a:rPr>
              <a:t> care </a:t>
            </a:r>
            <a:r>
              <a:rPr lang="en-US" sz="2400" dirty="0" err="1" smtClean="0">
                <a:latin typeface="+mj-lt"/>
              </a:rPr>
              <a:t>sunt</a:t>
            </a:r>
            <a:r>
              <a:rPr lang="en-US" sz="2400" dirty="0" smtClean="0">
                <a:latin typeface="+mj-lt"/>
              </a:rPr>
              <a:t> </a:t>
            </a:r>
            <a:r>
              <a:rPr lang="en-US" sz="2400" dirty="0" err="1" smtClean="0">
                <a:latin typeface="+mj-lt"/>
              </a:rPr>
              <a:t>bazele</a:t>
            </a:r>
            <a:r>
              <a:rPr lang="en-US" sz="2400" dirty="0" smtClean="0">
                <a:latin typeface="+mj-lt"/>
              </a:rPr>
              <a:t> </a:t>
            </a:r>
            <a:r>
              <a:rPr lang="en-US" sz="2400" dirty="0" err="1" smtClean="0">
                <a:latin typeface="+mj-lt"/>
              </a:rPr>
              <a:t>educați</a:t>
            </a:r>
            <a:r>
              <a:rPr lang="ro-RO" sz="2400" dirty="0" smtClean="0">
                <a:latin typeface="+mj-lt"/>
              </a:rPr>
              <a:t>ei</a:t>
            </a:r>
            <a:r>
              <a:rPr lang="en-US" sz="2400" dirty="0" smtClean="0">
                <a:latin typeface="+mj-lt"/>
              </a:rPr>
              <a:t> </a:t>
            </a:r>
            <a:r>
              <a:rPr lang="en-US" sz="2400" dirty="0" err="1" smtClean="0">
                <a:latin typeface="+mj-lt"/>
              </a:rPr>
              <a:t>incluzive</a:t>
            </a:r>
            <a:r>
              <a:rPr lang="ro-RO" sz="2400" dirty="0" smtClean="0">
                <a:latin typeface="+mj-lt"/>
              </a:rPr>
              <a:t> prin artă</a:t>
            </a:r>
            <a:r>
              <a:rPr lang="en-US" sz="2400" dirty="0" smtClean="0">
                <a:latin typeface="+mj-lt"/>
              </a:rPr>
              <a:t>, </a:t>
            </a:r>
            <a:r>
              <a:rPr lang="en-US" sz="2400" dirty="0" err="1" smtClean="0">
                <a:latin typeface="+mj-lt"/>
              </a:rPr>
              <a:t>trebuie</a:t>
            </a:r>
            <a:r>
              <a:rPr lang="en-US" sz="2400" dirty="0" smtClean="0">
                <a:latin typeface="+mj-lt"/>
              </a:rPr>
              <a:t> </a:t>
            </a:r>
            <a:r>
              <a:rPr lang="en-US" sz="2400" dirty="0" err="1" smtClean="0">
                <a:latin typeface="+mj-lt"/>
              </a:rPr>
              <a:t>să</a:t>
            </a:r>
            <a:r>
              <a:rPr lang="en-US" sz="2400" dirty="0" smtClean="0">
                <a:latin typeface="+mj-lt"/>
              </a:rPr>
              <a:t> </a:t>
            </a:r>
            <a:r>
              <a:rPr lang="en-US" sz="2400" dirty="0" err="1" smtClean="0">
                <a:latin typeface="+mj-lt"/>
              </a:rPr>
              <a:t>descoperim</a:t>
            </a:r>
            <a:r>
              <a:rPr lang="en-US" sz="2400" dirty="0" smtClean="0">
                <a:latin typeface="+mj-lt"/>
              </a:rPr>
              <a:t> </a:t>
            </a:r>
            <a:r>
              <a:rPr lang="en-US" sz="2400" dirty="0" err="1" smtClean="0">
                <a:latin typeface="+mj-lt"/>
              </a:rPr>
              <a:t>mai</a:t>
            </a:r>
            <a:r>
              <a:rPr lang="en-US" sz="2400" dirty="0" smtClean="0">
                <a:latin typeface="+mj-lt"/>
              </a:rPr>
              <a:t> </a:t>
            </a:r>
            <a:r>
              <a:rPr lang="en-US" sz="2400" dirty="0" err="1" smtClean="0">
                <a:latin typeface="+mj-lt"/>
              </a:rPr>
              <a:t>multe</a:t>
            </a:r>
            <a:r>
              <a:rPr lang="en-US" sz="2400" dirty="0" smtClean="0">
                <a:latin typeface="+mj-lt"/>
              </a:rPr>
              <a:t> </a:t>
            </a:r>
            <a:r>
              <a:rPr lang="en-US" sz="2400" dirty="0" err="1" smtClean="0">
                <a:latin typeface="+mj-lt"/>
              </a:rPr>
              <a:t>despre</a:t>
            </a:r>
            <a:r>
              <a:rPr lang="en-US" sz="2400" b="0" i="0" u="none" strike="noStrike" cap="none" dirty="0" smtClean="0">
                <a:solidFill>
                  <a:srgbClr val="000000"/>
                </a:solidFill>
                <a:latin typeface="+mj-lt"/>
                <a:sym typeface="Arial"/>
              </a:rPr>
              <a:t>:</a:t>
            </a:r>
          </a:p>
          <a:p>
            <a:pPr marL="342900" lvl="2" indent="-342900" algn="just">
              <a:buClr>
                <a:srgbClr val="EC7320"/>
              </a:buClr>
              <a:buSzPts val="2400"/>
              <a:buFont typeface="Noto Sans Symbols"/>
              <a:buChar char="❖"/>
            </a:pPr>
            <a:endParaRPr lang="en-US" sz="2400" dirty="0" smtClean="0">
              <a:latin typeface="+mj-lt"/>
            </a:endParaRPr>
          </a:p>
          <a:p>
            <a:pPr marL="1890713" lvl="3" indent="-342900" algn="just">
              <a:buClr>
                <a:srgbClr val="EC7320"/>
              </a:buClr>
              <a:buSzPts val="2400"/>
              <a:buFont typeface="Wingdings" panose="05000000000000000000" pitchFamily="2" charset="2"/>
              <a:buChar char="v"/>
            </a:pPr>
            <a:r>
              <a:rPr lang="en-US" sz="2400" b="0" i="0" u="none" strike="noStrike" cap="none" dirty="0" err="1" smtClean="0">
                <a:solidFill>
                  <a:srgbClr val="000000"/>
                </a:solidFill>
                <a:latin typeface="+mj-lt"/>
                <a:sym typeface="Arial"/>
              </a:rPr>
              <a:t>Dezvoltarea</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pozitivă</a:t>
            </a:r>
            <a:r>
              <a:rPr lang="en-US" sz="2400" b="0" i="0" u="none" strike="noStrike" cap="none" dirty="0" smtClean="0">
                <a:solidFill>
                  <a:srgbClr val="000000"/>
                </a:solidFill>
                <a:latin typeface="+mj-lt"/>
                <a:sym typeface="Arial"/>
              </a:rPr>
              <a:t> a </a:t>
            </a:r>
            <a:r>
              <a:rPr lang="en-US" sz="2400" b="0" i="0" u="none" strike="noStrike" cap="none" dirty="0" err="1" smtClean="0">
                <a:solidFill>
                  <a:srgbClr val="000000"/>
                </a:solidFill>
                <a:latin typeface="+mj-lt"/>
                <a:sym typeface="Arial"/>
              </a:rPr>
              <a:t>tinerilor</a:t>
            </a:r>
            <a:r>
              <a:rPr lang="ro-RO" sz="2400" b="0" i="0" u="none" strike="noStrike" cap="none" dirty="0" smtClean="0">
                <a:solidFill>
                  <a:srgbClr val="000000"/>
                </a:solidFill>
                <a:latin typeface="+mj-lt"/>
                <a:sym typeface="Arial"/>
              </a:rPr>
              <a:t> (PYD)</a:t>
            </a:r>
          </a:p>
          <a:p>
            <a:pPr marL="1890713" lvl="3" indent="-342900" algn="just">
              <a:buClr>
                <a:srgbClr val="EC7320"/>
              </a:buClr>
              <a:buSzPts val="2400"/>
              <a:buFont typeface="Wingdings" panose="05000000000000000000" pitchFamily="2" charset="2"/>
              <a:buChar char="v"/>
            </a:pPr>
            <a:r>
              <a:rPr lang="en-US" sz="2400" dirty="0" smtClean="0">
                <a:latin typeface="+mj-lt"/>
              </a:rPr>
              <a:t>Design universal </a:t>
            </a:r>
            <a:r>
              <a:rPr lang="en-US" sz="2400" dirty="0" err="1" smtClean="0">
                <a:latin typeface="+mj-lt"/>
              </a:rPr>
              <a:t>pentru</a:t>
            </a:r>
            <a:r>
              <a:rPr lang="en-US" sz="2400" dirty="0" smtClean="0">
                <a:latin typeface="+mj-lt"/>
              </a:rPr>
              <a:t> </a:t>
            </a:r>
            <a:r>
              <a:rPr lang="en-US" sz="2400" dirty="0" err="1" smtClean="0">
                <a:latin typeface="+mj-lt"/>
              </a:rPr>
              <a:t>învățare</a:t>
            </a:r>
            <a:r>
              <a:rPr lang="ro-RO" sz="2400" dirty="0" smtClean="0">
                <a:latin typeface="+mj-lt"/>
              </a:rPr>
              <a:t> </a:t>
            </a:r>
            <a:r>
              <a:rPr lang="en-US" sz="2400" dirty="0" smtClean="0">
                <a:latin typeface="+mj-lt"/>
              </a:rPr>
              <a:t>(UDL)</a:t>
            </a:r>
          </a:p>
          <a:p>
            <a:pPr marL="1890713" lvl="3" indent="-342900" algn="just">
              <a:buClr>
                <a:srgbClr val="EC7320"/>
              </a:buClr>
              <a:buSzPts val="2400"/>
              <a:buFont typeface="Wingdings" panose="05000000000000000000" pitchFamily="2" charset="2"/>
              <a:buChar char="v"/>
            </a:pPr>
            <a:r>
              <a:rPr lang="ro-RO" sz="2400" dirty="0" smtClean="0">
                <a:latin typeface="+mj-lt"/>
              </a:rPr>
              <a:t>Art-Terapie </a:t>
            </a:r>
            <a:r>
              <a:rPr lang="en-US" sz="2400" dirty="0" err="1" smtClean="0">
                <a:latin typeface="+mj-lt"/>
              </a:rPr>
              <a:t>și</a:t>
            </a:r>
            <a:r>
              <a:rPr lang="en-US" sz="2400" dirty="0" smtClean="0">
                <a:latin typeface="+mj-lt"/>
              </a:rPr>
              <a:t> </a:t>
            </a:r>
            <a:r>
              <a:rPr lang="en-US" sz="2400" dirty="0" err="1" smtClean="0">
                <a:latin typeface="+mj-lt"/>
              </a:rPr>
              <a:t>Educație</a:t>
            </a:r>
            <a:endParaRPr sz="2800" b="0" i="0" u="none" strike="noStrike" cap="none" dirty="0" smtClean="0">
              <a:solidFill>
                <a:schemeClr val="dk1"/>
              </a:solidFill>
              <a:latin typeface="+mj-lt"/>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mj-lt"/>
              <a:ea typeface="Helvetica Neue"/>
              <a:cs typeface="Helvetica Neue"/>
              <a:sym typeface="Helvetica Neue"/>
            </a:endParaRPr>
          </a:p>
        </p:txBody>
      </p:sp>
      <p:sp>
        <p:nvSpPr>
          <p:cNvPr id="5"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n-GB" sz="4800" b="1" dirty="0" smtClean="0">
                <a:solidFill>
                  <a:schemeClr val="accent2">
                    <a:lumMod val="75000"/>
                  </a:schemeClr>
                </a:solidFill>
                <a:latin typeface="Helvetica Neue"/>
                <a:ea typeface="Helvetica Neue"/>
                <a:cs typeface="Helvetica Neue"/>
                <a:sym typeface="Helvetica Neue"/>
              </a:rPr>
              <a:t>Ob</a:t>
            </a:r>
            <a:r>
              <a:rPr lang="ro-RO" sz="4800" b="1" dirty="0" smtClean="0">
                <a:solidFill>
                  <a:schemeClr val="accent2">
                    <a:lumMod val="75000"/>
                  </a:schemeClr>
                </a:solidFill>
                <a:latin typeface="Helvetica Neue"/>
                <a:ea typeface="Helvetica Neue"/>
                <a:cs typeface="Helvetica Neue"/>
                <a:sym typeface="Helvetica Neue"/>
              </a:rPr>
              <a:t>iective</a:t>
            </a:r>
            <a:endParaRPr lang="en-GB" sz="4800" b="1" i="0" u="none" strike="noStrike" cap="none" dirty="0">
              <a:solidFill>
                <a:schemeClr val="accent2">
                  <a:lumMod val="75000"/>
                </a:schemeClr>
              </a:solidFill>
              <a:latin typeface="Helvetica Neue"/>
              <a:ea typeface="Helvetica Neue"/>
              <a:cs typeface="Helvetica Neue"/>
              <a:sym typeface="Helvetica Neue"/>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55585" y="1577941"/>
            <a:ext cx="6643868" cy="3785652"/>
          </a:xfrm>
          <a:prstGeom prst="rect">
            <a:avLst/>
          </a:prstGeom>
          <a:noFill/>
        </p:spPr>
        <p:txBody>
          <a:bodyPr wrap="square" rtlCol="0">
            <a:spAutoFit/>
          </a:bodyPr>
          <a:lstStyle/>
          <a:p>
            <a:pPr lvl="2"/>
            <a:r>
              <a:rPr lang="en-US" sz="2400" b="1" dirty="0" err="1" smtClean="0">
                <a:solidFill>
                  <a:schemeClr val="accent2">
                    <a:lumMod val="75000"/>
                  </a:schemeClr>
                </a:solidFill>
                <a:latin typeface="+mj-lt"/>
              </a:rPr>
              <a:t>Pictura</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pe</a:t>
            </a:r>
            <a:r>
              <a:rPr lang="en-US" sz="2400" b="1" dirty="0" smtClean="0">
                <a:solidFill>
                  <a:schemeClr val="accent2">
                    <a:lumMod val="75000"/>
                  </a:schemeClr>
                </a:solidFill>
                <a:latin typeface="+mj-lt"/>
              </a:rPr>
              <a:t> </a:t>
            </a:r>
            <a:r>
              <a:rPr lang="en-US" sz="2400" b="1" dirty="0" err="1" smtClean="0">
                <a:solidFill>
                  <a:schemeClr val="accent2">
                    <a:lumMod val="75000"/>
                  </a:schemeClr>
                </a:solidFill>
                <a:latin typeface="+mj-lt"/>
              </a:rPr>
              <a:t>mătase</a:t>
            </a:r>
            <a:r>
              <a:rPr lang="en-US" sz="2400" b="1" dirty="0" smtClean="0">
                <a:solidFill>
                  <a:schemeClr val="accent2">
                    <a:lumMod val="75000"/>
                  </a:schemeClr>
                </a:solidFill>
                <a:latin typeface="+mj-lt"/>
              </a:rPr>
              <a:t> </a:t>
            </a:r>
            <a:endParaRPr lang="en-US" sz="2400" dirty="0">
              <a:solidFill>
                <a:schemeClr val="accent2">
                  <a:lumMod val="75000"/>
                </a:schemeClr>
              </a:solidFill>
              <a:latin typeface="+mj-lt"/>
            </a:endParaRPr>
          </a:p>
          <a:p>
            <a:pPr lvl="2"/>
            <a:r>
              <a:rPr lang="en-US" sz="2400" b="1" dirty="0" smtClean="0">
                <a:solidFill>
                  <a:schemeClr val="accent2">
                    <a:lumMod val="75000"/>
                  </a:schemeClr>
                </a:solidFill>
                <a:latin typeface="+mj-lt"/>
              </a:rPr>
              <a:t>  </a:t>
            </a:r>
          </a:p>
          <a:p>
            <a:pPr lvl="2" algn="just"/>
            <a:r>
              <a:rPr lang="en-US" sz="2400" dirty="0" err="1" smtClean="0">
                <a:solidFill>
                  <a:schemeClr val="accent2">
                    <a:lumMod val="75000"/>
                  </a:schemeClr>
                </a:solidFill>
                <a:latin typeface="+mj-lt"/>
              </a:rPr>
              <a:t>Modalități</a:t>
            </a:r>
            <a:r>
              <a:rPr lang="en-US" sz="2400" dirty="0" smtClean="0">
                <a:solidFill>
                  <a:schemeClr val="accent2">
                    <a:lumMod val="75000"/>
                  </a:schemeClr>
                </a:solidFill>
                <a:latin typeface="+mj-lt"/>
              </a:rPr>
              <a:t> de </a:t>
            </a:r>
            <a:r>
              <a:rPr lang="en-US" sz="2400" dirty="0" err="1" smtClean="0">
                <a:solidFill>
                  <a:schemeClr val="accent2">
                    <a:lumMod val="75000"/>
                  </a:schemeClr>
                </a:solidFill>
                <a:latin typeface="+mj-lt"/>
              </a:rPr>
              <a:t>decorare</a:t>
            </a:r>
            <a:r>
              <a:rPr lang="en-US" sz="2400" dirty="0" smtClean="0">
                <a:solidFill>
                  <a:schemeClr val="accent2">
                    <a:lumMod val="75000"/>
                  </a:schemeClr>
                </a:solidFill>
                <a:latin typeface="+mj-lt"/>
              </a:rPr>
              <a:t> a </a:t>
            </a:r>
            <a:r>
              <a:rPr lang="en-US" sz="2400" dirty="0" err="1" smtClean="0">
                <a:solidFill>
                  <a:schemeClr val="accent2">
                    <a:lumMod val="75000"/>
                  </a:schemeClr>
                </a:solidFill>
                <a:latin typeface="+mj-lt"/>
              </a:rPr>
              <a:t>mătăsii</a:t>
            </a:r>
            <a:r>
              <a:rPr lang="en-US" sz="2400" dirty="0" smtClean="0">
                <a:solidFill>
                  <a:schemeClr val="accent2">
                    <a:lumMod val="75000"/>
                  </a:schemeClr>
                </a:solidFill>
                <a:latin typeface="+mj-lt"/>
              </a:rPr>
              <a:t>: </a:t>
            </a:r>
            <a:r>
              <a:rPr lang="en-US" sz="2400" dirty="0" err="1" smtClean="0">
                <a:latin typeface="+mj-lt"/>
              </a:rPr>
              <a:t>vopsirea</a:t>
            </a:r>
            <a:r>
              <a:rPr lang="en-US" sz="2400" dirty="0" smtClean="0">
                <a:latin typeface="+mj-lt"/>
              </a:rPr>
              <a:t>, </a:t>
            </a:r>
            <a:r>
              <a:rPr lang="en-US" sz="2400" dirty="0" err="1" smtClean="0">
                <a:latin typeface="+mj-lt"/>
              </a:rPr>
              <a:t>colorarea</a:t>
            </a:r>
            <a:r>
              <a:rPr lang="en-US" sz="2400" dirty="0" smtClean="0">
                <a:latin typeface="+mj-lt"/>
              </a:rPr>
              <a:t>, </a:t>
            </a:r>
            <a:r>
              <a:rPr lang="en-US" sz="2400" dirty="0" err="1" smtClean="0">
                <a:latin typeface="+mj-lt"/>
              </a:rPr>
              <a:t>imprimarea</a:t>
            </a:r>
            <a:r>
              <a:rPr lang="en-US" sz="2400" dirty="0" smtClean="0">
                <a:latin typeface="+mj-lt"/>
              </a:rPr>
              <a:t>, </a:t>
            </a:r>
            <a:r>
              <a:rPr lang="en-US" sz="2400" dirty="0" err="1" smtClean="0">
                <a:latin typeface="+mj-lt"/>
              </a:rPr>
              <a:t>utilizarea</a:t>
            </a:r>
            <a:r>
              <a:rPr lang="en-US" sz="2400" dirty="0" smtClean="0">
                <a:latin typeface="+mj-lt"/>
              </a:rPr>
              <a:t> </a:t>
            </a:r>
            <a:r>
              <a:rPr lang="en-US" sz="2400" dirty="0" err="1" smtClean="0">
                <a:latin typeface="+mj-lt"/>
              </a:rPr>
              <a:t>plantelor</a:t>
            </a:r>
            <a:r>
              <a:rPr lang="en-US" sz="2400" dirty="0" smtClean="0">
                <a:latin typeface="+mj-lt"/>
              </a:rPr>
              <a:t> </a:t>
            </a:r>
            <a:r>
              <a:rPr lang="en-US" sz="2400" dirty="0" err="1" smtClean="0">
                <a:latin typeface="+mj-lt"/>
              </a:rPr>
              <a:t>naturale</a:t>
            </a:r>
            <a:r>
              <a:rPr lang="en-US" sz="2400" dirty="0" smtClean="0">
                <a:latin typeface="+mj-lt"/>
              </a:rPr>
              <a:t> </a:t>
            </a:r>
            <a:r>
              <a:rPr lang="en-US" sz="2400" dirty="0" err="1" smtClean="0">
                <a:latin typeface="+mj-lt"/>
              </a:rPr>
              <a:t>și</a:t>
            </a:r>
            <a:r>
              <a:rPr lang="en-US" sz="2400" dirty="0" smtClean="0">
                <a:latin typeface="+mj-lt"/>
              </a:rPr>
              <a:t> a </a:t>
            </a:r>
            <a:r>
              <a:rPr lang="en-US" sz="2400" dirty="0" err="1" smtClean="0">
                <a:latin typeface="+mj-lt"/>
              </a:rPr>
              <a:t>decocțiilor</a:t>
            </a:r>
            <a:r>
              <a:rPr lang="en-US" sz="2400" dirty="0" smtClean="0">
                <a:latin typeface="+mj-lt"/>
              </a:rPr>
              <a:t> </a:t>
            </a:r>
            <a:r>
              <a:rPr lang="en-US" sz="2400" dirty="0" err="1" smtClean="0">
                <a:latin typeface="+mj-lt"/>
              </a:rPr>
              <a:t>vegetale</a:t>
            </a:r>
            <a:r>
              <a:rPr lang="en-US" sz="2400" dirty="0" smtClean="0">
                <a:latin typeface="+mj-lt"/>
              </a:rPr>
              <a:t>; </a:t>
            </a:r>
            <a:r>
              <a:rPr lang="en-US" sz="2400" dirty="0" err="1" smtClean="0">
                <a:latin typeface="+mj-lt"/>
              </a:rPr>
              <a:t>tehnica</a:t>
            </a:r>
            <a:r>
              <a:rPr lang="en-US" sz="2400" dirty="0" smtClean="0">
                <a:latin typeface="+mj-lt"/>
              </a:rPr>
              <a:t> </a:t>
            </a:r>
            <a:r>
              <a:rPr lang="en-US" sz="2400" dirty="0" err="1" smtClean="0">
                <a:latin typeface="+mj-lt"/>
              </a:rPr>
              <a:t>gouta</a:t>
            </a:r>
            <a:r>
              <a:rPr lang="en-US" sz="2400" dirty="0" smtClean="0">
                <a:latin typeface="+mj-lt"/>
              </a:rPr>
              <a:t>, </a:t>
            </a:r>
            <a:r>
              <a:rPr lang="en-US" sz="2400" dirty="0" err="1" smtClean="0">
                <a:latin typeface="+mj-lt"/>
              </a:rPr>
              <a:t>turnare</a:t>
            </a:r>
            <a:r>
              <a:rPr lang="en-US" sz="2400" dirty="0" smtClean="0">
                <a:latin typeface="+mj-lt"/>
              </a:rPr>
              <a:t> </a:t>
            </a:r>
            <a:r>
              <a:rPr lang="ro-RO" sz="2400" dirty="0" smtClean="0">
                <a:latin typeface="+mj-lt"/>
              </a:rPr>
              <a:t>liberă</a:t>
            </a:r>
            <a:r>
              <a:rPr lang="en-US" sz="2400" dirty="0" smtClean="0">
                <a:latin typeface="+mj-lt"/>
              </a:rPr>
              <a:t>, </a:t>
            </a:r>
            <a:r>
              <a:rPr lang="en-US" sz="2400" dirty="0" err="1" smtClean="0">
                <a:latin typeface="+mj-lt"/>
              </a:rPr>
              <a:t>tehnica</a:t>
            </a:r>
            <a:r>
              <a:rPr lang="en-US" sz="2400" dirty="0" smtClean="0">
                <a:latin typeface="+mj-lt"/>
              </a:rPr>
              <a:t> de </a:t>
            </a:r>
            <a:r>
              <a:rPr lang="en-US" sz="2400" dirty="0" err="1" smtClean="0">
                <a:latin typeface="+mj-lt"/>
              </a:rPr>
              <a:t>sare</a:t>
            </a:r>
            <a:r>
              <a:rPr lang="en-US" sz="2400" dirty="0" smtClean="0">
                <a:latin typeface="+mj-lt"/>
              </a:rPr>
              <a:t>, </a:t>
            </a:r>
            <a:r>
              <a:rPr lang="en-US" sz="2400" dirty="0" err="1" smtClean="0">
                <a:latin typeface="+mj-lt"/>
              </a:rPr>
              <a:t>aerograf</a:t>
            </a:r>
            <a:r>
              <a:rPr lang="en-US" sz="2400" dirty="0" smtClean="0">
                <a:latin typeface="+mj-lt"/>
              </a:rPr>
              <a:t>.</a:t>
            </a:r>
          </a:p>
          <a:p>
            <a:pPr lvl="2" algn="just"/>
            <a:endParaRPr lang="en-US" sz="2400" dirty="0" smtClean="0">
              <a:solidFill>
                <a:srgbClr val="C00000"/>
              </a:solidFill>
              <a:latin typeface="+mj-lt"/>
            </a:endParaRPr>
          </a:p>
          <a:p>
            <a:pPr lvl="2" algn="just"/>
            <a:r>
              <a:rPr lang="en-US" sz="2400" dirty="0" smtClean="0">
                <a:solidFill>
                  <a:schemeClr val="accent2">
                    <a:lumMod val="75000"/>
                  </a:schemeClr>
                </a:solidFill>
                <a:latin typeface="+mj-lt"/>
              </a:rPr>
              <a:t>De </a:t>
            </a:r>
            <a:r>
              <a:rPr lang="en-US" sz="2400" dirty="0" err="1" smtClean="0">
                <a:solidFill>
                  <a:schemeClr val="accent2">
                    <a:lumMod val="75000"/>
                  </a:schemeClr>
                </a:solidFill>
                <a:latin typeface="+mj-lt"/>
              </a:rPr>
              <a:t>ce</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este</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terapeutic</a:t>
            </a:r>
            <a:r>
              <a:rPr lang="en-US" sz="2400" dirty="0" smtClean="0">
                <a:solidFill>
                  <a:schemeClr val="accent2">
                    <a:lumMod val="75000"/>
                  </a:schemeClr>
                </a:solidFill>
                <a:latin typeface="+mj-lt"/>
              </a:rPr>
              <a:t>?</a:t>
            </a:r>
          </a:p>
          <a:p>
            <a:pPr lvl="2" algn="just"/>
            <a:r>
              <a:rPr lang="en-US" sz="2400" dirty="0" smtClean="0">
                <a:latin typeface="+mj-lt"/>
              </a:rPr>
              <a:t>Este relaxant, </a:t>
            </a:r>
            <a:r>
              <a:rPr lang="en-US" sz="2400" dirty="0" err="1" smtClean="0">
                <a:latin typeface="+mj-lt"/>
              </a:rPr>
              <a:t>dar</a:t>
            </a:r>
            <a:r>
              <a:rPr lang="en-US" sz="2400" dirty="0" smtClean="0">
                <a:latin typeface="+mj-lt"/>
              </a:rPr>
              <a:t> </a:t>
            </a:r>
            <a:r>
              <a:rPr lang="en-US" sz="2400" dirty="0" err="1" smtClean="0">
                <a:latin typeface="+mj-lt"/>
              </a:rPr>
              <a:t>necesită</a:t>
            </a:r>
            <a:r>
              <a:rPr lang="en-US" sz="2400" dirty="0" smtClean="0">
                <a:latin typeface="+mj-lt"/>
              </a:rPr>
              <a:t> </a:t>
            </a:r>
            <a:r>
              <a:rPr lang="en-US" sz="2400" dirty="0" err="1" smtClean="0">
                <a:latin typeface="+mj-lt"/>
              </a:rPr>
              <a:t>concentrare</a:t>
            </a:r>
            <a:r>
              <a:rPr lang="en-US" sz="2400" dirty="0" smtClean="0">
                <a:latin typeface="+mj-lt"/>
              </a:rPr>
              <a:t>, </a:t>
            </a:r>
            <a:r>
              <a:rPr lang="en-US" sz="2400" dirty="0" err="1" smtClean="0">
                <a:latin typeface="+mj-lt"/>
              </a:rPr>
              <a:t>precizie</a:t>
            </a:r>
            <a:r>
              <a:rPr lang="en-US" sz="2400" dirty="0" smtClean="0">
                <a:latin typeface="+mj-lt"/>
              </a:rPr>
              <a:t> </a:t>
            </a:r>
            <a:r>
              <a:rPr lang="en-US" sz="2400" dirty="0" err="1" smtClean="0">
                <a:latin typeface="+mj-lt"/>
              </a:rPr>
              <a:t>și</a:t>
            </a:r>
            <a:r>
              <a:rPr lang="en-US" sz="2400" dirty="0" smtClean="0">
                <a:latin typeface="+mj-lt"/>
              </a:rPr>
              <a:t> </a:t>
            </a:r>
            <a:r>
              <a:rPr lang="en-US" sz="2400" dirty="0" err="1" smtClean="0">
                <a:latin typeface="+mj-lt"/>
              </a:rPr>
              <a:t>responsabilitate</a:t>
            </a:r>
            <a:r>
              <a:rPr lang="en-US" sz="2400" dirty="0" smtClean="0">
                <a:latin typeface="+mj-lt"/>
              </a:rPr>
              <a:t>.</a:t>
            </a:r>
            <a:endParaRPr lang="en-US" sz="2400" dirty="0">
              <a:latin typeface="+mj-lt"/>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813" b="99063" l="7503" r="91794"/>
                    </a14:imgEffect>
                  </a14:imgLayer>
                </a14:imgProps>
              </a:ext>
              <a:ext uri="{28A0092B-C50C-407E-A947-70E740481C1C}">
                <a14:useLocalDpi xmlns:a14="http://schemas.microsoft.com/office/drawing/2010/main" val="0"/>
              </a:ext>
            </a:extLst>
          </a:blip>
          <a:stretch>
            <a:fillRect/>
          </a:stretch>
        </p:blipFill>
        <p:spPr>
          <a:xfrm>
            <a:off x="7113942" y="1577941"/>
            <a:ext cx="5407383" cy="4057122"/>
          </a:xfrm>
          <a:prstGeom prst="rect">
            <a:avLst/>
          </a:prstGeom>
        </p:spPr>
      </p:pic>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10955230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73264" y="1468173"/>
            <a:ext cx="6121047" cy="3939540"/>
          </a:xfrm>
          <a:prstGeom prst="rect">
            <a:avLst/>
          </a:prstGeom>
          <a:noFill/>
        </p:spPr>
        <p:txBody>
          <a:bodyPr wrap="square" rtlCol="0">
            <a:spAutoFit/>
          </a:bodyPr>
          <a:lstStyle/>
          <a:p>
            <a:pPr lvl="2"/>
            <a:r>
              <a:rPr lang="ro-RO" sz="2200" b="1" dirty="0" smtClean="0">
                <a:solidFill>
                  <a:schemeClr val="accent2">
                    <a:lumMod val="75000"/>
                  </a:schemeClr>
                </a:solidFill>
                <a:latin typeface="+mj-lt"/>
              </a:rPr>
              <a:t>Terapia prin basme și mișcare</a:t>
            </a:r>
            <a:endParaRPr lang="en-US" sz="2200" b="1" dirty="0" smtClean="0">
              <a:solidFill>
                <a:schemeClr val="accent2">
                  <a:lumMod val="75000"/>
                </a:schemeClr>
              </a:solidFill>
              <a:latin typeface="+mj-lt"/>
            </a:endParaRPr>
          </a:p>
          <a:p>
            <a:pPr lvl="2"/>
            <a:endParaRPr lang="en-US" sz="2200" b="1" dirty="0">
              <a:solidFill>
                <a:schemeClr val="accent2">
                  <a:lumMod val="75000"/>
                </a:schemeClr>
              </a:solidFill>
              <a:latin typeface="+mj-lt"/>
            </a:endParaRPr>
          </a:p>
          <a:p>
            <a:pPr lvl="2"/>
            <a:r>
              <a:rPr lang="ro-RO" sz="2200" dirty="0" smtClean="0">
                <a:solidFill>
                  <a:schemeClr val="accent2">
                    <a:lumMod val="75000"/>
                  </a:schemeClr>
                </a:solidFill>
                <a:latin typeface="+mj-lt"/>
              </a:rPr>
              <a:t>O combinație de</a:t>
            </a:r>
            <a:r>
              <a:rPr lang="en-US" sz="2200" dirty="0" smtClean="0">
                <a:solidFill>
                  <a:schemeClr val="accent2">
                    <a:lumMod val="75000"/>
                  </a:schemeClr>
                </a:solidFill>
                <a:latin typeface="+mj-lt"/>
              </a:rPr>
              <a:t>: </a:t>
            </a:r>
            <a:endParaRPr lang="en-US" sz="2200" dirty="0">
              <a:solidFill>
                <a:srgbClr val="0070C0"/>
              </a:solidFill>
              <a:latin typeface="+mj-lt"/>
            </a:endParaRPr>
          </a:p>
          <a:p>
            <a:pPr marL="342900" lvl="2" indent="-342900">
              <a:buClr>
                <a:schemeClr val="accent2">
                  <a:lumMod val="75000"/>
                </a:schemeClr>
              </a:buClr>
              <a:buFont typeface="Courier New" panose="02070309020205020404" pitchFamily="49" charset="0"/>
              <a:buChar char="o"/>
            </a:pPr>
            <a:r>
              <a:rPr lang="en-US" sz="2000" smtClean="0">
                <a:latin typeface="+mj-lt"/>
              </a:rPr>
              <a:t>Scriere</a:t>
            </a:r>
            <a:r>
              <a:rPr lang="ro-RO" sz="2000" smtClean="0">
                <a:latin typeface="+mj-lt"/>
              </a:rPr>
              <a:t> </a:t>
            </a:r>
            <a:r>
              <a:rPr lang="en-US" sz="2000" smtClean="0">
                <a:latin typeface="+mj-lt"/>
              </a:rPr>
              <a:t>a </a:t>
            </a:r>
            <a:r>
              <a:rPr lang="en-US" sz="2000" dirty="0" err="1" smtClean="0">
                <a:latin typeface="+mj-lt"/>
              </a:rPr>
              <a:t>conținutului</a:t>
            </a:r>
            <a:r>
              <a:rPr lang="en-US" sz="2000" dirty="0" smtClean="0">
                <a:latin typeface="+mj-lt"/>
              </a:rPr>
              <a:t> </a:t>
            </a:r>
            <a:r>
              <a:rPr lang="en-US" sz="2000" dirty="0" err="1" smtClean="0">
                <a:latin typeface="+mj-lt"/>
              </a:rPr>
              <a:t>unui</a:t>
            </a:r>
            <a:r>
              <a:rPr lang="en-US" sz="2000" dirty="0" smtClean="0">
                <a:latin typeface="+mj-lt"/>
              </a:rPr>
              <a:t> </a:t>
            </a:r>
            <a:r>
              <a:rPr lang="en-US" sz="2000" dirty="0" err="1" smtClean="0">
                <a:latin typeface="+mj-lt"/>
              </a:rPr>
              <a:t>basm</a:t>
            </a:r>
            <a:r>
              <a:rPr lang="en-US" sz="2000" dirty="0" smtClean="0">
                <a:latin typeface="+mj-lt"/>
              </a:rPr>
              <a:t>;</a:t>
            </a:r>
          </a:p>
          <a:p>
            <a:pPr marL="342900" lvl="2" indent="-342900">
              <a:buClr>
                <a:schemeClr val="accent2">
                  <a:lumMod val="75000"/>
                </a:schemeClr>
              </a:buClr>
              <a:buFont typeface="Courier New" panose="02070309020205020404" pitchFamily="49" charset="0"/>
              <a:buChar char="o"/>
            </a:pPr>
            <a:r>
              <a:rPr lang="es-ES" sz="2000" smtClean="0">
                <a:latin typeface="+mj-lt"/>
              </a:rPr>
              <a:t>Crearea de </a:t>
            </a:r>
            <a:r>
              <a:rPr lang="ro-RO" sz="2000" smtClean="0">
                <a:latin typeface="+mj-lt"/>
              </a:rPr>
              <a:t>personaje;</a:t>
            </a:r>
            <a:endParaRPr lang="en-US" sz="2000" dirty="0" smtClean="0">
              <a:latin typeface="+mj-lt"/>
            </a:endParaRPr>
          </a:p>
          <a:p>
            <a:pPr marL="342900" lvl="2" indent="-342900">
              <a:buClr>
                <a:schemeClr val="accent2">
                  <a:lumMod val="75000"/>
                </a:schemeClr>
              </a:buClr>
              <a:buFont typeface="Courier New" panose="02070309020205020404" pitchFamily="49" charset="0"/>
              <a:buChar char="o"/>
            </a:pPr>
            <a:r>
              <a:rPr lang="ro-RO" sz="2000" smtClean="0">
                <a:latin typeface="+mj-lt"/>
              </a:rPr>
              <a:t>A</a:t>
            </a:r>
            <a:r>
              <a:rPr lang="en-US" sz="2000" smtClean="0">
                <a:latin typeface="+mj-lt"/>
              </a:rPr>
              <a:t>scultarea </a:t>
            </a:r>
            <a:r>
              <a:rPr lang="en-US" sz="2000" dirty="0" err="1" smtClean="0">
                <a:latin typeface="+mj-lt"/>
              </a:rPr>
              <a:t>muzicii</a:t>
            </a:r>
            <a:r>
              <a:rPr lang="en-US" sz="2000" dirty="0" smtClean="0">
                <a:latin typeface="+mj-lt"/>
              </a:rPr>
              <a:t>;</a:t>
            </a:r>
          </a:p>
          <a:p>
            <a:pPr marL="342900" lvl="2" indent="-342900">
              <a:buClr>
                <a:schemeClr val="accent2">
                  <a:lumMod val="75000"/>
                </a:schemeClr>
              </a:buClr>
              <a:buFont typeface="Courier New" panose="02070309020205020404" pitchFamily="49" charset="0"/>
              <a:buChar char="o"/>
            </a:pPr>
            <a:r>
              <a:rPr lang="ro-RO" sz="2000" smtClean="0">
                <a:latin typeface="+mj-lt"/>
              </a:rPr>
              <a:t>Scenariu-intriga</a:t>
            </a:r>
            <a:r>
              <a:rPr lang="en-US" sz="2000" dirty="0" smtClean="0">
                <a:latin typeface="+mj-lt"/>
              </a:rPr>
              <a:t>;</a:t>
            </a:r>
          </a:p>
          <a:p>
            <a:pPr marL="342900" lvl="2" indent="-342900">
              <a:buClr>
                <a:schemeClr val="accent2">
                  <a:lumMod val="75000"/>
                </a:schemeClr>
              </a:buClr>
              <a:buFont typeface="Courier New" panose="02070309020205020404" pitchFamily="49" charset="0"/>
              <a:buChar char="o"/>
            </a:pPr>
            <a:r>
              <a:rPr lang="ro-RO" sz="2000" smtClean="0">
                <a:latin typeface="+mj-lt"/>
              </a:rPr>
              <a:t>C</a:t>
            </a:r>
            <a:r>
              <a:rPr lang="en-US" sz="2000" smtClean="0">
                <a:latin typeface="+mj-lt"/>
              </a:rPr>
              <a:t>rearea </a:t>
            </a:r>
            <a:r>
              <a:rPr lang="en-US" sz="2000" dirty="0" smtClean="0">
                <a:latin typeface="+mj-lt"/>
              </a:rPr>
              <a:t>de </a:t>
            </a:r>
            <a:r>
              <a:rPr lang="ro-RO" sz="2000" dirty="0" smtClean="0">
                <a:latin typeface="+mj-lt"/>
              </a:rPr>
              <a:t>personaje</a:t>
            </a:r>
            <a:r>
              <a:rPr lang="en-US" sz="2000" dirty="0" smtClean="0">
                <a:latin typeface="+mj-lt"/>
              </a:rPr>
              <a:t> </a:t>
            </a:r>
            <a:r>
              <a:rPr lang="en-US" sz="2000" dirty="0" err="1" smtClean="0">
                <a:latin typeface="+mj-lt"/>
              </a:rPr>
              <a:t>în</a:t>
            </a:r>
            <a:r>
              <a:rPr lang="en-US" sz="2000" dirty="0" smtClean="0">
                <a:latin typeface="+mj-lt"/>
              </a:rPr>
              <a:t> </a:t>
            </a:r>
            <a:r>
              <a:rPr lang="en-US" sz="2000" dirty="0" err="1" smtClean="0">
                <a:latin typeface="+mj-lt"/>
              </a:rPr>
              <a:t>mișcare</a:t>
            </a:r>
            <a:r>
              <a:rPr lang="en-US" sz="2000" dirty="0" smtClean="0">
                <a:latin typeface="+mj-lt"/>
              </a:rPr>
              <a:t>. </a:t>
            </a:r>
          </a:p>
          <a:p>
            <a:pPr marL="342900" lvl="2" indent="-342900">
              <a:buClr>
                <a:schemeClr val="accent2">
                  <a:lumMod val="75000"/>
                </a:schemeClr>
              </a:buClr>
              <a:buFont typeface="Courier New" panose="02070309020205020404" pitchFamily="49" charset="0"/>
              <a:buChar char="o"/>
            </a:pPr>
            <a:endParaRPr lang="en-US" sz="2200" dirty="0">
              <a:solidFill>
                <a:schemeClr val="tx1"/>
              </a:solidFill>
              <a:latin typeface="+mj-lt"/>
            </a:endParaRPr>
          </a:p>
          <a:p>
            <a:pPr lvl="2"/>
            <a:r>
              <a:rPr lang="ro-RO" sz="2200" dirty="0" smtClean="0">
                <a:solidFill>
                  <a:schemeClr val="accent2">
                    <a:lumMod val="75000"/>
                  </a:schemeClr>
                </a:solidFill>
                <a:latin typeface="+mj-lt"/>
              </a:rPr>
              <a:t>2 părți</a:t>
            </a:r>
            <a:r>
              <a:rPr lang="en-US" sz="2200" dirty="0" smtClean="0">
                <a:solidFill>
                  <a:schemeClr val="accent2">
                    <a:lumMod val="75000"/>
                  </a:schemeClr>
                </a:solidFill>
                <a:latin typeface="+mj-lt"/>
              </a:rPr>
              <a:t> </a:t>
            </a:r>
            <a:endParaRPr lang="en-US" sz="2200" b="1" dirty="0">
              <a:solidFill>
                <a:srgbClr val="0070C0"/>
              </a:solidFill>
              <a:latin typeface="+mj-lt"/>
            </a:endParaRPr>
          </a:p>
          <a:p>
            <a:pPr marL="457200" lvl="2" indent="-457200">
              <a:buAutoNum type="arabicPeriod"/>
            </a:pPr>
            <a:r>
              <a:rPr lang="en-US" sz="2000" dirty="0" err="1" smtClean="0">
                <a:solidFill>
                  <a:schemeClr val="tx1"/>
                </a:solidFill>
                <a:latin typeface="+mj-lt"/>
              </a:rPr>
              <a:t>Alegerea</a:t>
            </a:r>
            <a:r>
              <a:rPr lang="en-US" sz="2000" dirty="0" smtClean="0">
                <a:solidFill>
                  <a:schemeClr val="tx1"/>
                </a:solidFill>
                <a:latin typeface="+mj-lt"/>
              </a:rPr>
              <a:t> </a:t>
            </a:r>
            <a:r>
              <a:rPr lang="en-US" sz="2000" dirty="0" err="1" smtClean="0">
                <a:solidFill>
                  <a:schemeClr val="tx1"/>
                </a:solidFill>
                <a:latin typeface="+mj-lt"/>
              </a:rPr>
              <a:t>unui</a:t>
            </a:r>
            <a:r>
              <a:rPr lang="en-US" sz="2000" dirty="0" smtClean="0">
                <a:solidFill>
                  <a:schemeClr val="tx1"/>
                </a:solidFill>
                <a:latin typeface="+mj-lt"/>
              </a:rPr>
              <a:t> </a:t>
            </a:r>
            <a:r>
              <a:rPr lang="en-US" sz="2000" dirty="0" err="1" smtClean="0">
                <a:solidFill>
                  <a:schemeClr val="tx1"/>
                </a:solidFill>
                <a:latin typeface="+mj-lt"/>
              </a:rPr>
              <a:t>basm</a:t>
            </a:r>
            <a:r>
              <a:rPr lang="en-US" sz="2000" dirty="0" smtClean="0">
                <a:solidFill>
                  <a:schemeClr val="tx1"/>
                </a:solidFill>
                <a:latin typeface="+mj-lt"/>
              </a:rPr>
              <a:t>;</a:t>
            </a:r>
            <a:endParaRPr lang="en-US" sz="2000" dirty="0">
              <a:solidFill>
                <a:schemeClr val="tx1"/>
              </a:solidFill>
              <a:latin typeface="+mj-lt"/>
            </a:endParaRPr>
          </a:p>
          <a:p>
            <a:pPr marL="457200" lvl="2" indent="-457200">
              <a:buAutoNum type="arabicPeriod"/>
            </a:pPr>
            <a:r>
              <a:rPr lang="ro-RO" sz="2000" smtClean="0"/>
              <a:t>Scenariu-intriga</a:t>
            </a:r>
            <a:r>
              <a:rPr lang="en-US" sz="2000" dirty="0" smtClean="0">
                <a:solidFill>
                  <a:schemeClr val="tx1"/>
                </a:solidFill>
                <a:latin typeface="+mj-lt"/>
              </a:rPr>
              <a:t>.</a:t>
            </a:r>
            <a:endParaRPr lang="en-US" sz="2000" dirty="0">
              <a:solidFill>
                <a:schemeClr val="tx1"/>
              </a:solidFill>
              <a:latin typeface="+mj-lt"/>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6861481" y="1577941"/>
            <a:ext cx="4882587" cy="2966850"/>
          </a:xfrm>
          <a:prstGeom prst="rect">
            <a:avLst/>
          </a:prstGeom>
        </p:spPr>
      </p:pic>
      <p:sp>
        <p:nvSpPr>
          <p:cNvPr id="10" name="Rectangle 9"/>
          <p:cNvSpPr/>
          <p:nvPr/>
        </p:nvSpPr>
        <p:spPr>
          <a:xfrm>
            <a:off x="6861480" y="4761382"/>
            <a:ext cx="4882587" cy="923330"/>
          </a:xfrm>
          <a:prstGeom prst="rect">
            <a:avLst/>
          </a:prstGeom>
        </p:spPr>
        <p:txBody>
          <a:bodyPr wrap="square">
            <a:spAutoFit/>
          </a:bodyPr>
          <a:lstStyle/>
          <a:p>
            <a:pPr algn="just"/>
            <a:r>
              <a:rPr lang="ro-RO" sz="1800" i="1" dirty="0" smtClean="0">
                <a:solidFill>
                  <a:schemeClr val="accent2"/>
                </a:solidFill>
                <a:latin typeface="+mj-lt"/>
              </a:rPr>
              <a:t>Lucru în pereche</a:t>
            </a:r>
            <a:r>
              <a:rPr lang="en-US" sz="1800" dirty="0" smtClean="0">
                <a:solidFill>
                  <a:schemeClr val="accent2"/>
                </a:solidFill>
                <a:latin typeface="+mj-lt"/>
              </a:rPr>
              <a:t>: </a:t>
            </a:r>
            <a:r>
              <a:rPr lang="en-US" sz="1800" dirty="0" err="1" smtClean="0">
                <a:solidFill>
                  <a:srgbClr val="00B0F0"/>
                </a:solidFill>
                <a:latin typeface="+mj-lt"/>
              </a:rPr>
              <a:t>Gândiți-vă</a:t>
            </a:r>
            <a:r>
              <a:rPr lang="en-US" sz="1800" dirty="0" smtClean="0">
                <a:solidFill>
                  <a:srgbClr val="00B0F0"/>
                </a:solidFill>
                <a:latin typeface="+mj-lt"/>
              </a:rPr>
              <a:t> la un </a:t>
            </a:r>
            <a:r>
              <a:rPr lang="en-US" sz="1800" dirty="0" err="1" smtClean="0">
                <a:solidFill>
                  <a:srgbClr val="00B0F0"/>
                </a:solidFill>
                <a:latin typeface="+mj-lt"/>
              </a:rPr>
              <a:t>basm</a:t>
            </a:r>
            <a:r>
              <a:rPr lang="en-US" sz="1800" dirty="0" smtClean="0">
                <a:solidFill>
                  <a:srgbClr val="00B0F0"/>
                </a:solidFill>
                <a:latin typeface="+mj-lt"/>
              </a:rPr>
              <a:t> </a:t>
            </a:r>
            <a:r>
              <a:rPr lang="en-US" sz="1800" dirty="0" err="1" smtClean="0">
                <a:solidFill>
                  <a:srgbClr val="00B0F0"/>
                </a:solidFill>
                <a:latin typeface="+mj-lt"/>
              </a:rPr>
              <a:t>și</a:t>
            </a:r>
            <a:r>
              <a:rPr lang="en-US" sz="1800" dirty="0" smtClean="0">
                <a:solidFill>
                  <a:srgbClr val="00B0F0"/>
                </a:solidFill>
                <a:latin typeface="+mj-lt"/>
              </a:rPr>
              <a:t> </a:t>
            </a:r>
            <a:r>
              <a:rPr lang="en-US" sz="1800" dirty="0" err="1" smtClean="0">
                <a:solidFill>
                  <a:srgbClr val="00B0F0"/>
                </a:solidFill>
                <a:latin typeface="+mj-lt"/>
              </a:rPr>
              <a:t>adaptați</a:t>
            </a:r>
            <a:r>
              <a:rPr lang="en-US" sz="1800" dirty="0" smtClean="0">
                <a:solidFill>
                  <a:srgbClr val="00B0F0"/>
                </a:solidFill>
                <a:latin typeface="+mj-lt"/>
              </a:rPr>
              <a:t>-l </a:t>
            </a:r>
            <a:r>
              <a:rPr lang="en-US" sz="1800" dirty="0" err="1" smtClean="0">
                <a:solidFill>
                  <a:srgbClr val="00B0F0"/>
                </a:solidFill>
                <a:latin typeface="+mj-lt"/>
              </a:rPr>
              <a:t>pentru</a:t>
            </a:r>
            <a:r>
              <a:rPr lang="en-US" sz="1800" dirty="0" smtClean="0">
                <a:solidFill>
                  <a:srgbClr val="00B0F0"/>
                </a:solidFill>
                <a:latin typeface="+mj-lt"/>
              </a:rPr>
              <a:t> a </a:t>
            </a:r>
            <a:r>
              <a:rPr lang="en-US" sz="1800" dirty="0" err="1" smtClean="0">
                <a:solidFill>
                  <a:srgbClr val="00B0F0"/>
                </a:solidFill>
                <a:latin typeface="+mj-lt"/>
              </a:rPr>
              <a:t>ilustra</a:t>
            </a:r>
            <a:r>
              <a:rPr lang="en-US" sz="1800" dirty="0" smtClean="0">
                <a:solidFill>
                  <a:srgbClr val="00B0F0"/>
                </a:solidFill>
                <a:latin typeface="+mj-lt"/>
              </a:rPr>
              <a:t> o </a:t>
            </a:r>
            <a:r>
              <a:rPr lang="en-US" sz="1800" dirty="0" err="1" smtClean="0">
                <a:solidFill>
                  <a:srgbClr val="00B0F0"/>
                </a:solidFill>
                <a:latin typeface="+mj-lt"/>
              </a:rPr>
              <a:t>anumită</a:t>
            </a:r>
            <a:r>
              <a:rPr lang="en-US" sz="1800" dirty="0" smtClean="0">
                <a:solidFill>
                  <a:srgbClr val="00B0F0"/>
                </a:solidFill>
                <a:latin typeface="+mj-lt"/>
              </a:rPr>
              <a:t> </a:t>
            </a:r>
            <a:r>
              <a:rPr lang="en-US" sz="1800" dirty="0" err="1" smtClean="0">
                <a:solidFill>
                  <a:srgbClr val="00B0F0"/>
                </a:solidFill>
                <a:latin typeface="+mj-lt"/>
              </a:rPr>
              <a:t>problemă</a:t>
            </a:r>
            <a:r>
              <a:rPr lang="en-US" sz="1800" dirty="0" smtClean="0">
                <a:solidFill>
                  <a:srgbClr val="00B0F0"/>
                </a:solidFill>
                <a:latin typeface="+mj-lt"/>
              </a:rPr>
              <a:t> </a:t>
            </a:r>
            <a:r>
              <a:rPr lang="en-US" sz="1800" dirty="0" err="1" smtClean="0">
                <a:solidFill>
                  <a:srgbClr val="00B0F0"/>
                </a:solidFill>
                <a:latin typeface="+mj-lt"/>
              </a:rPr>
              <a:t>și</a:t>
            </a:r>
            <a:r>
              <a:rPr lang="en-US" sz="1800" dirty="0" smtClean="0">
                <a:solidFill>
                  <a:srgbClr val="00B0F0"/>
                </a:solidFill>
                <a:latin typeface="+mj-lt"/>
              </a:rPr>
              <a:t> </a:t>
            </a:r>
            <a:r>
              <a:rPr lang="en-US" sz="1800" dirty="0" err="1" smtClean="0">
                <a:solidFill>
                  <a:srgbClr val="00B0F0"/>
                </a:solidFill>
                <a:latin typeface="+mj-lt"/>
              </a:rPr>
              <a:t>apoi</a:t>
            </a:r>
            <a:r>
              <a:rPr lang="en-US" sz="1800" dirty="0" smtClean="0">
                <a:solidFill>
                  <a:srgbClr val="00B0F0"/>
                </a:solidFill>
                <a:latin typeface="+mj-lt"/>
              </a:rPr>
              <a:t> </a:t>
            </a:r>
            <a:r>
              <a:rPr lang="en-US" sz="1800" dirty="0" err="1" smtClean="0">
                <a:solidFill>
                  <a:srgbClr val="00B0F0"/>
                </a:solidFill>
                <a:latin typeface="+mj-lt"/>
              </a:rPr>
              <a:t>împărtășiți</a:t>
            </a:r>
            <a:r>
              <a:rPr lang="en-US" sz="1800" dirty="0" smtClean="0">
                <a:solidFill>
                  <a:srgbClr val="00B0F0"/>
                </a:solidFill>
                <a:latin typeface="+mj-lt"/>
              </a:rPr>
              <a:t>-l </a:t>
            </a:r>
            <a:r>
              <a:rPr lang="en-US" sz="1800" dirty="0" err="1" smtClean="0">
                <a:solidFill>
                  <a:srgbClr val="00B0F0"/>
                </a:solidFill>
                <a:latin typeface="+mj-lt"/>
              </a:rPr>
              <a:t>în</a:t>
            </a:r>
            <a:r>
              <a:rPr lang="en-US" sz="1800" dirty="0" smtClean="0">
                <a:solidFill>
                  <a:srgbClr val="00B0F0"/>
                </a:solidFill>
                <a:latin typeface="+mj-lt"/>
              </a:rPr>
              <a:t> </a:t>
            </a:r>
            <a:r>
              <a:rPr lang="en-US" sz="1800" dirty="0" err="1" smtClean="0">
                <a:solidFill>
                  <a:srgbClr val="00B0F0"/>
                </a:solidFill>
                <a:latin typeface="+mj-lt"/>
              </a:rPr>
              <a:t>cadrul</a:t>
            </a:r>
            <a:r>
              <a:rPr lang="en-US" sz="1800" dirty="0" smtClean="0">
                <a:solidFill>
                  <a:srgbClr val="00B0F0"/>
                </a:solidFill>
                <a:latin typeface="+mj-lt"/>
              </a:rPr>
              <a:t> </a:t>
            </a:r>
            <a:r>
              <a:rPr lang="en-US" sz="1800" dirty="0" err="1" smtClean="0">
                <a:solidFill>
                  <a:srgbClr val="00B0F0"/>
                </a:solidFill>
                <a:latin typeface="+mj-lt"/>
              </a:rPr>
              <a:t>grupului</a:t>
            </a:r>
            <a:r>
              <a:rPr lang="en-US" sz="1800" dirty="0" smtClean="0">
                <a:solidFill>
                  <a:srgbClr val="00B0F0"/>
                </a:solidFill>
                <a:latin typeface="+mj-lt"/>
                <a:ea typeface="Helvetica Neue"/>
                <a:cs typeface="Helvetica Neue"/>
                <a:sym typeface="Helvetica Neue"/>
              </a:rPr>
              <a:t>.</a:t>
            </a:r>
            <a:endParaRPr lang="en-US" sz="1800" dirty="0">
              <a:latin typeface="+mj-lt"/>
            </a:endParaRPr>
          </a:p>
        </p:txBody>
      </p:sp>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mj-lt"/>
                <a:ea typeface="Helvetica Neue"/>
                <a:cs typeface="Helvetica Neue"/>
                <a:sym typeface="Helvetica Neue"/>
              </a:rPr>
              <a:t>ART-TERAPIE ȘI EDUCAȚIE</a:t>
            </a:r>
          </a:p>
        </p:txBody>
      </p:sp>
    </p:spTree>
    <p:extLst>
      <p:ext uri="{BB962C8B-B14F-4D97-AF65-F5344CB8AC3E}">
        <p14:creationId xmlns:p14="http://schemas.microsoft.com/office/powerpoint/2010/main" val="362047842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798799" y="1367162"/>
            <a:ext cx="10821631" cy="4154984"/>
          </a:xfrm>
          <a:prstGeom prst="rect">
            <a:avLst/>
          </a:prstGeom>
        </p:spPr>
        <p:txBody>
          <a:bodyPr wrap="square">
            <a:spAutoFit/>
          </a:bodyPr>
          <a:lstStyle/>
          <a:p>
            <a:pPr lvl="0" algn="just">
              <a:lnSpc>
                <a:spcPct val="150000"/>
              </a:lnSpc>
              <a:buClr>
                <a:srgbClr val="EC7320"/>
              </a:buClr>
              <a:buSzPts val="2800"/>
            </a:pPr>
            <a:r>
              <a:rPr lang="en-US" sz="2200" dirty="0" smtClean="0">
                <a:solidFill>
                  <a:schemeClr val="tx1"/>
                </a:solidFill>
                <a:latin typeface="+mj-lt"/>
                <a:ea typeface="Helvetica Neue"/>
                <a:cs typeface="Helvetica Neue"/>
                <a:sym typeface="Helvetica Neue"/>
              </a:rPr>
              <a:t>Cum </a:t>
            </a:r>
            <a:r>
              <a:rPr lang="en-US" sz="2200" dirty="0" err="1">
                <a:solidFill>
                  <a:schemeClr val="tx1"/>
                </a:solidFill>
                <a:latin typeface="+mj-lt"/>
                <a:ea typeface="Helvetica Neue"/>
                <a:cs typeface="Helvetica Neue"/>
                <a:sym typeface="Helvetica Neue"/>
              </a:rPr>
              <a:t>ați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aplica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cele</a:t>
            </a:r>
            <a:r>
              <a:rPr lang="en-US" sz="2200" dirty="0">
                <a:solidFill>
                  <a:schemeClr val="tx1"/>
                </a:solidFill>
                <a:latin typeface="+mj-lt"/>
                <a:ea typeface="Helvetica Neue"/>
                <a:cs typeface="Helvetica Neue"/>
                <a:sym typeface="Helvetica Neue"/>
              </a:rPr>
              <a:t> 6C-uri ale </a:t>
            </a:r>
            <a:r>
              <a:rPr lang="en-US" sz="2200" dirty="0" err="1">
                <a:solidFill>
                  <a:schemeClr val="tx1"/>
                </a:solidFill>
                <a:latin typeface="+mj-lt"/>
                <a:ea typeface="Helvetica Neue"/>
                <a:cs typeface="Helvetica Neue"/>
                <a:sym typeface="Helvetica Neue"/>
              </a:rPr>
              <a:t>lui</a:t>
            </a:r>
            <a:r>
              <a:rPr lang="en-US" sz="2200" dirty="0">
                <a:solidFill>
                  <a:schemeClr val="tx1"/>
                </a:solidFill>
                <a:latin typeface="+mj-lt"/>
                <a:ea typeface="Helvetica Neue"/>
                <a:cs typeface="Helvetica Neue"/>
                <a:sym typeface="Helvetica Neue"/>
              </a:rPr>
              <a:t> Lerner </a:t>
            </a:r>
            <a:r>
              <a:rPr lang="en-US" sz="2200" dirty="0" err="1">
                <a:solidFill>
                  <a:schemeClr val="tx1"/>
                </a:solidFill>
                <a:latin typeface="+mj-lt"/>
                <a:ea typeface="Helvetica Neue"/>
                <a:cs typeface="Helvetica Neue"/>
                <a:sym typeface="Helvetica Neue"/>
              </a:rPr>
              <a:t>în</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contextul</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dvs</a:t>
            </a:r>
            <a:r>
              <a:rPr lang="en-US" sz="2200" dirty="0">
                <a:solidFill>
                  <a:schemeClr val="tx1"/>
                </a:solidFill>
                <a:latin typeface="+mj-lt"/>
                <a:ea typeface="Helvetica Neue"/>
                <a:cs typeface="Helvetica Neue"/>
                <a:sym typeface="Helvetica Neue"/>
              </a:rPr>
              <a:t>.?</a:t>
            </a:r>
          </a:p>
          <a:p>
            <a:pPr lvl="0" algn="just">
              <a:lnSpc>
                <a:spcPct val="150000"/>
              </a:lnSpc>
              <a:buClr>
                <a:srgbClr val="EC7320"/>
              </a:buClr>
              <a:buSzPts val="2800"/>
            </a:pPr>
            <a:r>
              <a:rPr lang="en-US" sz="2200" dirty="0" smtClean="0">
                <a:solidFill>
                  <a:schemeClr val="tx1"/>
                </a:solidFill>
                <a:latin typeface="+mj-lt"/>
                <a:ea typeface="Helvetica Neue"/>
                <a:cs typeface="Helvetica Neue"/>
                <a:sym typeface="Helvetica Neue"/>
              </a:rPr>
              <a:t>Care </a:t>
            </a:r>
            <a:r>
              <a:rPr lang="en-US" sz="2200" dirty="0" err="1">
                <a:solidFill>
                  <a:schemeClr val="tx1"/>
                </a:solidFill>
                <a:latin typeface="+mj-lt"/>
                <a:ea typeface="Helvetica Neue"/>
                <a:cs typeface="Helvetica Neue"/>
                <a:sym typeface="Helvetica Neue"/>
              </a:rPr>
              <a:t>este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scopul</a:t>
            </a:r>
            <a:r>
              <a:rPr lang="en-US" sz="2200" dirty="0">
                <a:solidFill>
                  <a:schemeClr val="tx1"/>
                </a:solidFill>
                <a:latin typeface="+mj-lt"/>
                <a:ea typeface="Helvetica Neue"/>
                <a:cs typeface="Helvetica Neue"/>
                <a:sym typeface="Helvetica Neue"/>
              </a:rPr>
              <a:t> UDL?</a:t>
            </a:r>
          </a:p>
          <a:p>
            <a:pPr lvl="0" algn="just">
              <a:lnSpc>
                <a:spcPct val="150000"/>
              </a:lnSpc>
              <a:buClr>
                <a:srgbClr val="EC7320"/>
              </a:buClr>
              <a:buSzPts val="2800"/>
            </a:pPr>
            <a:r>
              <a:rPr lang="en-US" sz="2200" dirty="0" err="1" smtClean="0">
                <a:solidFill>
                  <a:schemeClr val="tx1"/>
                </a:solidFill>
                <a:latin typeface="+mj-lt"/>
                <a:ea typeface="Helvetica Neue"/>
                <a:cs typeface="Helvetica Neue"/>
                <a:sym typeface="Helvetica Neue"/>
              </a:rPr>
              <a:t>Puteți</a:t>
            </a:r>
            <a:r>
              <a:rPr lang="en-US" sz="2200" dirty="0" smtClean="0">
                <a:solidFill>
                  <a:schemeClr val="tx1"/>
                </a:solidFill>
                <a:latin typeface="+mj-lt"/>
                <a:ea typeface="Helvetica Neue"/>
                <a:cs typeface="Helvetica Neue"/>
                <a:sym typeface="Helvetica Neue"/>
              </a:rPr>
              <a:t> </a:t>
            </a:r>
            <a:r>
              <a:rPr lang="en-US" sz="2200" dirty="0">
                <a:solidFill>
                  <a:schemeClr val="tx1"/>
                </a:solidFill>
                <a:latin typeface="+mj-lt"/>
                <a:ea typeface="Helvetica Neue"/>
                <a:cs typeface="Helvetica Neue"/>
                <a:sym typeface="Helvetica Neue"/>
              </a:rPr>
              <a:t>da </a:t>
            </a:r>
            <a:r>
              <a:rPr lang="en-US" sz="2200" dirty="0" err="1">
                <a:solidFill>
                  <a:schemeClr val="tx1"/>
                </a:solidFill>
                <a:latin typeface="+mj-lt"/>
                <a:ea typeface="Helvetica Neue"/>
                <a:cs typeface="Helvetica Neue"/>
                <a:sym typeface="Helvetica Neue"/>
              </a:rPr>
              <a:t>câteva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exemple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despre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modul</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în</a:t>
            </a:r>
            <a:r>
              <a:rPr lang="en-US" sz="2200" dirty="0">
                <a:solidFill>
                  <a:schemeClr val="tx1"/>
                </a:solidFill>
                <a:latin typeface="+mj-lt"/>
                <a:ea typeface="Helvetica Neue"/>
                <a:cs typeface="Helvetica Neue"/>
                <a:sym typeface="Helvetica Neue"/>
              </a:rPr>
              <a:t> care UDL </a:t>
            </a:r>
            <a:r>
              <a:rPr lang="en-US" sz="2200" dirty="0" err="1">
                <a:solidFill>
                  <a:schemeClr val="tx1"/>
                </a:solidFill>
                <a:latin typeface="+mj-lt"/>
                <a:ea typeface="Helvetica Neue"/>
                <a:cs typeface="Helvetica Neue"/>
                <a:sym typeface="Helvetica Neue"/>
              </a:rPr>
              <a:t>poate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funcționa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într</a:t>
            </a:r>
            <a:r>
              <a:rPr lang="en-US" sz="2200" dirty="0">
                <a:solidFill>
                  <a:schemeClr val="tx1"/>
                </a:solidFill>
                <a:latin typeface="+mj-lt"/>
                <a:ea typeface="Helvetica Neue"/>
                <a:cs typeface="Helvetica Neue"/>
                <a:sym typeface="Helvetica Neue"/>
              </a:rPr>
              <a:t>-o </a:t>
            </a:r>
            <a:r>
              <a:rPr lang="en-US" sz="2200" dirty="0" err="1">
                <a:solidFill>
                  <a:schemeClr val="tx1"/>
                </a:solidFill>
                <a:latin typeface="+mj-lt"/>
                <a:ea typeface="Helvetica Neue"/>
                <a:cs typeface="Helvetica Neue"/>
                <a:sym typeface="Helvetica Neue"/>
              </a:rPr>
              <a:t>sală</a:t>
            </a:r>
            <a:r>
              <a:rPr lang="en-US" sz="2200" dirty="0">
                <a:solidFill>
                  <a:schemeClr val="tx1"/>
                </a:solidFill>
                <a:latin typeface="+mj-lt"/>
                <a:ea typeface="Helvetica Neue"/>
                <a:cs typeface="Helvetica Neue"/>
                <a:sym typeface="Helvetica Neue"/>
              </a:rPr>
              <a:t> de </a:t>
            </a:r>
            <a:r>
              <a:rPr lang="en-US" sz="2200" dirty="0" err="1">
                <a:solidFill>
                  <a:schemeClr val="tx1"/>
                </a:solidFill>
                <a:latin typeface="+mj-lt"/>
                <a:ea typeface="Helvetica Neue"/>
                <a:cs typeface="Helvetica Neue"/>
                <a:sym typeface="Helvetica Neue"/>
              </a:rPr>
              <a:t>clasă</a:t>
            </a:r>
            <a:r>
              <a:rPr lang="en-US" sz="2200" dirty="0">
                <a:solidFill>
                  <a:schemeClr val="tx1"/>
                </a:solidFill>
                <a:latin typeface="+mj-lt"/>
                <a:ea typeface="Helvetica Neue"/>
                <a:cs typeface="Helvetica Neue"/>
                <a:sym typeface="Helvetica Neue"/>
              </a:rPr>
              <a:t>?</a:t>
            </a:r>
          </a:p>
          <a:p>
            <a:pPr lvl="0" algn="just">
              <a:lnSpc>
                <a:spcPct val="150000"/>
              </a:lnSpc>
              <a:buClr>
                <a:srgbClr val="EC7320"/>
              </a:buClr>
              <a:buSzPts val="2800"/>
            </a:pPr>
            <a:r>
              <a:rPr lang="en-US" sz="2200" dirty="0" smtClean="0">
                <a:solidFill>
                  <a:schemeClr val="tx1"/>
                </a:solidFill>
                <a:latin typeface="+mj-lt"/>
                <a:ea typeface="Helvetica Neue"/>
                <a:cs typeface="Helvetica Neue"/>
                <a:sym typeface="Helvetica Neue"/>
              </a:rPr>
              <a:t>Cum </a:t>
            </a:r>
            <a:r>
              <a:rPr lang="en-US" sz="2200" dirty="0" err="1">
                <a:solidFill>
                  <a:schemeClr val="tx1"/>
                </a:solidFill>
                <a:latin typeface="+mj-lt"/>
                <a:ea typeface="Helvetica Neue"/>
                <a:cs typeface="Helvetica Neue"/>
                <a:sym typeface="Helvetica Neue"/>
              </a:rPr>
              <a:t>puteți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utiliza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cadrul</a:t>
            </a:r>
            <a:r>
              <a:rPr lang="en-US" sz="2200" dirty="0">
                <a:solidFill>
                  <a:schemeClr val="tx1"/>
                </a:solidFill>
                <a:latin typeface="+mj-lt"/>
                <a:ea typeface="Helvetica Neue"/>
                <a:cs typeface="Helvetica Neue"/>
                <a:sym typeface="Helvetica Neue"/>
              </a:rPr>
              <a:t> UDL </a:t>
            </a:r>
            <a:r>
              <a:rPr lang="en-US" sz="2200" dirty="0" err="1">
                <a:solidFill>
                  <a:schemeClr val="tx1"/>
                </a:solidFill>
                <a:latin typeface="+mj-lt"/>
                <a:ea typeface="Helvetica Neue"/>
                <a:cs typeface="Helvetica Neue"/>
                <a:sym typeface="Helvetica Neue"/>
              </a:rPr>
              <a:t>pentru</a:t>
            </a:r>
            <a:r>
              <a:rPr lang="en-US" sz="2200" dirty="0">
                <a:solidFill>
                  <a:schemeClr val="tx1"/>
                </a:solidFill>
                <a:latin typeface="+mj-lt"/>
                <a:ea typeface="Helvetica Neue"/>
                <a:cs typeface="Helvetica Neue"/>
                <a:sym typeface="Helvetica Neue"/>
              </a:rPr>
              <a:t> a </a:t>
            </a:r>
            <a:r>
              <a:rPr lang="en-US" sz="2200" dirty="0" err="1">
                <a:solidFill>
                  <a:schemeClr val="tx1"/>
                </a:solidFill>
                <a:latin typeface="+mj-lt"/>
                <a:ea typeface="Helvetica Neue"/>
                <a:cs typeface="Helvetica Neue"/>
                <a:sym typeface="Helvetica Neue"/>
              </a:rPr>
              <a:t>extinde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funcțiile</a:t>
            </a:r>
            <a:r>
              <a:rPr lang="en-US" sz="2200" dirty="0">
                <a:solidFill>
                  <a:schemeClr val="tx1"/>
                </a:solidFill>
                <a:latin typeface="+mj-lt"/>
                <a:ea typeface="Helvetica Neue"/>
                <a:cs typeface="Helvetica Neue"/>
                <a:sym typeface="Helvetica Neue"/>
              </a:rPr>
              <a:t> executive ale </a:t>
            </a:r>
            <a:r>
              <a:rPr lang="en-US" sz="2200" dirty="0" err="1">
                <a:solidFill>
                  <a:schemeClr val="tx1"/>
                </a:solidFill>
                <a:latin typeface="+mj-lt"/>
                <a:ea typeface="Helvetica Neue"/>
                <a:cs typeface="Helvetica Neue"/>
                <a:sym typeface="Helvetica Neue"/>
              </a:rPr>
              <a:t>elevilor</a:t>
            </a:r>
            <a:r>
              <a:rPr lang="en-US" sz="2200" dirty="0">
                <a:solidFill>
                  <a:schemeClr val="tx1"/>
                </a:solidFill>
                <a:latin typeface="+mj-lt"/>
                <a:ea typeface="Helvetica Neue"/>
                <a:cs typeface="Helvetica Neue"/>
                <a:sym typeface="Helvetica Neue"/>
              </a:rPr>
              <a:t>? </a:t>
            </a:r>
            <a:endParaRPr lang="ro-RO" sz="2200" dirty="0" smtClean="0">
              <a:solidFill>
                <a:schemeClr val="tx1"/>
              </a:solidFill>
              <a:latin typeface="+mj-lt"/>
              <a:ea typeface="Helvetica Neue"/>
              <a:cs typeface="Helvetica Neue"/>
              <a:sym typeface="Helvetica Neue"/>
            </a:endParaRPr>
          </a:p>
          <a:p>
            <a:pPr lvl="0" algn="just">
              <a:lnSpc>
                <a:spcPct val="150000"/>
              </a:lnSpc>
              <a:buClr>
                <a:srgbClr val="EC7320"/>
              </a:buClr>
              <a:buSzPts val="2800"/>
            </a:pPr>
            <a:r>
              <a:rPr lang="en-US" sz="2200" dirty="0" smtClean="0">
                <a:solidFill>
                  <a:schemeClr val="tx1"/>
                </a:solidFill>
                <a:latin typeface="+mj-lt"/>
                <a:ea typeface="Helvetica Neue"/>
                <a:cs typeface="Helvetica Neue"/>
                <a:sym typeface="Helvetica Neue"/>
              </a:rPr>
              <a:t>De </a:t>
            </a:r>
            <a:r>
              <a:rPr lang="en-US" sz="2200" dirty="0" err="1">
                <a:solidFill>
                  <a:schemeClr val="tx1"/>
                </a:solidFill>
                <a:latin typeface="+mj-lt"/>
                <a:ea typeface="Helvetica Neue"/>
                <a:cs typeface="Helvetica Neue"/>
                <a:sym typeface="Helvetica Neue"/>
              </a:rPr>
              <a:t>ce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considerați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că</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funcțiile</a:t>
            </a:r>
            <a:r>
              <a:rPr lang="en-US" sz="2200" dirty="0">
                <a:solidFill>
                  <a:schemeClr val="tx1"/>
                </a:solidFill>
                <a:latin typeface="+mj-lt"/>
                <a:ea typeface="Helvetica Neue"/>
                <a:cs typeface="Helvetica Neue"/>
                <a:sym typeface="Helvetica Neue"/>
              </a:rPr>
              <a:t> executive (</a:t>
            </a:r>
            <a:r>
              <a:rPr lang="en-US" sz="2200" dirty="0" err="1">
                <a:solidFill>
                  <a:schemeClr val="tx1"/>
                </a:solidFill>
                <a:latin typeface="+mj-lt"/>
                <a:ea typeface="Helvetica Neue"/>
                <a:cs typeface="Helvetica Neue"/>
                <a:sym typeface="Helvetica Neue"/>
              </a:rPr>
              <a:t>stabilirea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obiectivelor</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planificarea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gestionarea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informațiilor</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și</a:t>
            </a:r>
            <a:r>
              <a:rPr lang="en-US" sz="2200" dirty="0">
                <a:solidFill>
                  <a:schemeClr val="tx1"/>
                </a:solidFill>
                <a:latin typeface="+mj-lt"/>
                <a:ea typeface="Helvetica Neue"/>
                <a:cs typeface="Helvetica Neue"/>
                <a:sym typeface="Helvetica Neue"/>
              </a:rPr>
              <a:t> a </a:t>
            </a:r>
            <a:r>
              <a:rPr lang="en-US" sz="2200" dirty="0" err="1">
                <a:solidFill>
                  <a:schemeClr val="tx1"/>
                </a:solidFill>
                <a:latin typeface="+mj-lt"/>
                <a:ea typeface="Helvetica Neue"/>
                <a:cs typeface="Helvetica Neue"/>
                <a:sym typeface="Helvetica Neue"/>
              </a:rPr>
              <a:t>resurselor</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monitorizarea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progresului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sunt</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atât</a:t>
            </a:r>
            <a:r>
              <a:rPr lang="en-US" sz="2200" dirty="0">
                <a:solidFill>
                  <a:schemeClr val="tx1"/>
                </a:solidFill>
                <a:latin typeface="+mj-lt"/>
                <a:ea typeface="Helvetica Neue"/>
                <a:cs typeface="Helvetica Neue"/>
                <a:sym typeface="Helvetica Neue"/>
              </a:rPr>
              <a:t> de </a:t>
            </a:r>
            <a:r>
              <a:rPr lang="en-US" sz="2200" dirty="0" err="1">
                <a:solidFill>
                  <a:schemeClr val="tx1"/>
                </a:solidFill>
                <a:latin typeface="+mj-lt"/>
                <a:ea typeface="Helvetica Neue"/>
                <a:cs typeface="Helvetica Neue"/>
                <a:sym typeface="Helvetica Neue"/>
              </a:rPr>
              <a:t>importante</a:t>
            </a:r>
            <a:r>
              <a:rPr lang="en-US" sz="2200" dirty="0">
                <a:solidFill>
                  <a:schemeClr val="tx1"/>
                </a:solidFill>
                <a:latin typeface="+mj-lt"/>
                <a:ea typeface="Helvetica Neue"/>
                <a:cs typeface="Helvetica Neue"/>
                <a:sym typeface="Helvetica Neue"/>
              </a:rPr>
              <a:t>? Cum </a:t>
            </a:r>
            <a:r>
              <a:rPr lang="en-US" sz="2200" dirty="0" err="1">
                <a:solidFill>
                  <a:schemeClr val="tx1"/>
                </a:solidFill>
                <a:latin typeface="+mj-lt"/>
                <a:ea typeface="Helvetica Neue"/>
                <a:cs typeface="Helvetica Neue"/>
                <a:sym typeface="Helvetica Neue"/>
              </a:rPr>
              <a:t>îi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puteți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ajuta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elevi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să</a:t>
            </a:r>
            <a:r>
              <a:rPr lang="en-US" sz="2200" dirty="0">
                <a:solidFill>
                  <a:schemeClr val="tx1"/>
                </a:solidFill>
                <a:latin typeface="+mj-lt"/>
                <a:ea typeface="Helvetica Neue"/>
                <a:cs typeface="Helvetica Neue"/>
                <a:sym typeface="Helvetica Neue"/>
              </a:rPr>
              <a:t> le </a:t>
            </a:r>
            <a:r>
              <a:rPr lang="en-US" sz="2200" dirty="0" err="1">
                <a:solidFill>
                  <a:schemeClr val="tx1"/>
                </a:solidFill>
                <a:latin typeface="+mj-lt"/>
                <a:ea typeface="Helvetica Neue"/>
                <a:cs typeface="Helvetica Neue"/>
                <a:sym typeface="Helvetica Neue"/>
              </a:rPr>
              <a:t>dezvolte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utilizând</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cadrul</a:t>
            </a:r>
            <a:r>
              <a:rPr lang="en-US" sz="2200" dirty="0">
                <a:solidFill>
                  <a:schemeClr val="tx1"/>
                </a:solidFill>
                <a:latin typeface="+mj-lt"/>
                <a:ea typeface="Helvetica Neue"/>
                <a:cs typeface="Helvetica Neue"/>
                <a:sym typeface="Helvetica Neue"/>
              </a:rPr>
              <a:t> UDL? </a:t>
            </a:r>
            <a:endParaRPr lang="en-US" sz="2200" dirty="0" smtClean="0">
              <a:solidFill>
                <a:srgbClr val="0070C0"/>
              </a:solidFill>
              <a:latin typeface="+mj-lt"/>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845" y="1527108"/>
            <a:ext cx="514119" cy="447406"/>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847" y="2014754"/>
            <a:ext cx="514119" cy="44740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847" y="2535865"/>
            <a:ext cx="514119" cy="447406"/>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846" y="3547716"/>
            <a:ext cx="514119" cy="447406"/>
          </a:xfrm>
          <a:prstGeom prst="rect">
            <a:avLst/>
          </a:prstGeom>
        </p:spPr>
      </p:pic>
      <p:sp>
        <p:nvSpPr>
          <p:cNvPr id="13" name="Google Shape;65;g10c4d38af33_0_12"/>
          <p:cNvSpPr txBox="1">
            <a:spLocks noGrp="1"/>
          </p:cNvSpPr>
          <p:nvPr>
            <p:ph type="body" idx="1"/>
          </p:nvPr>
        </p:nvSpPr>
        <p:spPr>
          <a:xfrm>
            <a:off x="2933484" y="468416"/>
            <a:ext cx="8686946" cy="839787"/>
          </a:xfrm>
          <a:prstGeom prst="rect">
            <a:avLst/>
          </a:prstGeom>
        </p:spPr>
        <p:txBody>
          <a:bodyPr spcFirstLastPara="1" wrap="square" lIns="91425" tIns="45700" rIns="91425" bIns="45700" anchor="t" anchorCtr="0">
            <a:noAutofit/>
          </a:bodyPr>
          <a:lstStyle/>
          <a:p>
            <a:pPr marL="0" lvl="0" indent="0"/>
            <a:r>
              <a:rPr lang="en-US" sz="2800" dirty="0">
                <a:solidFill>
                  <a:srgbClr val="00B0F0"/>
                </a:solidFill>
                <a:latin typeface="+mj-lt"/>
              </a:rPr>
              <a:t>DISCUȚII/ACTIVITĂȚI DE GRUP</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845" y="4014062"/>
            <a:ext cx="514119" cy="447406"/>
          </a:xfrm>
          <a:prstGeom prst="rect">
            <a:avLst/>
          </a:prstGeom>
        </p:spPr>
      </p:pic>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694627" y="1402758"/>
            <a:ext cx="10925803" cy="4600042"/>
          </a:xfrm>
          <a:prstGeom prst="rect">
            <a:avLst/>
          </a:prstGeom>
        </p:spPr>
        <p:txBody>
          <a:bodyPr wrap="square">
            <a:spAutoFit/>
          </a:bodyPr>
          <a:lstStyle/>
          <a:p>
            <a:pPr lvl="0" algn="just">
              <a:lnSpc>
                <a:spcPct val="150000"/>
              </a:lnSpc>
            </a:pPr>
            <a:r>
              <a:rPr lang="en-US" sz="2200" dirty="0">
                <a:solidFill>
                  <a:schemeClr val="tx1"/>
                </a:solidFill>
                <a:latin typeface="+mj-lt"/>
                <a:ea typeface="Helvetica Neue"/>
                <a:cs typeface="Helvetica Neue"/>
                <a:sym typeface="Helvetica Neue"/>
              </a:rPr>
              <a:t>Cum </a:t>
            </a:r>
            <a:r>
              <a:rPr lang="en-US" sz="2200" dirty="0" err="1">
                <a:solidFill>
                  <a:schemeClr val="tx1"/>
                </a:solidFill>
                <a:latin typeface="+mj-lt"/>
                <a:ea typeface="Helvetica Neue"/>
                <a:cs typeface="Helvetica Neue"/>
                <a:sym typeface="Helvetica Neue"/>
              </a:rPr>
              <a:t>îi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puteți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ajuta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elevi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să-și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stabilească</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obiective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adecvate</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pentru</a:t>
            </a:r>
            <a:r>
              <a:rPr lang="en-US" sz="2200" dirty="0">
                <a:solidFill>
                  <a:schemeClr val="tx1"/>
                </a:solidFill>
                <a:latin typeface="+mj-lt"/>
                <a:ea typeface="Helvetica Neue"/>
                <a:cs typeface="Helvetica Neue"/>
                <a:sym typeface="Helvetica Neue"/>
              </a:rPr>
              <a:t> a-</a:t>
            </a:r>
            <a:r>
              <a:rPr lang="en-US" sz="2200" dirty="0" err="1">
                <a:solidFill>
                  <a:schemeClr val="tx1"/>
                </a:solidFill>
                <a:latin typeface="+mj-lt"/>
                <a:ea typeface="Helvetica Neue"/>
                <a:cs typeface="Helvetica Neue"/>
                <a:sym typeface="Helvetica Neue"/>
              </a:rPr>
              <a:t>și</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ghida</a:t>
            </a:r>
            <a:r>
              <a:rPr lang="en-US" sz="2200" dirty="0">
                <a:solidFill>
                  <a:schemeClr val="tx1"/>
                </a:solidFill>
                <a:latin typeface="+mj-lt"/>
                <a:ea typeface="Helvetica Neue"/>
                <a:cs typeface="Helvetica Neue"/>
                <a:sym typeface="Helvetica Neue"/>
              </a:rPr>
              <a:t> </a:t>
            </a:r>
            <a:r>
              <a:rPr lang="en-US" sz="2200" dirty="0" err="1">
                <a:solidFill>
                  <a:schemeClr val="tx1"/>
                </a:solidFill>
                <a:latin typeface="+mj-lt"/>
                <a:ea typeface="Helvetica Neue"/>
                <a:cs typeface="Helvetica Neue"/>
                <a:sym typeface="Helvetica Neue"/>
              </a:rPr>
              <a:t>activitatea</a:t>
            </a:r>
            <a:r>
              <a:rPr lang="en-US" sz="2200" dirty="0">
                <a:solidFill>
                  <a:schemeClr val="tx1"/>
                </a:solidFill>
                <a:latin typeface="+mj-lt"/>
                <a:ea typeface="Helvetica Neue"/>
                <a:cs typeface="Helvetica Neue"/>
                <a:sym typeface="Helvetica Neue"/>
              </a:rPr>
              <a:t>?</a:t>
            </a:r>
          </a:p>
          <a:p>
            <a:pPr algn="just">
              <a:lnSpc>
                <a:spcPct val="150000"/>
              </a:lnSpc>
            </a:pPr>
            <a:r>
              <a:rPr lang="en-US" sz="2200" dirty="0" smtClean="0">
                <a:latin typeface="+mj-lt"/>
              </a:rPr>
              <a:t>Cum </a:t>
            </a:r>
            <a:r>
              <a:rPr lang="en-US" sz="2200" dirty="0" err="1">
                <a:latin typeface="+mj-lt"/>
              </a:rPr>
              <a:t>îi</a:t>
            </a:r>
            <a:r>
              <a:rPr lang="en-US" sz="2200" dirty="0">
                <a:latin typeface="+mj-lt"/>
              </a:rPr>
              <a:t> </a:t>
            </a:r>
            <a:r>
              <a:rPr lang="en-US" sz="2200" dirty="0" err="1">
                <a:latin typeface="+mj-lt"/>
              </a:rPr>
              <a:t>puteți</a:t>
            </a:r>
            <a:r>
              <a:rPr lang="en-US" sz="2200" dirty="0">
                <a:latin typeface="+mj-lt"/>
              </a:rPr>
              <a:t> </a:t>
            </a:r>
            <a:r>
              <a:rPr lang="en-US" sz="2200" dirty="0" err="1">
                <a:latin typeface="+mj-lt"/>
              </a:rPr>
              <a:t>ajuta</a:t>
            </a:r>
            <a:r>
              <a:rPr lang="en-US" sz="2200" dirty="0">
                <a:latin typeface="+mj-lt"/>
              </a:rPr>
              <a:t> </a:t>
            </a:r>
            <a:r>
              <a:rPr lang="en-US" sz="2200" dirty="0" err="1">
                <a:latin typeface="+mj-lt"/>
              </a:rPr>
              <a:t>pe</a:t>
            </a:r>
            <a:r>
              <a:rPr lang="en-US" sz="2200" dirty="0">
                <a:latin typeface="+mj-lt"/>
              </a:rPr>
              <a:t> </a:t>
            </a:r>
            <a:r>
              <a:rPr lang="en-US" sz="2200" dirty="0" err="1">
                <a:latin typeface="+mj-lt"/>
              </a:rPr>
              <a:t>cursanți</a:t>
            </a:r>
            <a:r>
              <a:rPr lang="en-US" sz="2200" dirty="0">
                <a:latin typeface="+mj-lt"/>
              </a:rPr>
              <a:t> </a:t>
            </a:r>
            <a:r>
              <a:rPr lang="en-US" sz="2200" dirty="0" err="1">
                <a:latin typeface="+mj-lt"/>
              </a:rPr>
              <a:t>să-și</a:t>
            </a:r>
            <a:r>
              <a:rPr lang="en-US" sz="2200" dirty="0">
                <a:latin typeface="+mj-lt"/>
              </a:rPr>
              <a:t> </a:t>
            </a:r>
            <a:r>
              <a:rPr lang="en-US" sz="2200" dirty="0" err="1">
                <a:latin typeface="+mj-lt"/>
              </a:rPr>
              <a:t>dezvolte</a:t>
            </a:r>
            <a:r>
              <a:rPr lang="en-US" sz="2200" dirty="0">
                <a:latin typeface="+mj-lt"/>
              </a:rPr>
              <a:t> </a:t>
            </a:r>
            <a:r>
              <a:rPr lang="en-US" sz="2200" dirty="0" err="1">
                <a:latin typeface="+mj-lt"/>
              </a:rPr>
              <a:t>abilitățile</a:t>
            </a:r>
            <a:r>
              <a:rPr lang="en-US" sz="2200" dirty="0">
                <a:latin typeface="+mj-lt"/>
              </a:rPr>
              <a:t> de </a:t>
            </a:r>
            <a:r>
              <a:rPr lang="en-US" sz="2200" dirty="0" err="1">
                <a:latin typeface="+mj-lt"/>
              </a:rPr>
              <a:t>autoevaluare</a:t>
            </a:r>
            <a:r>
              <a:rPr lang="en-US" sz="2200" dirty="0">
                <a:latin typeface="+mj-lt"/>
              </a:rPr>
              <a:t> </a:t>
            </a:r>
            <a:r>
              <a:rPr lang="en-US" sz="2200" dirty="0" err="1">
                <a:latin typeface="+mj-lt"/>
              </a:rPr>
              <a:t>și</a:t>
            </a:r>
            <a:r>
              <a:rPr lang="en-US" sz="2200" dirty="0">
                <a:latin typeface="+mj-lt"/>
              </a:rPr>
              <a:t> </a:t>
            </a:r>
            <a:r>
              <a:rPr lang="en-US" sz="2200" dirty="0" err="1">
                <a:latin typeface="+mj-lt"/>
              </a:rPr>
              <a:t>reflecție</a:t>
            </a:r>
            <a:r>
              <a:rPr lang="en-US" sz="2200" dirty="0">
                <a:latin typeface="+mj-lt"/>
              </a:rPr>
              <a:t>?</a:t>
            </a:r>
          </a:p>
          <a:p>
            <a:pPr algn="just">
              <a:lnSpc>
                <a:spcPct val="150000"/>
              </a:lnSpc>
            </a:pPr>
            <a:r>
              <a:rPr lang="en-US" sz="2200" dirty="0" smtClean="0">
                <a:latin typeface="+mj-lt"/>
              </a:rPr>
              <a:t>Ce </a:t>
            </a:r>
            <a:r>
              <a:rPr lang="en-US" sz="2200" dirty="0" err="1">
                <a:latin typeface="+mj-lt"/>
              </a:rPr>
              <a:t>înseamnă</a:t>
            </a:r>
            <a:r>
              <a:rPr lang="en-US" sz="2200" dirty="0">
                <a:latin typeface="+mj-lt"/>
              </a:rPr>
              <a:t> </a:t>
            </a:r>
            <a:r>
              <a:rPr lang="en-US" sz="2200" dirty="0" err="1">
                <a:latin typeface="+mj-lt"/>
              </a:rPr>
              <a:t>să</a:t>
            </a:r>
            <a:r>
              <a:rPr lang="en-US" sz="2200" dirty="0">
                <a:latin typeface="+mj-lt"/>
              </a:rPr>
              <a:t> </a:t>
            </a:r>
            <a:r>
              <a:rPr lang="en-US" sz="2200" dirty="0" err="1">
                <a:latin typeface="+mj-lt"/>
              </a:rPr>
              <a:t>oferi</a:t>
            </a:r>
            <a:r>
              <a:rPr lang="en-US" sz="2200" dirty="0">
                <a:latin typeface="+mj-lt"/>
              </a:rPr>
              <a:t> </a:t>
            </a:r>
            <a:r>
              <a:rPr lang="en-US" sz="2200" dirty="0" err="1">
                <a:latin typeface="+mj-lt"/>
              </a:rPr>
              <a:t>mai</a:t>
            </a:r>
            <a:r>
              <a:rPr lang="en-US" sz="2200" dirty="0">
                <a:latin typeface="+mj-lt"/>
              </a:rPr>
              <a:t> </a:t>
            </a:r>
            <a:r>
              <a:rPr lang="en-US" sz="2200" dirty="0" err="1">
                <a:latin typeface="+mj-lt"/>
              </a:rPr>
              <a:t>multe</a:t>
            </a:r>
            <a:r>
              <a:rPr lang="en-US" sz="2200" dirty="0">
                <a:latin typeface="+mj-lt"/>
              </a:rPr>
              <a:t> </a:t>
            </a:r>
            <a:r>
              <a:rPr lang="en-US" sz="2200" dirty="0" err="1">
                <a:latin typeface="+mj-lt"/>
              </a:rPr>
              <a:t>mijloace</a:t>
            </a:r>
            <a:r>
              <a:rPr lang="en-US" sz="2200" dirty="0">
                <a:latin typeface="+mj-lt"/>
              </a:rPr>
              <a:t> de </a:t>
            </a:r>
            <a:r>
              <a:rPr lang="en-US" sz="2200" dirty="0" err="1">
                <a:latin typeface="+mj-lt"/>
              </a:rPr>
              <a:t>reprezentare</a:t>
            </a:r>
            <a:r>
              <a:rPr lang="en-US" sz="2200" dirty="0">
                <a:latin typeface="+mj-lt"/>
              </a:rPr>
              <a:t>? </a:t>
            </a:r>
            <a:r>
              <a:rPr lang="en-US" sz="2200" dirty="0" err="1">
                <a:latin typeface="+mj-lt"/>
              </a:rPr>
              <a:t>Gândiți-vă</a:t>
            </a:r>
            <a:r>
              <a:rPr lang="en-US" sz="2200" dirty="0">
                <a:latin typeface="+mj-lt"/>
              </a:rPr>
              <a:t> </a:t>
            </a:r>
            <a:r>
              <a:rPr lang="en-US" sz="2200" dirty="0" err="1">
                <a:latin typeface="+mj-lt"/>
              </a:rPr>
              <a:t>și</a:t>
            </a:r>
            <a:r>
              <a:rPr lang="en-US" sz="2200" dirty="0">
                <a:latin typeface="+mj-lt"/>
              </a:rPr>
              <a:t> </a:t>
            </a:r>
            <a:r>
              <a:rPr lang="en-US" sz="2200" dirty="0" err="1">
                <a:latin typeface="+mj-lt"/>
              </a:rPr>
              <a:t>împărtășiți</a:t>
            </a:r>
            <a:r>
              <a:rPr lang="en-US" sz="2200" dirty="0">
                <a:latin typeface="+mj-lt"/>
              </a:rPr>
              <a:t> alternative </a:t>
            </a:r>
            <a:r>
              <a:rPr lang="en-US" sz="2200" dirty="0" err="1">
                <a:latin typeface="+mj-lt"/>
              </a:rPr>
              <a:t>pentru</a:t>
            </a:r>
            <a:r>
              <a:rPr lang="en-US" sz="2200" dirty="0">
                <a:latin typeface="+mj-lt"/>
              </a:rPr>
              <a:t> </a:t>
            </a:r>
            <a:r>
              <a:rPr lang="en-US" sz="2200" dirty="0" err="1">
                <a:latin typeface="+mj-lt"/>
              </a:rPr>
              <a:t>informații</a:t>
            </a:r>
            <a:r>
              <a:rPr lang="en-US" sz="2200" dirty="0">
                <a:latin typeface="+mj-lt"/>
              </a:rPr>
              <a:t> </a:t>
            </a:r>
            <a:r>
              <a:rPr lang="en-US" sz="2200" dirty="0" err="1">
                <a:latin typeface="+mj-lt"/>
              </a:rPr>
              <a:t>auditive</a:t>
            </a:r>
            <a:r>
              <a:rPr lang="en-US" sz="2200" dirty="0">
                <a:latin typeface="+mj-lt"/>
              </a:rPr>
              <a:t>/ </a:t>
            </a:r>
            <a:r>
              <a:rPr lang="en-US" sz="2200" dirty="0" err="1">
                <a:latin typeface="+mj-lt"/>
              </a:rPr>
              <a:t>Gândiți-vă</a:t>
            </a:r>
            <a:r>
              <a:rPr lang="en-US" sz="2200" dirty="0">
                <a:latin typeface="+mj-lt"/>
              </a:rPr>
              <a:t> </a:t>
            </a:r>
            <a:r>
              <a:rPr lang="en-US" sz="2200" dirty="0" err="1">
                <a:latin typeface="+mj-lt"/>
              </a:rPr>
              <a:t>și</a:t>
            </a:r>
            <a:r>
              <a:rPr lang="en-US" sz="2200" dirty="0">
                <a:latin typeface="+mj-lt"/>
              </a:rPr>
              <a:t> </a:t>
            </a:r>
            <a:r>
              <a:rPr lang="en-US" sz="2200" dirty="0" err="1">
                <a:latin typeface="+mj-lt"/>
              </a:rPr>
              <a:t>împărtășiți</a:t>
            </a:r>
            <a:r>
              <a:rPr lang="en-US" sz="2200" dirty="0">
                <a:latin typeface="+mj-lt"/>
              </a:rPr>
              <a:t> alternative </a:t>
            </a:r>
            <a:r>
              <a:rPr lang="en-US" sz="2200" dirty="0" err="1">
                <a:latin typeface="+mj-lt"/>
              </a:rPr>
              <a:t>pentru</a:t>
            </a:r>
            <a:r>
              <a:rPr lang="en-US" sz="2200" dirty="0">
                <a:latin typeface="+mj-lt"/>
              </a:rPr>
              <a:t> </a:t>
            </a:r>
            <a:r>
              <a:rPr lang="en-US" sz="2200" dirty="0" err="1">
                <a:latin typeface="+mj-lt"/>
              </a:rPr>
              <a:t>informații</a:t>
            </a:r>
            <a:r>
              <a:rPr lang="en-US" sz="2200" dirty="0">
                <a:latin typeface="+mj-lt"/>
              </a:rPr>
              <a:t> </a:t>
            </a:r>
            <a:r>
              <a:rPr lang="en-US" sz="2200" dirty="0" err="1">
                <a:latin typeface="+mj-lt"/>
              </a:rPr>
              <a:t>vizuale</a:t>
            </a:r>
            <a:r>
              <a:rPr lang="en-US" sz="2200" dirty="0">
                <a:latin typeface="+mj-lt"/>
              </a:rPr>
              <a:t>/ </a:t>
            </a:r>
            <a:r>
              <a:rPr lang="en-US" sz="2200" dirty="0" err="1">
                <a:latin typeface="+mj-lt"/>
              </a:rPr>
              <a:t>Gândiți-vă</a:t>
            </a:r>
            <a:r>
              <a:rPr lang="en-US" sz="2200" dirty="0">
                <a:latin typeface="+mj-lt"/>
              </a:rPr>
              <a:t> </a:t>
            </a:r>
            <a:r>
              <a:rPr lang="en-US" sz="2200" dirty="0" err="1">
                <a:latin typeface="+mj-lt"/>
              </a:rPr>
              <a:t>și</a:t>
            </a:r>
            <a:r>
              <a:rPr lang="en-US" sz="2200" dirty="0">
                <a:latin typeface="+mj-lt"/>
              </a:rPr>
              <a:t> </a:t>
            </a:r>
            <a:r>
              <a:rPr lang="en-US" sz="2200" dirty="0" err="1">
                <a:latin typeface="+mj-lt"/>
              </a:rPr>
              <a:t>împărtășiți</a:t>
            </a:r>
            <a:r>
              <a:rPr lang="en-US" sz="2200" dirty="0">
                <a:latin typeface="+mj-lt"/>
              </a:rPr>
              <a:t> </a:t>
            </a:r>
            <a:r>
              <a:rPr lang="en-US" sz="2200" dirty="0" err="1">
                <a:latin typeface="+mj-lt"/>
              </a:rPr>
              <a:t>modalități</a:t>
            </a:r>
            <a:r>
              <a:rPr lang="en-US" sz="2200" dirty="0">
                <a:latin typeface="+mj-lt"/>
              </a:rPr>
              <a:t> de </a:t>
            </a:r>
            <a:r>
              <a:rPr lang="en-US" sz="2200" dirty="0" err="1">
                <a:latin typeface="+mj-lt"/>
              </a:rPr>
              <a:t>personalizare</a:t>
            </a:r>
            <a:r>
              <a:rPr lang="en-US" sz="2200" dirty="0">
                <a:latin typeface="+mj-lt"/>
              </a:rPr>
              <a:t> a </a:t>
            </a:r>
            <a:r>
              <a:rPr lang="en-US" sz="2200" dirty="0" err="1">
                <a:latin typeface="+mj-lt"/>
              </a:rPr>
              <a:t>afișării</a:t>
            </a:r>
            <a:r>
              <a:rPr lang="en-US" sz="2200" dirty="0">
                <a:latin typeface="+mj-lt"/>
              </a:rPr>
              <a:t> </a:t>
            </a:r>
            <a:r>
              <a:rPr lang="en-US" sz="2200" dirty="0" err="1" smtClean="0">
                <a:latin typeface="+mj-lt"/>
              </a:rPr>
              <a:t>informațiilor</a:t>
            </a:r>
            <a:r>
              <a:rPr lang="en-US" sz="2200" dirty="0" smtClean="0">
                <a:latin typeface="+mj-lt"/>
              </a:rPr>
              <a:t>.</a:t>
            </a:r>
            <a:endParaRPr lang="ro-RO" sz="2200" dirty="0" smtClean="0">
              <a:latin typeface="+mj-lt"/>
            </a:endParaRPr>
          </a:p>
          <a:p>
            <a:pPr algn="just">
              <a:lnSpc>
                <a:spcPct val="150000"/>
              </a:lnSpc>
            </a:pPr>
            <a:r>
              <a:rPr lang="en-US" sz="2200" dirty="0" smtClean="0">
                <a:latin typeface="+mj-lt"/>
              </a:rPr>
              <a:t>A</a:t>
            </a:r>
            <a:r>
              <a:rPr lang="ro-RO" sz="2200" dirty="0" smtClean="0">
                <a:latin typeface="+mj-lt"/>
              </a:rPr>
              <a:t>ț</a:t>
            </a:r>
            <a:r>
              <a:rPr lang="en-US" sz="2200" dirty="0" err="1" smtClean="0">
                <a:latin typeface="+mj-lt"/>
              </a:rPr>
              <a:t>i</a:t>
            </a:r>
            <a:r>
              <a:rPr lang="en-US" sz="2200" dirty="0" smtClean="0">
                <a:latin typeface="+mj-lt"/>
              </a:rPr>
              <a:t> </a:t>
            </a:r>
            <a:r>
              <a:rPr lang="en-US" sz="2200" dirty="0" err="1">
                <a:latin typeface="+mj-lt"/>
              </a:rPr>
              <a:t>folosit</a:t>
            </a:r>
            <a:r>
              <a:rPr lang="en-US" sz="2200" dirty="0">
                <a:latin typeface="+mj-lt"/>
              </a:rPr>
              <a:t> </a:t>
            </a:r>
            <a:r>
              <a:rPr lang="en-US" sz="2200" dirty="0" err="1">
                <a:latin typeface="+mj-lt"/>
              </a:rPr>
              <a:t>vreodată</a:t>
            </a:r>
            <a:r>
              <a:rPr lang="en-US" sz="2200" dirty="0">
                <a:latin typeface="+mj-lt"/>
              </a:rPr>
              <a:t> </a:t>
            </a:r>
            <a:r>
              <a:rPr lang="en-US" sz="2200" dirty="0" err="1">
                <a:latin typeface="+mj-lt"/>
              </a:rPr>
              <a:t>terapia</a:t>
            </a:r>
            <a:r>
              <a:rPr lang="en-US" sz="2200" dirty="0">
                <a:latin typeface="+mj-lt"/>
              </a:rPr>
              <a:t> </a:t>
            </a:r>
            <a:r>
              <a:rPr lang="en-US" sz="2200" dirty="0" err="1">
                <a:latin typeface="+mj-lt"/>
              </a:rPr>
              <a:t>prin</a:t>
            </a:r>
            <a:r>
              <a:rPr lang="en-US" sz="2200" dirty="0">
                <a:latin typeface="+mj-lt"/>
              </a:rPr>
              <a:t> </a:t>
            </a:r>
            <a:r>
              <a:rPr lang="en-US" sz="2200" dirty="0" err="1">
                <a:latin typeface="+mj-lt"/>
              </a:rPr>
              <a:t>artă</a:t>
            </a:r>
            <a:r>
              <a:rPr lang="en-US" sz="2200" dirty="0">
                <a:latin typeface="+mj-lt"/>
              </a:rPr>
              <a:t>? De </a:t>
            </a:r>
            <a:r>
              <a:rPr lang="en-US" sz="2200" dirty="0" err="1">
                <a:latin typeface="+mj-lt"/>
              </a:rPr>
              <a:t>ce</a:t>
            </a:r>
            <a:r>
              <a:rPr lang="en-US" sz="2200" dirty="0">
                <a:latin typeface="+mj-lt"/>
              </a:rPr>
              <a:t>, </a:t>
            </a:r>
            <a:r>
              <a:rPr lang="en-US" sz="2200" dirty="0" err="1">
                <a:latin typeface="+mj-lt"/>
              </a:rPr>
              <a:t>în</a:t>
            </a:r>
            <a:r>
              <a:rPr lang="en-US" sz="2200" dirty="0">
                <a:latin typeface="+mj-lt"/>
              </a:rPr>
              <a:t> </a:t>
            </a:r>
            <a:r>
              <a:rPr lang="en-US" sz="2200" dirty="0" err="1">
                <a:latin typeface="+mj-lt"/>
              </a:rPr>
              <a:t>ce</a:t>
            </a:r>
            <a:r>
              <a:rPr lang="en-US" sz="2200" dirty="0">
                <a:latin typeface="+mj-lt"/>
              </a:rPr>
              <a:t> context? </a:t>
            </a:r>
            <a:r>
              <a:rPr lang="en-US" sz="2200" dirty="0" err="1">
                <a:latin typeface="+mj-lt"/>
              </a:rPr>
              <a:t>Împărtășiți</a:t>
            </a:r>
            <a:r>
              <a:rPr lang="en-US" sz="2200" dirty="0">
                <a:latin typeface="+mj-lt"/>
              </a:rPr>
              <a:t> </a:t>
            </a:r>
            <a:r>
              <a:rPr lang="en-US" sz="2200" dirty="0" err="1">
                <a:latin typeface="+mj-lt"/>
              </a:rPr>
              <a:t>experiența</a:t>
            </a:r>
            <a:r>
              <a:rPr lang="en-US" sz="2200" dirty="0">
                <a:latin typeface="+mj-lt"/>
              </a:rPr>
              <a:t> cu </a:t>
            </a:r>
            <a:r>
              <a:rPr lang="en-US" sz="2200" dirty="0" err="1">
                <a:latin typeface="+mj-lt"/>
              </a:rPr>
              <a:t>colegii</a:t>
            </a:r>
            <a:r>
              <a:rPr lang="en-US" sz="2200" dirty="0">
                <a:latin typeface="+mj-lt"/>
              </a:rPr>
              <a:t>.</a:t>
            </a:r>
          </a:p>
        </p:txBody>
      </p:sp>
      <p:sp>
        <p:nvSpPr>
          <p:cNvPr id="5" name="Google Shape;65;g10c4d38af33_0_12"/>
          <p:cNvSpPr txBox="1">
            <a:spLocks noGrp="1"/>
          </p:cNvSpPr>
          <p:nvPr>
            <p:ph type="body" idx="1"/>
          </p:nvPr>
        </p:nvSpPr>
        <p:spPr>
          <a:xfrm>
            <a:off x="2933484" y="468416"/>
            <a:ext cx="8686946" cy="839787"/>
          </a:xfrm>
          <a:prstGeom prst="rect">
            <a:avLst/>
          </a:prstGeom>
        </p:spPr>
        <p:txBody>
          <a:bodyPr spcFirstLastPara="1" wrap="square" lIns="91425" tIns="45700" rIns="91425" bIns="45700" anchor="t" anchorCtr="0">
            <a:noAutofit/>
          </a:bodyPr>
          <a:lstStyle/>
          <a:p>
            <a:pPr marL="0" lvl="0" indent="0"/>
            <a:r>
              <a:rPr lang="en-US" sz="2800" dirty="0">
                <a:solidFill>
                  <a:srgbClr val="00B0F0"/>
                </a:solidFill>
                <a:latin typeface="+mj-lt"/>
              </a:rPr>
              <a:t>DISCUȚII/ACTIVITĂȚI DE GRUP</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5245" y="1567259"/>
            <a:ext cx="514119" cy="447406"/>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0951" y="2537849"/>
            <a:ext cx="514119" cy="44740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0950" y="5069641"/>
            <a:ext cx="514119" cy="447406"/>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8784" y="3061033"/>
            <a:ext cx="514119" cy="447406"/>
          </a:xfrm>
          <a:prstGeom prst="rect">
            <a:avLst/>
          </a:prstGeom>
        </p:spPr>
      </p:pic>
    </p:spTree>
    <p:extLst>
      <p:ext uri="{BB962C8B-B14F-4D97-AF65-F5344CB8AC3E}">
        <p14:creationId xmlns:p14="http://schemas.microsoft.com/office/powerpoint/2010/main" val="282620174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47500" lnSpcReduction="20000"/>
          </a:bodyPr>
          <a:lstStyle/>
          <a:p>
            <a:pPr lvl="0" algn="ctr">
              <a:lnSpc>
                <a:spcPct val="90000"/>
              </a:lnSpc>
              <a:buClr>
                <a:schemeClr val="lt1"/>
              </a:buClr>
              <a:buSzPct val="100000"/>
            </a:pPr>
            <a:r>
              <a:rPr lang="pt-BR" sz="8800" b="1" dirty="0">
                <a:solidFill>
                  <a:schemeClr val="lt1"/>
                </a:solidFill>
                <a:ea typeface="Helvetica Neue"/>
                <a:cs typeface="Helvetica Neue"/>
                <a:sym typeface="Helvetica Neue"/>
              </a:rPr>
              <a:t>Vă mulțumim pentru atenția acordată!</a:t>
            </a:r>
            <a:endParaRPr lang="pt-BR" dirty="0"/>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32" y="3073753"/>
            <a:ext cx="5377735" cy="3301929"/>
          </a:xfrm>
          <a:prstGeom prst="rect">
            <a:avLst/>
          </a:prstGeom>
        </p:spPr>
      </p:pic>
    </p:spTree>
    <p:extLst>
      <p:ext uri="{BB962C8B-B14F-4D97-AF65-F5344CB8AC3E}">
        <p14:creationId xmlns:p14="http://schemas.microsoft.com/office/powerpoint/2010/main" val="93244374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en-US" sz="6600" b="1" dirty="0" smtClean="0">
                <a:solidFill>
                  <a:schemeClr val="lt1"/>
                </a:solidFill>
                <a:latin typeface="Helvetica Neue"/>
                <a:ea typeface="Helvetica Neue"/>
                <a:cs typeface="Helvetica Neue"/>
                <a:sym typeface="Helvetica Neue"/>
              </a:rPr>
              <a:t>DEZVOLTAREA POZITIVĂ A TINERILOR</a:t>
            </a:r>
            <a:r>
              <a:rPr lang="ro-RO" sz="6600" b="1" dirty="0" smtClean="0">
                <a:solidFill>
                  <a:schemeClr val="lt1"/>
                </a:solidFill>
                <a:latin typeface="Helvetica Neue"/>
                <a:ea typeface="Helvetica Neue"/>
                <a:cs typeface="Helvetica Neue"/>
                <a:sym typeface="Helvetica Neue"/>
              </a:rPr>
              <a:t> (PYD)</a:t>
            </a:r>
            <a:endParaRPr lang="en-US" sz="6600" b="1"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478508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55264" y="2223985"/>
            <a:ext cx="6561348" cy="2308284"/>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pt-BR" sz="2400" b="1" i="0" u="none" strike="noStrike" cap="none" dirty="0" smtClean="0">
                <a:solidFill>
                  <a:srgbClr val="000000"/>
                </a:solidFill>
                <a:latin typeface="+mj-lt"/>
                <a:sym typeface="Arial"/>
              </a:rPr>
              <a:t>Ce este dezvoltarea pozitivă a tinerilor</a:t>
            </a:r>
            <a:r>
              <a:rPr lang="en-US" sz="2400" b="1" i="0" u="none" strike="noStrike" cap="none" dirty="0" smtClean="0">
                <a:solidFill>
                  <a:srgbClr val="000000"/>
                </a:solidFill>
                <a:latin typeface="+mj-lt"/>
                <a:sym typeface="Arial"/>
              </a:rPr>
              <a:t>?</a:t>
            </a:r>
          </a:p>
          <a:p>
            <a:pPr marL="342900" lvl="0" indent="-342900" algn="just">
              <a:buClr>
                <a:srgbClr val="EC7320"/>
              </a:buClr>
              <a:buSzPts val="2400"/>
              <a:buFont typeface="Noto Sans Symbols"/>
              <a:buChar char="❖"/>
            </a:pPr>
            <a:endParaRPr lang="en-US" sz="2400" dirty="0" smtClean="0">
              <a:latin typeface="+mj-lt"/>
            </a:endParaRPr>
          </a:p>
          <a:p>
            <a:pPr lvl="0" algn="just">
              <a:buClr>
                <a:srgbClr val="EC7320"/>
              </a:buClr>
              <a:buSzPts val="2400"/>
            </a:pPr>
            <a:r>
              <a:rPr lang="en-US" sz="2400" b="0" i="0" u="none" strike="noStrike" cap="none" dirty="0" smtClean="0">
                <a:solidFill>
                  <a:srgbClr val="000000"/>
                </a:solidFill>
                <a:latin typeface="+mj-lt"/>
                <a:sym typeface="Arial"/>
              </a:rPr>
              <a:t>O </a:t>
            </a:r>
            <a:r>
              <a:rPr lang="en-US" sz="2400" b="0" i="0" u="none" strike="noStrike" cap="none" dirty="0" err="1" smtClean="0">
                <a:solidFill>
                  <a:srgbClr val="000000"/>
                </a:solidFill>
                <a:latin typeface="+mj-lt"/>
                <a:sym typeface="Arial"/>
              </a:rPr>
              <a:t>abordare</a:t>
            </a:r>
            <a:r>
              <a:rPr lang="ro-RO" sz="2400" dirty="0">
                <a:latin typeface="+mj-lt"/>
              </a:rPr>
              <a:t> </a:t>
            </a:r>
            <a:r>
              <a:rPr lang="ro-RO" sz="2400" dirty="0" smtClean="0">
                <a:latin typeface="+mj-lt"/>
              </a:rPr>
              <a:t>î</a:t>
            </a:r>
            <a:r>
              <a:rPr lang="en-US" sz="2400" b="0" i="0" u="none" strike="noStrike" cap="none" dirty="0" smtClean="0">
                <a:solidFill>
                  <a:srgbClr val="000000"/>
                </a:solidFill>
                <a:latin typeface="+mj-lt"/>
                <a:sym typeface="Arial"/>
              </a:rPr>
              <a:t>n care </a:t>
            </a:r>
            <a:r>
              <a:rPr lang="en-US" sz="2400" b="0" i="0" u="none" strike="noStrike" cap="none" dirty="0" err="1" smtClean="0">
                <a:solidFill>
                  <a:srgbClr val="000000"/>
                </a:solidFill>
                <a:latin typeface="+mj-lt"/>
                <a:sym typeface="Arial"/>
              </a:rPr>
              <a:t>tinerii</a:t>
            </a:r>
            <a:r>
              <a:rPr lang="en-US" sz="2400" b="0" i="0" u="none" strike="noStrike" cap="none" dirty="0" smtClean="0">
                <a:solidFill>
                  <a:srgbClr val="000000"/>
                </a:solidFill>
                <a:latin typeface="+mj-lt"/>
                <a:sym typeface="Arial"/>
              </a:rPr>
              <a:t> se </a:t>
            </a:r>
            <a:r>
              <a:rPr lang="en-US" sz="2400" b="0" i="0" u="none" strike="noStrike" cap="none" dirty="0" err="1" smtClean="0">
                <a:solidFill>
                  <a:srgbClr val="000000"/>
                </a:solidFill>
                <a:latin typeface="+mj-lt"/>
                <a:sym typeface="Arial"/>
              </a:rPr>
              <a:t>dezvoltă</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prin</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identificarea</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și</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perfecționarea</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abilităților</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competențelor</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și</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intereselor</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într</a:t>
            </a:r>
            <a:r>
              <a:rPr lang="en-US" sz="2400" b="0" i="0" u="none" strike="noStrike" cap="none" dirty="0" smtClean="0">
                <a:solidFill>
                  <a:srgbClr val="000000"/>
                </a:solidFill>
                <a:latin typeface="+mj-lt"/>
                <a:sym typeface="Arial"/>
              </a:rPr>
              <a:t>-un mod care </a:t>
            </a:r>
            <a:r>
              <a:rPr lang="en-US" sz="2400" b="0" i="0" u="none" strike="noStrike" cap="none" dirty="0" err="1" smtClean="0">
                <a:solidFill>
                  <a:srgbClr val="000000"/>
                </a:solidFill>
                <a:latin typeface="+mj-lt"/>
                <a:sym typeface="Arial"/>
              </a:rPr>
              <a:t>să</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îi</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ajute</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să-și</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atingă</a:t>
            </a:r>
            <a:r>
              <a:rPr lang="en-US" sz="2400" b="0" i="0" u="none" strike="noStrike" cap="none" dirty="0" smtClean="0">
                <a:solidFill>
                  <a:srgbClr val="000000"/>
                </a:solidFill>
                <a:latin typeface="+mj-lt"/>
                <a:sym typeface="Arial"/>
              </a:rPr>
              <a:t> </a:t>
            </a:r>
            <a:r>
              <a:rPr lang="en-US" sz="2400" b="0" i="0" u="none" strike="noStrike" cap="none" dirty="0" err="1" smtClean="0">
                <a:solidFill>
                  <a:srgbClr val="000000"/>
                </a:solidFill>
                <a:latin typeface="+mj-lt"/>
                <a:sym typeface="Arial"/>
              </a:rPr>
              <a:t>potențialul</a:t>
            </a:r>
            <a:r>
              <a:rPr lang="en-US" sz="2400" b="0" i="0" u="none" strike="noStrike" cap="none" dirty="0" smtClean="0">
                <a:solidFill>
                  <a:srgbClr val="000000"/>
                </a:solidFill>
                <a:latin typeface="+mj-lt"/>
                <a:sym typeface="Arial"/>
              </a:rPr>
              <a:t> maxim.</a:t>
            </a:r>
            <a:endParaRPr sz="2400" b="0" i="0" u="none" strike="noStrike" cap="none" dirty="0" smtClean="0">
              <a:solidFill>
                <a:srgbClr val="000000"/>
              </a:solidFill>
              <a:latin typeface="+mj-lt"/>
              <a:sym typeface="Arial"/>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Helvetica Neue"/>
                <a:ea typeface="Helvetica Neue"/>
                <a:cs typeface="Helvetica Neue"/>
                <a:sym typeface="Helvetica Neue"/>
              </a:rPr>
              <a:t>DEZVOLTAREA POZITIVĂ A </a:t>
            </a:r>
            <a:r>
              <a:rPr lang="en-US" sz="2000" b="1" dirty="0" smtClean="0">
                <a:solidFill>
                  <a:srgbClr val="00B0F0"/>
                </a:solidFill>
                <a:latin typeface="Helvetica Neue"/>
                <a:ea typeface="Helvetica Neue"/>
                <a:cs typeface="Helvetica Neue"/>
                <a:sym typeface="Helvetica Neue"/>
              </a:rPr>
              <a:t>TINERILOR</a:t>
            </a:r>
            <a:r>
              <a:rPr lang="ro-RO" sz="2000" b="1" dirty="0" smtClean="0">
                <a:solidFill>
                  <a:srgbClr val="00B0F0"/>
                </a:solidFill>
                <a:latin typeface="Helvetica Neue"/>
                <a:ea typeface="Helvetica Neue"/>
                <a:cs typeface="Helvetica Neue"/>
                <a:sym typeface="Helvetica Neue"/>
              </a:rPr>
              <a:t> (P</a:t>
            </a:r>
            <a:r>
              <a:rPr lang="en-US" sz="2000" b="1" dirty="0" smtClean="0">
                <a:solidFill>
                  <a:srgbClr val="00B0F0"/>
                </a:solidFill>
                <a:latin typeface="Helvetica Neue"/>
                <a:ea typeface="Helvetica Neue"/>
                <a:cs typeface="Helvetica Neue"/>
                <a:sym typeface="Helvetica Neue"/>
              </a:rPr>
              <a:t>YD)</a:t>
            </a:r>
            <a:endParaRPr lang="en-US" sz="2000" b="1" dirty="0">
              <a:solidFill>
                <a:srgbClr val="00B0F0"/>
              </a:solidFill>
              <a:latin typeface="Helvetica Neue"/>
              <a:ea typeface="Helvetica Neue"/>
              <a:cs typeface="Helvetica Neue"/>
              <a:sym typeface="Helvetica Neue"/>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30" l="0" r="100000"/>
                    </a14:imgEffect>
                  </a14:imgLayer>
                </a14:imgProps>
              </a:ext>
              <a:ext uri="{28A0092B-C50C-407E-A947-70E740481C1C}">
                <a14:useLocalDpi xmlns:a14="http://schemas.microsoft.com/office/drawing/2010/main" val="0"/>
              </a:ext>
            </a:extLst>
          </a:blip>
          <a:stretch>
            <a:fillRect/>
          </a:stretch>
        </p:blipFill>
        <p:spPr>
          <a:xfrm>
            <a:off x="7400595" y="1341887"/>
            <a:ext cx="4200041" cy="4395392"/>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43679846"/>
              </p:ext>
            </p:extLst>
          </p:nvPr>
        </p:nvGraphicFramePr>
        <p:xfrm>
          <a:off x="1022888" y="1205948"/>
          <a:ext cx="10122190" cy="42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Helvetica Neue"/>
                <a:ea typeface="Helvetica Neue"/>
                <a:cs typeface="Helvetica Neue"/>
                <a:sym typeface="Helvetica Neue"/>
              </a:rPr>
              <a:t>DEZVOLTAREA POZITIVĂ A </a:t>
            </a:r>
            <a:r>
              <a:rPr lang="en-US" sz="2000" b="1" dirty="0" smtClean="0">
                <a:solidFill>
                  <a:srgbClr val="00B0F0"/>
                </a:solidFill>
                <a:latin typeface="Helvetica Neue"/>
                <a:ea typeface="Helvetica Neue"/>
                <a:cs typeface="Helvetica Neue"/>
                <a:sym typeface="Helvetica Neue"/>
              </a:rPr>
              <a:t>TINERILOR (PYD)</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201025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1196379"/>
              </p:ext>
            </p:extLst>
          </p:nvPr>
        </p:nvGraphicFramePr>
        <p:xfrm>
          <a:off x="187701" y="1158047"/>
          <a:ext cx="91267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Helvetica Neue"/>
                <a:ea typeface="Helvetica Neue"/>
                <a:cs typeface="Helvetica Neue"/>
                <a:sym typeface="Helvetica Neue"/>
              </a:rPr>
              <a:t>DEZVOLTAREA POZITIVĂ A </a:t>
            </a:r>
            <a:r>
              <a:rPr lang="en-US" sz="2000" b="1" dirty="0" smtClean="0">
                <a:solidFill>
                  <a:srgbClr val="00B0F0"/>
                </a:solidFill>
                <a:latin typeface="Helvetica Neue"/>
                <a:ea typeface="Helvetica Neue"/>
                <a:cs typeface="Helvetica Neue"/>
                <a:sym typeface="Helvetica Neue"/>
              </a:rPr>
              <a:t>TINERILOR (PYD)</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702570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2154182" y="3294597"/>
            <a:ext cx="9463259" cy="954067"/>
          </a:xfrm>
          <a:prstGeom prst="rect">
            <a:avLst/>
          </a:prstGeom>
          <a:noFill/>
          <a:ln>
            <a:noFill/>
          </a:ln>
        </p:spPr>
        <p:txBody>
          <a:bodyPr spcFirstLastPara="1" wrap="square" lIns="91425" tIns="45700" rIns="91425" bIns="45700" anchor="t" anchorCtr="0">
            <a:spAutoFit/>
          </a:bodyPr>
          <a:lstStyle/>
          <a:p>
            <a:pPr lvl="0" indent="4763" algn="just">
              <a:buClr>
                <a:srgbClr val="EC7320"/>
              </a:buClr>
              <a:buSzPts val="2800"/>
            </a:pPr>
            <a:r>
              <a:rPr lang="en-US" sz="2800" i="1" dirty="0" err="1">
                <a:solidFill>
                  <a:schemeClr val="accent2">
                    <a:lumMod val="75000"/>
                  </a:schemeClr>
                </a:solidFill>
                <a:sym typeface="Helvetica Neue"/>
              </a:rPr>
              <a:t>Gândiți-vă</a:t>
            </a:r>
            <a:r>
              <a:rPr lang="ro-RO" sz="2800" i="1" dirty="0">
                <a:solidFill>
                  <a:schemeClr val="accent2">
                    <a:lumMod val="75000"/>
                  </a:schemeClr>
                </a:solidFill>
                <a:sym typeface="Helvetica Neue"/>
              </a:rPr>
              <a:t> </a:t>
            </a:r>
            <a:r>
              <a:rPr lang="en-US" sz="2800" i="1" dirty="0" err="1">
                <a:solidFill>
                  <a:schemeClr val="accent2">
                    <a:lumMod val="75000"/>
                  </a:schemeClr>
                </a:solidFill>
                <a:sym typeface="Helvetica Neue"/>
              </a:rPr>
              <a:t>și</a:t>
            </a:r>
            <a:r>
              <a:rPr lang="en-US" sz="2800" i="1" dirty="0">
                <a:solidFill>
                  <a:schemeClr val="accent2">
                    <a:lumMod val="75000"/>
                  </a:schemeClr>
                </a:solidFill>
                <a:sym typeface="Helvetica Neue"/>
              </a:rPr>
              <a:t> </a:t>
            </a:r>
            <a:r>
              <a:rPr lang="ro-RO" sz="2800" i="1" dirty="0" smtClean="0">
                <a:solidFill>
                  <a:schemeClr val="accent2">
                    <a:lumMod val="75000"/>
                  </a:schemeClr>
                </a:solidFill>
                <a:sym typeface="Helvetica Neue"/>
              </a:rPr>
              <a:t>împărtășiți</a:t>
            </a:r>
            <a:r>
              <a:rPr lang="en-US" sz="2800" i="1" u="none" strike="noStrike" cap="none" dirty="0" smtClean="0">
                <a:solidFill>
                  <a:schemeClr val="accent2">
                    <a:lumMod val="75000"/>
                  </a:schemeClr>
                </a:solidFill>
                <a:latin typeface="+mj-lt"/>
                <a:ea typeface="Helvetica Neue"/>
                <a:cs typeface="Helvetica Neue"/>
                <a:sym typeface="Helvetica Neue"/>
              </a:rPr>
              <a:t>: </a:t>
            </a:r>
            <a:r>
              <a:rPr lang="en-US" sz="2800" u="none" strike="noStrike" cap="none" dirty="0" smtClean="0">
                <a:solidFill>
                  <a:srgbClr val="00B0F0"/>
                </a:solidFill>
                <a:latin typeface="+mj-lt"/>
                <a:ea typeface="Helvetica Neue"/>
                <a:cs typeface="Helvetica Neue"/>
                <a:sym typeface="Helvetica Neue"/>
              </a:rPr>
              <a:t>Care </a:t>
            </a:r>
            <a:r>
              <a:rPr lang="en-US" sz="2800" u="none" strike="noStrike" cap="none" dirty="0" err="1" smtClean="0">
                <a:solidFill>
                  <a:srgbClr val="00B0F0"/>
                </a:solidFill>
                <a:latin typeface="+mj-lt"/>
                <a:ea typeface="Helvetica Neue"/>
                <a:cs typeface="Helvetica Neue"/>
                <a:sym typeface="Helvetica Neue"/>
              </a:rPr>
              <a:t>credeți</a:t>
            </a:r>
            <a:r>
              <a:rPr lang="en-US" sz="2800" u="none" strike="noStrike" cap="none" dirty="0" smtClean="0">
                <a:solidFill>
                  <a:srgbClr val="00B0F0"/>
                </a:solidFill>
                <a:latin typeface="+mj-lt"/>
                <a:ea typeface="Helvetica Neue"/>
                <a:cs typeface="Helvetica Neue"/>
                <a:sym typeface="Helvetica Neue"/>
              </a:rPr>
              <a:t> </a:t>
            </a:r>
            <a:r>
              <a:rPr lang="en-US" sz="2800" u="none" strike="noStrike" cap="none" dirty="0" err="1" smtClean="0">
                <a:solidFill>
                  <a:srgbClr val="00B0F0"/>
                </a:solidFill>
                <a:latin typeface="+mj-lt"/>
                <a:ea typeface="Helvetica Neue"/>
                <a:cs typeface="Helvetica Neue"/>
                <a:sym typeface="Helvetica Neue"/>
              </a:rPr>
              <a:t>că</a:t>
            </a:r>
            <a:r>
              <a:rPr lang="en-US" sz="2800" u="none" strike="noStrike" cap="none" dirty="0" smtClean="0">
                <a:solidFill>
                  <a:srgbClr val="00B0F0"/>
                </a:solidFill>
                <a:latin typeface="+mj-lt"/>
                <a:ea typeface="Helvetica Neue"/>
                <a:cs typeface="Helvetica Neue"/>
                <a:sym typeface="Helvetica Neue"/>
              </a:rPr>
              <a:t> </a:t>
            </a:r>
            <a:r>
              <a:rPr lang="en-US" sz="2800" u="none" strike="noStrike" cap="none" dirty="0" err="1" smtClean="0">
                <a:solidFill>
                  <a:srgbClr val="00B0F0"/>
                </a:solidFill>
                <a:latin typeface="+mj-lt"/>
                <a:ea typeface="Helvetica Neue"/>
                <a:cs typeface="Helvetica Neue"/>
                <a:sym typeface="Helvetica Neue"/>
              </a:rPr>
              <a:t>este</a:t>
            </a:r>
            <a:r>
              <a:rPr lang="en-US" sz="2800" u="none" strike="noStrike" cap="none" dirty="0" smtClean="0">
                <a:solidFill>
                  <a:srgbClr val="00B0F0"/>
                </a:solidFill>
                <a:latin typeface="+mj-lt"/>
                <a:ea typeface="Helvetica Neue"/>
                <a:cs typeface="Helvetica Neue"/>
                <a:sym typeface="Helvetica Neue"/>
              </a:rPr>
              <a:t> </a:t>
            </a:r>
            <a:r>
              <a:rPr lang="en-US" sz="2800" u="none" strike="noStrike" cap="none" dirty="0" err="1" smtClean="0">
                <a:solidFill>
                  <a:srgbClr val="00B0F0"/>
                </a:solidFill>
                <a:latin typeface="+mj-lt"/>
                <a:ea typeface="Helvetica Neue"/>
                <a:cs typeface="Helvetica Neue"/>
                <a:sym typeface="Helvetica Neue"/>
              </a:rPr>
              <a:t>avantajul</a:t>
            </a:r>
            <a:r>
              <a:rPr lang="en-US" sz="2800" u="none" strike="noStrike" cap="none" dirty="0" smtClean="0">
                <a:solidFill>
                  <a:srgbClr val="00B0F0"/>
                </a:solidFill>
                <a:latin typeface="+mj-lt"/>
                <a:ea typeface="Helvetica Neue"/>
                <a:cs typeface="Helvetica Neue"/>
                <a:sym typeface="Helvetica Neue"/>
              </a:rPr>
              <a:t> </a:t>
            </a:r>
            <a:r>
              <a:rPr lang="en-US" sz="2800" u="none" strike="noStrike" cap="none" dirty="0" err="1" smtClean="0">
                <a:solidFill>
                  <a:srgbClr val="00B0F0"/>
                </a:solidFill>
                <a:latin typeface="+mj-lt"/>
                <a:ea typeface="Helvetica Neue"/>
                <a:cs typeface="Helvetica Neue"/>
                <a:sym typeface="Helvetica Neue"/>
              </a:rPr>
              <a:t>modelului</a:t>
            </a:r>
            <a:r>
              <a:rPr lang="en-US" sz="2800" u="none" strike="noStrike" cap="none" dirty="0" smtClean="0">
                <a:solidFill>
                  <a:srgbClr val="00B0F0"/>
                </a:solidFill>
                <a:latin typeface="+mj-lt"/>
                <a:ea typeface="Helvetica Neue"/>
                <a:cs typeface="Helvetica Neue"/>
                <a:sym typeface="Helvetica Neue"/>
              </a:rPr>
              <a:t> </a:t>
            </a:r>
            <a:r>
              <a:rPr lang="ro-RO" sz="2800" u="none" strike="noStrike" cap="none" dirty="0" smtClean="0">
                <a:solidFill>
                  <a:srgbClr val="00B0F0"/>
                </a:solidFill>
                <a:latin typeface="+mj-lt"/>
                <a:ea typeface="Helvetica Neue"/>
                <a:cs typeface="Helvetica Neue"/>
                <a:sym typeface="Helvetica Neue"/>
              </a:rPr>
              <a:t>lui </a:t>
            </a:r>
            <a:r>
              <a:rPr lang="en-US" sz="2800" u="none" strike="noStrike" cap="none" dirty="0" smtClean="0">
                <a:solidFill>
                  <a:srgbClr val="00B0F0"/>
                </a:solidFill>
                <a:latin typeface="+mj-lt"/>
                <a:ea typeface="Helvetica Neue"/>
                <a:cs typeface="Helvetica Neue"/>
                <a:sym typeface="Helvetica Neue"/>
              </a:rPr>
              <a:t>Lerner?</a:t>
            </a:r>
            <a:r>
              <a:rPr lang="en-US" sz="2800" u="none" strike="noStrike" cap="none" dirty="0" smtClean="0">
                <a:solidFill>
                  <a:schemeClr val="dk1"/>
                </a:solidFill>
                <a:latin typeface="+mj-lt"/>
                <a:ea typeface="Helvetica Neue"/>
                <a:cs typeface="Helvetica Neue"/>
                <a:sym typeface="Helvetica Neue"/>
              </a:rPr>
              <a:t>	</a:t>
            </a:r>
            <a:endParaRPr sz="2800" u="none" strike="noStrike" cap="none" dirty="0">
              <a:solidFill>
                <a:schemeClr val="dk1"/>
              </a:solidFill>
              <a:latin typeface="+mj-lt"/>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smtClean="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80309" y="2147495"/>
            <a:ext cx="1673873" cy="2347871"/>
          </a:xfrm>
          <a:prstGeom prst="rect">
            <a:avLst/>
          </a:prstGeom>
        </p:spPr>
      </p:pic>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Helvetica Neue"/>
                <a:ea typeface="Helvetica Neue"/>
                <a:cs typeface="Helvetica Neue"/>
                <a:sym typeface="Helvetica Neue"/>
              </a:rPr>
              <a:t>DEZVOLTAREA POZITIVĂ A </a:t>
            </a:r>
            <a:r>
              <a:rPr lang="en-US" sz="2000" b="1" dirty="0" smtClean="0">
                <a:solidFill>
                  <a:srgbClr val="00B0F0"/>
                </a:solidFill>
                <a:latin typeface="Helvetica Neue"/>
                <a:ea typeface="Helvetica Neue"/>
                <a:cs typeface="Helvetica Neue"/>
                <a:sym typeface="Helvetica Neue"/>
              </a:rPr>
              <a:t>TINERILOR (PYD)</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0239056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53434" y="2116952"/>
            <a:ext cx="11390634" cy="2431394"/>
          </a:xfrm>
          <a:prstGeom prst="rect">
            <a:avLst/>
          </a:prstGeom>
          <a:noFill/>
          <a:ln>
            <a:noFill/>
          </a:ln>
        </p:spPr>
        <p:txBody>
          <a:bodyPr spcFirstLastPara="1" wrap="square" lIns="91425" tIns="45700" rIns="91425" bIns="45700" anchor="t" anchorCtr="0">
            <a:spAutoFit/>
          </a:bodyPr>
          <a:lstStyle/>
          <a:p>
            <a:pPr marL="342900" marR="0" lvl="0" indent="-165100" algn="just" rtl="0">
              <a:lnSpc>
                <a:spcPct val="100000"/>
              </a:lnSpc>
              <a:spcBef>
                <a:spcPts val="0"/>
              </a:spcBef>
              <a:spcAft>
                <a:spcPts val="0"/>
              </a:spcAft>
              <a:buClr>
                <a:srgbClr val="EC7320"/>
              </a:buClr>
              <a:buSzPts val="2800"/>
              <a:buFont typeface="Noto Sans Symbols"/>
              <a:buNone/>
            </a:pPr>
            <a:r>
              <a:rPr lang="en-US" sz="2800" b="1" u="none" strike="noStrike" cap="none" dirty="0" smtClean="0">
                <a:solidFill>
                  <a:schemeClr val="tx1"/>
                </a:solidFill>
                <a:latin typeface="+mj-lt"/>
                <a:ea typeface="Helvetica Neue"/>
                <a:cs typeface="Helvetica Neue"/>
                <a:sym typeface="Helvetica Neue"/>
              </a:rPr>
              <a:t>PYD </a:t>
            </a:r>
            <a:r>
              <a:rPr lang="ro-RO" sz="2800" b="1" u="none" strike="noStrike" cap="none" dirty="0" smtClean="0">
                <a:solidFill>
                  <a:schemeClr val="tx1"/>
                </a:solidFill>
                <a:latin typeface="+mj-lt"/>
                <a:ea typeface="Helvetica Neue"/>
                <a:cs typeface="Helvetica Neue"/>
                <a:sym typeface="Helvetica Neue"/>
              </a:rPr>
              <a:t>și adolescența</a:t>
            </a:r>
            <a:r>
              <a:rPr lang="en-US" sz="2800" b="1" u="none" strike="noStrike" cap="none" dirty="0" smtClean="0">
                <a:solidFill>
                  <a:schemeClr val="tx1"/>
                </a:solidFill>
                <a:latin typeface="+mj-lt"/>
                <a:ea typeface="Helvetica Neue"/>
                <a:cs typeface="Helvetica Neue"/>
                <a:sym typeface="Helvetica Neue"/>
              </a:rPr>
              <a:t>: </a:t>
            </a:r>
          </a:p>
          <a:p>
            <a:pPr marL="342900" marR="0" lvl="0" indent="-165100" algn="just" rtl="0">
              <a:lnSpc>
                <a:spcPct val="100000"/>
              </a:lnSpc>
              <a:spcBef>
                <a:spcPts val="0"/>
              </a:spcBef>
              <a:spcAft>
                <a:spcPts val="0"/>
              </a:spcAft>
              <a:buClr>
                <a:srgbClr val="EC7320"/>
              </a:buClr>
              <a:buSzPts val="2800"/>
              <a:buFont typeface="Noto Sans Symbols"/>
              <a:buNone/>
            </a:pPr>
            <a:endParaRPr lang="en-US" sz="2800" b="1" i="1" dirty="0">
              <a:solidFill>
                <a:schemeClr val="dk1"/>
              </a:solidFill>
              <a:latin typeface="+mj-lt"/>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en-US" sz="2400" b="1" u="none" strike="noStrike" cap="none" dirty="0" err="1" smtClean="0">
                <a:solidFill>
                  <a:schemeClr val="accent2">
                    <a:lumMod val="75000"/>
                  </a:schemeClr>
                </a:solidFill>
                <a:latin typeface="+mj-lt"/>
                <a:ea typeface="Helvetica Neue"/>
                <a:cs typeface="Helvetica Neue"/>
                <a:sym typeface="Helvetica Neue"/>
              </a:rPr>
              <a:t>Nivel</a:t>
            </a:r>
            <a:r>
              <a:rPr lang="en-US" sz="2400" b="1" u="none" strike="noStrike" cap="none" dirty="0" smtClean="0">
                <a:solidFill>
                  <a:schemeClr val="accent2">
                    <a:lumMod val="75000"/>
                  </a:schemeClr>
                </a:solidFill>
                <a:latin typeface="+mj-lt"/>
                <a:ea typeface="Helvetica Neue"/>
                <a:cs typeface="Helvetica Neue"/>
                <a:sym typeface="Helvetica Neue"/>
              </a:rPr>
              <a:t> </a:t>
            </a:r>
            <a:r>
              <a:rPr lang="en-US" sz="2400" b="1" u="none" strike="noStrike" cap="none" dirty="0" err="1" smtClean="0">
                <a:solidFill>
                  <a:schemeClr val="accent2">
                    <a:lumMod val="75000"/>
                  </a:schemeClr>
                </a:solidFill>
                <a:latin typeface="+mj-lt"/>
                <a:ea typeface="Helvetica Neue"/>
                <a:cs typeface="Helvetica Neue"/>
                <a:sym typeface="Helvetica Neue"/>
              </a:rPr>
              <a:t>ridicat</a:t>
            </a:r>
            <a:r>
              <a:rPr lang="en-US" sz="2400" b="1" u="none" strike="noStrike" cap="none" dirty="0" smtClean="0">
                <a:solidFill>
                  <a:schemeClr val="accent2">
                    <a:lumMod val="75000"/>
                  </a:schemeClr>
                </a:solidFill>
                <a:latin typeface="+mj-lt"/>
                <a:ea typeface="Helvetica Neue"/>
                <a:cs typeface="Helvetica Neue"/>
                <a:sym typeface="Helvetica Neue"/>
              </a:rPr>
              <a:t> de</a:t>
            </a:r>
            <a:r>
              <a:rPr lang="ro-RO" sz="2400" b="1" u="none" strike="noStrike" cap="none" dirty="0" smtClean="0">
                <a:solidFill>
                  <a:schemeClr val="accent2">
                    <a:lumMod val="75000"/>
                  </a:schemeClr>
                </a:solidFill>
                <a:latin typeface="+mj-lt"/>
                <a:ea typeface="Helvetica Neue"/>
                <a:cs typeface="Helvetica Neue"/>
                <a:sym typeface="Helvetica Neue"/>
              </a:rPr>
              <a:t> </a:t>
            </a:r>
            <a:r>
              <a:rPr lang="en-US" sz="2400" b="1" u="none" strike="noStrike" cap="none" dirty="0" smtClean="0">
                <a:solidFill>
                  <a:schemeClr val="accent2">
                    <a:lumMod val="75000"/>
                  </a:schemeClr>
                </a:solidFill>
                <a:latin typeface="+mj-lt"/>
                <a:ea typeface="Helvetica Neue"/>
                <a:cs typeface="Helvetica Neue"/>
                <a:sym typeface="Helvetica Neue"/>
              </a:rPr>
              <a:t>PYD </a:t>
            </a:r>
            <a:r>
              <a:rPr lang="ro-RO" sz="2400" dirty="0" smtClean="0">
                <a:solidFill>
                  <a:schemeClr val="tx1"/>
                </a:solidFill>
                <a:latin typeface="+mj-lt"/>
                <a:ea typeface="Helvetica Neue"/>
                <a:cs typeface="Helvetica Neue"/>
                <a:sym typeface="Helvetica Neue"/>
              </a:rPr>
              <a:t>la</a:t>
            </a:r>
            <a:r>
              <a:rPr lang="en-US" sz="2400" u="none" strike="noStrike" cap="none" dirty="0" smtClean="0">
                <a:solidFill>
                  <a:schemeClr val="tx1"/>
                </a:solidFill>
                <a:latin typeface="+mj-lt"/>
                <a:ea typeface="Helvetica Neue"/>
                <a:cs typeface="Helvetica Neue"/>
                <a:sym typeface="Helvetica Neue"/>
              </a:rPr>
              <a:t> </a:t>
            </a:r>
            <a:r>
              <a:rPr lang="en-US" sz="2400" u="none" strike="noStrike" cap="none" dirty="0" err="1" smtClean="0">
                <a:solidFill>
                  <a:schemeClr val="tx1"/>
                </a:solidFill>
                <a:latin typeface="+mj-lt"/>
                <a:ea typeface="Helvetica Neue"/>
                <a:cs typeface="Helvetica Neue"/>
                <a:sym typeface="Helvetica Neue"/>
              </a:rPr>
              <a:t>preadolescen</a:t>
            </a:r>
            <a:r>
              <a:rPr lang="ro-RO" sz="2400" u="none" strike="noStrike" cap="none" dirty="0" smtClean="0">
                <a:solidFill>
                  <a:schemeClr val="tx1"/>
                </a:solidFill>
                <a:latin typeface="+mj-lt"/>
                <a:ea typeface="Helvetica Neue"/>
                <a:cs typeface="Helvetica Neue"/>
                <a:sym typeface="Helvetica Neue"/>
              </a:rPr>
              <a:t>ți</a:t>
            </a:r>
            <a:r>
              <a:rPr lang="en-US" sz="2400" u="none" strike="noStrike" cap="none" dirty="0" smtClean="0">
                <a:solidFill>
                  <a:schemeClr val="tx1"/>
                </a:solidFill>
                <a:latin typeface="+mj-lt"/>
                <a:ea typeface="Helvetica Neue"/>
                <a:cs typeface="Helvetica Neue"/>
                <a:sym typeface="Helvetica Neue"/>
              </a:rPr>
              <a:t>          </a:t>
            </a:r>
            <a:r>
              <a:rPr lang="en-US" sz="2400" u="none" strike="noStrike" cap="none" dirty="0" err="1" smtClean="0">
                <a:solidFill>
                  <a:schemeClr val="tx1"/>
                </a:solidFill>
                <a:latin typeface="+mj-lt"/>
                <a:ea typeface="Helvetica Neue"/>
                <a:cs typeface="Helvetica Neue"/>
                <a:sym typeface="Helvetica Neue"/>
              </a:rPr>
              <a:t>atitudine</a:t>
            </a:r>
            <a:r>
              <a:rPr lang="en-US" sz="2400" u="none" strike="noStrike" cap="none" dirty="0" smtClean="0">
                <a:solidFill>
                  <a:schemeClr val="tx1"/>
                </a:solidFill>
                <a:latin typeface="+mj-lt"/>
                <a:ea typeface="Helvetica Neue"/>
                <a:cs typeface="Helvetica Neue"/>
                <a:sym typeface="Helvetica Neue"/>
              </a:rPr>
              <a:t> </a:t>
            </a:r>
            <a:r>
              <a:rPr lang="en-US" sz="2400" u="none" strike="noStrike" cap="none" dirty="0" err="1" smtClean="0">
                <a:solidFill>
                  <a:schemeClr val="tx1"/>
                </a:solidFill>
                <a:latin typeface="+mj-lt"/>
                <a:ea typeface="Helvetica Neue"/>
                <a:cs typeface="Helvetica Neue"/>
                <a:sym typeface="Helvetica Neue"/>
              </a:rPr>
              <a:t>optimistă</a:t>
            </a:r>
            <a:r>
              <a:rPr lang="en-US" sz="2400" u="none" strike="noStrike" cap="none" dirty="0" smtClean="0">
                <a:solidFill>
                  <a:schemeClr val="tx1"/>
                </a:solidFill>
                <a:latin typeface="+mj-lt"/>
                <a:ea typeface="Helvetica Neue"/>
                <a:cs typeface="Helvetica Neue"/>
                <a:sym typeface="Helvetica Neue"/>
              </a:rPr>
              <a:t> </a:t>
            </a:r>
            <a:r>
              <a:rPr lang="en-US" sz="2400" u="none" strike="noStrike" cap="none" dirty="0" err="1" smtClean="0">
                <a:solidFill>
                  <a:schemeClr val="tx1"/>
                </a:solidFill>
                <a:latin typeface="+mj-lt"/>
                <a:ea typeface="Helvetica Neue"/>
                <a:cs typeface="Helvetica Neue"/>
                <a:sym typeface="Helvetica Neue"/>
              </a:rPr>
              <a:t>și</a:t>
            </a:r>
            <a:r>
              <a:rPr lang="en-US" sz="2400" u="none" strike="noStrike" cap="none" dirty="0" smtClean="0">
                <a:solidFill>
                  <a:schemeClr val="tx1"/>
                </a:solidFill>
                <a:latin typeface="+mj-lt"/>
                <a:ea typeface="Helvetica Neue"/>
                <a:cs typeface="Helvetica Neue"/>
                <a:sym typeface="Helvetica Neue"/>
              </a:rPr>
              <a:t> </a:t>
            </a:r>
            <a:r>
              <a:rPr lang="en-US" sz="2400" u="none" strike="noStrike" cap="none" dirty="0" err="1" smtClean="0">
                <a:solidFill>
                  <a:schemeClr val="tx1"/>
                </a:solidFill>
                <a:latin typeface="+mj-lt"/>
                <a:ea typeface="Helvetica Neue"/>
                <a:cs typeface="Helvetica Neue"/>
                <a:sym typeface="Helvetica Neue"/>
              </a:rPr>
              <a:t>pozitivă</a:t>
            </a:r>
            <a:endParaRPr lang="en-US" sz="2400" u="none" strike="noStrike" cap="none" dirty="0" smtClean="0">
              <a:solidFill>
                <a:schemeClr val="tx1"/>
              </a:solidFill>
              <a:latin typeface="+mj-lt"/>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lang="en-US" sz="2400" dirty="0">
              <a:solidFill>
                <a:schemeClr val="tx1"/>
              </a:solidFill>
              <a:latin typeface="+mj-lt"/>
              <a:ea typeface="Helvetica Neue"/>
              <a:cs typeface="Helvetica Neue"/>
              <a:sym typeface="Helvetica Neue"/>
            </a:endParaRPr>
          </a:p>
          <a:p>
            <a:pPr marL="342900" lvl="0" indent="-165100" algn="just">
              <a:buClr>
                <a:srgbClr val="EC7320"/>
              </a:buClr>
              <a:buSzPts val="2800"/>
            </a:pPr>
            <a:r>
              <a:rPr lang="ro-RO" sz="2400" b="1" u="none" strike="noStrike" cap="none" dirty="0" smtClean="0">
                <a:solidFill>
                  <a:schemeClr val="accent2">
                    <a:lumMod val="75000"/>
                  </a:schemeClr>
                </a:solidFill>
                <a:latin typeface="+mj-lt"/>
                <a:ea typeface="Helvetica Neue"/>
                <a:cs typeface="Helvetica Neue"/>
                <a:sym typeface="Helvetica Neue"/>
              </a:rPr>
              <a:t>Nivel scăzut de</a:t>
            </a:r>
            <a:r>
              <a:rPr lang="en-US" sz="2400" b="1" u="none" strike="noStrike" cap="none" dirty="0" smtClean="0">
                <a:solidFill>
                  <a:schemeClr val="accent2">
                    <a:lumMod val="75000"/>
                  </a:schemeClr>
                </a:solidFill>
                <a:latin typeface="+mj-lt"/>
                <a:ea typeface="Helvetica Neue"/>
                <a:cs typeface="Helvetica Neue"/>
                <a:sym typeface="Helvetica Neue"/>
              </a:rPr>
              <a:t> PYD </a:t>
            </a:r>
            <a:r>
              <a:rPr lang="ro-RO" sz="2400" dirty="0">
                <a:solidFill>
                  <a:schemeClr val="tx1"/>
                </a:solidFill>
                <a:ea typeface="Helvetica Neue"/>
                <a:cs typeface="Helvetica Neue"/>
                <a:sym typeface="Helvetica Neue"/>
              </a:rPr>
              <a:t>la</a:t>
            </a:r>
            <a:r>
              <a:rPr lang="en-US" sz="2400" dirty="0">
                <a:solidFill>
                  <a:schemeClr val="tx1"/>
                </a:solidFill>
                <a:ea typeface="Helvetica Neue"/>
                <a:cs typeface="Helvetica Neue"/>
                <a:sym typeface="Helvetica Neue"/>
              </a:rPr>
              <a:t> </a:t>
            </a:r>
            <a:r>
              <a:rPr lang="en-US" sz="2400" dirty="0" err="1">
                <a:solidFill>
                  <a:schemeClr val="tx1"/>
                </a:solidFill>
                <a:ea typeface="Helvetica Neue"/>
                <a:cs typeface="Helvetica Neue"/>
                <a:sym typeface="Helvetica Neue"/>
              </a:rPr>
              <a:t>preadolescen</a:t>
            </a:r>
            <a:r>
              <a:rPr lang="ro-RO" sz="2400" dirty="0">
                <a:solidFill>
                  <a:schemeClr val="tx1"/>
                </a:solidFill>
                <a:ea typeface="Helvetica Neue"/>
                <a:cs typeface="Helvetica Neue"/>
                <a:sym typeface="Helvetica Neue"/>
              </a:rPr>
              <a:t>ți</a:t>
            </a:r>
            <a:r>
              <a:rPr lang="en-US" sz="2400" dirty="0">
                <a:solidFill>
                  <a:schemeClr val="tx1"/>
                </a:solidFill>
                <a:ea typeface="Helvetica Neue"/>
                <a:cs typeface="Helvetica Neue"/>
                <a:sym typeface="Helvetica Neue"/>
              </a:rPr>
              <a:t> </a:t>
            </a:r>
            <a:r>
              <a:rPr lang="ro-RO" sz="2400" dirty="0" smtClean="0">
                <a:solidFill>
                  <a:schemeClr val="tx1"/>
                </a:solidFill>
                <a:ea typeface="Helvetica Neue"/>
                <a:cs typeface="Helvetica Neue"/>
                <a:sym typeface="Helvetica Neue"/>
              </a:rPr>
              <a:t>       </a:t>
            </a:r>
            <a:r>
              <a:rPr lang="it-IT" sz="2400" u="none" strike="noStrike" cap="none" dirty="0" smtClean="0">
                <a:solidFill>
                  <a:schemeClr val="tx1"/>
                </a:solidFill>
                <a:latin typeface="+mj-lt"/>
                <a:ea typeface="Helvetica Neue"/>
                <a:cs typeface="Helvetica Neue"/>
                <a:sym typeface="Helvetica Neue"/>
              </a:rPr>
              <a:t>manifestarea </a:t>
            </a:r>
            <a:r>
              <a:rPr lang="ro-RO" sz="2400" u="none" strike="noStrike" cap="none" dirty="0" smtClean="0">
                <a:solidFill>
                  <a:schemeClr val="tx1"/>
                </a:solidFill>
                <a:latin typeface="+mj-lt"/>
                <a:ea typeface="Helvetica Neue"/>
                <a:cs typeface="Helvetica Neue"/>
                <a:sym typeface="Helvetica Neue"/>
              </a:rPr>
              <a:t>unor </a:t>
            </a:r>
            <a:r>
              <a:rPr lang="it-IT" sz="2400" u="none" strike="noStrike" cap="none" dirty="0" smtClean="0">
                <a:solidFill>
                  <a:schemeClr val="tx1"/>
                </a:solidFill>
                <a:latin typeface="+mj-lt"/>
                <a:ea typeface="Helvetica Neue"/>
                <a:cs typeface="Helvetica Neue"/>
                <a:sym typeface="Helvetica Neue"/>
              </a:rPr>
              <a:t>comportamente negative</a:t>
            </a:r>
            <a:endParaRPr lang="en-US" sz="2400" u="none" strike="noStrike" cap="none" dirty="0" smtClean="0">
              <a:solidFill>
                <a:srgbClr val="0070C0"/>
              </a:solidFill>
              <a:latin typeface="+mj-lt"/>
              <a:ea typeface="Helvetica Neue"/>
              <a:cs typeface="Helvetica Neue"/>
              <a:sym typeface="Helvetica Neue"/>
            </a:endParaRPr>
          </a:p>
        </p:txBody>
      </p:sp>
      <p:sp>
        <p:nvSpPr>
          <p:cNvPr id="2" name="Right Arrow 1"/>
          <p:cNvSpPr/>
          <p:nvPr/>
        </p:nvSpPr>
        <p:spPr>
          <a:xfrm>
            <a:off x="6009320" y="3119738"/>
            <a:ext cx="635430" cy="170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a:off x="6136600" y="3856711"/>
            <a:ext cx="635430" cy="170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en-US" sz="2000" b="1" dirty="0">
                <a:solidFill>
                  <a:srgbClr val="00B0F0"/>
                </a:solidFill>
                <a:latin typeface="Helvetica Neue"/>
                <a:ea typeface="Helvetica Neue"/>
                <a:cs typeface="Helvetica Neue"/>
                <a:sym typeface="Helvetica Neue"/>
              </a:rPr>
              <a:t>DEZVOLTAREA POZITIVĂ A </a:t>
            </a:r>
            <a:r>
              <a:rPr lang="en-US" sz="2000" b="1" dirty="0" smtClean="0">
                <a:solidFill>
                  <a:srgbClr val="00B0F0"/>
                </a:solidFill>
                <a:latin typeface="Helvetica Neue"/>
                <a:ea typeface="Helvetica Neue"/>
                <a:cs typeface="Helvetica Neue"/>
                <a:sym typeface="Helvetica Neue"/>
              </a:rPr>
              <a:t>TINERILOR (PYD)</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8711269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4023</Words>
  <Application>Microsoft Office PowerPoint</Application>
  <PresentationFormat>Widescreen</PresentationFormat>
  <Paragraphs>387</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Calibri</vt:lpstr>
      <vt:lpstr>Noto Sans Symbols</vt:lpstr>
      <vt:lpstr>Helvetica Neue</vt:lpstr>
      <vt:lpstr>Times New Roman</vt:lpstr>
      <vt:lpstr>Arial</vt:lpstr>
      <vt:lpstr>Wingdings</vt:lpstr>
      <vt:lpstr>Courier New</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Mihaela</cp:lastModifiedBy>
  <cp:revision>153</cp:revision>
  <dcterms:created xsi:type="dcterms:W3CDTF">2021-02-16T14:32:26Z</dcterms:created>
  <dcterms:modified xsi:type="dcterms:W3CDTF">2022-03-11T11:32:56Z</dcterms:modified>
</cp:coreProperties>
</file>