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53"/>
  </p:notesMasterIdLst>
  <p:sldIdLst>
    <p:sldId id="256" r:id="rId3"/>
    <p:sldId id="257" r:id="rId4"/>
    <p:sldId id="321" r:id="rId5"/>
    <p:sldId id="258" r:id="rId6"/>
    <p:sldId id="260" r:id="rId7"/>
    <p:sldId id="261" r:id="rId8"/>
    <p:sldId id="326" r:id="rId9"/>
    <p:sldId id="262" r:id="rId10"/>
    <p:sldId id="336" r:id="rId11"/>
    <p:sldId id="277" r:id="rId12"/>
    <p:sldId id="279" r:id="rId13"/>
    <p:sldId id="280" r:id="rId14"/>
    <p:sldId id="281" r:id="rId15"/>
    <p:sldId id="282" r:id="rId16"/>
    <p:sldId id="283" r:id="rId17"/>
    <p:sldId id="284" r:id="rId18"/>
    <p:sldId id="285" r:id="rId19"/>
    <p:sldId id="286" r:id="rId20"/>
    <p:sldId id="327" r:id="rId21"/>
    <p:sldId id="287" r:id="rId22"/>
    <p:sldId id="289" r:id="rId23"/>
    <p:sldId id="290" r:id="rId24"/>
    <p:sldId id="293" r:id="rId25"/>
    <p:sldId id="292" r:id="rId26"/>
    <p:sldId id="294" r:id="rId27"/>
    <p:sldId id="295" r:id="rId28"/>
    <p:sldId id="328" r:id="rId29"/>
    <p:sldId id="296" r:id="rId30"/>
    <p:sldId id="298" r:id="rId31"/>
    <p:sldId id="329" r:id="rId32"/>
    <p:sldId id="330" r:id="rId33"/>
    <p:sldId id="300" r:id="rId34"/>
    <p:sldId id="301" r:id="rId35"/>
    <p:sldId id="302" r:id="rId36"/>
    <p:sldId id="303" r:id="rId37"/>
    <p:sldId id="305" r:id="rId38"/>
    <p:sldId id="306" r:id="rId39"/>
    <p:sldId id="307" r:id="rId40"/>
    <p:sldId id="331" r:id="rId41"/>
    <p:sldId id="308" r:id="rId42"/>
    <p:sldId id="309" r:id="rId43"/>
    <p:sldId id="310" r:id="rId44"/>
    <p:sldId id="311" r:id="rId45"/>
    <p:sldId id="312" r:id="rId46"/>
    <p:sldId id="313" r:id="rId47"/>
    <p:sldId id="314" r:id="rId48"/>
    <p:sldId id="337" r:id="rId49"/>
    <p:sldId id="316" r:id="rId50"/>
    <p:sldId id="333" r:id="rId51"/>
    <p:sldId id="259" r:id="rId52"/>
  </p:sldIdLst>
  <p:sldSz cx="12192000" cy="6858000"/>
  <p:notesSz cx="6858000" cy="9144000"/>
  <p:embeddedFontLst>
    <p:embeddedFont>
      <p:font typeface="Helvetica Neue"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yZzVW4p5EgJyVY88ERb/qXPyb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8A6600"/>
    <a:srgbClr val="CC9A62"/>
    <a:srgbClr val="9E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66026" autoAdjust="0"/>
  </p:normalViewPr>
  <p:slideViewPr>
    <p:cSldViewPr snapToGrid="0">
      <p:cViewPr varScale="1">
        <p:scale>
          <a:sx n="69" d="100"/>
          <a:sy n="69" d="100"/>
        </p:scale>
        <p:origin x="966" y="72"/>
      </p:cViewPr>
      <p:guideLst>
        <p:guide orient="horz" pos="2160"/>
        <p:guide pos="3840"/>
      </p:guideLst>
    </p:cSldViewPr>
  </p:slideViewPr>
  <p:notesTextViewPr>
    <p:cViewPr>
      <p:scale>
        <a:sx n="100" d="100"/>
        <a:sy n="100" d="100"/>
      </p:scale>
      <p:origin x="0" y="0"/>
    </p:cViewPr>
  </p:notesTextViewPr>
  <p:notesViewPr>
    <p:cSldViewPr snapToGrid="0">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
        <p:nvSpPr>
          <p:cNvPr id="9" name="Date Placeholder 8"/>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89B37-8606-4017-81E6-C012B370A1E9}" type="datetimeFigureOut">
              <a:rPr lang="en-US" smtClean="0"/>
              <a:pPr/>
              <a:t>11-Mar-22</a:t>
            </a:fld>
            <a:endParaRPr lang="en-US"/>
          </a:p>
        </p:txBody>
      </p:sp>
    </p:spTree>
    <p:extLst>
      <p:ext uri="{BB962C8B-B14F-4D97-AF65-F5344CB8AC3E}">
        <p14:creationId xmlns:p14="http://schemas.microsoft.com/office/powerpoint/2010/main" val="22451219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qu3aQMxkrc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5Kkf-6o1q4Q"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59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Studiile arată că, deoarece în</a:t>
            </a:r>
            <a:r>
              <a:rPr lang="ro-RO" baseline="0" dirty="0" smtClean="0"/>
              <a:t> clasele multiculturale </a:t>
            </a:r>
            <a:r>
              <a:rPr lang="ro-RO" dirty="0" smtClean="0"/>
              <a:t>elevii învață adesea conținut într-o a doua limbă, rezultatele lor sunt grav afectate dacă ei nu au competențe lingvistice.</a:t>
            </a:r>
          </a:p>
          <a:p>
            <a:pPr marL="0" lvl="0" indent="0" algn="l" rtl="0">
              <a:lnSpc>
                <a:spcPct val="100000"/>
              </a:lnSpc>
              <a:spcBef>
                <a:spcPts val="0"/>
              </a:spcBef>
              <a:spcAft>
                <a:spcPts val="0"/>
              </a:spcAft>
              <a:buSzPts val="1400"/>
              <a:buNone/>
            </a:pPr>
            <a:endParaRPr lang="ro-RO" dirty="0" smtClean="0"/>
          </a:p>
          <a:p>
            <a:pPr marL="0" lvl="0" indent="0" algn="l" rtl="0">
              <a:lnSpc>
                <a:spcPct val="100000"/>
              </a:lnSpc>
              <a:spcBef>
                <a:spcPts val="0"/>
              </a:spcBef>
              <a:spcAft>
                <a:spcPts val="0"/>
              </a:spcAft>
              <a:buSzPts val="1400"/>
              <a:buNone/>
            </a:pPr>
            <a:r>
              <a:rPr lang="ro-RO" dirty="0" smtClean="0"/>
              <a:t>În cazul elevilor, studiu realizat în Belgia, elevii non-nativi au fost expuși unui risc mai mare de a fi victimizați, mai ales în școlile în care ei reprezentau o minoritate.</a:t>
            </a:r>
            <a:endParaRPr lang="en-US"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ro-RO" dirty="0" smtClean="0"/>
              <a:t>Puteți încerca următoarea </a:t>
            </a:r>
            <a:r>
              <a:rPr lang="ro-RO" b="1" dirty="0" smtClean="0"/>
              <a:t>activitate</a:t>
            </a:r>
            <a:r>
              <a:rPr lang="ro-RO" dirty="0" smtClean="0"/>
              <a:t>, care este o simulare  a dificultăților cu care se confruntă refugiații deoarece nu cunosc limba țării de</a:t>
            </a:r>
            <a:r>
              <a:rPr lang="ro-RO" baseline="0" dirty="0" smtClean="0"/>
              <a:t> destinație</a:t>
            </a:r>
            <a:r>
              <a:rPr lang="en-US" dirty="0" smtClean="0"/>
              <a:t>. Info </a:t>
            </a:r>
            <a:r>
              <a:rPr lang="ro-RO" dirty="0" smtClean="0"/>
              <a:t>la</a:t>
            </a:r>
            <a:r>
              <a:rPr lang="en-US" dirty="0" smtClean="0"/>
              <a:t>: https://www.coe.int/en/web/compass/language-barrier</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10</a:t>
            </a:fld>
            <a:endParaRPr dirty="0"/>
          </a:p>
        </p:txBody>
      </p:sp>
    </p:spTree>
    <p:extLst>
      <p:ext uri="{BB962C8B-B14F-4D97-AF65-F5344CB8AC3E}">
        <p14:creationId xmlns:p14="http://schemas.microsoft.com/office/powerpoint/2010/main" val="259445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1" dirty="0" smtClean="0"/>
              <a:t>Insecuritatea afilierilor sociale</a:t>
            </a:r>
            <a:r>
              <a:rPr lang="ro-RO" dirty="0" smtClean="0"/>
              <a:t>: în cazul în care un nou elev, adesea nou și în țară, nu se simte ca acasă nici în casa lui,</a:t>
            </a:r>
            <a:r>
              <a:rPr lang="ro-RO" baseline="0" dirty="0" smtClean="0"/>
              <a:t> dar nici </a:t>
            </a:r>
            <a:r>
              <a:rPr lang="ro-RO" dirty="0" smtClean="0"/>
              <a:t>în noul mediu. Acest lucru poate duce la alienare atât din punct de vedere educațional, cât și social și, în unele cazuri, poate duce la depresie.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smtClean="0"/>
              <a:t>1. Pentru diferite gesturi de comunicare nonverbală </a:t>
            </a:r>
            <a:r>
              <a:rPr lang="ro-RO" noProof="0" dirty="0" smtClean="0"/>
              <a:t>utilizați</a:t>
            </a:r>
            <a:r>
              <a:rPr lang="en-US" dirty="0" smtClean="0"/>
              <a:t> </a:t>
            </a:r>
            <a:r>
              <a:rPr lang="ro-RO" noProof="0" dirty="0" smtClean="0"/>
              <a:t>următorul</a:t>
            </a:r>
            <a:r>
              <a:rPr lang="en-US" dirty="0" smtClean="0"/>
              <a:t> videoclip care crește gradul de conștientizare a </a:t>
            </a:r>
            <a:r>
              <a:rPr lang="en-US" dirty="0" err="1" smtClean="0"/>
              <a:t>diferențelor</a:t>
            </a:r>
            <a:r>
              <a:rPr lang="en-US" dirty="0" smtClean="0"/>
              <a:t> dintre </a:t>
            </a:r>
            <a:r>
              <a:rPr lang="en-US" dirty="0" err="1" smtClean="0"/>
              <a:t>comunicarea</a:t>
            </a:r>
            <a:r>
              <a:rPr lang="en-US" dirty="0" smtClean="0"/>
              <a:t> non-verbală în diferite culturi.</a:t>
            </a:r>
            <a:r>
              <a:rPr lang="ro-RO" dirty="0" smtClean="0"/>
              <a:t> </a:t>
            </a:r>
            <a:r>
              <a:rPr lang="en-US" u="sng" dirty="0" smtClean="0">
                <a:solidFill>
                  <a:schemeClr val="accent5"/>
                </a:solidFill>
              </a:rPr>
              <a:t>https://www.youtube.com/watch?v=eoW53zvWBqw</a:t>
            </a:r>
            <a:r>
              <a:rPr lang="en-US" dirty="0" smtClean="0"/>
              <a:t>. Urmăriți </a:t>
            </a:r>
            <a:r>
              <a:rPr lang="en-US" dirty="0" err="1" smtClean="0"/>
              <a:t>videoclipul</a:t>
            </a:r>
            <a:r>
              <a:rPr lang="en-US" dirty="0" smtClean="0"/>
              <a:t> </a:t>
            </a:r>
            <a:r>
              <a:rPr lang="en-US" dirty="0" err="1" smtClean="0"/>
              <a:t>înainte</a:t>
            </a:r>
            <a:r>
              <a:rPr lang="en-US" dirty="0" smtClean="0"/>
              <a:t> de </a:t>
            </a:r>
            <a:r>
              <a:rPr lang="en-US" dirty="0" err="1" smtClean="0"/>
              <a:t>sesiune</a:t>
            </a:r>
            <a:r>
              <a:rPr lang="en-US" dirty="0" smtClean="0"/>
              <a:t> și </a:t>
            </a:r>
            <a:r>
              <a:rPr lang="en-US" dirty="0" err="1" smtClean="0"/>
              <a:t>selectați</a:t>
            </a:r>
            <a:r>
              <a:rPr lang="en-US" dirty="0" smtClean="0"/>
              <a:t> </a:t>
            </a:r>
            <a:r>
              <a:rPr lang="en-US" dirty="0" err="1" smtClean="0"/>
              <a:t>partea</a:t>
            </a:r>
            <a:r>
              <a:rPr lang="en-US" dirty="0" smtClean="0"/>
              <a:t> </a:t>
            </a:r>
            <a:r>
              <a:rPr lang="en-US" dirty="0" err="1" smtClean="0"/>
              <a:t>cea</a:t>
            </a:r>
            <a:r>
              <a:rPr lang="en-US" dirty="0" smtClean="0"/>
              <a:t> mai </a:t>
            </a:r>
            <a:r>
              <a:rPr lang="en-US" dirty="0" err="1" smtClean="0"/>
              <a:t>potrivită</a:t>
            </a:r>
            <a:r>
              <a:rPr lang="en-US" dirty="0" smtClean="0"/>
              <a:t> pentru participanții dvs. Dacă participanții sunt </a:t>
            </a:r>
            <a:r>
              <a:rPr lang="en-US" dirty="0" err="1" smtClean="0"/>
              <a:t>interesați</a:t>
            </a:r>
            <a:r>
              <a:rPr lang="en-US" dirty="0" smtClean="0"/>
              <a:t> de subiect, </a:t>
            </a:r>
            <a:r>
              <a:rPr lang="en-US" dirty="0" err="1" smtClean="0"/>
              <a:t>aceștia</a:t>
            </a:r>
            <a:r>
              <a:rPr lang="en-US" dirty="0" smtClean="0"/>
              <a:t> pot </a:t>
            </a:r>
            <a:r>
              <a:rPr lang="en-US" dirty="0" err="1" smtClean="0"/>
              <a:t>urmări</a:t>
            </a:r>
            <a:r>
              <a:rPr lang="en-US" dirty="0" smtClean="0"/>
              <a:t>, de </a:t>
            </a:r>
            <a:r>
              <a:rPr lang="ro-RO" noProof="0" dirty="0" smtClean="0"/>
              <a:t>asemenea</a:t>
            </a:r>
            <a:r>
              <a:rPr lang="en-US" dirty="0" smtClean="0"/>
              <a:t>: </a:t>
            </a:r>
            <a:r>
              <a:rPr lang="it-IT" dirty="0" smtClean="0"/>
              <a:t>Faceți un tur al gesturilor din întreaga lume</a:t>
            </a:r>
            <a:r>
              <a:rPr lang="en-US" baseline="0" dirty="0" smtClean="0"/>
              <a:t> </a:t>
            </a:r>
            <a:r>
              <a:rPr lang="en-US" dirty="0" smtClean="0"/>
              <a:t>https://www.youtube.com/watch?v=qCo3wSGYRbQ</a:t>
            </a:r>
          </a:p>
          <a:p>
            <a:pPr marL="228600" lvl="0" indent="-228600" algn="l" rtl="0">
              <a:lnSpc>
                <a:spcPct val="100000"/>
              </a:lnSpc>
              <a:spcBef>
                <a:spcPts val="0"/>
              </a:spcBef>
              <a:spcAft>
                <a:spcPts val="0"/>
              </a:spcAft>
              <a:buSzPts val="1400"/>
              <a:buAutoNum type="arabicPeriod"/>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2. Pentru stereotipuri, </a:t>
            </a:r>
            <a:r>
              <a:rPr lang="en-US" dirty="0" err="1" smtClean="0"/>
              <a:t>invitați</a:t>
            </a:r>
            <a:r>
              <a:rPr lang="en-US" dirty="0" smtClean="0"/>
              <a:t> participanții să </a:t>
            </a:r>
            <a:r>
              <a:rPr lang="en-US" dirty="0" err="1" smtClean="0"/>
              <a:t>urmărească</a:t>
            </a:r>
            <a:r>
              <a:rPr lang="en-US" dirty="0" smtClean="0"/>
              <a:t>: Lupta </a:t>
            </a:r>
            <a:r>
              <a:rPr lang="en-US" dirty="0" err="1" smtClean="0"/>
              <a:t>împotriva</a:t>
            </a:r>
            <a:r>
              <a:rPr lang="en-US" dirty="0" smtClean="0"/>
              <a:t> </a:t>
            </a:r>
            <a:r>
              <a:rPr lang="en-US" dirty="0" err="1" smtClean="0"/>
              <a:t>stereotipurilor</a:t>
            </a:r>
            <a:r>
              <a:rPr lang="en-US" dirty="0" smtClean="0"/>
              <a:t> culturale</a:t>
            </a:r>
            <a:r>
              <a:rPr lang="ro-RO" dirty="0" smtClean="0"/>
              <a:t> </a:t>
            </a:r>
            <a:r>
              <a:rPr lang="en-US" b="0" dirty="0" smtClean="0"/>
              <a:t>| Sadie Ortiz | </a:t>
            </a:r>
            <a:r>
              <a:rPr lang="en-US" b="0" dirty="0" err="1" smtClean="0"/>
              <a:t>TEDxYouth</a:t>
            </a:r>
            <a:r>
              <a:rPr lang="en-US" b="0" baseline="0" dirty="0" smtClean="0"/>
              <a:t> </a:t>
            </a:r>
            <a:r>
              <a:rPr lang="en-US" b="0" dirty="0" smtClean="0"/>
              <a:t>https://www.youtube.com/watch?v=cr-7-RooA14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b="0" dirty="0" smtClean="0"/>
              <a:t>Eliminarea stereotipurilor folosind arta și mass-media</a:t>
            </a:r>
            <a:r>
              <a:rPr lang="ro-RO" b="0" dirty="0" smtClean="0"/>
              <a:t> </a:t>
            </a:r>
            <a:r>
              <a:rPr lang="en-US" b="0" dirty="0" smtClean="0"/>
              <a:t>| </a:t>
            </a:r>
            <a:r>
              <a:rPr lang="en-US" b="0" dirty="0" err="1" smtClean="0"/>
              <a:t>Bayete</a:t>
            </a:r>
            <a:r>
              <a:rPr lang="en-US" b="0" dirty="0" smtClean="0"/>
              <a:t> Ross Smith | </a:t>
            </a:r>
            <a:r>
              <a:rPr lang="en-US" b="0" dirty="0" err="1" smtClean="0"/>
              <a:t>TEDxMidAtlantic</a:t>
            </a:r>
            <a:r>
              <a:rPr lang="en-US" b="0" dirty="0" smtClean="0"/>
              <a:t> https://www.youtube.com/watch?v=9zyqcuQVafk</a:t>
            </a: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41385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Stresul elevilor este </a:t>
            </a:r>
            <a:r>
              <a:rPr lang="en-US" dirty="0" err="1" smtClean="0"/>
              <a:t>cauzat</a:t>
            </a:r>
            <a:r>
              <a:rPr lang="en-US" dirty="0" smtClean="0"/>
              <a:t> de riscurile de </a:t>
            </a:r>
            <a:r>
              <a:rPr lang="en-US" dirty="0" err="1" smtClean="0"/>
              <a:t>securitate</a:t>
            </a:r>
            <a:r>
              <a:rPr lang="en-US" dirty="0" smtClean="0"/>
              <a:t>, de </a:t>
            </a:r>
            <a:r>
              <a:rPr lang="en-US" dirty="0" err="1" smtClean="0"/>
              <a:t>solicitarea</a:t>
            </a:r>
            <a:r>
              <a:rPr lang="en-US" dirty="0" smtClean="0"/>
              <a:t> </a:t>
            </a:r>
            <a:r>
              <a:rPr lang="en-US" dirty="0" err="1" smtClean="0"/>
              <a:t>azilului</a:t>
            </a:r>
            <a:r>
              <a:rPr lang="en-US" dirty="0" smtClean="0"/>
              <a:t>, de </a:t>
            </a:r>
            <a:r>
              <a:rPr lang="en-US" dirty="0" err="1" smtClean="0"/>
              <a:t>părăsirea</a:t>
            </a:r>
            <a:r>
              <a:rPr lang="en-US" dirty="0" smtClean="0"/>
              <a:t> </a:t>
            </a:r>
            <a:r>
              <a:rPr lang="ro-RO" dirty="0" smtClean="0"/>
              <a:t>căminului</a:t>
            </a:r>
            <a:r>
              <a:rPr lang="en-US" dirty="0" smtClean="0"/>
              <a: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11091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600" b="1" dirty="0" smtClean="0"/>
              <a:t>Conștientizarea rasială </a:t>
            </a:r>
            <a:r>
              <a:rPr lang="en-US" sz="1600" dirty="0" err="1" smtClean="0"/>
              <a:t>implică</a:t>
            </a:r>
            <a:r>
              <a:rPr lang="en-US" sz="1600" dirty="0" smtClean="0"/>
              <a:t> </a:t>
            </a:r>
            <a:r>
              <a:rPr lang="en-US" sz="1600" dirty="0" err="1" smtClean="0"/>
              <a:t>recunoașterea</a:t>
            </a:r>
            <a:r>
              <a:rPr lang="en-US" sz="1600" dirty="0" smtClean="0"/>
              <a:t> </a:t>
            </a:r>
            <a:r>
              <a:rPr lang="en-US" sz="1600" dirty="0" err="1" smtClean="0"/>
              <a:t>diversității</a:t>
            </a:r>
            <a:r>
              <a:rPr lang="en-US" sz="1600" dirty="0" smtClean="0"/>
              <a:t> rasiale, etnice și culturale</a:t>
            </a:r>
            <a:r>
              <a:rPr lang="ro-RO" sz="1600" dirty="0" smtClean="0"/>
              <a:t>,</a:t>
            </a:r>
            <a:r>
              <a:rPr lang="en-US" sz="1600" dirty="0" smtClean="0"/>
              <a:t> în sala de clasă.</a:t>
            </a:r>
            <a:endParaRPr lang="ro-RO" sz="1600" dirty="0" smtClean="0"/>
          </a:p>
          <a:p>
            <a:endParaRPr lang="en-US" sz="1600" b="0" i="0" u="sng" strike="noStrike" cap="none" dirty="0" smtClean="0">
              <a:solidFill>
                <a:schemeClr val="dk1"/>
              </a:solidFill>
              <a:latin typeface="Calibri"/>
              <a:ea typeface="Calibri"/>
              <a:cs typeface="Calibri"/>
              <a:sym typeface="Calibri"/>
            </a:endParaRPr>
          </a:p>
          <a:p>
            <a:pPr algn="just"/>
            <a:r>
              <a:rPr lang="en-US" sz="1600" b="0" i="0" u="sng" strike="noStrike" cap="none" dirty="0" smtClean="0">
                <a:solidFill>
                  <a:schemeClr val="dk1"/>
                </a:solidFill>
                <a:latin typeface="Calibri"/>
                <a:ea typeface="Calibri"/>
                <a:cs typeface="Calibri"/>
                <a:sym typeface="Calibri"/>
              </a:rPr>
              <a:t>Studiu de caz – </a:t>
            </a:r>
            <a:r>
              <a:rPr lang="ro-RO" sz="1600" b="0" i="0" u="sng" strike="noStrike" cap="none" dirty="0" err="1" smtClean="0">
                <a:solidFill>
                  <a:schemeClr val="dk1"/>
                </a:solidFill>
                <a:latin typeface="Calibri"/>
                <a:ea typeface="Calibri"/>
                <a:cs typeface="Calibri"/>
                <a:sym typeface="Calibri"/>
              </a:rPr>
              <a:t>Împărțiti</a:t>
            </a:r>
            <a:r>
              <a:rPr lang="en-US" sz="1600" b="0" i="0" u="sng" strike="noStrike" cap="none" dirty="0" smtClean="0">
                <a:solidFill>
                  <a:schemeClr val="dk1"/>
                </a:solidFill>
                <a:latin typeface="Calibri"/>
                <a:ea typeface="Calibri"/>
                <a:cs typeface="Calibri"/>
                <a:sym typeface="Calibri"/>
              </a:rPr>
              <a:t> </a:t>
            </a:r>
            <a:r>
              <a:rPr lang="en-US" sz="1600" b="0" i="0" u="sng" strike="noStrike" cap="none" dirty="0" err="1" smtClean="0">
                <a:solidFill>
                  <a:schemeClr val="dk1"/>
                </a:solidFill>
                <a:latin typeface="Calibri"/>
                <a:ea typeface="Calibri"/>
                <a:cs typeface="Calibri"/>
                <a:sym typeface="Calibri"/>
              </a:rPr>
              <a:t>participanț</a:t>
            </a:r>
            <a:r>
              <a:rPr lang="ro-RO" sz="1600" b="0" i="0" u="sng" strike="noStrike" cap="none" dirty="0" smtClean="0">
                <a:solidFill>
                  <a:schemeClr val="dk1"/>
                </a:solidFill>
                <a:latin typeface="Calibri"/>
                <a:ea typeface="Calibri"/>
                <a:cs typeface="Calibri"/>
                <a:sym typeface="Calibri"/>
              </a:rPr>
              <a:t>i</a:t>
            </a:r>
            <a:r>
              <a:rPr lang="en-US" sz="1600" b="0" i="0" u="sng" strike="noStrike" cap="none" dirty="0" smtClean="0">
                <a:solidFill>
                  <a:schemeClr val="dk1"/>
                </a:solidFill>
                <a:latin typeface="Calibri"/>
                <a:ea typeface="Calibri"/>
                <a:cs typeface="Calibri"/>
                <a:sym typeface="Calibri"/>
              </a:rPr>
              <a:t>i în </a:t>
            </a:r>
            <a:r>
              <a:rPr lang="en-US" sz="1600" b="0" i="0" u="sng" strike="noStrike" cap="none" dirty="0" err="1" smtClean="0">
                <a:solidFill>
                  <a:schemeClr val="dk1"/>
                </a:solidFill>
                <a:latin typeface="Calibri"/>
                <a:ea typeface="Calibri"/>
                <a:cs typeface="Calibri"/>
                <a:sym typeface="Calibri"/>
              </a:rPr>
              <a:t>grupuri</a:t>
            </a:r>
            <a:r>
              <a:rPr lang="en-US" sz="1600" b="0" i="0" u="sng" strike="noStrike" cap="none" dirty="0" smtClean="0">
                <a:solidFill>
                  <a:schemeClr val="dk1"/>
                </a:solidFill>
                <a:latin typeface="Calibri"/>
                <a:ea typeface="Calibri"/>
                <a:cs typeface="Calibri"/>
                <a:sym typeface="Calibri"/>
              </a:rPr>
              <a:t>. </a:t>
            </a:r>
            <a:r>
              <a:rPr lang="en-US" sz="1600" b="0" i="0" u="sng" strike="noStrike" cap="none" dirty="0" err="1" smtClean="0">
                <a:solidFill>
                  <a:schemeClr val="dk1"/>
                </a:solidFill>
                <a:latin typeface="Calibri"/>
                <a:ea typeface="Calibri"/>
                <a:cs typeface="Calibri"/>
                <a:sym typeface="Calibri"/>
              </a:rPr>
              <a:t>Oferiți</a:t>
            </a:r>
            <a:r>
              <a:rPr lang="en-US" sz="1600" b="0" i="0" u="sng" strike="noStrike" cap="none" dirty="0" smtClean="0">
                <a:solidFill>
                  <a:schemeClr val="dk1"/>
                </a:solidFill>
                <a:latin typeface="Calibri"/>
                <a:ea typeface="Calibri"/>
                <a:cs typeface="Calibri"/>
                <a:sym typeface="Calibri"/>
              </a:rPr>
              <a:t> </a:t>
            </a:r>
            <a:r>
              <a:rPr lang="en-US" sz="1600" b="0" i="0" u="sng" strike="noStrike" cap="none" dirty="0" err="1" smtClean="0">
                <a:solidFill>
                  <a:schemeClr val="dk1"/>
                </a:solidFill>
                <a:latin typeface="Calibri"/>
                <a:ea typeface="Calibri"/>
                <a:cs typeface="Calibri"/>
                <a:sym typeface="Calibri"/>
              </a:rPr>
              <a:t>participanților</a:t>
            </a:r>
            <a:r>
              <a:rPr lang="en-US" sz="1600" b="0" i="0" u="sng" strike="noStrike" cap="none" dirty="0" smtClean="0">
                <a:solidFill>
                  <a:schemeClr val="dk1"/>
                </a:solidFill>
                <a:latin typeface="Calibri"/>
                <a:ea typeface="Calibri"/>
                <a:cs typeface="Calibri"/>
                <a:sym typeface="Calibri"/>
              </a:rPr>
              <a:t> </a:t>
            </a:r>
            <a:r>
              <a:rPr lang="en-US" sz="1600" b="0" i="0" u="sng" strike="noStrike" cap="none" dirty="0" err="1" smtClean="0">
                <a:solidFill>
                  <a:schemeClr val="dk1"/>
                </a:solidFill>
                <a:latin typeface="Calibri"/>
                <a:ea typeface="Calibri"/>
                <a:cs typeface="Calibri"/>
                <a:sym typeface="Calibri"/>
              </a:rPr>
              <a:t>fișa</a:t>
            </a:r>
            <a:r>
              <a:rPr lang="en-US" sz="1600" b="0" i="0" u="sng" strike="noStrike" cap="none" dirty="0" smtClean="0">
                <a:solidFill>
                  <a:schemeClr val="dk1"/>
                </a:solidFill>
                <a:latin typeface="Calibri"/>
                <a:ea typeface="Calibri"/>
                <a:cs typeface="Calibri"/>
                <a:sym typeface="Calibri"/>
              </a:rPr>
              <a:t> de </a:t>
            </a:r>
            <a:r>
              <a:rPr lang="en-US" sz="1600" b="0" i="0" u="sng" strike="noStrike" cap="none" dirty="0" err="1" smtClean="0">
                <a:solidFill>
                  <a:schemeClr val="dk1"/>
                </a:solidFill>
                <a:latin typeface="Calibri"/>
                <a:ea typeface="Calibri"/>
                <a:cs typeface="Calibri"/>
                <a:sym typeface="Calibri"/>
              </a:rPr>
              <a:t>prezentare</a:t>
            </a:r>
            <a:r>
              <a:rPr lang="en-US" sz="1600" b="0" i="0" u="sng" strike="noStrike" cap="none" dirty="0" smtClean="0">
                <a:solidFill>
                  <a:schemeClr val="dk1"/>
                </a:solidFill>
                <a:latin typeface="Calibri"/>
                <a:ea typeface="Calibri"/>
                <a:cs typeface="Calibri"/>
                <a:sym typeface="Calibri"/>
              </a:rPr>
              <a:t> </a:t>
            </a:r>
            <a:r>
              <a:rPr lang="ro-RO" sz="1600" b="0" i="0" u="sng" strike="noStrike" cap="none" dirty="0" smtClean="0">
                <a:solidFill>
                  <a:schemeClr val="dk1"/>
                </a:solidFill>
                <a:latin typeface="Calibri"/>
                <a:ea typeface="Calibri"/>
                <a:cs typeface="Calibri"/>
                <a:sym typeface="Calibri"/>
              </a:rPr>
              <a:t>detaliată a</a:t>
            </a:r>
            <a:r>
              <a:rPr lang="en-US" sz="1600" b="0" i="0" u="sng" strike="noStrike" cap="none" dirty="0" smtClean="0">
                <a:solidFill>
                  <a:schemeClr val="dk1"/>
                </a:solidFill>
                <a:latin typeface="Calibri"/>
                <a:ea typeface="Calibri"/>
                <a:cs typeface="Calibri"/>
                <a:sym typeface="Calibri"/>
              </a:rPr>
              <a:t> </a:t>
            </a:r>
            <a:r>
              <a:rPr lang="en-US" sz="1600" b="0" i="0" u="sng" strike="noStrike" cap="none" dirty="0" err="1" smtClean="0">
                <a:solidFill>
                  <a:schemeClr val="dk1"/>
                </a:solidFill>
                <a:latin typeface="Calibri"/>
                <a:ea typeface="Calibri"/>
                <a:cs typeface="Calibri"/>
                <a:sym typeface="Calibri"/>
              </a:rPr>
              <a:t>cazul</a:t>
            </a:r>
            <a:r>
              <a:rPr lang="ro-RO" sz="1600" b="0" i="0" u="sng" strike="noStrike" cap="none" dirty="0" smtClean="0">
                <a:solidFill>
                  <a:schemeClr val="dk1"/>
                </a:solidFill>
                <a:latin typeface="Calibri"/>
                <a:ea typeface="Calibri"/>
                <a:cs typeface="Calibri"/>
                <a:sym typeface="Calibri"/>
              </a:rPr>
              <a:t>ui</a:t>
            </a:r>
            <a:r>
              <a:rPr lang="en-US" sz="1600" b="0" i="0" u="sng" strike="noStrike" cap="none" dirty="0" smtClean="0">
                <a:solidFill>
                  <a:schemeClr val="dk1"/>
                </a:solidFill>
                <a:latin typeface="Calibri"/>
                <a:ea typeface="Calibri"/>
                <a:cs typeface="Calibri"/>
                <a:sym typeface="Calibri"/>
              </a:rPr>
              <a:t>. Invitați-i să o </a:t>
            </a:r>
            <a:r>
              <a:rPr lang="en-US" sz="1600" b="0" i="0" u="sng" strike="noStrike" cap="none" dirty="0" err="1" smtClean="0">
                <a:solidFill>
                  <a:schemeClr val="dk1"/>
                </a:solidFill>
                <a:latin typeface="Calibri"/>
                <a:ea typeface="Calibri"/>
                <a:cs typeface="Calibri"/>
                <a:sym typeface="Calibri"/>
              </a:rPr>
              <a:t>citească</a:t>
            </a:r>
            <a:r>
              <a:rPr lang="en-US" sz="1600" b="0" i="0" u="sng" strike="noStrike" cap="none" dirty="0" smtClean="0">
                <a:solidFill>
                  <a:schemeClr val="dk1"/>
                </a:solidFill>
                <a:latin typeface="Calibri"/>
                <a:ea typeface="Calibri"/>
                <a:cs typeface="Calibri"/>
                <a:sym typeface="Calibri"/>
              </a:rPr>
              <a:t> și să discute.</a:t>
            </a:r>
          </a:p>
          <a:p>
            <a:pPr marL="457200" marR="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i="0" u="none" strike="noStrike" cap="none" dirty="0" smtClean="0">
                <a:solidFill>
                  <a:schemeClr val="dk1"/>
                </a:solidFill>
                <a:latin typeface="Calibri"/>
                <a:ea typeface="Calibri"/>
                <a:cs typeface="Calibri"/>
                <a:sym typeface="Calibri"/>
              </a:rPr>
              <a:t>Prejudecăți </a:t>
            </a:r>
            <a:r>
              <a:rPr lang="en-US" sz="1600" b="1" i="0" u="none" strike="noStrike" cap="none" dirty="0" err="1" smtClean="0">
                <a:solidFill>
                  <a:schemeClr val="dk1"/>
                </a:solidFill>
                <a:latin typeface="Calibri"/>
                <a:ea typeface="Calibri"/>
                <a:cs typeface="Calibri"/>
                <a:sym typeface="Calibri"/>
              </a:rPr>
              <a:t>ostile</a:t>
            </a:r>
            <a:r>
              <a:rPr lang="en-US" sz="1600" b="1" i="0" u="none" strike="noStrike" cap="none" dirty="0" smtClean="0">
                <a:solidFill>
                  <a:schemeClr val="dk1"/>
                </a:solidFill>
                <a:latin typeface="Calibri"/>
                <a:ea typeface="Calibri"/>
                <a:cs typeface="Calibri"/>
                <a:sym typeface="Calibri"/>
              </a:rPr>
              <a:t> în clasă:</a:t>
            </a:r>
            <a:r>
              <a:rPr lang="en-US" sz="1600" b="0" i="0" u="none" strike="noStrike" cap="none" dirty="0" smtClean="0">
                <a:solidFill>
                  <a:schemeClr val="dk1"/>
                </a:solidFill>
                <a:latin typeface="Calibri"/>
                <a:ea typeface="Calibri"/>
                <a:cs typeface="Calibri"/>
                <a:sym typeface="Calibri"/>
              </a:rPr>
              <a:t> Anna, o </a:t>
            </a:r>
            <a:r>
              <a:rPr lang="en-US" sz="1600" b="0" i="0" u="none" strike="noStrike" cap="none" dirty="0" err="1" smtClean="0">
                <a:solidFill>
                  <a:schemeClr val="dk1"/>
                </a:solidFill>
                <a:latin typeface="Calibri"/>
                <a:ea typeface="Calibri"/>
                <a:cs typeface="Calibri"/>
                <a:sym typeface="Calibri"/>
              </a:rPr>
              <a:t>fată</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migrantă</a:t>
            </a:r>
            <a:r>
              <a:rPr lang="en-US" sz="1600" b="0" i="0" u="none" strike="noStrike" cap="none" dirty="0" smtClean="0">
                <a:solidFill>
                  <a:schemeClr val="dk1"/>
                </a:solidFill>
                <a:latin typeface="Calibri"/>
                <a:ea typeface="Calibri"/>
                <a:cs typeface="Calibri"/>
                <a:sym typeface="Calibri"/>
              </a:rPr>
              <a:t> în vârstă de 12 </a:t>
            </a:r>
            <a:r>
              <a:rPr lang="en-US" sz="1600" b="0" i="0" u="none" strike="noStrike" cap="none" dirty="0" err="1" smtClean="0">
                <a:solidFill>
                  <a:schemeClr val="dk1"/>
                </a:solidFill>
                <a:latin typeface="Calibri"/>
                <a:ea typeface="Calibri"/>
                <a:cs typeface="Calibri"/>
                <a:sym typeface="Calibri"/>
              </a:rPr>
              <a:t>ani</a:t>
            </a:r>
            <a:r>
              <a:rPr lang="en-US" sz="1600" b="0" i="0" u="none" strike="noStrike" cap="none" dirty="0" smtClean="0">
                <a:solidFill>
                  <a:schemeClr val="dk1"/>
                </a:solidFill>
                <a:latin typeface="Calibri"/>
                <a:ea typeface="Calibri"/>
                <a:cs typeface="Calibri"/>
                <a:sym typeface="Calibri"/>
              </a:rPr>
              <a:t>, a </a:t>
            </a:r>
            <a:r>
              <a:rPr lang="en-US" sz="1600" b="0" i="0" u="none" strike="noStrike" cap="none" dirty="0" err="1" smtClean="0">
                <a:solidFill>
                  <a:schemeClr val="dk1"/>
                </a:solidFill>
                <a:latin typeface="Calibri"/>
                <a:ea typeface="Calibri"/>
                <a:cs typeface="Calibri"/>
                <a:sym typeface="Calibri"/>
              </a:rPr>
              <a:t>devenit</a:t>
            </a:r>
            <a:r>
              <a:rPr lang="en-US" sz="1600" b="0" i="0" u="none" strike="noStrike" cap="none" dirty="0" smtClean="0">
                <a:solidFill>
                  <a:schemeClr val="dk1"/>
                </a:solidFill>
                <a:latin typeface="Calibri"/>
                <a:ea typeface="Calibri"/>
                <a:cs typeface="Calibri"/>
                <a:sym typeface="Calibri"/>
              </a:rPr>
              <a:t> din ce în ce mai </a:t>
            </a:r>
            <a:r>
              <a:rPr lang="en-US" sz="1600" b="0" i="0" u="none" strike="noStrike" cap="none" dirty="0" err="1" smtClean="0">
                <a:solidFill>
                  <a:schemeClr val="dk1"/>
                </a:solidFill>
                <a:latin typeface="Calibri"/>
                <a:ea typeface="Calibri"/>
                <a:cs typeface="Calibri"/>
                <a:sym typeface="Calibri"/>
              </a:rPr>
              <a:t>incomodă</a:t>
            </a:r>
            <a:r>
              <a:rPr lang="en-US" sz="1600" b="0" i="0" u="none" strike="noStrike" cap="none" dirty="0" smtClean="0">
                <a:solidFill>
                  <a:schemeClr val="dk1"/>
                </a:solidFill>
                <a:latin typeface="Calibri"/>
                <a:ea typeface="Calibri"/>
                <a:cs typeface="Calibri"/>
                <a:sym typeface="Calibri"/>
              </a:rPr>
              <a:t> în </a:t>
            </a:r>
            <a:r>
              <a:rPr lang="en-US" sz="1600" b="0" i="0" u="none" strike="noStrike" cap="none" dirty="0" err="1" smtClean="0">
                <a:solidFill>
                  <a:schemeClr val="dk1"/>
                </a:solidFill>
                <a:latin typeface="Calibri"/>
                <a:ea typeface="Calibri"/>
                <a:cs typeface="Calibri"/>
                <a:sym typeface="Calibri"/>
              </a:rPr>
              <a:t>clasa</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ei</a:t>
            </a:r>
            <a:r>
              <a:rPr lang="en-US" sz="1600" b="0" i="0" u="none" strike="noStrike" cap="none" dirty="0" smtClean="0">
                <a:solidFill>
                  <a:schemeClr val="dk1"/>
                </a:solidFill>
                <a:latin typeface="Calibri"/>
                <a:ea typeface="Calibri"/>
                <a:cs typeface="Calibri"/>
                <a:sym typeface="Calibri"/>
              </a:rPr>
              <a:t>. Colegii </a:t>
            </a:r>
            <a:r>
              <a:rPr lang="en-US" sz="1600" b="0" i="0" u="none" strike="noStrike" cap="none" dirty="0" err="1" smtClean="0">
                <a:solidFill>
                  <a:schemeClr val="dk1"/>
                </a:solidFill>
                <a:latin typeface="Calibri"/>
                <a:ea typeface="Calibri"/>
                <a:cs typeface="Calibri"/>
                <a:sym typeface="Calibri"/>
              </a:rPr>
              <a:t>ei</a:t>
            </a:r>
            <a:r>
              <a:rPr lang="en-US" sz="1600" b="0" i="0" u="none" strike="noStrike" cap="none" dirty="0" smtClean="0">
                <a:solidFill>
                  <a:schemeClr val="dk1"/>
                </a:solidFill>
                <a:latin typeface="Calibri"/>
                <a:ea typeface="Calibri"/>
                <a:cs typeface="Calibri"/>
                <a:sym typeface="Calibri"/>
              </a:rPr>
              <a:t> de clasă au </a:t>
            </a:r>
            <a:r>
              <a:rPr lang="en-US" sz="1600" b="0" i="0" u="none" strike="noStrike" cap="none" dirty="0" err="1" smtClean="0">
                <a:solidFill>
                  <a:schemeClr val="dk1"/>
                </a:solidFill>
                <a:latin typeface="Calibri"/>
                <a:ea typeface="Calibri"/>
                <a:cs typeface="Calibri"/>
                <a:sym typeface="Calibri"/>
              </a:rPr>
              <a:t>început</a:t>
            </a:r>
            <a:r>
              <a:rPr lang="en-US" sz="1600" b="0" i="0" u="none" strike="noStrike" cap="none" dirty="0" smtClean="0">
                <a:solidFill>
                  <a:schemeClr val="dk1"/>
                </a:solidFill>
                <a:latin typeface="Calibri"/>
                <a:ea typeface="Calibri"/>
                <a:cs typeface="Calibri"/>
                <a:sym typeface="Calibri"/>
              </a:rPr>
              <a:t> să facă </a:t>
            </a:r>
            <a:r>
              <a:rPr lang="en-US" sz="1600" b="0" i="0" u="none" strike="noStrike" cap="none" dirty="0" err="1" smtClean="0">
                <a:solidFill>
                  <a:schemeClr val="dk1"/>
                </a:solidFill>
                <a:latin typeface="Calibri"/>
                <a:ea typeface="Calibri"/>
                <a:cs typeface="Calibri"/>
                <a:sym typeface="Calibri"/>
              </a:rPr>
              <a:t>comentarii</a:t>
            </a:r>
            <a:r>
              <a:rPr lang="en-US" sz="1600" b="0" i="0" u="none" strike="noStrike" cap="none" dirty="0" smtClean="0">
                <a:solidFill>
                  <a:schemeClr val="dk1"/>
                </a:solidFill>
                <a:latin typeface="Calibri"/>
                <a:ea typeface="Calibri"/>
                <a:cs typeface="Calibri"/>
                <a:sym typeface="Calibri"/>
              </a:rPr>
              <a:t> negative </a:t>
            </a:r>
            <a:r>
              <a:rPr lang="en-US" sz="1600" b="0" i="0" u="none" strike="noStrike" cap="none" dirty="0" err="1" smtClean="0">
                <a:solidFill>
                  <a:schemeClr val="dk1"/>
                </a:solidFill>
                <a:latin typeface="Calibri"/>
                <a:ea typeface="Calibri"/>
                <a:cs typeface="Calibri"/>
                <a:sym typeface="Calibri"/>
              </a:rPr>
              <a:t>frecvente</a:t>
            </a:r>
            <a:r>
              <a:rPr lang="en-US" sz="1600" b="0" i="0" u="none" strike="noStrike" cap="none" dirty="0" smtClean="0">
                <a:solidFill>
                  <a:schemeClr val="dk1"/>
                </a:solidFill>
                <a:latin typeface="Calibri"/>
                <a:ea typeface="Calibri"/>
                <a:cs typeface="Calibri"/>
                <a:sym typeface="Calibri"/>
              </a:rPr>
              <a:t> despre </a:t>
            </a:r>
            <a:r>
              <a:rPr lang="en-US" sz="1600" b="0" i="0" u="none" strike="noStrike" cap="none" dirty="0" err="1" smtClean="0">
                <a:solidFill>
                  <a:schemeClr val="dk1"/>
                </a:solidFill>
                <a:latin typeface="Calibri"/>
                <a:ea typeface="Calibri"/>
                <a:cs typeface="Calibri"/>
                <a:sym typeface="Calibri"/>
              </a:rPr>
              <a:t>trecutul</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ei</a:t>
            </a:r>
            <a:r>
              <a:rPr lang="en-US" sz="1600" b="0" i="0" u="none" strike="noStrike" cap="none" dirty="0" smtClean="0">
                <a:solidFill>
                  <a:schemeClr val="dk1"/>
                </a:solidFill>
                <a:latin typeface="Calibri"/>
                <a:ea typeface="Calibri"/>
                <a:cs typeface="Calibri"/>
                <a:sym typeface="Calibri"/>
              </a:rPr>
              <a:t> și a fost</a:t>
            </a:r>
            <a:r>
              <a:rPr lang="ro-RO" sz="1600" b="0" i="0" u="none" strike="noStrike" cap="none" baseline="0"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supusă</a:t>
            </a:r>
            <a:r>
              <a:rPr lang="en-US" sz="1600" b="0" i="0" u="none" strike="noStrike" cap="none" dirty="0" smtClean="0">
                <a:solidFill>
                  <a:schemeClr val="dk1"/>
                </a:solidFill>
                <a:latin typeface="Calibri"/>
                <a:ea typeface="Calibri"/>
                <a:cs typeface="Calibri"/>
                <a:sym typeface="Calibri"/>
              </a:rPr>
              <a:t> unor glume </a:t>
            </a:r>
            <a:r>
              <a:rPr lang="en-US" sz="1600" b="0" i="0" u="none" strike="noStrike" cap="none" dirty="0" err="1" smtClean="0">
                <a:solidFill>
                  <a:schemeClr val="dk1"/>
                </a:solidFill>
                <a:latin typeface="Calibri"/>
                <a:ea typeface="Calibri"/>
                <a:cs typeface="Calibri"/>
                <a:sym typeface="Calibri"/>
              </a:rPr>
              <a:t>jignitoare</a:t>
            </a:r>
            <a:r>
              <a:rPr lang="en-US" sz="1600" b="0" i="0" u="none" strike="noStrike" cap="none" dirty="0" smtClean="0">
                <a:solidFill>
                  <a:schemeClr val="dk1"/>
                </a:solidFill>
                <a:latin typeface="Calibri"/>
                <a:ea typeface="Calibri"/>
                <a:cs typeface="Calibri"/>
                <a:sym typeface="Calibri"/>
              </a:rPr>
              <a:t> despre </a:t>
            </a:r>
            <a:r>
              <a:rPr lang="en-US" sz="1600" b="0" i="0" u="none" strike="noStrike" cap="none" dirty="0" err="1" smtClean="0">
                <a:solidFill>
                  <a:schemeClr val="dk1"/>
                </a:solidFill>
                <a:latin typeface="Calibri"/>
                <a:ea typeface="Calibri"/>
                <a:cs typeface="Calibri"/>
                <a:sym typeface="Calibri"/>
              </a:rPr>
              <a:t>cultura</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ei</a:t>
            </a:r>
            <a:r>
              <a:rPr lang="en-US" sz="1600" b="0" i="0" u="none" strike="noStrike" cap="none" dirty="0" smtClean="0">
                <a:solidFill>
                  <a:schemeClr val="dk1"/>
                </a:solidFill>
                <a:latin typeface="Calibri"/>
                <a:ea typeface="Calibri"/>
                <a:cs typeface="Calibri"/>
                <a:sym typeface="Calibri"/>
              </a:rPr>
              <a:t>. </a:t>
            </a:r>
            <a:endParaRPr lang="ro-RO" sz="1600" b="0" i="0" u="none" strike="noStrike" cap="none" dirty="0" smtClean="0">
              <a:solidFill>
                <a:schemeClr val="dk1"/>
              </a:solidFill>
              <a:latin typeface="Calibri"/>
              <a:ea typeface="Calibri"/>
              <a:cs typeface="Calibri"/>
              <a:sym typeface="Calibri"/>
            </a:endParaRPr>
          </a:p>
          <a:p>
            <a:pPr marL="457200" marR="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0" i="0" u="none" strike="noStrike" cap="none" dirty="0" smtClean="0">
                <a:solidFill>
                  <a:schemeClr val="dk1"/>
                </a:solidFill>
                <a:latin typeface="Calibri"/>
                <a:ea typeface="Calibri"/>
                <a:cs typeface="Calibri"/>
                <a:sym typeface="Calibri"/>
              </a:rPr>
              <a:t>Simte că </a:t>
            </a:r>
            <a:r>
              <a:rPr lang="en-US" sz="1600" b="0" i="0" u="none" strike="noStrike" cap="none" dirty="0" err="1" smtClean="0">
                <a:solidFill>
                  <a:schemeClr val="dk1"/>
                </a:solidFill>
                <a:latin typeface="Calibri"/>
                <a:ea typeface="Calibri"/>
                <a:cs typeface="Calibri"/>
                <a:sym typeface="Calibri"/>
              </a:rPr>
              <a:t>această</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ostilitate</a:t>
            </a:r>
            <a:r>
              <a:rPr lang="en-US" sz="1600" b="0" i="0" u="none" strike="noStrike" cap="none" dirty="0" smtClean="0">
                <a:solidFill>
                  <a:schemeClr val="dk1"/>
                </a:solidFill>
                <a:latin typeface="Calibri"/>
                <a:ea typeface="Calibri"/>
                <a:cs typeface="Calibri"/>
                <a:sym typeface="Calibri"/>
              </a:rPr>
              <a:t> îi </a:t>
            </a:r>
            <a:r>
              <a:rPr lang="en-US" sz="1600" b="0" i="0" u="none" strike="noStrike" cap="none" dirty="0" err="1" smtClean="0">
                <a:solidFill>
                  <a:schemeClr val="dk1"/>
                </a:solidFill>
                <a:latin typeface="Calibri"/>
                <a:ea typeface="Calibri"/>
                <a:cs typeface="Calibri"/>
                <a:sym typeface="Calibri"/>
              </a:rPr>
              <a:t>subminează</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frecvent</a:t>
            </a:r>
            <a:r>
              <a:rPr lang="en-US" sz="1600" b="0" i="0" u="none" strike="noStrike" cap="none" dirty="0" smtClean="0">
                <a:solidFill>
                  <a:schemeClr val="dk1"/>
                </a:solidFill>
                <a:latin typeface="Calibri"/>
                <a:ea typeface="Calibri"/>
                <a:cs typeface="Calibri"/>
                <a:sym typeface="Calibri"/>
              </a:rPr>
              <a:t> munca și că, </a:t>
            </a:r>
            <a:r>
              <a:rPr lang="en-US" sz="1600" b="0" i="0" u="none" strike="noStrike" cap="none" dirty="0" err="1" smtClean="0">
                <a:solidFill>
                  <a:schemeClr val="dk1"/>
                </a:solidFill>
                <a:latin typeface="Calibri"/>
                <a:ea typeface="Calibri"/>
                <a:cs typeface="Calibri"/>
                <a:sym typeface="Calibri"/>
              </a:rPr>
              <a:t>deși</a:t>
            </a:r>
            <a:r>
              <a:rPr lang="en-US" sz="1600" b="0" i="0" u="none" strike="noStrike" cap="none" dirty="0" smtClean="0">
                <a:solidFill>
                  <a:schemeClr val="dk1"/>
                </a:solidFill>
                <a:latin typeface="Calibri"/>
                <a:ea typeface="Calibri"/>
                <a:cs typeface="Calibri"/>
                <a:sym typeface="Calibri"/>
              </a:rPr>
              <a:t> îi place să </a:t>
            </a:r>
            <a:r>
              <a:rPr lang="en-US" sz="1600" b="0" i="0" u="none" strike="noStrike" cap="none" dirty="0" err="1" smtClean="0">
                <a:solidFill>
                  <a:schemeClr val="dk1"/>
                </a:solidFill>
                <a:latin typeface="Calibri"/>
                <a:ea typeface="Calibri"/>
                <a:cs typeface="Calibri"/>
                <a:sym typeface="Calibri"/>
              </a:rPr>
              <a:t>studieze</a:t>
            </a:r>
            <a:r>
              <a:rPr lang="en-US" sz="1600" b="0" i="0" u="none" strike="noStrike" cap="none" dirty="0" smtClean="0">
                <a:solidFill>
                  <a:schemeClr val="dk1"/>
                </a:solidFill>
                <a:latin typeface="Calibri"/>
                <a:ea typeface="Calibri"/>
                <a:cs typeface="Calibri"/>
                <a:sym typeface="Calibri"/>
              </a:rPr>
              <a:t>, de multe ori </a:t>
            </a:r>
            <a:r>
              <a:rPr lang="en-US" sz="1600" b="0" i="0" u="none" strike="noStrike" cap="none" dirty="0" err="1" smtClean="0">
                <a:solidFill>
                  <a:schemeClr val="dk1"/>
                </a:solidFill>
                <a:latin typeface="Calibri"/>
                <a:ea typeface="Calibri"/>
                <a:cs typeface="Calibri"/>
                <a:sym typeface="Calibri"/>
              </a:rPr>
              <a:t>sare</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peste</a:t>
            </a:r>
            <a:r>
              <a:rPr lang="en-US" sz="1600" b="0" i="0" u="none" strike="noStrike" cap="none" dirty="0" smtClean="0">
                <a:solidFill>
                  <a:schemeClr val="dk1"/>
                </a:solidFill>
                <a:latin typeface="Calibri"/>
                <a:ea typeface="Calibri"/>
                <a:cs typeface="Calibri"/>
                <a:sym typeface="Calibri"/>
              </a:rPr>
              <a:t> școală. </a:t>
            </a:r>
            <a:r>
              <a:rPr lang="ro-RO" sz="1600" b="0" i="0" u="none" strike="noStrike" cap="none" dirty="0" smtClean="0">
                <a:solidFill>
                  <a:schemeClr val="dk1"/>
                </a:solidFill>
                <a:latin typeface="Calibri"/>
                <a:ea typeface="Calibri"/>
                <a:cs typeface="Calibri"/>
                <a:sym typeface="Calibri"/>
              </a:rPr>
              <a:t>I se adresează</a:t>
            </a:r>
            <a:r>
              <a:rPr lang="ro-RO" sz="1600" b="0" i="0" u="none" strike="noStrike" cap="none" baseline="0"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profesorul</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ei</a:t>
            </a:r>
            <a:r>
              <a:rPr lang="ro-RO" sz="1600" b="0" i="0" u="none" strike="noStrike" cap="none" baseline="0" dirty="0" smtClean="0">
                <a:solidFill>
                  <a:schemeClr val="dk1"/>
                </a:solidFill>
                <a:latin typeface="Calibri"/>
                <a:ea typeface="Calibri"/>
                <a:cs typeface="Calibri"/>
                <a:sym typeface="Calibri"/>
              </a:rPr>
              <a:t> </a:t>
            </a:r>
            <a:r>
              <a:rPr lang="en-US" sz="1600" b="0" i="0" u="none" strike="noStrike" cap="none" dirty="0" smtClean="0">
                <a:solidFill>
                  <a:schemeClr val="dk1"/>
                </a:solidFill>
                <a:latin typeface="Calibri"/>
                <a:ea typeface="Calibri"/>
                <a:cs typeface="Calibri"/>
                <a:sym typeface="Calibri"/>
              </a:rPr>
              <a:t>pentru </a:t>
            </a:r>
            <a:r>
              <a:rPr lang="en-US" sz="1600" b="0" i="0" u="none" strike="noStrike" cap="none" dirty="0" err="1" smtClean="0">
                <a:solidFill>
                  <a:schemeClr val="dk1"/>
                </a:solidFill>
                <a:latin typeface="Calibri"/>
                <a:ea typeface="Calibri"/>
                <a:cs typeface="Calibri"/>
                <a:sym typeface="Calibri"/>
              </a:rPr>
              <a:t>ajutor</a:t>
            </a:r>
            <a:r>
              <a:rPr lang="en-US" sz="1600" b="0" i="0" u="none" strike="noStrike" cap="none" dirty="0" smtClean="0">
                <a:solidFill>
                  <a:schemeClr val="dk1"/>
                </a:solidFill>
                <a:latin typeface="Calibri"/>
                <a:ea typeface="Calibri"/>
                <a:cs typeface="Calibri"/>
                <a:sym typeface="Calibri"/>
              </a:rPr>
              <a:t>. După ce a </a:t>
            </a:r>
            <a:r>
              <a:rPr lang="en-US" sz="1600" b="0" i="0" u="none" strike="noStrike" cap="none" dirty="0" err="1" smtClean="0">
                <a:solidFill>
                  <a:schemeClr val="dk1"/>
                </a:solidFill>
                <a:latin typeface="Calibri"/>
                <a:ea typeface="Calibri"/>
                <a:cs typeface="Calibri"/>
                <a:sym typeface="Calibri"/>
              </a:rPr>
              <a:t>explorat</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pașii</a:t>
            </a:r>
            <a:r>
              <a:rPr lang="en-US" sz="1600" b="0" i="0" u="none" strike="noStrike" cap="none" dirty="0" smtClean="0">
                <a:solidFill>
                  <a:schemeClr val="dk1"/>
                </a:solidFill>
                <a:latin typeface="Calibri"/>
                <a:ea typeface="Calibri"/>
                <a:cs typeface="Calibri"/>
                <a:sym typeface="Calibri"/>
              </a:rPr>
              <a:t> și </a:t>
            </a:r>
            <a:r>
              <a:rPr lang="en-US" sz="1600" b="0" i="0" u="none" strike="noStrike" cap="none" dirty="0" err="1" smtClean="0">
                <a:solidFill>
                  <a:schemeClr val="dk1"/>
                </a:solidFill>
                <a:latin typeface="Calibri"/>
                <a:ea typeface="Calibri"/>
                <a:cs typeface="Calibri"/>
                <a:sym typeface="Calibri"/>
              </a:rPr>
              <a:t>soluțiile</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posibile</a:t>
            </a:r>
            <a:r>
              <a:rPr lang="en-US" sz="1600" b="0" i="0" u="none" strike="noStrike" cap="none" dirty="0" smtClean="0">
                <a:solidFill>
                  <a:schemeClr val="dk1"/>
                </a:solidFill>
                <a:latin typeface="Calibri"/>
                <a:ea typeface="Calibri"/>
                <a:cs typeface="Calibri"/>
                <a:sym typeface="Calibri"/>
              </a:rPr>
              <a:t> cu </a:t>
            </a:r>
            <a:r>
              <a:rPr lang="en-US" sz="1600" b="0" i="0" u="none" strike="noStrike" cap="none" dirty="0" err="1" smtClean="0">
                <a:solidFill>
                  <a:schemeClr val="dk1"/>
                </a:solidFill>
                <a:latin typeface="Calibri"/>
                <a:ea typeface="Calibri"/>
                <a:cs typeface="Calibri"/>
                <a:sym typeface="Calibri"/>
              </a:rPr>
              <a:t>profesorul</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ea</a:t>
            </a:r>
            <a:r>
              <a:rPr lang="en-US" sz="1600" b="0" i="0" u="none" strike="noStrike" cap="none" dirty="0" smtClean="0">
                <a:solidFill>
                  <a:schemeClr val="dk1"/>
                </a:solidFill>
                <a:latin typeface="Calibri"/>
                <a:ea typeface="Calibri"/>
                <a:cs typeface="Calibri"/>
                <a:sym typeface="Calibri"/>
              </a:rPr>
              <a:t> decide să discute cu colegii care </a:t>
            </a:r>
            <a:r>
              <a:rPr lang="en-US" sz="1600" b="0" i="0" u="none" strike="noStrike" cap="none" dirty="0" err="1" smtClean="0">
                <a:solidFill>
                  <a:schemeClr val="dk1"/>
                </a:solidFill>
                <a:latin typeface="Calibri"/>
                <a:ea typeface="Calibri"/>
                <a:cs typeface="Calibri"/>
                <a:sym typeface="Calibri"/>
              </a:rPr>
              <a:t>fac</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remarc</a:t>
            </a:r>
            <a:r>
              <a:rPr lang="ro-RO" sz="1600" b="0" i="0" u="none" strike="noStrike" cap="none" dirty="0" smtClean="0">
                <a:solidFill>
                  <a:schemeClr val="dk1"/>
                </a:solidFill>
                <a:latin typeface="Calibri"/>
                <a:ea typeface="Calibri"/>
                <a:cs typeface="Calibri"/>
                <a:sym typeface="Calibri"/>
              </a:rPr>
              <a:t>i</a:t>
            </a:r>
            <a:r>
              <a:rPr lang="en-US" sz="1600" b="0" i="0" u="none" strike="noStrike" cap="none" dirty="0" smtClean="0">
                <a:solidFill>
                  <a:schemeClr val="dk1"/>
                </a:solidFill>
                <a:latin typeface="Calibri"/>
                <a:ea typeface="Calibri"/>
                <a:cs typeface="Calibri"/>
                <a:sym typeface="Calibri"/>
              </a:rPr>
              <a:t> și să-i </a:t>
            </a:r>
            <a:r>
              <a:rPr lang="en-US" sz="1600" b="0" i="0" u="none" strike="noStrike" cap="none" dirty="0" err="1" smtClean="0">
                <a:solidFill>
                  <a:schemeClr val="dk1"/>
                </a:solidFill>
                <a:latin typeface="Calibri"/>
                <a:ea typeface="Calibri"/>
                <a:cs typeface="Calibri"/>
                <a:sym typeface="Calibri"/>
              </a:rPr>
              <a:t>ajute</a:t>
            </a:r>
            <a:r>
              <a:rPr lang="en-US" sz="1600" b="0" i="0" u="none" strike="noStrike" cap="none" dirty="0" smtClean="0">
                <a:solidFill>
                  <a:schemeClr val="dk1"/>
                </a:solidFill>
                <a:latin typeface="Calibri"/>
                <a:ea typeface="Calibri"/>
                <a:cs typeface="Calibri"/>
                <a:sym typeface="Calibri"/>
              </a:rPr>
              <a:t> să </a:t>
            </a:r>
            <a:r>
              <a:rPr lang="en-US" sz="1600" b="0" i="0" u="none" strike="noStrike" cap="none" dirty="0" err="1" smtClean="0">
                <a:solidFill>
                  <a:schemeClr val="dk1"/>
                </a:solidFill>
                <a:latin typeface="Calibri"/>
                <a:ea typeface="Calibri"/>
                <a:cs typeface="Calibri"/>
                <a:sym typeface="Calibri"/>
              </a:rPr>
              <a:t>înțeleagă</a:t>
            </a:r>
            <a:r>
              <a:rPr lang="en-US" sz="1600" b="0" i="0" u="none" strike="noStrike" cap="none" dirty="0" smtClean="0">
                <a:solidFill>
                  <a:schemeClr val="dk1"/>
                </a:solidFill>
                <a:latin typeface="Calibri"/>
                <a:ea typeface="Calibri"/>
                <a:cs typeface="Calibri"/>
                <a:sym typeface="Calibri"/>
              </a:rPr>
              <a:t> </a:t>
            </a:r>
            <a:r>
              <a:rPr lang="ro-RO" sz="1600" b="0" i="0" u="none" strike="noStrike" cap="none" dirty="0" smtClean="0">
                <a:solidFill>
                  <a:schemeClr val="dk1"/>
                </a:solidFill>
                <a:latin typeface="Calibri"/>
                <a:ea typeface="Calibri"/>
                <a:cs typeface="Calibri"/>
                <a:sym typeface="Calibri"/>
              </a:rPr>
              <a:t>de ce </a:t>
            </a:r>
            <a:r>
              <a:rPr lang="en-US" sz="1600" b="0" i="0" u="none" strike="noStrike" cap="none" dirty="0" err="1" smtClean="0">
                <a:solidFill>
                  <a:schemeClr val="dk1"/>
                </a:solidFill>
                <a:latin typeface="Calibri"/>
                <a:ea typeface="Calibri"/>
                <a:cs typeface="Calibri"/>
                <a:sym typeface="Calibri"/>
              </a:rPr>
              <a:t>comentariile</a:t>
            </a:r>
            <a:r>
              <a:rPr lang="en-US" sz="1600" b="0" i="0" u="none" strike="noStrike" cap="none" dirty="0" smtClean="0">
                <a:solidFill>
                  <a:schemeClr val="dk1"/>
                </a:solidFill>
                <a:latin typeface="Calibri"/>
                <a:ea typeface="Calibri"/>
                <a:cs typeface="Calibri"/>
                <a:sym typeface="Calibri"/>
              </a:rPr>
              <a:t> lor sunt </a:t>
            </a:r>
            <a:r>
              <a:rPr lang="en-US" sz="1600" b="0" i="0" u="none" strike="noStrike" cap="none" dirty="0" err="1" smtClean="0">
                <a:solidFill>
                  <a:schemeClr val="dk1"/>
                </a:solidFill>
                <a:latin typeface="Calibri"/>
                <a:ea typeface="Calibri"/>
                <a:cs typeface="Calibri"/>
                <a:sym typeface="Calibri"/>
              </a:rPr>
              <a:t>jignitoare</a:t>
            </a:r>
            <a:r>
              <a:rPr lang="en-US" sz="1600" b="0" i="0" u="none" strike="noStrike" cap="none" dirty="0" smtClean="0">
                <a:solidFill>
                  <a:schemeClr val="dk1"/>
                </a:solidFill>
                <a:latin typeface="Calibri"/>
                <a:ea typeface="Calibri"/>
                <a:cs typeface="Calibri"/>
                <a:sym typeface="Calibri"/>
              </a:rPr>
              <a:t>. </a:t>
            </a:r>
            <a:endParaRPr lang="ro-RO" sz="1600" b="0" i="0" u="none" strike="noStrike" cap="none" dirty="0" smtClean="0">
              <a:solidFill>
                <a:schemeClr val="dk1"/>
              </a:solidFill>
              <a:latin typeface="Calibri"/>
              <a:ea typeface="Calibri"/>
              <a:cs typeface="Calibri"/>
              <a:sym typeface="Calibri"/>
            </a:endParaRPr>
          </a:p>
          <a:p>
            <a:pPr marL="457200" marR="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0" i="0" u="none" strike="noStrike" cap="none" dirty="0" err="1" smtClean="0">
                <a:solidFill>
                  <a:schemeClr val="dk1"/>
                </a:solidFill>
                <a:latin typeface="Calibri"/>
                <a:ea typeface="Calibri"/>
                <a:cs typeface="Calibri"/>
                <a:sym typeface="Calibri"/>
              </a:rPr>
              <a:t>Profesorul</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înțelege</a:t>
            </a:r>
            <a:r>
              <a:rPr lang="en-US" sz="1600" b="0" i="0" u="none" strike="noStrike" cap="none" dirty="0" smtClean="0">
                <a:solidFill>
                  <a:schemeClr val="dk1"/>
                </a:solidFill>
                <a:latin typeface="Calibri"/>
                <a:ea typeface="Calibri"/>
                <a:cs typeface="Calibri"/>
                <a:sym typeface="Calibri"/>
              </a:rPr>
              <a:t> situația și, cu </a:t>
            </a:r>
            <a:r>
              <a:rPr lang="en-US" sz="1600" b="0" i="0" u="none" strike="noStrike" cap="none" dirty="0" err="1" smtClean="0">
                <a:solidFill>
                  <a:schemeClr val="dk1"/>
                </a:solidFill>
                <a:latin typeface="Calibri"/>
                <a:ea typeface="Calibri"/>
                <a:cs typeface="Calibri"/>
                <a:sym typeface="Calibri"/>
              </a:rPr>
              <a:t>ajutorul</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consilierului</a:t>
            </a:r>
            <a:r>
              <a:rPr lang="en-US" sz="1600" b="0" i="0" u="none" strike="noStrike" cap="none" dirty="0" smtClean="0">
                <a:solidFill>
                  <a:schemeClr val="dk1"/>
                </a:solidFill>
                <a:latin typeface="Calibri"/>
                <a:ea typeface="Calibri"/>
                <a:cs typeface="Calibri"/>
                <a:sym typeface="Calibri"/>
              </a:rPr>
              <a:t> școlar, </a:t>
            </a:r>
            <a:r>
              <a:rPr lang="en-US" sz="1600" b="0" i="0" u="none" strike="noStrike" cap="none" dirty="0" err="1" smtClean="0">
                <a:solidFill>
                  <a:schemeClr val="dk1"/>
                </a:solidFill>
                <a:latin typeface="Calibri"/>
                <a:ea typeface="Calibri"/>
                <a:cs typeface="Calibri"/>
                <a:sym typeface="Calibri"/>
              </a:rPr>
              <a:t>începe</a:t>
            </a:r>
            <a:r>
              <a:rPr lang="en-US" sz="1600" b="0" i="0" u="none" strike="noStrike" cap="none" dirty="0" smtClean="0">
                <a:solidFill>
                  <a:schemeClr val="dk1"/>
                </a:solidFill>
                <a:latin typeface="Calibri"/>
                <a:ea typeface="Calibri"/>
                <a:cs typeface="Calibri"/>
                <a:sym typeface="Calibri"/>
              </a:rPr>
              <a:t> rapid să </a:t>
            </a:r>
            <a:r>
              <a:rPr lang="en-US" sz="1600" b="0" i="0" u="none" strike="noStrike" cap="none" dirty="0" err="1" smtClean="0">
                <a:solidFill>
                  <a:schemeClr val="dk1"/>
                </a:solidFill>
                <a:latin typeface="Calibri"/>
                <a:ea typeface="Calibri"/>
                <a:cs typeface="Calibri"/>
                <a:sym typeface="Calibri"/>
              </a:rPr>
              <a:t>ia</a:t>
            </a:r>
            <a:r>
              <a:rPr lang="en-US" sz="1600" b="0" i="0" u="none" strike="noStrike" cap="none" dirty="0" smtClean="0">
                <a:solidFill>
                  <a:schemeClr val="dk1"/>
                </a:solidFill>
                <a:latin typeface="Calibri"/>
                <a:ea typeface="Calibri"/>
                <a:cs typeface="Calibri"/>
                <a:sym typeface="Calibri"/>
              </a:rPr>
              <a:t> alte măsuri pentru a asigura un mediu de clasă mai </a:t>
            </a:r>
            <a:r>
              <a:rPr lang="en-US" sz="1600" b="0" i="0" u="none" strike="noStrike" cap="none" dirty="0" err="1" smtClean="0">
                <a:solidFill>
                  <a:schemeClr val="dk1"/>
                </a:solidFill>
                <a:latin typeface="Calibri"/>
                <a:ea typeface="Calibri"/>
                <a:cs typeface="Calibri"/>
                <a:sym typeface="Calibri"/>
              </a:rPr>
              <a:t>confortabil</a:t>
            </a:r>
            <a:r>
              <a:rPr lang="en-US" sz="1600" b="0" i="0" u="none" strike="noStrike" cap="none" dirty="0" smtClean="0">
                <a:solidFill>
                  <a:schemeClr val="dk1"/>
                </a:solidFill>
                <a:latin typeface="Calibri"/>
                <a:ea typeface="Calibri"/>
                <a:cs typeface="Calibri"/>
                <a:sym typeface="Calibri"/>
              </a:rPr>
              <a:t> pentru toți. </a:t>
            </a:r>
            <a:r>
              <a:rPr lang="en-US" sz="1600" b="0" i="0" u="none" strike="noStrike" cap="none" dirty="0" err="1" smtClean="0">
                <a:solidFill>
                  <a:schemeClr val="dk1"/>
                </a:solidFill>
                <a:latin typeface="Calibri"/>
                <a:ea typeface="Calibri"/>
                <a:cs typeface="Calibri"/>
                <a:sym typeface="Calibri"/>
              </a:rPr>
              <a:t>Organizează</a:t>
            </a:r>
            <a:r>
              <a:rPr lang="en-US" sz="1600" b="0" i="0" u="none" strike="noStrike" cap="none" dirty="0" smtClean="0">
                <a:solidFill>
                  <a:schemeClr val="dk1"/>
                </a:solidFill>
                <a:latin typeface="Calibri"/>
                <a:ea typeface="Calibri"/>
                <a:cs typeface="Calibri"/>
                <a:sym typeface="Calibri"/>
              </a:rPr>
              <a:t> activități </a:t>
            </a:r>
            <a:r>
              <a:rPr lang="en-US" sz="1600" b="0" i="0" u="none" strike="noStrike" cap="none" dirty="0" err="1" smtClean="0">
                <a:solidFill>
                  <a:schemeClr val="dk1"/>
                </a:solidFill>
                <a:latin typeface="Calibri"/>
                <a:ea typeface="Calibri"/>
                <a:cs typeface="Calibri"/>
                <a:sym typeface="Calibri"/>
              </a:rPr>
              <a:t>extrașcolare</a:t>
            </a:r>
            <a:r>
              <a:rPr lang="en-US" sz="1600" b="0" i="0" u="none" strike="noStrike" cap="none" dirty="0" smtClean="0">
                <a:solidFill>
                  <a:schemeClr val="dk1"/>
                </a:solidFill>
                <a:latin typeface="Calibri"/>
                <a:ea typeface="Calibri"/>
                <a:cs typeface="Calibri"/>
                <a:sym typeface="Calibri"/>
              </a:rPr>
              <a:t> și de lucru, care permit elevilor să se </a:t>
            </a:r>
            <a:r>
              <a:rPr lang="en-US" sz="1600" b="0" i="0" u="none" strike="noStrike" cap="none" dirty="0" err="1" smtClean="0">
                <a:solidFill>
                  <a:schemeClr val="dk1"/>
                </a:solidFill>
                <a:latin typeface="Calibri"/>
                <a:ea typeface="Calibri"/>
                <a:cs typeface="Calibri"/>
                <a:sym typeface="Calibri"/>
              </a:rPr>
              <a:t>cunoască</a:t>
            </a:r>
            <a:r>
              <a:rPr lang="en-US" sz="1600" b="0" i="0" u="none" strike="noStrike" cap="none" dirty="0" smtClean="0">
                <a:solidFill>
                  <a:schemeClr val="dk1"/>
                </a:solidFill>
                <a:latin typeface="Calibri"/>
                <a:ea typeface="Calibri"/>
                <a:cs typeface="Calibri"/>
                <a:sym typeface="Calibri"/>
              </a:rPr>
              <a:t> mai bine. </a:t>
            </a:r>
            <a:endParaRPr lang="ro-RO" sz="1600" b="0" i="0" u="none" strike="noStrike" cap="none" dirty="0" smtClean="0">
              <a:solidFill>
                <a:schemeClr val="dk1"/>
              </a:solidFill>
              <a:latin typeface="Calibri"/>
              <a:ea typeface="Calibri"/>
              <a:cs typeface="Calibri"/>
              <a:sym typeface="Calibri"/>
            </a:endParaRPr>
          </a:p>
          <a:p>
            <a:pPr marL="457200" marR="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0" i="0" u="none" strike="noStrike" cap="none" dirty="0" smtClean="0">
                <a:solidFill>
                  <a:schemeClr val="dk1"/>
                </a:solidFill>
                <a:latin typeface="Calibri"/>
                <a:ea typeface="Calibri"/>
                <a:cs typeface="Calibri"/>
                <a:sym typeface="Calibri"/>
              </a:rPr>
              <a:t>În timp, Anna se simte mai </a:t>
            </a:r>
            <a:r>
              <a:rPr lang="en-US" sz="1600" b="0" i="0" u="none" strike="noStrike" cap="none" dirty="0" err="1" smtClean="0">
                <a:solidFill>
                  <a:schemeClr val="dk1"/>
                </a:solidFill>
                <a:latin typeface="Calibri"/>
                <a:ea typeface="Calibri"/>
                <a:cs typeface="Calibri"/>
                <a:sym typeface="Calibri"/>
              </a:rPr>
              <a:t>încrezătoare</a:t>
            </a:r>
            <a:r>
              <a:rPr lang="en-US" sz="1600" b="0" i="0" u="none" strike="noStrike" cap="none" dirty="0" smtClean="0">
                <a:solidFill>
                  <a:schemeClr val="dk1"/>
                </a:solidFill>
                <a:latin typeface="Calibri"/>
                <a:ea typeface="Calibri"/>
                <a:cs typeface="Calibri"/>
                <a:sym typeface="Calibri"/>
              </a:rPr>
              <a:t> în ceea ce privește </a:t>
            </a:r>
            <a:r>
              <a:rPr lang="ro-RO" sz="1600" b="0" i="0" u="none" strike="noStrike" cap="none" dirty="0" smtClean="0">
                <a:solidFill>
                  <a:schemeClr val="dk1"/>
                </a:solidFill>
                <a:latin typeface="Calibri"/>
                <a:ea typeface="Calibri"/>
                <a:cs typeface="Calibri"/>
                <a:sym typeface="Calibri"/>
              </a:rPr>
              <a:t>originile sale</a:t>
            </a:r>
            <a:r>
              <a:rPr lang="en-US" sz="1600" b="0" i="0" u="none" strike="noStrike" cap="none" dirty="0" smtClean="0">
                <a:solidFill>
                  <a:schemeClr val="dk1"/>
                </a:solidFill>
                <a:latin typeface="Calibri"/>
                <a:ea typeface="Calibri"/>
                <a:cs typeface="Calibri"/>
                <a:sym typeface="Calibri"/>
              </a:rPr>
              <a:t>, </a:t>
            </a:r>
            <a:r>
              <a:rPr lang="en-US" sz="1600" b="0" i="0" u="none" strike="noStrike" cap="none" dirty="0" err="1" smtClean="0">
                <a:solidFill>
                  <a:schemeClr val="dk1"/>
                </a:solidFill>
                <a:latin typeface="Calibri"/>
                <a:ea typeface="Calibri"/>
                <a:cs typeface="Calibri"/>
                <a:sym typeface="Calibri"/>
              </a:rPr>
              <a:t>iar</a:t>
            </a:r>
            <a:r>
              <a:rPr lang="en-US" sz="1600" b="0" i="0" u="none" strike="noStrike" cap="none" dirty="0" smtClean="0">
                <a:solidFill>
                  <a:schemeClr val="dk1"/>
                </a:solidFill>
                <a:latin typeface="Calibri"/>
                <a:ea typeface="Calibri"/>
                <a:cs typeface="Calibri"/>
                <a:sym typeface="Calibri"/>
              </a:rPr>
              <a:t> performanța </a:t>
            </a:r>
            <a:r>
              <a:rPr lang="en-US" sz="1600" b="0" i="0" u="none" strike="noStrike" cap="none" dirty="0" err="1" smtClean="0">
                <a:solidFill>
                  <a:schemeClr val="dk1"/>
                </a:solidFill>
                <a:latin typeface="Calibri"/>
                <a:ea typeface="Calibri"/>
                <a:cs typeface="Calibri"/>
                <a:sym typeface="Calibri"/>
              </a:rPr>
              <a:t>ei</a:t>
            </a:r>
            <a:r>
              <a:rPr lang="en-US" sz="1600" b="0" i="0" u="none" strike="noStrike" cap="none" dirty="0" smtClean="0">
                <a:solidFill>
                  <a:schemeClr val="dk1"/>
                </a:solidFill>
                <a:latin typeface="Calibri"/>
                <a:ea typeface="Calibri"/>
                <a:cs typeface="Calibri"/>
                <a:sym typeface="Calibri"/>
              </a:rPr>
              <a:t> la școală se </a:t>
            </a:r>
            <a:r>
              <a:rPr lang="en-US" sz="1600" b="0" i="0" u="none" strike="noStrike" cap="none" dirty="0" err="1" smtClean="0">
                <a:solidFill>
                  <a:schemeClr val="dk1"/>
                </a:solidFill>
                <a:latin typeface="Calibri"/>
                <a:ea typeface="Calibri"/>
                <a:cs typeface="Calibri"/>
                <a:sym typeface="Calibri"/>
              </a:rPr>
              <a:t>îmbunătățește</a:t>
            </a:r>
            <a:r>
              <a:rPr lang="en-US" sz="1600" b="0" i="0" u="none" strike="noStrike" cap="none" dirty="0" smtClean="0">
                <a:solidFill>
                  <a:schemeClr val="dk1"/>
                </a:solidFill>
                <a:latin typeface="Calibri"/>
                <a:ea typeface="Calibri"/>
                <a:cs typeface="Calibri"/>
                <a:sym typeface="Calibri"/>
              </a:rPr>
              <a:t> ca </a:t>
            </a:r>
            <a:r>
              <a:rPr lang="en-US" sz="1600" b="0" i="0" u="none" strike="noStrike" cap="none" dirty="0" err="1" smtClean="0">
                <a:solidFill>
                  <a:schemeClr val="dk1"/>
                </a:solidFill>
                <a:latin typeface="Calibri"/>
                <a:ea typeface="Calibri"/>
                <a:cs typeface="Calibri"/>
                <a:sym typeface="Calibri"/>
              </a:rPr>
              <a:t>urmare</a:t>
            </a:r>
            <a:r>
              <a:rPr lang="en-US" sz="1600" b="0" i="0" u="none" strike="noStrike" cap="none" dirty="0" smtClean="0">
                <a:solidFill>
                  <a:schemeClr val="dk1"/>
                </a:solidFill>
                <a:latin typeface="Calibri"/>
                <a:ea typeface="Calibri"/>
                <a:cs typeface="Calibri"/>
                <a:sym typeface="Calibri"/>
              </a:rPr>
              <a:t> a </a:t>
            </a:r>
            <a:r>
              <a:rPr lang="en-US" sz="1600" b="0" i="0" u="none" strike="noStrike" cap="none" dirty="0" err="1" smtClean="0">
                <a:solidFill>
                  <a:schemeClr val="dk1"/>
                </a:solidFill>
                <a:latin typeface="Calibri"/>
                <a:ea typeface="Calibri"/>
                <a:cs typeface="Calibri"/>
                <a:sym typeface="Calibri"/>
              </a:rPr>
              <a:t>creșterii</a:t>
            </a:r>
            <a:r>
              <a:rPr lang="en-US" sz="1600" b="0" i="0" u="none" strike="noStrike" cap="none" dirty="0" smtClean="0">
                <a:solidFill>
                  <a:schemeClr val="dk1"/>
                </a:solidFill>
                <a:latin typeface="Calibri"/>
                <a:ea typeface="Calibri"/>
                <a:cs typeface="Calibri"/>
                <a:sym typeface="Calibri"/>
              </a:rPr>
              <a:t> </a:t>
            </a:r>
            <a:r>
              <a:rPr lang="ro-RO" sz="1600" b="0" i="0" u="none" strike="noStrike" cap="none" dirty="0" smtClean="0">
                <a:solidFill>
                  <a:schemeClr val="dk1"/>
                </a:solidFill>
                <a:latin typeface="Calibri"/>
                <a:ea typeface="Calibri"/>
                <a:cs typeface="Calibri"/>
                <a:sym typeface="Calibri"/>
              </a:rPr>
              <a:t>încrederii de sine</a:t>
            </a:r>
            <a:r>
              <a:rPr lang="en-US" sz="1600" b="0" i="0" u="none" strike="noStrike" cap="none" dirty="0" smtClean="0">
                <a:solidFill>
                  <a:schemeClr val="dk1"/>
                </a:solidFill>
                <a:latin typeface="Calibri"/>
                <a:ea typeface="Calibri"/>
                <a:cs typeface="Calibri"/>
                <a:sym typeface="Calibri"/>
              </a:rPr>
              <a:t>.</a:t>
            </a: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165074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dirty="0"/>
          </a:p>
        </p:txBody>
      </p:sp>
    </p:spTree>
    <p:extLst>
      <p:ext uri="{BB962C8B-B14F-4D97-AF65-F5344CB8AC3E}">
        <p14:creationId xmlns:p14="http://schemas.microsoft.com/office/powerpoint/2010/main" val="4278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smtClean="0">
                <a:solidFill>
                  <a:schemeClr val="tx1"/>
                </a:solidFill>
                <a:latin typeface="Helvetica Neue"/>
                <a:ea typeface="Helvetica Neue"/>
                <a:cs typeface="Helvetica Neue"/>
                <a:sym typeface="Helvetica Neue"/>
              </a:rPr>
              <a:t>Fetele au un acces mai limitat la educație decât băieții, în principal d</a:t>
            </a:r>
            <a:r>
              <a:rPr lang="ro-RO" sz="1200" dirty="0" smtClean="0">
                <a:solidFill>
                  <a:schemeClr val="tx1"/>
                </a:solidFill>
                <a:latin typeface="Helvetica Neue"/>
                <a:ea typeface="Helvetica Neue"/>
                <a:cs typeface="Helvetica Neue"/>
                <a:sym typeface="Helvetica Neue"/>
              </a:rPr>
              <a:t>in cauza</a:t>
            </a:r>
            <a:r>
              <a:rPr lang="en-US" sz="1200" dirty="0" smtClean="0">
                <a:solidFill>
                  <a:schemeClr val="tx1"/>
                </a:solidFill>
                <a:latin typeface="Helvetica Neue"/>
                <a:ea typeface="Helvetica Neue"/>
                <a:cs typeface="Helvetica Neue"/>
                <a:sym typeface="Helvetica Neue"/>
              </a:rPr>
              <a:t> atitudinilor culturale și religioase față de rolurile de gen.</a:t>
            </a:r>
            <a:endParaRPr lang="en-US" sz="1200" b="0" i="0" u="none" strike="noStrike" cap="none" baseline="0" dirty="0" smtClean="0">
              <a:solidFill>
                <a:schemeClr val="tx1"/>
              </a:solidFill>
              <a:latin typeface="Helvetica Neue"/>
              <a:ea typeface="Calibri"/>
              <a:cs typeface="Calibri"/>
              <a:sym typeface="Helvetica Neue"/>
            </a:endParaRPr>
          </a:p>
          <a:p>
            <a:pPr marL="0" lvl="0" indent="0" algn="l" rtl="0">
              <a:lnSpc>
                <a:spcPct val="100000"/>
              </a:lnSpc>
              <a:spcBef>
                <a:spcPts val="0"/>
              </a:spcBef>
              <a:spcAft>
                <a:spcPts val="0"/>
              </a:spcAft>
              <a:buSzPts val="1400"/>
              <a:buNone/>
            </a:pPr>
            <a:endParaRPr lang="en-US" sz="1200" b="0" i="0" u="none" strike="noStrike" cap="none" baseline="0" dirty="0" smtClean="0">
              <a:solidFill>
                <a:schemeClr val="tx1"/>
              </a:solidFill>
              <a:latin typeface="Helvetica Neue"/>
              <a:ea typeface="Calibri"/>
              <a:cs typeface="Calibri"/>
              <a:sym typeface="Helvetica Neue"/>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Invitați participanții să vizioneze următorul videoclip și să discute principal</a:t>
            </a:r>
            <a:r>
              <a:rPr lang="ro-RO" sz="1200" b="0" i="0" u="none" strike="noStrike" cap="none" dirty="0" smtClean="0">
                <a:solidFill>
                  <a:schemeClr val="dk1"/>
                </a:solidFill>
                <a:latin typeface="Calibri"/>
                <a:ea typeface="Calibri"/>
                <a:cs typeface="Calibri"/>
                <a:sym typeface="Calibri"/>
              </a:rPr>
              <a:t>ele</a:t>
            </a:r>
            <a:r>
              <a:rPr lang="ro-RO" sz="1200" b="0" i="0" u="none" strike="noStrike" cap="none" baseline="0" dirty="0" smtClean="0">
                <a:solidFill>
                  <a:schemeClr val="dk1"/>
                </a:solidFill>
                <a:latin typeface="Calibri"/>
                <a:ea typeface="Calibri"/>
                <a:cs typeface="Calibri"/>
                <a:sym typeface="Calibri"/>
              </a:rPr>
              <a:t> aspecte</a:t>
            </a:r>
            <a:r>
              <a:rPr lang="en-US" sz="1200" b="0" i="0" u="none" strike="noStrike" cap="none" dirty="0" smtClean="0">
                <a:solidFill>
                  <a:schemeClr val="dk1"/>
                </a:solidFill>
                <a:latin typeface="Calibri"/>
                <a:ea typeface="Calibri"/>
                <a:cs typeface="Calibri"/>
                <a:sym typeface="Calibri"/>
              </a:rPr>
              <a:t>. Malala Yousafzai - Dreptul la </a:t>
            </a:r>
            <a:r>
              <a:rPr lang="ro-RO" sz="1200" b="0" i="0" u="none" strike="noStrike" cap="none" dirty="0" smtClean="0">
                <a:solidFill>
                  <a:schemeClr val="dk1"/>
                </a:solidFill>
                <a:latin typeface="Calibri"/>
                <a:ea typeface="Calibri"/>
                <a:cs typeface="Calibri"/>
                <a:sym typeface="Calibri"/>
              </a:rPr>
              <a:t>educație </a:t>
            </a:r>
            <a:r>
              <a:rPr lang="en-US" sz="1200" b="0" i="0" u="none" strike="noStrike" cap="none" dirty="0" smtClean="0">
                <a:solidFill>
                  <a:schemeClr val="dk1"/>
                </a:solidFill>
                <a:latin typeface="Calibri"/>
                <a:ea typeface="Calibri"/>
                <a:cs typeface="Calibri"/>
                <a:sym typeface="Calibri"/>
              </a:rPr>
              <a:t>trebuie </a:t>
            </a:r>
            <a:r>
              <a:rPr lang="ro-RO" sz="1200" b="0" i="0" u="none" strike="noStrike" cap="none" dirty="0" smtClean="0">
                <a:solidFill>
                  <a:schemeClr val="dk1"/>
                </a:solidFill>
                <a:latin typeface="Calibri"/>
                <a:ea typeface="Calibri"/>
                <a:cs typeface="Calibri"/>
                <a:sym typeface="Calibri"/>
              </a:rPr>
              <a:t>garantat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oric</a:t>
            </a:r>
            <a:r>
              <a:rPr lang="ro-RO" sz="1200" b="0" i="0" u="none" strike="noStrike" cap="none" dirty="0" smtClean="0">
                <a:solidFill>
                  <a:schemeClr val="dk1"/>
                </a:solidFill>
                <a:latin typeface="Calibri"/>
                <a:ea typeface="Calibri"/>
                <a:cs typeface="Calibri"/>
                <a:sym typeface="Calibri"/>
              </a:rPr>
              <a:t>ă</a:t>
            </a:r>
            <a:r>
              <a:rPr lang="en-US" sz="1200" b="0" i="0" u="none" strike="noStrike" cap="none" dirty="0" smtClean="0">
                <a:solidFill>
                  <a:schemeClr val="dk1"/>
                </a:solidFill>
                <a:latin typeface="Calibri"/>
                <a:ea typeface="Calibri"/>
                <a:cs typeface="Calibri"/>
                <a:sym typeface="Calibri"/>
              </a:rPr>
              <a:t>rui copil</a:t>
            </a:r>
            <a:r>
              <a:rPr lang="ro-RO" sz="1200" b="0" i="0" u="none" strike="noStrike" cap="none"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hlinkClick r:id="rId3"/>
              </a:rPr>
              <a:t>https://www.youtube.com/watch?v=qu3aQMxkrc4</a:t>
            </a: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aseline="0" dirty="0" smtClean="0">
              <a:solidFill>
                <a:schemeClr val="tx1"/>
              </a:solidFill>
              <a:latin typeface="Helvetica Neue"/>
              <a:ea typeface="Helvetica Neue"/>
              <a:cs typeface="Helvetica Neue"/>
              <a:sym typeface="Helvetica Neue"/>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15</a:t>
            </a:fld>
            <a:endParaRPr dirty="0"/>
          </a:p>
        </p:txBody>
      </p:sp>
    </p:spTree>
    <p:extLst>
      <p:ext uri="{BB962C8B-B14F-4D97-AF65-F5344CB8AC3E}">
        <p14:creationId xmlns:p14="http://schemas.microsoft.com/office/powerpoint/2010/main" val="202952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1" dirty="0" smtClean="0"/>
              <a:t>Este posibil ca profesorii să nu-și </a:t>
            </a:r>
            <a:r>
              <a:rPr lang="en-US" b="1" i="1" dirty="0" err="1" smtClean="0"/>
              <a:t>dea</a:t>
            </a:r>
            <a:r>
              <a:rPr lang="en-US" b="1" i="1" dirty="0" smtClean="0"/>
              <a:t> seama că au prejudecăți și stereotipuri</a:t>
            </a:r>
            <a:r>
              <a:rPr lang="en-US" dirty="0" smtClean="0"/>
              <a:t>.</a:t>
            </a:r>
            <a:endParaRPr lang="ro-RO" dirty="0" smtClean="0"/>
          </a:p>
          <a:p>
            <a:pPr marL="0" lvl="0" indent="0" algn="l" rtl="0">
              <a:lnSpc>
                <a:spcPct val="100000"/>
              </a:lnSpc>
              <a:spcBef>
                <a:spcPts val="0"/>
              </a:spcBef>
              <a:spcAft>
                <a:spcPts val="0"/>
              </a:spcAft>
              <a:buSzPts val="1400"/>
              <a:buNone/>
            </a:pPr>
            <a:r>
              <a:rPr lang="en-US" baseline="0" dirty="0" smtClean="0"/>
              <a:t> </a:t>
            </a:r>
          </a:p>
          <a:p>
            <a:pPr marL="0" lvl="0" indent="0" algn="l" rtl="0">
              <a:lnSpc>
                <a:spcPct val="100000"/>
              </a:lnSpc>
              <a:spcBef>
                <a:spcPts val="0"/>
              </a:spcBef>
              <a:spcAft>
                <a:spcPts val="0"/>
              </a:spcAft>
              <a:buSzPts val="1400"/>
              <a:buNone/>
            </a:pPr>
            <a:r>
              <a:rPr lang="ro-RO" sz="1200" b="0" i="1" u="none" strike="noStrike" cap="none" baseline="0" dirty="0" smtClean="0">
                <a:solidFill>
                  <a:schemeClr val="dk1"/>
                </a:solidFill>
                <a:latin typeface="Calibri"/>
                <a:ea typeface="Calibri"/>
                <a:cs typeface="Calibri"/>
                <a:sym typeface="Calibri"/>
              </a:rPr>
              <a:t>Împărțiți </a:t>
            </a:r>
            <a:r>
              <a:rPr lang="en-US" sz="1200" b="0" i="1" u="none" strike="noStrike" cap="none" baseline="0" dirty="0" smtClean="0">
                <a:solidFill>
                  <a:schemeClr val="dk1"/>
                </a:solidFill>
                <a:latin typeface="Calibri"/>
                <a:ea typeface="Calibri"/>
                <a:cs typeface="Calibri"/>
                <a:sym typeface="Calibri"/>
              </a:rPr>
              <a:t>participanții în </a:t>
            </a:r>
            <a:r>
              <a:rPr lang="en-US" sz="1200" b="0" i="1" u="none" strike="noStrike" cap="none" baseline="0" dirty="0" err="1" smtClean="0">
                <a:solidFill>
                  <a:schemeClr val="dk1"/>
                </a:solidFill>
                <a:latin typeface="Calibri"/>
                <a:ea typeface="Calibri"/>
                <a:cs typeface="Calibri"/>
                <a:sym typeface="Calibri"/>
              </a:rPr>
              <a:t>grupuri</a:t>
            </a:r>
            <a:r>
              <a:rPr lang="en-US" sz="1200" b="0" i="1"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Invitați participanții să </a:t>
            </a:r>
            <a:r>
              <a:rPr lang="en-US" sz="1200" b="0" i="0" u="none" strike="noStrike" cap="none" baseline="0" dirty="0" err="1" smtClean="0">
                <a:solidFill>
                  <a:schemeClr val="dk1"/>
                </a:solidFill>
                <a:latin typeface="Calibri"/>
                <a:ea typeface="Calibri"/>
                <a:cs typeface="Calibri"/>
                <a:sym typeface="Calibri"/>
              </a:rPr>
              <a:t>citească</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cazul</a:t>
            </a:r>
            <a:r>
              <a:rPr lang="en-US" sz="1200" b="0" i="0" u="none" strike="noStrike" cap="none" baseline="0" dirty="0" smtClean="0">
                <a:solidFill>
                  <a:schemeClr val="dk1"/>
                </a:solidFill>
                <a:latin typeface="Calibri"/>
                <a:ea typeface="Calibri"/>
                <a:cs typeface="Calibri"/>
                <a:sym typeface="Calibri"/>
              </a:rPr>
              <a:t> și să discute soluții. </a:t>
            </a:r>
            <a:r>
              <a:rPr lang="en-US" sz="1200" b="0" i="0" u="none" strike="noStrike" cap="none" baseline="0" dirty="0" err="1" smtClean="0">
                <a:solidFill>
                  <a:schemeClr val="dk1"/>
                </a:solidFill>
                <a:latin typeface="Calibri"/>
                <a:ea typeface="Calibri"/>
                <a:cs typeface="Calibri"/>
                <a:sym typeface="Calibri"/>
              </a:rPr>
              <a:t>Apoi</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citiți</a:t>
            </a:r>
            <a:r>
              <a:rPr lang="en-US" sz="1200" b="0" i="0" u="none" strike="noStrike" cap="none" baseline="0" dirty="0" smtClean="0">
                <a:solidFill>
                  <a:schemeClr val="dk1"/>
                </a:solidFill>
                <a:latin typeface="Calibri"/>
                <a:ea typeface="Calibri"/>
                <a:cs typeface="Calibri"/>
                <a:sym typeface="Calibri"/>
              </a:rPr>
              <a:t> și </a:t>
            </a:r>
            <a:r>
              <a:rPr lang="en-US" sz="1200" b="0" i="0" u="none" strike="noStrike" cap="none" baseline="0" dirty="0" err="1" smtClean="0">
                <a:solidFill>
                  <a:schemeClr val="dk1"/>
                </a:solidFill>
                <a:latin typeface="Calibri"/>
                <a:ea typeface="Calibri"/>
                <a:cs typeface="Calibri"/>
                <a:sym typeface="Calibri"/>
              </a:rPr>
              <a:t>comparați</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soluțiile</a:t>
            </a:r>
            <a:r>
              <a:rPr lang="en-US" sz="1200" b="0" i="0" u="none" strike="noStrike" cap="none" baseline="0" dirty="0" smtClean="0">
                <a:solidFill>
                  <a:schemeClr val="dk1"/>
                </a:solidFill>
                <a:latin typeface="Calibri"/>
                <a:ea typeface="Calibri"/>
                <a:cs typeface="Calibri"/>
                <a:sym typeface="Calibri"/>
              </a:rPr>
              <a:t> lor cu </a:t>
            </a:r>
            <a:r>
              <a:rPr lang="en-US" sz="1200" b="0" i="0" u="none" strike="noStrike" cap="none" baseline="0" dirty="0" err="1" smtClean="0">
                <a:solidFill>
                  <a:schemeClr val="dk1"/>
                </a:solidFill>
                <a:latin typeface="Calibri"/>
                <a:ea typeface="Calibri"/>
                <a:cs typeface="Calibri"/>
                <a:sym typeface="Calibri"/>
              </a:rPr>
              <a:t>soluția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oferită</a:t>
            </a:r>
            <a:r>
              <a:rPr lang="en-US" sz="1200" b="0" i="0" u="none" strike="noStrike" cap="none" baseline="0" dirty="0" smtClean="0">
                <a:solidFill>
                  <a:schemeClr val="dk1"/>
                </a:solidFill>
                <a:latin typeface="Calibri"/>
                <a:ea typeface="Calibri"/>
                <a:cs typeface="Calibri"/>
                <a:sym typeface="Calibri"/>
              </a:rPr>
              <a:t> de </a:t>
            </a:r>
            <a:r>
              <a:rPr lang="en-US" sz="1200" b="0" i="0" u="none" strike="noStrike" cap="none" baseline="0" dirty="0" err="1" smtClean="0">
                <a:solidFill>
                  <a:schemeClr val="dk1"/>
                </a:solidFill>
                <a:latin typeface="Calibri"/>
                <a:ea typeface="Calibri"/>
                <a:cs typeface="Calibri"/>
                <a:sym typeface="Calibri"/>
              </a:rPr>
              <a:t>fișa</a:t>
            </a:r>
            <a:r>
              <a:rPr lang="en-US" sz="1200" b="0" i="0" u="none" strike="noStrike" cap="none" baseline="0" dirty="0" smtClean="0">
                <a:solidFill>
                  <a:schemeClr val="dk1"/>
                </a:solidFill>
                <a:latin typeface="Calibri"/>
                <a:ea typeface="Calibri"/>
                <a:cs typeface="Calibri"/>
                <a:sym typeface="Calibri"/>
              </a:rPr>
              <a:t> de lucru. Invitați participanții să </a:t>
            </a:r>
            <a:r>
              <a:rPr lang="en-US" sz="1200" b="0" i="0" u="none" strike="noStrike" cap="none" baseline="0" dirty="0" err="1" smtClean="0">
                <a:solidFill>
                  <a:schemeClr val="dk1"/>
                </a:solidFill>
                <a:latin typeface="Calibri"/>
                <a:ea typeface="Calibri"/>
                <a:cs typeface="Calibri"/>
                <a:sym typeface="Calibri"/>
              </a:rPr>
              <a:t>împărtășească</a:t>
            </a:r>
            <a:r>
              <a:rPr lang="en-US" sz="1200" b="0" i="0" u="none" strike="noStrike" cap="none" baseline="0" dirty="0" smtClean="0">
                <a:solidFill>
                  <a:schemeClr val="dk1"/>
                </a:solidFill>
                <a:latin typeface="Calibri"/>
                <a:ea typeface="Calibri"/>
                <a:cs typeface="Calibri"/>
                <a:sym typeface="Calibri"/>
              </a:rPr>
              <a:t> și să discute </a:t>
            </a:r>
            <a:r>
              <a:rPr lang="en-US" sz="1200" b="0" i="0" u="none" strike="noStrike" cap="none" baseline="0" dirty="0" err="1" smtClean="0">
                <a:solidFill>
                  <a:schemeClr val="dk1"/>
                </a:solidFill>
                <a:latin typeface="Calibri"/>
                <a:ea typeface="Calibri"/>
                <a:cs typeface="Calibri"/>
                <a:sym typeface="Calibri"/>
              </a:rPr>
              <a:t>experiențe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similare</a:t>
            </a:r>
            <a:r>
              <a:rPr lang="en-US" sz="1200" b="0" i="0" u="none" strike="noStrike" cap="none" baseline="0" dirty="0" smtClean="0">
                <a:solidFill>
                  <a:schemeClr val="dk1"/>
                </a:solidFill>
                <a:latin typeface="Calibri"/>
                <a:ea typeface="Calibri"/>
                <a:cs typeface="Calibri"/>
                <a:sym typeface="Calibri"/>
              </a:rPr>
              <a:t>. ~</a:t>
            </a:r>
            <a:r>
              <a:rPr lang="en-US" sz="1200" dirty="0" err="1" smtClean="0">
                <a:solidFill>
                  <a:srgbClr val="FF0000"/>
                </a:solidFill>
                <a:latin typeface="Helvetica Neue" panose="020B0604020202020204" charset="0"/>
              </a:rPr>
              <a:t>Lucrați</a:t>
            </a:r>
            <a:r>
              <a:rPr lang="en-US" sz="1200" dirty="0" smtClean="0">
                <a:solidFill>
                  <a:srgbClr val="FF0000"/>
                </a:solidFill>
                <a:latin typeface="Helvetica Neue" panose="020B0604020202020204" charset="0"/>
              </a:rPr>
              <a:t> în </a:t>
            </a:r>
            <a:r>
              <a:rPr lang="en-US" sz="1200" dirty="0" err="1" smtClean="0">
                <a:solidFill>
                  <a:srgbClr val="FF0000"/>
                </a:solidFill>
                <a:latin typeface="Helvetica Neue" panose="020B0604020202020204" charset="0"/>
              </a:rPr>
              <a:t>cadrul</a:t>
            </a:r>
            <a:r>
              <a:rPr lang="en-US" sz="1200" dirty="0" smtClean="0">
                <a:solidFill>
                  <a:srgbClr val="FF0000"/>
                </a:solidFill>
                <a:latin typeface="Helvetica Neue" panose="020B0604020202020204" charset="0"/>
              </a:rPr>
              <a:t> </a:t>
            </a:r>
            <a:r>
              <a:rPr lang="en-US" sz="1200" dirty="0" err="1" smtClean="0">
                <a:solidFill>
                  <a:srgbClr val="FF0000"/>
                </a:solidFill>
                <a:latin typeface="Helvetica Neue" panose="020B0604020202020204" charset="0"/>
              </a:rPr>
              <a:t>grupului</a:t>
            </a:r>
            <a:r>
              <a:rPr lang="en-US" sz="1200" dirty="0" smtClean="0">
                <a:solidFill>
                  <a:srgbClr val="FF0000"/>
                </a:solidFill>
                <a:latin typeface="Helvetica Neue" panose="020B0604020202020204" charset="0"/>
              </a:rPr>
              <a:t>, </a:t>
            </a:r>
            <a:r>
              <a:rPr lang="en-US" sz="1200" dirty="0" err="1" smtClean="0">
                <a:solidFill>
                  <a:srgbClr val="FF0000"/>
                </a:solidFill>
                <a:latin typeface="Helvetica Neue" panose="020B0604020202020204" charset="0"/>
              </a:rPr>
              <a:t>împărtășiți-vă</a:t>
            </a:r>
            <a:r>
              <a:rPr lang="en-US" sz="1200" dirty="0" smtClean="0">
                <a:solidFill>
                  <a:srgbClr val="FF0000"/>
                </a:solidFill>
                <a:latin typeface="Helvetica Neue" panose="020B0604020202020204" charset="0"/>
              </a:rPr>
              <a:t> ideile și </a:t>
            </a:r>
            <a:r>
              <a:rPr lang="en-US" sz="1200" dirty="0" err="1" smtClean="0">
                <a:solidFill>
                  <a:srgbClr val="FF0000"/>
                </a:solidFill>
                <a:latin typeface="Helvetica Neue" panose="020B0604020202020204" charset="0"/>
              </a:rPr>
              <a:t>apoi</a:t>
            </a:r>
            <a:r>
              <a:rPr lang="en-US" sz="1200" dirty="0" smtClean="0">
                <a:solidFill>
                  <a:srgbClr val="FF0000"/>
                </a:solidFill>
                <a:latin typeface="Helvetica Neue" panose="020B0604020202020204" charset="0"/>
              </a:rPr>
              <a:t> </a:t>
            </a:r>
            <a:r>
              <a:rPr lang="en-US" sz="1200" dirty="0" err="1" smtClean="0">
                <a:solidFill>
                  <a:srgbClr val="FF0000"/>
                </a:solidFill>
                <a:latin typeface="Helvetica Neue" panose="020B0604020202020204" charset="0"/>
              </a:rPr>
              <a:t>comparați</a:t>
            </a:r>
            <a:r>
              <a:rPr lang="en-US" sz="1200" dirty="0" smtClean="0">
                <a:solidFill>
                  <a:srgbClr val="FF0000"/>
                </a:solidFill>
                <a:latin typeface="Helvetica Neue" panose="020B0604020202020204" charset="0"/>
              </a:rPr>
              <a:t>-le cu </a:t>
            </a:r>
            <a:r>
              <a:rPr lang="en-US" sz="1200" dirty="0" err="1" smtClean="0">
                <a:solidFill>
                  <a:srgbClr val="FF0000"/>
                </a:solidFill>
                <a:latin typeface="Helvetica Neue" panose="020B0604020202020204" charset="0"/>
              </a:rPr>
              <a:t>sugestiile</a:t>
            </a:r>
            <a:r>
              <a:rPr lang="en-US" sz="1200" dirty="0" smtClean="0">
                <a:solidFill>
                  <a:srgbClr val="FF0000"/>
                </a:solidFill>
                <a:latin typeface="Helvetica Neue" panose="020B0604020202020204" charset="0"/>
              </a:rPr>
              <a:t> </a:t>
            </a:r>
            <a:r>
              <a:rPr lang="en-US" sz="1200" dirty="0" err="1" smtClean="0">
                <a:solidFill>
                  <a:srgbClr val="FF0000"/>
                </a:solidFill>
                <a:latin typeface="Helvetica Neue" panose="020B0604020202020204" charset="0"/>
              </a:rPr>
              <a:t>oferite</a:t>
            </a:r>
            <a:r>
              <a:rPr lang="en-US" sz="1200" dirty="0" smtClean="0">
                <a:solidFill>
                  <a:srgbClr val="FF0000"/>
                </a:solidFill>
                <a:latin typeface="Helvetica Neue" panose="020B0604020202020204" charset="0"/>
              </a:rPr>
              <a:t> de </a:t>
            </a:r>
            <a:r>
              <a:rPr lang="en-US" sz="1200" dirty="0" err="1" smtClean="0">
                <a:solidFill>
                  <a:srgbClr val="FF0000"/>
                </a:solidFill>
                <a:latin typeface="Helvetica Neue" panose="020B0604020202020204" charset="0"/>
              </a:rPr>
              <a:t>experți</a:t>
            </a:r>
            <a:r>
              <a:rPr lang="en-US" sz="1200" dirty="0" smtClean="0">
                <a:solidFill>
                  <a:srgbClr val="FF0000"/>
                </a:solidFill>
                <a:latin typeface="Helvetica Neue" panose="020B0604020202020204" charset="0"/>
              </a:rPr>
              <a:t>.~</a:t>
            </a:r>
            <a:endParaRPr lang="en-US" sz="1200" b="0" i="0" u="none" strike="noStrike" cap="none" dirty="0" smtClean="0">
              <a:solidFill>
                <a:schemeClr val="dk1"/>
              </a:solidFill>
              <a:latin typeface="Calibri"/>
              <a:cs typeface="Calibri"/>
              <a:sym typeface="Calibri"/>
            </a:endParaRPr>
          </a:p>
          <a:p>
            <a:endParaRPr lang="ro-RO" sz="1200" b="0" i="0" u="none" strike="noStrike" cap="none" dirty="0" smtClean="0">
              <a:solidFill>
                <a:schemeClr val="dk1"/>
              </a:solidFill>
              <a:effectLst/>
              <a:latin typeface="Calibri"/>
              <a:ea typeface="Calibri"/>
              <a:cs typeface="Calibri"/>
              <a:sym typeface="Calibri"/>
            </a:endParaRPr>
          </a:p>
          <a:p>
            <a:r>
              <a:rPr lang="ro-RO" sz="1200" b="0" i="0" u="none" strike="noStrike" cap="none" dirty="0" smtClean="0">
                <a:solidFill>
                  <a:schemeClr val="dk1"/>
                </a:solidFill>
                <a:effectLst/>
                <a:latin typeface="Calibri"/>
                <a:ea typeface="Calibri"/>
                <a:cs typeface="Calibri"/>
                <a:sym typeface="Calibri"/>
              </a:rPr>
              <a:t>Studiu de caz</a:t>
            </a:r>
            <a:endParaRPr lang="en-US" sz="1200" b="0" i="0" u="none" strike="noStrike" cap="none" dirty="0" smtClean="0">
              <a:solidFill>
                <a:schemeClr val="dk1"/>
              </a:solidFill>
              <a:effectLst/>
              <a:latin typeface="Calibri"/>
              <a:ea typeface="Calibri"/>
              <a:cs typeface="Calibri"/>
              <a:sym typeface="Calibri"/>
            </a:endParaRPr>
          </a:p>
          <a:p>
            <a:pPr marL="400050" algn="just"/>
            <a:r>
              <a:rPr lang="en-US" sz="1200" b="0" i="0" u="none" strike="noStrike" cap="none" dirty="0" smtClean="0">
                <a:solidFill>
                  <a:schemeClr val="dk1"/>
                </a:solidFill>
                <a:effectLst/>
                <a:latin typeface="Calibri"/>
                <a:ea typeface="Calibri"/>
                <a:cs typeface="Calibri"/>
                <a:sym typeface="Calibri"/>
              </a:rPr>
              <a:t>Formarea </a:t>
            </a:r>
            <a:r>
              <a:rPr lang="ro-RO" sz="1200" b="0" i="0" u="none" strike="noStrike" cap="none" dirty="0" smtClean="0">
                <a:solidFill>
                  <a:schemeClr val="dk1"/>
                </a:solidFill>
                <a:effectLst/>
                <a:latin typeface="Calibri"/>
                <a:ea typeface="Calibri"/>
                <a:cs typeface="Calibri"/>
                <a:sym typeface="Calibri"/>
              </a:rPr>
              <a:t>în domeniul </a:t>
            </a:r>
            <a:r>
              <a:rPr lang="en-US" sz="1200" b="0" i="0" u="none" strike="noStrike" cap="none" dirty="0" err="1" smtClean="0">
                <a:solidFill>
                  <a:schemeClr val="dk1"/>
                </a:solidFill>
                <a:effectLst/>
                <a:latin typeface="Calibri"/>
                <a:ea typeface="Calibri"/>
                <a:cs typeface="Calibri"/>
                <a:sym typeface="Calibri"/>
              </a:rPr>
              <a:t>diversității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determină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profesor</a:t>
            </a:r>
            <a:r>
              <a:rPr lang="ro-RO" sz="1200" b="0" i="0" u="none" strike="noStrike" cap="none" dirty="0" smtClean="0">
                <a:solidFill>
                  <a:schemeClr val="dk1"/>
                </a:solidFill>
                <a:effectLst/>
                <a:latin typeface="Calibri"/>
                <a:ea typeface="Calibri"/>
                <a:cs typeface="Calibri"/>
                <a:sym typeface="Calibri"/>
              </a:rPr>
              <a:t>ii</a:t>
            </a:r>
            <a:r>
              <a:rPr lang="en-US" sz="1200" b="0" i="0" u="none" strike="noStrike" cap="none" dirty="0" smtClean="0">
                <a:solidFill>
                  <a:schemeClr val="dk1"/>
                </a:solidFill>
                <a:effectLst/>
                <a:latin typeface="Calibri"/>
                <a:ea typeface="Calibri"/>
                <a:cs typeface="Calibri"/>
                <a:sym typeface="Calibri"/>
              </a:rPr>
              <a:t> să-și </a:t>
            </a:r>
            <a:r>
              <a:rPr lang="en-US" sz="1200" b="0" i="0" u="none" strike="noStrike" cap="none" dirty="0" err="1" smtClean="0">
                <a:solidFill>
                  <a:schemeClr val="dk1"/>
                </a:solidFill>
                <a:effectLst/>
                <a:latin typeface="Calibri"/>
                <a:ea typeface="Calibri"/>
                <a:cs typeface="Calibri"/>
                <a:sym typeface="Calibri"/>
              </a:rPr>
              <a:t>examineze</a:t>
            </a:r>
            <a:r>
              <a:rPr lang="en-US" sz="1200" b="0" i="0" u="none" strike="noStrike" cap="none" dirty="0" smtClean="0">
                <a:solidFill>
                  <a:schemeClr val="dk1"/>
                </a:solidFill>
                <a:effectLst/>
                <a:latin typeface="Calibri"/>
                <a:ea typeface="Calibri"/>
                <a:cs typeface="Calibri"/>
                <a:sym typeface="Calibri"/>
              </a:rPr>
              <a:t> prejudecățile: </a:t>
            </a:r>
            <a:r>
              <a:rPr lang="en-US" sz="1200" b="0" i="0" u="none" strike="noStrike" cap="none" dirty="0" smtClean="0">
                <a:solidFill>
                  <a:srgbClr val="00B0F0"/>
                </a:solidFill>
                <a:latin typeface="Calibri"/>
                <a:ea typeface="Calibri"/>
                <a:cs typeface="Calibri"/>
                <a:sym typeface="Calibri"/>
              </a:rPr>
              <a:t>Maria este profesoară</a:t>
            </a:r>
            <a:r>
              <a:rPr lang="ro-RO" sz="1200" b="0" i="0" u="none" strike="noStrike" cap="none" dirty="0" smtClean="0">
                <a:solidFill>
                  <a:srgbClr val="00B0F0"/>
                </a:solidFill>
                <a:latin typeface="Calibri"/>
                <a:ea typeface="Calibri"/>
                <a:cs typeface="Calibri"/>
                <a:sym typeface="Calibri"/>
              </a:rPr>
              <a:t>,</a:t>
            </a:r>
            <a:r>
              <a:rPr lang="en-US" sz="1200" b="0" i="0" u="none" strike="noStrike" cap="none" dirty="0" smtClean="0">
                <a:solidFill>
                  <a:srgbClr val="00B0F0"/>
                </a:solidFill>
                <a:latin typeface="Calibri"/>
                <a:ea typeface="Calibri"/>
                <a:cs typeface="Calibri"/>
                <a:sym typeface="Calibri"/>
              </a:rPr>
              <a:t> predă </a:t>
            </a:r>
            <a:r>
              <a:rPr lang="ro-RO" sz="1200" b="0" i="0" u="none" strike="noStrike" cap="none" dirty="0" smtClean="0">
                <a:solidFill>
                  <a:srgbClr val="00B0F0"/>
                </a:solidFill>
                <a:latin typeface="Calibri"/>
                <a:ea typeface="Calibri"/>
                <a:cs typeface="Calibri"/>
                <a:sym typeface="Calibri"/>
              </a:rPr>
              <a:t>unei</a:t>
            </a:r>
            <a:r>
              <a:rPr lang="en-US" sz="1200" b="0" i="0" u="none" strike="noStrike" cap="none" dirty="0" smtClean="0">
                <a:solidFill>
                  <a:srgbClr val="00B0F0"/>
                </a:solidFill>
                <a:latin typeface="Calibri"/>
                <a:ea typeface="Calibri"/>
                <a:cs typeface="Calibri"/>
                <a:sym typeface="Calibri"/>
              </a:rPr>
              <a:t> </a:t>
            </a:r>
            <a:r>
              <a:rPr lang="en-US" sz="1200" b="0" i="0" u="none" strike="noStrike" cap="none" dirty="0" err="1" smtClean="0">
                <a:solidFill>
                  <a:srgbClr val="00B0F0"/>
                </a:solidFill>
                <a:latin typeface="Calibri"/>
                <a:ea typeface="Calibri"/>
                <a:cs typeface="Calibri"/>
                <a:sym typeface="Calibri"/>
              </a:rPr>
              <a:t>clas</a:t>
            </a:r>
            <a:r>
              <a:rPr lang="ro-RO" sz="1200" b="0" i="0" u="none" strike="noStrike" cap="none" dirty="0" smtClean="0">
                <a:solidFill>
                  <a:srgbClr val="00B0F0"/>
                </a:solidFill>
                <a:latin typeface="Calibri"/>
                <a:ea typeface="Calibri"/>
                <a:cs typeface="Calibri"/>
                <a:sym typeface="Calibri"/>
              </a:rPr>
              <a:t>e</a:t>
            </a:r>
            <a:r>
              <a:rPr lang="en-US" sz="1200" b="0" i="0" u="none" strike="noStrike" cap="none" dirty="0" smtClean="0">
                <a:solidFill>
                  <a:srgbClr val="00B0F0"/>
                </a:solidFill>
                <a:latin typeface="Calibri"/>
                <a:ea typeface="Calibri"/>
                <a:cs typeface="Calibri"/>
                <a:sym typeface="Calibri"/>
              </a:rPr>
              <a:t> multicultural</a:t>
            </a:r>
            <a:r>
              <a:rPr lang="ro-RO" sz="1200" b="0" i="0" u="none" strike="noStrike" cap="none" dirty="0" smtClean="0">
                <a:solidFill>
                  <a:srgbClr val="00B0F0"/>
                </a:solidFill>
                <a:latin typeface="Calibri"/>
                <a:ea typeface="Calibri"/>
                <a:cs typeface="Calibri"/>
                <a:sym typeface="Calibri"/>
              </a:rPr>
              <a:t>e</a:t>
            </a:r>
            <a:r>
              <a:rPr lang="en-US" sz="1200" b="0" i="0" u="none" strike="noStrike" cap="none" dirty="0" smtClean="0">
                <a:solidFill>
                  <a:srgbClr val="00B0F0"/>
                </a:solidFill>
                <a:latin typeface="Calibri"/>
                <a:ea typeface="Calibri"/>
                <a:cs typeface="Calibri"/>
                <a:sym typeface="Calibri"/>
              </a:rPr>
              <a:t>. Își dă seama că are probleme cu managementul clasei, în ciuda eforturilor sale de a îmbunătăți climatul. Ea decide să participe la un atelier despre </a:t>
            </a:r>
            <a:r>
              <a:rPr lang="ro-RO" sz="1200" b="0" i="0" u="none" strike="noStrike" cap="none" dirty="0" smtClean="0">
                <a:solidFill>
                  <a:srgbClr val="00B0F0"/>
                </a:solidFill>
                <a:latin typeface="Calibri"/>
                <a:ea typeface="Calibri"/>
                <a:cs typeface="Calibri"/>
                <a:sym typeface="Calibri"/>
              </a:rPr>
              <a:t>D</a:t>
            </a:r>
            <a:r>
              <a:rPr lang="en-US" sz="1200" b="0" i="0" u="none" strike="noStrike" cap="none" dirty="0" err="1" smtClean="0">
                <a:solidFill>
                  <a:srgbClr val="00B0F0"/>
                </a:solidFill>
                <a:latin typeface="Calibri"/>
                <a:ea typeface="Calibri"/>
                <a:cs typeface="Calibri"/>
                <a:sym typeface="Calibri"/>
              </a:rPr>
              <a:t>iversitate</a:t>
            </a:r>
            <a:r>
              <a:rPr lang="ro-RO" sz="1200" b="0" i="0" u="none" strike="noStrike" cap="none" dirty="0" smtClean="0">
                <a:solidFill>
                  <a:srgbClr val="00B0F0"/>
                </a:solidFill>
                <a:latin typeface="Calibri"/>
                <a:ea typeface="Calibri"/>
                <a:cs typeface="Calibri"/>
                <a:sym typeface="Calibri"/>
              </a:rPr>
              <a:t>,</a:t>
            </a:r>
            <a:r>
              <a:rPr lang="en-US" sz="1200" b="0" i="0" u="none" strike="noStrike" cap="none" dirty="0" smtClean="0">
                <a:solidFill>
                  <a:srgbClr val="00B0F0"/>
                </a:solidFill>
                <a:latin typeface="Calibri"/>
                <a:ea typeface="Calibri"/>
                <a:cs typeface="Calibri"/>
                <a:sym typeface="Calibri"/>
              </a:rPr>
              <a:t> pentru a se inspira </a:t>
            </a:r>
            <a:r>
              <a:rPr lang="ro-RO" sz="1200" b="0" i="0" u="none" strike="noStrike" cap="none" dirty="0" smtClean="0">
                <a:solidFill>
                  <a:srgbClr val="00B0F0"/>
                </a:solidFill>
                <a:latin typeface="Calibri"/>
                <a:ea typeface="Calibri"/>
                <a:cs typeface="Calibri"/>
                <a:sym typeface="Calibri"/>
              </a:rPr>
              <a:t>și identifica</a:t>
            </a:r>
            <a:r>
              <a:rPr lang="en-US" sz="1200" b="0" i="0" u="none" strike="noStrike" cap="none" dirty="0" smtClean="0">
                <a:solidFill>
                  <a:srgbClr val="00B0F0"/>
                </a:solidFill>
                <a:latin typeface="Calibri"/>
                <a:ea typeface="Calibri"/>
                <a:cs typeface="Calibri"/>
                <a:sym typeface="Calibri"/>
              </a:rPr>
              <a:t> activități pe care le-ar putea organiza împreună cu elevii săi. Atelierul răspunde așteptărilor, încă se simte confuză pentru că își dă seama că multe dintre atitudinile și credințele pe care le are sunt negative.  Ce </a:t>
            </a:r>
            <a:r>
              <a:rPr lang="en-US" sz="1200" b="0" i="0" u="none" strike="noStrike" cap="none" dirty="0" err="1" smtClean="0">
                <a:solidFill>
                  <a:srgbClr val="00B0F0"/>
                </a:solidFill>
                <a:latin typeface="Calibri"/>
                <a:ea typeface="Calibri"/>
                <a:cs typeface="Calibri"/>
                <a:sym typeface="Calibri"/>
              </a:rPr>
              <a:t>i</a:t>
            </a:r>
            <a:r>
              <a:rPr lang="en-US" sz="1200" b="0" i="0" u="none" strike="noStrike" cap="none" dirty="0" smtClean="0">
                <a:solidFill>
                  <a:srgbClr val="00B0F0"/>
                </a:solidFill>
                <a:latin typeface="Calibri"/>
                <a:ea typeface="Calibri"/>
                <a:cs typeface="Calibri"/>
                <a:sym typeface="Calibri"/>
              </a:rPr>
              <a:t>-a</a:t>
            </a:r>
            <a:r>
              <a:rPr lang="ro-RO" sz="1200" b="0" i="0" u="none" strike="noStrike" cap="none" dirty="0" smtClean="0">
                <a:solidFill>
                  <a:srgbClr val="00B0F0"/>
                </a:solidFill>
                <a:latin typeface="Calibri"/>
                <a:ea typeface="Calibri"/>
                <a:cs typeface="Calibri"/>
                <a:sym typeface="Calibri"/>
              </a:rPr>
              <a:t>ț</a:t>
            </a:r>
            <a:r>
              <a:rPr lang="en-US" sz="1200" b="0" i="0" u="none" strike="noStrike" cap="none" dirty="0" smtClean="0">
                <a:solidFill>
                  <a:srgbClr val="00B0F0"/>
                </a:solidFill>
                <a:latin typeface="Calibri"/>
                <a:ea typeface="Calibri"/>
                <a:cs typeface="Calibri"/>
                <a:sym typeface="Calibri"/>
              </a:rPr>
              <a:t>i sugera să facă?</a:t>
            </a:r>
            <a:endParaRPr lang="ro-RO" sz="1200" b="0" i="0" u="none" strike="noStrike" cap="none" dirty="0" smtClean="0">
              <a:solidFill>
                <a:srgbClr val="00B0F0"/>
              </a:solidFill>
              <a:latin typeface="Calibri"/>
              <a:ea typeface="Calibri"/>
              <a:cs typeface="Calibri"/>
              <a:sym typeface="Calibri"/>
            </a:endParaRPr>
          </a:p>
          <a:p>
            <a:pPr marL="400050" algn="just"/>
            <a:endParaRPr lang="ro-RO" sz="1200" b="0" i="0" u="none" strike="noStrike" cap="none" dirty="0" smtClean="0">
              <a:solidFill>
                <a:schemeClr val="dk1"/>
              </a:solidFill>
              <a:effectLst/>
              <a:latin typeface="Calibri"/>
              <a:ea typeface="Calibri"/>
              <a:cs typeface="Calibri"/>
              <a:sym typeface="Calibri"/>
            </a:endParaRPr>
          </a:p>
          <a:p>
            <a:pPr marL="400050" algn="just"/>
            <a:r>
              <a:rPr lang="en-US" sz="1200" b="0" i="0" u="none" strike="noStrike" cap="none" dirty="0" err="1" smtClean="0">
                <a:solidFill>
                  <a:schemeClr val="dk1"/>
                </a:solidFill>
                <a:effectLst/>
                <a:latin typeface="Calibri"/>
                <a:ea typeface="Calibri"/>
                <a:cs typeface="Calibri"/>
                <a:sym typeface="Calibri"/>
              </a:rPr>
              <a:t>Solu</a:t>
            </a:r>
            <a:r>
              <a:rPr lang="ro-RO" sz="1200" b="0" i="0" u="none" strike="noStrike" cap="none" dirty="0" smtClean="0">
                <a:solidFill>
                  <a:schemeClr val="dk1"/>
                </a:solidFill>
                <a:effectLst/>
                <a:latin typeface="Calibri"/>
                <a:ea typeface="Calibri"/>
                <a:cs typeface="Calibri"/>
                <a:sym typeface="Calibri"/>
              </a:rPr>
              <a:t>ție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 </a:t>
            </a:r>
            <a:r>
              <a:rPr lang="en-US" sz="1200" b="0" i="0" u="none" strike="noStrike" cap="none" dirty="0" err="1" smtClean="0">
                <a:solidFill>
                  <a:schemeClr val="dk1"/>
                </a:solidFill>
                <a:effectLst/>
                <a:latin typeface="Calibri"/>
                <a:ea typeface="Calibri"/>
                <a:cs typeface="Calibri"/>
                <a:sym typeface="Calibri"/>
              </a:rPr>
              <a:t>întâlnește</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consilierul</a:t>
            </a:r>
            <a:r>
              <a:rPr lang="en-US" sz="1200" b="0" i="0" u="none" strike="noStrike" cap="none" dirty="0" smtClean="0">
                <a:solidFill>
                  <a:schemeClr val="dk1"/>
                </a:solidFill>
                <a:effectLst/>
                <a:latin typeface="Calibri"/>
                <a:ea typeface="Calibri"/>
                <a:cs typeface="Calibri"/>
                <a:sym typeface="Calibri"/>
              </a:rPr>
              <a:t> școlar. Este </a:t>
            </a:r>
            <a:r>
              <a:rPr lang="en-US" sz="1200" b="0" i="0" u="none" strike="noStrike" cap="none" dirty="0" err="1" smtClean="0">
                <a:solidFill>
                  <a:schemeClr val="dk1"/>
                </a:solidFill>
                <a:effectLst/>
                <a:latin typeface="Calibri"/>
                <a:ea typeface="Calibri"/>
                <a:cs typeface="Calibri"/>
                <a:sym typeface="Calibri"/>
              </a:rPr>
              <a:t>sinceră</a:t>
            </a:r>
            <a:r>
              <a:rPr lang="en-US" sz="1200" b="0" i="0" u="none" strike="noStrike" cap="none" dirty="0" smtClean="0">
                <a:solidFill>
                  <a:schemeClr val="dk1"/>
                </a:solidFill>
                <a:effectLst/>
                <a:latin typeface="Calibri"/>
                <a:ea typeface="Calibri"/>
                <a:cs typeface="Calibri"/>
                <a:sym typeface="Calibri"/>
              </a:rPr>
              <a:t> și îi </a:t>
            </a:r>
            <a:r>
              <a:rPr lang="en-US" sz="1200" b="0" i="0" u="none" strike="noStrike" cap="none" dirty="0" err="1" smtClean="0">
                <a:solidFill>
                  <a:schemeClr val="dk1"/>
                </a:solidFill>
                <a:effectLst/>
                <a:latin typeface="Calibri"/>
                <a:ea typeface="Calibri"/>
                <a:cs typeface="Calibri"/>
                <a:sym typeface="Calibri"/>
              </a:rPr>
              <a:t>spune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consilierului</a:t>
            </a:r>
            <a:r>
              <a:rPr lang="en-US" sz="1200" b="0" i="0" u="none" strike="noStrike" cap="none" dirty="0" smtClean="0">
                <a:solidFill>
                  <a:schemeClr val="dk1"/>
                </a:solidFill>
                <a:effectLst/>
                <a:latin typeface="Calibri"/>
                <a:ea typeface="Calibri"/>
                <a:cs typeface="Calibri"/>
                <a:sym typeface="Calibri"/>
              </a:rPr>
              <a:t> că, încă din </a:t>
            </a:r>
            <a:r>
              <a:rPr lang="en-US" sz="1200" b="0" i="0" u="none" strike="noStrike" cap="none" dirty="0" err="1" smtClean="0">
                <a:solidFill>
                  <a:schemeClr val="dk1"/>
                </a:solidFill>
                <a:effectLst/>
                <a:latin typeface="Calibri"/>
                <a:ea typeface="Calibri"/>
                <a:cs typeface="Calibri"/>
                <a:sym typeface="Calibri"/>
              </a:rPr>
              <a:t>liceu</a:t>
            </a:r>
            <a:r>
              <a:rPr lang="en-US" sz="1200" b="0" i="0" u="none" strike="noStrike" cap="none" dirty="0" smtClean="0">
                <a:solidFill>
                  <a:schemeClr val="dk1"/>
                </a:solidFill>
                <a:effectLst/>
                <a:latin typeface="Calibri"/>
                <a:ea typeface="Calibri"/>
                <a:cs typeface="Calibri"/>
                <a:sym typeface="Calibri"/>
              </a:rPr>
              <a:t>, i-a </a:t>
            </a:r>
            <a:r>
              <a:rPr lang="en-US" sz="1200" b="0" i="0" u="none" strike="noStrike" cap="none" dirty="0" err="1" smtClean="0">
                <a:solidFill>
                  <a:schemeClr val="dk1"/>
                </a:solidFill>
                <a:effectLst/>
                <a:latin typeface="Calibri"/>
                <a:ea typeface="Calibri"/>
                <a:cs typeface="Calibri"/>
                <a:sym typeface="Calibri"/>
              </a:rPr>
              <a:t>văzut</a:t>
            </a:r>
            <a:r>
              <a:rPr lang="en-US" sz="1200" b="0" i="0" u="none" strike="noStrike" cap="none" dirty="0" smtClean="0">
                <a:solidFill>
                  <a:schemeClr val="dk1"/>
                </a:solidFill>
                <a:effectLst/>
                <a:latin typeface="Calibri"/>
                <a:ea typeface="Calibri"/>
                <a:cs typeface="Calibri"/>
                <a:sym typeface="Calibri"/>
              </a:rPr>
              <a:t> pe cei pe care îi consideră </a:t>
            </a:r>
            <a:r>
              <a:rPr lang="en-US" sz="1200" b="0" i="0" u="none" strike="noStrike" cap="none" dirty="0" err="1" smtClean="0">
                <a:solidFill>
                  <a:schemeClr val="dk1"/>
                </a:solidFill>
                <a:effectLst/>
                <a:latin typeface="Calibri"/>
                <a:ea typeface="Calibri"/>
                <a:cs typeface="Calibri"/>
                <a:sym typeface="Calibri"/>
              </a:rPr>
              <a:t>simpli</a:t>
            </a:r>
            <a:r>
              <a:rPr lang="en-US" sz="1200" b="0" i="0" u="none" strike="noStrike" cap="none" dirty="0" smtClean="0">
                <a:solidFill>
                  <a:schemeClr val="dk1"/>
                </a:solidFill>
                <a:effectLst/>
                <a:latin typeface="Calibri"/>
                <a:ea typeface="Calibri"/>
                <a:cs typeface="Calibri"/>
                <a:sym typeface="Calibri"/>
              </a:rPr>
              <a:t> sau </a:t>
            </a:r>
            <a:r>
              <a:rPr lang="en-US" sz="1200" b="0" i="0" u="none" strike="noStrike" cap="none" dirty="0" err="1" smtClean="0">
                <a:solidFill>
                  <a:schemeClr val="dk1"/>
                </a:solidFill>
                <a:effectLst/>
                <a:latin typeface="Calibri"/>
                <a:ea typeface="Calibri"/>
                <a:cs typeface="Calibri"/>
                <a:sym typeface="Calibri"/>
              </a:rPr>
              <a:t>neatractivi</a:t>
            </a:r>
            <a:r>
              <a:rPr lang="en-US" sz="1200" b="0" i="0" u="none" strike="noStrike" cap="none" dirty="0" smtClean="0">
                <a:solidFill>
                  <a:schemeClr val="dk1"/>
                </a:solidFill>
                <a:effectLst/>
                <a:latin typeface="Calibri"/>
                <a:ea typeface="Calibri"/>
                <a:cs typeface="Calibri"/>
                <a:sym typeface="Calibri"/>
              </a:rPr>
              <a:t> ca </a:t>
            </a:r>
            <a:r>
              <a:rPr lang="en-US" sz="1200" b="0" i="0" u="none" strike="noStrike" cap="none" dirty="0" err="1" smtClean="0">
                <a:solidFill>
                  <a:schemeClr val="dk1"/>
                </a:solidFill>
                <a:effectLst/>
                <a:latin typeface="Calibri"/>
                <a:ea typeface="Calibri"/>
                <a:cs typeface="Calibri"/>
                <a:sym typeface="Calibri"/>
              </a:rPr>
              <a:t>fiind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inferiori</a:t>
            </a:r>
            <a:r>
              <a:rPr lang="en-US" sz="1200" b="0" i="0" u="none" strike="noStrike" cap="none" dirty="0" smtClean="0">
                <a:solidFill>
                  <a:schemeClr val="dk1"/>
                </a:solidFill>
                <a:effectLst/>
                <a:latin typeface="Calibri"/>
                <a:ea typeface="Calibri"/>
                <a:cs typeface="Calibri"/>
                <a:sym typeface="Calibri"/>
              </a:rPr>
              <a:t> și că </a:t>
            </a:r>
            <a:r>
              <a:rPr lang="en-US" sz="1200" b="0" i="0" u="none" strike="noStrike" cap="none" dirty="0" err="1" smtClean="0">
                <a:solidFill>
                  <a:schemeClr val="dk1"/>
                </a:solidFill>
                <a:effectLst/>
                <a:latin typeface="Calibri"/>
                <a:ea typeface="Calibri"/>
                <a:cs typeface="Calibri"/>
                <a:sym typeface="Calibri"/>
              </a:rPr>
              <a:t>întotdeauna</a:t>
            </a:r>
            <a:r>
              <a:rPr lang="en-US" sz="1200" b="0" i="0" u="none" strike="noStrike" cap="none" dirty="0" smtClean="0">
                <a:solidFill>
                  <a:schemeClr val="dk1"/>
                </a:solidFill>
                <a:effectLst/>
                <a:latin typeface="Calibri"/>
                <a:ea typeface="Calibri"/>
                <a:cs typeface="Calibri"/>
                <a:sym typeface="Calibri"/>
              </a:rPr>
              <a:t> s-a </a:t>
            </a:r>
            <a:r>
              <a:rPr lang="en-US" sz="1200" b="0" i="0" u="none" strike="noStrike" cap="none" dirty="0" err="1" smtClean="0">
                <a:solidFill>
                  <a:schemeClr val="dk1"/>
                </a:solidFill>
                <a:effectLst/>
                <a:latin typeface="Calibri"/>
                <a:ea typeface="Calibri"/>
                <a:cs typeface="Calibri"/>
                <a:sym typeface="Calibri"/>
              </a:rPr>
              <a:t>gândit</a:t>
            </a:r>
            <a:r>
              <a:rPr lang="en-US" sz="1200" b="0" i="0" u="none" strike="noStrike" cap="none" dirty="0" smtClean="0">
                <a:solidFill>
                  <a:schemeClr val="dk1"/>
                </a:solidFill>
                <a:effectLst/>
                <a:latin typeface="Calibri"/>
                <a:ea typeface="Calibri"/>
                <a:cs typeface="Calibri"/>
                <a:sym typeface="Calibri"/>
              </a:rPr>
              <a:t> că </a:t>
            </a:r>
            <a:r>
              <a:rPr lang="en-US" sz="1200" b="0" i="0" u="none" strike="noStrike" cap="none" dirty="0" err="1" smtClean="0">
                <a:solidFill>
                  <a:schemeClr val="dk1"/>
                </a:solidFill>
                <a:effectLst/>
                <a:latin typeface="Calibri"/>
                <a:ea typeface="Calibri"/>
                <a:cs typeface="Calibri"/>
                <a:sym typeface="Calibri"/>
              </a:rPr>
              <a:t>oamenii</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grași </a:t>
            </a:r>
            <a:r>
              <a:rPr lang="en-US" sz="1200" b="0" i="0" u="none" strike="noStrike" cap="none" dirty="0" smtClean="0">
                <a:solidFill>
                  <a:schemeClr val="dk1"/>
                </a:solidFill>
                <a:effectLst/>
                <a:latin typeface="Calibri"/>
                <a:ea typeface="Calibri"/>
                <a:cs typeface="Calibri"/>
                <a:sym typeface="Calibri"/>
              </a:rPr>
              <a:t>ar trebui să </a:t>
            </a:r>
            <a:r>
              <a:rPr lang="en-US" sz="1200" b="0" i="0" u="none" strike="noStrike" cap="none" dirty="0" err="1" smtClean="0">
                <a:solidFill>
                  <a:schemeClr val="dk1"/>
                </a:solidFill>
                <a:effectLst/>
                <a:latin typeface="Calibri"/>
                <a:ea typeface="Calibri"/>
                <a:cs typeface="Calibri"/>
                <a:sym typeface="Calibri"/>
              </a:rPr>
              <a:t>slăbească</a:t>
            </a:r>
            <a:r>
              <a:rPr lang="en-US" sz="1200" b="0" i="0" u="none" strike="noStrike" cap="none" dirty="0" smtClean="0">
                <a:solidFill>
                  <a:schemeClr val="dk1"/>
                </a:solidFill>
                <a:effectLst/>
                <a:latin typeface="Calibri"/>
                <a:ea typeface="Calibri"/>
                <a:cs typeface="Calibri"/>
                <a:sym typeface="Calibri"/>
              </a:rPr>
              <a:t>. Maria recunoaște că a </a:t>
            </a:r>
            <a:r>
              <a:rPr lang="en-US" sz="1200" b="0" i="0" u="none" strike="noStrike" cap="none" dirty="0" err="1" smtClean="0">
                <a:solidFill>
                  <a:schemeClr val="dk1"/>
                </a:solidFill>
                <a:effectLst/>
                <a:latin typeface="Calibri"/>
                <a:ea typeface="Calibri"/>
                <a:cs typeface="Calibri"/>
                <a:sym typeface="Calibri"/>
              </a:rPr>
              <a:t>făcut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comentarii</a:t>
            </a:r>
            <a:r>
              <a:rPr lang="en-US" sz="1200" b="0" i="0" u="none" strike="noStrike" cap="none" dirty="0" smtClean="0">
                <a:solidFill>
                  <a:schemeClr val="dk1"/>
                </a:solidFill>
                <a:effectLst/>
                <a:latin typeface="Calibri"/>
                <a:ea typeface="Calibri"/>
                <a:cs typeface="Calibri"/>
                <a:sym typeface="Calibri"/>
              </a:rPr>
              <a:t> negative unor elevi pe care îi consideră </a:t>
            </a:r>
            <a:r>
              <a:rPr lang="en-US" sz="1200" b="0" i="0" u="none" strike="noStrike" cap="none" dirty="0" err="1" smtClean="0">
                <a:solidFill>
                  <a:schemeClr val="dk1"/>
                </a:solidFill>
                <a:effectLst/>
                <a:latin typeface="Calibri"/>
                <a:ea typeface="Calibri"/>
                <a:cs typeface="Calibri"/>
                <a:sym typeface="Calibri"/>
              </a:rPr>
              <a:t>supraponderali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Nimeni</a:t>
            </a:r>
            <a:r>
              <a:rPr lang="en-US" sz="1200" b="0" i="0" u="none" strike="noStrike" cap="none" dirty="0" smtClean="0">
                <a:solidFill>
                  <a:schemeClr val="dk1"/>
                </a:solidFill>
                <a:effectLst/>
                <a:latin typeface="Calibri"/>
                <a:ea typeface="Calibri"/>
                <a:cs typeface="Calibri"/>
                <a:sym typeface="Calibri"/>
              </a:rPr>
              <a:t> nu s-a </a:t>
            </a:r>
            <a:r>
              <a:rPr lang="en-US" sz="1200" b="0" i="0" u="none" strike="noStrike" cap="none" dirty="0" err="1" smtClean="0">
                <a:solidFill>
                  <a:schemeClr val="dk1"/>
                </a:solidFill>
                <a:effectLst/>
                <a:latin typeface="Calibri"/>
                <a:ea typeface="Calibri"/>
                <a:cs typeface="Calibri"/>
                <a:sym typeface="Calibri"/>
              </a:rPr>
              <a:t>plâns</a:t>
            </a:r>
            <a:r>
              <a:rPr lang="en-US" sz="1200" b="0" i="0" u="none" strike="noStrike" cap="none" dirty="0" smtClean="0">
                <a:solidFill>
                  <a:schemeClr val="dk1"/>
                </a:solidFill>
                <a:effectLst/>
                <a:latin typeface="Calibri"/>
                <a:ea typeface="Calibri"/>
                <a:cs typeface="Calibri"/>
                <a:sym typeface="Calibri"/>
              </a:rPr>
              <a:t> de acest lucru. Cu toate </a:t>
            </a:r>
            <a:r>
              <a:rPr lang="en-US" sz="1200" b="0" i="0" u="none" strike="noStrike" cap="none" dirty="0" err="1" smtClean="0">
                <a:solidFill>
                  <a:schemeClr val="dk1"/>
                </a:solidFill>
                <a:effectLst/>
                <a:latin typeface="Calibri"/>
                <a:ea typeface="Calibri"/>
                <a:cs typeface="Calibri"/>
                <a:sym typeface="Calibri"/>
              </a:rPr>
              <a:t>acestea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având</a:t>
            </a:r>
            <a:r>
              <a:rPr lang="en-US" sz="1200" b="0" i="0" u="none" strike="noStrike" cap="none" dirty="0" smtClean="0">
                <a:solidFill>
                  <a:schemeClr val="dk1"/>
                </a:solidFill>
                <a:effectLst/>
                <a:latin typeface="Calibri"/>
                <a:ea typeface="Calibri"/>
                <a:cs typeface="Calibri"/>
                <a:sym typeface="Calibri"/>
              </a:rPr>
              <a:t> în </a:t>
            </a:r>
            <a:r>
              <a:rPr lang="en-US" sz="1200" b="0" i="0" u="none" strike="noStrike" cap="none" dirty="0" err="1" smtClean="0">
                <a:solidFill>
                  <a:schemeClr val="dk1"/>
                </a:solidFill>
                <a:effectLst/>
                <a:latin typeface="Calibri"/>
                <a:ea typeface="Calibri"/>
                <a:cs typeface="Calibri"/>
                <a:sym typeface="Calibri"/>
              </a:rPr>
              <a:t>vedere</a:t>
            </a:r>
            <a:r>
              <a:rPr lang="en-US" sz="1200" b="0" i="0" u="none" strike="noStrike" cap="none" dirty="0" smtClean="0">
                <a:solidFill>
                  <a:schemeClr val="dk1"/>
                </a:solidFill>
                <a:effectLst/>
                <a:latin typeface="Calibri"/>
                <a:ea typeface="Calibri"/>
                <a:cs typeface="Calibri"/>
                <a:sym typeface="Calibri"/>
              </a:rPr>
              <a:t> că nu și-a </a:t>
            </a:r>
            <a:r>
              <a:rPr lang="en-US" sz="1200" b="0" i="0" u="none" strike="noStrike" cap="none" dirty="0" err="1" smtClean="0">
                <a:solidFill>
                  <a:schemeClr val="dk1"/>
                </a:solidFill>
                <a:effectLst/>
                <a:latin typeface="Calibri"/>
                <a:ea typeface="Calibri"/>
                <a:cs typeface="Calibri"/>
                <a:sym typeface="Calibri"/>
              </a:rPr>
              <a:t>îmbunătățit</a:t>
            </a:r>
            <a:r>
              <a:rPr lang="en-US" sz="1200" b="0" i="0" u="none" strike="noStrike" cap="none" dirty="0" smtClean="0">
                <a:solidFill>
                  <a:schemeClr val="dk1"/>
                </a:solidFill>
                <a:effectLst/>
                <a:latin typeface="Calibri"/>
                <a:ea typeface="Calibri"/>
                <a:cs typeface="Calibri"/>
                <a:sym typeface="Calibri"/>
              </a:rPr>
              <a:t> climatul de clasă, </a:t>
            </a:r>
            <a:r>
              <a:rPr lang="en-US" sz="1200" b="0" i="0" u="none" strike="noStrike" cap="none" dirty="0" err="1" smtClean="0">
                <a:solidFill>
                  <a:schemeClr val="dk1"/>
                </a:solidFill>
                <a:effectLst/>
                <a:latin typeface="Calibri"/>
                <a:ea typeface="Calibri"/>
                <a:cs typeface="Calibri"/>
                <a:sym typeface="Calibri"/>
              </a:rPr>
              <a:t>ea</a:t>
            </a:r>
            <a:r>
              <a:rPr lang="en-US" sz="1200" b="0" i="0" u="none" strike="noStrike" cap="none" dirty="0" smtClean="0">
                <a:solidFill>
                  <a:schemeClr val="dk1"/>
                </a:solidFill>
                <a:effectLst/>
                <a:latin typeface="Calibri"/>
                <a:ea typeface="Calibri"/>
                <a:cs typeface="Calibri"/>
                <a:sym typeface="Calibri"/>
              </a:rPr>
              <a:t> îi </a:t>
            </a:r>
            <a:r>
              <a:rPr lang="en-US" sz="1200" b="0" i="0" u="none" strike="noStrike" cap="none" dirty="0" err="1" smtClean="0">
                <a:solidFill>
                  <a:schemeClr val="dk1"/>
                </a:solidFill>
                <a:effectLst/>
                <a:latin typeface="Calibri"/>
                <a:ea typeface="Calibri"/>
                <a:cs typeface="Calibri"/>
                <a:sym typeface="Calibri"/>
              </a:rPr>
              <a:t>spune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consilierului</a:t>
            </a:r>
            <a:r>
              <a:rPr lang="en-US" sz="1200" b="0" i="0" u="none" strike="noStrike" cap="none" dirty="0" smtClean="0">
                <a:solidFill>
                  <a:schemeClr val="dk1"/>
                </a:solidFill>
                <a:effectLst/>
                <a:latin typeface="Calibri"/>
                <a:ea typeface="Calibri"/>
                <a:cs typeface="Calibri"/>
                <a:sym typeface="Calibri"/>
              </a:rPr>
              <a:t> că simte că ar fi </a:t>
            </a:r>
            <a:r>
              <a:rPr lang="en-US" sz="1200" b="0" i="0" u="none" strike="noStrike" cap="none" dirty="0" err="1" smtClean="0">
                <a:solidFill>
                  <a:schemeClr val="dk1"/>
                </a:solidFill>
                <a:effectLst/>
                <a:latin typeface="Calibri"/>
                <a:ea typeface="Calibri"/>
                <a:cs typeface="Calibri"/>
                <a:sym typeface="Calibri"/>
              </a:rPr>
              <a:t>putut</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jigni</a:t>
            </a:r>
            <a:r>
              <a:rPr lang="ro-RO" sz="1200" b="0" i="0" u="none" strike="noStrike" cap="none" baseline="0" dirty="0" smtClean="0">
                <a:solidFill>
                  <a:schemeClr val="dk1"/>
                </a:solidFill>
                <a:effectLst/>
                <a:latin typeface="Calibri"/>
                <a:ea typeface="Calibri"/>
                <a:cs typeface="Calibri"/>
                <a:sym typeface="Calibri"/>
              </a:rPr>
              <a:t> anumiți </a:t>
            </a:r>
            <a:r>
              <a:rPr lang="en-US" sz="1200" b="0" i="0" u="none" strike="noStrike" cap="none" dirty="0" smtClean="0">
                <a:solidFill>
                  <a:schemeClr val="dk1"/>
                </a:solidFill>
                <a:effectLst/>
                <a:latin typeface="Calibri"/>
                <a:ea typeface="Calibri"/>
                <a:cs typeface="Calibri"/>
                <a:sym typeface="Calibri"/>
              </a:rPr>
              <a:t>elevi. Împreună cu </a:t>
            </a:r>
            <a:r>
              <a:rPr lang="en-US" sz="1200" b="0" i="0" u="none" strike="noStrike" cap="none" dirty="0" err="1" smtClean="0">
                <a:solidFill>
                  <a:schemeClr val="dk1"/>
                </a:solidFill>
                <a:effectLst/>
                <a:latin typeface="Calibri"/>
                <a:ea typeface="Calibri"/>
                <a:cs typeface="Calibri"/>
                <a:sym typeface="Calibri"/>
              </a:rPr>
              <a:t>consilierul</a:t>
            </a:r>
            <a:r>
              <a:rPr lang="en-US" sz="1200" b="0" i="0" u="none" strike="noStrike" cap="none" dirty="0" smtClean="0">
                <a:solidFill>
                  <a:schemeClr val="dk1"/>
                </a:solidFill>
                <a:effectLst/>
                <a:latin typeface="Calibri"/>
                <a:ea typeface="Calibri"/>
                <a:cs typeface="Calibri"/>
                <a:sym typeface="Calibri"/>
              </a:rPr>
              <a:t>, Maria </a:t>
            </a:r>
            <a:r>
              <a:rPr lang="en-US" sz="1200" b="0" i="0" u="none" strike="noStrike" cap="none" dirty="0" err="1" smtClean="0">
                <a:solidFill>
                  <a:schemeClr val="dk1"/>
                </a:solidFill>
                <a:effectLst/>
                <a:latin typeface="Calibri"/>
                <a:ea typeface="Calibri"/>
                <a:cs typeface="Calibri"/>
                <a:sym typeface="Calibri"/>
              </a:rPr>
              <a:t>analizează</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aspectele </a:t>
            </a:r>
            <a:r>
              <a:rPr lang="en-US" sz="1200" b="0" i="0" u="none" strike="noStrike" cap="none" dirty="0" smtClean="0">
                <a:solidFill>
                  <a:schemeClr val="dk1"/>
                </a:solidFill>
                <a:effectLst/>
                <a:latin typeface="Calibri"/>
                <a:ea typeface="Calibri"/>
                <a:cs typeface="Calibri"/>
                <a:sym typeface="Calibri"/>
              </a:rPr>
              <a:t>din </a:t>
            </a:r>
            <a:r>
              <a:rPr lang="en-US" sz="1200" b="0" i="0" u="none" strike="noStrike" cap="none" dirty="0" err="1" smtClean="0">
                <a:solidFill>
                  <a:schemeClr val="dk1"/>
                </a:solidFill>
                <a:effectLst/>
                <a:latin typeface="Calibri"/>
                <a:ea typeface="Calibri"/>
                <a:cs typeface="Calibri"/>
                <a:sym typeface="Calibri"/>
              </a:rPr>
              <a:t>spatele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unora</a:t>
            </a:r>
            <a:r>
              <a:rPr lang="en-US" sz="1200" b="0" i="0" u="none" strike="noStrike" cap="none" dirty="0" smtClean="0">
                <a:solidFill>
                  <a:schemeClr val="dk1"/>
                </a:solidFill>
                <a:effectLst/>
                <a:latin typeface="Calibri"/>
                <a:ea typeface="Calibri"/>
                <a:cs typeface="Calibri"/>
                <a:sym typeface="Calibri"/>
              </a:rPr>
              <a:t> dintre </a:t>
            </a:r>
            <a:r>
              <a:rPr lang="en-US" sz="1200" b="0" i="0" u="none" strike="noStrike" cap="none" dirty="0" err="1" smtClean="0">
                <a:solidFill>
                  <a:schemeClr val="dk1"/>
                </a:solidFill>
                <a:effectLst/>
                <a:latin typeface="Calibri"/>
                <a:ea typeface="Calibri"/>
                <a:cs typeface="Calibri"/>
                <a:sym typeface="Calibri"/>
              </a:rPr>
              <a:t>convingerile</a:t>
            </a:r>
            <a:r>
              <a:rPr lang="en-US" sz="1200" b="0" i="0" u="none" strike="noStrike" cap="none" dirty="0" smtClean="0">
                <a:solidFill>
                  <a:schemeClr val="dk1"/>
                </a:solidFill>
                <a:effectLst/>
                <a:latin typeface="Calibri"/>
                <a:ea typeface="Calibri"/>
                <a:cs typeface="Calibri"/>
                <a:sym typeface="Calibri"/>
              </a:rPr>
              <a:t> sale și </a:t>
            </a:r>
            <a:r>
              <a:rPr lang="en-US" sz="1200" b="0" i="0" u="none" strike="noStrike" cap="none" dirty="0" err="1" smtClean="0">
                <a:solidFill>
                  <a:schemeClr val="dk1"/>
                </a:solidFill>
                <a:effectLst/>
                <a:latin typeface="Calibri"/>
                <a:ea typeface="Calibri"/>
                <a:cs typeface="Calibri"/>
                <a:sym typeface="Calibri"/>
              </a:rPr>
              <a:t>explorează</a:t>
            </a:r>
            <a:r>
              <a:rPr lang="en-US" sz="1200" b="0" i="0" u="none" strike="noStrike" cap="none" dirty="0" smtClean="0">
                <a:solidFill>
                  <a:schemeClr val="dk1"/>
                </a:solidFill>
                <a:effectLst/>
                <a:latin typeface="Calibri"/>
                <a:ea typeface="Calibri"/>
                <a:cs typeface="Calibri"/>
                <a:sym typeface="Calibri"/>
              </a:rPr>
              <a:t> modalități prin care își poate </a:t>
            </a:r>
            <a:r>
              <a:rPr lang="en-US" sz="1200" b="0" i="0" u="none" strike="noStrike" cap="none" dirty="0" err="1" smtClean="0">
                <a:solidFill>
                  <a:schemeClr val="dk1"/>
                </a:solidFill>
                <a:effectLst/>
                <a:latin typeface="Calibri"/>
                <a:ea typeface="Calibri"/>
                <a:cs typeface="Calibri"/>
                <a:sym typeface="Calibri"/>
              </a:rPr>
              <a:t>schimba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atitudinea</a:t>
            </a:r>
            <a:r>
              <a:rPr lang="en-US" sz="1200" b="0" i="0" u="none" strike="noStrike" cap="none" dirty="0" smtClean="0">
                <a:solidFill>
                  <a:schemeClr val="dk1"/>
                </a:solidFill>
                <a:effectLst/>
                <a:latin typeface="Calibri"/>
                <a:ea typeface="Calibri"/>
                <a:cs typeface="Calibri"/>
                <a:sym typeface="Calibri"/>
              </a:rPr>
              <a:t>, poate </a:t>
            </a:r>
            <a:r>
              <a:rPr lang="en-US" sz="1200" b="0" i="0" u="none" strike="noStrike" cap="none" dirty="0" err="1" smtClean="0">
                <a:solidFill>
                  <a:schemeClr val="dk1"/>
                </a:solidFill>
                <a:effectLst/>
                <a:latin typeface="Calibri"/>
                <a:ea typeface="Calibri"/>
                <a:cs typeface="Calibri"/>
                <a:sym typeface="Calibri"/>
              </a:rPr>
              <a:t>deveni</a:t>
            </a:r>
            <a:r>
              <a:rPr lang="en-US" sz="1200" b="0" i="0" u="none" strike="noStrike" cap="none" dirty="0" smtClean="0">
                <a:solidFill>
                  <a:schemeClr val="dk1"/>
                </a:solidFill>
                <a:effectLst/>
                <a:latin typeface="Calibri"/>
                <a:ea typeface="Calibri"/>
                <a:cs typeface="Calibri"/>
                <a:sym typeface="Calibri"/>
              </a:rPr>
              <a:t> mai </a:t>
            </a:r>
            <a:r>
              <a:rPr lang="en-US" sz="1200" b="0" i="0" u="none" strike="noStrike" cap="none" dirty="0" err="1" smtClean="0">
                <a:solidFill>
                  <a:schemeClr val="dk1"/>
                </a:solidFill>
                <a:effectLst/>
                <a:latin typeface="Calibri"/>
                <a:ea typeface="Calibri"/>
                <a:cs typeface="Calibri"/>
                <a:sym typeface="Calibri"/>
              </a:rPr>
              <a:t>deschisă</a:t>
            </a:r>
            <a:r>
              <a:rPr lang="en-US" sz="1200" b="0" i="0" u="none" strike="noStrike" cap="none" dirty="0" smtClean="0">
                <a:solidFill>
                  <a:schemeClr val="dk1"/>
                </a:solidFill>
                <a:effectLst/>
                <a:latin typeface="Calibri"/>
                <a:ea typeface="Calibri"/>
                <a:cs typeface="Calibri"/>
                <a:sym typeface="Calibri"/>
              </a:rPr>
              <a:t> și își poate </a:t>
            </a:r>
            <a:r>
              <a:rPr lang="en-US" sz="1200" b="0" i="0" u="none" strike="noStrike" cap="none" dirty="0" err="1" smtClean="0">
                <a:solidFill>
                  <a:schemeClr val="dk1"/>
                </a:solidFill>
                <a:effectLst/>
                <a:latin typeface="Calibri"/>
                <a:ea typeface="Calibri"/>
                <a:cs typeface="Calibri"/>
                <a:sym typeface="Calibri"/>
              </a:rPr>
              <a:t>recâștiga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încrederea</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respectul</a:t>
            </a:r>
            <a:r>
              <a:rPr lang="en-US" sz="1200" b="0" i="0" u="none" strike="noStrike" cap="none" dirty="0" smtClean="0">
                <a:solidFill>
                  <a:schemeClr val="dk1"/>
                </a:solidFill>
                <a:effectLst/>
                <a:latin typeface="Calibri"/>
                <a:ea typeface="Calibri"/>
                <a:cs typeface="Calibri"/>
                <a:sym typeface="Calibri"/>
              </a:rPr>
              <a:t> elevilor săi. Ea </a:t>
            </a:r>
            <a:r>
              <a:rPr lang="en-US" sz="1200" b="0" i="0" u="none" strike="noStrike" cap="none" dirty="0" err="1" smtClean="0">
                <a:solidFill>
                  <a:schemeClr val="dk1"/>
                </a:solidFill>
                <a:effectLst/>
                <a:latin typeface="Calibri"/>
                <a:ea typeface="Calibri"/>
                <a:cs typeface="Calibri"/>
                <a:sym typeface="Calibri"/>
              </a:rPr>
              <a:t>discută</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asemenea</a:t>
            </a:r>
            <a:r>
              <a:rPr lang="en-US" sz="1200" b="0" i="0" u="none" strike="noStrike" cap="none" dirty="0" smtClean="0">
                <a:solidFill>
                  <a:schemeClr val="dk1"/>
                </a:solidFill>
                <a:effectLst/>
                <a:latin typeface="Calibri"/>
                <a:ea typeface="Calibri"/>
                <a:cs typeface="Calibri"/>
                <a:sym typeface="Calibri"/>
              </a:rPr>
              <a:t>, despre </a:t>
            </a:r>
            <a:r>
              <a:rPr lang="en-US" sz="1200" b="0" i="0" u="none" strike="noStrike" cap="none" dirty="0" err="1" smtClean="0">
                <a:solidFill>
                  <a:schemeClr val="dk1"/>
                </a:solidFill>
                <a:effectLst/>
                <a:latin typeface="Calibri"/>
                <a:ea typeface="Calibri"/>
                <a:cs typeface="Calibri"/>
                <a:sym typeface="Calibri"/>
              </a:rPr>
              <a:t>modalitățile</a:t>
            </a:r>
            <a:r>
              <a:rPr lang="en-US" sz="1200" b="0" i="0" u="none" strike="noStrike" cap="none" dirty="0" smtClean="0">
                <a:solidFill>
                  <a:schemeClr val="dk1"/>
                </a:solidFill>
                <a:effectLst/>
                <a:latin typeface="Calibri"/>
                <a:ea typeface="Calibri"/>
                <a:cs typeface="Calibri"/>
                <a:sym typeface="Calibri"/>
              </a:rPr>
              <a:t> prin care și-ar putea </a:t>
            </a:r>
            <a:r>
              <a:rPr lang="en-US" sz="1200" b="0" i="0" u="none" strike="noStrike" cap="none" dirty="0" err="1" smtClean="0">
                <a:solidFill>
                  <a:schemeClr val="dk1"/>
                </a:solidFill>
                <a:effectLst/>
                <a:latin typeface="Calibri"/>
                <a:ea typeface="Calibri"/>
                <a:cs typeface="Calibri"/>
                <a:sym typeface="Calibri"/>
              </a:rPr>
              <a:t>cere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scuze</a:t>
            </a:r>
            <a:r>
              <a:rPr lang="en-US" sz="1200" b="0" i="0" u="none" strike="noStrike" cap="none" dirty="0" smtClean="0">
                <a:solidFill>
                  <a:schemeClr val="dk1"/>
                </a:solidFill>
                <a:effectLst/>
                <a:latin typeface="Calibri"/>
                <a:ea typeface="Calibri"/>
                <a:cs typeface="Calibri"/>
                <a:sym typeface="Calibri"/>
              </a:rPr>
              <a:t> pentru </a:t>
            </a:r>
            <a:r>
              <a:rPr lang="en-US" sz="1200" b="0" i="0" u="none" strike="noStrike" cap="none" dirty="0" err="1" smtClean="0">
                <a:solidFill>
                  <a:schemeClr val="dk1"/>
                </a:solidFill>
                <a:effectLst/>
                <a:latin typeface="Calibri"/>
                <a:ea typeface="Calibri"/>
                <a:cs typeface="Calibri"/>
                <a:sym typeface="Calibri"/>
              </a:rPr>
              <a:t>orice</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ofensă adusă</a:t>
            </a:r>
            <a:r>
              <a:rPr lang="en-US" sz="1200" b="0"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269322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P</a:t>
            </a:r>
            <a:r>
              <a:rPr lang="en-US" dirty="0" smtClean="0"/>
              <a:t>erspectiva </a:t>
            </a:r>
            <a:r>
              <a:rPr lang="en-US" dirty="0" err="1" smtClean="0"/>
              <a:t>Colourblind</a:t>
            </a:r>
            <a:r>
              <a:rPr lang="ro-RO" dirty="0" smtClean="0"/>
              <a:t> </a:t>
            </a:r>
            <a:r>
              <a:rPr lang="en-US" dirty="0" smtClean="0"/>
              <a:t>nu este </a:t>
            </a:r>
            <a:r>
              <a:rPr lang="en-US" dirty="0" err="1" smtClean="0"/>
              <a:t>soluția</a:t>
            </a:r>
            <a:r>
              <a:rPr lang="en-US" dirty="0" smtClean="0"/>
              <a:t>, deoarece duce la </a:t>
            </a:r>
            <a:r>
              <a:rPr lang="en-US" dirty="0" err="1" smtClean="0"/>
              <a:t>adâncirea</a:t>
            </a:r>
            <a:r>
              <a:rPr lang="en-US" dirty="0" smtClean="0"/>
              <a:t> decalajului și </a:t>
            </a:r>
            <a:r>
              <a:rPr lang="en-US" dirty="0" err="1" smtClean="0"/>
              <a:t>împiedică</a:t>
            </a:r>
            <a:r>
              <a:rPr lang="en-US" dirty="0" smtClean="0"/>
              <a:t> incluziunea.</a:t>
            </a:r>
            <a:endParaRPr lang="ro-RO"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b="1" i="1" dirty="0" err="1" smtClean="0"/>
              <a:t>Restricții</a:t>
            </a:r>
            <a:r>
              <a:rPr lang="en-US" b="1" i="1" dirty="0" smtClean="0"/>
              <a:t> </a:t>
            </a:r>
            <a:r>
              <a:rPr lang="en-US" b="1" i="1" dirty="0" err="1" smtClean="0"/>
              <a:t>financiare</a:t>
            </a:r>
            <a:r>
              <a:rPr lang="en-US" dirty="0" smtClean="0"/>
              <a:t>: </a:t>
            </a:r>
            <a:r>
              <a:rPr lang="en-US" dirty="0" err="1" smtClean="0"/>
              <a:t>dificultăți</a:t>
            </a:r>
            <a:r>
              <a:rPr lang="en-US" dirty="0" smtClean="0"/>
              <a:t> în asigurarea </a:t>
            </a:r>
            <a:r>
              <a:rPr lang="en-US" dirty="0" err="1" smtClean="0"/>
              <a:t>celui</a:t>
            </a:r>
            <a:r>
              <a:rPr lang="en-US" dirty="0" smtClean="0"/>
              <a:t> mai bun mediu pentru incluziune.</a:t>
            </a:r>
            <a:endParaRPr lang="ro-RO" dirty="0" smtClean="0"/>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baseline="0" dirty="0" smtClean="0">
                <a:solidFill>
                  <a:schemeClr val="dk1"/>
                </a:solidFill>
                <a:latin typeface="Calibri"/>
                <a:ea typeface="Calibri"/>
                <a:cs typeface="Calibri"/>
                <a:sym typeface="Calibri"/>
              </a:rPr>
              <a:t>Participanții pot </a:t>
            </a:r>
            <a:r>
              <a:rPr lang="en-US" sz="1200" b="0" i="0" u="none" strike="noStrike" cap="none" baseline="0" dirty="0" err="1" smtClean="0">
                <a:solidFill>
                  <a:schemeClr val="dk1"/>
                </a:solidFill>
                <a:latin typeface="Calibri"/>
                <a:ea typeface="Calibri"/>
                <a:cs typeface="Calibri"/>
                <a:sym typeface="Calibri"/>
              </a:rPr>
              <a:t>împărtăși</a:t>
            </a:r>
            <a:r>
              <a:rPr lang="en-US" sz="1200" b="0" i="0" u="none" strike="noStrike" cap="none" baseline="0" dirty="0" smtClean="0">
                <a:solidFill>
                  <a:schemeClr val="dk1"/>
                </a:solidFill>
                <a:latin typeface="Calibri"/>
                <a:ea typeface="Calibri"/>
                <a:cs typeface="Calibri"/>
                <a:sym typeface="Calibri"/>
              </a:rPr>
              <a:t> ceea ce știu despre subiect.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95918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smtClean="0">
                <a:solidFill>
                  <a:srgbClr val="FF0000"/>
                </a:solidFill>
              </a:rPr>
              <a:t>*</a:t>
            </a:r>
            <a:r>
              <a:rPr lang="en-US" smtClean="0">
                <a:solidFill>
                  <a:srgbClr val="FF0000"/>
                </a:solidFill>
              </a:rPr>
              <a:t> </a:t>
            </a:r>
            <a:r>
              <a:rPr lang="en-US" smtClean="0"/>
              <a:t>Din </a:t>
            </a:r>
            <a:r>
              <a:rPr lang="en-US" dirty="0" err="1" smtClean="0"/>
              <a:t>păcate</a:t>
            </a:r>
            <a:r>
              <a:rPr lang="en-US" dirty="0" smtClean="0"/>
              <a:t>, toate </a:t>
            </a:r>
            <a:r>
              <a:rPr lang="en-US" dirty="0" err="1" smtClean="0"/>
              <a:t>acestea</a:t>
            </a:r>
            <a:r>
              <a:rPr lang="en-US" dirty="0" smtClean="0"/>
              <a:t> pot fi </a:t>
            </a:r>
            <a:r>
              <a:rPr lang="en-US" dirty="0" err="1" smtClean="0"/>
              <a:t>percepute</a:t>
            </a:r>
            <a:r>
              <a:rPr lang="en-US" dirty="0" smtClean="0"/>
              <a:t> de colegii </a:t>
            </a:r>
            <a:r>
              <a:rPr lang="en-US" dirty="0" err="1" smtClean="0"/>
              <a:t>copilului</a:t>
            </a:r>
            <a:r>
              <a:rPr lang="en-US" dirty="0" smtClean="0"/>
              <a:t> ca "tratament special" și devin </a:t>
            </a:r>
            <a:r>
              <a:rPr lang="ro-RO" dirty="0" smtClean="0"/>
              <a:t>un</a:t>
            </a:r>
            <a:r>
              <a:rPr lang="ro-RO" baseline="0" dirty="0" smtClean="0"/>
              <a:t> motiv </a:t>
            </a:r>
            <a:r>
              <a:rPr lang="en-US" dirty="0" smtClean="0"/>
              <a:t>pentru </a:t>
            </a:r>
            <a:r>
              <a:rPr lang="en-US" dirty="0" err="1" smtClean="0"/>
              <a:t>tachinare</a:t>
            </a:r>
            <a:r>
              <a:rPr lang="en-US" dirty="0" smtClean="0"/>
              <a:t> și bullying</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58798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1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578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Dizabilit</a:t>
            </a:r>
            <a:r>
              <a:rPr lang="ro-RO" dirty="0" err="1" smtClean="0"/>
              <a:t>ăț</a:t>
            </a:r>
            <a:r>
              <a:rPr lang="en-US" dirty="0" smtClean="0"/>
              <a:t>ile </a:t>
            </a:r>
            <a:r>
              <a:rPr lang="en-US" dirty="0" err="1" smtClean="0"/>
              <a:t>afecteaz</a:t>
            </a:r>
            <a:r>
              <a:rPr lang="ro-RO" dirty="0" smtClean="0"/>
              <a:t>ă</a:t>
            </a:r>
            <a:r>
              <a:rPr lang="en-US" dirty="0" smtClean="0"/>
              <a:t> copiii </a:t>
            </a:r>
            <a:r>
              <a:rPr lang="ro-RO" dirty="0" smtClean="0"/>
              <a:t>ș</a:t>
            </a:r>
            <a:r>
              <a:rPr lang="en-US" dirty="0" err="1" smtClean="0"/>
              <a:t>i</a:t>
            </a:r>
            <a:r>
              <a:rPr lang="en-US" dirty="0" smtClean="0"/>
              <a:t> </a:t>
            </a:r>
            <a:r>
              <a:rPr lang="en-US" dirty="0" err="1" smtClean="0"/>
              <a:t>adul</a:t>
            </a:r>
            <a:r>
              <a:rPr lang="ro-RO" dirty="0" smtClean="0"/>
              <a:t>ț</a:t>
            </a:r>
            <a:r>
              <a:rPr lang="en-US" dirty="0" smtClean="0"/>
              <a:t>ii indiferent de </a:t>
            </a:r>
            <a:r>
              <a:rPr lang="en-US" dirty="0" err="1" smtClean="0"/>
              <a:t>situa</a:t>
            </a:r>
            <a:r>
              <a:rPr lang="ro-RO" dirty="0" smtClean="0"/>
              <a:t>ț</a:t>
            </a:r>
            <a:r>
              <a:rPr lang="en-US" dirty="0" err="1" smtClean="0"/>
              <a:t>ia</a:t>
            </a:r>
            <a:r>
              <a:rPr lang="en-US" dirty="0" smtClean="0"/>
              <a:t> lor social</a:t>
            </a:r>
            <a:r>
              <a:rPr lang="ro-RO" dirty="0" smtClean="0"/>
              <a:t>ă</a:t>
            </a:r>
            <a:r>
              <a:rPr lang="en-US" dirty="0" smtClean="0"/>
              <a:t>, </a:t>
            </a:r>
            <a:r>
              <a:rPr lang="en-US" dirty="0" err="1" smtClean="0"/>
              <a:t>etnic</a:t>
            </a:r>
            <a:r>
              <a:rPr lang="ro-RO" dirty="0" smtClean="0"/>
              <a:t>ă</a:t>
            </a:r>
            <a:r>
              <a:rPr lang="en-US" dirty="0" smtClean="0"/>
              <a:t>, economic</a:t>
            </a:r>
            <a:r>
              <a:rPr lang="ro-RO" dirty="0" smtClean="0"/>
              <a:t>ă</a:t>
            </a:r>
            <a:r>
              <a:rPr lang="en-US" dirty="0" smtClean="0"/>
              <a:t> sau </a:t>
            </a:r>
            <a:r>
              <a:rPr lang="en-US" dirty="0" err="1" smtClean="0"/>
              <a:t>geografic</a:t>
            </a:r>
            <a:r>
              <a:rPr lang="ro-RO" dirty="0" smtClean="0"/>
              <a:t>ă</a:t>
            </a:r>
            <a:r>
              <a:rPr lang="en-US" baseline="0" dirty="0" smtClean="0"/>
              <a:t>.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Sărăcia </a:t>
            </a:r>
            <a:r>
              <a:rPr lang="en-US" baseline="0" dirty="0" err="1" smtClean="0"/>
              <a:t>generează</a:t>
            </a:r>
            <a:r>
              <a:rPr lang="en-US" baseline="0" dirty="0" smtClean="0"/>
              <a:t> malnutriție, asistență medicală </a:t>
            </a:r>
            <a:r>
              <a:rPr lang="en-US" baseline="0" dirty="0" err="1" smtClean="0"/>
              <a:t>precară</a:t>
            </a:r>
            <a:r>
              <a:rPr lang="en-US" baseline="0" dirty="0" smtClean="0"/>
              <a:t>, o </a:t>
            </a:r>
            <a:r>
              <a:rPr lang="en-US" baseline="0" dirty="0" err="1" smtClean="0"/>
              <a:t>probabilitate</a:t>
            </a:r>
            <a:r>
              <a:rPr lang="en-US" baseline="0" dirty="0" smtClean="0"/>
              <a:t> mai mare de </a:t>
            </a:r>
            <a:r>
              <a:rPr lang="en-US" baseline="0" dirty="0" err="1" smtClean="0"/>
              <a:t>accidente</a:t>
            </a:r>
            <a:r>
              <a:rPr lang="en-US" baseline="0" dirty="0" smtClean="0"/>
              <a:t> în </a:t>
            </a:r>
            <a:r>
              <a:rPr lang="en-US" baseline="0" dirty="0" err="1" smtClean="0"/>
              <a:t>mediul</a:t>
            </a:r>
            <a:r>
              <a:rPr lang="en-US" baseline="0" dirty="0" smtClean="0"/>
              <a:t> de lucru </a:t>
            </a:r>
            <a:r>
              <a:rPr lang="en-US" baseline="0" dirty="0" err="1" smtClean="0"/>
              <a:t>riscant</a:t>
            </a:r>
            <a:r>
              <a:rPr lang="en-US" baseline="0" dirty="0" smtClean="0"/>
              <a:t>, lipsa </a:t>
            </a:r>
            <a:r>
              <a:rPr lang="en-US" baseline="0" dirty="0" err="1" smtClean="0"/>
              <a:t>depistării</a:t>
            </a:r>
            <a:r>
              <a:rPr lang="en-US" baseline="0" dirty="0" smtClean="0"/>
              <a:t> </a:t>
            </a:r>
            <a:r>
              <a:rPr lang="en-US" baseline="0" dirty="0" err="1" smtClean="0"/>
              <a:t>precoce</a:t>
            </a:r>
            <a:r>
              <a:rPr lang="en-US" baseline="0" dirty="0" smtClean="0"/>
              <a:t> a </a:t>
            </a:r>
            <a:r>
              <a:rPr lang="en-US" baseline="0" dirty="0" err="1" smtClean="0"/>
              <a:t>bolilor</a:t>
            </a:r>
            <a:r>
              <a:rPr lang="en-US" baseline="0" dirty="0" smtClean="0"/>
              <a:t> și </a:t>
            </a:r>
            <a:r>
              <a:rPr lang="en-US" baseline="0" dirty="0" err="1" smtClean="0"/>
              <a:t>anomaliilor</a:t>
            </a:r>
            <a:r>
              <a:rPr lang="en-US" baseline="0" dirty="0" smtClean="0"/>
              <a:t>, toate </a:t>
            </a:r>
            <a:r>
              <a:rPr lang="ro-RO" baseline="0" dirty="0" smtClean="0"/>
              <a:t>acestea determinând</a:t>
            </a:r>
            <a:r>
              <a:rPr lang="en-US" baseline="0" dirty="0" smtClean="0"/>
              <a:t> dizabilități.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121615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endParaRPr lang="en-US" baseline="0" smtClean="0"/>
          </a:p>
          <a:p>
            <a:pPr marL="0" lvl="0" indent="0" algn="l" rtl="0">
              <a:lnSpc>
                <a:spcPct val="100000"/>
              </a:lnSpc>
              <a:spcBef>
                <a:spcPts val="0"/>
              </a:spcBef>
              <a:spcAft>
                <a:spcPts val="0"/>
              </a:spcAft>
              <a:buSzPts val="1400"/>
              <a:buNone/>
            </a:pPr>
            <a:r>
              <a:rPr lang="en-US" smtClean="0"/>
              <a:t>Într-un trecut nu foarte îndepărtat, precum și în unele țări, copiii cu dizabilități au fost educați în școli speciale, ceea ce i-a făcut să poarte o aură de stigmatizare și izolare și a pus o povară financiară pentru societate.</a:t>
            </a:r>
          </a:p>
          <a:p>
            <a:pPr marL="0" lvl="0" indent="0" algn="l" rtl="0">
              <a:lnSpc>
                <a:spcPct val="100000"/>
              </a:lnSpc>
              <a:spcBef>
                <a:spcPts val="0"/>
              </a:spcBef>
              <a:spcAft>
                <a:spcPts val="0"/>
              </a:spcAft>
              <a:buSzPts val="1400"/>
              <a:buNone/>
            </a:pPr>
            <a:endParaRPr lang="en-US" baseline="0" smtClean="0"/>
          </a:p>
          <a:p>
            <a:pPr marL="0" lvl="0" indent="0" algn="l" rtl="0">
              <a:lnSpc>
                <a:spcPct val="100000"/>
              </a:lnSpc>
              <a:spcBef>
                <a:spcPts val="0"/>
              </a:spcBef>
              <a:spcAft>
                <a:spcPts val="0"/>
              </a:spcAft>
              <a:buSzPts val="1400"/>
              <a:buNone/>
            </a:pPr>
            <a:r>
              <a:rPr lang="en-US" baseline="0" smtClean="0"/>
              <a:t>Astfel încât copiii să poată profita de procesul </a:t>
            </a:r>
            <a:r>
              <a:rPr lang="ro-RO" baseline="0" smtClean="0"/>
              <a:t>școlar</a:t>
            </a:r>
            <a:endParaRPr lang="en-US" baseline="0" smtClean="0"/>
          </a:p>
          <a:p>
            <a:pPr marL="0" lvl="0" indent="0" algn="l" rtl="0">
              <a:lnSpc>
                <a:spcPct val="100000"/>
              </a:lnSpc>
              <a:spcBef>
                <a:spcPts val="0"/>
              </a:spcBef>
              <a:spcAft>
                <a:spcPts val="0"/>
              </a:spcAft>
              <a:buSzPts val="1400"/>
              <a:buNone/>
            </a:pPr>
            <a:r>
              <a:rPr lang="en-US" baseline="0" smtClean="0"/>
              <a:t>Este mai ieftin să înființăm și să menținem școli care să educe toți copiii împreună</a:t>
            </a:r>
            <a:r>
              <a:rPr lang="ro-RO" baseline="0" smtClean="0"/>
              <a:t>, </a:t>
            </a:r>
            <a:r>
              <a:rPr lang="en-US" baseline="0" smtClean="0"/>
              <a:t>decât să creăm un sistem complex </a:t>
            </a:r>
            <a:r>
              <a:rPr lang="ro-RO" baseline="0" smtClean="0"/>
              <a:t>format din</a:t>
            </a:r>
            <a:r>
              <a:rPr lang="en-US" baseline="0" smtClean="0"/>
              <a:t> diferite tipuri de școli specializate </a:t>
            </a:r>
            <a:r>
              <a:rPr lang="ro-RO" baseline="0" smtClean="0"/>
              <a:t>pentru</a:t>
            </a:r>
            <a:r>
              <a:rPr lang="en-US" baseline="0" smtClean="0"/>
              <a:t> diferite grupuri de copii</a:t>
            </a:r>
            <a:r>
              <a:rPr lang="ro-RO" baseline="0" smtClean="0"/>
              <a:t> cu nevoi speciale.</a:t>
            </a:r>
            <a:endParaRPr lang="en-US" baseline="0" smtClean="0"/>
          </a:p>
          <a:p>
            <a:pPr marL="0" lvl="0" indent="0" algn="l" rtl="0">
              <a:lnSpc>
                <a:spcPct val="100000"/>
              </a:lnSpc>
              <a:spcBef>
                <a:spcPts val="0"/>
              </a:spcBef>
              <a:spcAft>
                <a:spcPts val="0"/>
              </a:spcAft>
              <a:buSzPts val="1400"/>
              <a:buNone/>
            </a:pPr>
            <a:endParaRPr lang="en-US" baseline="0" smtClean="0"/>
          </a:p>
          <a:p>
            <a:pPr marL="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Pregătirea copiilor cu nevoi educaționale speciale pentru educația incluzivă este complicată: https://www.youtube.com/watch?v=7euYspGvBsY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58319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228600" lvl="0" indent="-228600" algn="l" rtl="0">
              <a:lnSpc>
                <a:spcPct val="100000"/>
              </a:lnSpc>
              <a:spcBef>
                <a:spcPts val="0"/>
              </a:spcBef>
              <a:spcAft>
                <a:spcPts val="0"/>
              </a:spcAft>
              <a:buSzPts val="1400"/>
              <a:buAutoNum type="arabicPeriod"/>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val="72216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0" lvl="0" indent="0" algn="l" rtl="0">
              <a:lnSpc>
                <a:spcPct val="100000"/>
              </a:lnSpc>
              <a:spcBef>
                <a:spcPts val="0"/>
              </a:spcBef>
              <a:spcAft>
                <a:spcPts val="0"/>
              </a:spcAft>
              <a:buSzPts val="1400"/>
              <a:buNone/>
            </a:pPr>
            <a:r>
              <a:rPr lang="ro-RO" baseline="0" dirty="0" smtClean="0"/>
              <a:t>Aflaţi de la </a:t>
            </a:r>
            <a:r>
              <a:rPr lang="it-IT" baseline="0" dirty="0" smtClean="0"/>
              <a:t>participanți</a:t>
            </a:r>
            <a:r>
              <a:rPr lang="ro-RO" baseline="0" dirty="0" smtClean="0"/>
              <a:t> ce b</a:t>
            </a:r>
            <a:r>
              <a:rPr lang="it-IT" baseline="0" dirty="0" smtClean="0"/>
              <a:t>eneficii sociale</a:t>
            </a:r>
            <a:r>
              <a:rPr lang="ro-RO" baseline="0" dirty="0" smtClean="0"/>
              <a:t> există</a:t>
            </a:r>
            <a:r>
              <a:rPr lang="it-IT" baseline="0" dirty="0" smtClean="0"/>
              <a:t>.</a:t>
            </a:r>
            <a:endParaRPr lang="ro-RO" baseline="0" dirty="0" smtClean="0"/>
          </a:p>
          <a:p>
            <a:pPr marL="0" lvl="0" indent="0" algn="l" rtl="0">
              <a:lnSpc>
                <a:spcPct val="100000"/>
              </a:lnSpc>
              <a:spcBef>
                <a:spcPts val="0"/>
              </a:spcBef>
              <a:spcAft>
                <a:spcPts val="0"/>
              </a:spcAft>
              <a:buSzPts val="1400"/>
              <a:buNone/>
            </a:pPr>
            <a:endParaRPr lang="ro-RO" b="1" baseline="0" dirty="0" smtClean="0"/>
          </a:p>
          <a:p>
            <a:pPr marL="0" lvl="0" indent="0" algn="l" rtl="0">
              <a:lnSpc>
                <a:spcPct val="100000"/>
              </a:lnSpc>
              <a:spcBef>
                <a:spcPts val="0"/>
              </a:spcBef>
              <a:spcAft>
                <a:spcPts val="0"/>
              </a:spcAft>
              <a:buSzPts val="1400"/>
              <a:buNone/>
            </a:pPr>
            <a:r>
              <a:rPr lang="ro-RO" b="1" dirty="0" smtClean="0"/>
              <a:t>Beneficii</a:t>
            </a:r>
            <a:r>
              <a:rPr lang="en-US" b="1" dirty="0" smtClean="0"/>
              <a:t> sociale</a:t>
            </a:r>
            <a:r>
              <a:rPr lang="en-US" dirty="0" smtClean="0"/>
              <a:t>: Învățarea într-un mediu </a:t>
            </a:r>
            <a:r>
              <a:rPr lang="ro-RO" dirty="0" smtClean="0"/>
              <a:t>obişnuit</a:t>
            </a:r>
            <a:r>
              <a:rPr lang="en-US" dirty="0" smtClean="0"/>
              <a:t> oferă copiilor cu dizabilități </a:t>
            </a:r>
            <a:r>
              <a:rPr lang="en-US" dirty="0" err="1" smtClean="0"/>
              <a:t>posibilitatea</a:t>
            </a:r>
            <a:r>
              <a:rPr lang="en-US" dirty="0" smtClean="0"/>
              <a:t> de a </a:t>
            </a:r>
            <a:r>
              <a:rPr lang="en-US" dirty="0" err="1" smtClean="0"/>
              <a:t>interacționa</a:t>
            </a:r>
            <a:r>
              <a:rPr lang="en-US" dirty="0" smtClean="0"/>
              <a:t> cu un </a:t>
            </a:r>
            <a:r>
              <a:rPr lang="en-US" dirty="0" err="1" smtClean="0"/>
              <a:t>grup</a:t>
            </a:r>
            <a:r>
              <a:rPr lang="en-US" dirty="0" smtClean="0"/>
              <a:t> divers de </a:t>
            </a:r>
            <a:r>
              <a:rPr lang="en-US" dirty="0" err="1" smtClean="0"/>
              <a:t>colegi</a:t>
            </a:r>
            <a:r>
              <a:rPr lang="en-US" dirty="0" smtClean="0"/>
              <a:t> și de a dezvolta </a:t>
            </a:r>
            <a:r>
              <a:rPr lang="en-US" dirty="0" err="1" smtClean="0"/>
              <a:t>relații</a:t>
            </a:r>
            <a:r>
              <a:rPr lang="en-US" dirty="0" smtClean="0"/>
              <a:t> cu </a:t>
            </a:r>
            <a:r>
              <a:rPr lang="en-US" dirty="0" err="1" smtClean="0"/>
              <a:t>aceștia</a:t>
            </a:r>
            <a:r>
              <a:rPr lang="en-US" dirty="0" smtClean="0"/>
              <a:t>. În acest </a:t>
            </a:r>
            <a:r>
              <a:rPr lang="en-US" dirty="0" err="1" smtClean="0"/>
              <a:t>fel</a:t>
            </a:r>
            <a:r>
              <a:rPr lang="en-US" dirty="0" smtClean="0"/>
              <a:t>, </a:t>
            </a:r>
            <a:r>
              <a:rPr lang="en-US" dirty="0" err="1" smtClean="0"/>
              <a:t>ei</a:t>
            </a:r>
            <a:r>
              <a:rPr lang="en-US" dirty="0" smtClean="0"/>
              <a:t> își vor îmbunătăți </a:t>
            </a:r>
            <a:r>
              <a:rPr lang="en-US" dirty="0" err="1" smtClean="0"/>
              <a:t>abilitățile</a:t>
            </a:r>
            <a:r>
              <a:rPr lang="en-US" dirty="0" smtClean="0"/>
              <a:t> sociale și </a:t>
            </a:r>
            <a:r>
              <a:rPr lang="en-US" dirty="0" err="1" smtClean="0"/>
              <a:t>comportamentul</a:t>
            </a:r>
            <a:r>
              <a:rPr lang="en-US" dirty="0" smtClean="0"/>
              <a:t> </a:t>
            </a:r>
            <a:r>
              <a:rPr lang="en-US" dirty="0" err="1" smtClean="0"/>
              <a:t>urmând</a:t>
            </a:r>
            <a:r>
              <a:rPr lang="en-US" dirty="0" smtClean="0"/>
              <a:t> </a:t>
            </a:r>
            <a:r>
              <a:rPr lang="en-US" smtClean="0"/>
              <a:t>exemple adecvate. </a:t>
            </a:r>
          </a:p>
          <a:p>
            <a:pPr marL="0" lvl="0" indent="0" algn="l" rtl="0">
              <a:lnSpc>
                <a:spcPct val="100000"/>
              </a:lnSpc>
              <a:spcBef>
                <a:spcPts val="0"/>
              </a:spcBef>
              <a:spcAft>
                <a:spcPts val="0"/>
              </a:spcAft>
              <a:buSzPts val="1400"/>
              <a:buNone/>
            </a:pPr>
            <a:endParaRPr lang="en-US" b="1" smtClean="0"/>
          </a:p>
          <a:p>
            <a:pPr marL="0" lvl="0" indent="0" algn="l" rtl="0">
              <a:lnSpc>
                <a:spcPct val="100000"/>
              </a:lnSpc>
              <a:spcBef>
                <a:spcPts val="0"/>
              </a:spcBef>
              <a:spcAft>
                <a:spcPts val="0"/>
              </a:spcAft>
              <a:buSzPts val="1400"/>
              <a:buNone/>
            </a:pPr>
            <a:r>
              <a:rPr lang="ro-RO" b="1" smtClean="0"/>
              <a:t>Întrebați </a:t>
            </a:r>
            <a:r>
              <a:rPr lang="en-US" b="1" dirty="0" smtClean="0"/>
              <a:t>participanții de ce este important să </a:t>
            </a:r>
            <a:r>
              <a:rPr lang="en-US" b="1" dirty="0" err="1" smtClean="0"/>
              <a:t>depășiți</a:t>
            </a:r>
            <a:r>
              <a:rPr lang="en-US" b="1" dirty="0" smtClean="0"/>
              <a:t> prejudecățile sociale.</a:t>
            </a:r>
            <a:endParaRPr lang="ro-RO" b="1" dirty="0" smtClean="0"/>
          </a:p>
          <a:p>
            <a:pPr marL="0" lvl="0" indent="0" algn="l" rtl="0">
              <a:lnSpc>
                <a:spcPct val="100000"/>
              </a:lnSpc>
              <a:spcBef>
                <a:spcPts val="0"/>
              </a:spcBef>
              <a:spcAft>
                <a:spcPts val="0"/>
              </a:spcAft>
              <a:buSzPts val="1400"/>
              <a:buNone/>
            </a:pPr>
            <a:endParaRPr lang="ro-RO" b="1"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tx1"/>
                </a:solidFill>
                <a:latin typeface="Calibri"/>
                <a:ea typeface="Helvetica Neue"/>
                <a:cs typeface="Helvetica Neue"/>
                <a:sym typeface="Helvetica Neue"/>
              </a:rPr>
              <a:t>Depășirea prejudecăților sociale</a:t>
            </a:r>
            <a:r>
              <a:rPr lang="en-US" baseline="0" dirty="0" smtClean="0"/>
              <a:t>: Atunci când sunt </a:t>
            </a:r>
            <a:r>
              <a:rPr lang="en-US" baseline="0" dirty="0" err="1" smtClean="0"/>
              <a:t>expuși</a:t>
            </a:r>
            <a:r>
              <a:rPr lang="en-US" baseline="0" dirty="0" smtClean="0"/>
              <a:t> la </a:t>
            </a:r>
            <a:r>
              <a:rPr lang="en-US" baseline="0" dirty="0" err="1" smtClean="0"/>
              <a:t>medii</a:t>
            </a:r>
            <a:r>
              <a:rPr lang="en-US" baseline="0" dirty="0" smtClean="0"/>
              <a:t> incluzive, elevii </a:t>
            </a:r>
            <a:r>
              <a:rPr lang="en-US" baseline="0" dirty="0" err="1" smtClean="0"/>
              <a:t>obțin</a:t>
            </a:r>
            <a:r>
              <a:rPr lang="en-US" baseline="0" dirty="0" smtClean="0"/>
              <a:t> o </a:t>
            </a:r>
            <a:r>
              <a:rPr lang="en-US" b="1" baseline="0" dirty="0" smtClean="0"/>
              <a:t>mai </a:t>
            </a:r>
            <a:r>
              <a:rPr lang="en-US" b="1" baseline="0" dirty="0" err="1" smtClean="0"/>
              <a:t>bună</a:t>
            </a:r>
            <a:r>
              <a:rPr lang="en-US" b="1" baseline="0" dirty="0" smtClean="0"/>
              <a:t> înțelegere a diferitelor aspecte ale vieții</a:t>
            </a:r>
            <a:r>
              <a:rPr lang="ro-RO" baseline="0" dirty="0" smtClean="0"/>
              <a:t>,</a:t>
            </a:r>
            <a:r>
              <a:rPr lang="en-US" baseline="0" dirty="0" smtClean="0"/>
              <a:t> o </a:t>
            </a:r>
            <a:r>
              <a:rPr lang="en-US" b="1" baseline="0" dirty="0" err="1" smtClean="0"/>
              <a:t>atitudine</a:t>
            </a:r>
            <a:r>
              <a:rPr lang="en-US" b="1" baseline="0" dirty="0" smtClean="0"/>
              <a:t> mai </a:t>
            </a:r>
            <a:r>
              <a:rPr lang="en-US" b="1" baseline="0" dirty="0" err="1" smtClean="0"/>
              <a:t>tolerantă</a:t>
            </a:r>
            <a:r>
              <a:rPr lang="en-US" b="1" baseline="0" dirty="0" smtClean="0"/>
              <a:t> </a:t>
            </a:r>
            <a:r>
              <a:rPr lang="en-US" baseline="0" dirty="0" smtClean="0"/>
              <a:t>și </a:t>
            </a:r>
            <a:r>
              <a:rPr lang="en-US" baseline="0" dirty="0" err="1" smtClean="0"/>
              <a:t>acceptarea</a:t>
            </a:r>
            <a:r>
              <a:rPr lang="en-US" baseline="0" dirty="0" smtClean="0"/>
              <a:t> </a:t>
            </a:r>
            <a:r>
              <a:rPr lang="en-US" baseline="0" dirty="0" err="1" smtClean="0"/>
              <a:t>diferenț</a:t>
            </a:r>
            <a:r>
              <a:rPr lang="ro-RO" baseline="0" dirty="0" err="1" smtClean="0"/>
              <a:t>elor</a:t>
            </a:r>
            <a:r>
              <a:rPr lang="en-US" baseline="0" dirty="0" smtClean="0"/>
              <a:t> </a:t>
            </a:r>
            <a:r>
              <a:rPr lang="en-US" baseline="0" dirty="0" err="1" smtClean="0"/>
              <a:t>individuale</a:t>
            </a:r>
            <a:r>
              <a:rPr lang="en-US" baseline="0" dirty="0" smtClean="0"/>
              <a:t>.</a:t>
            </a:r>
          </a:p>
          <a:p>
            <a:pPr marL="0" lvl="0" indent="0" algn="l" rtl="0">
              <a:lnSpc>
                <a:spcPct val="100000"/>
              </a:lnSpc>
              <a:spcBef>
                <a:spcPts val="0"/>
              </a:spcBef>
              <a:spcAft>
                <a:spcPts val="0"/>
              </a:spcAft>
              <a:buSzPts val="1400"/>
              <a:buNone/>
            </a:pPr>
            <a:r>
              <a:rPr lang="en-US" baseline="0" smtClean="0"/>
              <a:t> </a:t>
            </a:r>
          </a:p>
          <a:p>
            <a:pPr marL="0" lvl="0" indent="0" algn="l" rtl="0">
              <a:lnSpc>
                <a:spcPct val="100000"/>
              </a:lnSpc>
              <a:spcBef>
                <a:spcPts val="0"/>
              </a:spcBef>
              <a:spcAft>
                <a:spcPts val="0"/>
              </a:spcAft>
              <a:buSzPts val="1400"/>
              <a:buNone/>
            </a:pPr>
            <a:endParaRPr lang="en-US" baseline="0" smtClean="0"/>
          </a:p>
          <a:p>
            <a:pPr marL="0" lvl="0" indent="0" algn="l" rtl="0">
              <a:lnSpc>
                <a:spcPct val="100000"/>
              </a:lnSpc>
              <a:spcBef>
                <a:spcPts val="0"/>
              </a:spcBef>
              <a:spcAft>
                <a:spcPts val="0"/>
              </a:spcAft>
              <a:buSzPts val="1400"/>
              <a:buNone/>
            </a:pPr>
            <a:r>
              <a:rPr lang="ro-RO" b="1" i="1" baseline="0" smtClean="0"/>
              <a:t>Î</a:t>
            </a:r>
            <a:r>
              <a:rPr lang="en-US" b="1" i="1" baseline="0" smtClean="0"/>
              <a:t>ntrebi apoi care sunt obstacolele si compar</a:t>
            </a:r>
            <a:r>
              <a:rPr lang="ro-RO" b="1" i="1" baseline="0" smtClean="0"/>
              <a:t>i.</a:t>
            </a:r>
            <a:endParaRPr b="1" i="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286289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aseline="0" dirty="0" smtClean="0"/>
              <a:t>Obțineți</a:t>
            </a:r>
            <a:r>
              <a:rPr lang="en-US" baseline="0" dirty="0" smtClean="0"/>
              <a:t> de la </a:t>
            </a:r>
            <a:r>
              <a:rPr lang="en-US" baseline="0" dirty="0" err="1" smtClean="0"/>
              <a:t>participanți</a:t>
            </a:r>
            <a:r>
              <a:rPr lang="en-US" baseline="0" smtClean="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solidFill>
                  <a:schemeClr val="tx1"/>
                </a:solidFill>
                <a:latin typeface="Helvetica Neue"/>
                <a:ea typeface="Helvetica Neue"/>
                <a:cs typeface="Helvetica Neue"/>
                <a:sym typeface="Helvetica Neue"/>
              </a:rPr>
              <a:t>Lipsa unei formări adecvate a cadrelor didactice – </a:t>
            </a:r>
            <a:r>
              <a:rPr lang="en-US" sz="1200" b="0" dirty="0" smtClean="0">
                <a:solidFill>
                  <a:schemeClr val="tx1"/>
                </a:solidFill>
                <a:latin typeface="Helvetica Neue"/>
                <a:ea typeface="Helvetica Neue"/>
                <a:cs typeface="Helvetica Neue"/>
                <a:sym typeface="Helvetica Neue"/>
              </a:rPr>
              <a:t>Nu este </a:t>
            </a:r>
            <a:r>
              <a:rPr lang="en-US" sz="1200" b="0" dirty="0" err="1" smtClean="0">
                <a:solidFill>
                  <a:schemeClr val="tx1"/>
                </a:solidFill>
                <a:latin typeface="Helvetica Neue"/>
                <a:ea typeface="Helvetica Neue"/>
                <a:cs typeface="Helvetica Neue"/>
                <a:sym typeface="Helvetica Neue"/>
              </a:rPr>
              <a:t>disponibilă</a:t>
            </a:r>
            <a:r>
              <a:rPr lang="en-US" sz="1200" b="0" dirty="0" smtClean="0">
                <a:solidFill>
                  <a:schemeClr val="tx1"/>
                </a:solidFill>
                <a:latin typeface="Helvetica Neue"/>
                <a:ea typeface="Helvetica Neue"/>
                <a:cs typeface="Helvetica Neue"/>
                <a:sym typeface="Helvetica Neue"/>
              </a:rPr>
              <a:t> o </a:t>
            </a:r>
            <a:r>
              <a:rPr lang="en-US" sz="1200" b="0" dirty="0" err="1" smtClean="0">
                <a:solidFill>
                  <a:schemeClr val="tx1"/>
                </a:solidFill>
                <a:latin typeface="Helvetica Neue"/>
                <a:ea typeface="Helvetica Neue"/>
                <a:cs typeface="Helvetica Neue"/>
                <a:sym typeface="Helvetica Neue"/>
              </a:rPr>
              <a:t>pregătire</a:t>
            </a:r>
            <a:r>
              <a:rPr lang="ro-RO" sz="1200" b="0" dirty="0" smtClean="0">
                <a:solidFill>
                  <a:schemeClr val="tx1"/>
                </a:solidFill>
                <a:latin typeface="Helvetica Neue"/>
                <a:ea typeface="Helvetica Neue"/>
                <a:cs typeface="Helvetica Neue"/>
                <a:sym typeface="Helvetica Neue"/>
              </a:rPr>
              <a:t>,</a:t>
            </a:r>
            <a:r>
              <a:rPr lang="en-US" sz="1200" b="0" dirty="0" smtClean="0">
                <a:solidFill>
                  <a:schemeClr val="tx1"/>
                </a:solidFill>
                <a:latin typeface="Helvetica Neue"/>
                <a:ea typeface="Helvetica Neue"/>
                <a:cs typeface="Helvetica Neue"/>
                <a:sym typeface="Helvetica Neue"/>
              </a:rPr>
              <a:t> sau o </a:t>
            </a:r>
            <a:r>
              <a:rPr lang="en-US" sz="1200" b="0" dirty="0" err="1" smtClean="0">
                <a:solidFill>
                  <a:schemeClr val="tx1"/>
                </a:solidFill>
                <a:latin typeface="Helvetica Neue"/>
                <a:ea typeface="Helvetica Neue"/>
                <a:cs typeface="Helvetica Neue"/>
                <a:sym typeface="Helvetica Neue"/>
              </a:rPr>
              <a:t>dezvoltare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profesională</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corespunzătoare</a:t>
            </a:r>
            <a:r>
              <a:rPr lang="en-US" sz="1200" b="0" dirty="0" smtClean="0">
                <a:solidFill>
                  <a:schemeClr val="tx1"/>
                </a:solidFill>
                <a:latin typeface="Helvetica Neue"/>
                <a:ea typeface="Helvetica Neue"/>
                <a:cs typeface="Helvetica Neue"/>
                <a:sym typeface="Helvetica Neue"/>
              </a:rPr>
              <a:t>. Acest lucru îi </a:t>
            </a:r>
            <a:r>
              <a:rPr lang="en-US" sz="1200" b="0" dirty="0" err="1" smtClean="0">
                <a:solidFill>
                  <a:schemeClr val="tx1"/>
                </a:solidFill>
                <a:latin typeface="Helvetica Neue"/>
                <a:ea typeface="Helvetica Neue"/>
                <a:cs typeface="Helvetica Neue"/>
                <a:sym typeface="Helvetica Neue"/>
              </a:rPr>
              <a:t>determină</a:t>
            </a:r>
            <a:r>
              <a:rPr lang="en-US" sz="1200" b="0" dirty="0" smtClean="0">
                <a:solidFill>
                  <a:schemeClr val="tx1"/>
                </a:solidFill>
                <a:latin typeface="Helvetica Neue"/>
                <a:ea typeface="Helvetica Neue"/>
                <a:cs typeface="Helvetica Neue"/>
                <a:sym typeface="Helvetica Neue"/>
              </a:rPr>
              <a:t> pe </a:t>
            </a:r>
            <a:r>
              <a:rPr lang="en-US" sz="1200" b="0" dirty="0" err="1" smtClean="0">
                <a:solidFill>
                  <a:schemeClr val="tx1"/>
                </a:solidFill>
                <a:latin typeface="Helvetica Neue"/>
                <a:ea typeface="Helvetica Neue"/>
                <a:cs typeface="Helvetica Neue"/>
                <a:sym typeface="Helvetica Neue"/>
              </a:rPr>
              <a:t>părinți</a:t>
            </a:r>
            <a:r>
              <a:rPr lang="en-US" sz="1200" b="0" dirty="0" smtClean="0">
                <a:solidFill>
                  <a:schemeClr val="tx1"/>
                </a:solidFill>
                <a:latin typeface="Helvetica Neue"/>
                <a:ea typeface="Helvetica Neue"/>
                <a:cs typeface="Helvetica Neue"/>
                <a:sym typeface="Helvetica Neue"/>
              </a:rPr>
              <a:t> să </a:t>
            </a:r>
            <a:r>
              <a:rPr lang="en-US" sz="1200" b="0" dirty="0" err="1" smtClean="0">
                <a:solidFill>
                  <a:schemeClr val="tx1"/>
                </a:solidFill>
                <a:latin typeface="Helvetica Neue"/>
                <a:ea typeface="Helvetica Neue"/>
                <a:cs typeface="Helvetica Neue"/>
                <a:sym typeface="Helvetica Neue"/>
              </a:rPr>
              <a:t>opteze</a:t>
            </a:r>
            <a:r>
              <a:rPr lang="en-US" sz="1200" b="0" dirty="0" smtClean="0">
                <a:solidFill>
                  <a:schemeClr val="tx1"/>
                </a:solidFill>
                <a:latin typeface="Helvetica Neue"/>
                <a:ea typeface="Helvetica Neue"/>
                <a:cs typeface="Helvetica Neue"/>
                <a:sym typeface="Helvetica Neue"/>
              </a:rPr>
              <a:t> pentru programe de educație </a:t>
            </a:r>
            <a:r>
              <a:rPr lang="en-US" sz="1200" b="0" dirty="0" err="1" smtClean="0">
                <a:solidFill>
                  <a:schemeClr val="tx1"/>
                </a:solidFill>
                <a:latin typeface="Helvetica Neue"/>
                <a:ea typeface="Helvetica Neue"/>
                <a:cs typeface="Helvetica Neue"/>
                <a:sym typeface="Helvetica Neue"/>
              </a:rPr>
              <a:t>specială</a:t>
            </a:r>
            <a:r>
              <a:rPr lang="en-US" sz="1200" b="0" dirty="0" smtClean="0">
                <a:solidFill>
                  <a:schemeClr val="tx1"/>
                </a:solidFill>
                <a:latin typeface="Helvetica Neue"/>
                <a:ea typeface="Helvetica Neue"/>
                <a:cs typeface="Helvetica Neue"/>
                <a:sym typeface="Helvetica Neue"/>
              </a:rPr>
              <a:t>. Mai mult decât atât, dacă elevii cu dizabilități sunt înscriși în școli </a:t>
            </a:r>
            <a:r>
              <a:rPr lang="en-US" sz="1200" b="0" dirty="0" err="1" smtClean="0">
                <a:solidFill>
                  <a:schemeClr val="tx1"/>
                </a:solidFill>
                <a:latin typeface="Helvetica Neue"/>
                <a:ea typeface="Helvetica Neue"/>
                <a:cs typeface="Helvetica Neue"/>
                <a:sym typeface="Helvetica Neue"/>
              </a:rPr>
              <a:t>normale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aceștia</a:t>
            </a:r>
            <a:r>
              <a:rPr lang="en-US" sz="1200" b="0" dirty="0" smtClean="0">
                <a:solidFill>
                  <a:schemeClr val="tx1"/>
                </a:solidFill>
                <a:latin typeface="Helvetica Neue"/>
                <a:ea typeface="Helvetica Neue"/>
                <a:cs typeface="Helvetica Neue"/>
                <a:sym typeface="Helvetica Neue"/>
              </a:rPr>
              <a:t> nu pot </a:t>
            </a:r>
            <a:r>
              <a:rPr lang="en-US" sz="1200" b="0" dirty="0" err="1" smtClean="0">
                <a:solidFill>
                  <a:schemeClr val="tx1"/>
                </a:solidFill>
                <a:latin typeface="Helvetica Neue"/>
                <a:ea typeface="Helvetica Neue"/>
                <a:cs typeface="Helvetica Neue"/>
                <a:sym typeface="Helvetica Neue"/>
              </a:rPr>
              <a:t>beneficia</a:t>
            </a:r>
            <a:r>
              <a:rPr lang="en-US" sz="1200" b="0" dirty="0" smtClean="0">
                <a:solidFill>
                  <a:schemeClr val="tx1"/>
                </a:solidFill>
                <a:latin typeface="Helvetica Neue"/>
                <a:ea typeface="Helvetica Neue"/>
                <a:cs typeface="Helvetica Neue"/>
                <a:sym typeface="Helvetica Neue"/>
              </a:rPr>
              <a:t> de </a:t>
            </a:r>
            <a:r>
              <a:rPr lang="en-US" sz="1200" b="0" dirty="0" err="1" smtClean="0">
                <a:solidFill>
                  <a:schemeClr val="tx1"/>
                </a:solidFill>
                <a:latin typeface="Helvetica Neue"/>
                <a:ea typeface="Helvetica Neue"/>
                <a:cs typeface="Helvetica Neue"/>
                <a:sym typeface="Helvetica Neue"/>
              </a:rPr>
              <a:t>materialele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curriculare</a:t>
            </a:r>
            <a:r>
              <a:rPr lang="en-US" sz="1200" b="0" dirty="0" smtClean="0">
                <a:solidFill>
                  <a:schemeClr val="tx1"/>
                </a:solidFill>
                <a:latin typeface="Helvetica Neue"/>
                <a:ea typeface="Helvetica Neue"/>
                <a:cs typeface="Helvetica Neue"/>
                <a:sym typeface="Helvetica Neue"/>
              </a:rPr>
              <a:t> adecvate </a:t>
            </a:r>
            <a:r>
              <a:rPr lang="en-US" sz="1200" b="0" dirty="0" err="1" smtClean="0">
                <a:solidFill>
                  <a:schemeClr val="tx1"/>
                </a:solidFill>
                <a:latin typeface="Helvetica Neue"/>
                <a:ea typeface="Helvetica Neue"/>
                <a:cs typeface="Helvetica Neue"/>
                <a:sym typeface="Helvetica Neue"/>
              </a:rPr>
              <a:t>vârstei</a:t>
            </a:r>
            <a:r>
              <a:rPr lang="en-US" sz="1200" b="0" dirty="0" smtClean="0">
                <a:solidFill>
                  <a:schemeClr val="tx1"/>
                </a:solidFill>
                <a:latin typeface="Helvetica Neue"/>
                <a:ea typeface="Helvetica Neue"/>
                <a:cs typeface="Helvetica Neue"/>
                <a:sym typeface="Helvetica Neue"/>
              </a:rPr>
              <a:t>, deoarece nu sunt adapta</a:t>
            </a:r>
            <a:r>
              <a:rPr lang="ro-RO" sz="1200" b="0" dirty="0" smtClean="0">
                <a:solidFill>
                  <a:schemeClr val="tx1"/>
                </a:solidFill>
                <a:latin typeface="Helvetica Neue"/>
                <a:ea typeface="Helvetica Neue"/>
                <a:cs typeface="Helvetica Neue"/>
                <a:sym typeface="Helvetica Neue"/>
              </a:rPr>
              <a:t>te</a:t>
            </a:r>
            <a:r>
              <a:rPr lang="en-US" sz="1200" b="0" dirty="0" smtClean="0">
                <a:solidFill>
                  <a:schemeClr val="tx1"/>
                </a:solidFill>
                <a:latin typeface="Helvetica Neue"/>
                <a:ea typeface="Helvetica Neue"/>
                <a:cs typeface="Helvetica Neue"/>
                <a:sym typeface="Helvetica Neue"/>
              </a:rPr>
              <a:t> nevoilor lor</a:t>
            </a:r>
            <a:r>
              <a:rPr lang="en-US" sz="1200" b="0" smtClean="0">
                <a:solidFill>
                  <a:schemeClr val="tx1"/>
                </a:solidFill>
                <a:latin typeface="Helvetica Neue"/>
                <a:ea typeface="Helvetica Neue"/>
                <a:cs typeface="Helvetica Neue"/>
                <a:sym typeface="Helvetica Neue"/>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solidFill>
                  <a:schemeClr val="tx1"/>
                </a:solidFill>
                <a:latin typeface="Helvetica Neue"/>
                <a:ea typeface="Helvetica Neue"/>
                <a:cs typeface="Helvetica Neue"/>
                <a:sym typeface="Helvetica Neue"/>
              </a:rPr>
              <a:t>Lipsa accesibilității fizice – </a:t>
            </a:r>
            <a:r>
              <a:rPr lang="en-US" sz="1200" b="0" dirty="0" smtClean="0">
                <a:solidFill>
                  <a:schemeClr val="tx1"/>
                </a:solidFill>
                <a:latin typeface="Helvetica Neue"/>
                <a:ea typeface="Helvetica Neue"/>
                <a:cs typeface="Helvetica Neue"/>
                <a:sym typeface="Helvetica Neue"/>
              </a:rPr>
              <a:t>În cele mai multe </a:t>
            </a:r>
            <a:r>
              <a:rPr lang="en-US" sz="1200" b="0" dirty="0" err="1" smtClean="0">
                <a:solidFill>
                  <a:schemeClr val="tx1"/>
                </a:solidFill>
                <a:latin typeface="Helvetica Neue"/>
                <a:ea typeface="Helvetica Neue"/>
                <a:cs typeface="Helvetica Neue"/>
                <a:sym typeface="Helvetica Neue"/>
              </a:rPr>
              <a:t>cazuri</a:t>
            </a:r>
            <a:r>
              <a:rPr lang="en-US" sz="1200" b="0" dirty="0" smtClean="0">
                <a:solidFill>
                  <a:schemeClr val="tx1"/>
                </a:solidFill>
                <a:latin typeface="Helvetica Neue"/>
                <a:ea typeface="Helvetica Neue"/>
                <a:cs typeface="Helvetica Neue"/>
                <a:sym typeface="Helvetica Neue"/>
              </a:rPr>
              <a:t>, o </a:t>
            </a:r>
            <a:r>
              <a:rPr lang="en-US" sz="1200" b="0" dirty="0" err="1" smtClean="0">
                <a:solidFill>
                  <a:schemeClr val="tx1"/>
                </a:solidFill>
                <a:latin typeface="Helvetica Neue"/>
                <a:ea typeface="Helvetica Neue"/>
                <a:cs typeface="Helvetica Neue"/>
                <a:sym typeface="Helvetica Neue"/>
              </a:rPr>
              <a:t>rampă</a:t>
            </a:r>
            <a:r>
              <a:rPr lang="en-US" sz="1200" b="0" dirty="0" smtClean="0">
                <a:solidFill>
                  <a:schemeClr val="tx1"/>
                </a:solidFill>
                <a:latin typeface="Helvetica Neue"/>
                <a:ea typeface="Helvetica Neue"/>
                <a:cs typeface="Helvetica Neue"/>
                <a:sym typeface="Helvetica Neue"/>
              </a:rPr>
              <a:t> pentru copiii în </a:t>
            </a:r>
            <a:r>
              <a:rPr lang="en-US" sz="1200" b="0" dirty="0" err="1" smtClean="0">
                <a:solidFill>
                  <a:schemeClr val="tx1"/>
                </a:solidFill>
                <a:latin typeface="Helvetica Neue"/>
                <a:ea typeface="Helvetica Neue"/>
                <a:cs typeface="Helvetica Neue"/>
                <a:sym typeface="Helvetica Neue"/>
              </a:rPr>
              <a:t>scaune</a:t>
            </a:r>
            <a:r>
              <a:rPr lang="en-US" sz="1200" b="0" dirty="0" smtClean="0">
                <a:solidFill>
                  <a:schemeClr val="tx1"/>
                </a:solidFill>
                <a:latin typeface="Helvetica Neue"/>
                <a:ea typeface="Helvetica Neue"/>
                <a:cs typeface="Helvetica Neue"/>
                <a:sym typeface="Helvetica Neue"/>
              </a:rPr>
              <a:t> cu </a:t>
            </a:r>
            <a:r>
              <a:rPr lang="en-US" sz="1200" b="0" dirty="0" err="1" smtClean="0">
                <a:solidFill>
                  <a:schemeClr val="tx1"/>
                </a:solidFill>
                <a:latin typeface="Helvetica Neue"/>
                <a:ea typeface="Helvetica Neue"/>
                <a:cs typeface="Helvetica Neue"/>
                <a:sym typeface="Helvetica Neue"/>
              </a:rPr>
              <a:t>rotile</a:t>
            </a:r>
            <a:r>
              <a:rPr lang="ro-RO" sz="1200" b="0" dirty="0" smtClean="0">
                <a:solidFill>
                  <a:schemeClr val="tx1"/>
                </a:solidFill>
                <a:latin typeface="Helvetica Neue"/>
                <a:ea typeface="Helvetica Neue"/>
                <a:cs typeface="Helvetica Neue"/>
                <a:sym typeface="Helvetica Neue"/>
              </a:rPr>
              <a:t>,</a:t>
            </a:r>
            <a:r>
              <a:rPr lang="en-US" sz="1200" b="0" dirty="0" smtClean="0">
                <a:solidFill>
                  <a:schemeClr val="tx1"/>
                </a:solidFill>
                <a:latin typeface="Helvetica Neue"/>
                <a:ea typeface="Helvetica Neue"/>
                <a:cs typeface="Helvetica Neue"/>
                <a:sym typeface="Helvetica Neue"/>
              </a:rPr>
              <a:t> este tot ceea ce este </a:t>
            </a:r>
            <a:r>
              <a:rPr lang="en-US" sz="1200" b="0" dirty="0" err="1" smtClean="0">
                <a:solidFill>
                  <a:schemeClr val="tx1"/>
                </a:solidFill>
                <a:latin typeface="Helvetica Neue"/>
                <a:ea typeface="Helvetica Neue"/>
                <a:cs typeface="Helvetica Neue"/>
                <a:sym typeface="Helvetica Neue"/>
              </a:rPr>
              <a:t>prevăzut</a:t>
            </a:r>
            <a:r>
              <a:rPr lang="en-US" sz="1200" b="0" dirty="0" smtClean="0">
                <a:solidFill>
                  <a:schemeClr val="tx1"/>
                </a:solidFill>
                <a:latin typeface="Helvetica Neue"/>
                <a:ea typeface="Helvetica Neue"/>
                <a:cs typeface="Helvetica Neue"/>
                <a:sym typeface="Helvetica Neue"/>
              </a:rPr>
              <a:t> în </a:t>
            </a:r>
            <a:r>
              <a:rPr lang="en-US" sz="1200" b="0" dirty="0" err="1" smtClean="0">
                <a:solidFill>
                  <a:schemeClr val="tx1"/>
                </a:solidFill>
                <a:latin typeface="Helvetica Neue"/>
                <a:ea typeface="Helvetica Neue"/>
                <a:cs typeface="Helvetica Neue"/>
                <a:sym typeface="Helvetica Neue"/>
              </a:rPr>
              <a:t>unitățile</a:t>
            </a:r>
            <a:r>
              <a:rPr lang="en-US" sz="1200" b="0" dirty="0" smtClean="0">
                <a:solidFill>
                  <a:schemeClr val="tx1"/>
                </a:solidFill>
                <a:latin typeface="Helvetica Neue"/>
                <a:ea typeface="Helvetica Neue"/>
                <a:cs typeface="Helvetica Neue"/>
                <a:sym typeface="Helvetica Neue"/>
              </a:rPr>
              <a:t> școlare</a:t>
            </a:r>
            <a:r>
              <a:rPr lang="en-US" sz="1200" b="0" smtClean="0">
                <a:solidFill>
                  <a:schemeClr val="tx1"/>
                </a:solidFill>
                <a:latin typeface="Helvetica Neue"/>
                <a:ea typeface="Helvetica Neue"/>
                <a:cs typeface="Helvetica Neue"/>
                <a:sym typeface="Helvetica Neue"/>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smtClean="0">
                <a:solidFill>
                  <a:schemeClr val="tx1"/>
                </a:solidFill>
                <a:latin typeface="Helvetica Neue"/>
                <a:ea typeface="Helvetica Neue"/>
                <a:cs typeface="Helvetica Neue"/>
                <a:sym typeface="Helvetica Neue"/>
              </a:rPr>
              <a:t>Bariere </a:t>
            </a:r>
            <a:r>
              <a:rPr lang="en-US" sz="1200" b="1" dirty="0" err="1" smtClean="0">
                <a:solidFill>
                  <a:schemeClr val="tx1"/>
                </a:solidFill>
                <a:latin typeface="Helvetica Neue"/>
                <a:ea typeface="Helvetica Neue"/>
                <a:cs typeface="Helvetica Neue"/>
                <a:sym typeface="Helvetica Neue"/>
              </a:rPr>
              <a:t>atitudinale</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A</a:t>
            </a:r>
            <a:r>
              <a:rPr lang="en-US" sz="1200" b="0" dirty="0" err="1" smtClean="0">
                <a:solidFill>
                  <a:schemeClr val="tx1"/>
                </a:solidFill>
                <a:latin typeface="Helvetica Neue"/>
                <a:ea typeface="Helvetica Neue"/>
                <a:cs typeface="Helvetica Neue"/>
                <a:sym typeface="Helvetica Neue"/>
              </a:rPr>
              <a:t>titudini</a:t>
            </a:r>
            <a:r>
              <a:rPr lang="en-US" sz="1200" b="0" dirty="0" smtClean="0">
                <a:solidFill>
                  <a:schemeClr val="tx1"/>
                </a:solidFill>
                <a:latin typeface="Helvetica Neue"/>
                <a:ea typeface="Helvetica Neue"/>
                <a:cs typeface="Helvetica Neue"/>
                <a:sym typeface="Helvetica Neue"/>
              </a:rPr>
              <a:t> negative și </a:t>
            </a:r>
            <a:r>
              <a:rPr lang="en-US" sz="1200" b="0" dirty="0" err="1" smtClean="0">
                <a:solidFill>
                  <a:schemeClr val="tx1"/>
                </a:solidFill>
                <a:latin typeface="Helvetica Neue"/>
                <a:ea typeface="Helvetica Neue"/>
                <a:cs typeface="Helvetica Neue"/>
                <a:sym typeface="Helvetica Neue"/>
              </a:rPr>
              <a:t>credințe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dăunătoare</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Acestea denotă </a:t>
            </a:r>
            <a:r>
              <a:rPr lang="en-US" sz="1200" b="0" dirty="0" smtClean="0">
                <a:solidFill>
                  <a:schemeClr val="tx1"/>
                </a:solidFill>
                <a:latin typeface="Helvetica Neue"/>
                <a:ea typeface="Helvetica Neue"/>
                <a:cs typeface="Helvetica Neue"/>
                <a:sym typeface="Helvetica Neue"/>
              </a:rPr>
              <a:t>că copiii cu dizabilități sunt </a:t>
            </a:r>
            <a:r>
              <a:rPr lang="en-US" sz="1200" b="0" dirty="0" err="1" smtClean="0">
                <a:solidFill>
                  <a:schemeClr val="tx1"/>
                </a:solidFill>
                <a:latin typeface="Helvetica Neue"/>
                <a:ea typeface="Helvetica Neue"/>
                <a:cs typeface="Helvetica Neue"/>
                <a:sym typeface="Helvetica Neue"/>
              </a:rPr>
              <a:t>considerați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incapabili</a:t>
            </a:r>
            <a:r>
              <a:rPr lang="en-US" sz="1200" b="0" dirty="0" smtClean="0">
                <a:solidFill>
                  <a:schemeClr val="tx1"/>
                </a:solidFill>
                <a:latin typeface="Helvetica Neue"/>
                <a:ea typeface="Helvetica Neue"/>
                <a:cs typeface="Helvetica Neue"/>
                <a:sym typeface="Helvetica Neue"/>
              </a:rPr>
              <a:t> să participe la educație. Ca </a:t>
            </a:r>
            <a:r>
              <a:rPr lang="en-US" sz="1200" b="0" dirty="0" err="1" smtClean="0">
                <a:solidFill>
                  <a:schemeClr val="tx1"/>
                </a:solidFill>
                <a:latin typeface="Helvetica Neue"/>
                <a:ea typeface="Helvetica Neue"/>
                <a:cs typeface="Helvetica Neue"/>
                <a:sym typeface="Helvetica Neue"/>
              </a:rPr>
              <a:t>urmare</a:t>
            </a:r>
            <a:r>
              <a:rPr lang="en-US" sz="1200" b="0" dirty="0" smtClean="0">
                <a:solidFill>
                  <a:schemeClr val="tx1"/>
                </a:solidFill>
                <a:latin typeface="Helvetica Neue"/>
                <a:ea typeface="Helvetica Neue"/>
                <a:cs typeface="Helvetica Neue"/>
                <a:sym typeface="Helvetica Neue"/>
              </a:rPr>
              <a:t>, copiii și părinții lor se pot </a:t>
            </a:r>
            <a:r>
              <a:rPr lang="en-US" sz="1200" b="0" dirty="0" err="1" smtClean="0">
                <a:solidFill>
                  <a:schemeClr val="tx1"/>
                </a:solidFill>
                <a:latin typeface="Helvetica Neue"/>
                <a:ea typeface="Helvetica Neue"/>
                <a:cs typeface="Helvetica Neue"/>
                <a:sym typeface="Helvetica Neue"/>
              </a:rPr>
              <a:t>confrunta</a:t>
            </a:r>
            <a:r>
              <a:rPr lang="en-US" sz="1200" b="0" dirty="0" smtClean="0">
                <a:solidFill>
                  <a:schemeClr val="tx1"/>
                </a:solidFill>
                <a:latin typeface="Helvetica Neue"/>
                <a:ea typeface="Helvetica Neue"/>
                <a:cs typeface="Helvetica Neue"/>
                <a:sym typeface="Helvetica Neue"/>
              </a:rPr>
              <a:t> nu </a:t>
            </a:r>
            <a:r>
              <a:rPr lang="en-US" sz="1200" b="0" dirty="0" err="1" smtClean="0">
                <a:solidFill>
                  <a:schemeClr val="tx1"/>
                </a:solidFill>
                <a:latin typeface="Helvetica Neue"/>
                <a:ea typeface="Helvetica Neue"/>
                <a:cs typeface="Helvetica Neue"/>
                <a:sym typeface="Helvetica Neue"/>
              </a:rPr>
              <a:t>numai</a:t>
            </a:r>
            <a:r>
              <a:rPr lang="en-US" sz="1200" b="0" dirty="0" smtClean="0">
                <a:solidFill>
                  <a:schemeClr val="tx1"/>
                </a:solidFill>
                <a:latin typeface="Helvetica Neue"/>
                <a:ea typeface="Helvetica Neue"/>
                <a:cs typeface="Helvetica Neue"/>
                <a:sym typeface="Helvetica Neue"/>
              </a:rPr>
              <a:t> cu </a:t>
            </a:r>
            <a:r>
              <a:rPr lang="en-US" sz="1200" b="0" dirty="0" err="1" smtClean="0">
                <a:solidFill>
                  <a:schemeClr val="tx1"/>
                </a:solidFill>
                <a:latin typeface="Helvetica Neue"/>
                <a:ea typeface="Helvetica Neue"/>
                <a:cs typeface="Helvetica Neue"/>
                <a:sym typeface="Helvetica Neue"/>
              </a:rPr>
              <a:t>respingerea</a:t>
            </a:r>
            <a:r>
              <a:rPr lang="en-US" sz="1200" b="0" dirty="0" smtClean="0">
                <a:solidFill>
                  <a:schemeClr val="tx1"/>
                </a:solidFill>
                <a:latin typeface="Helvetica Neue"/>
                <a:ea typeface="Helvetica Neue"/>
                <a:cs typeface="Helvetica Neue"/>
                <a:sym typeface="Helvetica Neue"/>
              </a:rPr>
              <a:t>, ci și cu violența, abuzul și </a:t>
            </a:r>
            <a:r>
              <a:rPr lang="en-US" sz="1200" b="0" dirty="0" err="1" smtClean="0">
                <a:solidFill>
                  <a:schemeClr val="tx1"/>
                </a:solidFill>
                <a:latin typeface="Helvetica Neue"/>
                <a:ea typeface="Helvetica Neue"/>
                <a:cs typeface="Helvetica Neue"/>
                <a:sym typeface="Helvetica Neue"/>
              </a:rPr>
              <a:t>izolarea</a:t>
            </a:r>
            <a:r>
              <a:rPr lang="en-US" sz="1200" b="0" dirty="0" smtClean="0">
                <a:solidFill>
                  <a:schemeClr val="tx1"/>
                </a:solidFill>
                <a:latin typeface="Helvetica Neue"/>
                <a:ea typeface="Helvetica Neue"/>
                <a:cs typeface="Helvetica Neue"/>
                <a:sym typeface="Helvetica Neue"/>
              </a:rPr>
              <a:t> </a:t>
            </a:r>
            <a:r>
              <a:rPr lang="en-US" sz="1200" b="0" smtClean="0">
                <a:solidFill>
                  <a:schemeClr val="tx1"/>
                </a:solidFill>
                <a:latin typeface="Helvetica Neue"/>
                <a:ea typeface="Helvetica Neue"/>
                <a:cs typeface="Helvetica Neue"/>
                <a:sym typeface="Helvetica Neue"/>
              </a:rPr>
              <a:t>socială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err="1" smtClean="0">
                <a:solidFill>
                  <a:schemeClr val="tx1"/>
                </a:solidFill>
                <a:latin typeface="Helvetica Neue"/>
                <a:ea typeface="Helvetica Neue"/>
                <a:cs typeface="Helvetica Neue"/>
                <a:sym typeface="Helvetica Neue"/>
              </a:rPr>
              <a:t>Bariera</a:t>
            </a:r>
            <a:r>
              <a:rPr lang="en-US" sz="1200" b="1" dirty="0" smtClean="0">
                <a:solidFill>
                  <a:schemeClr val="tx1"/>
                </a:solidFill>
                <a:latin typeface="Helvetica Neue"/>
                <a:ea typeface="Helvetica Neue"/>
                <a:cs typeface="Helvetica Neue"/>
                <a:sym typeface="Helvetica Neue"/>
              </a:rPr>
              <a:t> </a:t>
            </a:r>
            <a:r>
              <a:rPr lang="en-US" sz="1200" b="1" dirty="0" err="1" smtClean="0">
                <a:solidFill>
                  <a:schemeClr val="tx1"/>
                </a:solidFill>
                <a:latin typeface="Helvetica Neue"/>
                <a:ea typeface="Helvetica Neue"/>
                <a:cs typeface="Helvetica Neue"/>
                <a:sym typeface="Helvetica Neue"/>
              </a:rPr>
              <a:t>economică</a:t>
            </a:r>
            <a:r>
              <a:rPr lang="en-US" sz="1200" b="1" dirty="0" smtClean="0">
                <a:solidFill>
                  <a:schemeClr val="tx1"/>
                </a:solidFill>
                <a:latin typeface="Helvetica Neue"/>
                <a:ea typeface="Helvetica Neue"/>
                <a:cs typeface="Helvetica Neue"/>
                <a:sym typeface="Helvetica Neue"/>
              </a:rPr>
              <a:t> – </a:t>
            </a:r>
            <a:r>
              <a:rPr lang="en-US" sz="1200" b="0" dirty="0" smtClean="0">
                <a:solidFill>
                  <a:schemeClr val="tx1"/>
                </a:solidFill>
                <a:latin typeface="Helvetica Neue"/>
                <a:ea typeface="Helvetica Neue"/>
                <a:cs typeface="Helvetica Neue"/>
                <a:sym typeface="Helvetica Neue"/>
              </a:rPr>
              <a:t>Familiile cu copii cu dizabilități au </a:t>
            </a:r>
            <a:r>
              <a:rPr lang="en-US" sz="1200" b="0" dirty="0" err="1" smtClean="0">
                <a:solidFill>
                  <a:schemeClr val="tx1"/>
                </a:solidFill>
                <a:latin typeface="Helvetica Neue"/>
                <a:ea typeface="Helvetica Neue"/>
                <a:cs typeface="Helvetica Neue"/>
                <a:sym typeface="Helvetica Neue"/>
              </a:rPr>
              <a:t>costuri</a:t>
            </a:r>
            <a:r>
              <a:rPr lang="en-US" sz="1200" b="0" dirty="0" smtClean="0">
                <a:solidFill>
                  <a:schemeClr val="tx1"/>
                </a:solidFill>
                <a:latin typeface="Helvetica Neue"/>
                <a:ea typeface="Helvetica Neue"/>
                <a:cs typeface="Helvetica Neue"/>
                <a:sym typeface="Helvetica Neue"/>
              </a:rPr>
              <a:t> mai </a:t>
            </a:r>
            <a:r>
              <a:rPr lang="en-US" sz="1200" b="0" dirty="0" err="1" smtClean="0">
                <a:solidFill>
                  <a:schemeClr val="tx1"/>
                </a:solidFill>
                <a:latin typeface="Helvetica Neue"/>
                <a:ea typeface="Helvetica Neue"/>
                <a:cs typeface="Helvetica Neue"/>
                <a:sym typeface="Helvetica Neue"/>
              </a:rPr>
              <a:t>mari</a:t>
            </a:r>
            <a:r>
              <a:rPr lang="en-US" sz="1200" b="0" dirty="0" smtClean="0">
                <a:solidFill>
                  <a:schemeClr val="tx1"/>
                </a:solidFill>
                <a:latin typeface="Helvetica Neue"/>
                <a:ea typeface="Helvetica Neue"/>
                <a:cs typeface="Helvetica Neue"/>
                <a:sym typeface="Helvetica Neue"/>
              </a:rPr>
              <a:t> în </a:t>
            </a:r>
            <a:r>
              <a:rPr lang="en-US" sz="1200" b="0" dirty="0" err="1" smtClean="0">
                <a:solidFill>
                  <a:schemeClr val="tx1"/>
                </a:solidFill>
                <a:latin typeface="Helvetica Neue"/>
                <a:ea typeface="Helvetica Neue"/>
                <a:cs typeface="Helvetica Neue"/>
                <a:sym typeface="Helvetica Neue"/>
              </a:rPr>
              <a:t>comparație</a:t>
            </a:r>
            <a:r>
              <a:rPr lang="en-US" sz="1200" b="0" dirty="0" smtClean="0">
                <a:solidFill>
                  <a:schemeClr val="tx1"/>
                </a:solidFill>
                <a:latin typeface="Helvetica Neue"/>
                <a:ea typeface="Helvetica Neue"/>
                <a:cs typeface="Helvetica Neue"/>
                <a:sym typeface="Helvetica Neue"/>
              </a:rPr>
              <a:t> cu alte </a:t>
            </a:r>
            <a:r>
              <a:rPr lang="en-US" sz="1200" b="0" dirty="0" err="1" smtClean="0">
                <a:solidFill>
                  <a:schemeClr val="tx1"/>
                </a:solidFill>
                <a:latin typeface="Helvetica Neue"/>
                <a:ea typeface="Helvetica Neue"/>
                <a:cs typeface="Helvetica Neue"/>
                <a:sym typeface="Helvetica Neue"/>
              </a:rPr>
              <a:t>familii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reabilitare</a:t>
            </a:r>
            <a:r>
              <a:rPr lang="en-US" sz="1200" b="0" dirty="0" smtClean="0">
                <a:solidFill>
                  <a:schemeClr val="tx1"/>
                </a:solidFill>
                <a:latin typeface="Helvetica Neue"/>
                <a:ea typeface="Helvetica Neue"/>
                <a:cs typeface="Helvetica Neue"/>
                <a:sym typeface="Helvetica Neue"/>
              </a:rPr>
              <a:t>, servicii </a:t>
            </a:r>
            <a:r>
              <a:rPr lang="en-US" sz="1200" b="0" dirty="0" err="1" smtClean="0">
                <a:solidFill>
                  <a:schemeClr val="tx1"/>
                </a:solidFill>
                <a:latin typeface="Helvetica Neue"/>
                <a:ea typeface="Helvetica Neue"/>
                <a:cs typeface="Helvetica Neue"/>
                <a:sym typeface="Helvetica Neue"/>
              </a:rPr>
              <a:t>medicale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tratamente</a:t>
            </a:r>
            <a:r>
              <a:rPr lang="en-US" sz="1200" b="0" dirty="0" smtClean="0">
                <a:solidFill>
                  <a:schemeClr val="tx1"/>
                </a:solidFill>
                <a:latin typeface="Helvetica Neue"/>
                <a:ea typeface="Helvetica Neue"/>
                <a:cs typeface="Helvetica Neue"/>
                <a:sym typeface="Helvetica Neue"/>
              </a:rPr>
              <a:t> speciale. O </a:t>
            </a:r>
            <a:r>
              <a:rPr lang="en-US" sz="1200" b="0" dirty="0" err="1" smtClean="0">
                <a:solidFill>
                  <a:schemeClr val="tx1"/>
                </a:solidFill>
                <a:latin typeface="Helvetica Neue"/>
                <a:ea typeface="Helvetica Neue"/>
                <a:cs typeface="Helvetica Neue"/>
                <a:sym typeface="Helvetica Neue"/>
              </a:rPr>
              <a:t>taxă</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suplimentară</a:t>
            </a:r>
            <a:r>
              <a:rPr lang="en-US" sz="1200" b="0" dirty="0" smtClean="0">
                <a:solidFill>
                  <a:schemeClr val="tx1"/>
                </a:solidFill>
                <a:latin typeface="Helvetica Neue"/>
                <a:ea typeface="Helvetica Neue"/>
                <a:cs typeface="Helvetica Neue"/>
                <a:sym typeface="Helvetica Neue"/>
              </a:rPr>
              <a:t> pentru </a:t>
            </a:r>
            <a:r>
              <a:rPr lang="en-US" sz="1200" b="0" dirty="0" err="1" smtClean="0">
                <a:solidFill>
                  <a:schemeClr val="tx1"/>
                </a:solidFill>
                <a:latin typeface="Helvetica Neue"/>
                <a:ea typeface="Helvetica Neue"/>
                <a:cs typeface="Helvetica Neue"/>
                <a:sym typeface="Helvetica Neue"/>
              </a:rPr>
              <a:t>învățământul</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preuniversitar</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reprezintă</a:t>
            </a:r>
            <a:r>
              <a:rPr lang="en-US" sz="1200" b="0" dirty="0" smtClean="0">
                <a:solidFill>
                  <a:schemeClr val="tx1"/>
                </a:solidFill>
                <a:latin typeface="Helvetica Neue"/>
                <a:ea typeface="Helvetica Neue"/>
                <a:cs typeface="Helvetica Neue"/>
                <a:sym typeface="Helvetica Neue"/>
              </a:rPr>
              <a:t> o </a:t>
            </a:r>
            <a:r>
              <a:rPr lang="ro-RO" sz="1200" b="0" dirty="0" smtClean="0">
                <a:solidFill>
                  <a:schemeClr val="tx1"/>
                </a:solidFill>
                <a:latin typeface="Helvetica Neue"/>
                <a:ea typeface="Helvetica Neue"/>
                <a:cs typeface="Helvetica Neue"/>
                <a:sym typeface="Helvetica Neue"/>
              </a:rPr>
              <a:t>povară </a:t>
            </a:r>
            <a:r>
              <a:rPr lang="en-US" sz="1200" b="0" dirty="0" err="1" smtClean="0">
                <a:solidFill>
                  <a:schemeClr val="tx1"/>
                </a:solidFill>
                <a:latin typeface="Helvetica Neue"/>
                <a:ea typeface="Helvetica Neue"/>
                <a:cs typeface="Helvetica Neue"/>
                <a:sym typeface="Helvetica Neue"/>
              </a:rPr>
              <a:t>suplimentară</a:t>
            </a:r>
            <a:r>
              <a:rPr lang="ro-RO" sz="1200" b="0" dirty="0" smtClean="0">
                <a:solidFill>
                  <a:schemeClr val="tx1"/>
                </a:solidFill>
                <a:latin typeface="Helvetica Neue"/>
                <a:ea typeface="Helvetica Neue"/>
                <a:cs typeface="Helvetica Neue"/>
                <a:sym typeface="Helvetica Neue"/>
              </a:rPr>
              <a:t>,</a:t>
            </a:r>
            <a:r>
              <a:rPr lang="ro-RO" sz="1200" b="0" baseline="0" dirty="0" smtClean="0">
                <a:solidFill>
                  <a:schemeClr val="tx1"/>
                </a:solidFill>
                <a:latin typeface="Helvetica Neue"/>
                <a:ea typeface="Helvetica Neue"/>
                <a:cs typeface="Helvetica Neue"/>
                <a:sym typeface="Helvetica Neue"/>
              </a:rPr>
              <a:t> mai ales că în unele cazuri, unul dintre părinți (de obicei mama) nu lucrează din cauza nevoii de a oferi suport si grijă suplimentară în mediul casnic</a:t>
            </a:r>
            <a:r>
              <a:rPr lang="ro-RO" sz="1200" b="0" baseline="0" smtClean="0">
                <a:solidFill>
                  <a:schemeClr val="tx1"/>
                </a:solidFill>
                <a:latin typeface="Helvetica Neue"/>
                <a:ea typeface="Helvetica Neue"/>
                <a:cs typeface="Helvetica Neue"/>
                <a:sym typeface="Helvetica Neue"/>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baseline="0" smtClean="0">
              <a:solidFill>
                <a:schemeClr val="tx1"/>
              </a:solidFill>
              <a:latin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1" i="1" baseline="0" smtClean="0">
                <a:solidFill>
                  <a:schemeClr val="tx1"/>
                </a:solidFill>
                <a:latin typeface="Helvetica Neue"/>
                <a:sym typeface="Helvetica Neue"/>
              </a:rPr>
              <a:t>Intrebi cum putem depăşi aceste obstacole?</a:t>
            </a:r>
            <a:endParaRPr b="1" i="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84232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0" marR="0" lvl="0" indent="0" algn="l" rtl="0">
              <a:lnSpc>
                <a:spcPct val="100000"/>
              </a:lnSpc>
              <a:spcBef>
                <a:spcPts val="0"/>
              </a:spcBef>
              <a:spcAft>
                <a:spcPts val="0"/>
              </a:spcAft>
              <a:buClr>
                <a:srgbClr val="EC7320"/>
              </a:buClr>
              <a:buSzPts val="2400"/>
              <a:buFont typeface="Wingdings" panose="05000000000000000000" pitchFamily="2" charset="2"/>
              <a:buNone/>
            </a:pPr>
            <a:r>
              <a:rPr lang="ro-RO" sz="1200" b="1" dirty="0" smtClean="0">
                <a:solidFill>
                  <a:schemeClr val="tx1"/>
                </a:solidFill>
                <a:latin typeface="Helvetica Neue"/>
                <a:ea typeface="Helvetica Neue"/>
                <a:cs typeface="Helvetica Neue"/>
                <a:sym typeface="Helvetica Neue"/>
              </a:rPr>
              <a:t>Aşezaţi</a:t>
            </a:r>
            <a:r>
              <a:rPr lang="en-US" sz="1200" b="1" dirty="0" smtClean="0">
                <a:solidFill>
                  <a:schemeClr val="tx1"/>
                </a:solidFill>
                <a:latin typeface="Helvetica Neue"/>
                <a:ea typeface="Helvetica Neue"/>
                <a:cs typeface="Helvetica Neue"/>
                <a:sym typeface="Helvetica Neue"/>
              </a:rPr>
              <a:t> elevii cu dizabilități în mod adecvat în sala de clasă</a:t>
            </a:r>
            <a:r>
              <a:rPr lang="ro-RO" sz="1200" b="1" dirty="0" smtClean="0">
                <a:solidFill>
                  <a:schemeClr val="tx1"/>
                </a:solidFill>
                <a:latin typeface="Helvetica Neue"/>
                <a:ea typeface="Helvetica Neue"/>
                <a:cs typeface="Helvetica Neue"/>
                <a:sym typeface="Helvetica Neue"/>
              </a:rPr>
              <a:t> </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Aceasta </a:t>
            </a:r>
            <a:r>
              <a:rPr lang="en-US" sz="1200" b="0" dirty="0" err="1" smtClean="0">
                <a:solidFill>
                  <a:schemeClr val="tx1"/>
                </a:solidFill>
                <a:latin typeface="Helvetica Neue"/>
                <a:ea typeface="Helvetica Neue"/>
                <a:cs typeface="Helvetica Neue"/>
                <a:sym typeface="Helvetica Neue"/>
              </a:rPr>
              <a:t>înseamnă</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plasarea</a:t>
            </a:r>
            <a:r>
              <a:rPr lang="en-US" sz="1200" b="0" dirty="0" smtClean="0">
                <a:solidFill>
                  <a:schemeClr val="tx1"/>
                </a:solidFill>
                <a:latin typeface="Helvetica Neue"/>
                <a:ea typeface="Helvetica Neue"/>
                <a:cs typeface="Helvetica Neue"/>
                <a:sym typeface="Helvetica Neue"/>
              </a:rPr>
              <a:t> lor </a:t>
            </a:r>
            <a:r>
              <a:rPr lang="ro-RO" sz="1200" b="0" dirty="0" smtClean="0">
                <a:solidFill>
                  <a:schemeClr val="tx1"/>
                </a:solidFill>
                <a:latin typeface="Helvetica Neue"/>
                <a:ea typeface="Helvetica Neue"/>
                <a:cs typeface="Helvetica Neue"/>
                <a:sym typeface="Helvetica Neue"/>
              </a:rPr>
              <a:t>pe locurile din</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faț</a:t>
            </a:r>
            <a:r>
              <a:rPr lang="ro-RO" sz="1200" b="0" dirty="0" smtClean="0">
                <a:solidFill>
                  <a:schemeClr val="tx1"/>
                </a:solidFill>
                <a:latin typeface="Helvetica Neue"/>
                <a:ea typeface="Helvetica Neue"/>
                <a:cs typeface="Helvetica Neue"/>
                <a:sym typeface="Helvetica Neue"/>
              </a:rPr>
              <a:t>a</a:t>
            </a:r>
            <a:r>
              <a:rPr lang="ro-RO" sz="1200" b="0" baseline="0" dirty="0" smtClean="0">
                <a:solidFill>
                  <a:schemeClr val="tx1"/>
                </a:solidFill>
                <a:latin typeface="Helvetica Neue"/>
                <a:ea typeface="Helvetica Neue"/>
                <a:cs typeface="Helvetica Neue"/>
                <a:sym typeface="Helvetica Neue"/>
              </a:rPr>
              <a:t> clasei</a:t>
            </a:r>
            <a:r>
              <a:rPr lang="en-US" sz="1200" b="0" dirty="0" smtClean="0">
                <a:solidFill>
                  <a:schemeClr val="tx1"/>
                </a:solidFill>
                <a:latin typeface="Helvetica Neue"/>
                <a:ea typeface="Helvetica Neue"/>
                <a:cs typeface="Helvetica Neue"/>
                <a:sym typeface="Helvetica Neue"/>
              </a:rPr>
              <a:t>, </a:t>
            </a:r>
            <a:r>
              <a:rPr lang="ro-RO" sz="1200" b="0" smtClean="0">
                <a:solidFill>
                  <a:schemeClr val="tx1"/>
                </a:solidFill>
                <a:latin typeface="Helvetica Neue"/>
                <a:ea typeface="Helvetica Neue"/>
                <a:cs typeface="Helvetica Neue"/>
                <a:sym typeface="Helvetica Neue"/>
              </a:rPr>
              <a:t>în a</a:t>
            </a:r>
            <a:r>
              <a:rPr lang="en-US" sz="1200" b="0" smtClean="0">
                <a:solidFill>
                  <a:schemeClr val="tx1"/>
                </a:solidFill>
                <a:latin typeface="Helvetica Neue"/>
                <a:ea typeface="Helvetica Neue"/>
                <a:cs typeface="Helvetica Neue"/>
                <a:sym typeface="Helvetica Neue"/>
              </a:rPr>
              <a:t>c</a:t>
            </a:r>
            <a:r>
              <a:rPr lang="ro-RO" sz="1200" b="0" smtClean="0">
                <a:solidFill>
                  <a:schemeClr val="tx1"/>
                </a:solidFill>
                <a:latin typeface="Helvetica Neue"/>
                <a:ea typeface="Helvetica Neue"/>
                <a:cs typeface="Helvetica Neue"/>
                <a:sym typeface="Helvetica Neue"/>
              </a:rPr>
              <a:t>eeaşi </a:t>
            </a:r>
            <a:r>
              <a:rPr lang="ro-RO" sz="1200" b="0" dirty="0" smtClean="0">
                <a:solidFill>
                  <a:schemeClr val="tx1"/>
                </a:solidFill>
                <a:latin typeface="Helvetica Neue"/>
                <a:ea typeface="Helvetica Neue"/>
                <a:cs typeface="Helvetica Neue"/>
                <a:sym typeface="Helvetica Neue"/>
              </a:rPr>
              <a:t>bancă cu elevi fără dizabilităţi sau în rând cu aceştia</a:t>
            </a:r>
            <a:r>
              <a:rPr lang="en-US" sz="1200" b="0" dirty="0" smtClean="0">
                <a:solidFill>
                  <a:schemeClr val="tx1"/>
                </a:solidFill>
                <a:latin typeface="Helvetica Neue"/>
                <a:ea typeface="Helvetica Neue"/>
                <a:cs typeface="Helvetica Neue"/>
                <a:sym typeface="Helvetica Neue"/>
              </a:rPr>
              <a:t>.  </a:t>
            </a:r>
            <a:endParaRPr lang="en-US" sz="1200" b="1" dirty="0" smtClean="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C7320"/>
              </a:buClr>
              <a:buSzPts val="2400"/>
              <a:buFont typeface="Wingdings" panose="05000000000000000000" pitchFamily="2" charset="2"/>
              <a:buNone/>
            </a:pPr>
            <a:r>
              <a:rPr lang="en-US" sz="1200" b="1" dirty="0" smtClean="0">
                <a:solidFill>
                  <a:schemeClr val="tx1"/>
                </a:solidFill>
                <a:latin typeface="Helvetica Neue"/>
                <a:ea typeface="Helvetica Neue"/>
                <a:cs typeface="Helvetica Neue"/>
                <a:sym typeface="Helvetica Neue"/>
              </a:rPr>
              <a:t>Asigurarea egalității de tratament –</a:t>
            </a:r>
            <a:r>
              <a:rPr lang="ro-RO"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Elevilor cu dizabilități nu ar trebui să li se </a:t>
            </a:r>
            <a:r>
              <a:rPr lang="en-US" sz="1200" b="0" dirty="0" err="1" smtClean="0">
                <a:solidFill>
                  <a:schemeClr val="tx1"/>
                </a:solidFill>
                <a:latin typeface="Helvetica Neue"/>
                <a:ea typeface="Helvetica Neue"/>
                <a:cs typeface="Helvetica Neue"/>
                <a:sym typeface="Helvetica Neue"/>
              </a:rPr>
              <a:t>acorde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privilegii</a:t>
            </a:r>
            <a:r>
              <a:rPr lang="en-US" sz="1200" b="0" dirty="0" smtClean="0">
                <a:solidFill>
                  <a:schemeClr val="tx1"/>
                </a:solidFill>
                <a:latin typeface="Helvetica Neue"/>
                <a:ea typeface="Helvetica Neue"/>
                <a:cs typeface="Helvetica Neue"/>
                <a:sym typeface="Helvetica Neue"/>
              </a:rPr>
              <a:t> mai </a:t>
            </a:r>
            <a:r>
              <a:rPr lang="en-US" sz="1200" b="0" dirty="0" err="1" smtClean="0">
                <a:solidFill>
                  <a:schemeClr val="tx1"/>
                </a:solidFill>
                <a:latin typeface="Helvetica Neue"/>
                <a:ea typeface="Helvetica Neue"/>
                <a:cs typeface="Helvetica Neue"/>
                <a:sym typeface="Helvetica Neue"/>
              </a:rPr>
              <a:t>mari</a:t>
            </a:r>
            <a:r>
              <a:rPr lang="en-US" sz="1200" b="0" dirty="0" smtClean="0">
                <a:solidFill>
                  <a:schemeClr val="tx1"/>
                </a:solidFill>
                <a:latin typeface="Helvetica Neue"/>
                <a:ea typeface="Helvetica Neue"/>
                <a:cs typeface="Helvetica Neue"/>
                <a:sym typeface="Helvetica Neue"/>
              </a:rPr>
              <a:t> și ar trebui să fie </a:t>
            </a:r>
            <a:r>
              <a:rPr lang="en-US" sz="1200" b="0" dirty="0" err="1" smtClean="0">
                <a:solidFill>
                  <a:schemeClr val="tx1"/>
                </a:solidFill>
                <a:latin typeface="Helvetica Neue"/>
                <a:ea typeface="Helvetica Neue"/>
                <a:cs typeface="Helvetica Neue"/>
                <a:sym typeface="Helvetica Neue"/>
              </a:rPr>
              <a:t>corectați</a:t>
            </a:r>
            <a:r>
              <a:rPr lang="en-US" sz="1200" b="0" dirty="0" smtClean="0">
                <a:solidFill>
                  <a:schemeClr val="tx1"/>
                </a:solidFill>
                <a:latin typeface="Helvetica Neue"/>
                <a:ea typeface="Helvetica Neue"/>
                <a:cs typeface="Helvetica Neue"/>
                <a:sym typeface="Helvetica Neue"/>
              </a:rPr>
              <a:t> atunci când se </a:t>
            </a:r>
            <a:r>
              <a:rPr lang="en-US" sz="1200" b="0" dirty="0" err="1" smtClean="0">
                <a:solidFill>
                  <a:schemeClr val="tx1"/>
                </a:solidFill>
                <a:latin typeface="Helvetica Neue"/>
                <a:ea typeface="Helvetica Neue"/>
                <a:cs typeface="Helvetica Neue"/>
                <a:sym typeface="Helvetica Neue"/>
              </a:rPr>
              <a:t>comportă</a:t>
            </a:r>
            <a:r>
              <a:rPr lang="en-US" sz="1200" b="0" dirty="0" smtClean="0">
                <a:solidFill>
                  <a:schemeClr val="tx1"/>
                </a:solidFill>
                <a:latin typeface="Helvetica Neue"/>
                <a:ea typeface="Helvetica Neue"/>
                <a:cs typeface="Helvetica Neue"/>
                <a:sym typeface="Helvetica Neue"/>
              </a:rPr>
              <a:t> greșit. În caz </a:t>
            </a:r>
            <a:r>
              <a:rPr lang="en-US" sz="1200" b="0" dirty="0" err="1" smtClean="0">
                <a:solidFill>
                  <a:schemeClr val="tx1"/>
                </a:solidFill>
                <a:latin typeface="Helvetica Neue"/>
                <a:ea typeface="Helvetica Neue"/>
                <a:cs typeface="Helvetica Neue"/>
                <a:sym typeface="Helvetica Neue"/>
              </a:rPr>
              <a:t>contrar</a:t>
            </a:r>
            <a:r>
              <a:rPr lang="en-US" sz="1200" b="0" dirty="0" smtClean="0">
                <a:solidFill>
                  <a:schemeClr val="tx1"/>
                </a:solidFill>
                <a:latin typeface="Helvetica Neue"/>
                <a:ea typeface="Helvetica Neue"/>
                <a:cs typeface="Helvetica Neue"/>
                <a:sym typeface="Helvetica Neue"/>
              </a:rPr>
              <a:t>, elevii fără dizabilități se vor </a:t>
            </a:r>
            <a:r>
              <a:rPr lang="en-US" sz="1200" b="0" dirty="0" err="1" smtClean="0">
                <a:solidFill>
                  <a:schemeClr val="tx1"/>
                </a:solidFill>
                <a:latin typeface="Helvetica Neue"/>
                <a:ea typeface="Helvetica Neue"/>
                <a:cs typeface="Helvetica Neue"/>
                <a:sym typeface="Helvetica Neue"/>
              </a:rPr>
              <a:t>întoarce</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împotriva</a:t>
            </a:r>
            <a:r>
              <a:rPr lang="en-US" sz="1200" b="0" dirty="0" smtClean="0">
                <a:solidFill>
                  <a:schemeClr val="tx1"/>
                </a:solidFill>
                <a:latin typeface="Helvetica Neue"/>
                <a:ea typeface="Helvetica Neue"/>
                <a:cs typeface="Helvetica Neue"/>
                <a:sym typeface="Helvetica Neue"/>
              </a:rPr>
              <a:t> lor sau vor evita </a:t>
            </a:r>
            <a:r>
              <a:rPr lang="en-US" sz="1200" b="0" dirty="0" err="1" smtClean="0">
                <a:solidFill>
                  <a:schemeClr val="tx1"/>
                </a:solidFill>
                <a:latin typeface="Helvetica Neue"/>
                <a:ea typeface="Helvetica Neue"/>
                <a:cs typeface="Helvetica Neue"/>
                <a:sym typeface="Helvetica Neue"/>
              </a:rPr>
              <a:t>orice</a:t>
            </a:r>
            <a:r>
              <a:rPr lang="ro-RO" sz="1200" b="0" dirty="0" smtClean="0">
                <a:solidFill>
                  <a:schemeClr val="tx1"/>
                </a:solidFill>
                <a:latin typeface="Helvetica Neue"/>
                <a:ea typeface="Helvetica Neue"/>
                <a:cs typeface="Helvetica Neue"/>
                <a:sym typeface="Helvetica Neue"/>
              </a:rPr>
              <a:t> tip de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relați</a:t>
            </a:r>
            <a:r>
              <a:rPr lang="ro-RO" sz="1200" b="0" dirty="0" smtClean="0">
                <a:solidFill>
                  <a:schemeClr val="tx1"/>
                </a:solidFill>
                <a:latin typeface="Helvetica Neue"/>
                <a:ea typeface="Helvetica Neue"/>
                <a:cs typeface="Helvetica Neue"/>
                <a:sym typeface="Helvetica Neue"/>
              </a:rPr>
              <a:t>e.</a:t>
            </a:r>
          </a:p>
          <a:p>
            <a:pPr marL="0" marR="0" lvl="0" indent="0" algn="l" rtl="0">
              <a:lnSpc>
                <a:spcPct val="100000"/>
              </a:lnSpc>
              <a:spcBef>
                <a:spcPts val="0"/>
              </a:spcBef>
              <a:spcAft>
                <a:spcPts val="0"/>
              </a:spcAft>
              <a:buClr>
                <a:srgbClr val="EC7320"/>
              </a:buClr>
              <a:buSzPts val="2400"/>
              <a:buFont typeface="Wingdings" panose="05000000000000000000" pitchFamily="2" charset="2"/>
              <a:buNone/>
            </a:pPr>
            <a:r>
              <a:rPr lang="en-US" sz="1200" b="1" dirty="0" smtClean="0">
                <a:solidFill>
                  <a:schemeClr val="tx1"/>
                </a:solidFill>
                <a:latin typeface="Helvetica Neue"/>
                <a:ea typeface="Helvetica Neue"/>
                <a:cs typeface="Helvetica Neue"/>
                <a:sym typeface="Helvetica Neue"/>
              </a:rPr>
              <a:t>Elaborarea unui plan individual de educație – </a:t>
            </a:r>
            <a:r>
              <a:rPr lang="en-US" sz="1200" b="0" dirty="0" smtClean="0">
                <a:solidFill>
                  <a:schemeClr val="tx1"/>
                </a:solidFill>
                <a:latin typeface="Helvetica Neue"/>
                <a:ea typeface="Helvetica Neue"/>
                <a:cs typeface="Helvetica Neue"/>
                <a:sym typeface="Helvetica Neue"/>
              </a:rPr>
              <a:t>Acest plan trebuie </a:t>
            </a:r>
            <a:r>
              <a:rPr lang="en-US" sz="1200" b="0" dirty="0" err="1" smtClean="0">
                <a:solidFill>
                  <a:schemeClr val="tx1"/>
                </a:solidFill>
                <a:latin typeface="Helvetica Neue"/>
                <a:ea typeface="Helvetica Neue"/>
                <a:cs typeface="Helvetica Neue"/>
                <a:sym typeface="Helvetica Neue"/>
              </a:rPr>
              <a:t>elaborat</a:t>
            </a:r>
            <a:r>
              <a:rPr lang="en-US" sz="1200" b="0" dirty="0" smtClean="0">
                <a:solidFill>
                  <a:schemeClr val="tx1"/>
                </a:solidFill>
                <a:latin typeface="Helvetica Neue"/>
                <a:ea typeface="Helvetica Neue"/>
                <a:cs typeface="Helvetica Neue"/>
                <a:sym typeface="Helvetica Neue"/>
              </a:rPr>
              <a:t> de profesori, </a:t>
            </a:r>
            <a:r>
              <a:rPr lang="en-US" sz="1200" b="0" dirty="0" err="1" smtClean="0">
                <a:solidFill>
                  <a:schemeClr val="tx1"/>
                </a:solidFill>
                <a:latin typeface="Helvetica Neue"/>
                <a:ea typeface="Helvetica Neue"/>
                <a:cs typeface="Helvetica Neue"/>
                <a:sym typeface="Helvetica Neue"/>
              </a:rPr>
              <a:t>experți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educaționali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părinți</a:t>
            </a:r>
            <a:r>
              <a:rPr lang="en-US" sz="1200" b="0" dirty="0" smtClean="0">
                <a:solidFill>
                  <a:schemeClr val="tx1"/>
                </a:solidFill>
                <a:latin typeface="Helvetica Neue"/>
                <a:ea typeface="Helvetica Neue"/>
                <a:cs typeface="Helvetica Neue"/>
                <a:sym typeface="Helvetica Neue"/>
              </a:rPr>
              <a:t> și elevii </a:t>
            </a:r>
            <a:r>
              <a:rPr lang="en-US" sz="1200" b="0" dirty="0" err="1" smtClean="0">
                <a:solidFill>
                  <a:schemeClr val="tx1"/>
                </a:solidFill>
                <a:latin typeface="Helvetica Neue"/>
                <a:ea typeface="Helvetica Neue"/>
                <a:cs typeface="Helvetica Neue"/>
                <a:sym typeface="Helvetica Neue"/>
              </a:rPr>
              <a:t>înșiși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Planul</a:t>
            </a:r>
            <a:r>
              <a:rPr lang="en-US" sz="1200" b="0" dirty="0" smtClean="0">
                <a:solidFill>
                  <a:schemeClr val="tx1"/>
                </a:solidFill>
                <a:latin typeface="Helvetica Neue"/>
                <a:ea typeface="Helvetica Neue"/>
                <a:cs typeface="Helvetica Neue"/>
                <a:sym typeface="Helvetica Neue"/>
              </a:rPr>
              <a:t> ar trebui să includă toate </a:t>
            </a:r>
            <a:r>
              <a:rPr lang="en-US" sz="1200" b="0" dirty="0" err="1" smtClean="0">
                <a:solidFill>
                  <a:schemeClr val="tx1"/>
                </a:solidFill>
                <a:latin typeface="Helvetica Neue"/>
                <a:ea typeface="Helvetica Neue"/>
                <a:cs typeface="Helvetica Neue"/>
                <a:sym typeface="Helvetica Neue"/>
              </a:rPr>
              <a:t>informațiile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necesare</a:t>
            </a:r>
            <a:r>
              <a:rPr lang="en-US" sz="1200" b="0" dirty="0" smtClean="0">
                <a:solidFill>
                  <a:schemeClr val="tx1"/>
                </a:solidFill>
                <a:latin typeface="Helvetica Neue"/>
                <a:ea typeface="Helvetica Neue"/>
                <a:cs typeface="Helvetica Neue"/>
                <a:sym typeface="Helvetica Neue"/>
              </a:rPr>
              <a:t> pentru </a:t>
            </a:r>
            <a:r>
              <a:rPr lang="en-US" sz="1200" b="0" dirty="0" err="1" smtClean="0">
                <a:solidFill>
                  <a:schemeClr val="tx1"/>
                </a:solidFill>
                <a:latin typeface="Helvetica Neue"/>
                <a:ea typeface="Helvetica Neue"/>
                <a:cs typeface="Helvetica Neue"/>
                <a:sym typeface="Helvetica Neue"/>
              </a:rPr>
              <a:t>satisfacerea</a:t>
            </a:r>
            <a:r>
              <a:rPr lang="en-US" sz="1200" b="0" dirty="0" smtClean="0">
                <a:solidFill>
                  <a:schemeClr val="tx1"/>
                </a:solidFill>
                <a:latin typeface="Helvetica Neue"/>
                <a:ea typeface="Helvetica Neue"/>
                <a:cs typeface="Helvetica Neue"/>
                <a:sym typeface="Helvetica Neue"/>
              </a:rPr>
              <a:t> nevoilor cauzate de dizabilități, </a:t>
            </a:r>
            <a:r>
              <a:rPr lang="en-US" sz="1200" b="0" dirty="0" err="1" smtClean="0">
                <a:solidFill>
                  <a:schemeClr val="tx1"/>
                </a:solidFill>
                <a:latin typeface="Helvetica Neue"/>
                <a:ea typeface="Helvetica Neue"/>
                <a:cs typeface="Helvetica Neue"/>
                <a:sym typeface="Helvetica Neue"/>
              </a:rPr>
              <a:t>iar</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progresul</a:t>
            </a:r>
            <a:r>
              <a:rPr lang="en-US" sz="1200" b="0" dirty="0" smtClean="0">
                <a:solidFill>
                  <a:schemeClr val="tx1"/>
                </a:solidFill>
                <a:latin typeface="Helvetica Neue"/>
                <a:ea typeface="Helvetica Neue"/>
                <a:cs typeface="Helvetica Neue"/>
                <a:sym typeface="Helvetica Neue"/>
              </a:rPr>
              <a:t> în </a:t>
            </a:r>
            <a:r>
              <a:rPr lang="en-US" sz="1200" b="0" dirty="0" err="1" smtClean="0">
                <a:solidFill>
                  <a:schemeClr val="tx1"/>
                </a:solidFill>
                <a:latin typeface="Helvetica Neue"/>
                <a:ea typeface="Helvetica Neue"/>
                <a:cs typeface="Helvetica Neue"/>
                <a:sym typeface="Helvetica Neue"/>
              </a:rPr>
              <a:t>urma</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acestui</a:t>
            </a:r>
            <a:r>
              <a:rPr lang="en-US" sz="1200" b="0" dirty="0" smtClean="0">
                <a:solidFill>
                  <a:schemeClr val="tx1"/>
                </a:solidFill>
                <a:latin typeface="Helvetica Neue"/>
                <a:ea typeface="Helvetica Neue"/>
                <a:cs typeface="Helvetica Neue"/>
                <a:sym typeface="Helvetica Neue"/>
              </a:rPr>
              <a:t> plan ar trebui </a:t>
            </a:r>
            <a:r>
              <a:rPr lang="en-US" sz="1200" b="0" dirty="0" err="1" smtClean="0">
                <a:solidFill>
                  <a:schemeClr val="tx1"/>
                </a:solidFill>
                <a:latin typeface="Helvetica Neue"/>
                <a:ea typeface="Helvetica Neue"/>
                <a:cs typeface="Helvetica Neue"/>
                <a:sym typeface="Helvetica Neue"/>
              </a:rPr>
              <a:t>verificat</a:t>
            </a:r>
            <a:r>
              <a:rPr lang="en-US" sz="1200" b="0" dirty="0" smtClean="0">
                <a:solidFill>
                  <a:schemeClr val="tx1"/>
                </a:solidFill>
                <a:latin typeface="Helvetica Neue"/>
                <a:ea typeface="Helvetica Neue"/>
                <a:cs typeface="Helvetica Neue"/>
                <a:sym typeface="Helvetica Neue"/>
              </a:rPr>
              <a:t> în mod </a:t>
            </a:r>
            <a:r>
              <a:rPr lang="en-US" sz="1200" b="0" dirty="0" err="1" smtClean="0">
                <a:solidFill>
                  <a:schemeClr val="tx1"/>
                </a:solidFill>
                <a:latin typeface="Helvetica Neue"/>
                <a:ea typeface="Helvetica Neue"/>
                <a:cs typeface="Helvetica Neue"/>
                <a:sym typeface="Helvetica Neue"/>
              </a:rPr>
              <a:t>regulat</a:t>
            </a:r>
            <a:r>
              <a:rPr lang="en-US" sz="1200" b="1" dirty="0" smtClean="0">
                <a:solidFill>
                  <a:schemeClr val="tx1"/>
                </a:solidFill>
                <a:latin typeface="Helvetica Neue"/>
                <a:ea typeface="Helvetica Neue"/>
                <a:cs typeface="Helvetica Neue"/>
                <a:sym typeface="Helvetica Neue"/>
              </a:rPr>
              <a:t>.</a:t>
            </a:r>
            <a:endParaRPr lang="ro-RO" sz="1200" b="1" dirty="0" smtClean="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C7320"/>
              </a:buClr>
              <a:buSzPts val="2400"/>
              <a:buFont typeface="Wingdings" panose="05000000000000000000" pitchFamily="2" charset="2"/>
              <a:buNone/>
            </a:pPr>
            <a:r>
              <a:rPr lang="it-IT" sz="1200" b="1" dirty="0" smtClean="0">
                <a:solidFill>
                  <a:schemeClr val="tx1"/>
                </a:solidFill>
                <a:latin typeface="Helvetica Neue"/>
                <a:ea typeface="Helvetica Neue"/>
                <a:cs typeface="Helvetica Neue"/>
                <a:sym typeface="Helvetica Neue"/>
              </a:rPr>
              <a:t>Crearea un cerc de prieteni</a:t>
            </a:r>
            <a:r>
              <a:rPr lang="ro-RO" sz="1200" b="1" dirty="0" smtClean="0">
                <a:solidFill>
                  <a:schemeClr val="tx1"/>
                </a:solidFill>
                <a:latin typeface="Helvetica Neue"/>
                <a:ea typeface="Helvetica Neue"/>
                <a:cs typeface="Helvetica Neue"/>
                <a:sym typeface="Helvetica Neue"/>
              </a:rPr>
              <a:t> </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În mod normal, profesorii cu </a:t>
            </a:r>
            <a:r>
              <a:rPr lang="en-US" sz="1200" b="0" dirty="0" err="1" smtClean="0">
                <a:solidFill>
                  <a:schemeClr val="tx1"/>
                </a:solidFill>
                <a:latin typeface="Helvetica Neue"/>
                <a:ea typeface="Helvetica Neue"/>
                <a:cs typeface="Helvetica Neue"/>
                <a:sym typeface="Helvetica Neue"/>
              </a:rPr>
              <a:t>clase</a:t>
            </a:r>
            <a:r>
              <a:rPr lang="en-US" sz="1200" b="0" dirty="0" smtClean="0">
                <a:solidFill>
                  <a:schemeClr val="tx1"/>
                </a:solidFill>
                <a:latin typeface="Helvetica Neue"/>
                <a:ea typeface="Helvetica Neue"/>
                <a:cs typeface="Helvetica Neue"/>
                <a:sym typeface="Helvetica Neue"/>
              </a:rPr>
              <a:t> incluzive nu au un sprijin din </a:t>
            </a:r>
            <a:r>
              <a:rPr lang="en-US" sz="1200" b="0" dirty="0" err="1" smtClean="0">
                <a:solidFill>
                  <a:schemeClr val="tx1"/>
                </a:solidFill>
                <a:latin typeface="Helvetica Neue"/>
                <a:ea typeface="Helvetica Neue"/>
                <a:cs typeface="Helvetica Neue"/>
                <a:sym typeface="Helvetica Neue"/>
              </a:rPr>
              <a:t>partea</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terților</a:t>
            </a:r>
            <a:r>
              <a:rPr lang="en-US" sz="1200" b="0" dirty="0" smtClean="0">
                <a:solidFill>
                  <a:schemeClr val="tx1"/>
                </a:solidFill>
                <a:latin typeface="Helvetica Neue"/>
                <a:ea typeface="Helvetica Neue"/>
                <a:cs typeface="Helvetica Neue"/>
                <a:sym typeface="Helvetica Neue"/>
              </a:rPr>
              <a:t>, prin </a:t>
            </a:r>
            <a:r>
              <a:rPr lang="en-US" sz="1200" b="0" dirty="0" err="1" smtClean="0">
                <a:solidFill>
                  <a:schemeClr val="tx1"/>
                </a:solidFill>
                <a:latin typeface="Helvetica Neue"/>
                <a:ea typeface="Helvetica Neue"/>
                <a:cs typeface="Helvetica Neue"/>
                <a:sym typeface="Helvetica Neue"/>
              </a:rPr>
              <a:t>urmare</a:t>
            </a:r>
            <a:r>
              <a:rPr lang="en-US" sz="1200" b="0" dirty="0" smtClean="0">
                <a:solidFill>
                  <a:schemeClr val="tx1"/>
                </a:solidFill>
                <a:latin typeface="Helvetica Neue"/>
                <a:ea typeface="Helvetica Neue"/>
                <a:cs typeface="Helvetica Neue"/>
                <a:sym typeface="Helvetica Neue"/>
              </a:rPr>
              <a:t> trebuie să </a:t>
            </a:r>
            <a:r>
              <a:rPr lang="en-US" sz="1200" b="0" dirty="0" err="1" smtClean="0">
                <a:solidFill>
                  <a:schemeClr val="tx1"/>
                </a:solidFill>
                <a:latin typeface="Helvetica Neue"/>
                <a:ea typeface="Helvetica Neue"/>
                <a:cs typeface="Helvetica Neue"/>
                <a:sym typeface="Helvetica Neue"/>
              </a:rPr>
              <a:t>creeze</a:t>
            </a:r>
            <a:r>
              <a:rPr lang="en-US" sz="1200" b="0" dirty="0" smtClean="0">
                <a:solidFill>
                  <a:schemeClr val="tx1"/>
                </a:solidFill>
                <a:latin typeface="Helvetica Neue"/>
                <a:ea typeface="Helvetica Neue"/>
                <a:cs typeface="Helvetica Neue"/>
                <a:sym typeface="Helvetica Neue"/>
              </a:rPr>
              <a:t> acest cerc de prieteni în </a:t>
            </a:r>
            <a:r>
              <a:rPr lang="en-US" sz="1200" b="0" dirty="0" err="1" smtClean="0">
                <a:solidFill>
                  <a:schemeClr val="tx1"/>
                </a:solidFill>
                <a:latin typeface="Helvetica Neue"/>
                <a:ea typeface="Helvetica Neue"/>
                <a:cs typeface="Helvetica Neue"/>
                <a:sym typeface="Helvetica Neue"/>
              </a:rPr>
              <a:t>jurul</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copilului</a:t>
            </a:r>
            <a:r>
              <a:rPr lang="en-US" sz="1200" b="0" dirty="0" smtClean="0">
                <a:solidFill>
                  <a:schemeClr val="tx1"/>
                </a:solidFill>
                <a:latin typeface="Helvetica Neue"/>
                <a:ea typeface="Helvetica Neue"/>
                <a:cs typeface="Helvetica Neue"/>
                <a:sym typeface="Helvetica Neue"/>
              </a:rPr>
              <a:t> / copiilor cu dizabilități, care pot ajuta </a:t>
            </a:r>
            <a:r>
              <a:rPr lang="ro-RO" sz="1200" b="0" dirty="0" smtClean="0">
                <a:solidFill>
                  <a:schemeClr val="tx1"/>
                </a:solidFill>
                <a:latin typeface="Helvetica Neue"/>
                <a:ea typeface="Helvetica Neue"/>
                <a:cs typeface="Helvetica Neue"/>
                <a:sym typeface="Helvetica Neue"/>
              </a:rPr>
              <a:t>la</a:t>
            </a:r>
            <a:r>
              <a:rPr lang="ro-RO" sz="1200" b="0" baseline="0" dirty="0" smtClean="0">
                <a:solidFill>
                  <a:schemeClr val="tx1"/>
                </a:solidFill>
                <a:latin typeface="Helvetica Neue"/>
                <a:ea typeface="Helvetica Neue"/>
                <a:cs typeface="Helvetica Neue"/>
                <a:sym typeface="Helvetica Neue"/>
              </a:rPr>
              <a:t> lecţii </a:t>
            </a:r>
            <a:r>
              <a:rPr lang="en-US" sz="1200" b="0" dirty="0" smtClean="0">
                <a:solidFill>
                  <a:schemeClr val="tx1"/>
                </a:solidFill>
                <a:latin typeface="Helvetica Neue"/>
                <a:ea typeface="Helvetica Neue"/>
                <a:cs typeface="Helvetica Neue"/>
                <a:sym typeface="Helvetica Neue"/>
              </a:rPr>
              <a:t>în mod </a:t>
            </a:r>
            <a:r>
              <a:rPr lang="en-US" sz="1200" b="0" dirty="0" err="1" smtClean="0">
                <a:solidFill>
                  <a:schemeClr val="tx1"/>
                </a:solidFill>
                <a:latin typeface="Helvetica Neue"/>
                <a:ea typeface="Helvetica Neue"/>
                <a:cs typeface="Helvetica Neue"/>
                <a:sym typeface="Helvetica Neue"/>
              </a:rPr>
              <a:t>voluntar</a:t>
            </a:r>
            <a:r>
              <a:rPr lang="en-US" sz="1200" b="0" dirty="0" smtClean="0">
                <a:solidFill>
                  <a:schemeClr val="tx1"/>
                </a:solidFill>
                <a:latin typeface="Helvetica Neue"/>
                <a:ea typeface="Helvetica Neue"/>
                <a:cs typeface="Helvetica Neue"/>
                <a:sym typeface="Helvetica Neue"/>
              </a:rPr>
              <a:t>.</a:t>
            </a:r>
            <a:endParaRPr lang="ro-RO" sz="1200" b="0" dirty="0" smtClean="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C7320"/>
              </a:buClr>
              <a:buSzPts val="2400"/>
              <a:buFont typeface="Wingdings" panose="05000000000000000000" pitchFamily="2" charset="2"/>
              <a:buNone/>
            </a:pPr>
            <a:r>
              <a:rPr lang="en-US" sz="1200" b="1" dirty="0" smtClean="0">
                <a:solidFill>
                  <a:schemeClr val="tx1"/>
                </a:solidFill>
                <a:latin typeface="Helvetica Neue"/>
                <a:ea typeface="Helvetica Neue"/>
                <a:cs typeface="Helvetica Neue"/>
                <a:sym typeface="Helvetica Neue"/>
              </a:rPr>
              <a:t>Adoptarea sau aplicarea așa-numitului Design Universal pentru Învățare (UDL) – </a:t>
            </a:r>
            <a:r>
              <a:rPr lang="en-US" sz="1200" b="0" dirty="0" smtClean="0">
                <a:solidFill>
                  <a:schemeClr val="tx1"/>
                </a:solidFill>
                <a:latin typeface="Helvetica Neue"/>
                <a:ea typeface="Helvetica Neue"/>
                <a:cs typeface="Helvetica Neue"/>
                <a:sym typeface="Helvetica Neue"/>
              </a:rPr>
              <a:t>UDL </a:t>
            </a:r>
            <a:r>
              <a:rPr lang="en-US" sz="1200" b="0" dirty="0" err="1" smtClean="0">
                <a:solidFill>
                  <a:schemeClr val="tx1"/>
                </a:solidFill>
                <a:latin typeface="Helvetica Neue"/>
                <a:ea typeface="Helvetica Neue"/>
                <a:cs typeface="Helvetica Neue"/>
                <a:sym typeface="Helvetica Neue"/>
              </a:rPr>
              <a:t>reprezintă</a:t>
            </a:r>
            <a:r>
              <a:rPr lang="en-US" sz="1200" b="0" dirty="0" smtClean="0">
                <a:solidFill>
                  <a:schemeClr val="tx1"/>
                </a:solidFill>
                <a:latin typeface="Helvetica Neue"/>
                <a:ea typeface="Helvetica Neue"/>
                <a:cs typeface="Helvetica Neue"/>
                <a:sym typeface="Helvetica Neue"/>
              </a:rPr>
              <a:t> un </a:t>
            </a:r>
            <a:r>
              <a:rPr lang="en-US" sz="1200" b="0" dirty="0" err="1" smtClean="0">
                <a:solidFill>
                  <a:schemeClr val="tx1"/>
                </a:solidFill>
                <a:latin typeface="Helvetica Neue"/>
                <a:ea typeface="Helvetica Neue"/>
                <a:cs typeface="Helvetica Neue"/>
                <a:sym typeface="Helvetica Neue"/>
              </a:rPr>
              <a:t>cadru</a:t>
            </a:r>
            <a:r>
              <a:rPr lang="en-US" sz="1200" b="0" dirty="0" smtClean="0">
                <a:solidFill>
                  <a:schemeClr val="tx1"/>
                </a:solidFill>
                <a:latin typeface="Helvetica Neue"/>
                <a:ea typeface="Helvetica Neue"/>
                <a:cs typeface="Helvetica Neue"/>
                <a:sym typeface="Helvetica Neue"/>
              </a:rPr>
              <a:t> care </a:t>
            </a:r>
            <a:r>
              <a:rPr lang="en-US" sz="1200" b="0" dirty="0" err="1" smtClean="0">
                <a:solidFill>
                  <a:schemeClr val="tx1"/>
                </a:solidFill>
                <a:latin typeface="Helvetica Neue"/>
                <a:ea typeface="Helvetica Neue"/>
                <a:cs typeface="Helvetica Neue"/>
                <a:sym typeface="Helvetica Neue"/>
              </a:rPr>
              <a:t>abordează</a:t>
            </a:r>
            <a:r>
              <a:rPr lang="en-US" sz="1200" b="0" dirty="0" smtClean="0">
                <a:solidFill>
                  <a:schemeClr val="tx1"/>
                </a:solidFill>
                <a:latin typeface="Helvetica Neue"/>
                <a:ea typeface="Helvetica Neue"/>
                <a:cs typeface="Helvetica Neue"/>
                <a:sym typeface="Helvetica Neue"/>
              </a:rPr>
              <a:t> atât </a:t>
            </a:r>
            <a:r>
              <a:rPr lang="en-US" sz="1200" b="0" dirty="0" err="1" smtClean="0">
                <a:solidFill>
                  <a:schemeClr val="tx1"/>
                </a:solidFill>
                <a:latin typeface="Helvetica Neue"/>
                <a:ea typeface="Helvetica Neue"/>
                <a:cs typeface="Helvetica Neue"/>
                <a:sym typeface="Helvetica Neue"/>
              </a:rPr>
              <a:t>aspectele</a:t>
            </a:r>
            <a:r>
              <a:rPr lang="en-US" sz="1200" b="0" dirty="0" smtClean="0">
                <a:solidFill>
                  <a:schemeClr val="tx1"/>
                </a:solidFill>
                <a:latin typeface="Helvetica Neue"/>
                <a:ea typeface="Helvetica Neue"/>
                <a:cs typeface="Helvetica Neue"/>
                <a:sym typeface="Helvetica Neue"/>
              </a:rPr>
              <a:t> fizice ale </a:t>
            </a:r>
            <a:r>
              <a:rPr lang="en-US" sz="1200" b="0" dirty="0" err="1" smtClean="0">
                <a:solidFill>
                  <a:schemeClr val="tx1"/>
                </a:solidFill>
                <a:latin typeface="Helvetica Neue"/>
                <a:ea typeface="Helvetica Neue"/>
                <a:cs typeface="Helvetica Neue"/>
                <a:sym typeface="Helvetica Neue"/>
              </a:rPr>
              <a:t>mediului</a:t>
            </a:r>
            <a:r>
              <a:rPr lang="en-US" sz="1200" b="0" dirty="0" smtClean="0">
                <a:solidFill>
                  <a:schemeClr val="tx1"/>
                </a:solidFill>
                <a:latin typeface="Helvetica Neue"/>
                <a:ea typeface="Helvetica Neue"/>
                <a:cs typeface="Helvetica Neue"/>
                <a:sym typeface="Helvetica Neue"/>
              </a:rPr>
              <a:t> de învățare, cât și pe cele academice. Scopul </a:t>
            </a:r>
            <a:r>
              <a:rPr lang="en-US" sz="1200" b="0" dirty="0" err="1" smtClean="0">
                <a:solidFill>
                  <a:schemeClr val="tx1"/>
                </a:solidFill>
                <a:latin typeface="Helvetica Neue"/>
                <a:ea typeface="Helvetica Neue"/>
                <a:cs typeface="Helvetica Neue"/>
                <a:sym typeface="Helvetica Neue"/>
              </a:rPr>
              <a:t>său</a:t>
            </a:r>
            <a:r>
              <a:rPr lang="en-US" sz="1200" b="0" dirty="0" smtClean="0">
                <a:solidFill>
                  <a:schemeClr val="tx1"/>
                </a:solidFill>
                <a:latin typeface="Helvetica Neue"/>
                <a:ea typeface="Helvetica Neue"/>
                <a:cs typeface="Helvetica Neue"/>
                <a:sym typeface="Helvetica Neue"/>
              </a:rPr>
              <a:t> este de a </a:t>
            </a:r>
            <a:r>
              <a:rPr lang="en-US" sz="1200" b="0" dirty="0" err="1" smtClean="0">
                <a:solidFill>
                  <a:schemeClr val="tx1"/>
                </a:solidFill>
                <a:latin typeface="Helvetica Neue"/>
                <a:ea typeface="Helvetica Neue"/>
                <a:cs typeface="Helvetica Neue"/>
                <a:sym typeface="Helvetica Neue"/>
              </a:rPr>
              <a:t>aranja</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setările</a:t>
            </a:r>
            <a:r>
              <a:rPr lang="en-US" sz="1200" b="0" dirty="0" smtClean="0">
                <a:solidFill>
                  <a:schemeClr val="tx1"/>
                </a:solidFill>
                <a:latin typeface="Helvetica Neue"/>
                <a:ea typeface="Helvetica Neue"/>
                <a:cs typeface="Helvetica Neue"/>
                <a:sym typeface="Helvetica Neue"/>
              </a:rPr>
              <a:t> clasei astfel </a:t>
            </a:r>
            <a:r>
              <a:rPr lang="en-US" sz="1200" b="0" dirty="0" err="1" smtClean="0">
                <a:solidFill>
                  <a:schemeClr val="tx1"/>
                </a:solidFill>
                <a:latin typeface="Helvetica Neue"/>
                <a:ea typeface="Helvetica Neue"/>
                <a:cs typeface="Helvetica Neue"/>
                <a:sym typeface="Helvetica Neue"/>
              </a:rPr>
              <a:t>încât</a:t>
            </a:r>
            <a:r>
              <a:rPr lang="en-US" sz="1200" b="0" dirty="0" smtClean="0">
                <a:solidFill>
                  <a:schemeClr val="tx1"/>
                </a:solidFill>
                <a:latin typeface="Helvetica Neue"/>
                <a:ea typeface="Helvetica Neue"/>
                <a:cs typeface="Helvetica Neue"/>
                <a:sym typeface="Helvetica Neue"/>
              </a:rPr>
              <a:t> ace</a:t>
            </a:r>
            <a:r>
              <a:rPr lang="ro-RO" sz="1200" b="0" dirty="0" smtClean="0">
                <a:solidFill>
                  <a:schemeClr val="tx1"/>
                </a:solidFill>
                <a:latin typeface="Helvetica Neue"/>
                <a:ea typeface="Helvetica Neue"/>
                <a:cs typeface="Helvetica Neue"/>
                <a:sym typeface="Helvetica Neue"/>
              </a:rPr>
              <a:t>a</a:t>
            </a:r>
            <a:r>
              <a:rPr lang="en-US" sz="1200" b="0" dirty="0" err="1" smtClean="0">
                <a:solidFill>
                  <a:schemeClr val="tx1"/>
                </a:solidFill>
                <a:latin typeface="Helvetica Neue"/>
                <a:ea typeface="Helvetica Neue"/>
                <a:cs typeface="Helvetica Neue"/>
                <a:sym typeface="Helvetica Neue"/>
              </a:rPr>
              <a:t>sta</a:t>
            </a:r>
            <a:r>
              <a:rPr lang="en-US" sz="1200" b="0" dirty="0" smtClean="0">
                <a:solidFill>
                  <a:schemeClr val="tx1"/>
                </a:solidFill>
                <a:latin typeface="Helvetica Neue"/>
                <a:ea typeface="Helvetica Neue"/>
                <a:cs typeface="Helvetica Neue"/>
                <a:sym typeface="Helvetica Neue"/>
              </a:rPr>
              <a:t> să </a:t>
            </a:r>
            <a:r>
              <a:rPr lang="en-US" sz="1200" b="0" dirty="0" err="1" smtClean="0">
                <a:solidFill>
                  <a:schemeClr val="tx1"/>
                </a:solidFill>
                <a:latin typeface="Helvetica Neue"/>
                <a:ea typeface="Helvetica Neue"/>
                <a:cs typeface="Helvetica Neue"/>
                <a:sym typeface="Helvetica Neue"/>
              </a:rPr>
              <a:t>poată</a:t>
            </a:r>
            <a:r>
              <a:rPr lang="en-US" sz="1200" b="0" dirty="0" smtClean="0">
                <a:solidFill>
                  <a:schemeClr val="tx1"/>
                </a:solidFill>
                <a:latin typeface="Helvetica Neue"/>
                <a:ea typeface="Helvetica Neue"/>
                <a:cs typeface="Helvetica Neue"/>
                <a:sym typeface="Helvetica Neue"/>
              </a:rPr>
              <a:t> fi </a:t>
            </a:r>
            <a:r>
              <a:rPr lang="en-US" sz="1200" b="0" dirty="0" err="1" smtClean="0">
                <a:solidFill>
                  <a:schemeClr val="tx1"/>
                </a:solidFill>
                <a:latin typeface="Helvetica Neue"/>
                <a:ea typeface="Helvetica Neue"/>
                <a:cs typeface="Helvetica Neue"/>
                <a:sym typeface="Helvetica Neue"/>
              </a:rPr>
              <a:t>utilizat</a:t>
            </a:r>
            <a:r>
              <a:rPr lang="ro-RO" sz="1200" b="0" dirty="0" smtClean="0">
                <a:solidFill>
                  <a:schemeClr val="tx1"/>
                </a:solidFill>
                <a:latin typeface="Helvetica Neue"/>
                <a:ea typeface="Helvetica Neue"/>
                <a:cs typeface="Helvetica Neue"/>
                <a:sym typeface="Helvetica Neue"/>
              </a:rPr>
              <a:t>ă</a:t>
            </a:r>
            <a:r>
              <a:rPr lang="ro-RO" sz="1200" b="0" baseline="0"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de toți elevii fără </a:t>
            </a:r>
            <a:r>
              <a:rPr lang="en-US" sz="1200" b="0" dirty="0" err="1" smtClean="0">
                <a:solidFill>
                  <a:schemeClr val="tx1"/>
                </a:solidFill>
                <a:latin typeface="Helvetica Neue"/>
                <a:ea typeface="Helvetica Neue"/>
                <a:cs typeface="Helvetica Neue"/>
                <a:sym typeface="Helvetica Neue"/>
              </a:rPr>
              <a:t>modificări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importante</a:t>
            </a:r>
            <a:r>
              <a:rPr lang="en-US" sz="1200" b="0" dirty="0" smtClean="0">
                <a:solidFill>
                  <a:schemeClr val="tx1"/>
                </a:solidFill>
                <a:latin typeface="Helvetica Neue"/>
                <a:ea typeface="Helvetica Neue"/>
                <a:cs typeface="Helvetica Neue"/>
                <a:sym typeface="Helvetica Neue"/>
              </a:rPr>
              <a:t>, astfel </a:t>
            </a:r>
            <a:r>
              <a:rPr lang="en-US" sz="1200" b="0" dirty="0" err="1" smtClean="0">
                <a:solidFill>
                  <a:schemeClr val="tx1"/>
                </a:solidFill>
                <a:latin typeface="Helvetica Neue"/>
                <a:ea typeface="Helvetica Neue"/>
                <a:cs typeface="Helvetica Neue"/>
                <a:sym typeface="Helvetica Neue"/>
              </a:rPr>
              <a:t>încât</a:t>
            </a:r>
            <a:r>
              <a:rPr lang="en-US" sz="1200" b="0" dirty="0" smtClean="0">
                <a:solidFill>
                  <a:schemeClr val="tx1"/>
                </a:solidFill>
                <a:latin typeface="Helvetica Neue"/>
                <a:ea typeface="Helvetica Neue"/>
                <a:cs typeface="Helvetica Neue"/>
                <a:sym typeface="Helvetica Neue"/>
              </a:rPr>
              <a:t> toți elevii să se </a:t>
            </a:r>
            <a:r>
              <a:rPr lang="en-US" sz="1200" b="0" dirty="0" err="1" smtClean="0">
                <a:solidFill>
                  <a:schemeClr val="tx1"/>
                </a:solidFill>
                <a:latin typeface="Helvetica Neue"/>
                <a:ea typeface="Helvetica Neue"/>
                <a:cs typeface="Helvetica Neue"/>
                <a:sym typeface="Helvetica Neue"/>
              </a:rPr>
              <a:t>simtă</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confortabil</a:t>
            </a:r>
            <a:r>
              <a:rPr lang="en-US" sz="1200" b="0" dirty="0" smtClean="0">
                <a:solidFill>
                  <a:schemeClr val="tx1"/>
                </a:solidFill>
                <a:latin typeface="Helvetica Neue"/>
                <a:ea typeface="Helvetica Neue"/>
                <a:cs typeface="Helvetica Neue"/>
                <a:sym typeface="Helvetica Neue"/>
              </a:rPr>
              <a:t> și, în </a:t>
            </a:r>
            <a:r>
              <a:rPr lang="en-US" sz="1200" b="0" dirty="0" err="1" smtClean="0">
                <a:solidFill>
                  <a:schemeClr val="tx1"/>
                </a:solidFill>
                <a:latin typeface="Helvetica Neue"/>
                <a:ea typeface="Helvetica Neue"/>
                <a:cs typeface="Helvetica Neue"/>
                <a:sym typeface="Helvetica Neue"/>
              </a:rPr>
              <a:t>același</a:t>
            </a:r>
            <a:r>
              <a:rPr lang="en-US" sz="1200" b="0" dirty="0" smtClean="0">
                <a:solidFill>
                  <a:schemeClr val="tx1"/>
                </a:solidFill>
                <a:latin typeface="Helvetica Neue"/>
                <a:ea typeface="Helvetica Neue"/>
                <a:cs typeface="Helvetica Neue"/>
                <a:sym typeface="Helvetica Neue"/>
              </a:rPr>
              <a:t> timp, </a:t>
            </a:r>
            <a:r>
              <a:rPr lang="ro-RO" sz="1200" b="0" dirty="0" smtClean="0">
                <a:solidFill>
                  <a:schemeClr val="tx1"/>
                </a:solidFill>
                <a:latin typeface="Helvetica Neue"/>
                <a:ea typeface="Helvetica Neue"/>
                <a:cs typeface="Helvetica Neue"/>
                <a:sym typeface="Helvetica Neue"/>
              </a:rPr>
              <a:t>să </a:t>
            </a:r>
            <a:r>
              <a:rPr lang="en-US" sz="1200" b="0" dirty="0" err="1" smtClean="0">
                <a:solidFill>
                  <a:schemeClr val="tx1"/>
                </a:solidFill>
                <a:latin typeface="Helvetica Neue"/>
                <a:ea typeface="Helvetica Neue"/>
                <a:cs typeface="Helvetica Neue"/>
                <a:sym typeface="Helvetica Neue"/>
              </a:rPr>
              <a:t>ofer</a:t>
            </a:r>
            <a:r>
              <a:rPr lang="ro-RO" sz="1200" b="0" dirty="0" smtClean="0">
                <a:solidFill>
                  <a:schemeClr val="tx1"/>
                </a:solidFill>
                <a:latin typeface="Helvetica Neue"/>
                <a:ea typeface="Helvetica Neue"/>
                <a:cs typeface="Helvetica Neue"/>
                <a:sym typeface="Helvetica Neue"/>
              </a:rPr>
              <a:t>e</a:t>
            </a:r>
            <a:r>
              <a:rPr lang="en-US" sz="1200" b="0" dirty="0" smtClean="0">
                <a:solidFill>
                  <a:schemeClr val="tx1"/>
                </a:solidFill>
                <a:latin typeface="Helvetica Neue"/>
                <a:ea typeface="Helvetica Neue"/>
                <a:cs typeface="Helvetica Neue"/>
                <a:sym typeface="Helvetica Neue"/>
              </a:rPr>
              <a:t> </a:t>
            </a:r>
            <a:r>
              <a:rPr lang="ro-RO" sz="1200" b="0" dirty="0" smtClean="0">
                <a:solidFill>
                  <a:schemeClr val="tx1"/>
                </a:solidFill>
                <a:latin typeface="Helvetica Neue"/>
                <a:ea typeface="Helvetica Neue"/>
                <a:cs typeface="Helvetica Neue"/>
                <a:sym typeface="Helvetica Neue"/>
              </a:rPr>
              <a:t>un mediu</a:t>
            </a:r>
            <a:r>
              <a:rPr lang="en-US" sz="1200" b="0" dirty="0" smtClean="0">
                <a:solidFill>
                  <a:schemeClr val="tx1"/>
                </a:solidFill>
                <a:latin typeface="Helvetica Neue"/>
                <a:ea typeface="Helvetica Neue"/>
                <a:cs typeface="Helvetica Neue"/>
                <a:sym typeface="Helvetica Neue"/>
              </a:rPr>
              <a:t> de </a:t>
            </a:r>
            <a:r>
              <a:rPr lang="en-US" sz="1200" b="0" dirty="0" err="1" smtClean="0">
                <a:solidFill>
                  <a:schemeClr val="tx1"/>
                </a:solidFill>
                <a:latin typeface="Helvetica Neue"/>
                <a:ea typeface="Helvetica Neue"/>
                <a:cs typeface="Helvetica Neue"/>
                <a:sym typeface="Helvetica Neue"/>
              </a:rPr>
              <a:t>instruire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flexibil</a:t>
            </a:r>
            <a:r>
              <a:rPr lang="en-US" sz="1200" b="0" dirty="0" smtClean="0">
                <a:solidFill>
                  <a:schemeClr val="tx1"/>
                </a:solidFill>
                <a:latin typeface="Helvetica Neue"/>
                <a:ea typeface="Helvetica Neue"/>
                <a:cs typeface="Helvetica Neue"/>
                <a:sym typeface="Helvetica Neue"/>
              </a:rPr>
              <a:t>.</a:t>
            </a:r>
            <a:endParaRPr lang="en-US" sz="1200" b="1"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2652604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1" baseline="0" dirty="0" smtClean="0"/>
              <a:t>Implicarea părinților</a:t>
            </a:r>
            <a:r>
              <a:rPr lang="en-US" baseline="0" dirty="0" smtClean="0"/>
              <a:t>: Dacă sunt </a:t>
            </a:r>
            <a:r>
              <a:rPr lang="en-US" baseline="0" dirty="0" err="1" smtClean="0"/>
              <a:t>implicați</a:t>
            </a:r>
            <a:r>
              <a:rPr lang="en-US" baseline="0" dirty="0" smtClean="0"/>
              <a:t> părinții </a:t>
            </a:r>
            <a:r>
              <a:rPr lang="ro-RO" baseline="0" dirty="0" smtClean="0"/>
              <a:t>copiilor</a:t>
            </a:r>
            <a:r>
              <a:rPr lang="en-US" baseline="0" dirty="0" smtClean="0"/>
              <a:t> cu și fără dizabilități, </a:t>
            </a:r>
            <a:r>
              <a:rPr lang="ro-RO" baseline="0" dirty="0" smtClean="0"/>
              <a:t>EI</a:t>
            </a:r>
            <a:r>
              <a:rPr lang="en-US" baseline="0" dirty="0" smtClean="0"/>
              <a:t> </a:t>
            </a:r>
            <a:r>
              <a:rPr lang="en-US" baseline="0" dirty="0" err="1" smtClean="0"/>
              <a:t>devine</a:t>
            </a:r>
            <a:r>
              <a:rPr lang="en-US" baseline="0" dirty="0" smtClean="0"/>
              <a:t> mai </a:t>
            </a:r>
            <a:r>
              <a:rPr lang="en-US" baseline="0" dirty="0" err="1" smtClean="0"/>
              <a:t>eficientă</a:t>
            </a:r>
            <a:r>
              <a:rPr lang="en-US" baseline="0" dirty="0" smtClean="0"/>
              <a:t>. </a:t>
            </a:r>
            <a:r>
              <a:rPr lang="en-US" baseline="0" dirty="0" err="1" smtClean="0"/>
              <a:t>Implicarea</a:t>
            </a:r>
            <a:r>
              <a:rPr lang="en-US" baseline="0" dirty="0" smtClean="0"/>
              <a:t> părinților copiilor fără dizabilități este </a:t>
            </a:r>
            <a:r>
              <a:rPr lang="en-US" baseline="0" dirty="0" err="1" smtClean="0"/>
              <a:t>crucială</a:t>
            </a:r>
            <a:r>
              <a:rPr lang="en-US" baseline="0" dirty="0" smtClean="0"/>
              <a:t> în ceea ce privește </a:t>
            </a:r>
            <a:r>
              <a:rPr lang="en-US" baseline="0" dirty="0" err="1" smtClean="0"/>
              <a:t>depășirea</a:t>
            </a:r>
            <a:r>
              <a:rPr lang="en-US" baseline="0" dirty="0" smtClean="0"/>
              <a:t> </a:t>
            </a:r>
            <a:r>
              <a:rPr lang="en-US" baseline="0" dirty="0" err="1" smtClean="0"/>
              <a:t>barierei</a:t>
            </a:r>
            <a:r>
              <a:rPr lang="en-US" baseline="0" dirty="0" smtClean="0"/>
              <a:t> </a:t>
            </a:r>
            <a:r>
              <a:rPr lang="en-US" baseline="0" dirty="0" err="1" smtClean="0"/>
              <a:t>atitudinale</a:t>
            </a:r>
            <a:r>
              <a:rPr lang="en-US" baseline="0" dirty="0" smtClean="0"/>
              <a:t>. </a:t>
            </a:r>
            <a:r>
              <a:rPr lang="en-US" baseline="0" dirty="0" err="1" smtClean="0"/>
              <a:t>Implicarea</a:t>
            </a:r>
            <a:r>
              <a:rPr lang="en-US" baseline="0" dirty="0" smtClean="0"/>
              <a:t> părinților copiilor cu dizabilități este esențială pentru </a:t>
            </a:r>
            <a:r>
              <a:rPr lang="en-US" baseline="0" dirty="0" err="1" smtClean="0"/>
              <a:t>depășirea</a:t>
            </a:r>
            <a:r>
              <a:rPr lang="en-US" baseline="0" dirty="0" smtClean="0"/>
              <a:t> </a:t>
            </a:r>
            <a:r>
              <a:rPr lang="en-US" baseline="0" dirty="0" err="1" smtClean="0"/>
              <a:t>izolării</a:t>
            </a:r>
            <a:r>
              <a:rPr lang="en-US" baseline="0" dirty="0" smtClean="0"/>
              <a:t> și pentru </a:t>
            </a:r>
            <a:r>
              <a:rPr lang="en-US" baseline="0" dirty="0" err="1" smtClean="0"/>
              <a:t>acoperirea</a:t>
            </a:r>
            <a:r>
              <a:rPr lang="en-US" baseline="0" dirty="0" smtClean="0"/>
              <a:t> </a:t>
            </a:r>
            <a:r>
              <a:rPr lang="en-US" baseline="0" dirty="0" err="1" smtClean="0"/>
              <a:t>lacunelor</a:t>
            </a:r>
            <a:r>
              <a:rPr lang="ro-RO" baseline="0" dirty="0" smtClean="0"/>
              <a:t> educaționale</a:t>
            </a:r>
            <a:r>
              <a:rPr lang="en-US" baseline="0" dirty="0" smtClean="0"/>
              <a:t>.</a:t>
            </a:r>
            <a:endParaRPr lang="ro-RO" baseline="0" dirty="0" smtClean="0"/>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it-IT" sz="1200" b="1" dirty="0" smtClean="0">
                <a:solidFill>
                  <a:schemeClr val="tx1"/>
                </a:solidFill>
                <a:latin typeface="Helvetica Neue"/>
                <a:ea typeface="Helvetica Neue"/>
                <a:cs typeface="Helvetica Neue"/>
                <a:sym typeface="Helvetica Neue"/>
              </a:rPr>
              <a:t>Lucr</a:t>
            </a:r>
            <a:r>
              <a:rPr lang="ro-RO" sz="1200" b="1" dirty="0" err="1" smtClean="0">
                <a:solidFill>
                  <a:schemeClr val="tx1"/>
                </a:solidFill>
                <a:latin typeface="Helvetica Neue"/>
                <a:ea typeface="Helvetica Neue"/>
                <a:cs typeface="Helvetica Neue"/>
                <a:sym typeface="Helvetica Neue"/>
              </a:rPr>
              <a:t>ul</a:t>
            </a:r>
            <a:r>
              <a:rPr lang="it-IT" sz="1200" b="1" dirty="0" smtClean="0">
                <a:solidFill>
                  <a:schemeClr val="tx1"/>
                </a:solidFill>
                <a:latin typeface="Helvetica Neue"/>
                <a:ea typeface="Helvetica Neue"/>
                <a:cs typeface="Helvetica Neue"/>
                <a:sym typeface="Helvetica Neue"/>
              </a:rPr>
              <a:t> cu elevii c</a:t>
            </a:r>
            <a:r>
              <a:rPr lang="ro-RO" sz="1200" b="1" dirty="0" smtClean="0">
                <a:solidFill>
                  <a:schemeClr val="tx1"/>
                </a:solidFill>
                <a:latin typeface="Helvetica Neue"/>
                <a:ea typeface="Helvetica Neue"/>
                <a:cs typeface="Helvetica Neue"/>
                <a:sym typeface="Helvetica Neue"/>
              </a:rPr>
              <a:t>e au</a:t>
            </a:r>
            <a:r>
              <a:rPr lang="it-IT" sz="1200" b="1" dirty="0" smtClean="0">
                <a:solidFill>
                  <a:schemeClr val="tx1"/>
                </a:solidFill>
                <a:latin typeface="Helvetica Neue"/>
                <a:ea typeface="Helvetica Neue"/>
                <a:cs typeface="Helvetica Neue"/>
                <a:sym typeface="Helvetica Neue"/>
              </a:rPr>
              <a:t> probleme mentale</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Pentru elevii cu probleme </a:t>
            </a:r>
            <a:r>
              <a:rPr lang="en-US" sz="1200" b="0" dirty="0" err="1" smtClean="0">
                <a:solidFill>
                  <a:schemeClr val="tx1"/>
                </a:solidFill>
                <a:latin typeface="Helvetica Neue"/>
                <a:ea typeface="Helvetica Neue"/>
                <a:cs typeface="Helvetica Neue"/>
                <a:sym typeface="Helvetica Neue"/>
              </a:rPr>
              <a:t>psihice</a:t>
            </a:r>
            <a:r>
              <a:rPr lang="en-US" sz="1200" b="0" dirty="0" smtClean="0">
                <a:solidFill>
                  <a:schemeClr val="tx1"/>
                </a:solidFill>
                <a:latin typeface="Helvetica Neue"/>
                <a:ea typeface="Helvetica Neue"/>
                <a:cs typeface="Helvetica Neue"/>
                <a:sym typeface="Helvetica Neue"/>
              </a:rPr>
              <a:t>, profesorii trebuie să se </a:t>
            </a:r>
            <a:r>
              <a:rPr lang="en-US" sz="1200" b="0" dirty="0" err="1" smtClean="0">
                <a:solidFill>
                  <a:schemeClr val="tx1"/>
                </a:solidFill>
                <a:latin typeface="Helvetica Neue"/>
                <a:ea typeface="Helvetica Neue"/>
                <a:cs typeface="Helvetica Neue"/>
                <a:sym typeface="Helvetica Neue"/>
              </a:rPr>
              <a:t>bazeze</a:t>
            </a:r>
            <a:r>
              <a:rPr lang="en-US" sz="1200" b="0" dirty="0" smtClean="0">
                <a:solidFill>
                  <a:schemeClr val="tx1"/>
                </a:solidFill>
                <a:latin typeface="Helvetica Neue"/>
                <a:ea typeface="Helvetica Neue"/>
                <a:cs typeface="Helvetica Neue"/>
                <a:sym typeface="Helvetica Neue"/>
              </a:rPr>
              <a:t> pe sprijinul </a:t>
            </a:r>
            <a:r>
              <a:rPr lang="en-US" sz="1200" b="0" dirty="0" err="1" smtClean="0">
                <a:solidFill>
                  <a:schemeClr val="tx1"/>
                </a:solidFill>
                <a:latin typeface="Helvetica Neue"/>
                <a:ea typeface="Helvetica Neue"/>
                <a:cs typeface="Helvetica Neue"/>
                <a:sym typeface="Helvetica Neue"/>
              </a:rPr>
              <a:t>personalului</a:t>
            </a:r>
            <a:r>
              <a:rPr lang="en-US" sz="1200" b="0" dirty="0" smtClean="0">
                <a:solidFill>
                  <a:schemeClr val="tx1"/>
                </a:solidFill>
                <a:latin typeface="Helvetica Neue"/>
                <a:ea typeface="Helvetica Neue"/>
                <a:cs typeface="Helvetica Neue"/>
                <a:sym typeface="Helvetica Neue"/>
              </a:rPr>
              <a:t> suplimentar</a:t>
            </a:r>
            <a:r>
              <a:rPr lang="ro-RO" sz="1200" b="0" dirty="0" smtClean="0">
                <a:solidFill>
                  <a:schemeClr val="tx1"/>
                </a:solidFill>
                <a:latin typeface="Helvetica Neue"/>
                <a:ea typeface="Helvetica Neue"/>
                <a:cs typeface="Helvetica Neue"/>
                <a:sym typeface="Helvetica Neue"/>
              </a:rPr>
              <a:t>/auxiliar</a:t>
            </a:r>
            <a:r>
              <a:rPr lang="en-US" sz="1200" b="0" baseline="0" dirty="0" smtClean="0">
                <a:solidFill>
                  <a:schemeClr val="tx1"/>
                </a:solidFill>
                <a:latin typeface="Helvetica Neue"/>
                <a:ea typeface="Helvetica Neue"/>
                <a:cs typeface="Helvetica Neue"/>
                <a:sym typeface="Helvetica Neue"/>
              </a:rPr>
              <a:t>. </a:t>
            </a:r>
            <a:endParaRPr lang="en-US" b="1" baseline="0" dirty="0" smtClean="0"/>
          </a:p>
          <a:p>
            <a:pPr marL="0" lvl="0" indent="0" algn="l" rtl="0">
              <a:lnSpc>
                <a:spcPct val="100000"/>
              </a:lnSpc>
              <a:spcBef>
                <a:spcPts val="0"/>
              </a:spcBef>
              <a:spcAft>
                <a:spcPts val="0"/>
              </a:spcAft>
              <a:buSzPts val="1400"/>
              <a:buNone/>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val="123185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061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Ş</a:t>
            </a:r>
            <a:r>
              <a:rPr lang="en-US" dirty="0" err="1" smtClean="0"/>
              <a:t>colile</a:t>
            </a:r>
            <a:r>
              <a:rPr lang="en-US" dirty="0" smtClean="0"/>
              <a:t> se confruntă cu provocări </a:t>
            </a:r>
            <a:r>
              <a:rPr lang="en-US" dirty="0" err="1" smtClean="0"/>
              <a:t>financiare</a:t>
            </a:r>
            <a:r>
              <a:rPr lang="en-US" dirty="0" smtClean="0"/>
              <a:t> care le </a:t>
            </a:r>
            <a:r>
              <a:rPr lang="en-US" dirty="0" err="1" smtClean="0"/>
              <a:t>împiedică</a:t>
            </a:r>
            <a:r>
              <a:rPr lang="en-US" dirty="0" smtClean="0"/>
              <a:t> să </a:t>
            </a:r>
            <a:r>
              <a:rPr lang="en-US" dirty="0" err="1" smtClean="0"/>
              <a:t>ofere</a:t>
            </a:r>
            <a:r>
              <a:rPr lang="en-US" dirty="0" smtClean="0"/>
              <a:t> educație incluzivă:</a:t>
            </a:r>
            <a:endParaRPr lang="ro-RO"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ro-RO" b="1" dirty="0" smtClean="0"/>
              <a:t>Solicitați </a:t>
            </a:r>
            <a:r>
              <a:rPr lang="en-US" b="1" dirty="0" smtClean="0"/>
              <a:t>de la </a:t>
            </a:r>
            <a:r>
              <a:rPr lang="en-US" b="1" dirty="0" err="1" smtClean="0"/>
              <a:t>participanți</a:t>
            </a:r>
            <a:r>
              <a:rPr lang="en-US" b="1" dirty="0" smtClean="0"/>
              <a:t>:</a:t>
            </a:r>
          </a:p>
          <a:p>
            <a:pPr marL="0" lvl="0" indent="0" algn="l" rtl="0">
              <a:lnSpc>
                <a:spcPct val="100000"/>
              </a:lnSpc>
              <a:spcBef>
                <a:spcPts val="0"/>
              </a:spcBef>
              <a:spcAft>
                <a:spcPts val="0"/>
              </a:spcAft>
              <a:buSzPts val="1400"/>
              <a:buNone/>
            </a:pPr>
            <a:r>
              <a:rPr lang="en-US" b="1" dirty="0" err="1" smtClean="0"/>
              <a:t>Facilit</a:t>
            </a:r>
            <a:r>
              <a:rPr lang="ro-RO" b="1" dirty="0" smtClean="0"/>
              <a:t>ăți</a:t>
            </a:r>
            <a:r>
              <a:rPr lang="en-US" b="1" dirty="0" smtClean="0"/>
              <a:t>: </a:t>
            </a:r>
            <a:r>
              <a:rPr lang="en-US" b="0" dirty="0" err="1" smtClean="0"/>
              <a:t>Majoritatea</a:t>
            </a:r>
            <a:r>
              <a:rPr lang="en-US" b="0" dirty="0" smtClean="0"/>
              <a:t> școlilor nu </a:t>
            </a:r>
            <a:r>
              <a:rPr lang="en-US" b="0" dirty="0" err="1" smtClean="0"/>
              <a:t>dispun</a:t>
            </a:r>
            <a:r>
              <a:rPr lang="en-US" b="0" dirty="0" smtClean="0"/>
              <a:t> de </a:t>
            </a:r>
            <a:r>
              <a:rPr lang="ro-RO" b="0" dirty="0" smtClean="0"/>
              <a:t>îmbunătățiri</a:t>
            </a:r>
            <a:r>
              <a:rPr lang="en-US" b="0" dirty="0" smtClean="0"/>
              <a:t> care să </a:t>
            </a:r>
            <a:r>
              <a:rPr lang="en-US" b="0" dirty="0" err="1" smtClean="0"/>
              <a:t>asigure</a:t>
            </a:r>
            <a:r>
              <a:rPr lang="en-US" b="0" dirty="0" smtClean="0"/>
              <a:t> accesibilitatea copii</a:t>
            </a:r>
            <a:r>
              <a:rPr lang="ro-RO" b="0" dirty="0" smtClean="0"/>
              <a:t>lor</a:t>
            </a:r>
            <a:r>
              <a:rPr lang="en-US" b="0" dirty="0" smtClean="0"/>
              <a:t> cu dizabilități fizice (</a:t>
            </a:r>
            <a:r>
              <a:rPr lang="en-US" b="0" dirty="0" err="1" smtClean="0"/>
              <a:t>lifturi</a:t>
            </a:r>
            <a:r>
              <a:rPr lang="en-US" b="0" dirty="0" smtClean="0"/>
              <a:t>, balustrade, </a:t>
            </a:r>
            <a:r>
              <a:rPr lang="en-US" b="0" dirty="0" err="1" smtClean="0"/>
              <a:t>băi</a:t>
            </a:r>
            <a:r>
              <a:rPr lang="ro-RO" b="0" dirty="0" smtClean="0"/>
              <a:t> speciale</a:t>
            </a:r>
            <a:r>
              <a:rPr lang="en-US" b="0" dirty="0" smtClean="0"/>
              <a:t>)</a:t>
            </a:r>
            <a:r>
              <a:rPr lang="ro-RO" b="0" dirty="0" smtClean="0"/>
              <a:t>,</a:t>
            </a:r>
            <a:r>
              <a:rPr lang="ro-RO" b="0" baseline="0" dirty="0" smtClean="0"/>
              <a:t> </a:t>
            </a:r>
            <a:r>
              <a:rPr lang="en-US" b="0" dirty="0" smtClean="0"/>
              <a:t>din cauza </a:t>
            </a:r>
            <a:r>
              <a:rPr lang="en-US" b="0" dirty="0" err="1" smtClean="0"/>
              <a:t>costurilor</a:t>
            </a:r>
            <a:r>
              <a:rPr lang="en-US" b="0" dirty="0" smtClean="0"/>
              <a:t> </a:t>
            </a:r>
            <a:r>
              <a:rPr lang="en-US" b="0" dirty="0" err="1" smtClean="0"/>
              <a:t>mari</a:t>
            </a:r>
            <a:r>
              <a:rPr lang="en-US" b="0" dirty="0" smtClean="0"/>
              <a:t>. </a:t>
            </a:r>
            <a:r>
              <a:rPr lang="en-US" b="0" dirty="0" err="1" smtClean="0"/>
              <a:t>Rezultatul</a:t>
            </a:r>
            <a:r>
              <a:rPr lang="en-US" b="0" dirty="0" smtClean="0"/>
              <a:t>: copiii cu dizabilități au acces redus</a:t>
            </a:r>
            <a:r>
              <a:rPr lang="ro-RO" b="0" dirty="0" smtClean="0"/>
              <a:t>,</a:t>
            </a:r>
            <a:r>
              <a:rPr lang="en-US" b="0" dirty="0" smtClean="0"/>
              <a:t> sau </a:t>
            </a:r>
            <a:r>
              <a:rPr lang="en-US" b="0" dirty="0" err="1" smtClean="0"/>
              <a:t>deloc</a:t>
            </a:r>
            <a:r>
              <a:rPr lang="ro-RO" b="0" dirty="0" smtClean="0"/>
              <a:t>,</a:t>
            </a:r>
            <a:r>
              <a:rPr lang="en-US" b="0" dirty="0" smtClean="0"/>
              <a:t> la educație în </a:t>
            </a:r>
            <a:r>
              <a:rPr lang="en-US" b="0" dirty="0" err="1" smtClean="0"/>
              <a:t>instituția</a:t>
            </a:r>
            <a:r>
              <a:rPr lang="en-US" b="0" dirty="0" smtClean="0"/>
              <a:t> </a:t>
            </a:r>
            <a:r>
              <a:rPr lang="en-US" b="0" dirty="0" err="1" smtClean="0"/>
              <a:t>respectivă</a:t>
            </a:r>
            <a:r>
              <a:rPr lang="en-US" b="0" dirty="0" smtClean="0"/>
              <a:t>.</a:t>
            </a:r>
            <a:endParaRPr lang="ro-RO" b="0" dirty="0" smtClean="0"/>
          </a:p>
          <a:p>
            <a:pPr marL="0" lvl="0" indent="0" algn="l" rtl="0">
              <a:lnSpc>
                <a:spcPct val="100000"/>
              </a:lnSpc>
              <a:spcBef>
                <a:spcPts val="0"/>
              </a:spcBef>
              <a:spcAft>
                <a:spcPts val="0"/>
              </a:spcAft>
              <a:buSzPts val="1400"/>
              <a:buNone/>
            </a:pPr>
            <a:r>
              <a:rPr lang="en-US" b="1" baseline="0" dirty="0" smtClean="0"/>
              <a:t>Person</a:t>
            </a:r>
            <a:r>
              <a:rPr lang="ro-RO" b="1" baseline="0" dirty="0" smtClean="0"/>
              <a:t>al</a:t>
            </a:r>
            <a:r>
              <a:rPr lang="en-US" b="1" baseline="0" dirty="0" smtClean="0"/>
              <a:t>:</a:t>
            </a:r>
            <a:r>
              <a:rPr lang="en-US" b="0" baseline="0" dirty="0" smtClean="0"/>
              <a:t> </a:t>
            </a:r>
            <a:r>
              <a:rPr lang="en-US" b="0" baseline="0" dirty="0" err="1" smtClean="0"/>
              <a:t>Personalul</a:t>
            </a:r>
            <a:r>
              <a:rPr lang="en-US" b="0" baseline="0" dirty="0" smtClean="0"/>
              <a:t> suplimentar </a:t>
            </a:r>
            <a:r>
              <a:rPr lang="en-US" b="0" baseline="0" dirty="0" err="1" smtClean="0"/>
              <a:t>necesită</a:t>
            </a:r>
            <a:r>
              <a:rPr lang="en-US" b="0" baseline="0" dirty="0" smtClean="0"/>
              <a:t> </a:t>
            </a:r>
            <a:r>
              <a:rPr lang="en-US" b="0" baseline="0" dirty="0" err="1" smtClean="0"/>
              <a:t>finanțare</a:t>
            </a:r>
            <a:r>
              <a:rPr lang="en-US" b="0" baseline="0" dirty="0" smtClean="0"/>
              <a:t> </a:t>
            </a:r>
            <a:r>
              <a:rPr lang="en-US" b="0" baseline="0" dirty="0" err="1" smtClean="0"/>
              <a:t>suplimentară</a:t>
            </a:r>
            <a:r>
              <a:rPr lang="en-US" b="0" baseline="0" dirty="0" smtClean="0"/>
              <a:t>, deoarece </a:t>
            </a:r>
            <a:r>
              <a:rPr lang="en-US" b="0" baseline="0" dirty="0" err="1" smtClean="0"/>
              <a:t>există</a:t>
            </a:r>
            <a:r>
              <a:rPr lang="en-US" b="0" baseline="0" dirty="0" smtClean="0"/>
              <a:t> o capacitate </a:t>
            </a:r>
            <a:r>
              <a:rPr lang="en-US" b="0" baseline="0" dirty="0" err="1" smtClean="0"/>
              <a:t>umană</a:t>
            </a:r>
            <a:r>
              <a:rPr lang="en-US" b="0" baseline="0" dirty="0" smtClean="0"/>
              <a:t> și </a:t>
            </a:r>
            <a:r>
              <a:rPr lang="ro-RO" b="0" baseline="0" dirty="0" smtClean="0"/>
              <a:t>financiară</a:t>
            </a:r>
            <a:r>
              <a:rPr lang="en-US" b="0" baseline="0" dirty="0" smtClean="0"/>
              <a:t> </a:t>
            </a:r>
            <a:r>
              <a:rPr lang="en-US" b="0" baseline="0" dirty="0" err="1" smtClean="0"/>
              <a:t>inadecvată</a:t>
            </a:r>
            <a:r>
              <a:rPr lang="en-US" b="0" baseline="0" dirty="0" smtClean="0"/>
              <a: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28</a:t>
            </a:fld>
            <a:endParaRPr/>
          </a:p>
        </p:txBody>
      </p:sp>
    </p:spTree>
    <p:extLst>
      <p:ext uri="{BB962C8B-B14F-4D97-AF65-F5344CB8AC3E}">
        <p14:creationId xmlns:p14="http://schemas.microsoft.com/office/powerpoint/2010/main" val="655919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b="0" dirty="0" err="1" smtClean="0"/>
              <a:t>Socilitați</a:t>
            </a:r>
            <a:r>
              <a:rPr lang="en-US" b="0" dirty="0" smtClean="0"/>
              <a:t> de la </a:t>
            </a:r>
            <a:r>
              <a:rPr lang="en-US" b="0" dirty="0" err="1" smtClean="0"/>
              <a:t>participanți</a:t>
            </a:r>
            <a:r>
              <a:rPr lang="ro-RO" b="0" dirty="0" smtClean="0"/>
              <a:t>:</a:t>
            </a:r>
            <a:r>
              <a:rPr lang="ro-RO" b="0" baseline="0" dirty="0" smtClean="0"/>
              <a:t> D</a:t>
            </a:r>
            <a:r>
              <a:rPr lang="en-US" b="0" dirty="0" smtClean="0"/>
              <a:t>e ce sărăcia poate duce la </a:t>
            </a:r>
            <a:r>
              <a:rPr lang="en-US" b="0" dirty="0" err="1" smtClean="0"/>
              <a:t>rezultate</a:t>
            </a:r>
            <a:r>
              <a:rPr lang="en-US" b="0" dirty="0" smtClean="0"/>
              <a:t> academice scăzute</a:t>
            </a:r>
            <a:r>
              <a:rPr lang="ro-RO" b="0" dirty="0" smtClean="0"/>
              <a:t>?</a:t>
            </a: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smtClean="0"/>
              <a:t>Sărăcia, împreună cu </a:t>
            </a:r>
            <a:r>
              <a:rPr lang="en-US" b="0" dirty="0" err="1" smtClean="0"/>
              <a:t>diferențele</a:t>
            </a:r>
            <a:r>
              <a:rPr lang="en-US" b="0" dirty="0" smtClean="0"/>
              <a:t> culturale și lingvistice, </a:t>
            </a:r>
            <a:r>
              <a:rPr lang="ro-RO" b="0" dirty="0" smtClean="0"/>
              <a:t>diminuează</a:t>
            </a:r>
            <a:r>
              <a:rPr lang="en-US" b="0" dirty="0" smtClean="0"/>
              <a:t> rezultatele academice și au ca rezultat rate </a:t>
            </a:r>
            <a:r>
              <a:rPr lang="en-US" b="0" dirty="0" err="1" smtClean="0"/>
              <a:t>ridicate</a:t>
            </a:r>
            <a:r>
              <a:rPr lang="en-US" b="0" dirty="0" smtClean="0"/>
              <a:t> de abandon școlar.</a:t>
            </a:r>
            <a:r>
              <a:rPr lang="en-US" sz="1200" dirty="0" smtClean="0">
                <a:solidFill>
                  <a:schemeClr val="tx1"/>
                </a:solidFill>
                <a:latin typeface="Helvetica Neue"/>
                <a:ea typeface="Helvetica Neue"/>
                <a:cs typeface="Helvetica Neue"/>
                <a:sym typeface="Helvetica Neue"/>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chemeClr val="tx1"/>
                </a:solidFill>
                <a:latin typeface="Helvetica Neue"/>
                <a:ea typeface="Helvetica Neue"/>
                <a:cs typeface="Helvetica Neue"/>
                <a:sym typeface="Helvetica Neue"/>
              </a:rPr>
              <a:t>- Părinții nu sunt în </a:t>
            </a:r>
            <a:r>
              <a:rPr lang="en-US" sz="1200" dirty="0" err="1" smtClean="0">
                <a:solidFill>
                  <a:schemeClr val="tx1"/>
                </a:solidFill>
                <a:latin typeface="Helvetica Neue"/>
                <a:ea typeface="Helvetica Neue"/>
                <a:cs typeface="Helvetica Neue"/>
                <a:sym typeface="Helvetica Neue"/>
              </a:rPr>
              <a:t>măsură</a:t>
            </a:r>
            <a:r>
              <a:rPr lang="ro-RO" sz="1200" dirty="0" smtClean="0">
                <a:solidFill>
                  <a:schemeClr val="tx1"/>
                </a:solidFill>
                <a:latin typeface="Helvetica Neue"/>
                <a:ea typeface="Helvetica Neue"/>
                <a:cs typeface="Helvetica Neue"/>
                <a:sym typeface="Helvetica Neue"/>
              </a:rPr>
              <a:t>, sau</a:t>
            </a:r>
            <a:r>
              <a:rPr lang="ro-RO" sz="1200" baseline="0" dirty="0" smtClean="0">
                <a:solidFill>
                  <a:schemeClr val="tx1"/>
                </a:solidFill>
                <a:latin typeface="Helvetica Neue"/>
                <a:ea typeface="Helvetica Neue"/>
                <a:cs typeface="Helvetica Neue"/>
                <a:sym typeface="Helvetica Neue"/>
              </a:rPr>
              <a:t> nu se simt pregătiți</a:t>
            </a:r>
            <a:r>
              <a:rPr lang="en-US" sz="1200" dirty="0" smtClean="0">
                <a:solidFill>
                  <a:schemeClr val="tx1"/>
                </a:solidFill>
                <a:latin typeface="Helvetica Neue"/>
                <a:ea typeface="Helvetica Neue"/>
                <a:cs typeface="Helvetica Neue"/>
                <a:sym typeface="Helvetica Neue"/>
              </a:rPr>
              <a:t> să se </a:t>
            </a:r>
            <a:r>
              <a:rPr lang="en-US" sz="1200" dirty="0" err="1" smtClean="0">
                <a:solidFill>
                  <a:schemeClr val="tx1"/>
                </a:solidFill>
                <a:latin typeface="Helvetica Neue"/>
                <a:ea typeface="Helvetica Neue"/>
                <a:cs typeface="Helvetica Neue"/>
                <a:sym typeface="Helvetica Neue"/>
              </a:rPr>
              <a:t>implice</a:t>
            </a:r>
            <a:r>
              <a:rPr lang="ro-RO" sz="1200" baseline="0" dirty="0" smtClean="0">
                <a:solidFill>
                  <a:schemeClr val="tx1"/>
                </a:solidFill>
                <a:latin typeface="Helvetica Neue"/>
                <a:ea typeface="Helvetica Neue"/>
                <a:cs typeface="Helvetica Neue"/>
                <a:sym typeface="Helvetica Neue"/>
              </a:rPr>
              <a:t> </a:t>
            </a:r>
            <a:r>
              <a:rPr lang="en-US" sz="1200" dirty="0" smtClean="0">
                <a:solidFill>
                  <a:schemeClr val="tx1"/>
                </a:solidFill>
                <a:latin typeface="Helvetica Neue"/>
                <a:ea typeface="Helvetica Neue"/>
                <a:cs typeface="Helvetica Neue"/>
                <a:sym typeface="Helvetica Neue"/>
              </a:rPr>
              <a:t>în </a:t>
            </a:r>
            <a:r>
              <a:rPr lang="en-US" sz="1200" dirty="0" err="1" smtClean="0">
                <a:solidFill>
                  <a:schemeClr val="tx1"/>
                </a:solidFill>
                <a:latin typeface="Helvetica Neue"/>
                <a:ea typeface="Helvetica Neue"/>
                <a:cs typeface="Helvetica Neue"/>
                <a:sym typeface="Helvetica Neue"/>
              </a:rPr>
              <a:t>studiile</a:t>
            </a:r>
            <a:r>
              <a:rPr lang="en-US" sz="1200" dirty="0" smtClean="0">
                <a:solidFill>
                  <a:schemeClr val="tx1"/>
                </a:solidFill>
                <a:latin typeface="Helvetica Neue"/>
                <a:ea typeface="Helvetica Neue"/>
                <a:cs typeface="Helvetica Neue"/>
                <a:sym typeface="Helvetica Neue"/>
              </a:rPr>
              <a:t> copiilor lor</a:t>
            </a:r>
            <a:r>
              <a:rPr lang="ro-RO" sz="1200" dirty="0" smtClean="0">
                <a:solidFill>
                  <a:schemeClr val="tx1"/>
                </a:solidFill>
                <a:latin typeface="Helvetica Neue"/>
                <a:ea typeface="Helvetica Neue"/>
                <a:cs typeface="Helvetica Neue"/>
                <a:sym typeface="Helvetica Neue"/>
              </a:rPr>
              <a:t>,</a:t>
            </a:r>
            <a:r>
              <a:rPr lang="en-US" sz="1200" dirty="0" smtClean="0">
                <a:solidFill>
                  <a:schemeClr val="tx1"/>
                </a:solidFill>
                <a:latin typeface="Helvetica Neue"/>
                <a:ea typeface="Helvetica Neue"/>
                <a:cs typeface="Helvetica Neue"/>
                <a:sym typeface="Helvetica Neue"/>
              </a:rPr>
              <a:t> și nu îi pot ajuta cu </a:t>
            </a:r>
            <a:r>
              <a:rPr lang="en-US" sz="1200" dirty="0" err="1" smtClean="0">
                <a:solidFill>
                  <a:schemeClr val="tx1"/>
                </a:solidFill>
                <a:latin typeface="Helvetica Neue"/>
                <a:ea typeface="Helvetica Neue"/>
                <a:cs typeface="Helvetica Neue"/>
                <a:sym typeface="Helvetica Neue"/>
              </a:rPr>
              <a:t>sarcini</a:t>
            </a:r>
            <a:r>
              <a:rPr lang="en-US" sz="1200" dirty="0" smtClean="0">
                <a:solidFill>
                  <a:schemeClr val="tx1"/>
                </a:solidFill>
                <a:latin typeface="Helvetica Neue"/>
                <a:ea typeface="Helvetica Neue"/>
                <a:cs typeface="Helvetica Neue"/>
                <a:sym typeface="Helvetica Neue"/>
              </a:rPr>
              <a:t> și probleme legate de învățământ</a:t>
            </a:r>
            <a:r>
              <a:rPr lang="ro-RO" sz="1200" dirty="0" smtClean="0">
                <a:solidFill>
                  <a:schemeClr val="tx1"/>
                </a:solidFill>
                <a:latin typeface="Helvetica Neue"/>
                <a:ea typeface="Helvetica Neue"/>
                <a:cs typeface="Helvetica Neue"/>
                <a:sym typeface="Helvetica Neue"/>
              </a:rPr>
              <a:t>.</a:t>
            </a:r>
            <a:endParaRPr lang="en-US" sz="1200"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chemeClr val="tx1"/>
                </a:solidFill>
                <a:latin typeface="Helvetica Neue"/>
                <a:ea typeface="Helvetica Neue"/>
                <a:cs typeface="Helvetica Neue"/>
                <a:sym typeface="Helvetica Neue"/>
              </a:rPr>
              <a:t>- </a:t>
            </a:r>
            <a:r>
              <a:rPr lang="en-US" sz="1200" dirty="0" err="1" smtClean="0">
                <a:solidFill>
                  <a:schemeClr val="tx1"/>
                </a:solidFill>
                <a:latin typeface="Helvetica Neue"/>
                <a:ea typeface="Helvetica Neue"/>
                <a:cs typeface="Helvetica Neue"/>
                <a:sym typeface="Helvetica Neue"/>
              </a:rPr>
              <a:t>Costurile</a:t>
            </a:r>
            <a:r>
              <a:rPr lang="en-US" sz="1200" dirty="0" smtClean="0">
                <a:solidFill>
                  <a:schemeClr val="tx1"/>
                </a:solidFill>
                <a:latin typeface="Helvetica Neue"/>
                <a:ea typeface="Helvetica Neue"/>
                <a:cs typeface="Helvetica Neue"/>
                <a:sym typeface="Helvetica Neue"/>
              </a:rPr>
              <a:t> </a:t>
            </a:r>
            <a:r>
              <a:rPr lang="en-US" sz="1200" dirty="0" err="1" smtClean="0">
                <a:solidFill>
                  <a:schemeClr val="tx1"/>
                </a:solidFill>
                <a:latin typeface="Helvetica Neue"/>
                <a:ea typeface="Helvetica Neue"/>
                <a:cs typeface="Helvetica Neue"/>
                <a:sym typeface="Helvetica Neue"/>
              </a:rPr>
              <a:t>ridicate</a:t>
            </a:r>
            <a:r>
              <a:rPr lang="en-US" sz="1200" dirty="0" smtClean="0">
                <a:solidFill>
                  <a:schemeClr val="tx1"/>
                </a:solidFill>
                <a:latin typeface="Helvetica Neue"/>
                <a:ea typeface="Helvetica Neue"/>
                <a:cs typeface="Helvetica Neue"/>
                <a:sym typeface="Helvetica Neue"/>
              </a:rPr>
              <a:t> ale </a:t>
            </a:r>
            <a:r>
              <a:rPr lang="en-US" sz="1200" dirty="0" err="1" smtClean="0">
                <a:solidFill>
                  <a:schemeClr val="tx1"/>
                </a:solidFill>
                <a:latin typeface="Helvetica Neue"/>
                <a:ea typeface="Helvetica Neue"/>
                <a:cs typeface="Helvetica Neue"/>
                <a:sym typeface="Helvetica Neue"/>
              </a:rPr>
              <a:t>alimentelor</a:t>
            </a:r>
            <a:r>
              <a:rPr lang="en-US" sz="1200" dirty="0" smtClean="0">
                <a:solidFill>
                  <a:schemeClr val="tx1"/>
                </a:solidFill>
                <a:latin typeface="Helvetica Neue"/>
                <a:ea typeface="Helvetica Neue"/>
                <a:cs typeface="Helvetica Neue"/>
                <a:sym typeface="Helvetica Neue"/>
              </a:rPr>
              <a:t> </a:t>
            </a:r>
            <a:r>
              <a:rPr lang="en-US" sz="1200" dirty="0" err="1" smtClean="0">
                <a:solidFill>
                  <a:schemeClr val="tx1"/>
                </a:solidFill>
                <a:latin typeface="Helvetica Neue"/>
                <a:ea typeface="Helvetica Neue"/>
                <a:cs typeface="Helvetica Neue"/>
                <a:sym typeface="Helvetica Neue"/>
              </a:rPr>
              <a:t>împiedică</a:t>
            </a:r>
            <a:r>
              <a:rPr lang="en-US" sz="1200" dirty="0" smtClean="0">
                <a:solidFill>
                  <a:schemeClr val="tx1"/>
                </a:solidFill>
                <a:latin typeface="Helvetica Neue"/>
                <a:ea typeface="Helvetica Neue"/>
                <a:cs typeface="Helvetica Neue"/>
                <a:sym typeface="Helvetica Neue"/>
              </a:rPr>
              <a:t> părinții să </a:t>
            </a:r>
            <a:r>
              <a:rPr lang="en-US" sz="1200" dirty="0" err="1" smtClean="0">
                <a:solidFill>
                  <a:schemeClr val="tx1"/>
                </a:solidFill>
                <a:latin typeface="Helvetica Neue"/>
                <a:ea typeface="Helvetica Neue"/>
                <a:cs typeface="Helvetica Neue"/>
                <a:sym typeface="Helvetica Neue"/>
              </a:rPr>
              <a:t>asigure</a:t>
            </a:r>
            <a:r>
              <a:rPr lang="en-US" sz="1200" dirty="0" smtClean="0">
                <a:solidFill>
                  <a:schemeClr val="tx1"/>
                </a:solidFill>
                <a:latin typeface="Helvetica Neue"/>
                <a:ea typeface="Helvetica Neue"/>
                <a:cs typeface="Helvetica Neue"/>
                <a:sym typeface="Helvetica Neue"/>
              </a:rPr>
              <a:t> o alimentație adecvată pentru copiii lor, cu un impact negativ atât asupra </a:t>
            </a:r>
            <a:r>
              <a:rPr lang="en-US" sz="1200" dirty="0" err="1" smtClean="0">
                <a:solidFill>
                  <a:schemeClr val="tx1"/>
                </a:solidFill>
                <a:latin typeface="Helvetica Neue"/>
                <a:ea typeface="Helvetica Neue"/>
                <a:cs typeface="Helvetica Neue"/>
                <a:sym typeface="Helvetica Neue"/>
              </a:rPr>
              <a:t>sănătății</a:t>
            </a:r>
            <a:r>
              <a:rPr lang="en-US" sz="1200" dirty="0" smtClean="0">
                <a:solidFill>
                  <a:schemeClr val="tx1"/>
                </a:solidFill>
                <a:latin typeface="Helvetica Neue"/>
                <a:ea typeface="Helvetica Neue"/>
                <a:cs typeface="Helvetica Neue"/>
                <a:sym typeface="Helvetica Neue"/>
              </a:rPr>
              <a:t>, cât și asupra </a:t>
            </a:r>
            <a:r>
              <a:rPr lang="en-US" sz="1200" dirty="0" err="1" smtClean="0">
                <a:solidFill>
                  <a:schemeClr val="tx1"/>
                </a:solidFill>
                <a:latin typeface="Helvetica Neue"/>
                <a:ea typeface="Helvetica Neue"/>
                <a:cs typeface="Helvetica Neue"/>
                <a:sym typeface="Helvetica Neue"/>
              </a:rPr>
              <a:t>performanței</a:t>
            </a:r>
            <a:r>
              <a:rPr lang="en-US" sz="1200" dirty="0" smtClean="0">
                <a:solidFill>
                  <a:schemeClr val="tx1"/>
                </a:solidFill>
                <a:latin typeface="Helvetica Neue"/>
                <a:ea typeface="Helvetica Neue"/>
                <a:cs typeface="Helvetica Neue"/>
                <a:sym typeface="Helvetica Neue"/>
              </a:rPr>
              <a:t>.</a:t>
            </a:r>
          </a:p>
          <a:p>
            <a:pPr marL="0" lvl="0" indent="0" algn="l" rtl="0">
              <a:lnSpc>
                <a:spcPct val="100000"/>
              </a:lnSpc>
              <a:spcBef>
                <a:spcPts val="0"/>
              </a:spcBef>
              <a:spcAft>
                <a:spcPts val="0"/>
              </a:spcAft>
              <a:buSzPts val="1400"/>
              <a:buNone/>
            </a:pPr>
            <a:endParaRPr lang="ro-RO" b="0" dirty="0" smtClean="0"/>
          </a:p>
          <a:p>
            <a:pPr marL="0" lvl="0" indent="0" algn="l" rtl="0">
              <a:lnSpc>
                <a:spcPct val="100000"/>
              </a:lnSpc>
              <a:spcBef>
                <a:spcPts val="0"/>
              </a:spcBef>
              <a:spcAft>
                <a:spcPts val="0"/>
              </a:spcAft>
              <a:buSzPts val="1400"/>
              <a:buNone/>
            </a:pPr>
            <a:r>
              <a:rPr lang="ro-RO" b="0" dirty="0" smtClean="0"/>
              <a:t>Solicitați</a:t>
            </a:r>
            <a:r>
              <a:rPr lang="en-US" b="0" dirty="0" smtClean="0"/>
              <a:t> exemple care </a:t>
            </a:r>
            <a:r>
              <a:rPr lang="en-US" b="0" dirty="0" err="1" smtClean="0"/>
              <a:t>contrazic</a:t>
            </a:r>
            <a:r>
              <a:rPr lang="en-US" b="0" dirty="0" smtClean="0"/>
              <a:t> </a:t>
            </a:r>
            <a:r>
              <a:rPr lang="en-US" b="0" dirty="0" err="1" smtClean="0"/>
              <a:t>afirmația</a:t>
            </a:r>
            <a:r>
              <a:rPr lang="en-US" b="0" dirty="0" smtClean="0"/>
              <a:t>. </a:t>
            </a:r>
            <a:r>
              <a:rPr lang="ro-RO" b="0" dirty="0" smtClean="0"/>
              <a:t>Ce</a:t>
            </a:r>
            <a:r>
              <a:rPr lang="ro-RO" b="0" baseline="0" dirty="0" smtClean="0"/>
              <a:t> au făcut ei</a:t>
            </a:r>
            <a:r>
              <a:rPr lang="en-US" b="0" dirty="0" smtClean="0"/>
              <a:t>?</a:t>
            </a: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endParaRPr lang="en-US" sz="1200" b="0" dirty="0" smtClean="0">
              <a:solidFill>
                <a:schemeClr val="dk1"/>
              </a:solidFill>
              <a:latin typeface="Calibri"/>
              <a:ea typeface="Helvetica Neue"/>
              <a:cs typeface="Calibri"/>
              <a:sym typeface="Calibri"/>
            </a:endParaRP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ro-RO" sz="1200" b="1" dirty="0" smtClean="0">
                <a:solidFill>
                  <a:schemeClr val="tx1"/>
                </a:solidFill>
                <a:latin typeface="Helvetica Neue"/>
                <a:ea typeface="Helvetica Neue"/>
                <a:cs typeface="Helvetica Neue"/>
                <a:sym typeface="Helvetica Neue"/>
              </a:rPr>
              <a:t>Manuale și materiale auxiliare</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pentru părinții care </a:t>
            </a:r>
            <a:r>
              <a:rPr lang="en-US" sz="1200" b="0" dirty="0" err="1" smtClean="0">
                <a:solidFill>
                  <a:schemeClr val="tx1"/>
                </a:solidFill>
                <a:latin typeface="Helvetica Neue"/>
                <a:ea typeface="Helvetica Neue"/>
                <a:cs typeface="Helvetica Neue"/>
                <a:sym typeface="Helvetica Neue"/>
              </a:rPr>
              <a:t>trăiesc</a:t>
            </a:r>
            <a:r>
              <a:rPr lang="en-US" sz="1200" b="0" dirty="0" smtClean="0">
                <a:solidFill>
                  <a:schemeClr val="tx1"/>
                </a:solidFill>
                <a:latin typeface="Helvetica Neue"/>
                <a:ea typeface="Helvetica Neue"/>
                <a:cs typeface="Helvetica Neue"/>
                <a:sym typeface="Helvetica Neue"/>
              </a:rPr>
              <a:t> în </a:t>
            </a:r>
            <a:r>
              <a:rPr lang="en-US" sz="1200" b="0" dirty="0" err="1" smtClean="0">
                <a:solidFill>
                  <a:schemeClr val="tx1"/>
                </a:solidFill>
                <a:latin typeface="Helvetica Neue"/>
                <a:ea typeface="Helvetica Neue"/>
                <a:cs typeface="Helvetica Neue"/>
                <a:sym typeface="Helvetica Neue"/>
              </a:rPr>
              <a:t>sărăcie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achiziționarea</a:t>
            </a:r>
            <a:r>
              <a:rPr lang="en-US" sz="1200" b="0" dirty="0" smtClean="0">
                <a:solidFill>
                  <a:schemeClr val="tx1"/>
                </a:solidFill>
                <a:latin typeface="Helvetica Neue"/>
                <a:ea typeface="Helvetica Neue"/>
                <a:cs typeface="Helvetica Neue"/>
                <a:sym typeface="Helvetica Neue"/>
              </a:rPr>
              <a:t> de </a:t>
            </a:r>
            <a:r>
              <a:rPr lang="en-US" sz="1200" b="0" dirty="0" err="1" smtClean="0">
                <a:solidFill>
                  <a:schemeClr val="tx1"/>
                </a:solidFill>
                <a:latin typeface="Helvetica Neue"/>
                <a:ea typeface="Helvetica Neue"/>
                <a:cs typeface="Helvetica Neue"/>
                <a:sym typeface="Helvetica Neue"/>
              </a:rPr>
              <a:t>manuale</a:t>
            </a:r>
            <a:r>
              <a:rPr lang="en-US" sz="1200" b="0" dirty="0" smtClean="0">
                <a:solidFill>
                  <a:schemeClr val="tx1"/>
                </a:solidFill>
                <a:latin typeface="Helvetica Neue"/>
                <a:ea typeface="Helvetica Neue"/>
                <a:cs typeface="Helvetica Neue"/>
                <a:sym typeface="Helvetica Neue"/>
              </a:rPr>
              <a:t> și </a:t>
            </a:r>
            <a:r>
              <a:rPr lang="en-US" sz="1200" b="0" dirty="0" err="1" smtClean="0">
                <a:solidFill>
                  <a:schemeClr val="tx1"/>
                </a:solidFill>
                <a:latin typeface="Helvetica Neue"/>
                <a:ea typeface="Helvetica Neue"/>
                <a:cs typeface="Helvetica Neue"/>
                <a:sym typeface="Helvetica Neue"/>
              </a:rPr>
              <a:t>materiale</a:t>
            </a:r>
            <a:r>
              <a:rPr lang="en-US" sz="1200" b="0" dirty="0" smtClean="0">
                <a:solidFill>
                  <a:schemeClr val="tx1"/>
                </a:solidFill>
                <a:latin typeface="Helvetica Neue"/>
                <a:ea typeface="Helvetica Neue"/>
                <a:cs typeface="Helvetica Neue"/>
                <a:sym typeface="Helvetica Neue"/>
              </a:rPr>
              <a:t> este o </a:t>
            </a:r>
            <a:r>
              <a:rPr lang="en-US" sz="1200" b="0" dirty="0" err="1" smtClean="0">
                <a:solidFill>
                  <a:schemeClr val="tx1"/>
                </a:solidFill>
                <a:latin typeface="Helvetica Neue"/>
                <a:ea typeface="Helvetica Neue"/>
                <a:cs typeface="Helvetica Neue"/>
                <a:sym typeface="Helvetica Neue"/>
              </a:rPr>
              <a:t>luptă</a:t>
            </a:r>
            <a:r>
              <a:rPr lang="en-US" sz="1200" b="0" dirty="0" smtClean="0">
                <a:solidFill>
                  <a:schemeClr val="tx1"/>
                </a:solidFill>
                <a:latin typeface="Helvetica Neue"/>
                <a:ea typeface="Helvetica Neue"/>
                <a:cs typeface="Helvetica Neue"/>
                <a:sym typeface="Helvetica Neue"/>
              </a:rPr>
              <a:t>, în special pentru </a:t>
            </a:r>
            <a:r>
              <a:rPr lang="en-US" sz="1200" b="0" dirty="0" err="1" smtClean="0">
                <a:solidFill>
                  <a:schemeClr val="tx1"/>
                </a:solidFill>
                <a:latin typeface="Helvetica Neue"/>
                <a:ea typeface="Helvetica Neue"/>
                <a:cs typeface="Helvetica Neue"/>
                <a:sym typeface="Helvetica Neue"/>
              </a:rPr>
              <a:t>clasele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superioare</a:t>
            </a:r>
            <a:r>
              <a:rPr lang="en-US" sz="1200" b="0" baseline="0" dirty="0" smtClean="0">
                <a:solidFill>
                  <a:schemeClr val="tx1"/>
                </a:solidFill>
                <a:latin typeface="Helvetica Neue"/>
                <a:ea typeface="Helvetica Neue"/>
                <a:cs typeface="Helvetica Neue"/>
                <a:sym typeface="Helvetica Neue"/>
              </a:rPr>
              <a:t>.</a:t>
            </a:r>
            <a:endParaRPr lang="en-US" sz="1200" b="1" dirty="0" smtClean="0">
              <a:solidFill>
                <a:schemeClr val="tx1"/>
              </a:solidFill>
              <a:latin typeface="Helvetica Neue"/>
              <a:ea typeface="Helvetica Neue"/>
              <a:cs typeface="Helvetica Neue"/>
              <a:sym typeface="Helvetica Neue"/>
            </a:endParaRPr>
          </a:p>
          <a:p>
            <a:pPr marL="342900" marR="0" lvl="0" indent="0" algn="l" defTabSz="914400" rtl="0" eaLnBrk="1" fontAlgn="auto" latinLnBrk="0" hangingPunct="1">
              <a:lnSpc>
                <a:spcPct val="150000"/>
              </a:lnSpc>
              <a:spcBef>
                <a:spcPts val="0"/>
              </a:spcBef>
              <a:spcAft>
                <a:spcPts val="0"/>
              </a:spcAft>
              <a:buClr>
                <a:srgbClr val="EC7320"/>
              </a:buClr>
              <a:buSzPts val="2400"/>
              <a:buFont typeface="Courier New" panose="02070309020205020404" pitchFamily="49" charset="0"/>
              <a:buNone/>
              <a:tabLst/>
              <a:defRPr/>
            </a:pPr>
            <a:r>
              <a:rPr lang="ro-RO" sz="1200" b="1" dirty="0" smtClean="0">
                <a:solidFill>
                  <a:schemeClr val="tx1"/>
                </a:solidFill>
                <a:latin typeface="Helvetica Neue"/>
                <a:ea typeface="Helvetica Neue"/>
                <a:cs typeface="Helvetica Neue"/>
                <a:sym typeface="Helvetica Neue"/>
              </a:rPr>
              <a:t>Haine</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Fie că este </a:t>
            </a:r>
            <a:r>
              <a:rPr lang="en-US" sz="1200" b="0" dirty="0" err="1" smtClean="0">
                <a:solidFill>
                  <a:schemeClr val="tx1"/>
                </a:solidFill>
                <a:latin typeface="Helvetica Neue"/>
                <a:ea typeface="Helvetica Neue"/>
                <a:cs typeface="Helvetica Neue"/>
                <a:sym typeface="Helvetica Neue"/>
              </a:rPr>
              <a:t>vorba</a:t>
            </a:r>
            <a:r>
              <a:rPr lang="en-US" sz="1200" b="0" dirty="0" smtClean="0">
                <a:solidFill>
                  <a:schemeClr val="tx1"/>
                </a:solidFill>
                <a:latin typeface="Helvetica Neue"/>
                <a:ea typeface="Helvetica Neue"/>
                <a:cs typeface="Helvetica Neue"/>
                <a:sym typeface="Helvetica Neue"/>
              </a:rPr>
              <a:t> despre </a:t>
            </a:r>
            <a:r>
              <a:rPr lang="en-US" sz="1200" b="0" dirty="0" err="1" smtClean="0">
                <a:solidFill>
                  <a:schemeClr val="tx1"/>
                </a:solidFill>
                <a:latin typeface="Helvetica Neue"/>
                <a:ea typeface="Helvetica Neue"/>
                <a:cs typeface="Helvetica Neue"/>
                <a:sym typeface="Helvetica Neue"/>
              </a:rPr>
              <a:t>uniformele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necesare</a:t>
            </a:r>
            <a:r>
              <a:rPr lang="en-US" sz="1200" b="0" dirty="0" smtClean="0">
                <a:solidFill>
                  <a:schemeClr val="tx1"/>
                </a:solidFill>
                <a:latin typeface="Helvetica Neue"/>
                <a:ea typeface="Helvetica Neue"/>
                <a:cs typeface="Helvetica Neue"/>
                <a:sym typeface="Helvetica Neue"/>
              </a:rPr>
              <a:t> sau </a:t>
            </a:r>
            <a:r>
              <a:rPr lang="en-US" sz="1200" b="0" dirty="0" err="1" smtClean="0">
                <a:solidFill>
                  <a:schemeClr val="tx1"/>
                </a:solidFill>
                <a:latin typeface="Helvetica Neue"/>
                <a:ea typeface="Helvetica Neue"/>
                <a:cs typeface="Helvetica Neue"/>
                <a:sym typeface="Helvetica Neue"/>
              </a:rPr>
              <a:t>pur</a:t>
            </a:r>
            <a:r>
              <a:rPr lang="en-US" sz="1200" b="0" dirty="0" smtClean="0">
                <a:solidFill>
                  <a:schemeClr val="tx1"/>
                </a:solidFill>
                <a:latin typeface="Helvetica Neue"/>
                <a:ea typeface="Helvetica Neue"/>
                <a:cs typeface="Helvetica Neue"/>
                <a:sym typeface="Helvetica Neue"/>
              </a:rPr>
              <a:t> și </a:t>
            </a:r>
            <a:r>
              <a:rPr lang="en-US" sz="1200" b="0" dirty="0" err="1" smtClean="0">
                <a:solidFill>
                  <a:schemeClr val="tx1"/>
                </a:solidFill>
                <a:latin typeface="Helvetica Neue"/>
                <a:ea typeface="Helvetica Neue"/>
                <a:cs typeface="Helvetica Neue"/>
                <a:sym typeface="Helvetica Neue"/>
              </a:rPr>
              <a:t>simplu</a:t>
            </a:r>
            <a:r>
              <a:rPr lang="en-US" sz="1200" b="0" dirty="0" smtClean="0">
                <a:solidFill>
                  <a:schemeClr val="tx1"/>
                </a:solidFill>
                <a:latin typeface="Helvetica Neue"/>
                <a:ea typeface="Helvetica Neue"/>
                <a:cs typeface="Helvetica Neue"/>
                <a:sym typeface="Helvetica Neue"/>
              </a:rPr>
              <a:t> despre </a:t>
            </a:r>
            <a:r>
              <a:rPr lang="en-US" sz="1200" b="0" dirty="0" err="1" smtClean="0">
                <a:solidFill>
                  <a:schemeClr val="tx1"/>
                </a:solidFill>
                <a:latin typeface="Helvetica Neue"/>
                <a:ea typeface="Helvetica Neue"/>
                <a:cs typeface="Helvetica Neue"/>
                <a:sym typeface="Helvetica Neue"/>
              </a:rPr>
              <a:t>hainele</a:t>
            </a:r>
            <a:r>
              <a:rPr lang="en-US" sz="1200" b="0" dirty="0" smtClean="0">
                <a:solidFill>
                  <a:schemeClr val="tx1"/>
                </a:solidFill>
                <a:latin typeface="Helvetica Neue"/>
                <a:ea typeface="Helvetica Neue"/>
                <a:cs typeface="Helvetica Neue"/>
                <a:sym typeface="Helvetica Neue"/>
              </a:rPr>
              <a:t> elevilor, </a:t>
            </a:r>
            <a:r>
              <a:rPr lang="en-US" sz="1200" b="0" dirty="0" err="1" smtClean="0">
                <a:solidFill>
                  <a:schemeClr val="tx1"/>
                </a:solidFill>
                <a:latin typeface="Helvetica Neue"/>
                <a:ea typeface="Helvetica Neue"/>
                <a:cs typeface="Helvetica Neue"/>
                <a:sym typeface="Helvetica Neue"/>
              </a:rPr>
              <a:t>costurile</a:t>
            </a:r>
            <a:r>
              <a:rPr lang="en-US" sz="1200" b="0" dirty="0" smtClean="0">
                <a:solidFill>
                  <a:schemeClr val="tx1"/>
                </a:solidFill>
                <a:latin typeface="Helvetica Neue"/>
                <a:ea typeface="Helvetica Neue"/>
                <a:cs typeface="Helvetica Neue"/>
                <a:sym typeface="Helvetica Neue"/>
              </a:rPr>
              <a:t> sunt </a:t>
            </a:r>
            <a:r>
              <a:rPr lang="en-US" sz="1200" b="0" dirty="0" err="1" smtClean="0">
                <a:solidFill>
                  <a:schemeClr val="tx1"/>
                </a:solidFill>
                <a:latin typeface="Helvetica Neue"/>
                <a:ea typeface="Helvetica Neue"/>
                <a:cs typeface="Helvetica Neue"/>
                <a:sym typeface="Helvetica Neue"/>
              </a:rPr>
              <a:t>mari</a:t>
            </a:r>
            <a:r>
              <a:rPr lang="en-US" sz="1200" b="0" dirty="0" smtClean="0">
                <a:solidFill>
                  <a:schemeClr val="tx1"/>
                </a:solidFill>
                <a:latin typeface="Helvetica Neue"/>
                <a:ea typeface="Helvetica Neue"/>
                <a:cs typeface="Helvetica Neue"/>
                <a:sym typeface="Helvetica Neue"/>
              </a:rPr>
              <a:t>. Studiile au arătat că modul în care se </a:t>
            </a:r>
            <a:r>
              <a:rPr lang="en-US" sz="1200" b="0" dirty="0" err="1" smtClean="0">
                <a:solidFill>
                  <a:schemeClr val="tx1"/>
                </a:solidFill>
                <a:latin typeface="Helvetica Neue"/>
                <a:ea typeface="Helvetica Neue"/>
                <a:cs typeface="Helvetica Neue"/>
                <a:sym typeface="Helvetica Neue"/>
              </a:rPr>
              <a:t>îmbracă</a:t>
            </a:r>
            <a:r>
              <a:rPr lang="en-US" sz="1200" b="0" dirty="0" smtClean="0">
                <a:solidFill>
                  <a:schemeClr val="tx1"/>
                </a:solidFill>
                <a:latin typeface="Helvetica Neue"/>
                <a:ea typeface="Helvetica Neue"/>
                <a:cs typeface="Helvetica Neue"/>
                <a:sym typeface="Helvetica Neue"/>
              </a:rPr>
              <a:t> un copil poate duce la excluderea </a:t>
            </a:r>
            <a:r>
              <a:rPr lang="en-US" sz="1200" b="0" dirty="0" err="1" smtClean="0">
                <a:solidFill>
                  <a:schemeClr val="tx1"/>
                </a:solidFill>
                <a:latin typeface="Helvetica Neue"/>
                <a:ea typeface="Helvetica Neue"/>
                <a:cs typeface="Helvetica Neue"/>
                <a:sym typeface="Helvetica Neue"/>
              </a:rPr>
              <a:t>sa</a:t>
            </a:r>
            <a:r>
              <a:rPr lang="en-US" sz="1200" b="0" dirty="0" smtClean="0">
                <a:solidFill>
                  <a:schemeClr val="tx1"/>
                </a:solidFill>
                <a:latin typeface="Helvetica Neue"/>
                <a:ea typeface="Helvetica Neue"/>
                <a:cs typeface="Helvetica Neue"/>
                <a:sym typeface="Helvetica Neue"/>
              </a:rPr>
              <a:t> din </a:t>
            </a:r>
            <a:r>
              <a:rPr lang="en-US" sz="1200" b="0" dirty="0" err="1" smtClean="0">
                <a:solidFill>
                  <a:schemeClr val="tx1"/>
                </a:solidFill>
                <a:latin typeface="Helvetica Neue"/>
                <a:ea typeface="Helvetica Neue"/>
                <a:cs typeface="Helvetica Neue"/>
                <a:sym typeface="Helvetica Neue"/>
              </a:rPr>
              <a:t>rețeaua</a:t>
            </a:r>
            <a:r>
              <a:rPr lang="en-US" sz="1200" b="0" dirty="0" smtClean="0">
                <a:solidFill>
                  <a:schemeClr val="tx1"/>
                </a:solidFill>
                <a:latin typeface="Helvetica Neue"/>
                <a:ea typeface="Helvetica Neue"/>
                <a:cs typeface="Helvetica Neue"/>
                <a:sym typeface="Helvetica Neue"/>
              </a:rPr>
              <a:t> socială la școală și chiar la bullying. În unele </a:t>
            </a:r>
            <a:r>
              <a:rPr lang="en-US" sz="1200" b="0" dirty="0" err="1" smtClean="0">
                <a:solidFill>
                  <a:schemeClr val="tx1"/>
                </a:solidFill>
                <a:latin typeface="Helvetica Neue"/>
                <a:ea typeface="Helvetica Neue"/>
                <a:cs typeface="Helvetica Neue"/>
                <a:sym typeface="Helvetica Neue"/>
              </a:rPr>
              <a:t>cazuri</a:t>
            </a:r>
            <a:r>
              <a:rPr lang="en-US" sz="1200" b="0" dirty="0" smtClean="0">
                <a:solidFill>
                  <a:schemeClr val="tx1"/>
                </a:solidFill>
                <a:latin typeface="Helvetica Neue"/>
                <a:ea typeface="Helvetica Neue"/>
                <a:cs typeface="Helvetica Neue"/>
                <a:sym typeface="Helvetica Neue"/>
              </a:rPr>
              <a:t> grave, </a:t>
            </a:r>
            <a:r>
              <a:rPr lang="en-US" sz="1200" b="0" dirty="0" err="1" smtClean="0">
                <a:solidFill>
                  <a:schemeClr val="tx1"/>
                </a:solidFill>
                <a:latin typeface="Helvetica Neue"/>
                <a:ea typeface="Helvetica Neue"/>
                <a:cs typeface="Helvetica Neue"/>
                <a:sym typeface="Helvetica Neue"/>
              </a:rPr>
              <a:t>acesta</a:t>
            </a:r>
            <a:r>
              <a:rPr lang="en-US" sz="1200" b="0" dirty="0" smtClean="0">
                <a:solidFill>
                  <a:schemeClr val="tx1"/>
                </a:solidFill>
                <a:latin typeface="Helvetica Neue"/>
                <a:ea typeface="Helvetica Neue"/>
                <a:cs typeface="Helvetica Neue"/>
                <a:sym typeface="Helvetica Neue"/>
              </a:rPr>
              <a:t> din </a:t>
            </a:r>
            <a:r>
              <a:rPr lang="en-US" sz="1200" b="0" dirty="0" err="1" smtClean="0">
                <a:solidFill>
                  <a:schemeClr val="tx1"/>
                </a:solidFill>
                <a:latin typeface="Helvetica Neue"/>
                <a:ea typeface="Helvetica Neue"/>
                <a:cs typeface="Helvetica Neue"/>
                <a:sym typeface="Helvetica Neue"/>
              </a:rPr>
              <a:t>urmă</a:t>
            </a:r>
            <a:r>
              <a:rPr lang="en-US" sz="1200" b="0" dirty="0" smtClean="0">
                <a:solidFill>
                  <a:schemeClr val="tx1"/>
                </a:solidFill>
                <a:latin typeface="Helvetica Neue"/>
                <a:ea typeface="Helvetica Neue"/>
                <a:cs typeface="Helvetica Neue"/>
                <a:sym typeface="Helvetica Neue"/>
              </a:rPr>
              <a:t> a </a:t>
            </a:r>
            <a:r>
              <a:rPr lang="en-US" sz="1200" b="0" dirty="0" err="1" smtClean="0">
                <a:solidFill>
                  <a:schemeClr val="tx1"/>
                </a:solidFill>
                <a:latin typeface="Helvetica Neue"/>
                <a:ea typeface="Helvetica Neue"/>
                <a:cs typeface="Helvetica Neue"/>
                <a:sym typeface="Helvetica Neue"/>
              </a:rPr>
              <a:t>cauzat</a:t>
            </a:r>
            <a:r>
              <a:rPr lang="en-US" sz="1200" b="0" dirty="0" smtClean="0">
                <a:solidFill>
                  <a:schemeClr val="tx1"/>
                </a:solidFill>
                <a:latin typeface="Helvetica Neue"/>
                <a:ea typeface="Helvetica Neue"/>
                <a:cs typeface="Helvetica Neue"/>
                <a:sym typeface="Helvetica Neue"/>
              </a:rPr>
              <a:t> abandon</a:t>
            </a:r>
            <a:r>
              <a:rPr lang="ro-RO" sz="1200" b="0" dirty="0" err="1" smtClean="0">
                <a:solidFill>
                  <a:schemeClr val="tx1"/>
                </a:solidFill>
                <a:latin typeface="Helvetica Neue"/>
                <a:ea typeface="Helvetica Neue"/>
                <a:cs typeface="Helvetica Neue"/>
                <a:sym typeface="Helvetica Neue"/>
              </a:rPr>
              <a:t>ul</a:t>
            </a:r>
            <a:r>
              <a:rPr lang="en-US" sz="1200" b="0" dirty="0" smtClean="0">
                <a:solidFill>
                  <a:schemeClr val="tx1"/>
                </a:solidFill>
                <a:latin typeface="Helvetica Neue"/>
                <a:ea typeface="Helvetica Neue"/>
                <a:cs typeface="Helvetica Neue"/>
                <a:sym typeface="Helvetica Neue"/>
              </a:rPr>
              <a:t> școlar</a:t>
            </a:r>
            <a:r>
              <a:rPr lang="en-US" sz="1200" b="0" i="0" u="none" strike="noStrike" cap="none" dirty="0" smtClean="0">
                <a:solidFill>
                  <a:schemeClr val="dk1"/>
                </a:solidFill>
                <a:effectLst/>
                <a:latin typeface="Calibri"/>
                <a:ea typeface="Calibri"/>
                <a:cs typeface="Calibri"/>
                <a:sym typeface="Calibri"/>
              </a:rPr>
              <a:t>. </a:t>
            </a: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en-US" sz="1200" b="1" dirty="0" smtClean="0">
                <a:solidFill>
                  <a:schemeClr val="tx1"/>
                </a:solidFill>
                <a:latin typeface="Helvetica Neue"/>
                <a:ea typeface="Helvetica Neue"/>
                <a:cs typeface="Helvetica Neue"/>
                <a:sym typeface="Helvetica Neue"/>
              </a:rPr>
              <a:t>Transport: </a:t>
            </a:r>
            <a:r>
              <a:rPr lang="en-US" sz="1200" b="0" dirty="0" err="1" smtClean="0">
                <a:solidFill>
                  <a:schemeClr val="tx1"/>
                </a:solidFill>
                <a:latin typeface="Helvetica Neue"/>
                <a:ea typeface="Helvetica Neue"/>
                <a:cs typeface="Helvetica Neue"/>
                <a:sym typeface="Helvetica Neue"/>
              </a:rPr>
              <a:t>Autobuzele</a:t>
            </a:r>
            <a:r>
              <a:rPr lang="en-US" sz="1200" b="0" dirty="0" smtClean="0">
                <a:solidFill>
                  <a:schemeClr val="tx1"/>
                </a:solidFill>
                <a:latin typeface="Helvetica Neue"/>
                <a:ea typeface="Helvetica Neue"/>
                <a:cs typeface="Helvetica Neue"/>
                <a:sym typeface="Helvetica Neue"/>
              </a:rPr>
              <a:t> școlare nu sunt </a:t>
            </a:r>
            <a:r>
              <a:rPr lang="en-US" sz="1200" b="0" dirty="0" err="1" smtClean="0">
                <a:solidFill>
                  <a:schemeClr val="tx1"/>
                </a:solidFill>
                <a:latin typeface="Helvetica Neue"/>
                <a:ea typeface="Helvetica Neue"/>
                <a:cs typeface="Helvetica Neue"/>
                <a:sym typeface="Helvetica Neue"/>
              </a:rPr>
              <a:t>întotdeauna</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disponibile</a:t>
            </a:r>
            <a:r>
              <a:rPr lang="en-US" sz="1200" b="0" dirty="0" smtClean="0">
                <a:solidFill>
                  <a:schemeClr val="tx1"/>
                </a:solidFill>
                <a:latin typeface="Helvetica Neue"/>
                <a:ea typeface="Helvetica Neue"/>
                <a:cs typeface="Helvetica Neue"/>
                <a:sym typeface="Helvetica Neue"/>
              </a:rPr>
              <a:t>. Pentru </a:t>
            </a:r>
            <a:r>
              <a:rPr lang="en-US" sz="1200" b="0" dirty="0" err="1" smtClean="0">
                <a:solidFill>
                  <a:schemeClr val="tx1"/>
                </a:solidFill>
                <a:latin typeface="Helvetica Neue"/>
                <a:ea typeface="Helvetica Neue"/>
                <a:cs typeface="Helvetica Neue"/>
                <a:sym typeface="Helvetica Neue"/>
              </a:rPr>
              <a:t>familiile</a:t>
            </a:r>
            <a:r>
              <a:rPr lang="en-US" sz="1200" b="0" dirty="0" smtClean="0">
                <a:solidFill>
                  <a:schemeClr val="tx1"/>
                </a:solidFill>
                <a:latin typeface="Helvetica Neue"/>
                <a:ea typeface="Helvetica Neue"/>
                <a:cs typeface="Helvetica Neue"/>
                <a:sym typeface="Helvetica Neue"/>
              </a:rPr>
              <a:t> cu </a:t>
            </a:r>
            <a:r>
              <a:rPr lang="en-US" sz="1200" b="0" dirty="0" err="1" smtClean="0">
                <a:solidFill>
                  <a:schemeClr val="tx1"/>
                </a:solidFill>
                <a:latin typeface="Helvetica Neue"/>
                <a:ea typeface="Helvetica Neue"/>
                <a:cs typeface="Helvetica Neue"/>
                <a:sym typeface="Helvetica Neue"/>
              </a:rPr>
              <a:t>venituri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mici</a:t>
            </a:r>
            <a:r>
              <a:rPr lang="en-US" sz="1200" b="0" dirty="0" smtClean="0">
                <a:solidFill>
                  <a:schemeClr val="tx1"/>
                </a:solidFill>
                <a:latin typeface="Helvetica Neue"/>
                <a:ea typeface="Helvetica Neue"/>
                <a:cs typeface="Helvetica Neue"/>
                <a:sym typeface="Helvetica Neue"/>
              </a:rPr>
              <a:t>, accesul </a:t>
            </a:r>
            <a:r>
              <a:rPr lang="en-US" sz="1200" b="0" dirty="0" err="1" smtClean="0">
                <a:solidFill>
                  <a:schemeClr val="tx1"/>
                </a:solidFill>
                <a:latin typeface="Helvetica Neue"/>
                <a:ea typeface="Helvetica Neue"/>
                <a:cs typeface="Helvetica Neue"/>
                <a:sym typeface="Helvetica Neue"/>
              </a:rPr>
              <a:t>fizic</a:t>
            </a:r>
            <a:r>
              <a:rPr lang="en-US" sz="1200" b="0" dirty="0" smtClean="0">
                <a:solidFill>
                  <a:schemeClr val="tx1"/>
                </a:solidFill>
                <a:latin typeface="Helvetica Neue"/>
                <a:ea typeface="Helvetica Neue"/>
                <a:cs typeface="Helvetica Neue"/>
                <a:sym typeface="Helvetica Neue"/>
              </a:rPr>
              <a:t> al copiilor lor la școală poate fi foarte dificil, dacă nu </a:t>
            </a:r>
            <a:r>
              <a:rPr lang="en-US" sz="1200" b="0" dirty="0" err="1" smtClean="0">
                <a:solidFill>
                  <a:schemeClr val="tx1"/>
                </a:solidFill>
                <a:latin typeface="Helvetica Neue"/>
                <a:ea typeface="Helvetica Neue"/>
                <a:cs typeface="Helvetica Neue"/>
                <a:sym typeface="Helvetica Neue"/>
              </a:rPr>
              <a:t>imposibil</a:t>
            </a:r>
            <a:r>
              <a:rPr lang="en-US" sz="1200" b="0" baseline="0" dirty="0" smtClean="0">
                <a:solidFill>
                  <a:schemeClr val="tx1"/>
                </a:solidFill>
                <a:latin typeface="Helvetica Neue"/>
                <a:ea typeface="Helvetica Neue"/>
                <a:cs typeface="Helvetica Neue"/>
                <a:sym typeface="Helvetica Neue"/>
              </a:rPr>
              <a:t>.</a:t>
            </a:r>
            <a:endParaRPr lang="en-US" sz="1200" b="1" dirty="0" smtClean="0">
              <a:solidFill>
                <a:schemeClr val="tx1"/>
              </a:solidFill>
              <a:latin typeface="Helvetica Neue"/>
              <a:ea typeface="Helvetica Neue"/>
              <a:cs typeface="Helvetica Neue"/>
              <a:sym typeface="Helvetica Neue"/>
            </a:endParaRP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en-US" sz="1200" b="1" dirty="0" err="1" smtClean="0">
                <a:solidFill>
                  <a:schemeClr val="tx1"/>
                </a:solidFill>
                <a:latin typeface="Helvetica Neue"/>
                <a:ea typeface="Helvetica Neue"/>
                <a:cs typeface="Helvetica Neue"/>
                <a:sym typeface="Helvetica Neue"/>
              </a:rPr>
              <a:t>Digitaliza</a:t>
            </a:r>
            <a:r>
              <a:rPr lang="ro-RO" sz="1200" b="1" dirty="0" smtClean="0">
                <a:solidFill>
                  <a:schemeClr val="tx1"/>
                </a:solidFill>
                <a:latin typeface="Helvetica Neue"/>
                <a:ea typeface="Helvetica Neue"/>
                <a:cs typeface="Helvetica Neue"/>
                <a:sym typeface="Helvetica Neue"/>
              </a:rPr>
              <a:t>re</a:t>
            </a:r>
            <a:r>
              <a:rPr lang="en-US" sz="1200" b="1" dirty="0" smtClean="0">
                <a:solidFill>
                  <a:schemeClr val="tx1"/>
                </a:solidFill>
                <a:latin typeface="Helvetica Neue"/>
                <a:ea typeface="Helvetica Neue"/>
                <a:cs typeface="Helvetica Neue"/>
                <a:sym typeface="Helvetica Neue"/>
              </a:rPr>
              <a:t>: </a:t>
            </a:r>
            <a:r>
              <a:rPr lang="en-US" sz="1200" b="0" dirty="0" smtClean="0">
                <a:solidFill>
                  <a:schemeClr val="tx1"/>
                </a:solidFill>
                <a:latin typeface="Helvetica Neue"/>
                <a:ea typeface="Helvetica Neue"/>
                <a:cs typeface="Helvetica Neue"/>
                <a:sym typeface="Helvetica Neue"/>
              </a:rPr>
              <a:t>În </a:t>
            </a:r>
            <a:r>
              <a:rPr lang="en-US" sz="1200" b="0" dirty="0" err="1" smtClean="0">
                <a:solidFill>
                  <a:schemeClr val="tx1"/>
                </a:solidFill>
                <a:latin typeface="Helvetica Neue"/>
                <a:ea typeface="Helvetica Neue"/>
                <a:cs typeface="Helvetica Neue"/>
                <a:sym typeface="Helvetica Neue"/>
              </a:rPr>
              <a:t>ultimii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ani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digitalizarea</a:t>
            </a:r>
            <a:r>
              <a:rPr lang="en-US" sz="1200" b="0" dirty="0" smtClean="0">
                <a:solidFill>
                  <a:schemeClr val="tx1"/>
                </a:solidFill>
                <a:latin typeface="Helvetica Neue"/>
                <a:ea typeface="Helvetica Neue"/>
                <a:cs typeface="Helvetica Neue"/>
                <a:sym typeface="Helvetica Neue"/>
              </a:rPr>
              <a:t> în educație a </a:t>
            </a:r>
            <a:r>
              <a:rPr lang="en-US" sz="1200" b="0" dirty="0" err="1" smtClean="0">
                <a:solidFill>
                  <a:schemeClr val="tx1"/>
                </a:solidFill>
                <a:latin typeface="Helvetica Neue"/>
                <a:ea typeface="Helvetica Neue"/>
                <a:cs typeface="Helvetica Neue"/>
                <a:sym typeface="Helvetica Neue"/>
              </a:rPr>
              <a:t>devenit</a:t>
            </a:r>
            <a:r>
              <a:rPr lang="en-US" sz="1200" b="0" dirty="0" smtClean="0">
                <a:solidFill>
                  <a:schemeClr val="tx1"/>
                </a:solidFill>
                <a:latin typeface="Helvetica Neue"/>
                <a:ea typeface="Helvetica Neue"/>
                <a:cs typeface="Helvetica Neue"/>
                <a:sym typeface="Helvetica Neue"/>
              </a:rPr>
              <a:t> din ce în ce mai </a:t>
            </a:r>
            <a:r>
              <a:rPr lang="en-US" sz="1200" b="0" dirty="0" err="1" smtClean="0">
                <a:solidFill>
                  <a:schemeClr val="tx1"/>
                </a:solidFill>
                <a:latin typeface="Helvetica Neue"/>
                <a:ea typeface="Helvetica Neue"/>
                <a:cs typeface="Helvetica Neue"/>
                <a:sym typeface="Helvetica Neue"/>
              </a:rPr>
              <a:t>răspândită</a:t>
            </a:r>
            <a:r>
              <a:rPr lang="en-US" sz="1200" b="0" dirty="0" smtClean="0">
                <a:solidFill>
                  <a:schemeClr val="tx1"/>
                </a:solidFill>
                <a:latin typeface="Helvetica Neue"/>
                <a:ea typeface="Helvetica Neue"/>
                <a:cs typeface="Helvetica Neue"/>
                <a:sym typeface="Helvetica Neue"/>
              </a:rPr>
              <a:t>, mai ales după </a:t>
            </a:r>
            <a:r>
              <a:rPr lang="en-US" sz="1200" b="0" dirty="0" err="1" smtClean="0">
                <a:solidFill>
                  <a:schemeClr val="tx1"/>
                </a:solidFill>
                <a:latin typeface="Helvetica Neue"/>
                <a:ea typeface="Helvetica Neue"/>
                <a:cs typeface="Helvetica Neue"/>
                <a:sym typeface="Helvetica Neue"/>
              </a:rPr>
              <a:t>pandemia</a:t>
            </a:r>
            <a:r>
              <a:rPr lang="en-US" sz="1200" b="0" dirty="0" smtClean="0">
                <a:solidFill>
                  <a:schemeClr val="tx1"/>
                </a:solidFill>
                <a:latin typeface="Helvetica Neue"/>
                <a:ea typeface="Helvetica Neue"/>
                <a:cs typeface="Helvetica Neue"/>
                <a:sym typeface="Helvetica Neue"/>
              </a:rPr>
              <a:t> de Covid-19. Este posibil ca </a:t>
            </a:r>
            <a:r>
              <a:rPr lang="en-US" sz="1200" b="0" dirty="0" err="1" smtClean="0">
                <a:solidFill>
                  <a:schemeClr val="tx1"/>
                </a:solidFill>
                <a:latin typeface="Helvetica Neue"/>
                <a:ea typeface="Helvetica Neue"/>
                <a:cs typeface="Helvetica Neue"/>
                <a:sym typeface="Helvetica Neue"/>
              </a:rPr>
              <a:t>familiile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sărace</a:t>
            </a:r>
            <a:r>
              <a:rPr lang="en-US" sz="1200" b="0" dirty="0" smtClean="0">
                <a:solidFill>
                  <a:schemeClr val="tx1"/>
                </a:solidFill>
                <a:latin typeface="Helvetica Neue"/>
                <a:ea typeface="Helvetica Neue"/>
                <a:cs typeface="Helvetica Neue"/>
                <a:sym typeface="Helvetica Neue"/>
              </a:rPr>
              <a:t> sau cu </a:t>
            </a:r>
            <a:r>
              <a:rPr lang="en-US" sz="1200" b="0" dirty="0" err="1" smtClean="0">
                <a:solidFill>
                  <a:schemeClr val="tx1"/>
                </a:solidFill>
                <a:latin typeface="Helvetica Neue"/>
                <a:ea typeface="Helvetica Neue"/>
                <a:cs typeface="Helvetica Neue"/>
                <a:sym typeface="Helvetica Neue"/>
              </a:rPr>
              <a:t>venituri</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mici</a:t>
            </a:r>
            <a:r>
              <a:rPr lang="en-US" sz="1200" b="0" dirty="0" smtClean="0">
                <a:solidFill>
                  <a:schemeClr val="tx1"/>
                </a:solidFill>
                <a:latin typeface="Helvetica Neue"/>
                <a:ea typeface="Helvetica Neue"/>
                <a:cs typeface="Helvetica Neue"/>
                <a:sym typeface="Helvetica Neue"/>
              </a:rPr>
              <a:t> să nu aibă acces la </a:t>
            </a:r>
            <a:r>
              <a:rPr lang="en-US" sz="1200" b="0" dirty="0" err="1" smtClean="0">
                <a:solidFill>
                  <a:schemeClr val="tx1"/>
                </a:solidFill>
                <a:latin typeface="Helvetica Neue"/>
                <a:ea typeface="Helvetica Neue"/>
                <a:cs typeface="Helvetica Neue"/>
                <a:sym typeface="Helvetica Neue"/>
              </a:rPr>
              <a:t>tehnologie</a:t>
            </a:r>
            <a:r>
              <a:rPr lang="en-US" sz="1200" b="0" dirty="0" smtClean="0">
                <a:solidFill>
                  <a:schemeClr val="tx1"/>
                </a:solidFill>
                <a:latin typeface="Helvetica Neue"/>
                <a:ea typeface="Helvetica Neue"/>
                <a:cs typeface="Helvetica Neue"/>
                <a:sym typeface="Helvetica Neue"/>
              </a:rPr>
              <a:t> (internet, </a:t>
            </a:r>
            <a:r>
              <a:rPr lang="en-US" sz="1200" b="0" dirty="0" err="1" smtClean="0">
                <a:solidFill>
                  <a:schemeClr val="tx1"/>
                </a:solidFill>
                <a:latin typeface="Helvetica Neue"/>
                <a:ea typeface="Helvetica Neue"/>
                <a:cs typeface="Helvetica Neue"/>
                <a:sym typeface="Helvetica Neue"/>
              </a:rPr>
              <a:t>computere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tablete</a:t>
            </a:r>
            <a:r>
              <a:rPr lang="en-US" sz="1200" b="0" dirty="0" smtClean="0">
                <a:solidFill>
                  <a:schemeClr val="tx1"/>
                </a:solidFill>
                <a:latin typeface="Helvetica Neue"/>
                <a:ea typeface="Helvetica Neue"/>
                <a:cs typeface="Helvetica Neue"/>
                <a:sym typeface="Helvetica Neue"/>
              </a:rPr>
              <a:t>, </a:t>
            </a:r>
            <a:r>
              <a:rPr lang="en-US" sz="1200" b="0" dirty="0" err="1" smtClean="0">
                <a:solidFill>
                  <a:schemeClr val="tx1"/>
                </a:solidFill>
                <a:latin typeface="Helvetica Neue"/>
                <a:ea typeface="Helvetica Neue"/>
                <a:cs typeface="Helvetica Neue"/>
                <a:sym typeface="Helvetica Neue"/>
              </a:rPr>
              <a:t>aplicații</a:t>
            </a:r>
            <a:r>
              <a:rPr lang="en-US" sz="1200" b="0" dirty="0" smtClean="0">
                <a:solidFill>
                  <a:schemeClr val="tx1"/>
                </a:solidFill>
                <a:latin typeface="Helvetica Neue"/>
                <a:ea typeface="Helvetica Neue"/>
                <a:cs typeface="Helvetica Neue"/>
                <a:sym typeface="Helvetica Neue"/>
              </a:rPr>
              <a:t>)</a:t>
            </a:r>
            <a:r>
              <a:rPr lang="en-US" sz="1200" b="0" baseline="0" dirty="0" smtClean="0">
                <a:solidFill>
                  <a:schemeClr val="tx1"/>
                </a:solidFill>
                <a:latin typeface="Helvetica Neue"/>
                <a:ea typeface="Helvetica Neue"/>
                <a:cs typeface="Helvetica Neue"/>
                <a:sym typeface="Helvetica Neue"/>
              </a:rPr>
              <a:t>. </a:t>
            </a: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29</a:t>
            </a:fld>
            <a:endParaRPr/>
          </a:p>
        </p:txBody>
      </p:sp>
    </p:spTree>
    <p:extLst>
      <p:ext uri="{BB962C8B-B14F-4D97-AF65-F5344CB8AC3E}">
        <p14:creationId xmlns:p14="http://schemas.microsoft.com/office/powerpoint/2010/main" val="412719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s-ES"/>
              <a:pPr algn="r">
                <a:buSzPts val="1400"/>
              </a:pPr>
              <a:t>3</a:t>
            </a:fld>
            <a:endParaRPr dirty="0"/>
          </a:p>
        </p:txBody>
      </p:sp>
    </p:spTree>
    <p:extLst>
      <p:ext uri="{BB962C8B-B14F-4D97-AF65-F5344CB8AC3E}">
        <p14:creationId xmlns:p14="http://schemas.microsoft.com/office/powerpoint/2010/main" val="289118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30</a:t>
            </a:fld>
            <a:endParaRPr dirty="0"/>
          </a:p>
        </p:txBody>
      </p:sp>
    </p:spTree>
    <p:extLst>
      <p:ext uri="{BB962C8B-B14F-4D97-AF65-F5344CB8AC3E}">
        <p14:creationId xmlns:p14="http://schemas.microsoft.com/office/powerpoint/2010/main" val="323123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040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C7320"/>
              </a:buClr>
              <a:buSzPts val="2400"/>
              <a:buFont typeface="Courier New" panose="02070309020205020404" pitchFamily="49" charset="0"/>
              <a:buNone/>
            </a:pPr>
            <a:r>
              <a:rPr lang="en-US" sz="1200" b="1" i="0" dirty="0" smtClean="0">
                <a:solidFill>
                  <a:schemeClr val="tx1"/>
                </a:solidFill>
                <a:latin typeface="Helvetica Neue"/>
                <a:ea typeface="Helvetica Neue"/>
                <a:cs typeface="Helvetica Neue"/>
                <a:sym typeface="Helvetica Neue"/>
              </a:rPr>
              <a:t>Copii talentați verbal</a:t>
            </a:r>
            <a:r>
              <a:rPr lang="ro-RO" sz="1200" b="1" i="0" baseline="0" dirty="0" smtClean="0">
                <a:solidFill>
                  <a:schemeClr val="tx1"/>
                </a:solidFill>
                <a:latin typeface="Helvetica Neue"/>
                <a:ea typeface="Helvetica Neue"/>
                <a:cs typeface="Helvetica Neue"/>
                <a:sym typeface="Helvetica Neue"/>
              </a:rPr>
              <a:t> </a:t>
            </a:r>
            <a:r>
              <a:rPr lang="en-US" sz="1200" b="1" i="0" smtClean="0">
                <a:solidFill>
                  <a:schemeClr val="tx1"/>
                </a:solidFill>
                <a:latin typeface="Helvetica Neue"/>
                <a:ea typeface="Helvetica Neue"/>
                <a:cs typeface="Helvetica Neue"/>
                <a:sym typeface="Helvetica Neue"/>
              </a:rPr>
              <a:t>– </a:t>
            </a:r>
            <a:r>
              <a:rPr lang="en-US" sz="1200" b="0" i="0" smtClean="0">
                <a:solidFill>
                  <a:schemeClr val="tx1"/>
                </a:solidFill>
                <a:latin typeface="Helvetica Neue"/>
                <a:ea typeface="Helvetica Neue"/>
                <a:cs typeface="Helvetica Neue"/>
                <a:sym typeface="Helvetica Neue"/>
              </a:rPr>
              <a:t>care trag concluzii despre direcția predării și lasă profesorului și colegilor săi impresia că sunt înaintea ceea ce se întâmplă în</a:t>
            </a:r>
            <a:r>
              <a:rPr lang="ro-RO" sz="1200" b="0" i="0" smtClean="0">
                <a:solidFill>
                  <a:schemeClr val="tx1"/>
                </a:solidFill>
                <a:latin typeface="Helvetica Neue"/>
                <a:ea typeface="Helvetica Neue"/>
                <a:cs typeface="Helvetica Neue"/>
                <a:sym typeface="Helvetica Neue"/>
              </a:rPr>
              <a:t> clasă</a:t>
            </a:r>
            <a:endParaRPr lang="en-US" sz="1200" i="1" dirty="0" smtClean="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C7320"/>
              </a:buClr>
              <a:buSzPts val="2400"/>
              <a:buFont typeface="Courier New" panose="02070309020205020404" pitchFamily="49" charset="0"/>
              <a:buNone/>
            </a:pPr>
            <a:r>
              <a:rPr lang="en-US" sz="1200" b="1" i="0" u="none" strike="noStrike" cap="none" dirty="0" smtClean="0">
                <a:solidFill>
                  <a:schemeClr val="tx1"/>
                </a:solidFill>
                <a:latin typeface="Helvetica Neue"/>
                <a:ea typeface="Helvetica Neue"/>
                <a:cs typeface="Helvetica Neue"/>
                <a:sym typeface="Helvetica Neue"/>
              </a:rPr>
              <a:t>Copii talentați vizual-spațial</a:t>
            </a:r>
            <a:r>
              <a:rPr lang="ro-RO" sz="1200" b="1" i="0" u="none" strike="noStrike" cap="none" baseline="0" dirty="0" smtClean="0">
                <a:solidFill>
                  <a:schemeClr val="tx1"/>
                </a:solidFill>
                <a:latin typeface="Helvetica Neue"/>
                <a:ea typeface="Helvetica Neue"/>
                <a:cs typeface="Helvetica Neue"/>
                <a:sym typeface="Helvetica Neue"/>
              </a:rPr>
              <a:t> </a:t>
            </a:r>
            <a:r>
              <a:rPr lang="en-US" sz="1200" b="1" i="0" u="none" strike="noStrike" cap="none" dirty="0" smtClean="0">
                <a:solidFill>
                  <a:schemeClr val="tx1"/>
                </a:solidFill>
                <a:latin typeface="Helvetica Neue"/>
                <a:ea typeface="Helvetica Neue"/>
                <a:cs typeface="Helvetica Neue"/>
                <a:sym typeface="Helvetica Neue"/>
              </a:rPr>
              <a:t>– </a:t>
            </a:r>
            <a:r>
              <a:rPr lang="en-US" sz="1200" b="0" i="0" u="none" strike="noStrike" cap="none" dirty="0" err="1" smtClean="0">
                <a:solidFill>
                  <a:schemeClr val="tx1"/>
                </a:solidFill>
                <a:latin typeface="Helvetica Neue"/>
                <a:ea typeface="Helvetica Neue"/>
                <a:cs typeface="Helvetica Neue"/>
                <a:sym typeface="Helvetica Neue"/>
              </a:rPr>
              <a:t>formulează</a:t>
            </a:r>
            <a:r>
              <a:rPr lang="en-US" sz="1200" b="0" i="0" u="none" strike="noStrike" cap="none" dirty="0" smtClean="0">
                <a:solidFill>
                  <a:schemeClr val="tx1"/>
                </a:solidFill>
                <a:latin typeface="Helvetica Neue"/>
                <a:ea typeface="Helvetica Neue"/>
                <a:cs typeface="Helvetica Neue"/>
                <a:sym typeface="Helvetica Neue"/>
              </a:rPr>
              <a:t> </a:t>
            </a:r>
            <a:r>
              <a:rPr lang="en-US" sz="1200" b="0" i="0" u="none" strike="noStrike" cap="none" dirty="0" err="1" smtClean="0">
                <a:solidFill>
                  <a:schemeClr val="tx1"/>
                </a:solidFill>
                <a:latin typeface="Helvetica Neue"/>
                <a:ea typeface="Helvetica Neue"/>
                <a:cs typeface="Helvetica Neue"/>
                <a:sym typeface="Helvetica Neue"/>
              </a:rPr>
              <a:t>concepte</a:t>
            </a:r>
            <a:r>
              <a:rPr lang="en-US" sz="1200" b="0" i="0" u="none" strike="noStrike" cap="none" dirty="0" smtClean="0">
                <a:solidFill>
                  <a:schemeClr val="tx1"/>
                </a:solidFill>
                <a:latin typeface="Helvetica Neue"/>
                <a:ea typeface="Helvetica Neue"/>
                <a:cs typeface="Helvetica Neue"/>
                <a:sym typeface="Helvetica Neue"/>
              </a:rPr>
              <a:t> </a:t>
            </a:r>
            <a:r>
              <a:rPr lang="ro-RO" sz="1200" b="0" i="0" u="none" strike="noStrike" cap="none" dirty="0" smtClean="0">
                <a:solidFill>
                  <a:schemeClr val="tx1"/>
                </a:solidFill>
                <a:latin typeface="Helvetica Neue"/>
                <a:ea typeface="Helvetica Neue"/>
                <a:cs typeface="Helvetica Neue"/>
                <a:sym typeface="Helvetica Neue"/>
              </a:rPr>
              <a:t>alternative,</a:t>
            </a:r>
            <a:r>
              <a:rPr lang="en-US" sz="1200" b="0" i="0" u="none" strike="noStrike" cap="none" dirty="0" smtClean="0">
                <a:solidFill>
                  <a:schemeClr val="tx1"/>
                </a:solidFill>
                <a:latin typeface="Helvetica Neue"/>
                <a:ea typeface="Helvetica Neue"/>
                <a:cs typeface="Helvetica Neue"/>
                <a:sym typeface="Helvetica Neue"/>
              </a:rPr>
              <a:t> creative care pun sub </a:t>
            </a:r>
            <a:r>
              <a:rPr lang="en-US" sz="1200" b="0" i="0" u="none" strike="noStrike" cap="none" dirty="0" err="1" smtClean="0">
                <a:solidFill>
                  <a:schemeClr val="tx1"/>
                </a:solidFill>
                <a:latin typeface="Helvetica Neue"/>
                <a:ea typeface="Helvetica Neue"/>
                <a:cs typeface="Helvetica Neue"/>
                <a:sym typeface="Helvetica Neue"/>
              </a:rPr>
              <a:t>semnul</a:t>
            </a:r>
            <a:r>
              <a:rPr lang="en-US" sz="1200" b="0" i="0" u="none" strike="noStrike" cap="none" dirty="0" smtClean="0">
                <a:solidFill>
                  <a:schemeClr val="tx1"/>
                </a:solidFill>
                <a:latin typeface="Helvetica Neue"/>
                <a:ea typeface="Helvetica Neue"/>
                <a:cs typeface="Helvetica Neue"/>
                <a:sym typeface="Helvetica Neue"/>
              </a:rPr>
              <a:t> </a:t>
            </a:r>
            <a:r>
              <a:rPr lang="en-US" sz="1200" b="0" i="0" u="none" strike="noStrike" cap="none" dirty="0" err="1" smtClean="0">
                <a:solidFill>
                  <a:schemeClr val="tx1"/>
                </a:solidFill>
                <a:latin typeface="Helvetica Neue"/>
                <a:ea typeface="Helvetica Neue"/>
                <a:cs typeface="Helvetica Neue"/>
                <a:sym typeface="Helvetica Neue"/>
              </a:rPr>
              <a:t>întrebării</a:t>
            </a:r>
            <a:r>
              <a:rPr lang="en-US" sz="1200" b="0" i="0" u="none" strike="noStrike" cap="none" dirty="0" smtClean="0">
                <a:solidFill>
                  <a:schemeClr val="tx1"/>
                </a:solidFill>
                <a:latin typeface="Helvetica Neue"/>
                <a:ea typeface="Helvetica Neue"/>
                <a:cs typeface="Helvetica Neue"/>
                <a:sym typeface="Helvetica Neue"/>
              </a:rPr>
              <a:t> procesul de predare.</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32</a:t>
            </a:fld>
            <a:endParaRPr/>
          </a:p>
        </p:txBody>
      </p:sp>
    </p:spTree>
    <p:extLst>
      <p:ext uri="{BB962C8B-B14F-4D97-AF65-F5344CB8AC3E}">
        <p14:creationId xmlns:p14="http://schemas.microsoft.com/office/powerpoint/2010/main" val="63191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1" i="1" dirty="0" smtClean="0"/>
              <a:t>Transformarea</a:t>
            </a:r>
            <a:r>
              <a:rPr lang="en-US" b="1" i="1" dirty="0" smtClean="0"/>
              <a:t> </a:t>
            </a:r>
            <a:r>
              <a:rPr lang="ro-RO" b="1" i="1" dirty="0" smtClean="0"/>
              <a:t>înzestrărilor</a:t>
            </a:r>
            <a:r>
              <a:rPr lang="en-US" b="1" i="1" dirty="0" smtClean="0"/>
              <a:t> în talente </a:t>
            </a:r>
            <a:r>
              <a:rPr lang="en-US" dirty="0" smtClean="0"/>
              <a:t>se face prin învățare și cu </a:t>
            </a:r>
            <a:r>
              <a:rPr lang="en-US" dirty="0" err="1" smtClean="0"/>
              <a:t>ajutorul</a:t>
            </a:r>
            <a:r>
              <a:rPr lang="en-US" dirty="0" smtClean="0"/>
              <a:t> </a:t>
            </a:r>
            <a:r>
              <a:rPr lang="en-US" dirty="0" err="1" smtClean="0"/>
              <a:t>catalizatorilor</a:t>
            </a:r>
            <a:r>
              <a:rPr lang="en-US" dirty="0" smtClean="0"/>
              <a:t> </a:t>
            </a:r>
            <a:r>
              <a:rPr lang="en-US" dirty="0" err="1" smtClean="0"/>
              <a:t>intrapersonali</a:t>
            </a:r>
            <a:r>
              <a:rPr lang="en-US" dirty="0" smtClean="0"/>
              <a:t>, de mediu și/sau </a:t>
            </a:r>
            <a:r>
              <a:rPr lang="en-US" dirty="0" err="1" smtClean="0"/>
              <a:t>genetici</a:t>
            </a:r>
            <a:r>
              <a:rPr lang="en-US" baseline="0" dirty="0" smtClean="0"/>
              <a:t>.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err="1" smtClean="0"/>
              <a:t>Intervențiile</a:t>
            </a:r>
            <a:r>
              <a:rPr lang="en-US" baseline="0" dirty="0" smtClean="0"/>
              <a:t> educaționale adecvate îi pot ajuta pe copii să </a:t>
            </a:r>
            <a:r>
              <a:rPr lang="ro-RO" baseline="0" dirty="0" smtClean="0"/>
              <a:t>își </a:t>
            </a:r>
            <a:r>
              <a:rPr lang="en-US" baseline="0" dirty="0" err="1" smtClean="0"/>
              <a:t>descopere</a:t>
            </a:r>
            <a:r>
              <a:rPr lang="en-US" baseline="0" dirty="0" smtClean="0"/>
              <a:t> </a:t>
            </a:r>
            <a:r>
              <a:rPr lang="ro-RO" baseline="0" dirty="0" smtClean="0"/>
              <a:t>înzestrarea, </a:t>
            </a:r>
            <a:r>
              <a:rPr lang="en-US" baseline="0" dirty="0" smtClean="0"/>
              <a:t>pe care </a:t>
            </a:r>
            <a:r>
              <a:rPr lang="ro-RO" baseline="0" dirty="0" smtClean="0"/>
              <a:t>o</a:t>
            </a:r>
            <a:r>
              <a:rPr lang="en-US" baseline="0" dirty="0" smtClean="0"/>
              <a:t> pot dezvolta și pot sprijini dezvoltarea trăsăturilor </a:t>
            </a:r>
            <a:r>
              <a:rPr lang="en-US" baseline="0" dirty="0" err="1" smtClean="0"/>
              <a:t>personale</a:t>
            </a:r>
            <a:r>
              <a:rPr lang="en-US" baseline="0" dirty="0" smtClean="0"/>
              <a:t>, astfel </a:t>
            </a:r>
            <a:r>
              <a:rPr lang="en-US" baseline="0" dirty="0" err="1" smtClean="0"/>
              <a:t>încât</a:t>
            </a:r>
            <a:r>
              <a:rPr lang="en-US" baseline="0" dirty="0" smtClean="0"/>
              <a:t> </a:t>
            </a:r>
            <a:r>
              <a:rPr lang="ro-RO" b="1" baseline="0" dirty="0" smtClean="0"/>
              <a:t>o înzestrare </a:t>
            </a:r>
            <a:r>
              <a:rPr lang="en-US" b="1" baseline="0" dirty="0" smtClean="0"/>
              <a:t>să </a:t>
            </a:r>
            <a:r>
              <a:rPr lang="en-US" b="1" baseline="0" dirty="0" err="1" smtClean="0"/>
              <a:t>devină</a:t>
            </a:r>
            <a:r>
              <a:rPr lang="en-US" b="1" baseline="0" dirty="0" smtClean="0"/>
              <a:t> un talent.</a:t>
            </a:r>
            <a:endParaRPr b="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33</a:t>
            </a:fld>
            <a:endParaRPr/>
          </a:p>
        </p:txBody>
      </p:sp>
    </p:spTree>
    <p:extLst>
      <p:ext uri="{BB962C8B-B14F-4D97-AF65-F5344CB8AC3E}">
        <p14:creationId xmlns:p14="http://schemas.microsoft.com/office/powerpoint/2010/main" val="408569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smtClean="0"/>
              <a:t>Este dificil să se identifice copii de două ori excepționali. Fie își </a:t>
            </a:r>
            <a:r>
              <a:rPr lang="en-US" b="0" dirty="0" err="1" smtClean="0"/>
              <a:t>maschează</a:t>
            </a:r>
            <a:r>
              <a:rPr lang="en-US" b="0" dirty="0" smtClean="0"/>
              <a:t> problemele de învățare până când </a:t>
            </a:r>
            <a:r>
              <a:rPr lang="en-US" b="0" dirty="0" err="1" smtClean="0"/>
              <a:t>ajung</a:t>
            </a:r>
            <a:r>
              <a:rPr lang="en-US" b="0" dirty="0" smtClean="0"/>
              <a:t> la un anumit nivel educațional, fie </a:t>
            </a:r>
            <a:r>
              <a:rPr lang="en-US" b="0" dirty="0" err="1" smtClean="0"/>
              <a:t>talentul</a:t>
            </a:r>
            <a:r>
              <a:rPr lang="en-US" b="0" dirty="0" smtClean="0"/>
              <a:t> lor poate fi </a:t>
            </a:r>
            <a:r>
              <a:rPr lang="en-US" b="0" dirty="0" err="1" smtClean="0"/>
              <a:t>lăsat</a:t>
            </a:r>
            <a:r>
              <a:rPr lang="en-US" b="0" dirty="0" smtClean="0"/>
              <a:t> </a:t>
            </a:r>
            <a:r>
              <a:rPr lang="en-US" b="0" dirty="0" err="1" smtClean="0"/>
              <a:t>nedezvoltat</a:t>
            </a:r>
            <a:r>
              <a:rPr lang="en-US" b="0" dirty="0" smtClean="0"/>
              <a:t> din cauza nevoilor lor speciale.</a:t>
            </a:r>
            <a:endParaRPr b="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34</a:t>
            </a:fld>
            <a:endParaRPr/>
          </a:p>
        </p:txBody>
      </p:sp>
    </p:spTree>
    <p:extLst>
      <p:ext uri="{BB962C8B-B14F-4D97-AF65-F5344CB8AC3E}">
        <p14:creationId xmlns:p14="http://schemas.microsoft.com/office/powerpoint/2010/main" val="154411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1" i="0" u="none" strike="noStrike" cap="none" dirty="0" smtClean="0">
                <a:solidFill>
                  <a:schemeClr val="tx1"/>
                </a:solidFill>
                <a:latin typeface="Helvetica Neue"/>
                <a:ea typeface="Helvetica Neue"/>
                <a:cs typeface="Helvetica Neue"/>
                <a:sym typeface="Helvetica Neue"/>
              </a:rPr>
              <a:t>Teste</a:t>
            </a:r>
            <a:r>
              <a:rPr lang="ro-RO" sz="1200" b="1" i="0" u="none" strike="noStrike" cap="none" baseline="0" dirty="0" smtClean="0">
                <a:solidFill>
                  <a:schemeClr val="tx1"/>
                </a:solidFill>
                <a:latin typeface="Helvetica Neue"/>
                <a:ea typeface="Helvetica Neue"/>
                <a:cs typeface="Helvetica Neue"/>
                <a:sym typeface="Helvetica Neue"/>
              </a:rPr>
              <a:t> de </a:t>
            </a:r>
            <a:r>
              <a:rPr lang="en-US" sz="1200" b="1" i="0" u="none" strike="noStrike" cap="none" dirty="0" smtClean="0">
                <a:solidFill>
                  <a:schemeClr val="tx1"/>
                </a:solidFill>
                <a:latin typeface="Helvetica Neue"/>
                <a:ea typeface="Helvetica Neue"/>
                <a:cs typeface="Helvetica Neue"/>
                <a:sym typeface="Helvetica Neue"/>
              </a:rPr>
              <a:t>IQ -  </a:t>
            </a:r>
            <a:r>
              <a:rPr lang="en-US" sz="1200" i="0" u="none" strike="noStrike" cap="none" dirty="0" smtClean="0">
                <a:solidFill>
                  <a:schemeClr val="tx1"/>
                </a:solidFill>
                <a:latin typeface="Helvetica Neue"/>
                <a:ea typeface="Helvetica Neue"/>
                <a:cs typeface="Helvetica Neue"/>
                <a:sym typeface="Helvetica Neue"/>
              </a:rPr>
              <a:t>o </a:t>
            </a:r>
            <a:r>
              <a:rPr lang="en-US" sz="1200" i="0" u="none" strike="noStrike" cap="none" dirty="0" err="1" smtClean="0">
                <a:solidFill>
                  <a:schemeClr val="tx1"/>
                </a:solidFill>
                <a:latin typeface="Helvetica Neue"/>
                <a:ea typeface="Helvetica Neue"/>
                <a:cs typeface="Helvetica Neue"/>
                <a:sym typeface="Helvetica Neue"/>
              </a:rPr>
              <a:t>abordare</a:t>
            </a:r>
            <a:r>
              <a:rPr lang="en-US" sz="1200" i="0" u="none" strike="noStrike" cap="none" dirty="0" smtClean="0">
                <a:solidFill>
                  <a:schemeClr val="tx1"/>
                </a:solidFill>
                <a:latin typeface="Helvetica Neue"/>
                <a:ea typeface="Helvetica Neue"/>
                <a:cs typeface="Helvetica Neue"/>
                <a:sym typeface="Helvetica Neue"/>
              </a:rPr>
              <a:t> </a:t>
            </a:r>
            <a:r>
              <a:rPr lang="en-US" sz="1200" i="0" u="none" strike="noStrike" cap="none" dirty="0" err="1" smtClean="0">
                <a:solidFill>
                  <a:schemeClr val="tx1"/>
                </a:solidFill>
                <a:latin typeface="Helvetica Neue"/>
                <a:ea typeface="Helvetica Neue"/>
                <a:cs typeface="Helvetica Neue"/>
                <a:sym typeface="Helvetica Neue"/>
              </a:rPr>
              <a:t>populară</a:t>
            </a:r>
            <a:r>
              <a:rPr lang="en-US" sz="1200" i="0" u="none" strike="noStrike" cap="none" dirty="0" smtClean="0">
                <a:solidFill>
                  <a:schemeClr val="tx1"/>
                </a:solidFill>
                <a:latin typeface="Helvetica Neue"/>
                <a:ea typeface="Helvetica Neue"/>
                <a:cs typeface="Helvetica Neue"/>
                <a:sym typeface="Helvetica Neue"/>
              </a:rPr>
              <a:t>, dar </a:t>
            </a:r>
            <a:r>
              <a:rPr lang="en-US" sz="1200" i="0" u="none" strike="noStrike" cap="none" dirty="0" err="1" smtClean="0">
                <a:solidFill>
                  <a:schemeClr val="tx1"/>
                </a:solidFill>
                <a:latin typeface="Helvetica Neue"/>
                <a:ea typeface="Helvetica Neue"/>
                <a:cs typeface="Helvetica Neue"/>
                <a:sym typeface="Helvetica Neue"/>
              </a:rPr>
              <a:t>evaluează</a:t>
            </a:r>
            <a:r>
              <a:rPr lang="en-US" sz="1200" i="0" u="none" strike="noStrike" cap="none" dirty="0" smtClean="0">
                <a:solidFill>
                  <a:schemeClr val="tx1"/>
                </a:solidFill>
                <a:latin typeface="Helvetica Neue"/>
                <a:ea typeface="Helvetica Neue"/>
                <a:cs typeface="Helvetica Neue"/>
                <a:sym typeface="Helvetica Neue"/>
              </a:rPr>
              <a:t> o </a:t>
            </a:r>
            <a:r>
              <a:rPr lang="ro-RO" sz="1200" i="0" u="none" strike="noStrike" cap="none" dirty="0" smtClean="0">
                <a:solidFill>
                  <a:schemeClr val="tx1"/>
                </a:solidFill>
                <a:latin typeface="Helvetica Neue"/>
                <a:ea typeface="Helvetica Neue"/>
                <a:cs typeface="Helvetica Neue"/>
                <a:sym typeface="Helvetica Neue"/>
              </a:rPr>
              <a:t>gamă</a:t>
            </a:r>
            <a:r>
              <a:rPr lang="en-US" sz="1200" i="0" u="none" strike="noStrike" cap="none" dirty="0" smtClean="0">
                <a:solidFill>
                  <a:schemeClr val="tx1"/>
                </a:solidFill>
                <a:latin typeface="Helvetica Neue"/>
                <a:ea typeface="Helvetica Neue"/>
                <a:cs typeface="Helvetica Neue"/>
                <a:sym typeface="Helvetica Neue"/>
              </a:rPr>
              <a:t> </a:t>
            </a:r>
            <a:r>
              <a:rPr lang="en-US" sz="1200" i="0" u="none" strike="noStrike" cap="none" dirty="0" err="1" smtClean="0">
                <a:solidFill>
                  <a:schemeClr val="tx1"/>
                </a:solidFill>
                <a:latin typeface="Helvetica Neue"/>
                <a:ea typeface="Helvetica Neue"/>
                <a:cs typeface="Helvetica Neue"/>
                <a:sym typeface="Helvetica Neue"/>
              </a:rPr>
              <a:t>restrânsă</a:t>
            </a:r>
            <a:r>
              <a:rPr lang="en-US" sz="1200" i="0" u="none" strike="noStrike" cap="none" dirty="0" smtClean="0">
                <a:solidFill>
                  <a:schemeClr val="tx1"/>
                </a:solidFill>
                <a:latin typeface="Helvetica Neue"/>
                <a:ea typeface="Helvetica Neue"/>
                <a:cs typeface="Helvetica Neue"/>
                <a:sym typeface="Helvetica Neue"/>
              </a:rPr>
              <a:t> de cunoștințe </a:t>
            </a:r>
            <a:r>
              <a:rPr lang="en-US" sz="1200" i="0" u="none" strike="noStrike" cap="none" dirty="0" err="1" smtClean="0">
                <a:solidFill>
                  <a:schemeClr val="tx1"/>
                </a:solidFill>
                <a:latin typeface="Helvetica Neue"/>
                <a:ea typeface="Helvetica Neue"/>
                <a:cs typeface="Helvetica Neue"/>
                <a:sym typeface="Helvetica Neue"/>
              </a:rPr>
              <a:t>apreciate</a:t>
            </a:r>
            <a:r>
              <a:rPr lang="en-US" sz="1200" i="0" u="none" strike="noStrike" cap="none" dirty="0" smtClean="0">
                <a:solidFill>
                  <a:schemeClr val="tx1"/>
                </a:solidFill>
                <a:latin typeface="Helvetica Neue"/>
                <a:ea typeface="Helvetica Neue"/>
                <a:cs typeface="Helvetica Neue"/>
                <a:sym typeface="Helvetica Neue"/>
              </a:rPr>
              <a:t> din </a:t>
            </a:r>
            <a:r>
              <a:rPr lang="en-US" sz="1200" i="0" u="none" strike="noStrike" cap="none" dirty="0" err="1" smtClean="0">
                <a:solidFill>
                  <a:schemeClr val="tx1"/>
                </a:solidFill>
                <a:latin typeface="Helvetica Neue"/>
                <a:ea typeface="Helvetica Neue"/>
                <a:cs typeface="Helvetica Neue"/>
                <a:sym typeface="Helvetica Neue"/>
              </a:rPr>
              <a:t>punct</a:t>
            </a:r>
            <a:r>
              <a:rPr lang="en-US" sz="1200" i="0" u="none" strike="noStrike" cap="none" dirty="0" smtClean="0">
                <a:solidFill>
                  <a:schemeClr val="tx1"/>
                </a:solidFill>
                <a:latin typeface="Helvetica Neue"/>
                <a:ea typeface="Helvetica Neue"/>
                <a:cs typeface="Helvetica Neue"/>
                <a:sym typeface="Helvetica Neue"/>
              </a:rPr>
              <a:t> de </a:t>
            </a:r>
            <a:r>
              <a:rPr lang="en-US" sz="1200" i="0" u="none" strike="noStrike" cap="none" dirty="0" err="1" smtClean="0">
                <a:solidFill>
                  <a:schemeClr val="tx1"/>
                </a:solidFill>
                <a:latin typeface="Helvetica Neue"/>
                <a:ea typeface="Helvetica Neue"/>
                <a:cs typeface="Helvetica Neue"/>
                <a:sym typeface="Helvetica Neue"/>
              </a:rPr>
              <a:t>vedere</a:t>
            </a:r>
            <a:r>
              <a:rPr lang="en-US" sz="1200" i="0" u="none" strike="noStrike" cap="none" dirty="0" smtClean="0">
                <a:solidFill>
                  <a:schemeClr val="tx1"/>
                </a:solidFill>
                <a:latin typeface="Helvetica Neue"/>
                <a:ea typeface="Helvetica Neue"/>
                <a:cs typeface="Helvetica Neue"/>
                <a:sym typeface="Helvetica Neue"/>
              </a:rPr>
              <a:t> cultural</a:t>
            </a:r>
            <a:endParaRPr lang="ro-RO" sz="1200" i="0" u="none" strike="noStrike" cap="none"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err="1" smtClean="0">
                <a:solidFill>
                  <a:schemeClr val="tx1"/>
                </a:solidFill>
                <a:latin typeface="Helvetica Neue"/>
                <a:ea typeface="Helvetica Neue"/>
                <a:cs typeface="Helvetica Neue"/>
                <a:sym typeface="Helvetica Neue"/>
              </a:rPr>
              <a:t>Evaluări</a:t>
            </a:r>
            <a:r>
              <a:rPr lang="en-US" sz="1200" b="1" dirty="0" smtClean="0">
                <a:solidFill>
                  <a:schemeClr val="tx1"/>
                </a:solidFill>
                <a:latin typeface="Helvetica Neue"/>
                <a:ea typeface="Helvetica Neue"/>
                <a:cs typeface="Helvetica Neue"/>
                <a:sym typeface="Helvetica Neue"/>
              </a:rPr>
              <a:t> la clasă</a:t>
            </a:r>
            <a:r>
              <a:rPr lang="ro-RO" sz="1200" b="1" dirty="0" smtClean="0">
                <a:solidFill>
                  <a:schemeClr val="tx1"/>
                </a:solidFill>
                <a:latin typeface="Helvetica Neue"/>
                <a:ea typeface="Helvetica Neue"/>
                <a:cs typeface="Helvetica Neue"/>
                <a:sym typeface="Helvetica Neue"/>
              </a:rPr>
              <a:t> </a:t>
            </a:r>
            <a:r>
              <a:rPr lang="en-US" sz="1200" dirty="0" smtClean="0">
                <a:solidFill>
                  <a:schemeClr val="tx1"/>
                </a:solidFill>
                <a:latin typeface="Helvetica Neue"/>
                <a:ea typeface="Helvetica Neue"/>
                <a:cs typeface="Helvetica Neue"/>
                <a:sym typeface="Helvetica Neue"/>
              </a:rPr>
              <a:t>- de </a:t>
            </a:r>
            <a:r>
              <a:rPr lang="en-US" sz="1200" dirty="0" err="1" smtClean="0">
                <a:solidFill>
                  <a:schemeClr val="tx1"/>
                </a:solidFill>
                <a:latin typeface="Helvetica Neue"/>
                <a:ea typeface="Helvetica Neue"/>
                <a:cs typeface="Helvetica Neue"/>
                <a:sym typeface="Helvetica Neue"/>
              </a:rPr>
              <a:t>obicei</a:t>
            </a:r>
            <a:r>
              <a:rPr lang="en-US" sz="1200" dirty="0" smtClean="0">
                <a:solidFill>
                  <a:schemeClr val="tx1"/>
                </a:solidFill>
                <a:latin typeface="Helvetica Neue"/>
                <a:ea typeface="Helvetica Neue"/>
                <a:cs typeface="Helvetica Neue"/>
                <a:sym typeface="Helvetica Neue"/>
              </a:rPr>
              <a:t> </a:t>
            </a:r>
            <a:r>
              <a:rPr lang="en-US" sz="1200" dirty="0" err="1" smtClean="0">
                <a:solidFill>
                  <a:schemeClr val="tx1"/>
                </a:solidFill>
                <a:latin typeface="Helvetica Neue"/>
                <a:ea typeface="Helvetica Neue"/>
                <a:cs typeface="Helvetica Neue"/>
                <a:sym typeface="Helvetica Neue"/>
              </a:rPr>
              <a:t>concepute</a:t>
            </a:r>
            <a:r>
              <a:rPr lang="en-US" sz="1200" dirty="0" smtClean="0">
                <a:solidFill>
                  <a:schemeClr val="tx1"/>
                </a:solidFill>
                <a:latin typeface="Helvetica Neue"/>
                <a:ea typeface="Helvetica Neue"/>
                <a:cs typeface="Helvetica Neue"/>
                <a:sym typeface="Helvetica Neue"/>
              </a:rPr>
              <a:t> pentru a </a:t>
            </a:r>
            <a:r>
              <a:rPr lang="en-US" sz="1200" dirty="0" err="1" smtClean="0">
                <a:solidFill>
                  <a:schemeClr val="tx1"/>
                </a:solidFill>
                <a:latin typeface="Helvetica Neue"/>
                <a:ea typeface="Helvetica Neue"/>
                <a:cs typeface="Helvetica Neue"/>
                <a:sym typeface="Helvetica Neue"/>
              </a:rPr>
              <a:t>testa</a:t>
            </a:r>
            <a:r>
              <a:rPr lang="en-US" sz="1200" dirty="0" smtClean="0">
                <a:solidFill>
                  <a:schemeClr val="tx1"/>
                </a:solidFill>
                <a:latin typeface="Helvetica Neue"/>
                <a:ea typeface="Helvetica Neue"/>
                <a:cs typeface="Helvetica Neue"/>
                <a:sym typeface="Helvetica Neue"/>
              </a:rPr>
              <a:t> cât de bine elevii au </a:t>
            </a:r>
            <a:r>
              <a:rPr lang="en-US" sz="1200" dirty="0" err="1" smtClean="0">
                <a:solidFill>
                  <a:schemeClr val="tx1"/>
                </a:solidFill>
                <a:latin typeface="Helvetica Neue"/>
                <a:ea typeface="Helvetica Neue"/>
                <a:cs typeface="Helvetica Neue"/>
                <a:sym typeface="Helvetica Neue"/>
              </a:rPr>
              <a:t>învățat</a:t>
            </a:r>
            <a:r>
              <a:rPr lang="en-US" sz="1200" dirty="0" smtClean="0">
                <a:solidFill>
                  <a:schemeClr val="tx1"/>
                </a:solidFill>
                <a:latin typeface="Helvetica Neue"/>
                <a:ea typeface="Helvetica Neue"/>
                <a:cs typeface="Helvetica Neue"/>
                <a:sym typeface="Helvetica Neue"/>
              </a:rPr>
              <a:t> </a:t>
            </a:r>
            <a:r>
              <a:rPr lang="en-US" sz="1200" dirty="0" err="1" smtClean="0">
                <a:solidFill>
                  <a:schemeClr val="tx1"/>
                </a:solidFill>
                <a:latin typeface="Helvetica Neue"/>
                <a:ea typeface="Helvetica Neue"/>
                <a:cs typeface="Helvetica Neue"/>
                <a:sym typeface="Helvetica Neue"/>
              </a:rPr>
              <a:t>ceva</a:t>
            </a:r>
            <a:r>
              <a:rPr lang="en-US" sz="1200" dirty="0" smtClean="0">
                <a:solidFill>
                  <a:schemeClr val="tx1"/>
                </a:solidFill>
                <a:latin typeface="Helvetica Neue"/>
                <a:ea typeface="Helvetica Neue"/>
                <a:cs typeface="Helvetica Neue"/>
                <a:sym typeface="Helvetica Neue"/>
              </a:rPr>
              <a:t>, nu modul în care </a:t>
            </a:r>
            <a:r>
              <a:rPr lang="en-US" sz="1200" dirty="0" err="1" smtClean="0">
                <a:solidFill>
                  <a:schemeClr val="tx1"/>
                </a:solidFill>
                <a:latin typeface="Helvetica Neue"/>
                <a:ea typeface="Helvetica Neue"/>
                <a:cs typeface="Helvetica Neue"/>
                <a:sym typeface="Helvetica Neue"/>
              </a:rPr>
              <a:t>acestea</a:t>
            </a:r>
            <a:r>
              <a:rPr lang="en-US" sz="1200" dirty="0" smtClean="0">
                <a:solidFill>
                  <a:schemeClr val="tx1"/>
                </a:solidFill>
                <a:latin typeface="Helvetica Neue"/>
                <a:ea typeface="Helvetica Neue"/>
                <a:cs typeface="Helvetica Neue"/>
                <a:sym typeface="Helvetica Neue"/>
              </a:rPr>
              <a:t> au </a:t>
            </a:r>
            <a:r>
              <a:rPr lang="en-US" sz="1200" dirty="0" err="1" smtClean="0">
                <a:solidFill>
                  <a:schemeClr val="tx1"/>
                </a:solidFill>
                <a:latin typeface="Helvetica Neue"/>
                <a:ea typeface="Helvetica Neue"/>
                <a:cs typeface="Helvetica Neue"/>
                <a:sym typeface="Helvetica Neue"/>
              </a:rPr>
              <a:t>extins</a:t>
            </a:r>
            <a:r>
              <a:rPr lang="en-US" sz="1200" dirty="0" smtClean="0">
                <a:solidFill>
                  <a:schemeClr val="tx1"/>
                </a:solidFill>
                <a:latin typeface="Helvetica Neue"/>
                <a:ea typeface="Helvetica Neue"/>
                <a:cs typeface="Helvetica Neue"/>
                <a:sym typeface="Helvetica Neue"/>
              </a:rPr>
              <a:t> cunoștințele lor și a </a:t>
            </a:r>
            <a:r>
              <a:rPr lang="en-US" sz="1200" err="1" smtClean="0">
                <a:solidFill>
                  <a:schemeClr val="tx1"/>
                </a:solidFill>
                <a:latin typeface="Helvetica Neue"/>
                <a:ea typeface="Helvetica Neue"/>
                <a:cs typeface="Helvetica Neue"/>
                <a:sym typeface="Helvetica Neue"/>
              </a:rPr>
              <a:t>progresat</a:t>
            </a:r>
            <a:r>
              <a:rPr lang="en-US" sz="1200" smtClean="0">
                <a:solidFill>
                  <a:schemeClr val="tx1"/>
                </a:solidFill>
                <a:latin typeface="Helvetica Neue"/>
                <a:ea typeface="Helvetica Neue"/>
                <a:cs typeface="Helvetica Neue"/>
                <a:sym typeface="Helvetica Neue"/>
              </a:rPr>
              <a:t>.</a:t>
            </a:r>
            <a:endParaRPr lang="ro-RO" sz="120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i="0" u="none" strike="noStrike" cap="none" smtClean="0">
              <a:solidFill>
                <a:schemeClr val="tx1"/>
              </a:solidFill>
              <a:latin typeface="Helvetica Neue"/>
              <a:ea typeface="Calibri"/>
              <a:cs typeface="Calibri"/>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i="0" u="none" strike="noStrike" cap="none" smtClean="0">
              <a:solidFill>
                <a:schemeClr val="tx1"/>
              </a:solidFill>
              <a:latin typeface="Helvetica Neue"/>
              <a:ea typeface="Calibri"/>
              <a:cs typeface="Calibri"/>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0" i="0" u="none" strike="noStrike" cap="none" dirty="0" smtClean="0">
                <a:solidFill>
                  <a:schemeClr val="dk1"/>
                </a:solidFill>
                <a:latin typeface="Calibri"/>
                <a:ea typeface="Calibri"/>
                <a:cs typeface="Calibri"/>
                <a:sym typeface="Calibri"/>
              </a:rPr>
              <a:t>STUDIU</a:t>
            </a:r>
            <a:r>
              <a:rPr lang="ro-RO" sz="1200" b="0" i="0" u="none" strike="noStrike" cap="none" baseline="0" dirty="0" smtClean="0">
                <a:solidFill>
                  <a:schemeClr val="dk1"/>
                </a:solidFill>
                <a:latin typeface="Calibri"/>
                <a:ea typeface="Calibri"/>
                <a:cs typeface="Calibri"/>
                <a:sym typeface="Calibri"/>
              </a:rPr>
              <a:t> DE CAZ</a:t>
            </a:r>
            <a:r>
              <a:rPr lang="en-US" sz="1200" b="0" i="0" u="none" strike="noStrike" cap="none" dirty="0" smtClean="0">
                <a:solidFill>
                  <a:schemeClr val="dk1"/>
                </a:solidFill>
                <a:latin typeface="Calibri"/>
                <a:ea typeface="Calibri"/>
                <a:cs typeface="Calibri"/>
                <a:sym typeface="Calibri"/>
              </a:rPr>
              <a:t>: Invitați participanții să vizioneze </a:t>
            </a:r>
            <a:r>
              <a:rPr lang="en-US" sz="1200" b="0" i="0" u="none" strike="noStrike" cap="none" dirty="0" err="1" smtClean="0">
                <a:solidFill>
                  <a:schemeClr val="dk1"/>
                </a:solidFill>
                <a:latin typeface="Calibri"/>
                <a:ea typeface="Calibri"/>
                <a:cs typeface="Calibri"/>
                <a:sym typeface="Calibri"/>
              </a:rPr>
              <a:t>videoclipul</a:t>
            </a:r>
            <a:r>
              <a:rPr lang="ro-RO" sz="1200" b="0" i="0" u="none" strike="noStrike" cap="none" dirty="0" smtClean="0">
                <a:solidFill>
                  <a:schemeClr val="dk1"/>
                </a:solidFill>
                <a:latin typeface="Calibri"/>
                <a:ea typeface="Calibri"/>
                <a:cs typeface="Calibri"/>
                <a:sym typeface="Calibri"/>
              </a:rPr>
              <a:t>:</a:t>
            </a:r>
            <a:r>
              <a:rPr lang="ro-RO"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Caroline </a:t>
            </a:r>
            <a:r>
              <a:rPr lang="en-US" sz="1200" b="0" i="0" u="none" strike="noStrike" cap="none" dirty="0" err="1" smtClean="0">
                <a:solidFill>
                  <a:schemeClr val="dk1"/>
                </a:solidFill>
                <a:latin typeface="Calibri"/>
                <a:ea typeface="Calibri"/>
                <a:cs typeface="Calibri"/>
                <a:sym typeface="Calibri"/>
              </a:rPr>
              <a:t>Cannistra</a:t>
            </a:r>
            <a:r>
              <a:rPr lang="ro-RO" sz="1200" b="0" i="0" u="none" strike="noStrike" cap="none" baseline="0" dirty="0" smtClean="0">
                <a:solidFill>
                  <a:schemeClr val="dk1"/>
                </a:solidFill>
                <a:latin typeface="Calibri"/>
                <a:ea typeface="Calibri"/>
                <a:cs typeface="Calibri"/>
                <a:sym typeface="Calibri"/>
              </a:rPr>
              <a:t> - </a:t>
            </a:r>
            <a:r>
              <a:rPr lang="fr-FR" sz="1200" b="0" i="0" u="none" strike="noStrike" cap="none" dirty="0" smtClean="0">
                <a:solidFill>
                  <a:schemeClr val="dk1"/>
                </a:solidFill>
                <a:latin typeface="Calibri"/>
                <a:ea typeface="Calibri"/>
                <a:cs typeface="Calibri"/>
                <a:sym typeface="Calibri"/>
              </a:rPr>
              <a:t>Ce </a:t>
            </a:r>
            <a:r>
              <a:rPr lang="fr-FR" sz="1200" b="0" i="0" u="none" strike="noStrike" cap="none" dirty="0" err="1" smtClean="0">
                <a:solidFill>
                  <a:schemeClr val="dk1"/>
                </a:solidFill>
                <a:latin typeface="Calibri"/>
                <a:ea typeface="Calibri"/>
                <a:cs typeface="Calibri"/>
                <a:sym typeface="Calibri"/>
              </a:rPr>
              <a:t>am</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err="1" smtClean="0">
                <a:solidFill>
                  <a:schemeClr val="dk1"/>
                </a:solidFill>
                <a:latin typeface="Calibri"/>
                <a:ea typeface="Calibri"/>
                <a:cs typeface="Calibri"/>
                <a:sym typeface="Calibri"/>
              </a:rPr>
              <a:t>învățat</a:t>
            </a:r>
            <a:r>
              <a:rPr lang="fr-FR" sz="1200" b="0" i="0" u="none" strike="noStrike" cap="none" dirty="0" smtClean="0">
                <a:solidFill>
                  <a:schemeClr val="dk1"/>
                </a:solidFill>
                <a:latin typeface="Calibri"/>
                <a:ea typeface="Calibri"/>
                <a:cs typeface="Calibri"/>
                <a:sym typeface="Calibri"/>
              </a:rPr>
              <a:t> ca un </a:t>
            </a:r>
            <a:r>
              <a:rPr lang="fr-FR" sz="1200" b="0" i="0" u="none" strike="noStrike" cap="none" dirty="0" err="1" smtClean="0">
                <a:solidFill>
                  <a:schemeClr val="dk1"/>
                </a:solidFill>
                <a:latin typeface="Calibri"/>
                <a:ea typeface="Calibri"/>
                <a:cs typeface="Calibri"/>
                <a:sym typeface="Calibri"/>
              </a:rPr>
              <a:t>fost</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err="1" smtClean="0">
                <a:solidFill>
                  <a:schemeClr val="dk1"/>
                </a:solidFill>
                <a:latin typeface="Calibri"/>
                <a:ea typeface="Calibri"/>
                <a:cs typeface="Calibri"/>
                <a:sym typeface="Calibri"/>
              </a:rPr>
              <a:t>copil</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err="1" smtClean="0">
                <a:solidFill>
                  <a:schemeClr val="dk1"/>
                </a:solidFill>
                <a:latin typeface="Calibri"/>
                <a:ea typeface="Calibri"/>
                <a:cs typeface="Calibri"/>
                <a:sym typeface="Calibri"/>
              </a:rPr>
              <a:t>talentat</a:t>
            </a:r>
            <a:r>
              <a:rPr lang="ro-RO" sz="1200" b="0" i="0" u="none" strike="noStrike" cap="none"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hlinkClick r:id="rId3"/>
              </a:rPr>
              <a:t>https://www.youtube.com/watch?v=5Kkf-6o1q4Q</a:t>
            </a: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ro-RO" b="0" smtClean="0"/>
          </a:p>
          <a:p>
            <a:pPr marL="0" lvl="0" indent="0" algn="l" rtl="0">
              <a:lnSpc>
                <a:spcPct val="100000"/>
              </a:lnSpc>
              <a:spcBef>
                <a:spcPts val="0"/>
              </a:spcBef>
              <a:spcAft>
                <a:spcPts val="0"/>
              </a:spcAft>
              <a:buSzPts val="1400"/>
              <a:buNone/>
            </a:pPr>
            <a:r>
              <a:rPr lang="ro-RO" b="1" i="1" smtClean="0"/>
              <a:t>Intreaba ce trasaturi comportamentale pe care le prezinta copiii supradotati</a:t>
            </a:r>
            <a:endParaRPr b="1" i="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35</a:t>
            </a:fld>
            <a:endParaRPr/>
          </a:p>
        </p:txBody>
      </p:sp>
    </p:spTree>
    <p:extLst>
      <p:ext uri="{BB962C8B-B14F-4D97-AF65-F5344CB8AC3E}">
        <p14:creationId xmlns:p14="http://schemas.microsoft.com/office/powerpoint/2010/main" val="2831931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latin typeface="Calibri"/>
                <a:ea typeface="Calibri"/>
                <a:cs typeface="Calibri"/>
                <a:sym typeface="Calibri"/>
              </a:rPr>
              <a:t>Predarea</a:t>
            </a:r>
            <a:r>
              <a:rPr lang="en-US" sz="1200" b="0" i="0" u="none" strike="noStrike" cap="none" dirty="0" smtClean="0">
                <a:solidFill>
                  <a:schemeClr val="dk1"/>
                </a:solidFill>
                <a:latin typeface="Calibri"/>
                <a:ea typeface="Calibri"/>
                <a:cs typeface="Calibri"/>
                <a:sym typeface="Calibri"/>
              </a:rPr>
              <a:t> elevilor talentați, https://www.youtube.com/watch?v=Ur64bToMpv4</a:t>
            </a:r>
            <a:r>
              <a:rPr lang="en-US" sz="1200" b="1" i="0" u="none" strike="noStrike" cap="none" dirty="0" smtClean="0">
                <a:solidFill>
                  <a:schemeClr val="dk1"/>
                </a:solidFill>
                <a:latin typeface="Calibri"/>
                <a:ea typeface="Calibri"/>
                <a:cs typeface="Calibri"/>
                <a:sym typeface="Calibri"/>
              </a:rPr>
              <a:t>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latin typeface="Calibri"/>
                <a:ea typeface="Calibri"/>
                <a:cs typeface="Calibri"/>
                <a:sym typeface="Calibri"/>
              </a:rPr>
              <a:t>Videoclipul</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prezintă</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caracteristicile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comune</a:t>
            </a:r>
            <a:r>
              <a:rPr lang="en-US" sz="1200" b="0" i="0" u="none" strike="noStrike" cap="none" dirty="0" smtClean="0">
                <a:solidFill>
                  <a:schemeClr val="dk1"/>
                </a:solidFill>
                <a:latin typeface="Calibri"/>
                <a:ea typeface="Calibri"/>
                <a:cs typeface="Calibri"/>
                <a:sym typeface="Calibri"/>
              </a:rPr>
              <a:t> ale tinerilor talentați</a:t>
            </a:r>
            <a:r>
              <a:rPr lang="ro-RO" sz="1200" b="0" i="0" u="none" strike="noStrike" cap="none" dirty="0" smtClean="0">
                <a:solidFill>
                  <a:schemeClr val="dk1"/>
                </a:solidFill>
                <a:latin typeface="Calibri"/>
                <a:ea typeface="Calibri"/>
                <a:cs typeface="Calibri"/>
                <a:sym typeface="Calibri"/>
              </a:rPr>
              <a:t>/supradotați</a:t>
            </a:r>
            <a:r>
              <a:rPr lang="en-US" sz="1200" b="0" i="0" u="none" strike="noStrike" cap="none" dirty="0" smtClean="0">
                <a:solidFill>
                  <a:schemeClr val="dk1"/>
                </a:solidFill>
                <a:latin typeface="Calibri"/>
                <a:ea typeface="Calibri"/>
                <a:cs typeface="Calibri"/>
                <a:sym typeface="Calibri"/>
              </a:rPr>
              <a:t>. Dr. Dan Peters </a:t>
            </a:r>
            <a:r>
              <a:rPr lang="en-US" sz="1200" b="0" i="0" u="none" strike="noStrike" cap="none" dirty="0" err="1" smtClean="0">
                <a:solidFill>
                  <a:schemeClr val="dk1"/>
                </a:solidFill>
                <a:latin typeface="Calibri"/>
                <a:ea typeface="Calibri"/>
                <a:cs typeface="Calibri"/>
                <a:sym typeface="Calibri"/>
              </a:rPr>
              <a:t>trece</a:t>
            </a:r>
            <a:r>
              <a:rPr lang="en-US" sz="1200" b="0" i="0" u="none" strike="noStrike" cap="none" dirty="0" smtClean="0">
                <a:solidFill>
                  <a:schemeClr val="dk1"/>
                </a:solidFill>
                <a:latin typeface="Calibri"/>
                <a:ea typeface="Calibri"/>
                <a:cs typeface="Calibri"/>
                <a:sym typeface="Calibri"/>
              </a:rPr>
              <a:t> în </a:t>
            </a:r>
            <a:r>
              <a:rPr lang="en-US" sz="1200" b="0" i="0" u="none" strike="noStrike" cap="none" dirty="0" err="1" smtClean="0">
                <a:solidFill>
                  <a:schemeClr val="dk1"/>
                </a:solidFill>
                <a:latin typeface="Calibri"/>
                <a:ea typeface="Calibri"/>
                <a:cs typeface="Calibri"/>
                <a:sym typeface="Calibri"/>
              </a:rPr>
              <a:t>revistă</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câteva</a:t>
            </a:r>
            <a:r>
              <a:rPr lang="en-US" sz="1200" b="0" i="0" u="none" strike="noStrike" cap="none" dirty="0" smtClean="0">
                <a:solidFill>
                  <a:schemeClr val="dk1"/>
                </a:solidFill>
                <a:latin typeface="Calibri"/>
                <a:ea typeface="Calibri"/>
                <a:cs typeface="Calibri"/>
                <a:sym typeface="Calibri"/>
              </a:rPr>
              <a:t> caracteristici </a:t>
            </a:r>
            <a:r>
              <a:rPr lang="en-US" sz="1200" b="0" i="0" u="none" strike="noStrike" cap="none" dirty="0" err="1" smtClean="0">
                <a:solidFill>
                  <a:schemeClr val="dk1"/>
                </a:solidFill>
                <a:latin typeface="Calibri"/>
                <a:ea typeface="Calibri"/>
                <a:cs typeface="Calibri"/>
                <a:sym typeface="Calibri"/>
              </a:rPr>
              <a:t>comune</a:t>
            </a:r>
            <a:r>
              <a:rPr lang="en-US" sz="1200" b="0" i="0" u="none" strike="noStrike" cap="none" dirty="0" smtClean="0">
                <a:solidFill>
                  <a:schemeClr val="dk1"/>
                </a:solidFill>
                <a:latin typeface="Calibri"/>
                <a:ea typeface="Calibri"/>
                <a:cs typeface="Calibri"/>
                <a:sym typeface="Calibri"/>
              </a:rPr>
              <a:t> ale copiilor și </a:t>
            </a:r>
            <a:r>
              <a:rPr lang="en-US" sz="1200" b="0" i="0" u="none" strike="noStrike" cap="none" dirty="0" err="1" smtClean="0">
                <a:solidFill>
                  <a:schemeClr val="dk1"/>
                </a:solidFill>
                <a:latin typeface="Calibri"/>
                <a:ea typeface="Calibri"/>
                <a:cs typeface="Calibri"/>
                <a:sym typeface="Calibri"/>
              </a:rPr>
              <a:t>adolescenților</a:t>
            </a:r>
            <a:r>
              <a:rPr lang="en-US" sz="1200" b="0" i="0" u="none" strike="noStrike" cap="none" dirty="0" smtClean="0">
                <a:solidFill>
                  <a:schemeClr val="dk1"/>
                </a:solidFill>
                <a:latin typeface="Calibri"/>
                <a:ea typeface="Calibri"/>
                <a:cs typeface="Calibri"/>
                <a:sym typeface="Calibri"/>
              </a:rPr>
              <a:t> talentați</a:t>
            </a:r>
            <a:r>
              <a:rPr lang="ro-RO" sz="1200" b="0" i="0" u="none" strike="noStrike" cap="none" dirty="0" smtClean="0">
                <a:solidFill>
                  <a:schemeClr val="dk1"/>
                </a:solidFill>
                <a:latin typeface="Calibri"/>
                <a:ea typeface="Calibri"/>
                <a:cs typeface="Calibri"/>
                <a:sym typeface="Calibri"/>
              </a:rPr>
              <a:t>/supradotați.</a:t>
            </a:r>
            <a:r>
              <a:rPr lang="ro-RO"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Părinții și </a:t>
            </a:r>
            <a:r>
              <a:rPr lang="en-US" sz="1200" b="0" i="0" u="none" strike="noStrike" cap="none" dirty="0" err="1" smtClean="0">
                <a:solidFill>
                  <a:schemeClr val="dk1"/>
                </a:solidFill>
                <a:latin typeface="Calibri"/>
                <a:ea typeface="Calibri"/>
                <a:cs typeface="Calibri"/>
                <a:sym typeface="Calibri"/>
              </a:rPr>
              <a:t>educatorii</a:t>
            </a:r>
            <a:r>
              <a:rPr lang="en-US" sz="1200" b="0" i="0" u="none" strike="noStrike" cap="none" dirty="0" smtClean="0">
                <a:solidFill>
                  <a:schemeClr val="dk1"/>
                </a:solidFill>
                <a:latin typeface="Calibri"/>
                <a:ea typeface="Calibri"/>
                <a:cs typeface="Calibri"/>
                <a:sym typeface="Calibri"/>
              </a:rPr>
              <a:t> pot </a:t>
            </a:r>
            <a:r>
              <a:rPr lang="en-US" sz="1200" b="0" i="0" u="none" strike="noStrike" cap="none" dirty="0" err="1" smtClean="0">
                <a:solidFill>
                  <a:schemeClr val="dk1"/>
                </a:solidFill>
                <a:latin typeface="Calibri"/>
                <a:ea typeface="Calibri"/>
                <a:cs typeface="Calibri"/>
                <a:sym typeface="Calibri"/>
              </a:rPr>
              <a:t>găsi</a:t>
            </a:r>
            <a:r>
              <a:rPr lang="en-US" sz="1200" b="0" i="0" u="none" strike="noStrike" cap="none" dirty="0" smtClean="0">
                <a:solidFill>
                  <a:schemeClr val="dk1"/>
                </a:solidFill>
                <a:latin typeface="Calibri"/>
                <a:ea typeface="Calibri"/>
                <a:cs typeface="Calibri"/>
                <a:sym typeface="Calibri"/>
              </a:rPr>
              <a:t> acest lucru </a:t>
            </a:r>
            <a:r>
              <a:rPr lang="en-US" sz="1200" b="0" i="0" u="none" strike="noStrike" cap="none" dirty="0" err="1" smtClean="0">
                <a:solidFill>
                  <a:schemeClr val="dk1"/>
                </a:solidFill>
                <a:latin typeface="Calibri"/>
                <a:ea typeface="Calibri"/>
                <a:cs typeface="Calibri"/>
                <a:sym typeface="Calibri"/>
              </a:rPr>
              <a:t>util</a:t>
            </a:r>
            <a:r>
              <a:rPr lang="en-US" sz="1200" b="0" i="0" u="none" strike="noStrike" cap="none" dirty="0" smtClean="0">
                <a:solidFill>
                  <a:schemeClr val="dk1"/>
                </a:solidFill>
                <a:latin typeface="Calibri"/>
                <a:ea typeface="Calibri"/>
                <a:cs typeface="Calibri"/>
                <a:sym typeface="Calibri"/>
              </a:rPr>
              <a:t> în înțelegerea și </a:t>
            </a:r>
            <a:r>
              <a:rPr lang="en-US" sz="1200" b="0" i="0" u="none" strike="noStrike" cap="none" dirty="0" err="1" smtClean="0">
                <a:solidFill>
                  <a:schemeClr val="dk1"/>
                </a:solidFill>
                <a:latin typeface="Calibri"/>
                <a:ea typeface="Calibri"/>
                <a:cs typeface="Calibri"/>
                <a:sym typeface="Calibri"/>
              </a:rPr>
              <a:t>lucrul</a:t>
            </a:r>
            <a:r>
              <a:rPr lang="en-US" sz="1200" b="0" i="0" u="none" strike="noStrike" cap="none" dirty="0" smtClean="0">
                <a:solidFill>
                  <a:schemeClr val="dk1"/>
                </a:solidFill>
                <a:latin typeface="Calibri"/>
                <a:ea typeface="Calibri"/>
                <a:cs typeface="Calibri"/>
                <a:sym typeface="Calibri"/>
              </a:rPr>
              <a:t> cu copiii supradotați.</a:t>
            </a:r>
            <a:endParaRPr lang="ro-RO" sz="1200" b="0" i="0" u="none" strike="noStrike" cap="none" dirty="0"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sng" strike="noStrike" cap="none" dirty="0"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err="1" smtClean="0">
                <a:solidFill>
                  <a:schemeClr val="dk1"/>
                </a:solidFill>
                <a:latin typeface="Calibri"/>
                <a:ea typeface="Calibri"/>
                <a:cs typeface="Calibri"/>
                <a:sym typeface="Calibri"/>
              </a:rPr>
              <a:t>Discuție</a:t>
            </a:r>
            <a:r>
              <a:rPr lang="en-US" sz="1200" b="0" i="0" u="sng" strike="noStrike" cap="none" dirty="0" smtClean="0">
                <a:solidFill>
                  <a:schemeClr val="dk1"/>
                </a:solidFill>
                <a:latin typeface="Calibri"/>
                <a:ea typeface="Calibri"/>
                <a:cs typeface="Calibri"/>
                <a:sym typeface="Calibri"/>
              </a:rPr>
              <a:t>: exemple din experiența </a:t>
            </a:r>
            <a:r>
              <a:rPr lang="en-US" sz="1200" b="0" i="0" u="sng" strike="noStrike" cap="none" smtClean="0">
                <a:solidFill>
                  <a:schemeClr val="dk1"/>
                </a:solidFill>
                <a:latin typeface="Calibri"/>
                <a:ea typeface="Calibri"/>
                <a:cs typeface="Calibri"/>
                <a:sym typeface="Calibri"/>
              </a:rPr>
              <a:t>profesorilor</a:t>
            </a:r>
            <a:r>
              <a:rPr lang="ro-RO" sz="1200" b="0" i="0" u="sng" strike="noStrike" cap="none" smtClean="0">
                <a:solidFill>
                  <a:schemeClr val="dk1"/>
                </a:solidFill>
                <a:latin typeface="Calibri"/>
                <a:ea typeface="Calibri"/>
                <a:cs typeface="Calibri"/>
                <a:sym typeface="Calibri"/>
              </a:rPr>
              <a:t>.</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i="0" u="sng" strike="noStrike" cap="none" smtClean="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1" i="1" u="none" strike="noStrike" cap="none" smtClean="0">
                <a:solidFill>
                  <a:schemeClr val="dk1"/>
                </a:solidFill>
                <a:latin typeface="Calibri"/>
                <a:ea typeface="Calibri"/>
                <a:cs typeface="Calibri"/>
                <a:sym typeface="Calibri"/>
              </a:rPr>
              <a:t>Intreaba si ce trasaturi</a:t>
            </a:r>
            <a:r>
              <a:rPr lang="ro-RO" sz="1200" b="1" i="1" u="none" strike="noStrike" cap="none" baseline="0" smtClean="0">
                <a:solidFill>
                  <a:schemeClr val="dk1"/>
                </a:solidFill>
                <a:latin typeface="Calibri"/>
                <a:ea typeface="Calibri"/>
                <a:cs typeface="Calibri"/>
                <a:sym typeface="Calibri"/>
              </a:rPr>
              <a:t> negative au</a:t>
            </a:r>
            <a:endParaRPr lang="en-US" sz="1200" b="1" i="1" u="none" strike="noStrike" cap="none" dirty="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36</a:t>
            </a:fld>
            <a:endParaRPr/>
          </a:p>
        </p:txBody>
      </p:sp>
    </p:spTree>
    <p:extLst>
      <p:ext uri="{BB962C8B-B14F-4D97-AF65-F5344CB8AC3E}">
        <p14:creationId xmlns:p14="http://schemas.microsoft.com/office/powerpoint/2010/main" val="3834158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smtClean="0">
                <a:solidFill>
                  <a:schemeClr val="dk1"/>
                </a:solidFill>
                <a:latin typeface="Calibri"/>
                <a:ea typeface="Calibri"/>
                <a:cs typeface="Calibri"/>
                <a:sym typeface="Calibri"/>
              </a:rPr>
              <a:t>Elevii talentați intelectual tind să dezvolte obiceiuri și abilități de studiu proaste printr-o lipsă de provocări educaționale</a:t>
            </a:r>
            <a:r>
              <a:rPr lang="ro-RO" sz="1200" b="0" i="0" u="none" strike="noStrike" cap="none" dirty="0" smtClean="0">
                <a:solidFill>
                  <a:schemeClr val="dk1"/>
                </a:solidFill>
                <a:latin typeface="Calibri"/>
                <a:ea typeface="Calibri"/>
                <a:cs typeface="Calibri"/>
                <a:sym typeface="Calibri"/>
              </a:rPr>
              <a:t>,</a:t>
            </a:r>
            <a:r>
              <a:rPr lang="ro-RO"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în timpul anilor de școală.</a:t>
            </a:r>
            <a:endParaRPr lang="en-US" sz="1200" b="1" i="0" u="none" strike="noStrike" cap="none" dirty="0" smtClean="0">
              <a:solidFill>
                <a:schemeClr val="dk1"/>
              </a:solidFill>
              <a:latin typeface="Calibri"/>
              <a:ea typeface="Calibri"/>
              <a:cs typeface="Calibri"/>
              <a:sym typeface="Calibri"/>
            </a:endParaRPr>
          </a:p>
          <a:p>
            <a:r>
              <a:rPr lang="fr-FR" sz="1200" b="0" i="0" u="none" strike="noStrike" cap="none" dirty="0" smtClean="0">
                <a:solidFill>
                  <a:schemeClr val="dk1"/>
                </a:solidFill>
                <a:latin typeface="Calibri"/>
                <a:ea typeface="Calibri"/>
                <a:cs typeface="Calibri"/>
                <a:sym typeface="Calibri"/>
              </a:rPr>
              <a:t>Cum putem satisface nevoile elevului</a:t>
            </a:r>
            <a:r>
              <a:rPr lang="ro-RO" sz="1200" b="0" i="0" u="none" strike="noStrike" cap="none" dirty="0" smtClean="0">
                <a:solidFill>
                  <a:schemeClr val="dk1"/>
                </a:solidFill>
                <a:latin typeface="Calibri"/>
                <a:ea typeface="Calibri"/>
                <a:cs typeface="Calibri"/>
                <a:sym typeface="Calibri"/>
              </a:rPr>
              <a:t> supradotat</a:t>
            </a:r>
            <a:r>
              <a:rPr lang="en-US" sz="1200" b="0" i="0" u="none" strike="noStrike" cap="none" dirty="0" smtClean="0">
                <a:solidFill>
                  <a:schemeClr val="dk1"/>
                </a:solidFill>
                <a:latin typeface="Calibri"/>
                <a:ea typeface="Calibri"/>
                <a:cs typeface="Calibri"/>
                <a:sym typeface="Calibri"/>
              </a:rPr>
              <a:t>? Ce ar trebui să facem pentru a-l ajuta pe elev să fie un cursant mai eficient și să </a:t>
            </a:r>
            <a:r>
              <a:rPr lang="ro-RO" sz="1200" b="0" i="0" u="none" strike="noStrike" cap="none" dirty="0" smtClean="0">
                <a:solidFill>
                  <a:schemeClr val="dk1"/>
                </a:solidFill>
                <a:latin typeface="Calibri"/>
                <a:ea typeface="Calibri"/>
                <a:cs typeface="Calibri"/>
                <a:sym typeface="Calibri"/>
              </a:rPr>
              <a:t>îi</a:t>
            </a:r>
            <a:r>
              <a:rPr lang="en-US" sz="1200" b="0" i="0" u="none" strike="noStrike" cap="none" dirty="0" smtClean="0">
                <a:solidFill>
                  <a:schemeClr val="dk1"/>
                </a:solidFill>
                <a:latin typeface="Calibri"/>
                <a:ea typeface="Calibri"/>
                <a:cs typeface="Calibri"/>
                <a:sym typeface="Calibri"/>
              </a:rPr>
              <a:t> oferim instrumentele de care are nevoie? Invitați participanții să vizioneze unul dintre </a:t>
            </a:r>
            <a:r>
              <a:rPr lang="en-US" sz="1200" b="0" i="0" u="none" strike="noStrike" cap="none" dirty="0" err="1" smtClean="0">
                <a:solidFill>
                  <a:schemeClr val="dk1"/>
                </a:solidFill>
                <a:latin typeface="Calibri"/>
                <a:ea typeface="Calibri"/>
                <a:cs typeface="Calibri"/>
                <a:sym typeface="Calibri"/>
              </a:rPr>
              <a:t>videoclipuri</a:t>
            </a:r>
            <a:r>
              <a:rPr lang="ro-RO" sz="1200" b="0" i="0" u="none" strike="noStrike" cap="none" dirty="0" smtClean="0">
                <a:solidFill>
                  <a:schemeClr val="dk1"/>
                </a:solidFill>
                <a:latin typeface="Calibri"/>
                <a:ea typeface="Calibri"/>
                <a:cs typeface="Calibri"/>
                <a:sym typeface="Calibri"/>
              </a:rPr>
              <a:t>le din fișa anexată</a:t>
            </a:r>
            <a:r>
              <a:rPr lang="en-US" sz="1200" b="0" i="0" u="none" strike="noStrike" cap="none" dirty="0" smtClean="0">
                <a:solidFill>
                  <a:schemeClr val="dk1"/>
                </a:solidFill>
                <a:latin typeface="Calibri"/>
                <a:ea typeface="Calibri"/>
                <a:cs typeface="Calibri"/>
                <a:sym typeface="Calibri"/>
              </a:rPr>
              <a:t> pentru a obține informații despre subiect (</a:t>
            </a:r>
            <a:r>
              <a:rPr lang="ro-RO" sz="1200" b="0" i="0" u="none" strike="noStrike" cap="none" dirty="0" smtClean="0">
                <a:solidFill>
                  <a:schemeClr val="dk1"/>
                </a:solidFill>
                <a:latin typeface="Calibri"/>
                <a:ea typeface="Calibri"/>
                <a:cs typeface="Calibri"/>
                <a:sym typeface="Calibri"/>
              </a:rPr>
              <a:t>temă pentru</a:t>
            </a:r>
            <a:r>
              <a:rPr lang="ro-RO"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acasă)</a:t>
            </a:r>
            <a:r>
              <a:rPr lang="en-US" sz="1200" b="0" i="0" u="none" strike="noStrike" cap="none" baseline="0" dirty="0" smtClean="0">
                <a:solidFill>
                  <a:schemeClr val="dk1"/>
                </a:solidFill>
                <a:latin typeface="Calibri"/>
                <a:ea typeface="Calibri"/>
                <a:cs typeface="Calibri"/>
                <a:sym typeface="Calibri"/>
              </a:rPr>
              <a:t>.</a:t>
            </a:r>
          </a:p>
          <a:p>
            <a:endParaRPr lang="en-US" sz="1200" b="1" i="0" u="none" strike="noStrike" cap="none" dirty="0" smtClean="0">
              <a:solidFill>
                <a:schemeClr val="dk1"/>
              </a:solidFill>
              <a:latin typeface="Calibri"/>
              <a:ea typeface="Calibri"/>
              <a:cs typeface="Calibri"/>
              <a:sym typeface="Calibri"/>
            </a:endParaRPr>
          </a:p>
          <a:p>
            <a:r>
              <a:rPr lang="en-US" sz="1200" b="0" i="0" u="none" strike="noStrike" cap="none" dirty="0" smtClean="0">
                <a:solidFill>
                  <a:schemeClr val="dk1"/>
                </a:solidFill>
                <a:latin typeface="Calibri"/>
                <a:ea typeface="Calibri"/>
                <a:cs typeface="Calibri"/>
                <a:sym typeface="Calibri"/>
              </a:rPr>
              <a:t>Elevii talentați intelectual întâmpină probleme în școală din cauza lipsei stimulării intelectuale în timpul zilei. </a:t>
            </a:r>
            <a:endParaRPr lang="en-US" sz="1200" b="1" i="0" u="none" strike="noStrike" cap="none" dirty="0" smtClean="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37</a:t>
            </a:fld>
            <a:endParaRPr dirty="0"/>
          </a:p>
        </p:txBody>
      </p:sp>
    </p:spTree>
    <p:extLst>
      <p:ext uri="{BB962C8B-B14F-4D97-AF65-F5344CB8AC3E}">
        <p14:creationId xmlns:p14="http://schemas.microsoft.com/office/powerpoint/2010/main" val="621697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0" noProof="0" dirty="0" smtClean="0"/>
              <a:t>Elevii talentați prosperă și excelează atunci când li se oferă șansa de a-și </a:t>
            </a:r>
            <a:r>
              <a:rPr lang="ro-RO" b="0" noProof="0" smtClean="0"/>
              <a:t>demonstra interpretărilepe care le fac inițial </a:t>
            </a:r>
            <a:r>
              <a:rPr lang="ro-RO" b="0" noProof="0" dirty="0" smtClean="0"/>
              <a:t>în formate pe care le pot gestiona, de exemplu, formate vizuale sau prin reprezentări fizice. Copiii de două ori excepționali se bazează, de obicei, pe forme alternative de comunicare, cum ar fi construirea de modele, desenarea de imagini, acționarea conceptelor, de exemplu, sau chiar utilizarea unor astfel de progrese în sectorul IT, cum ar fi artele digitale. Acesta este motivul pentru care proiectul </a:t>
            </a:r>
            <a:r>
              <a:rPr lang="ro-RO" b="0" noProof="0" dirty="0" err="1" smtClean="0"/>
              <a:t>InCrea</a:t>
            </a:r>
            <a:r>
              <a:rPr lang="ro-RO" b="0" noProof="0" dirty="0" smtClean="0"/>
              <a:t>+ este atât de important</a:t>
            </a:r>
            <a:r>
              <a:rPr lang="en-US" b="0" dirty="0" smtClean="0"/>
              <a:t>.</a:t>
            </a:r>
            <a:endParaRPr lang="ro-RO" b="0" dirty="0" smtClean="0"/>
          </a:p>
          <a:p>
            <a:pPr marL="0" lvl="0" indent="0" algn="l" rtl="0">
              <a:lnSpc>
                <a:spcPct val="100000"/>
              </a:lnSpc>
              <a:spcBef>
                <a:spcPts val="0"/>
              </a:spcBef>
              <a:spcAft>
                <a:spcPts val="0"/>
              </a:spcAft>
              <a:buSzPts val="1400"/>
              <a:buNone/>
            </a:pPr>
            <a:endParaRPr lang="en-US" sz="1200" b="0" i="0" u="none" strike="noStrike" cap="none" baseline="0" dirty="0" smtClean="0">
              <a:solidFill>
                <a:schemeClr val="dk1"/>
              </a:solidFill>
              <a:effectLst/>
              <a:latin typeface="Calibri"/>
              <a:sym typeface="Calibri"/>
            </a:endParaRPr>
          </a:p>
          <a:p>
            <a:pPr marL="0" lvl="0" indent="0" algn="l" rtl="0">
              <a:lnSpc>
                <a:spcPct val="100000"/>
              </a:lnSpc>
              <a:spcBef>
                <a:spcPts val="0"/>
              </a:spcBef>
              <a:spcAft>
                <a:spcPts val="0"/>
              </a:spcAft>
              <a:buSzPts val="1400"/>
              <a:buNone/>
            </a:pPr>
            <a:r>
              <a:rPr lang="ro-RO" sz="1200" b="0" i="0" u="none" strike="noStrike" cap="none" noProof="0" dirty="0" smtClean="0">
                <a:solidFill>
                  <a:schemeClr val="dk1"/>
                </a:solidFill>
                <a:effectLst/>
                <a:latin typeface="Calibri"/>
                <a:ea typeface="Calibri"/>
                <a:cs typeface="Calibri"/>
                <a:sym typeface="Calibri"/>
              </a:rPr>
              <a:t>Devine din ce în ce mai evident, relevant nu numai pentru cei supradotați, ci și pentru copiii cu dizabilități și pentru toți copiii în general, că a ne asigura că </a:t>
            </a:r>
            <a:r>
              <a:rPr lang="ro-RO" sz="1200" b="1" i="1" u="none" strike="noStrike" cap="none" noProof="0" dirty="0" smtClean="0">
                <a:solidFill>
                  <a:schemeClr val="dk1"/>
                </a:solidFill>
                <a:effectLst/>
                <a:latin typeface="Calibri"/>
                <a:ea typeface="Calibri"/>
                <a:cs typeface="Calibri"/>
                <a:sym typeface="Calibri"/>
              </a:rPr>
              <a:t>toată lumea este inclusă în procesul </a:t>
            </a:r>
            <a:r>
              <a:rPr lang="ro-RO" sz="1200" b="1" i="1" u="none" strike="noStrike" cap="none" noProof="0" smtClean="0">
                <a:solidFill>
                  <a:schemeClr val="dk1"/>
                </a:solidFill>
                <a:effectLst/>
                <a:latin typeface="Calibri"/>
                <a:ea typeface="Calibri"/>
                <a:cs typeface="Calibri"/>
                <a:sym typeface="Calibri"/>
              </a:rPr>
              <a:t>educațional</a:t>
            </a:r>
            <a:r>
              <a:rPr lang="ro-RO" sz="1200" b="0" i="0" u="none" strike="noStrike" cap="none" noProof="0" smtClean="0">
                <a:solidFill>
                  <a:schemeClr val="dk1"/>
                </a:solidFill>
                <a:effectLst/>
                <a:latin typeface="Calibri"/>
                <a:ea typeface="Calibri"/>
                <a:cs typeface="Calibri"/>
                <a:sym typeface="Calibri"/>
              </a:rPr>
              <a:t>, </a:t>
            </a:r>
            <a:r>
              <a:rPr lang="ro-RO" sz="1200" b="0" i="0" u="none" strike="noStrike" cap="none" noProof="0" dirty="0" smtClean="0">
                <a:solidFill>
                  <a:schemeClr val="dk1"/>
                </a:solidFill>
                <a:effectLst/>
                <a:latin typeface="Calibri"/>
                <a:ea typeface="Calibri"/>
                <a:cs typeface="Calibri"/>
                <a:sym typeface="Calibri"/>
              </a:rPr>
              <a:t>Direcția în care ar trebui să facem eforturi este ca toți copiii să aibă șansa de a-și utiliza talentele și abilitățile emergente </a:t>
            </a:r>
            <a:r>
              <a:rPr lang="ro-RO" sz="1200" b="0" i="0" u="none" strike="noStrike" cap="none" noProof="0" smtClean="0">
                <a:solidFill>
                  <a:schemeClr val="dk1"/>
                </a:solidFill>
                <a:effectLst/>
                <a:latin typeface="Calibri"/>
                <a:ea typeface="Calibri"/>
                <a:cs typeface="Calibri"/>
                <a:sym typeface="Calibri"/>
              </a:rPr>
              <a:t>la maximum, </a:t>
            </a:r>
            <a:r>
              <a:rPr lang="ro-RO" sz="1200" b="0" i="0" u="none" strike="noStrike" cap="none" noProof="0" dirty="0" smtClean="0">
                <a:solidFill>
                  <a:schemeClr val="dk1"/>
                </a:solidFill>
                <a:effectLst/>
                <a:latin typeface="Calibri"/>
                <a:ea typeface="Calibri"/>
                <a:cs typeface="Calibri"/>
                <a:sym typeface="Calibri"/>
              </a:rPr>
              <a:t>ceea ce necesită atenție și furnizarea de sprijin specializat</a:t>
            </a:r>
            <a:r>
              <a:rPr lang="ro-RO" sz="1200" b="0"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38</a:t>
            </a:fld>
            <a:endParaRPr dirty="0"/>
          </a:p>
        </p:txBody>
      </p:sp>
    </p:spTree>
    <p:extLst>
      <p:ext uri="{BB962C8B-B14F-4D97-AF65-F5344CB8AC3E}">
        <p14:creationId xmlns:p14="http://schemas.microsoft.com/office/powerpoint/2010/main" val="1729571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50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a:t>
            </a:fld>
            <a:endParaRPr dirty="0"/>
          </a:p>
        </p:txBody>
      </p:sp>
    </p:spTree>
    <p:extLst>
      <p:ext uri="{BB962C8B-B14F-4D97-AF65-F5344CB8AC3E}">
        <p14:creationId xmlns:p14="http://schemas.microsoft.com/office/powerpoint/2010/main" val="1291934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err="1" smtClean="0">
                <a:solidFill>
                  <a:schemeClr val="dk1"/>
                </a:solidFill>
                <a:effectLst/>
                <a:latin typeface="Calibri"/>
                <a:ea typeface="Calibri"/>
                <a:cs typeface="Calibri"/>
                <a:sym typeface="Calibri"/>
              </a:rPr>
              <a:t>Organizația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Mondială</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Sănătății</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declarat</a:t>
            </a:r>
            <a:r>
              <a:rPr lang="en-US" sz="1200" b="0" i="0" u="none" strike="noStrike" cap="none" dirty="0" smtClean="0">
                <a:solidFill>
                  <a:schemeClr val="dk1"/>
                </a:solidFill>
                <a:effectLst/>
                <a:latin typeface="Calibri"/>
                <a:ea typeface="Calibri"/>
                <a:cs typeface="Calibri"/>
                <a:sym typeface="Calibri"/>
              </a:rPr>
              <a:t> pe 11 </a:t>
            </a:r>
            <a:r>
              <a:rPr lang="en-US" sz="1200" b="0" i="0" u="none" strike="noStrike" cap="none" dirty="0" err="1" smtClean="0">
                <a:solidFill>
                  <a:schemeClr val="dk1"/>
                </a:solidFill>
                <a:effectLst/>
                <a:latin typeface="Calibri"/>
                <a:ea typeface="Calibri"/>
                <a:cs typeface="Calibri"/>
                <a:sym typeface="Calibri"/>
              </a:rPr>
              <a:t>martie</a:t>
            </a:r>
            <a:r>
              <a:rPr lang="en-US" sz="1200" b="0" i="0" u="none" strike="noStrike" cap="none" dirty="0" smtClean="0">
                <a:solidFill>
                  <a:schemeClr val="dk1"/>
                </a:solidFill>
                <a:effectLst/>
                <a:latin typeface="Calibri"/>
                <a:ea typeface="Calibri"/>
                <a:cs typeface="Calibri"/>
                <a:sym typeface="Calibri"/>
              </a:rPr>
              <a:t> 2020 că </a:t>
            </a:r>
            <a:r>
              <a:rPr lang="en-US" sz="1200" b="0" i="0" u="none" strike="noStrike" cap="none" dirty="0" err="1" smtClean="0">
                <a:solidFill>
                  <a:schemeClr val="dk1"/>
                </a:solidFill>
                <a:effectLst/>
                <a:latin typeface="Calibri"/>
                <a:ea typeface="Calibri"/>
                <a:cs typeface="Calibri"/>
                <a:sym typeface="Calibri"/>
              </a:rPr>
              <a:t>boala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cauzată</a:t>
            </a:r>
            <a:r>
              <a:rPr lang="en-US" sz="1200" b="0" i="0" u="none" strike="noStrike" cap="none" dirty="0" smtClean="0">
                <a:solidFill>
                  <a:schemeClr val="dk1"/>
                </a:solidFill>
                <a:effectLst/>
                <a:latin typeface="Calibri"/>
                <a:ea typeface="Calibri"/>
                <a:cs typeface="Calibri"/>
                <a:sym typeface="Calibri"/>
              </a:rPr>
              <a:t> de Sars-CoV-2 ar putea fi </a:t>
            </a:r>
            <a:r>
              <a:rPr lang="en-US" sz="1200" b="0" i="0" u="none" strike="noStrike" cap="none" dirty="0" err="1" smtClean="0">
                <a:solidFill>
                  <a:schemeClr val="dk1"/>
                </a:solidFill>
                <a:effectLst/>
                <a:latin typeface="Calibri"/>
                <a:ea typeface="Calibri"/>
                <a:cs typeface="Calibri"/>
                <a:sym typeface="Calibri"/>
              </a:rPr>
              <a:t>caracterizată</a:t>
            </a:r>
            <a:r>
              <a:rPr lang="en-US" sz="1200" b="0" i="0" u="none" strike="noStrike" cap="none" dirty="0" smtClean="0">
                <a:solidFill>
                  <a:schemeClr val="dk1"/>
                </a:solidFill>
                <a:effectLst/>
                <a:latin typeface="Calibri"/>
                <a:ea typeface="Calibri"/>
                <a:cs typeface="Calibri"/>
                <a:sym typeface="Calibri"/>
              </a:rPr>
              <a:t> ca o </a:t>
            </a:r>
            <a:r>
              <a:rPr lang="en-US" sz="1200" b="0" i="0" u="none" strike="noStrike" cap="none" dirty="0" err="1" smtClean="0">
                <a:solidFill>
                  <a:schemeClr val="dk1"/>
                </a:solidFill>
                <a:effectLst/>
                <a:latin typeface="Calibri"/>
                <a:ea typeface="Calibri"/>
                <a:cs typeface="Calibri"/>
                <a:sym typeface="Calibri"/>
              </a:rPr>
              <a:t>pandemie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În </a:t>
            </a:r>
            <a:r>
              <a:rPr lang="en-US" sz="1200" b="0" i="0" u="none" strike="noStrike" cap="none" dirty="0" err="1" smtClean="0">
                <a:solidFill>
                  <a:schemeClr val="dk1"/>
                </a:solidFill>
                <a:effectLst/>
                <a:latin typeface="Calibri"/>
                <a:ea typeface="Calibri"/>
                <a:cs typeface="Calibri"/>
                <a:sym typeface="Calibri"/>
              </a:rPr>
              <a:t>această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situație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neobișnuită</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ciudată</a:t>
            </a:r>
            <a:r>
              <a:rPr lang="en-US" sz="1200" b="0" i="0" u="none" strike="noStrike" cap="none" dirty="0" smtClean="0">
                <a:solidFill>
                  <a:schemeClr val="dk1"/>
                </a:solidFill>
                <a:effectLst/>
                <a:latin typeface="Calibri"/>
                <a:ea typeface="Calibri"/>
                <a:cs typeface="Calibri"/>
                <a:sym typeface="Calibri"/>
              </a:rPr>
              <a:t>, școlile au fost </a:t>
            </a:r>
            <a:r>
              <a:rPr lang="en-US" sz="1200" b="0" i="0" u="none" strike="noStrike" cap="none" dirty="0" err="1" smtClean="0">
                <a:solidFill>
                  <a:schemeClr val="dk1"/>
                </a:solidFill>
                <a:effectLst/>
                <a:latin typeface="Calibri"/>
                <a:ea typeface="Calibri"/>
                <a:cs typeface="Calibri"/>
                <a:sym typeface="Calibri"/>
              </a:rPr>
              <a:t>nevoite</a:t>
            </a:r>
            <a:r>
              <a:rPr lang="en-US" sz="1200" b="0" i="0" u="none" strike="noStrike" cap="none" dirty="0" smtClean="0">
                <a:solidFill>
                  <a:schemeClr val="dk1"/>
                </a:solidFill>
                <a:effectLst/>
                <a:latin typeface="Calibri"/>
                <a:ea typeface="Calibri"/>
                <a:cs typeface="Calibri"/>
                <a:sym typeface="Calibri"/>
              </a:rPr>
              <a:t> să </a:t>
            </a:r>
            <a:r>
              <a:rPr lang="en-US" sz="1200" b="0" i="0" u="none" strike="noStrike" cap="none" dirty="0" err="1" smtClean="0">
                <a:solidFill>
                  <a:schemeClr val="dk1"/>
                </a:solidFill>
                <a:effectLst/>
                <a:latin typeface="Calibri"/>
                <a:ea typeface="Calibri"/>
                <a:cs typeface="Calibri"/>
                <a:sym typeface="Calibri"/>
              </a:rPr>
              <a:t>reducă</a:t>
            </a:r>
            <a:r>
              <a:rPr lang="en-US" sz="1200" b="0" i="0" u="none" strike="noStrike" cap="none" dirty="0" smtClean="0">
                <a:solidFill>
                  <a:schemeClr val="dk1"/>
                </a:solidFill>
                <a:effectLst/>
                <a:latin typeface="Calibri"/>
                <a:ea typeface="Calibri"/>
                <a:cs typeface="Calibri"/>
                <a:sym typeface="Calibri"/>
              </a:rPr>
              <a:t> și</a:t>
            </a:r>
            <a:r>
              <a:rPr lang="ro-RO" sz="1200" b="0" i="0" u="none" strike="noStrike" cap="none" dirty="0"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să </a:t>
            </a:r>
            <a:r>
              <a:rPr lang="en-US" sz="1200" b="0" i="0" u="none" strike="noStrike" cap="none" dirty="0" err="1" smtClean="0">
                <a:solidFill>
                  <a:schemeClr val="dk1"/>
                </a:solidFill>
                <a:effectLst/>
                <a:latin typeface="Calibri"/>
                <a:ea typeface="Calibri"/>
                <a:cs typeface="Calibri"/>
                <a:sym typeface="Calibri"/>
              </a:rPr>
              <a:t>suspende</a:t>
            </a:r>
            <a:r>
              <a:rPr lang="en-US" sz="1200" b="0" i="0" u="none" strike="noStrike" cap="none" dirty="0" smtClean="0">
                <a:solidFill>
                  <a:schemeClr val="dk1"/>
                </a:solidFill>
                <a:effectLst/>
                <a:latin typeface="Calibri"/>
                <a:ea typeface="Calibri"/>
                <a:cs typeface="Calibri"/>
                <a:sym typeface="Calibri"/>
              </a:rPr>
              <a:t> activitatea pentru a reduce riscurile de </a:t>
            </a:r>
            <a:r>
              <a:rPr lang="en-US" sz="1200" b="0" i="0" u="none" strike="noStrike" cap="none" dirty="0" err="1" smtClean="0">
                <a:solidFill>
                  <a:schemeClr val="dk1"/>
                </a:solidFill>
                <a:effectLst/>
                <a:latin typeface="Calibri"/>
                <a:ea typeface="Calibri"/>
                <a:cs typeface="Calibri"/>
                <a:sym typeface="Calibri"/>
              </a:rPr>
              <a:t>infectare</a:t>
            </a:r>
            <a:r>
              <a:rPr lang="en-US" sz="1200" b="0" i="0" u="none" strike="noStrike" cap="none" dirty="0" smtClean="0">
                <a:solidFill>
                  <a:schemeClr val="dk1"/>
                </a:solidFill>
                <a:effectLst/>
                <a:latin typeface="Calibri"/>
                <a:ea typeface="Calibri"/>
                <a:cs typeface="Calibri"/>
                <a:sym typeface="Calibri"/>
              </a:rPr>
              <a:t>. Pandemia a </a:t>
            </a:r>
            <a:r>
              <a:rPr lang="en-US" sz="1200" b="0" i="0" u="none" strike="noStrike" cap="none" dirty="0" err="1" smtClean="0">
                <a:solidFill>
                  <a:schemeClr val="dk1"/>
                </a:solidFill>
                <a:effectLst/>
                <a:latin typeface="Calibri"/>
                <a:ea typeface="Calibri"/>
                <a:cs typeface="Calibri"/>
                <a:sym typeface="Calibri"/>
              </a:rPr>
              <a:t>oferit</a:t>
            </a:r>
            <a:r>
              <a:rPr lang="en-US" sz="1200" b="0" i="0" u="none" strike="noStrike" cap="none" dirty="0" smtClean="0">
                <a:solidFill>
                  <a:schemeClr val="dk1"/>
                </a:solidFill>
                <a:effectLst/>
                <a:latin typeface="Calibri"/>
                <a:ea typeface="Calibri"/>
                <a:cs typeface="Calibri"/>
                <a:sym typeface="Calibri"/>
              </a:rPr>
              <a:t> tuturor </a:t>
            </a:r>
            <a:r>
              <a:rPr lang="en-US" sz="1200" b="0" i="0" u="none" strike="noStrike" cap="none" dirty="0" err="1" smtClean="0">
                <a:solidFill>
                  <a:schemeClr val="dk1"/>
                </a:solidFill>
                <a:effectLst/>
                <a:latin typeface="Calibri"/>
                <a:ea typeface="Calibri"/>
                <a:cs typeface="Calibri"/>
                <a:sym typeface="Calibri"/>
              </a:rPr>
              <a:t>șansa</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înțelege</a:t>
            </a:r>
            <a:r>
              <a:rPr lang="en-US" sz="1200" b="0" i="0" u="none" strike="noStrike" cap="none" dirty="0" smtClean="0">
                <a:solidFill>
                  <a:schemeClr val="dk1"/>
                </a:solidFill>
                <a:effectLst/>
                <a:latin typeface="Calibri"/>
                <a:ea typeface="Calibri"/>
                <a:cs typeface="Calibri"/>
                <a:sym typeface="Calibri"/>
              </a:rPr>
              <a:t> mai bine cum se pot </a:t>
            </a:r>
            <a:r>
              <a:rPr lang="en-US" sz="1200" b="0" i="0" u="none" strike="noStrike" cap="none" dirty="0" err="1" smtClean="0">
                <a:solidFill>
                  <a:schemeClr val="dk1"/>
                </a:solidFill>
                <a:effectLst/>
                <a:latin typeface="Calibri"/>
                <a:ea typeface="Calibri"/>
                <a:cs typeface="Calibri"/>
                <a:sym typeface="Calibri"/>
              </a:rPr>
              <a:t>manifesta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inegalitățile</a:t>
            </a:r>
            <a:r>
              <a:rPr lang="en-US" sz="1200" b="0" i="0" u="none" strike="noStrike" cap="none" dirty="0" smtClean="0">
                <a:solidFill>
                  <a:schemeClr val="dk1"/>
                </a:solidFill>
                <a:effectLst/>
                <a:latin typeface="Calibri"/>
                <a:ea typeface="Calibri"/>
                <a:cs typeface="Calibri"/>
                <a:sym typeface="Calibri"/>
              </a:rPr>
              <a:t> sociale în </a:t>
            </a:r>
            <a:r>
              <a:rPr lang="en-US" sz="1200" b="0" i="0" u="none" strike="noStrike" cap="none" dirty="0" err="1" smtClean="0">
                <a:solidFill>
                  <a:schemeClr val="dk1"/>
                </a:solidFill>
                <a:effectLst/>
                <a:latin typeface="Calibri"/>
                <a:ea typeface="Calibri"/>
                <a:cs typeface="Calibri"/>
                <a:sym typeface="Calibri"/>
              </a:rPr>
              <a:t>sectorul</a:t>
            </a:r>
            <a:r>
              <a:rPr lang="en-US" sz="1200" b="0" i="0" u="none" strike="noStrike" cap="none" dirty="0" smtClean="0">
                <a:solidFill>
                  <a:schemeClr val="dk1"/>
                </a:solidFill>
                <a:effectLst/>
                <a:latin typeface="Calibri"/>
                <a:ea typeface="Calibri"/>
                <a:cs typeface="Calibri"/>
                <a:sym typeface="Calibri"/>
              </a:rPr>
              <a:t> educațional</a:t>
            </a:r>
            <a:r>
              <a:rPr lang="ro-RO" sz="1200" b="0" i="0" u="none" strike="noStrike" cap="none" dirty="0" smtClean="0">
                <a:solidFill>
                  <a:schemeClr val="dk1"/>
                </a:solidFill>
                <a:effectLst/>
                <a:latin typeface="Calibri"/>
                <a:ea typeface="Calibri"/>
                <a:cs typeface="Calibri"/>
                <a:sym typeface="Calibri"/>
              </a:rPr>
              <a: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40</a:t>
            </a:fld>
            <a:endParaRPr/>
          </a:p>
        </p:txBody>
      </p:sp>
    </p:spTree>
    <p:extLst>
      <p:ext uri="{BB962C8B-B14F-4D97-AF65-F5344CB8AC3E}">
        <p14:creationId xmlns:p14="http://schemas.microsoft.com/office/powerpoint/2010/main" val="418838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41</a:t>
            </a:fld>
            <a:endParaRPr dirty="0"/>
          </a:p>
        </p:txBody>
      </p:sp>
    </p:spTree>
    <p:extLst>
      <p:ext uri="{BB962C8B-B14F-4D97-AF65-F5344CB8AC3E}">
        <p14:creationId xmlns:p14="http://schemas.microsoft.com/office/powerpoint/2010/main" val="1386356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42</a:t>
            </a:fld>
            <a:endParaRPr dirty="0"/>
          </a:p>
        </p:txBody>
      </p:sp>
    </p:spTree>
    <p:extLst>
      <p:ext uri="{BB962C8B-B14F-4D97-AF65-F5344CB8AC3E}">
        <p14:creationId xmlns:p14="http://schemas.microsoft.com/office/powerpoint/2010/main" val="1501155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smtClean="0"/>
              <a:t>Închiderea</a:t>
            </a:r>
            <a:r>
              <a:rPr lang="en-US" dirty="0" smtClean="0"/>
              <a:t> școlilor are o </a:t>
            </a:r>
            <a:r>
              <a:rPr lang="en-US" dirty="0" err="1" smtClean="0"/>
              <a:t>influență</a:t>
            </a:r>
            <a:r>
              <a:rPr lang="en-US" dirty="0" smtClean="0"/>
              <a:t> </a:t>
            </a:r>
            <a:r>
              <a:rPr lang="en-US" dirty="0" err="1" smtClean="0"/>
              <a:t>negativă</a:t>
            </a:r>
            <a:r>
              <a:rPr lang="en-US" dirty="0" smtClean="0"/>
              <a:t> </a:t>
            </a:r>
            <a:r>
              <a:rPr lang="en-US" dirty="0" err="1" smtClean="0"/>
              <a:t>semnificativă</a:t>
            </a:r>
            <a:r>
              <a:rPr lang="en-US" dirty="0" smtClean="0"/>
              <a:t> asupra </a:t>
            </a:r>
            <a:r>
              <a:rPr lang="en-US" dirty="0" err="1" smtClean="0"/>
              <a:t>rezultatelor</a:t>
            </a:r>
            <a:r>
              <a:rPr lang="en-US" dirty="0" smtClean="0"/>
              <a:t> academice și asupra învățării sociale și </a:t>
            </a:r>
            <a:r>
              <a:rPr lang="en-US" dirty="0" err="1" smtClean="0"/>
              <a:t>emoționale</a:t>
            </a:r>
            <a:r>
              <a:rPr lang="en-US" dirty="0" smtClean="0"/>
              <a:t> (SEL). </a:t>
            </a:r>
            <a:endParaRPr lang="ro-RO" dirty="0" smtClean="0"/>
          </a:p>
          <a:p>
            <a:pPr marL="0" lvl="0" indent="0" algn="l" rtl="0">
              <a:lnSpc>
                <a:spcPct val="100000"/>
              </a:lnSpc>
              <a:spcBef>
                <a:spcPts val="0"/>
              </a:spcBef>
              <a:spcAft>
                <a:spcPts val="0"/>
              </a:spcAft>
              <a:buSzPts val="1400"/>
              <a:buNone/>
            </a:pPr>
            <a:r>
              <a:rPr lang="ro-RO" dirty="0" smtClean="0"/>
              <a:t>Actorii</a:t>
            </a:r>
            <a:r>
              <a:rPr lang="en-US" dirty="0" smtClean="0"/>
              <a:t> </a:t>
            </a:r>
            <a:r>
              <a:rPr lang="en-US" dirty="0" err="1" smtClean="0"/>
              <a:t>intere</a:t>
            </a:r>
            <a:r>
              <a:rPr lang="ro-RO" dirty="0" err="1" smtClean="0"/>
              <a:t>sați</a:t>
            </a:r>
            <a:r>
              <a:rPr lang="en-US" dirty="0" smtClean="0"/>
              <a:t> din </a:t>
            </a:r>
            <a:r>
              <a:rPr lang="en-US" dirty="0" err="1" smtClean="0"/>
              <a:t>domeniul</a:t>
            </a:r>
            <a:r>
              <a:rPr lang="en-US" dirty="0" smtClean="0"/>
              <a:t> </a:t>
            </a:r>
            <a:r>
              <a:rPr lang="en-US" dirty="0" err="1" smtClean="0"/>
              <a:t>educați</a:t>
            </a:r>
            <a:r>
              <a:rPr lang="ro-RO" dirty="0" smtClean="0"/>
              <a:t>onal </a:t>
            </a:r>
            <a:r>
              <a:rPr lang="en-US" dirty="0" smtClean="0"/>
              <a:t>au </a:t>
            </a:r>
            <a:r>
              <a:rPr lang="en-US" dirty="0" err="1" smtClean="0"/>
              <a:t>încercat</a:t>
            </a:r>
            <a:r>
              <a:rPr lang="en-US" dirty="0" smtClean="0"/>
              <a:t> rapid să </a:t>
            </a:r>
            <a:r>
              <a:rPr lang="en-US" dirty="0" err="1" smtClean="0"/>
              <a:t>disemineze</a:t>
            </a:r>
            <a:r>
              <a:rPr lang="ro-RO" dirty="0" smtClean="0"/>
              <a:t> lecțiile</a:t>
            </a:r>
            <a:r>
              <a:rPr lang="en-US" dirty="0" smtClean="0"/>
              <a:t> online și alte resurse de învățare la distanță, </a:t>
            </a:r>
            <a:r>
              <a:rPr lang="en-US" dirty="0" err="1" smtClean="0"/>
              <a:t>oferind</a:t>
            </a:r>
            <a:r>
              <a:rPr lang="en-US" dirty="0" smtClean="0"/>
              <a:t> </a:t>
            </a:r>
            <a:r>
              <a:rPr lang="en-US" dirty="0" err="1" smtClean="0"/>
              <a:t>lecții</a:t>
            </a:r>
            <a:r>
              <a:rPr lang="en-US" dirty="0" smtClean="0"/>
              <a:t> prin internet, </a:t>
            </a:r>
            <a:r>
              <a:rPr lang="en-US" dirty="0" err="1" smtClean="0"/>
              <a:t>televiziune</a:t>
            </a:r>
            <a:r>
              <a:rPr lang="en-US" dirty="0" smtClean="0"/>
              <a:t> și radio, precum și </a:t>
            </a:r>
            <a:r>
              <a:rPr lang="en-US" dirty="0" err="1" smtClean="0"/>
              <a:t>materiale</a:t>
            </a:r>
            <a:r>
              <a:rPr lang="en-US" dirty="0" smtClean="0"/>
              <a:t> de studiu </a:t>
            </a:r>
            <a:r>
              <a:rPr lang="en-US" dirty="0" err="1" smtClean="0"/>
              <a:t>tipărite</a:t>
            </a:r>
            <a:r>
              <a:rPr lang="ro-RO" dirty="0" smtClean="0"/>
              <a:t>,</a:t>
            </a:r>
            <a:r>
              <a:rPr lang="en-US" dirty="0" smtClean="0"/>
              <a:t> pentru a </a:t>
            </a:r>
            <a:r>
              <a:rPr lang="en-US" dirty="0" err="1" smtClean="0"/>
              <a:t>acoperi</a:t>
            </a:r>
            <a:r>
              <a:rPr lang="en-US" dirty="0" smtClean="0"/>
              <a:t> </a:t>
            </a:r>
            <a:r>
              <a:rPr lang="en-US" dirty="0" err="1" smtClean="0"/>
              <a:t>pierder</a:t>
            </a:r>
            <a:r>
              <a:rPr lang="ro-RO" dirty="0" err="1" smtClean="0"/>
              <a:t>ile</a:t>
            </a:r>
            <a:r>
              <a:rPr lang="en-US" dirty="0" smtClean="0"/>
              <a:t> </a:t>
            </a:r>
            <a:r>
              <a:rPr lang="en-US" dirty="0" err="1" smtClean="0"/>
              <a:t>instruirii</a:t>
            </a:r>
            <a:r>
              <a:rPr lang="en-US" dirty="0" smtClean="0"/>
              <a:t> față în față.</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43</a:t>
            </a:fld>
            <a:endParaRPr/>
          </a:p>
        </p:txBody>
      </p:sp>
    </p:spTree>
    <p:extLst>
      <p:ext uri="{BB962C8B-B14F-4D97-AF65-F5344CB8AC3E}">
        <p14:creationId xmlns:p14="http://schemas.microsoft.com/office/powerpoint/2010/main" val="1963504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Școlile oferă servicii sociale dincolo de învățarea academică, încurajând înscrierea și </a:t>
            </a:r>
            <a:r>
              <a:rPr lang="ro-RO" sz="1200" b="0" i="0" u="none" strike="noStrike" cap="none" dirty="0" smtClean="0">
                <a:solidFill>
                  <a:schemeClr val="dk1"/>
                </a:solidFill>
                <a:effectLst/>
                <a:latin typeface="Calibri"/>
                <a:ea typeface="Calibri"/>
                <a:cs typeface="Calibri"/>
                <a:sym typeface="Calibri"/>
              </a:rPr>
              <a:t>retenția</a:t>
            </a:r>
            <a:r>
              <a:rPr lang="en-US" sz="1200" b="0" i="0" u="none" strike="noStrike" cap="none" dirty="0" smtClean="0">
                <a:solidFill>
                  <a:schemeClr val="dk1"/>
                </a:solidFill>
                <a:effectLst/>
                <a:latin typeface="Calibri"/>
                <a:ea typeface="Calibri"/>
                <a:cs typeface="Calibri"/>
                <a:sym typeface="Calibri"/>
              </a:rPr>
              <a:t> tinerilor care altfel ar putea fi excluși din educație și societate. </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Dar aceste servicii au fost limitate în timpul pandemiei.</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44</a:t>
            </a:fld>
            <a:endParaRPr dirty="0"/>
          </a:p>
        </p:txBody>
      </p:sp>
    </p:spTree>
    <p:extLst>
      <p:ext uri="{BB962C8B-B14F-4D97-AF65-F5344CB8AC3E}">
        <p14:creationId xmlns:p14="http://schemas.microsoft.com/office/powerpoint/2010/main" val="66045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Fiecare țară a trebuit să identifice provocările prioritare atunci când </a:t>
            </a:r>
            <a:r>
              <a:rPr lang="en-US" sz="1200" b="0" i="0" u="none" strike="noStrike" cap="none" dirty="0" err="1" smtClean="0">
                <a:solidFill>
                  <a:schemeClr val="dk1"/>
                </a:solidFill>
                <a:effectLst/>
                <a:latin typeface="Calibri"/>
                <a:ea typeface="Calibri"/>
                <a:cs typeface="Calibri"/>
                <a:sym typeface="Calibri"/>
              </a:rPr>
              <a:t>pune</a:t>
            </a:r>
            <a:r>
              <a:rPr lang="en-US" sz="1200" b="0" i="0" u="none" strike="noStrike" cap="none" dirty="0" smtClean="0">
                <a:solidFill>
                  <a:schemeClr val="dk1"/>
                </a:solidFill>
                <a:effectLst/>
                <a:latin typeface="Calibri"/>
                <a:ea typeface="Calibri"/>
                <a:cs typeface="Calibri"/>
                <a:sym typeface="Calibri"/>
              </a:rPr>
              <a:t> în aplicare măsuri pentru a asigura </a:t>
            </a:r>
            <a:r>
              <a:rPr lang="en-US" sz="1200" b="0" i="0" u="none" strike="noStrike" cap="none" dirty="0" err="1" smtClean="0">
                <a:solidFill>
                  <a:schemeClr val="dk1"/>
                </a:solidFill>
                <a:effectLst/>
                <a:latin typeface="Calibri"/>
                <a:ea typeface="Calibri"/>
                <a:cs typeface="Calibri"/>
                <a:sym typeface="Calibri"/>
              </a:rPr>
              <a:t>continuitatea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echitatea</a:t>
            </a:r>
            <a:r>
              <a:rPr lang="en-US" sz="1200" b="0" i="0" u="none" strike="noStrike" cap="none" dirty="0" smtClean="0">
                <a:solidFill>
                  <a:schemeClr val="dk1"/>
                </a:solidFill>
                <a:effectLst/>
                <a:latin typeface="Calibri"/>
                <a:ea typeface="Calibri"/>
                <a:cs typeface="Calibri"/>
                <a:sym typeface="Calibri"/>
              </a:rPr>
              <a:t> și incluziunea în educație, în timp ce </a:t>
            </a:r>
            <a:r>
              <a:rPr lang="ro-RO" sz="1200" b="0" i="0" u="none" strike="noStrike" cap="none" dirty="0" smtClean="0">
                <a:solidFill>
                  <a:schemeClr val="dk1"/>
                </a:solidFill>
                <a:effectLst/>
                <a:latin typeface="Calibri"/>
                <a:ea typeface="Calibri"/>
                <a:cs typeface="Calibri"/>
                <a:sym typeface="Calibri"/>
              </a:rPr>
              <a:t>orele</a:t>
            </a:r>
            <a:r>
              <a:rPr lang="en-US" sz="1200" b="0" i="0" u="none" strike="noStrike" cap="none" dirty="0" smtClean="0">
                <a:solidFill>
                  <a:schemeClr val="dk1"/>
                </a:solidFill>
                <a:effectLst/>
                <a:latin typeface="Calibri"/>
                <a:ea typeface="Calibri"/>
                <a:cs typeface="Calibri"/>
                <a:sym typeface="Calibri"/>
              </a:rPr>
              <a:t> față în față </a:t>
            </a:r>
            <a:r>
              <a:rPr lang="ro-RO" sz="1200" b="0" i="0" u="none" strike="noStrike" cap="none" dirty="0" smtClean="0">
                <a:solidFill>
                  <a:schemeClr val="dk1"/>
                </a:solidFill>
                <a:effectLst/>
                <a:latin typeface="Calibri"/>
                <a:ea typeface="Calibri"/>
                <a:cs typeface="Calibri"/>
                <a:sym typeface="Calibri"/>
              </a:rPr>
              <a:t>au fost </a:t>
            </a:r>
            <a:r>
              <a:rPr lang="en-US" sz="1200" b="0" i="0" u="none" strike="noStrike" cap="none" dirty="0" err="1" smtClean="0">
                <a:solidFill>
                  <a:schemeClr val="dk1"/>
                </a:solidFill>
                <a:effectLst/>
                <a:latin typeface="Calibri"/>
                <a:ea typeface="Calibri"/>
                <a:cs typeface="Calibri"/>
                <a:sym typeface="Calibri"/>
              </a:rPr>
              <a:t>suspendate</a:t>
            </a:r>
            <a:r>
              <a:rPr lang="en-US" sz="1200" b="0" i="0" u="none" strike="noStrike" cap="none" dirty="0" smtClean="0">
                <a:solidFill>
                  <a:schemeClr val="dk1"/>
                </a:solidFill>
                <a:effectLst/>
                <a:latin typeface="Calibri"/>
                <a:ea typeface="Calibri"/>
                <a:cs typeface="Calibri"/>
                <a:sym typeface="Calibri"/>
              </a:rPr>
              <a:t>, aceste </a:t>
            </a:r>
            <a:r>
              <a:rPr lang="en-US" sz="1200" b="0" i="0" u="none" strike="noStrike" cap="none" dirty="0" err="1" smtClean="0">
                <a:solidFill>
                  <a:schemeClr val="dk1"/>
                </a:solidFill>
                <a:effectLst/>
                <a:latin typeface="Calibri"/>
                <a:ea typeface="Calibri"/>
                <a:cs typeface="Calibri"/>
                <a:sym typeface="Calibri"/>
              </a:rPr>
              <a:t>priorități</a:t>
            </a:r>
            <a:r>
              <a:rPr lang="en-US" sz="1200" b="0" i="0" u="none" strike="noStrike" cap="none" dirty="0" smtClean="0">
                <a:solidFill>
                  <a:schemeClr val="dk1"/>
                </a:solidFill>
                <a:effectLst/>
                <a:latin typeface="Calibri"/>
                <a:ea typeface="Calibri"/>
                <a:cs typeface="Calibri"/>
                <a:sym typeface="Calibri"/>
              </a:rPr>
              <a:t> pot fi </a:t>
            </a:r>
            <a:r>
              <a:rPr lang="en-US" sz="1200" b="0" i="0" u="none" strike="noStrike" cap="none" dirty="0" err="1" smtClean="0">
                <a:solidFill>
                  <a:schemeClr val="dk1"/>
                </a:solidFill>
                <a:effectLst/>
                <a:latin typeface="Calibri"/>
                <a:ea typeface="Calibri"/>
                <a:cs typeface="Calibri"/>
                <a:sym typeface="Calibri"/>
              </a:rPr>
              <a:t>incluse</a:t>
            </a:r>
            <a:r>
              <a:rPr lang="en-US" sz="1200" b="0" i="0" u="none" strike="noStrike" cap="none" dirty="0" smtClean="0">
                <a:solidFill>
                  <a:schemeClr val="dk1"/>
                </a:solidFill>
                <a:effectLst/>
                <a:latin typeface="Calibri"/>
                <a:ea typeface="Calibri"/>
                <a:cs typeface="Calibri"/>
                <a:sym typeface="Calibri"/>
              </a:rPr>
              <a:t> în </a:t>
            </a:r>
            <a:r>
              <a:rPr lang="en-US" sz="1200" b="0" i="0" u="none" strike="noStrike" cap="none" dirty="0" err="1" smtClean="0">
                <a:solidFill>
                  <a:schemeClr val="dk1"/>
                </a:solidFill>
                <a:effectLst/>
                <a:latin typeface="Calibri"/>
                <a:ea typeface="Calibri"/>
                <a:cs typeface="Calibri"/>
                <a:sym typeface="Calibri"/>
              </a:rPr>
              <a:t>următoarele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categorii</a:t>
            </a:r>
            <a:r>
              <a:rPr lang="en-US" sz="1200" b="0" i="0" u="none" strike="noStrike" cap="none" dirty="0" smtClean="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r>
              <a:rPr lang="en-US" sz="1200" b="1" i="0" u="none" strike="noStrike" cap="none" dirty="0" smtClean="0">
                <a:solidFill>
                  <a:schemeClr val="dk1"/>
                </a:solidFill>
                <a:effectLst/>
                <a:latin typeface="Calibri"/>
                <a:ea typeface="Calibri"/>
                <a:cs typeface="Calibri"/>
                <a:sym typeface="Calibri"/>
              </a:rPr>
              <a:t>Echitate și incluziune</a:t>
            </a:r>
            <a:r>
              <a:rPr lang="en-US" sz="1200" b="0" i="0" u="none" strike="noStrike" cap="none" dirty="0" smtClean="0">
                <a:solidFill>
                  <a:schemeClr val="dk1"/>
                </a:solidFill>
                <a:effectLst/>
                <a:latin typeface="Calibri"/>
                <a:ea typeface="Calibri"/>
                <a:cs typeface="Calibri"/>
                <a:sym typeface="Calibri"/>
              </a:rPr>
              <a:t>: să se </a:t>
            </a:r>
            <a:r>
              <a:rPr lang="en-US" sz="1200" b="0" i="0" u="none" strike="noStrike" cap="none" dirty="0" err="1" smtClean="0">
                <a:solidFill>
                  <a:schemeClr val="dk1"/>
                </a:solidFill>
                <a:effectLst/>
                <a:latin typeface="Calibri"/>
                <a:ea typeface="Calibri"/>
                <a:cs typeface="Calibri"/>
                <a:sym typeface="Calibri"/>
              </a:rPr>
              <a:t>concentreze</a:t>
            </a:r>
            <a:r>
              <a:rPr lang="en-US" sz="1200" b="0" i="0" u="none" strike="noStrike" cap="none" dirty="0" smtClean="0">
                <a:solidFill>
                  <a:schemeClr val="dk1"/>
                </a:solidFill>
                <a:effectLst/>
                <a:latin typeface="Calibri"/>
                <a:ea typeface="Calibri"/>
                <a:cs typeface="Calibri"/>
                <a:sym typeface="Calibri"/>
              </a:rPr>
              <a:t> asupra </a:t>
            </a:r>
            <a:r>
              <a:rPr lang="en-US" sz="1200" b="0" i="0" u="none" strike="noStrike" cap="none" dirty="0" err="1" smtClean="0">
                <a:solidFill>
                  <a:schemeClr val="dk1"/>
                </a:solidFill>
                <a:effectLst/>
                <a:latin typeface="Calibri"/>
                <a:ea typeface="Calibri"/>
                <a:cs typeface="Calibri"/>
                <a:sym typeface="Calibri"/>
              </a:rPr>
              <a:t>grupurilor</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populație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vulnerabile</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marginalizate</a:t>
            </a:r>
            <a:r>
              <a:rPr lang="en-US" sz="1200" b="0" i="0" u="none" strike="noStrike" cap="none" dirty="0" smtClean="0">
                <a:solidFill>
                  <a:schemeClr val="dk1"/>
                </a:solidFill>
                <a:effectLst/>
                <a:latin typeface="Calibri"/>
                <a:ea typeface="Calibri"/>
                <a:cs typeface="Calibri"/>
                <a:sym typeface="Calibri"/>
              </a:rPr>
              <a:t> – inclusiv </a:t>
            </a:r>
            <a:r>
              <a:rPr lang="en-US" sz="1200" b="0" i="0" u="none" strike="noStrike" cap="none" dirty="0" err="1" smtClean="0">
                <a:solidFill>
                  <a:schemeClr val="dk1"/>
                </a:solidFill>
                <a:effectLst/>
                <a:latin typeface="Calibri"/>
                <a:ea typeface="Calibri"/>
                <a:cs typeface="Calibri"/>
                <a:sym typeface="Calibri"/>
              </a:rPr>
              <a:t>refugiații</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migranții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populațiile</a:t>
            </a:r>
            <a:r>
              <a:rPr lang="en-US" sz="1200" b="0" i="0" u="none" strike="noStrike" cap="none" dirty="0" smtClean="0">
                <a:solidFill>
                  <a:schemeClr val="dk1"/>
                </a:solidFill>
                <a:effectLst/>
                <a:latin typeface="Calibri"/>
                <a:ea typeface="Calibri"/>
                <a:cs typeface="Calibri"/>
                <a:sym typeface="Calibri"/>
              </a:rPr>
              <a:t> cele mai </a:t>
            </a:r>
            <a:r>
              <a:rPr lang="en-US" sz="1200" b="0" i="0" u="none" strike="noStrike" cap="none" dirty="0" err="1" smtClean="0">
                <a:solidFill>
                  <a:schemeClr val="dk1"/>
                </a:solidFill>
                <a:effectLst/>
                <a:latin typeface="Calibri"/>
                <a:ea typeface="Calibri"/>
                <a:cs typeface="Calibri"/>
                <a:sym typeface="Calibri"/>
              </a:rPr>
              <a:t>dezavantajate</a:t>
            </a:r>
            <a:r>
              <a:rPr lang="en-US" sz="1200" b="0" i="0" u="none" strike="noStrike" cap="none" dirty="0" smtClean="0">
                <a:solidFill>
                  <a:schemeClr val="dk1"/>
                </a:solidFill>
                <a:effectLst/>
                <a:latin typeface="Calibri"/>
                <a:ea typeface="Calibri"/>
                <a:cs typeface="Calibri"/>
                <a:sym typeface="Calibri"/>
              </a:rPr>
              <a:t> din </a:t>
            </a:r>
            <a:r>
              <a:rPr lang="en-US" sz="1200" b="0" i="0" u="none" strike="noStrike" cap="none" dirty="0" err="1" smtClean="0">
                <a:solidFill>
                  <a:schemeClr val="dk1"/>
                </a:solidFill>
                <a:effectLst/>
                <a:latin typeface="Calibri"/>
                <a:ea typeface="Calibri"/>
                <a:cs typeface="Calibri"/>
                <a:sym typeface="Calibri"/>
              </a:rPr>
              <a:t>punct</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vedere</a:t>
            </a:r>
            <a:r>
              <a:rPr lang="en-US" sz="1200" b="0" i="0" u="none" strike="noStrike" cap="none" dirty="0" smtClean="0">
                <a:solidFill>
                  <a:schemeClr val="dk1"/>
                </a:solidFill>
                <a:effectLst/>
                <a:latin typeface="Calibri"/>
                <a:ea typeface="Calibri"/>
                <a:cs typeface="Calibri"/>
                <a:sym typeface="Calibri"/>
              </a:rPr>
              <a:t> socio</a:t>
            </a:r>
            <a:r>
              <a:rPr lang="ro-RO" sz="1200" b="0" i="0"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economic și </a:t>
            </a:r>
            <a:r>
              <a:rPr lang="en-US" sz="1200" b="0" i="0" u="none" strike="noStrike" cap="none" dirty="0" err="1" smtClean="0">
                <a:solidFill>
                  <a:schemeClr val="dk1"/>
                </a:solidFill>
                <a:effectLst/>
                <a:latin typeface="Calibri"/>
                <a:ea typeface="Calibri"/>
                <a:cs typeface="Calibri"/>
                <a:sym typeface="Calibri"/>
              </a:rPr>
              <a:t>persoanele</a:t>
            </a:r>
            <a:r>
              <a:rPr lang="en-US" sz="1200" b="0" i="0" u="none" strike="noStrike" cap="none" dirty="0" smtClean="0">
                <a:solidFill>
                  <a:schemeClr val="dk1"/>
                </a:solidFill>
                <a:effectLst/>
                <a:latin typeface="Calibri"/>
                <a:ea typeface="Calibri"/>
                <a:cs typeface="Calibri"/>
                <a:sym typeface="Calibri"/>
              </a:rPr>
              <a:t> cu dizabilități – și asupra </a:t>
            </a:r>
            <a:r>
              <a:rPr lang="en-US" sz="1200" b="0" i="0" u="none" strike="noStrike" cap="none" dirty="0" err="1" smtClean="0">
                <a:solidFill>
                  <a:schemeClr val="dk1"/>
                </a:solidFill>
                <a:effectLst/>
                <a:latin typeface="Calibri"/>
                <a:ea typeface="Calibri"/>
                <a:cs typeface="Calibri"/>
                <a:sym typeface="Calibri"/>
              </a:rPr>
              <a:t>diversității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sexuale</a:t>
            </a:r>
            <a:r>
              <a:rPr lang="en-US" sz="1200" b="0" i="0" u="none" strike="noStrike" cap="none" dirty="0" smtClean="0">
                <a:solidFill>
                  <a:schemeClr val="dk1"/>
                </a:solidFill>
                <a:effectLst/>
                <a:latin typeface="Calibri"/>
                <a:ea typeface="Calibri"/>
                <a:cs typeface="Calibri"/>
                <a:sym typeface="Calibri"/>
              </a:rPr>
              <a:t> și de gen. </a:t>
            </a:r>
          </a:p>
          <a:p>
            <a:pPr marL="0" lvl="0" indent="0" algn="l" rtl="0">
              <a:lnSpc>
                <a:spcPct val="100000"/>
              </a:lnSpc>
              <a:spcBef>
                <a:spcPts val="0"/>
              </a:spcBef>
              <a:spcAft>
                <a:spcPts val="0"/>
              </a:spcAft>
              <a:buSzPts val="1400"/>
              <a:buNone/>
            </a:pPr>
            <a:r>
              <a:rPr lang="en-US" sz="1200" b="1" i="0" u="none" strike="noStrike" cap="none" dirty="0" smtClean="0">
                <a:solidFill>
                  <a:schemeClr val="dk1"/>
                </a:solidFill>
                <a:effectLst/>
                <a:latin typeface="Calibri"/>
                <a:ea typeface="Calibri"/>
                <a:cs typeface="Calibri"/>
                <a:sym typeface="Calibri"/>
              </a:rPr>
              <a:t>Calitate și relevanță</a:t>
            </a:r>
            <a:r>
              <a:rPr lang="en-US" sz="1200" b="0" i="0" u="none" strike="noStrike" cap="none" dirty="0" smtClean="0">
                <a:solidFill>
                  <a:schemeClr val="dk1"/>
                </a:solidFill>
                <a:effectLst/>
                <a:latin typeface="Calibri"/>
                <a:ea typeface="Calibri"/>
                <a:cs typeface="Calibri"/>
                <a:sym typeface="Calibri"/>
              </a:rPr>
              <a:t>: să se </a:t>
            </a:r>
            <a:r>
              <a:rPr lang="en-US" sz="1200" b="0" i="0" u="none" strike="noStrike" cap="none" dirty="0" err="1" smtClean="0">
                <a:solidFill>
                  <a:schemeClr val="dk1"/>
                </a:solidFill>
                <a:effectLst/>
                <a:latin typeface="Calibri"/>
                <a:ea typeface="Calibri"/>
                <a:cs typeface="Calibri"/>
                <a:sym typeface="Calibri"/>
              </a:rPr>
              <a:t>concentreze</a:t>
            </a:r>
            <a:r>
              <a:rPr lang="en-US" sz="1200" b="0" i="0" u="none" strike="noStrike" cap="none" dirty="0" smtClean="0">
                <a:solidFill>
                  <a:schemeClr val="dk1"/>
                </a:solidFill>
                <a:effectLst/>
                <a:latin typeface="Calibri"/>
                <a:ea typeface="Calibri"/>
                <a:cs typeface="Calibri"/>
                <a:sym typeface="Calibri"/>
              </a:rPr>
              <a:t> pe îmbunătățirea </a:t>
            </a:r>
            <a:r>
              <a:rPr lang="en-US" sz="1200" b="0" i="0" u="none" strike="noStrike" cap="none" dirty="0" err="1" smtClean="0">
                <a:solidFill>
                  <a:schemeClr val="dk1"/>
                </a:solidFill>
                <a:effectLst/>
                <a:latin typeface="Calibri"/>
                <a:ea typeface="Calibri"/>
                <a:cs typeface="Calibri"/>
                <a:sym typeface="Calibri"/>
              </a:rPr>
              <a:t>conținutului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programelor</a:t>
            </a:r>
            <a:r>
              <a:rPr lang="en-US" sz="1200" b="0" i="0" u="none" strike="noStrike" cap="none" dirty="0" smtClean="0">
                <a:solidFill>
                  <a:schemeClr val="dk1"/>
                </a:solidFill>
                <a:effectLst/>
                <a:latin typeface="Calibri"/>
                <a:ea typeface="Calibri"/>
                <a:cs typeface="Calibri"/>
                <a:sym typeface="Calibri"/>
              </a:rPr>
              <a:t> de învățământ (în special în ceea ce privește </a:t>
            </a:r>
            <a:r>
              <a:rPr lang="en-US" sz="1200" b="0" i="0" u="none" strike="noStrike" cap="none" dirty="0" err="1" smtClean="0">
                <a:solidFill>
                  <a:schemeClr val="dk1"/>
                </a:solidFill>
                <a:effectLst/>
                <a:latin typeface="Calibri"/>
                <a:ea typeface="Calibri"/>
                <a:cs typeface="Calibri"/>
                <a:sym typeface="Calibri"/>
              </a:rPr>
              <a:t>sănătatea</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bunăstarea</a:t>
            </a:r>
            <a:r>
              <a:rPr lang="en-US" sz="1200" b="0" i="0" u="none" strike="noStrike" cap="none" dirty="0" smtClean="0">
                <a:solidFill>
                  <a:schemeClr val="dk1"/>
                </a:solidFill>
                <a:effectLst/>
                <a:latin typeface="Calibri"/>
                <a:ea typeface="Calibri"/>
                <a:cs typeface="Calibri"/>
                <a:sym typeface="Calibri"/>
              </a:rPr>
              <a:t>) și pe sprijinul </a:t>
            </a:r>
            <a:r>
              <a:rPr lang="en-US" sz="1200" b="0" i="0" u="none" strike="noStrike" cap="none" dirty="0" err="1" smtClean="0">
                <a:solidFill>
                  <a:schemeClr val="dk1"/>
                </a:solidFill>
                <a:effectLst/>
                <a:latin typeface="Calibri"/>
                <a:ea typeface="Calibri"/>
                <a:cs typeface="Calibri"/>
                <a:sym typeface="Calibri"/>
              </a:rPr>
              <a:t>specializat</a:t>
            </a:r>
            <a:r>
              <a:rPr lang="en-US" sz="1200" b="0" i="0" u="none" strike="noStrike" cap="none" dirty="0" smtClean="0">
                <a:solidFill>
                  <a:schemeClr val="dk1"/>
                </a:solidFill>
                <a:effectLst/>
                <a:latin typeface="Calibri"/>
                <a:ea typeface="Calibri"/>
                <a:cs typeface="Calibri"/>
                <a:sym typeface="Calibri"/>
              </a:rPr>
              <a:t> pentru profesori, pe asigurarea unor condiții </a:t>
            </a:r>
            <a:r>
              <a:rPr lang="en-US" sz="1200" b="0" i="0" u="none" strike="noStrike" cap="none" dirty="0" err="1" smtClean="0">
                <a:solidFill>
                  <a:schemeClr val="dk1"/>
                </a:solidFill>
                <a:effectLst/>
                <a:latin typeface="Calibri"/>
                <a:ea typeface="Calibri"/>
                <a:cs typeface="Calibri"/>
                <a:sym typeface="Calibri"/>
              </a:rPr>
              <a:t>contractuale</a:t>
            </a:r>
            <a:r>
              <a:rPr lang="en-US" sz="1200" b="0" i="0" u="none" strike="noStrike" cap="none" dirty="0" smtClean="0">
                <a:solidFill>
                  <a:schemeClr val="dk1"/>
                </a:solidFill>
                <a:effectLst/>
                <a:latin typeface="Calibri"/>
                <a:ea typeface="Calibri"/>
                <a:cs typeface="Calibri"/>
                <a:sym typeface="Calibri"/>
              </a:rPr>
              <a:t> și de muncă adecvate, pe formarea cadrelor didactice pentru învățarea la distanță și </a:t>
            </a:r>
            <a:r>
              <a:rPr lang="en-US" sz="1200" b="0" i="0" u="none" strike="noStrike" cap="none" dirty="0" err="1" smtClean="0">
                <a:solidFill>
                  <a:schemeClr val="dk1"/>
                </a:solidFill>
                <a:effectLst/>
                <a:latin typeface="Calibri"/>
                <a:ea typeface="Calibri"/>
                <a:cs typeface="Calibri"/>
                <a:sym typeface="Calibri"/>
              </a:rPr>
              <a:t>revenirea</a:t>
            </a:r>
            <a:r>
              <a:rPr lang="en-US" sz="1200" b="0" i="0" u="none" strike="noStrike" cap="none" dirty="0" smtClean="0">
                <a:solidFill>
                  <a:schemeClr val="dk1"/>
                </a:solidFill>
                <a:effectLst/>
                <a:latin typeface="Calibri"/>
                <a:ea typeface="Calibri"/>
                <a:cs typeface="Calibri"/>
                <a:sym typeface="Calibri"/>
              </a:rPr>
              <a:t> la școală, precum și pe sprijinul socio-</a:t>
            </a:r>
            <a:r>
              <a:rPr lang="en-US" sz="1200" b="0" i="0" u="none" strike="noStrike" cap="none" dirty="0" err="1" smtClean="0">
                <a:solidFill>
                  <a:schemeClr val="dk1"/>
                </a:solidFill>
                <a:effectLst/>
                <a:latin typeface="Calibri"/>
                <a:ea typeface="Calibri"/>
                <a:cs typeface="Calibri"/>
                <a:sym typeface="Calibri"/>
              </a:rPr>
              <a:t>emoțional</a:t>
            </a:r>
            <a:r>
              <a:rPr lang="en-US" sz="1200" b="0" i="0" u="none" strike="noStrike" cap="none" dirty="0" smtClean="0">
                <a:solidFill>
                  <a:schemeClr val="dk1"/>
                </a:solidFill>
                <a:effectLst/>
                <a:latin typeface="Calibri"/>
                <a:ea typeface="Calibri"/>
                <a:cs typeface="Calibri"/>
                <a:sym typeface="Calibri"/>
              </a:rPr>
              <a:t> pentru a </a:t>
            </a:r>
            <a:r>
              <a:rPr lang="en-US" sz="1200" b="0" i="0" u="none" strike="noStrike" cap="none" dirty="0" err="1" smtClean="0">
                <a:solidFill>
                  <a:schemeClr val="dk1"/>
                </a:solidFill>
                <a:effectLst/>
                <a:latin typeface="Calibri"/>
                <a:ea typeface="Calibri"/>
                <a:cs typeface="Calibri"/>
                <a:sym typeface="Calibri"/>
              </a:rPr>
              <a:t>lucra</a:t>
            </a:r>
            <a:r>
              <a:rPr lang="en-US" sz="1200" b="0" i="0" u="none" strike="noStrike" cap="none" dirty="0" smtClean="0">
                <a:solidFill>
                  <a:schemeClr val="dk1"/>
                </a:solidFill>
                <a:effectLst/>
                <a:latin typeface="Calibri"/>
                <a:ea typeface="Calibri"/>
                <a:cs typeface="Calibri"/>
                <a:sym typeface="Calibri"/>
              </a:rPr>
              <a:t> cu elevii și </a:t>
            </a:r>
            <a:r>
              <a:rPr lang="en-US" sz="1200" b="0" i="0" u="none" strike="noStrike" cap="none" dirty="0" err="1" smtClean="0">
                <a:solidFill>
                  <a:schemeClr val="dk1"/>
                </a:solidFill>
                <a:effectLst/>
                <a:latin typeface="Calibri"/>
                <a:ea typeface="Calibri"/>
                <a:cs typeface="Calibri"/>
                <a:sym typeface="Calibri"/>
              </a:rPr>
              <a:t>familiile</a:t>
            </a:r>
            <a:r>
              <a:rPr lang="en-US" sz="1200" b="0" i="0" u="none" strike="noStrike" cap="none" dirty="0" smtClean="0">
                <a:solidFill>
                  <a:schemeClr val="dk1"/>
                </a:solidFill>
                <a:effectLst/>
                <a:latin typeface="Calibri"/>
                <a:ea typeface="Calibri"/>
                <a:cs typeface="Calibri"/>
                <a:sym typeface="Calibri"/>
              </a:rPr>
              <a:t> acestora.</a:t>
            </a:r>
          </a:p>
          <a:p>
            <a:pPr marL="0" lvl="0" indent="0" algn="l" rtl="0">
              <a:lnSpc>
                <a:spcPct val="100000"/>
              </a:lnSpc>
              <a:spcBef>
                <a:spcPts val="0"/>
              </a:spcBef>
              <a:spcAft>
                <a:spcPts val="0"/>
              </a:spcAft>
              <a:buSzPts val="1400"/>
              <a:buNone/>
            </a:pPr>
            <a:r>
              <a:rPr lang="en-US" sz="1200" b="1" i="0" u="none" strike="noStrike" cap="none" dirty="0" smtClean="0">
                <a:solidFill>
                  <a:schemeClr val="dk1"/>
                </a:solidFill>
                <a:effectLst/>
                <a:latin typeface="Calibri"/>
                <a:ea typeface="Calibri"/>
                <a:cs typeface="Calibri"/>
                <a:sym typeface="Calibri"/>
              </a:rPr>
              <a:t>Sistemul de învățământ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pregătirea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sistemului</a:t>
            </a:r>
            <a:r>
              <a:rPr lang="en-US" sz="1200" b="0" i="0" u="none" strike="noStrike" cap="none" dirty="0" smtClean="0">
                <a:solidFill>
                  <a:schemeClr val="dk1"/>
                </a:solidFill>
                <a:effectLst/>
                <a:latin typeface="Calibri"/>
                <a:ea typeface="Calibri"/>
                <a:cs typeface="Calibri"/>
                <a:sym typeface="Calibri"/>
              </a:rPr>
              <a:t> de învățământ pentru a răspunde </a:t>
            </a:r>
            <a:r>
              <a:rPr lang="en-US" sz="1200" b="0" i="0" u="none" strike="noStrike" cap="none" dirty="0" err="1" smtClean="0">
                <a:solidFill>
                  <a:schemeClr val="dk1"/>
                </a:solidFill>
                <a:effectLst/>
                <a:latin typeface="Calibri"/>
                <a:ea typeface="Calibri"/>
                <a:cs typeface="Calibri"/>
                <a:sym typeface="Calibri"/>
              </a:rPr>
              <a:t>crizelor</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anume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reziliența</a:t>
            </a:r>
            <a:r>
              <a:rPr lang="en-US" sz="1200" b="0" i="0" u="none" strike="noStrike" cap="none" dirty="0" smtClean="0">
                <a:solidFill>
                  <a:schemeClr val="dk1"/>
                </a:solidFill>
                <a:effectLst/>
                <a:latin typeface="Calibri"/>
                <a:ea typeface="Calibri"/>
                <a:cs typeface="Calibri"/>
                <a:sym typeface="Calibri"/>
              </a:rPr>
              <a:t> la toate nivelurile. </a:t>
            </a:r>
          </a:p>
          <a:p>
            <a:pPr marL="0" lvl="0" indent="0" algn="l" rtl="0">
              <a:lnSpc>
                <a:spcPct val="100000"/>
              </a:lnSpc>
              <a:spcBef>
                <a:spcPts val="0"/>
              </a:spcBef>
              <a:spcAft>
                <a:spcPts val="0"/>
              </a:spcAft>
              <a:buSzPts val="1400"/>
              <a:buNone/>
            </a:pPr>
            <a:r>
              <a:rPr lang="en-US" sz="1200" b="1" i="0" u="none" strike="noStrike" cap="none" dirty="0" smtClean="0">
                <a:solidFill>
                  <a:schemeClr val="dk1"/>
                </a:solidFill>
                <a:effectLst/>
                <a:latin typeface="Calibri"/>
                <a:ea typeface="Calibri"/>
                <a:cs typeface="Calibri"/>
                <a:sym typeface="Calibri"/>
              </a:rPr>
              <a:t>Abordări interdisciplinare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planificarea</a:t>
            </a:r>
            <a:r>
              <a:rPr lang="en-US" sz="1200" b="0" i="0" u="none" strike="noStrike" cap="none" dirty="0" smtClean="0">
                <a:solidFill>
                  <a:schemeClr val="dk1"/>
                </a:solidFill>
                <a:effectLst/>
                <a:latin typeface="Calibri"/>
                <a:ea typeface="Calibri"/>
                <a:cs typeface="Calibri"/>
                <a:sym typeface="Calibri"/>
              </a:rPr>
              <a:t> și </a:t>
            </a:r>
            <a:r>
              <a:rPr lang="ro-RO" sz="1200" b="0" i="0" u="none" strike="noStrike" cap="none" dirty="0" smtClean="0">
                <a:solidFill>
                  <a:schemeClr val="dk1"/>
                </a:solidFill>
                <a:effectLst/>
                <a:latin typeface="Calibri"/>
                <a:ea typeface="Calibri"/>
                <a:cs typeface="Calibri"/>
                <a:sym typeface="Calibri"/>
              </a:rPr>
              <a:t>implementarea </a:t>
            </a:r>
            <a:r>
              <a:rPr lang="en-US" sz="1200" b="0" i="0" u="none" strike="noStrike" cap="none" dirty="0" err="1" smtClean="0">
                <a:solidFill>
                  <a:schemeClr val="dk1"/>
                </a:solidFill>
                <a:effectLst/>
                <a:latin typeface="Calibri"/>
                <a:ea typeface="Calibri"/>
                <a:cs typeface="Calibri"/>
                <a:sym typeface="Calibri"/>
              </a:rPr>
              <a:t>axate</a:t>
            </a:r>
            <a:r>
              <a:rPr lang="en-US" sz="1200" b="0" i="0" u="none" strike="noStrike" cap="none" dirty="0" smtClean="0">
                <a:solidFill>
                  <a:schemeClr val="dk1"/>
                </a:solidFill>
                <a:effectLst/>
                <a:latin typeface="Calibri"/>
                <a:ea typeface="Calibri"/>
                <a:cs typeface="Calibri"/>
                <a:sym typeface="Calibri"/>
              </a:rPr>
              <a:t> nu </a:t>
            </a:r>
            <a:r>
              <a:rPr lang="en-US" sz="1200" b="0" i="0" u="none" strike="noStrike" cap="none" dirty="0" err="1" smtClean="0">
                <a:solidFill>
                  <a:schemeClr val="dk1"/>
                </a:solidFill>
                <a:effectLst/>
                <a:latin typeface="Calibri"/>
                <a:ea typeface="Calibri"/>
                <a:cs typeface="Calibri"/>
                <a:sym typeface="Calibri"/>
              </a:rPr>
              <a:t>numai</a:t>
            </a:r>
            <a:r>
              <a:rPr lang="en-US" sz="1200" b="0" i="0" u="none" strike="noStrike" cap="none" dirty="0" smtClean="0">
                <a:solidFill>
                  <a:schemeClr val="dk1"/>
                </a:solidFill>
                <a:effectLst/>
                <a:latin typeface="Calibri"/>
                <a:ea typeface="Calibri"/>
                <a:cs typeface="Calibri"/>
                <a:sym typeface="Calibri"/>
              </a:rPr>
              <a:t> pe educație, ci și pe sănătate, nutriție și </a:t>
            </a:r>
            <a:r>
              <a:rPr lang="en-US" sz="1200" b="0" i="0" u="none" strike="noStrike" cap="none" dirty="0" err="1" smtClean="0">
                <a:solidFill>
                  <a:schemeClr val="dk1"/>
                </a:solidFill>
                <a:effectLst/>
                <a:latin typeface="Calibri"/>
                <a:ea typeface="Calibri"/>
                <a:cs typeface="Calibri"/>
                <a:sym typeface="Calibri"/>
              </a:rPr>
              <a:t>protecție</a:t>
            </a:r>
            <a:r>
              <a:rPr lang="en-US" sz="1200" b="0" i="0" u="none" strike="noStrike" cap="none" dirty="0" smtClean="0">
                <a:solidFill>
                  <a:schemeClr val="dk1"/>
                </a:solidFill>
                <a:effectLst/>
                <a:latin typeface="Calibri"/>
                <a:ea typeface="Calibri"/>
                <a:cs typeface="Calibri"/>
                <a:sym typeface="Calibri"/>
              </a:rPr>
              <a:t> socială. </a:t>
            </a:r>
          </a:p>
          <a:p>
            <a:pPr marL="0" lvl="0" indent="0" algn="l" rtl="0">
              <a:lnSpc>
                <a:spcPct val="100000"/>
              </a:lnSpc>
              <a:spcBef>
                <a:spcPts val="0"/>
              </a:spcBef>
              <a:spcAft>
                <a:spcPts val="0"/>
              </a:spcAft>
              <a:buSzPts val="1400"/>
              <a:buNone/>
            </a:pPr>
            <a:r>
              <a:rPr lang="en-US" sz="1200" b="1" i="0" u="none" strike="noStrike" cap="none" dirty="0" smtClean="0">
                <a:solidFill>
                  <a:schemeClr val="dk1"/>
                </a:solidFill>
                <a:effectLst/>
                <a:latin typeface="Calibri"/>
                <a:ea typeface="Calibri"/>
                <a:cs typeface="Calibri"/>
                <a:sym typeface="Calibri"/>
              </a:rPr>
              <a:t>Part</a:t>
            </a:r>
            <a:r>
              <a:rPr lang="ro-RO" sz="1200" b="1" i="0" u="none" strike="noStrike" cap="none" dirty="0" smtClean="0">
                <a:solidFill>
                  <a:schemeClr val="dk1"/>
                </a:solidFill>
                <a:effectLst/>
                <a:latin typeface="Calibri"/>
                <a:ea typeface="Calibri"/>
                <a:cs typeface="Calibri"/>
                <a:sym typeface="Calibri"/>
              </a:rPr>
              <a:t>eneriate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cooperarea</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colaborarea</a:t>
            </a:r>
            <a:r>
              <a:rPr lang="en-US" sz="1200" b="0" i="0" u="none" strike="noStrike" cap="none" dirty="0" smtClean="0">
                <a:solidFill>
                  <a:schemeClr val="dk1"/>
                </a:solidFill>
                <a:effectLst/>
                <a:latin typeface="Calibri"/>
                <a:ea typeface="Calibri"/>
                <a:cs typeface="Calibri"/>
                <a:sym typeface="Calibri"/>
              </a:rPr>
              <a:t> între diferite </a:t>
            </a:r>
            <a:r>
              <a:rPr lang="en-US" sz="1200" b="0" i="0" u="none" strike="noStrike" cap="none" dirty="0" err="1" smtClean="0">
                <a:solidFill>
                  <a:schemeClr val="dk1"/>
                </a:solidFill>
                <a:effectLst/>
                <a:latin typeface="Calibri"/>
                <a:ea typeface="Calibri"/>
                <a:cs typeface="Calibri"/>
                <a:sym typeface="Calibri"/>
              </a:rPr>
              <a:t>sectoare</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actori</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sociali,</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în </a:t>
            </a:r>
            <a:r>
              <a:rPr lang="en-US" sz="1200" b="0" i="0" u="none" strike="noStrike" cap="none" dirty="0" err="1" smtClean="0">
                <a:solidFill>
                  <a:schemeClr val="dk1"/>
                </a:solidFill>
                <a:effectLst/>
                <a:latin typeface="Calibri"/>
                <a:ea typeface="Calibri"/>
                <a:cs typeface="Calibri"/>
                <a:sym typeface="Calibri"/>
              </a:rPr>
              <a:t>vederea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realizării</a:t>
            </a:r>
            <a:r>
              <a:rPr lang="en-US" sz="1200" b="0" i="0" u="none" strike="noStrike" cap="none" dirty="0" smtClean="0">
                <a:solidFill>
                  <a:schemeClr val="dk1"/>
                </a:solidFill>
                <a:effectLst/>
                <a:latin typeface="Calibri"/>
                <a:ea typeface="Calibri"/>
                <a:cs typeface="Calibri"/>
                <a:sym typeface="Calibri"/>
              </a:rPr>
              <a:t> unui </a:t>
            </a:r>
            <a:r>
              <a:rPr lang="en-US" sz="1200" b="0" i="0" u="none" strike="noStrike" cap="none" dirty="0" err="1" smtClean="0">
                <a:solidFill>
                  <a:schemeClr val="dk1"/>
                </a:solidFill>
                <a:effectLst/>
                <a:latin typeface="Calibri"/>
                <a:ea typeface="Calibri"/>
                <a:cs typeface="Calibri"/>
                <a:sym typeface="Calibri"/>
              </a:rPr>
              <a:t>sistem</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integrat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axat</a:t>
            </a:r>
            <a:r>
              <a:rPr lang="en-US" sz="1200" b="0" i="0" u="none" strike="noStrike" cap="none" dirty="0" smtClean="0">
                <a:solidFill>
                  <a:schemeClr val="dk1"/>
                </a:solidFill>
                <a:effectLst/>
                <a:latin typeface="Calibri"/>
                <a:ea typeface="Calibri"/>
                <a:cs typeface="Calibri"/>
                <a:sym typeface="Calibri"/>
              </a:rPr>
              <a:t> pe </a:t>
            </a:r>
            <a:r>
              <a:rPr lang="ro-RO" sz="1200" b="0" i="0" u="none" strike="noStrike" cap="none" dirty="0" smtClean="0">
                <a:solidFill>
                  <a:schemeClr val="dk1"/>
                </a:solidFill>
                <a:effectLst/>
                <a:latin typeface="Calibri"/>
                <a:ea typeface="Calibri"/>
                <a:cs typeface="Calibri"/>
                <a:sym typeface="Calibri"/>
              </a:rPr>
              <a:t>elevi</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și </a:t>
            </a:r>
            <a:r>
              <a:rPr lang="en-US" sz="1200" b="0" i="0" u="none" strike="noStrike" cap="none" dirty="0" err="1" smtClean="0">
                <a:solidFill>
                  <a:schemeClr val="dk1"/>
                </a:solidFill>
                <a:effectLst/>
                <a:latin typeface="Calibri"/>
                <a:ea typeface="Calibri"/>
                <a:cs typeface="Calibri"/>
                <a:sym typeface="Calibri"/>
              </a:rPr>
              <a:t>personalul</a:t>
            </a:r>
            <a:r>
              <a:rPr lang="en-US" sz="1200" b="0" i="0" u="none" strike="noStrike" cap="none" dirty="0" smtClean="0">
                <a:solidFill>
                  <a:schemeClr val="dk1"/>
                </a:solidFill>
                <a:effectLst/>
                <a:latin typeface="Calibri"/>
                <a:ea typeface="Calibri"/>
                <a:cs typeface="Calibri"/>
                <a:sym typeface="Calibri"/>
              </a:rPr>
              <a:t> din învățământ</a:t>
            </a:r>
            <a:r>
              <a:rPr lang="ro-RO" sz="1200" b="0" i="0" u="none" strike="noStrike" cap="none" dirty="0" smtClean="0">
                <a:solidFill>
                  <a:schemeClr val="dk1"/>
                </a:solidFill>
                <a:effectLst/>
                <a:latin typeface="Calibri"/>
                <a:ea typeface="Calibri"/>
                <a:cs typeface="Calibri"/>
                <a:sym typeface="Calibri"/>
              </a:rPr>
              <a: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45</a:t>
            </a:fld>
            <a:endParaRPr/>
          </a:p>
        </p:txBody>
      </p:sp>
    </p:spTree>
    <p:extLst>
      <p:ext uri="{BB962C8B-B14F-4D97-AF65-F5344CB8AC3E}">
        <p14:creationId xmlns:p14="http://schemas.microsoft.com/office/powerpoint/2010/main" val="42859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err="1" smtClean="0">
                <a:solidFill>
                  <a:schemeClr val="dk1"/>
                </a:solidFill>
                <a:effectLst/>
                <a:latin typeface="Calibri"/>
                <a:ea typeface="Calibri"/>
                <a:cs typeface="Calibri"/>
                <a:sym typeface="Calibri"/>
              </a:rPr>
              <a:t>Potrivit</a:t>
            </a:r>
            <a:r>
              <a:rPr lang="en-US" sz="1200" b="0" i="0" u="none" strike="noStrike" cap="none" dirty="0" smtClean="0">
                <a:solidFill>
                  <a:schemeClr val="dk1"/>
                </a:solidFill>
                <a:effectLst/>
                <a:latin typeface="Calibri"/>
                <a:ea typeface="Calibri"/>
                <a:cs typeface="Calibri"/>
                <a:sym typeface="Calibri"/>
              </a:rPr>
              <a:t> unui </a:t>
            </a:r>
            <a:r>
              <a:rPr lang="ro-RO" sz="1200" b="0" i="0" u="none" strike="noStrike" cap="none" dirty="0" smtClean="0">
                <a:solidFill>
                  <a:schemeClr val="dk1"/>
                </a:solidFill>
                <a:effectLst/>
                <a:latin typeface="Calibri"/>
                <a:ea typeface="Calibri"/>
                <a:cs typeface="Calibri"/>
                <a:sym typeface="Calibri"/>
              </a:rPr>
              <a:t>R</a:t>
            </a:r>
            <a:r>
              <a:rPr lang="en-US" sz="1200" b="0" i="0" u="none" strike="noStrike" cap="none" dirty="0" err="1" smtClean="0">
                <a:solidFill>
                  <a:schemeClr val="dk1"/>
                </a:solidFill>
                <a:effectLst/>
                <a:latin typeface="Calibri"/>
                <a:ea typeface="Calibri"/>
                <a:cs typeface="Calibri"/>
                <a:sym typeface="Calibri"/>
              </a:rPr>
              <a:t>aport</a:t>
            </a:r>
            <a:r>
              <a:rPr lang="ro-RO" sz="1200" b="0" i="0" u="none" strike="noStrike" cap="none" dirty="0" smtClean="0">
                <a:solidFill>
                  <a:schemeClr val="dk1"/>
                </a:solidFill>
                <a:effectLst/>
                <a:latin typeface="Calibri"/>
                <a:ea typeface="Calibri"/>
                <a:cs typeface="Calibri"/>
                <a:sym typeface="Calibri"/>
              </a:rPr>
              <a:t>ului</a:t>
            </a:r>
            <a:r>
              <a:rPr lang="en-US" sz="1200" b="0" i="0" u="none" strike="noStrike" cap="none" dirty="0" smtClean="0">
                <a:solidFill>
                  <a:schemeClr val="dk1"/>
                </a:solidFill>
                <a:effectLst/>
                <a:latin typeface="Calibri"/>
                <a:ea typeface="Calibri"/>
                <a:cs typeface="Calibri"/>
                <a:sym typeface="Calibri"/>
              </a:rPr>
              <a:t> UNESCO</a:t>
            </a:r>
            <a:r>
              <a:rPr lang="ro-RO" sz="12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Educație: De la </a:t>
            </a:r>
            <a:r>
              <a:rPr lang="en-US" sz="1200" b="1" i="0" u="none" strike="noStrike" cap="none" dirty="0" err="1" smtClean="0">
                <a:solidFill>
                  <a:schemeClr val="dk1"/>
                </a:solidFill>
                <a:effectLst/>
                <a:latin typeface="Calibri"/>
                <a:ea typeface="Calibri"/>
                <a:cs typeface="Calibri"/>
                <a:sym typeface="Calibri"/>
              </a:rPr>
              <a:t>perturbări</a:t>
            </a:r>
            <a:r>
              <a:rPr lang="en-US" sz="1200" b="1" i="0" u="none" strike="noStrike" cap="none" dirty="0" smtClean="0">
                <a:solidFill>
                  <a:schemeClr val="dk1"/>
                </a:solidFill>
                <a:effectLst/>
                <a:latin typeface="Calibri"/>
                <a:ea typeface="Calibri"/>
                <a:cs typeface="Calibri"/>
                <a:sym typeface="Calibri"/>
              </a:rPr>
              <a:t> la </a:t>
            </a:r>
            <a:r>
              <a:rPr lang="en-US" sz="1200" b="1" i="0" u="none" strike="noStrike" cap="none" dirty="0" err="1" smtClean="0">
                <a:solidFill>
                  <a:schemeClr val="dk1"/>
                </a:solidFill>
                <a:effectLst/>
                <a:latin typeface="Calibri"/>
                <a:ea typeface="Calibri"/>
                <a:cs typeface="Calibri"/>
                <a:sym typeface="Calibri"/>
              </a:rPr>
              <a:t>recuperare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aproape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jumătate</a:t>
            </a:r>
            <a:r>
              <a:rPr lang="en-US" sz="1200" b="0" i="0" u="none" strike="noStrike" cap="none" dirty="0" smtClean="0">
                <a:solidFill>
                  <a:schemeClr val="dk1"/>
                </a:solidFill>
                <a:effectLst/>
                <a:latin typeface="Calibri"/>
                <a:ea typeface="Calibri"/>
                <a:cs typeface="Calibri"/>
                <a:sym typeface="Calibri"/>
              </a:rPr>
              <a:t> dintre elevii lumii sunt încă </a:t>
            </a:r>
            <a:r>
              <a:rPr lang="en-US" sz="1200" b="0" i="0" u="none" strike="noStrike" cap="none" dirty="0" err="1" smtClean="0">
                <a:solidFill>
                  <a:schemeClr val="dk1"/>
                </a:solidFill>
                <a:effectLst/>
                <a:latin typeface="Calibri"/>
                <a:ea typeface="Calibri"/>
                <a:cs typeface="Calibri"/>
                <a:sym typeface="Calibri"/>
              </a:rPr>
              <a:t>afectați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închiderea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parțială</a:t>
            </a:r>
            <a:r>
              <a:rPr lang="en-US" sz="1200" b="0" i="0" u="none" strike="noStrike" cap="none" dirty="0" smtClean="0">
                <a:solidFill>
                  <a:schemeClr val="dk1"/>
                </a:solidFill>
                <a:effectLst/>
                <a:latin typeface="Calibri"/>
                <a:ea typeface="Calibri"/>
                <a:cs typeface="Calibri"/>
                <a:sym typeface="Calibri"/>
              </a:rPr>
              <a:t> sau </a:t>
            </a:r>
            <a:r>
              <a:rPr lang="en-US" sz="1200" b="0" i="0" u="none" strike="noStrike" cap="none" dirty="0" err="1" smtClean="0">
                <a:solidFill>
                  <a:schemeClr val="dk1"/>
                </a:solidFill>
                <a:effectLst/>
                <a:latin typeface="Calibri"/>
                <a:ea typeface="Calibri"/>
                <a:cs typeface="Calibri"/>
                <a:sym typeface="Calibri"/>
              </a:rPr>
              <a:t>totală</a:t>
            </a:r>
            <a:r>
              <a:rPr lang="en-US" sz="1200" b="0" i="0" u="none" strike="noStrike" cap="none" dirty="0" smtClean="0">
                <a:solidFill>
                  <a:schemeClr val="dk1"/>
                </a:solidFill>
                <a:effectLst/>
                <a:latin typeface="Calibri"/>
                <a:ea typeface="Calibri"/>
                <a:cs typeface="Calibri"/>
                <a:sym typeface="Calibri"/>
              </a:rPr>
              <a:t> a școlilor, </a:t>
            </a:r>
            <a:r>
              <a:rPr lang="ro-RO" sz="1200" b="0" i="0" u="none" strike="noStrike" cap="none" dirty="0" smtClean="0">
                <a:solidFill>
                  <a:schemeClr val="dk1"/>
                </a:solidFill>
                <a:effectLst/>
                <a:latin typeface="Calibri"/>
                <a:ea typeface="Calibri"/>
                <a:cs typeface="Calibri"/>
                <a:sym typeface="Calibri"/>
              </a:rPr>
              <a:t>și</a:t>
            </a:r>
            <a:r>
              <a:rPr lang="ro-RO" sz="1200" b="0" i="0" u="none" strike="noStrike" cap="none" baseline="0" dirty="0" smtClean="0">
                <a:solidFill>
                  <a:schemeClr val="dk1"/>
                </a:solidFill>
                <a:effectLst/>
                <a:latin typeface="Calibri"/>
                <a:ea typeface="Calibri"/>
                <a:cs typeface="Calibri"/>
                <a:sym typeface="Calibri"/>
              </a:rPr>
              <a:t> un număr suplimentar de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peste</a:t>
            </a:r>
            <a:r>
              <a:rPr lang="en-US" sz="1200" b="0" i="0" u="none" strike="noStrike" cap="none" dirty="0" smtClean="0">
                <a:solidFill>
                  <a:schemeClr val="dk1"/>
                </a:solidFill>
                <a:effectLst/>
                <a:latin typeface="Calibri"/>
                <a:ea typeface="Calibri"/>
                <a:cs typeface="Calibri"/>
                <a:sym typeface="Calibri"/>
              </a:rPr>
              <a:t> 100 de milioane de copii vor </a:t>
            </a:r>
            <a:r>
              <a:rPr lang="en-US" sz="1200" b="0" i="0" u="none" strike="noStrike" cap="none" dirty="0" err="1" smtClean="0">
                <a:solidFill>
                  <a:schemeClr val="dk1"/>
                </a:solidFill>
                <a:effectLst/>
                <a:latin typeface="Calibri"/>
                <a:ea typeface="Calibri"/>
                <a:cs typeface="Calibri"/>
                <a:sym typeface="Calibri"/>
              </a:rPr>
              <a:t>scădea</a:t>
            </a:r>
            <a:r>
              <a:rPr lang="en-US" sz="1200" b="0" i="0" u="none" strike="noStrike" cap="none" dirty="0" smtClean="0">
                <a:solidFill>
                  <a:schemeClr val="dk1"/>
                </a:solidFill>
                <a:effectLst/>
                <a:latin typeface="Calibri"/>
                <a:ea typeface="Calibri"/>
                <a:cs typeface="Calibri"/>
                <a:sym typeface="Calibri"/>
              </a:rPr>
              <a:t> sub nivelul minim de </a:t>
            </a:r>
            <a:r>
              <a:rPr lang="en-US" sz="1200" b="0" i="0" u="none" strike="noStrike" cap="none" dirty="0" err="1" smtClean="0">
                <a:solidFill>
                  <a:schemeClr val="dk1"/>
                </a:solidFill>
                <a:effectLst/>
                <a:latin typeface="Calibri"/>
                <a:ea typeface="Calibri"/>
                <a:cs typeface="Calibri"/>
                <a:sym typeface="Calibri"/>
              </a:rPr>
              <a:t>competență</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literară </a:t>
            </a:r>
            <a:r>
              <a:rPr lang="en-US" sz="1200" b="0" i="0" u="none" strike="noStrike" cap="none" dirty="0" smtClean="0">
                <a:solidFill>
                  <a:schemeClr val="dk1"/>
                </a:solidFill>
                <a:effectLst/>
                <a:latin typeface="Calibri"/>
                <a:ea typeface="Calibri"/>
                <a:cs typeface="Calibri"/>
                <a:sym typeface="Calibri"/>
              </a:rPr>
              <a:t>ca </a:t>
            </a:r>
            <a:r>
              <a:rPr lang="en-US" sz="1200" b="0" i="0" u="none" strike="noStrike" cap="none" dirty="0" err="1" smtClean="0">
                <a:solidFill>
                  <a:schemeClr val="dk1"/>
                </a:solidFill>
                <a:effectLst/>
                <a:latin typeface="Calibri"/>
                <a:ea typeface="Calibri"/>
                <a:cs typeface="Calibri"/>
                <a:sym typeface="Calibri"/>
              </a:rPr>
              <a:t>urmare</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crizei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sanitare</a:t>
            </a:r>
            <a:r>
              <a:rPr lang="en-US" sz="1200" b="0" i="0" u="none" strike="noStrike" cap="none" dirty="0"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sym typeface="Calibri"/>
            </a:endParaRPr>
          </a:p>
          <a:p>
            <a:pPr marL="0" lvl="0" indent="0" algn="l" rtl="0">
              <a:lnSpc>
                <a:spcPct val="100000"/>
              </a:lnSpc>
              <a:spcBef>
                <a:spcPts val="0"/>
              </a:spcBef>
              <a:spcAft>
                <a:spcPts val="0"/>
              </a:spcAft>
              <a:buSzPts val="1400"/>
              <a:buNone/>
            </a:pPr>
            <a:r>
              <a:rPr lang="en-US" sz="1200" b="0" i="0" u="none" strike="noStrike" cap="none" dirty="0" err="1" smtClean="0">
                <a:solidFill>
                  <a:schemeClr val="dk1"/>
                </a:solidFill>
                <a:effectLst/>
                <a:latin typeface="Calibri"/>
                <a:ea typeface="Calibri"/>
                <a:cs typeface="Calibri"/>
                <a:sym typeface="Calibri"/>
              </a:rPr>
              <a:t>Marcând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această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primă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aniversare</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celei</a:t>
            </a:r>
            <a:r>
              <a:rPr lang="en-US" sz="1200" b="0" i="0" u="none" strike="noStrike" cap="none" dirty="0" smtClean="0">
                <a:solidFill>
                  <a:schemeClr val="dk1"/>
                </a:solidFill>
                <a:effectLst/>
                <a:latin typeface="Calibri"/>
                <a:ea typeface="Calibri"/>
                <a:cs typeface="Calibri"/>
                <a:sym typeface="Calibri"/>
              </a:rPr>
              <a:t> mai </a:t>
            </a:r>
            <a:r>
              <a:rPr lang="en-US" sz="1200" b="0" i="0" u="none" strike="noStrike" cap="none" dirty="0" err="1" smtClean="0">
                <a:solidFill>
                  <a:schemeClr val="dk1"/>
                </a:solidFill>
                <a:effectLst/>
                <a:latin typeface="Calibri"/>
                <a:ea typeface="Calibri"/>
                <a:cs typeface="Calibri"/>
                <a:sym typeface="Calibri"/>
              </a:rPr>
              <a:t>mari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perturbări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educați</a:t>
            </a:r>
            <a:r>
              <a:rPr lang="ro-RO" sz="1200" b="0" i="0" u="none" strike="noStrike" cap="none" dirty="0" smtClean="0">
                <a:solidFill>
                  <a:schemeClr val="dk1"/>
                </a:solidFill>
                <a:effectLst/>
                <a:latin typeface="Calibri"/>
                <a:ea typeface="Calibri"/>
                <a:cs typeface="Calibri"/>
                <a:sym typeface="Calibri"/>
              </a:rPr>
              <a:t>onale</a:t>
            </a:r>
            <a:r>
              <a:rPr lang="en-US" sz="1200" b="0" i="0" u="none" strike="noStrike" cap="none" dirty="0" smtClean="0">
                <a:solidFill>
                  <a:schemeClr val="dk1"/>
                </a:solidFill>
                <a:effectLst/>
                <a:latin typeface="Calibri"/>
                <a:ea typeface="Calibri"/>
                <a:cs typeface="Calibri"/>
                <a:sym typeface="Calibri"/>
              </a:rPr>
              <a:t> din </a:t>
            </a:r>
            <a:r>
              <a:rPr lang="en-US" sz="1200" b="0" i="0" u="none" strike="noStrike" cap="none" dirty="0" err="1" smtClean="0">
                <a:solidFill>
                  <a:schemeClr val="dk1"/>
                </a:solidFill>
                <a:effectLst/>
                <a:latin typeface="Calibri"/>
                <a:ea typeface="Calibri"/>
                <a:cs typeface="Calibri"/>
                <a:sym typeface="Calibri"/>
              </a:rPr>
              <a:t>istoria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recentă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miniștrii</a:t>
            </a:r>
            <a:r>
              <a:rPr lang="en-US" sz="1200" b="0" i="0" u="none" strike="noStrike" cap="none" dirty="0" smtClean="0">
                <a:solidFill>
                  <a:schemeClr val="dk1"/>
                </a:solidFill>
                <a:effectLst/>
                <a:latin typeface="Calibri"/>
                <a:ea typeface="Calibri"/>
                <a:cs typeface="Calibri"/>
                <a:sym typeface="Calibri"/>
              </a:rPr>
              <a:t> educației din </a:t>
            </a:r>
            <a:r>
              <a:rPr lang="ro-RO" sz="1200" b="0" i="0" u="none" strike="noStrike" cap="none" dirty="0" smtClean="0">
                <a:solidFill>
                  <a:schemeClr val="dk1"/>
                </a:solidFill>
                <a:effectLst/>
                <a:latin typeface="Calibri"/>
                <a:ea typeface="Calibri"/>
                <a:cs typeface="Calibri"/>
                <a:sym typeface="Calibri"/>
              </a:rPr>
              <a:t>jurul </a:t>
            </a:r>
            <a:r>
              <a:rPr lang="en-US" sz="1200" b="0" i="0" u="none" strike="noStrike" cap="none" dirty="0" err="1" smtClean="0">
                <a:solidFill>
                  <a:schemeClr val="dk1"/>
                </a:solidFill>
                <a:effectLst/>
                <a:latin typeface="Calibri"/>
                <a:ea typeface="Calibri"/>
                <a:cs typeface="Calibri"/>
                <a:sym typeface="Calibri"/>
              </a:rPr>
              <a:t>lum</a:t>
            </a:r>
            <a:r>
              <a:rPr lang="ro-RO" sz="1200" b="0" i="0" u="none" strike="noStrike" cap="none" dirty="0" smtClean="0">
                <a:solidFill>
                  <a:schemeClr val="dk1"/>
                </a:solidFill>
                <a:effectLst/>
                <a:latin typeface="Calibri"/>
                <a:ea typeface="Calibri"/>
                <a:cs typeface="Calibri"/>
                <a:sym typeface="Calibri"/>
              </a:rPr>
              <a:t>ii</a:t>
            </a:r>
            <a:r>
              <a:rPr lang="en-US" sz="1200" b="0" i="0" u="none" strike="noStrike" cap="none" dirty="0" smtClean="0">
                <a:solidFill>
                  <a:schemeClr val="dk1"/>
                </a:solidFill>
                <a:effectLst/>
                <a:latin typeface="Calibri"/>
                <a:ea typeface="Calibri"/>
                <a:cs typeface="Calibri"/>
                <a:sym typeface="Calibri"/>
              </a:rPr>
              <a:t>, în </a:t>
            </a:r>
            <a:r>
              <a:rPr lang="en-US" sz="1200" b="0" i="0" u="none" strike="noStrike" cap="none" dirty="0" err="1" smtClean="0">
                <a:solidFill>
                  <a:schemeClr val="dk1"/>
                </a:solidFill>
                <a:effectLst/>
                <a:latin typeface="Calibri"/>
                <a:ea typeface="Calibri"/>
                <a:cs typeface="Calibri"/>
                <a:sym typeface="Calibri"/>
              </a:rPr>
              <a:t>frunte</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Secretarul</a:t>
            </a:r>
            <a:r>
              <a:rPr lang="en-US" sz="1200" b="0" i="0" u="none" strike="noStrike" cap="none" dirty="0" smtClean="0">
                <a:solidFill>
                  <a:schemeClr val="dk1"/>
                </a:solidFill>
                <a:effectLst/>
                <a:latin typeface="Calibri"/>
                <a:ea typeface="Calibri"/>
                <a:cs typeface="Calibri"/>
                <a:sym typeface="Calibri"/>
              </a:rPr>
              <a:t> General al ONU, </a:t>
            </a:r>
            <a:r>
              <a:rPr lang="en-US" sz="1200" b="0" i="0" u="none" strike="noStrike" cap="none" dirty="0" err="1" smtClean="0">
                <a:solidFill>
                  <a:schemeClr val="dk1"/>
                </a:solidFill>
                <a:effectLst/>
                <a:latin typeface="Calibri"/>
                <a:ea typeface="Calibri"/>
                <a:cs typeface="Calibri"/>
                <a:sym typeface="Calibri"/>
              </a:rPr>
              <a:t>António</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Guterrres</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decis</a:t>
            </a:r>
            <a:r>
              <a:rPr lang="en-US" sz="1200" b="0" i="0" u="none" strike="noStrike" cap="none" dirty="0" smtClean="0">
                <a:solidFill>
                  <a:schemeClr val="dk1"/>
                </a:solidFill>
                <a:effectLst/>
                <a:latin typeface="Calibri"/>
                <a:ea typeface="Calibri"/>
                <a:cs typeface="Calibri"/>
                <a:sym typeface="Calibri"/>
              </a:rPr>
              <a:t> să </a:t>
            </a:r>
            <a:r>
              <a:rPr lang="en-US" sz="1200" b="0" i="0" u="none" strike="noStrike" cap="none" dirty="0" err="1" smtClean="0">
                <a:solidFill>
                  <a:schemeClr val="dk1"/>
                </a:solidFill>
                <a:effectLst/>
                <a:latin typeface="Calibri"/>
                <a:ea typeface="Calibri"/>
                <a:cs typeface="Calibri"/>
                <a:sym typeface="Calibri"/>
              </a:rPr>
              <a:t>acorde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prioritate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redresării</a:t>
            </a:r>
            <a:r>
              <a:rPr lang="en-US" sz="1200" b="0" i="0" u="none" strike="noStrike" cap="none" dirty="0" smtClean="0">
                <a:solidFill>
                  <a:schemeClr val="dk1"/>
                </a:solidFill>
                <a:effectLst/>
                <a:latin typeface="Calibri"/>
                <a:ea typeface="Calibri"/>
                <a:cs typeface="Calibri"/>
                <a:sym typeface="Calibri"/>
              </a:rPr>
              <a:t> educației pentru a evita o "</a:t>
            </a:r>
            <a:r>
              <a:rPr lang="en-US" sz="1200" b="0" i="0" u="none" strike="noStrike" cap="none" dirty="0" err="1" smtClean="0">
                <a:solidFill>
                  <a:schemeClr val="dk1"/>
                </a:solidFill>
                <a:effectLst/>
                <a:latin typeface="Calibri"/>
                <a:ea typeface="Calibri"/>
                <a:cs typeface="Calibri"/>
                <a:sym typeface="Calibri"/>
              </a:rPr>
              <a:t>catastrofă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generațională</a:t>
            </a:r>
            <a:r>
              <a:rPr lang="en-US" sz="1200" b="0" i="0" u="none" strike="noStrike" cap="none" dirty="0" smtClean="0">
                <a:solidFill>
                  <a:schemeClr val="dk1"/>
                </a:solidFill>
                <a:effectLst/>
                <a:latin typeface="Calibri"/>
                <a:ea typeface="Calibri"/>
                <a:cs typeface="Calibri"/>
                <a:sym typeface="Calibri"/>
              </a:rPr>
              <a:t>", populația lumii trebuie </a:t>
            </a:r>
            <a:r>
              <a:rPr lang="en-US" sz="1200" b="0" i="0" u="none" strike="noStrike" cap="none" dirty="0" err="1" smtClean="0">
                <a:solidFill>
                  <a:schemeClr val="dk1"/>
                </a:solidFill>
                <a:effectLst/>
                <a:latin typeface="Calibri"/>
                <a:ea typeface="Calibri"/>
                <a:cs typeface="Calibri"/>
                <a:sym typeface="Calibri"/>
              </a:rPr>
              <a:t>pur</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simplu</a:t>
            </a:r>
            <a:r>
              <a:rPr lang="en-US" sz="1200" b="0" i="0" u="none" strike="noStrike" cap="none" dirty="0" smtClean="0">
                <a:solidFill>
                  <a:schemeClr val="dk1"/>
                </a:solidFill>
                <a:effectLst/>
                <a:latin typeface="Calibri"/>
                <a:ea typeface="Calibri"/>
                <a:cs typeface="Calibri"/>
                <a:sym typeface="Calibri"/>
              </a:rPr>
              <a:t> să </a:t>
            </a:r>
            <a:r>
              <a:rPr lang="en-US" sz="1200" b="0" i="0" u="none" strike="noStrike" cap="none" dirty="0" err="1" smtClean="0">
                <a:solidFill>
                  <a:schemeClr val="dk1"/>
                </a:solidFill>
                <a:effectLst/>
                <a:latin typeface="Calibri"/>
                <a:ea typeface="Calibri"/>
                <a:cs typeface="Calibri"/>
                <a:sym typeface="Calibri"/>
              </a:rPr>
              <a:t>prioritizeze</a:t>
            </a:r>
            <a:r>
              <a:rPr lang="en-US" sz="1200" b="0" i="0" u="none" strike="noStrike" cap="none" dirty="0" smtClean="0">
                <a:solidFill>
                  <a:schemeClr val="dk1"/>
                </a:solidFill>
                <a:effectLst/>
                <a:latin typeface="Calibri"/>
                <a:ea typeface="Calibri"/>
                <a:cs typeface="Calibri"/>
                <a:sym typeface="Calibri"/>
              </a:rPr>
              <a:t> și să </a:t>
            </a:r>
            <a:r>
              <a:rPr lang="en-US" sz="1200" b="0" i="0" u="none" strike="noStrike" cap="none" dirty="0" err="1" smtClean="0">
                <a:solidFill>
                  <a:schemeClr val="dk1"/>
                </a:solidFill>
                <a:effectLst/>
                <a:latin typeface="Calibri"/>
                <a:ea typeface="Calibri"/>
                <a:cs typeface="Calibri"/>
                <a:sym typeface="Calibri"/>
              </a:rPr>
              <a:t>protejeze</a:t>
            </a:r>
            <a:r>
              <a:rPr lang="en-US" sz="1200" b="0" i="0" u="none" strike="noStrike" cap="none" dirty="0" smtClean="0">
                <a:solidFill>
                  <a:schemeClr val="dk1"/>
                </a:solidFill>
                <a:effectLst/>
                <a:latin typeface="Calibri"/>
                <a:ea typeface="Calibri"/>
                <a:cs typeface="Calibri"/>
                <a:sym typeface="Calibri"/>
              </a:rPr>
              <a:t> educația și să </a:t>
            </a:r>
            <a:r>
              <a:rPr lang="en-US" sz="1200" b="0" i="0" u="none" strike="noStrike" cap="none" dirty="0" err="1" smtClean="0">
                <a:solidFill>
                  <a:schemeClr val="dk1"/>
                </a:solidFill>
                <a:effectLst/>
                <a:latin typeface="Calibri"/>
                <a:ea typeface="Calibri"/>
                <a:cs typeface="Calibri"/>
                <a:sym typeface="Calibri"/>
              </a:rPr>
              <a:t>atingă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Obiectivele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Dezvoltare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Durabilă</a:t>
            </a:r>
            <a:r>
              <a:rPr lang="en-US" sz="1200" b="0" i="0" u="none" strike="noStrike" cap="none" dirty="0" smtClean="0">
                <a:solidFill>
                  <a:schemeClr val="dk1"/>
                </a:solidFill>
                <a:effectLst/>
                <a:latin typeface="Calibri"/>
                <a:ea typeface="Calibri"/>
                <a:cs typeface="Calibri"/>
                <a:sym typeface="Calibri"/>
              </a:rPr>
              <a:t>. Cele </a:t>
            </a:r>
            <a:r>
              <a:rPr lang="en-US" sz="1200" b="0" i="0" u="none" strike="noStrike" cap="none" dirty="0" err="1" smtClean="0">
                <a:solidFill>
                  <a:schemeClr val="dk1"/>
                </a:solidFill>
                <a:effectLst/>
                <a:latin typeface="Calibri"/>
                <a:ea typeface="Calibri"/>
                <a:cs typeface="Calibri"/>
                <a:sym typeface="Calibri"/>
              </a:rPr>
              <a:t>trei</a:t>
            </a:r>
            <a:r>
              <a:rPr lang="en-US" sz="1200" b="0" i="0" u="none" strike="noStrike" cap="none" dirty="0" smtClean="0">
                <a:solidFill>
                  <a:schemeClr val="dk1"/>
                </a:solidFill>
                <a:effectLst/>
                <a:latin typeface="Calibri"/>
                <a:ea typeface="Calibri"/>
                <a:cs typeface="Calibri"/>
                <a:sym typeface="Calibri"/>
              </a:rPr>
              <a:t> teme care </a:t>
            </a:r>
            <a:r>
              <a:rPr lang="en-US" sz="1200" b="0" i="0" u="none" strike="noStrike" cap="none" dirty="0" err="1" smtClean="0">
                <a:solidFill>
                  <a:schemeClr val="dk1"/>
                </a:solidFill>
                <a:effectLst/>
                <a:latin typeface="Calibri"/>
                <a:ea typeface="Calibri"/>
                <a:cs typeface="Calibri"/>
                <a:sym typeface="Calibri"/>
              </a:rPr>
              <a:t>preocupă</a:t>
            </a:r>
            <a:r>
              <a:rPr lang="en-US" sz="1200" b="0" i="0" u="none" strike="noStrike" cap="none" dirty="0" smtClean="0">
                <a:solidFill>
                  <a:schemeClr val="dk1"/>
                </a:solidFill>
                <a:effectLst/>
                <a:latin typeface="Calibri"/>
                <a:ea typeface="Calibri"/>
                <a:cs typeface="Calibri"/>
                <a:sym typeface="Calibri"/>
              </a:rPr>
              <a:t> în </a:t>
            </a:r>
            <a:r>
              <a:rPr lang="en-US" sz="1200" b="0" i="0" u="none" strike="noStrike" cap="none" dirty="0" err="1" smtClean="0">
                <a:solidFill>
                  <a:schemeClr val="dk1"/>
                </a:solidFill>
                <a:effectLst/>
                <a:latin typeface="Calibri"/>
                <a:ea typeface="Calibri"/>
                <a:cs typeface="Calibri"/>
                <a:sym typeface="Calibri"/>
              </a:rPr>
              <a:t>primul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agendele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politice</a:t>
            </a:r>
            <a:r>
              <a:rPr lang="en-US" sz="1200" b="0" i="0" u="none" strike="noStrike" cap="none" dirty="0" smtClean="0">
                <a:solidFill>
                  <a:schemeClr val="dk1"/>
                </a:solidFill>
                <a:effectLst/>
                <a:latin typeface="Calibri"/>
                <a:ea typeface="Calibri"/>
                <a:cs typeface="Calibri"/>
                <a:sym typeface="Calibri"/>
              </a:rPr>
              <a:t> au fost: </a:t>
            </a:r>
            <a:r>
              <a:rPr lang="en-US" sz="1200" b="0" i="0" u="none" strike="noStrike" cap="none" dirty="0" err="1" smtClean="0">
                <a:solidFill>
                  <a:schemeClr val="dk1"/>
                </a:solidFill>
                <a:effectLst/>
                <a:latin typeface="Calibri"/>
                <a:ea typeface="Calibri"/>
                <a:cs typeface="Calibri"/>
                <a:sym typeface="Calibri"/>
              </a:rPr>
              <a:t>redeschiderea</a:t>
            </a:r>
            <a:r>
              <a:rPr lang="en-US" sz="1200" b="0" i="0" u="none" strike="noStrike" cap="none" dirty="0" smtClean="0">
                <a:solidFill>
                  <a:schemeClr val="dk1"/>
                </a:solidFill>
                <a:effectLst/>
                <a:latin typeface="Calibri"/>
                <a:ea typeface="Calibri"/>
                <a:cs typeface="Calibri"/>
                <a:sym typeface="Calibri"/>
              </a:rPr>
              <a:t> școlilor și sprijinirea profesorilor; </a:t>
            </a:r>
            <a:r>
              <a:rPr lang="en-US" sz="1200" b="0" i="0" u="none" strike="noStrike" cap="none" dirty="0" err="1" smtClean="0">
                <a:solidFill>
                  <a:schemeClr val="dk1"/>
                </a:solidFill>
                <a:effectLst/>
                <a:latin typeface="Calibri"/>
                <a:ea typeface="Calibri"/>
                <a:cs typeface="Calibri"/>
                <a:sym typeface="Calibri"/>
              </a:rPr>
              <a:t>atenuarea</a:t>
            </a:r>
            <a:r>
              <a:rPr lang="en-US" sz="1200" b="0" i="0" u="none" strike="noStrike" cap="none" dirty="0" smtClean="0">
                <a:solidFill>
                  <a:schemeClr val="dk1"/>
                </a:solidFill>
                <a:effectLst/>
                <a:latin typeface="Calibri"/>
                <a:ea typeface="Calibri"/>
                <a:cs typeface="Calibri"/>
                <a:sym typeface="Calibri"/>
              </a:rPr>
              <a:t> abandonului școlar și a </a:t>
            </a:r>
            <a:r>
              <a:rPr lang="en-US" sz="1200" b="0" i="0" u="none" strike="noStrike" cap="none" dirty="0" err="1" smtClean="0">
                <a:solidFill>
                  <a:schemeClr val="dk1"/>
                </a:solidFill>
                <a:effectLst/>
                <a:latin typeface="Calibri"/>
                <a:ea typeface="Calibri"/>
                <a:cs typeface="Calibri"/>
                <a:sym typeface="Calibri"/>
              </a:rPr>
              <a:t>pierderilor</a:t>
            </a:r>
            <a:r>
              <a:rPr lang="en-US" sz="1200" b="0" i="0" u="none" strike="noStrike" cap="none" dirty="0" smtClean="0">
                <a:solidFill>
                  <a:schemeClr val="dk1"/>
                </a:solidFill>
                <a:effectLst/>
                <a:latin typeface="Calibri"/>
                <a:ea typeface="Calibri"/>
                <a:cs typeface="Calibri"/>
                <a:sym typeface="Calibri"/>
              </a:rPr>
              <a:t> de învățare; și accelerarea </a:t>
            </a:r>
            <a:r>
              <a:rPr lang="en-US" sz="1200" b="0" i="0" u="none" strike="noStrike" cap="none" dirty="0" err="1" smtClean="0">
                <a:solidFill>
                  <a:schemeClr val="dk1"/>
                </a:solidFill>
                <a:effectLst/>
                <a:latin typeface="Calibri"/>
                <a:ea typeface="Calibri"/>
                <a:cs typeface="Calibri"/>
                <a:sym typeface="Calibri"/>
              </a:rPr>
              <a:t>transformării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digitale</a:t>
            </a: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baseline="0" dirty="0" smtClean="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Guvernele trebuie să </a:t>
            </a:r>
            <a:r>
              <a:rPr lang="en-US" sz="1200" b="0" i="0" u="none" strike="noStrike" cap="none" dirty="0" err="1" smtClean="0">
                <a:solidFill>
                  <a:schemeClr val="dk1"/>
                </a:solidFill>
                <a:effectLst/>
                <a:latin typeface="Calibri"/>
                <a:ea typeface="Calibri"/>
                <a:cs typeface="Calibri"/>
                <a:sym typeface="Calibri"/>
              </a:rPr>
              <a:t>mobilizeze</a:t>
            </a:r>
            <a:r>
              <a:rPr lang="en-US" sz="1200" b="0" i="0" u="none" strike="noStrike" cap="none" dirty="0" smtClean="0">
                <a:solidFill>
                  <a:schemeClr val="dk1"/>
                </a:solidFill>
                <a:effectLst/>
                <a:latin typeface="Calibri"/>
                <a:ea typeface="Calibri"/>
                <a:cs typeface="Calibri"/>
                <a:sym typeface="Calibri"/>
              </a:rPr>
              <a:t> resurse, umane și </a:t>
            </a:r>
            <a:r>
              <a:rPr lang="en-US" sz="1200" b="0" i="0" u="none" strike="noStrike" cap="none" dirty="0" err="1" smtClean="0">
                <a:solidFill>
                  <a:schemeClr val="dk1"/>
                </a:solidFill>
                <a:effectLst/>
                <a:latin typeface="Calibri"/>
                <a:ea typeface="Calibri"/>
                <a:cs typeface="Calibri"/>
                <a:sym typeface="Calibri"/>
              </a:rPr>
              <a:t>financiare</a:t>
            </a:r>
            <a:r>
              <a:rPr lang="en-US" sz="1200" b="0" i="0" u="none" strike="noStrike" cap="none" dirty="0" smtClean="0">
                <a:solidFill>
                  <a:schemeClr val="dk1"/>
                </a:solidFill>
                <a:effectLst/>
                <a:latin typeface="Calibri"/>
                <a:ea typeface="Calibri"/>
                <a:cs typeface="Calibri"/>
                <a:sym typeface="Calibri"/>
              </a:rPr>
              <a:t>, pentru a </a:t>
            </a:r>
            <a:r>
              <a:rPr lang="en-US" sz="1200" b="0" i="0" u="none" strike="noStrike" cap="none" dirty="0" err="1" smtClean="0">
                <a:solidFill>
                  <a:schemeClr val="dk1"/>
                </a:solidFill>
                <a:effectLst/>
                <a:latin typeface="Calibri"/>
                <a:ea typeface="Calibri"/>
                <a:cs typeface="Calibri"/>
                <a:sym typeface="Calibri"/>
              </a:rPr>
              <a:t>promova</a:t>
            </a:r>
            <a:r>
              <a:rPr lang="en-US" sz="1200" b="0" i="0" u="none" strike="noStrike" cap="none" dirty="0" smtClean="0">
                <a:solidFill>
                  <a:schemeClr val="dk1"/>
                </a:solidFill>
                <a:effectLst/>
                <a:latin typeface="Calibri"/>
                <a:ea typeface="Calibri"/>
                <a:cs typeface="Calibri"/>
                <a:sym typeface="Calibri"/>
              </a:rPr>
              <a:t> incluziunea și </a:t>
            </a:r>
            <a:r>
              <a:rPr lang="en-US" sz="1200" b="0" i="0" u="none" strike="noStrike" cap="none" dirty="0" err="1" smtClean="0">
                <a:solidFill>
                  <a:schemeClr val="dk1"/>
                </a:solidFill>
                <a:effectLst/>
                <a:latin typeface="Calibri"/>
                <a:ea typeface="Calibri"/>
                <a:cs typeface="Calibri"/>
                <a:sym typeface="Calibri"/>
              </a:rPr>
              <a:t>echitatea</a:t>
            </a:r>
            <a:r>
              <a:rPr lang="en-US" sz="1200" b="0" i="0" u="none" strike="noStrike" cap="none" dirty="0" smtClean="0">
                <a:solidFill>
                  <a:schemeClr val="dk1"/>
                </a:solidFill>
                <a:effectLst/>
                <a:latin typeface="Calibri"/>
                <a:ea typeface="Calibri"/>
                <a:cs typeface="Calibri"/>
                <a:sym typeface="Calibri"/>
              </a:rPr>
              <a:t> în educație, </a:t>
            </a:r>
            <a:r>
              <a:rPr lang="en-US" sz="1200" b="0" i="0" u="none" strike="noStrike" cap="none" dirty="0" err="1" smtClean="0">
                <a:solidFill>
                  <a:schemeClr val="dk1"/>
                </a:solidFill>
                <a:effectLst/>
                <a:latin typeface="Calibri"/>
                <a:ea typeface="Calibri"/>
                <a:cs typeface="Calibri"/>
                <a:sym typeface="Calibri"/>
              </a:rPr>
              <a:t>formând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parteneriate</a:t>
            </a:r>
            <a:r>
              <a:rPr lang="en-US" sz="1200" b="0" i="0" u="none" strike="noStrike" cap="none" dirty="0" smtClean="0">
                <a:solidFill>
                  <a:schemeClr val="dk1"/>
                </a:solidFill>
                <a:effectLst/>
                <a:latin typeface="Calibri"/>
                <a:ea typeface="Calibri"/>
                <a:cs typeface="Calibri"/>
                <a:sym typeface="Calibri"/>
              </a:rPr>
              <a:t> între </a:t>
            </a:r>
            <a:r>
              <a:rPr lang="en-US" sz="1200" b="0" i="0" u="none" strike="noStrike" cap="none" dirty="0" err="1" smtClean="0">
                <a:solidFill>
                  <a:schemeClr val="dk1"/>
                </a:solidFill>
                <a:effectLst/>
                <a:latin typeface="Calibri"/>
                <a:ea typeface="Calibri"/>
                <a:cs typeface="Calibri"/>
                <a:sym typeface="Calibri"/>
              </a:rPr>
              <a:t>părinți</a:t>
            </a: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dirty="0" err="1" smtClean="0">
                <a:solidFill>
                  <a:schemeClr val="dk1"/>
                </a:solidFill>
                <a:effectLst/>
                <a:latin typeface="Calibri"/>
                <a:ea typeface="Calibri"/>
                <a:cs typeface="Calibri"/>
                <a:sym typeface="Calibri"/>
              </a:rPr>
              <a:t>îngrijitori</a:t>
            </a:r>
            <a:r>
              <a:rPr lang="en-US" sz="1200" b="0" i="0" u="none" strike="noStrike" cap="none" dirty="0" smtClean="0">
                <a:solidFill>
                  <a:schemeClr val="dk1"/>
                </a:solidFill>
                <a:effectLst/>
                <a:latin typeface="Calibri"/>
                <a:ea typeface="Calibri"/>
                <a:cs typeface="Calibri"/>
                <a:sym typeface="Calibri"/>
              </a:rPr>
              <a:t>; profesori/</a:t>
            </a:r>
            <a:r>
              <a:rPr lang="en-US" sz="1200" b="0" i="0" u="none" strike="noStrike" cap="none" dirty="0" err="1" smtClean="0">
                <a:solidFill>
                  <a:schemeClr val="dk1"/>
                </a:solidFill>
                <a:effectLst/>
                <a:latin typeface="Calibri"/>
                <a:ea typeface="Calibri"/>
                <a:cs typeface="Calibri"/>
                <a:sym typeface="Calibri"/>
              </a:rPr>
              <a:t>profesioniști</a:t>
            </a:r>
            <a:r>
              <a:rPr lang="en-US" sz="1200" b="0" i="0" u="none" strike="noStrike" cap="none" dirty="0" smtClean="0">
                <a:solidFill>
                  <a:schemeClr val="dk1"/>
                </a:solidFill>
                <a:effectLst/>
                <a:latin typeface="Calibri"/>
                <a:ea typeface="Calibri"/>
                <a:cs typeface="Calibri"/>
                <a:sym typeface="Calibri"/>
              </a:rPr>
              <a:t> din </a:t>
            </a:r>
            <a:r>
              <a:rPr lang="en-US" sz="1200" b="0" i="0" u="none" strike="noStrike" cap="none" dirty="0" err="1" smtClean="0">
                <a:solidFill>
                  <a:schemeClr val="dk1"/>
                </a:solidFill>
                <a:effectLst/>
                <a:latin typeface="Calibri"/>
                <a:ea typeface="Calibri"/>
                <a:cs typeface="Calibri"/>
                <a:sym typeface="Calibri"/>
              </a:rPr>
              <a:t>domeniul</a:t>
            </a:r>
            <a:r>
              <a:rPr lang="en-US" sz="1200" b="0" i="0" u="none" strike="noStrike" cap="none" dirty="0" smtClean="0">
                <a:solidFill>
                  <a:schemeClr val="dk1"/>
                </a:solidFill>
                <a:effectLst/>
                <a:latin typeface="Calibri"/>
                <a:ea typeface="Calibri"/>
                <a:cs typeface="Calibri"/>
                <a:sym typeface="Calibri"/>
              </a:rPr>
              <a:t> educați</a:t>
            </a:r>
            <a:r>
              <a:rPr lang="ro-RO" sz="1200" b="0" i="0" u="none" strike="noStrike" cap="none" dirty="0" smtClean="0">
                <a:solidFill>
                  <a:schemeClr val="dk1"/>
                </a:solidFill>
                <a:effectLst/>
                <a:latin typeface="Calibri"/>
                <a:ea typeface="Calibri"/>
                <a:cs typeface="Calibri"/>
                <a:sym typeface="Calibri"/>
              </a:rPr>
              <a:t>onal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formatori</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cercetători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administratori</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manageri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naționali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locali</a:t>
            </a:r>
            <a:r>
              <a:rPr lang="en-US" sz="1200" b="0" i="0" u="none" strike="noStrike" cap="none" dirty="0" smtClean="0">
                <a:solidFill>
                  <a:schemeClr val="dk1"/>
                </a:solidFill>
                <a:effectLst/>
                <a:latin typeface="Calibri"/>
                <a:ea typeface="Calibri"/>
                <a:cs typeface="Calibri"/>
                <a:sym typeface="Calibri"/>
              </a:rPr>
              <a:t> și la nivel de școală; </a:t>
            </a:r>
            <a:r>
              <a:rPr lang="en-US" sz="1200" b="0" i="0" u="none" strike="noStrike" cap="none" dirty="0" err="1" smtClean="0">
                <a:solidFill>
                  <a:schemeClr val="dk1"/>
                </a:solidFill>
                <a:effectLst/>
                <a:latin typeface="Calibri"/>
                <a:ea typeface="Calibri"/>
                <a:cs typeface="Calibri"/>
                <a:sym typeface="Calibri"/>
              </a:rPr>
              <a:t>furnizori</a:t>
            </a:r>
            <a:r>
              <a:rPr lang="en-US" sz="1200" b="0" i="0" u="none" strike="noStrike" cap="none" dirty="0" smtClean="0">
                <a:solidFill>
                  <a:schemeClr val="dk1"/>
                </a:solidFill>
                <a:effectLst/>
                <a:latin typeface="Calibri"/>
                <a:ea typeface="Calibri"/>
                <a:cs typeface="Calibri"/>
                <a:sym typeface="Calibri"/>
              </a:rPr>
              <a:t> de servicii sociale</a:t>
            </a:r>
            <a:r>
              <a:rPr lang="ro-RO" sz="1200" b="0" i="0" u="none" strike="noStrike" cap="none" dirty="0" smtClean="0">
                <a:solidFill>
                  <a:schemeClr val="dk1"/>
                </a:solidFill>
                <a:effectLst/>
                <a:latin typeface="Calibri"/>
                <a:ea typeface="Calibri"/>
                <a:cs typeface="Calibri"/>
                <a:sym typeface="Calibri"/>
              </a:rPr>
              <a:t>…</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46</a:t>
            </a:fld>
            <a:endParaRPr/>
          </a:p>
        </p:txBody>
      </p:sp>
    </p:spTree>
    <p:extLst>
      <p:ext uri="{BB962C8B-B14F-4D97-AF65-F5344CB8AC3E}">
        <p14:creationId xmlns:p14="http://schemas.microsoft.com/office/powerpoint/2010/main" val="3719773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2805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Unele dintre cele de mai sus </a:t>
            </a:r>
            <a:r>
              <a:rPr lang="ro-RO" dirty="0" smtClean="0"/>
              <a:t>s-ar putea să</a:t>
            </a:r>
            <a:r>
              <a:rPr lang="ro-RO" baseline="0" dirty="0" smtClean="0"/>
              <a:t> fie </a:t>
            </a:r>
            <a:r>
              <a:rPr lang="en-US" dirty="0" err="1" smtClean="0"/>
              <a:t>deja</a:t>
            </a:r>
            <a:r>
              <a:rPr lang="en-US" dirty="0" smtClean="0"/>
              <a:t> </a:t>
            </a:r>
            <a:r>
              <a:rPr lang="en-US" dirty="0" err="1" smtClean="0"/>
              <a:t>discutate</a:t>
            </a:r>
            <a:r>
              <a:rPr lang="ro-RO" dirty="0" smtClean="0"/>
              <a:t> în timpul cursului</a:t>
            </a:r>
            <a:r>
              <a:rPr lang="en-US" dirty="0" smtClean="0"/>
              <a:t>.</a:t>
            </a:r>
            <a:endParaRPr lang="ro-RO" dirty="0" smtClean="0"/>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effectLst/>
                <a:latin typeface="Calibri"/>
                <a:ea typeface="Calibri"/>
                <a:cs typeface="Calibri"/>
                <a:sym typeface="Calibri"/>
              </a:rPr>
              <a:t>Notele</a:t>
            </a:r>
            <a:r>
              <a:rPr lang="en-US" sz="1200" b="0" i="0" u="none" strike="noStrike" cap="none" dirty="0" smtClean="0">
                <a:solidFill>
                  <a:schemeClr val="dk1"/>
                </a:solidFill>
                <a:effectLst/>
                <a:latin typeface="Calibri"/>
                <a:ea typeface="Calibri"/>
                <a:cs typeface="Calibri"/>
                <a:sym typeface="Calibri"/>
              </a:rPr>
              <a:t> prezentatorului: </a:t>
            </a:r>
            <a:r>
              <a:rPr lang="en-US" sz="1200" b="0" i="0" u="none" strike="noStrike" cap="none" dirty="0" err="1" smtClean="0">
                <a:solidFill>
                  <a:schemeClr val="dk1"/>
                </a:solidFill>
                <a:effectLst/>
                <a:latin typeface="Calibri"/>
                <a:ea typeface="Calibri"/>
                <a:cs typeface="Calibri"/>
                <a:sym typeface="Calibri"/>
              </a:rPr>
              <a:t>Arătați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participanților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întrebările</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încurajați</a:t>
            </a:r>
            <a:r>
              <a:rPr lang="en-US" sz="1200" b="0" i="0" u="none" strike="noStrike" cap="none" dirty="0" smtClean="0">
                <a:solidFill>
                  <a:schemeClr val="dk1"/>
                </a:solidFill>
                <a:effectLst/>
                <a:latin typeface="Calibri"/>
                <a:ea typeface="Calibri"/>
                <a:cs typeface="Calibri"/>
                <a:sym typeface="Calibri"/>
              </a:rPr>
              <a:t>-i să </a:t>
            </a:r>
            <a:r>
              <a:rPr lang="en-US" sz="1200" b="0" i="0" u="none" strike="noStrike" cap="none" dirty="0" err="1" smtClean="0">
                <a:solidFill>
                  <a:schemeClr val="dk1"/>
                </a:solidFill>
                <a:effectLst/>
                <a:latin typeface="Calibri"/>
                <a:ea typeface="Calibri"/>
                <a:cs typeface="Calibri"/>
                <a:sym typeface="Calibri"/>
              </a:rPr>
              <a:t>aleagă</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o parte </a:t>
            </a:r>
            <a:r>
              <a:rPr lang="en-US" sz="1200" b="0" i="0" u="none" strike="noStrike" cap="none" dirty="0" smtClean="0">
                <a:solidFill>
                  <a:schemeClr val="dk1"/>
                </a:solidFill>
                <a:effectLst/>
                <a:latin typeface="Calibri"/>
                <a:ea typeface="Calibri"/>
                <a:cs typeface="Calibri"/>
                <a:sym typeface="Calibri"/>
              </a:rPr>
              <a:t>dintre e</a:t>
            </a:r>
            <a:r>
              <a:rPr lang="ro-RO" sz="1200" b="0" i="0" u="none" strike="noStrike" cap="none" dirty="0" smtClean="0">
                <a:solidFill>
                  <a:schemeClr val="dk1"/>
                </a:solidFill>
                <a:effectLst/>
                <a:latin typeface="Calibri"/>
                <a:ea typeface="Calibri"/>
                <a:cs typeface="Calibri"/>
                <a:sym typeface="Calibri"/>
              </a:rPr>
              <a:t>le</a:t>
            </a:r>
            <a:r>
              <a:rPr lang="en-US" sz="1200" b="0" i="0" u="none" strike="noStrike" cap="none" dirty="0" smtClean="0">
                <a:solidFill>
                  <a:schemeClr val="dk1"/>
                </a:solidFill>
                <a:effectLst/>
                <a:latin typeface="Calibri"/>
                <a:ea typeface="Calibri"/>
                <a:cs typeface="Calibri"/>
                <a:sym typeface="Calibri"/>
              </a:rPr>
              <a:t> și să </a:t>
            </a:r>
            <a:r>
              <a:rPr lang="en-US" sz="1200" b="0" i="0" u="none" strike="noStrike" cap="none" dirty="0" err="1" smtClean="0">
                <a:solidFill>
                  <a:schemeClr val="dk1"/>
                </a:solidFill>
                <a:effectLst/>
                <a:latin typeface="Calibri"/>
                <a:ea typeface="Calibri"/>
                <a:cs typeface="Calibri"/>
                <a:sym typeface="Calibri"/>
              </a:rPr>
              <a:t>reflecteze</a:t>
            </a:r>
            <a:r>
              <a:rPr lang="en-US" sz="1200" b="0" i="0" u="none" strike="noStrike" cap="none" dirty="0" smtClean="0">
                <a:solidFill>
                  <a:schemeClr val="dk1"/>
                </a:solidFill>
                <a:effectLst/>
                <a:latin typeface="Calibri"/>
                <a:ea typeface="Calibri"/>
                <a:cs typeface="Calibri"/>
                <a:sym typeface="Calibri"/>
              </a:rPr>
              <a:t> acasă.</a:t>
            </a: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48</a:t>
            </a:fld>
            <a:endParaRPr/>
          </a:p>
        </p:txBody>
      </p:sp>
    </p:spTree>
    <p:extLst>
      <p:ext uri="{BB962C8B-B14F-4D97-AF65-F5344CB8AC3E}">
        <p14:creationId xmlns:p14="http://schemas.microsoft.com/office/powerpoint/2010/main" val="3604514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Unele dintre cele de mai sus s-ar putea să</a:t>
            </a:r>
            <a:r>
              <a:rPr lang="en-US" baseline="0" dirty="0" smtClean="0"/>
              <a:t> fie </a:t>
            </a:r>
            <a:r>
              <a:rPr lang="en-US" dirty="0" err="1" smtClean="0"/>
              <a:t>deja</a:t>
            </a:r>
            <a:r>
              <a:rPr lang="en-US" dirty="0" smtClean="0"/>
              <a:t> </a:t>
            </a:r>
            <a:r>
              <a:rPr lang="en-US" dirty="0" err="1" smtClean="0"/>
              <a:t>discutate</a:t>
            </a:r>
            <a:r>
              <a:rPr lang="en-US" dirty="0" smtClean="0"/>
              <a:t> în timpul </a:t>
            </a:r>
            <a:r>
              <a:rPr lang="en-US" dirty="0" err="1" smtClean="0"/>
              <a:t>cursului</a:t>
            </a:r>
            <a:r>
              <a:rPr lang="en-US" dirty="0" smtClean="0"/>
              <a:t>.</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effectLst/>
                <a:latin typeface="Calibri"/>
                <a:ea typeface="Calibri"/>
                <a:cs typeface="Calibri"/>
                <a:sym typeface="Calibri"/>
              </a:rPr>
              <a:t>Notele</a:t>
            </a:r>
            <a:r>
              <a:rPr lang="en-US" sz="1200" b="0" i="0" u="none" strike="noStrike" cap="none" dirty="0" smtClean="0">
                <a:solidFill>
                  <a:schemeClr val="dk1"/>
                </a:solidFill>
                <a:effectLst/>
                <a:latin typeface="Calibri"/>
                <a:ea typeface="Calibri"/>
                <a:cs typeface="Calibri"/>
                <a:sym typeface="Calibri"/>
              </a:rPr>
              <a:t> prezentatorului: </a:t>
            </a:r>
            <a:r>
              <a:rPr lang="en-US" sz="1200" b="0" i="0" u="none" strike="noStrike" cap="none" dirty="0" err="1" smtClean="0">
                <a:solidFill>
                  <a:schemeClr val="dk1"/>
                </a:solidFill>
                <a:effectLst/>
                <a:latin typeface="Calibri"/>
                <a:ea typeface="Calibri"/>
                <a:cs typeface="Calibri"/>
                <a:sym typeface="Calibri"/>
              </a:rPr>
              <a:t>Arătați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participanților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întrebările</a:t>
            </a:r>
            <a:r>
              <a:rPr lang="en-US" sz="1200" b="0" i="0" u="none" strike="noStrike" cap="none" dirty="0" smtClean="0">
                <a:solidFill>
                  <a:schemeClr val="dk1"/>
                </a:solidFill>
                <a:effectLst/>
                <a:latin typeface="Calibri"/>
                <a:ea typeface="Calibri"/>
                <a:cs typeface="Calibri"/>
                <a:sym typeface="Calibri"/>
              </a:rPr>
              <a:t> și </a:t>
            </a:r>
            <a:r>
              <a:rPr lang="en-US" sz="1200" b="0" i="0" u="none" strike="noStrike" cap="none" dirty="0" err="1" smtClean="0">
                <a:solidFill>
                  <a:schemeClr val="dk1"/>
                </a:solidFill>
                <a:effectLst/>
                <a:latin typeface="Calibri"/>
                <a:ea typeface="Calibri"/>
                <a:cs typeface="Calibri"/>
                <a:sym typeface="Calibri"/>
              </a:rPr>
              <a:t>încurajați</a:t>
            </a:r>
            <a:r>
              <a:rPr lang="en-US" sz="1200" b="0" i="0" u="none" strike="noStrike" cap="none" dirty="0" smtClean="0">
                <a:solidFill>
                  <a:schemeClr val="dk1"/>
                </a:solidFill>
                <a:effectLst/>
                <a:latin typeface="Calibri"/>
                <a:ea typeface="Calibri"/>
                <a:cs typeface="Calibri"/>
                <a:sym typeface="Calibri"/>
              </a:rPr>
              <a:t>-i să </a:t>
            </a:r>
            <a:r>
              <a:rPr lang="en-US" sz="1200" b="0" i="0" u="none" strike="noStrike" cap="none" dirty="0" err="1" smtClean="0">
                <a:solidFill>
                  <a:schemeClr val="dk1"/>
                </a:solidFill>
                <a:effectLst/>
                <a:latin typeface="Calibri"/>
                <a:ea typeface="Calibri"/>
                <a:cs typeface="Calibri"/>
                <a:sym typeface="Calibri"/>
              </a:rPr>
              <a:t>aleagă</a:t>
            </a:r>
            <a:r>
              <a:rPr lang="en-US" sz="1200" b="0" i="0" u="none" strike="noStrike" cap="none" dirty="0" smtClean="0">
                <a:solidFill>
                  <a:schemeClr val="dk1"/>
                </a:solidFill>
                <a:effectLst/>
                <a:latin typeface="Calibri"/>
                <a:ea typeface="Calibri"/>
                <a:cs typeface="Calibri"/>
                <a:sym typeface="Calibri"/>
              </a:rPr>
              <a:t> o parte dintre </a:t>
            </a:r>
            <a:r>
              <a:rPr lang="en-US" sz="1200" b="0" i="0" u="none" strike="noStrike" cap="none" dirty="0" err="1" smtClean="0">
                <a:solidFill>
                  <a:schemeClr val="dk1"/>
                </a:solidFill>
                <a:effectLst/>
                <a:latin typeface="Calibri"/>
                <a:ea typeface="Calibri"/>
                <a:cs typeface="Calibri"/>
                <a:sym typeface="Calibri"/>
              </a:rPr>
              <a:t>ele</a:t>
            </a:r>
            <a:r>
              <a:rPr lang="en-US" sz="1200" b="0" i="0" u="none" strike="noStrike" cap="none" dirty="0" smtClean="0">
                <a:solidFill>
                  <a:schemeClr val="dk1"/>
                </a:solidFill>
                <a:effectLst/>
                <a:latin typeface="Calibri"/>
                <a:ea typeface="Calibri"/>
                <a:cs typeface="Calibri"/>
                <a:sym typeface="Calibri"/>
              </a:rPr>
              <a:t> și să </a:t>
            </a:r>
            <a:r>
              <a:rPr lang="en-US" sz="1200" b="0" i="0" u="none" strike="noStrike" cap="none" dirty="0" err="1" smtClean="0">
                <a:solidFill>
                  <a:schemeClr val="dk1"/>
                </a:solidFill>
                <a:effectLst/>
                <a:latin typeface="Calibri"/>
                <a:ea typeface="Calibri"/>
                <a:cs typeface="Calibri"/>
                <a:sym typeface="Calibri"/>
              </a:rPr>
              <a:t>reflecteze</a:t>
            </a:r>
            <a:r>
              <a:rPr lang="en-US" sz="1200" b="0" i="0" u="none" strike="noStrike" cap="none" dirty="0" smtClean="0">
                <a:solidFill>
                  <a:schemeClr val="dk1"/>
                </a:solidFill>
                <a:effectLst/>
                <a:latin typeface="Calibri"/>
                <a:ea typeface="Calibri"/>
                <a:cs typeface="Calibri"/>
                <a:sym typeface="Calibri"/>
              </a:rPr>
              <a:t> acasă.</a:t>
            </a:r>
            <a:endParaRPr lang="en-US" dirty="0" smtClean="0"/>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49</a:t>
            </a:fld>
            <a:endParaRPr/>
          </a:p>
        </p:txBody>
      </p:sp>
    </p:spTree>
    <p:extLst>
      <p:ext uri="{BB962C8B-B14F-4D97-AF65-F5344CB8AC3E}">
        <p14:creationId xmlns:p14="http://schemas.microsoft.com/office/powerpoint/2010/main" val="94528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
            </a:r>
            <a:br>
              <a:rPr lang="en-US" dirty="0" smtClean="0"/>
            </a:br>
            <a:r>
              <a:rPr lang="en-US" sz="1800" b="0" i="0" u="none" strike="noStrike" cap="none" dirty="0" smtClean="0">
                <a:solidFill>
                  <a:schemeClr val="dk1"/>
                </a:solidFill>
                <a:effectLst/>
                <a:latin typeface="Calibri"/>
                <a:ea typeface="Calibri"/>
                <a:cs typeface="Calibri"/>
                <a:sym typeface="Calibri"/>
              </a:rPr>
              <a:t>Într-o lume </a:t>
            </a:r>
            <a:r>
              <a:rPr lang="ro-RO" sz="1800" b="0" i="0" u="none" strike="noStrike" cap="none" dirty="0" smtClean="0">
                <a:solidFill>
                  <a:schemeClr val="dk1"/>
                </a:solidFill>
                <a:effectLst/>
                <a:latin typeface="Calibri"/>
                <a:ea typeface="Calibri"/>
                <a:cs typeface="Calibri"/>
                <a:sym typeface="Calibri"/>
              </a:rPr>
              <a:t>în plină dezvoltare</a:t>
            </a:r>
            <a:r>
              <a:rPr lang="en-US" sz="1800" b="0" i="0" u="none" strike="noStrike" cap="none" dirty="0" smtClean="0">
                <a:solidFill>
                  <a:schemeClr val="dk1"/>
                </a:solidFill>
                <a:effectLst/>
                <a:latin typeface="Calibri"/>
                <a:ea typeface="Calibri"/>
                <a:cs typeface="Calibri"/>
                <a:sym typeface="Calibri"/>
              </a:rPr>
              <a:t>, </a:t>
            </a:r>
            <a:r>
              <a:rPr lang="en-US" sz="1800" b="0" i="0" u="none" strike="noStrike" cap="none" dirty="0" err="1" smtClean="0">
                <a:solidFill>
                  <a:schemeClr val="dk1"/>
                </a:solidFill>
                <a:effectLst/>
                <a:latin typeface="Calibri"/>
                <a:ea typeface="Calibri"/>
                <a:cs typeface="Calibri"/>
                <a:sym typeface="Calibri"/>
              </a:rPr>
              <a:t>marcată</a:t>
            </a:r>
            <a:r>
              <a:rPr lang="en-US" sz="1800" b="0" i="0" u="none" strike="noStrike" cap="none" dirty="0" smtClean="0">
                <a:solidFill>
                  <a:schemeClr val="dk1"/>
                </a:solidFill>
                <a:effectLst/>
                <a:latin typeface="Calibri"/>
                <a:ea typeface="Calibri"/>
                <a:cs typeface="Calibri"/>
                <a:sym typeface="Calibri"/>
              </a:rPr>
              <a:t> de </a:t>
            </a:r>
            <a:r>
              <a:rPr lang="en-US" sz="1800" b="0" i="0" u="none" strike="noStrike" cap="none" dirty="0" err="1" smtClean="0">
                <a:solidFill>
                  <a:schemeClr val="dk1"/>
                </a:solidFill>
                <a:effectLst/>
                <a:latin typeface="Calibri"/>
                <a:ea typeface="Calibri"/>
                <a:cs typeface="Calibri"/>
                <a:sym typeface="Calibri"/>
              </a:rPr>
              <a:t>globalizare</a:t>
            </a:r>
            <a:r>
              <a:rPr lang="en-US" sz="1800" b="0" i="0" u="none" strike="noStrike" cap="none" dirty="0" smtClean="0">
                <a:solidFill>
                  <a:schemeClr val="dk1"/>
                </a:solidFill>
                <a:effectLst/>
                <a:latin typeface="Calibri"/>
                <a:ea typeface="Calibri"/>
                <a:cs typeface="Calibri"/>
                <a:sym typeface="Calibri"/>
              </a:rPr>
              <a:t> și diversitate, </a:t>
            </a:r>
            <a:r>
              <a:rPr lang="en-US" sz="1800" b="0" i="0" u="none" strike="noStrike" cap="none" dirty="0" err="1" smtClean="0">
                <a:solidFill>
                  <a:schemeClr val="dk1"/>
                </a:solidFill>
                <a:effectLst/>
                <a:latin typeface="Calibri"/>
                <a:ea typeface="Calibri"/>
                <a:cs typeface="Calibri"/>
                <a:sym typeface="Calibri"/>
              </a:rPr>
              <a:t>problema</a:t>
            </a:r>
            <a:r>
              <a:rPr lang="en-US" sz="1800" b="0" i="0" u="none" strike="noStrike" cap="none" dirty="0" smtClean="0">
                <a:solidFill>
                  <a:schemeClr val="dk1"/>
                </a:solidFill>
                <a:effectLst/>
                <a:latin typeface="Calibri"/>
                <a:ea typeface="Calibri"/>
                <a:cs typeface="Calibri"/>
                <a:sym typeface="Calibri"/>
              </a:rPr>
              <a:t> </a:t>
            </a:r>
            <a:r>
              <a:rPr lang="en-US" sz="1800" b="1" i="0" u="none" strike="noStrike" cap="none" dirty="0" smtClean="0">
                <a:solidFill>
                  <a:schemeClr val="dk1"/>
                </a:solidFill>
                <a:effectLst/>
                <a:latin typeface="Calibri"/>
                <a:ea typeface="Calibri"/>
                <a:cs typeface="Calibri"/>
                <a:sym typeface="Calibri"/>
              </a:rPr>
              <a:t>incluziunii</a:t>
            </a:r>
            <a:r>
              <a:rPr lang="en-US" sz="1800" b="0" i="0" u="none" strike="noStrike" cap="none" dirty="0" smtClean="0">
                <a:solidFill>
                  <a:schemeClr val="dk1"/>
                </a:solidFill>
                <a:effectLst/>
                <a:latin typeface="Calibri"/>
                <a:ea typeface="Calibri"/>
                <a:cs typeface="Calibri"/>
                <a:sym typeface="Calibri"/>
              </a:rPr>
              <a:t> și </a:t>
            </a:r>
            <a:r>
              <a:rPr lang="ro-RO" sz="1800" b="0" i="0" u="none" strike="noStrike" cap="none" dirty="0" smtClean="0">
                <a:solidFill>
                  <a:schemeClr val="dk1"/>
                </a:solidFill>
                <a:effectLst/>
                <a:latin typeface="Calibri"/>
                <a:ea typeface="Calibri"/>
                <a:cs typeface="Calibri"/>
                <a:sym typeface="Calibri"/>
              </a:rPr>
              <a:t>a </a:t>
            </a:r>
            <a:r>
              <a:rPr lang="en-US" sz="1800" b="1" i="0" u="none" strike="noStrike" cap="none" dirty="0" smtClean="0">
                <a:solidFill>
                  <a:schemeClr val="dk1"/>
                </a:solidFill>
                <a:effectLst/>
                <a:latin typeface="Calibri"/>
                <a:ea typeface="Calibri"/>
                <a:cs typeface="Calibri"/>
                <a:sym typeface="Calibri"/>
              </a:rPr>
              <a:t>educației</a:t>
            </a:r>
            <a:r>
              <a:rPr lang="en-US" sz="1800" b="0" i="0" u="none" strike="noStrike" cap="none" dirty="0" smtClean="0">
                <a:solidFill>
                  <a:schemeClr val="dk1"/>
                </a:solidFill>
                <a:effectLst/>
                <a:latin typeface="Calibri"/>
                <a:ea typeface="Calibri"/>
                <a:cs typeface="Calibri"/>
                <a:sym typeface="Calibri"/>
              </a:rPr>
              <a:t> a </a:t>
            </a:r>
            <a:r>
              <a:rPr lang="en-US" sz="1800" b="0" i="0" u="none" strike="noStrike" cap="none" dirty="0" err="1" smtClean="0">
                <a:solidFill>
                  <a:schemeClr val="dk1"/>
                </a:solidFill>
                <a:effectLst/>
                <a:latin typeface="Calibri"/>
                <a:ea typeface="Calibri"/>
                <a:cs typeface="Calibri"/>
                <a:sym typeface="Calibri"/>
              </a:rPr>
              <a:t>devenit</a:t>
            </a:r>
            <a:r>
              <a:rPr lang="en-US" sz="1800" b="0" i="0" u="none" strike="noStrike" cap="none" dirty="0" smtClean="0">
                <a:solidFill>
                  <a:schemeClr val="dk1"/>
                </a:solidFill>
                <a:effectLst/>
                <a:latin typeface="Calibri"/>
                <a:ea typeface="Calibri"/>
                <a:cs typeface="Calibri"/>
                <a:sym typeface="Calibri"/>
              </a:rPr>
              <a:t> u</a:t>
            </a:r>
            <a:r>
              <a:rPr lang="ro-RO" sz="1800" b="0" i="0" u="none" strike="noStrike" cap="none" dirty="0" smtClean="0">
                <a:solidFill>
                  <a:schemeClr val="dk1"/>
                </a:solidFill>
                <a:effectLst/>
                <a:latin typeface="Calibri"/>
                <a:ea typeface="Calibri"/>
                <a:cs typeface="Calibri"/>
                <a:sym typeface="Calibri"/>
              </a:rPr>
              <a:t>nul</a:t>
            </a:r>
            <a:r>
              <a:rPr lang="en-US" sz="1800" b="0" i="0" u="none" strike="noStrike" cap="none" dirty="0" smtClean="0">
                <a:solidFill>
                  <a:schemeClr val="dk1"/>
                </a:solidFill>
                <a:effectLst/>
                <a:latin typeface="Calibri"/>
                <a:ea typeface="Calibri"/>
                <a:cs typeface="Calibri"/>
                <a:sym typeface="Calibri"/>
              </a:rPr>
              <a:t> dintre </a:t>
            </a:r>
            <a:r>
              <a:rPr lang="en-US" sz="1800" b="0" i="0" u="none" strike="noStrike" cap="none" dirty="0" err="1" smtClean="0">
                <a:solidFill>
                  <a:schemeClr val="dk1"/>
                </a:solidFill>
                <a:effectLst/>
                <a:latin typeface="Calibri"/>
                <a:ea typeface="Calibri"/>
                <a:cs typeface="Calibri"/>
                <a:sym typeface="Calibri"/>
              </a:rPr>
              <a:t>punctele</a:t>
            </a:r>
            <a:r>
              <a:rPr lang="en-US" sz="1800" b="0" i="0" u="none" strike="noStrike" cap="none" dirty="0" smtClean="0">
                <a:solidFill>
                  <a:schemeClr val="dk1"/>
                </a:solidFill>
                <a:effectLst/>
                <a:latin typeface="Calibri"/>
                <a:ea typeface="Calibri"/>
                <a:cs typeface="Calibri"/>
                <a:sym typeface="Calibri"/>
              </a:rPr>
              <a:t> </a:t>
            </a:r>
            <a:r>
              <a:rPr lang="ro-RO" sz="1800" b="0" i="0" u="none" strike="noStrike" cap="none" dirty="0" smtClean="0">
                <a:solidFill>
                  <a:schemeClr val="dk1"/>
                </a:solidFill>
                <a:effectLst/>
                <a:latin typeface="Calibri"/>
                <a:ea typeface="Calibri"/>
                <a:cs typeface="Calibri"/>
                <a:sym typeface="Calibri"/>
              </a:rPr>
              <a:t>esențiale</a:t>
            </a:r>
            <a:r>
              <a:rPr lang="en-US" sz="1800" b="0" i="0" u="none" strike="noStrike" cap="none" dirty="0" smtClean="0">
                <a:solidFill>
                  <a:schemeClr val="dk1"/>
                </a:solidFill>
                <a:effectLst/>
                <a:latin typeface="Calibri"/>
                <a:ea typeface="Calibri"/>
                <a:cs typeface="Calibri"/>
                <a:sym typeface="Calibri"/>
              </a:rPr>
              <a:t> ale </a:t>
            </a:r>
            <a:r>
              <a:rPr lang="en-US" sz="1800" b="0" i="0" u="none" strike="noStrike" cap="none" dirty="0" err="1" smtClean="0">
                <a:solidFill>
                  <a:schemeClr val="dk1"/>
                </a:solidFill>
                <a:effectLst/>
                <a:latin typeface="Calibri"/>
                <a:ea typeface="Calibri"/>
                <a:cs typeface="Calibri"/>
                <a:sym typeface="Calibri"/>
              </a:rPr>
              <a:t>cercetării</a:t>
            </a:r>
            <a:r>
              <a:rPr lang="en-US" sz="1800" b="0" i="0" u="none" strike="noStrike" cap="none" dirty="0" smtClean="0">
                <a:solidFill>
                  <a:schemeClr val="dk1"/>
                </a:solidFill>
                <a:effectLst/>
                <a:latin typeface="Calibri"/>
                <a:ea typeface="Calibri"/>
                <a:cs typeface="Calibri"/>
                <a:sym typeface="Calibri"/>
              </a:rPr>
              <a:t>, </a:t>
            </a:r>
            <a:r>
              <a:rPr lang="en-US" sz="1800" b="0" i="0" u="none" strike="noStrike" cap="none" dirty="0" err="1" smtClean="0">
                <a:solidFill>
                  <a:schemeClr val="dk1"/>
                </a:solidFill>
                <a:effectLst/>
                <a:latin typeface="Calibri"/>
                <a:ea typeface="Calibri"/>
                <a:cs typeface="Calibri"/>
                <a:sym typeface="Calibri"/>
              </a:rPr>
              <a:t>inovării</a:t>
            </a:r>
            <a:r>
              <a:rPr lang="en-US" sz="1800" b="0" i="0" u="none" strike="noStrike" cap="none" dirty="0" smtClean="0">
                <a:solidFill>
                  <a:schemeClr val="dk1"/>
                </a:solidFill>
                <a:effectLst/>
                <a:latin typeface="Calibri"/>
                <a:ea typeface="Calibri"/>
                <a:cs typeface="Calibri"/>
                <a:sym typeface="Calibri"/>
              </a:rPr>
              <a:t> și </a:t>
            </a:r>
            <a:r>
              <a:rPr lang="en-US" sz="1800" b="0" i="0" u="none" strike="noStrike" cap="none" dirty="0" err="1" smtClean="0">
                <a:solidFill>
                  <a:schemeClr val="dk1"/>
                </a:solidFill>
                <a:effectLst/>
                <a:latin typeface="Calibri"/>
                <a:ea typeface="Calibri"/>
                <a:cs typeface="Calibri"/>
                <a:sym typeface="Calibri"/>
              </a:rPr>
              <a:t>practicii</a:t>
            </a:r>
            <a:r>
              <a:rPr lang="en-US" sz="1800" b="0" i="0" u="none" strike="noStrike" cap="none" dirty="0" smtClean="0">
                <a:solidFill>
                  <a:schemeClr val="dk1"/>
                </a:solidFill>
                <a:effectLst/>
                <a:latin typeface="Calibri"/>
                <a:ea typeface="Calibri"/>
                <a:cs typeface="Calibri"/>
                <a:sym typeface="Calibri"/>
              </a:rPr>
              <a:t>.</a:t>
            </a:r>
            <a:endParaRPr sz="180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1005705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20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Aceste provocări pot avea </a:t>
            </a:r>
            <a:r>
              <a:rPr lang="ro-RO" u="sng" dirty="0" smtClean="0">
                <a:solidFill>
                  <a:srgbClr val="0070C0"/>
                </a:solidFill>
              </a:rPr>
              <a:t>caracteristici comune </a:t>
            </a:r>
            <a:r>
              <a:rPr lang="ro-RO" dirty="0" smtClean="0"/>
              <a:t>în ceea ce priveşte inegalitate</a:t>
            </a:r>
            <a:r>
              <a:rPr lang="en-US" dirty="0" smtClean="0"/>
              <a:t>a</a:t>
            </a:r>
            <a:r>
              <a:rPr lang="ro-RO" dirty="0" smtClean="0"/>
              <a:t> (cum ar fi </a:t>
            </a:r>
            <a:r>
              <a:rPr lang="ro-RO" b="1" i="1" dirty="0" smtClean="0"/>
              <a:t>dizabilitate, etnie, limbă, migrație, deplasare, gen și religie</a:t>
            </a:r>
            <a:r>
              <a:rPr lang="ro-RO" dirty="0" smtClean="0"/>
              <a:t>), dar altele sunt legate de contexte geografice și economice ca, de exemplu, </a:t>
            </a:r>
            <a:r>
              <a:rPr lang="ro-RO" b="1" i="1" dirty="0" smtClean="0"/>
              <a:t>sărăcia,</a:t>
            </a:r>
            <a:r>
              <a:rPr lang="ro-RO" dirty="0" smtClean="0"/>
              <a:t> toate acestea fiind accentuate de Covid-19.</a:t>
            </a:r>
            <a:endParaRPr lang="en-US" noProof="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dirty="0"/>
          </a:p>
        </p:txBody>
      </p:sp>
    </p:spTree>
    <p:extLst>
      <p:ext uri="{BB962C8B-B14F-4D97-AF65-F5344CB8AC3E}">
        <p14:creationId xmlns:p14="http://schemas.microsoft.com/office/powerpoint/2010/main" val="425924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89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Migrația a fost predominantă în Europa din diverse motive: conflicte de securitate, criză economică, mobilitate globală, oportunități de muncă. Familii întregi care provin din alte culturi, rase, medii și credințe religioase trăiesc acum în Europa, iar copiii lor învață în școlile locale.</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ro-RO" b="1" dirty="0" smtClean="0"/>
              <a:t>Activitate cu grupul </a:t>
            </a:r>
            <a:r>
              <a:rPr lang="ro-RO" dirty="0" smtClean="0"/>
              <a:t>(vă rugăm să alegeți doar una):</a:t>
            </a:r>
            <a:endParaRPr lang="en-US" dirty="0" smtClean="0"/>
          </a:p>
          <a:p>
            <a:pPr marL="0" lvl="0" indent="0" algn="l" rtl="0">
              <a:lnSpc>
                <a:spcPct val="100000"/>
              </a:lnSpc>
              <a:spcBef>
                <a:spcPts val="0"/>
              </a:spcBef>
              <a:spcAft>
                <a:spcPts val="0"/>
              </a:spcAft>
              <a:buSzPts val="1400"/>
              <a:buNone/>
            </a:pPr>
            <a:r>
              <a:rPr lang="ro-RO" dirty="0" smtClean="0"/>
              <a:t>3 lucruri - o discuție care să-i ajute pe oameni să înțeleagă cum este să fugi dintr-o dată de acasă</a:t>
            </a:r>
            <a:r>
              <a:rPr lang="en-US" dirty="0" smtClean="0"/>
              <a:t>. Info </a:t>
            </a:r>
            <a:r>
              <a:rPr lang="ro-RO" dirty="0" smtClean="0"/>
              <a:t>la</a:t>
            </a:r>
            <a:r>
              <a:rPr lang="en-US" dirty="0" smtClean="0"/>
              <a:t>: </a:t>
            </a:r>
            <a:r>
              <a:rPr lang="en-US" u="sng" dirty="0" smtClean="0">
                <a:solidFill>
                  <a:srgbClr val="00B0F0"/>
                </a:solidFill>
              </a:rPr>
              <a:t>https://www.coe.int/en/web/compass/3-things</a:t>
            </a:r>
          </a:p>
          <a:p>
            <a:pPr marL="171450" lvl="0" indent="-171450" algn="l" rtl="0">
              <a:lnSpc>
                <a:spcPct val="100000"/>
              </a:lnSpc>
              <a:spcBef>
                <a:spcPts val="0"/>
              </a:spcBef>
              <a:spcAft>
                <a:spcPts val="0"/>
              </a:spcAft>
              <a:buSzPts val="1400"/>
              <a:buFont typeface="Arial" panose="020B0604020202020204" pitchFamily="34" charset="0"/>
              <a:buChar char="•"/>
            </a:pPr>
            <a:r>
              <a:rPr lang="ro-RO" dirty="0" smtClean="0"/>
              <a:t>Pot intra? Refugiat, du-te acasă! Ar face-o dacă ar putea..</a:t>
            </a:r>
            <a:r>
              <a:rPr lang="en-US" dirty="0" smtClean="0"/>
              <a:t>. Info </a:t>
            </a:r>
            <a:r>
              <a:rPr lang="ro-RO" dirty="0" smtClean="0"/>
              <a:t>la</a:t>
            </a:r>
            <a:r>
              <a:rPr lang="en-US" dirty="0" smtClean="0"/>
              <a:t>: https://www.coe.int/en/web/compass/can-i-come-in-</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8</a:t>
            </a:fld>
            <a:endParaRPr dirty="0"/>
          </a:p>
        </p:txBody>
      </p:sp>
    </p:spTree>
    <p:extLst>
      <p:ext uri="{BB962C8B-B14F-4D97-AF65-F5344CB8AC3E}">
        <p14:creationId xmlns:p14="http://schemas.microsoft.com/office/powerpoint/2010/main" val="41508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Notă pentru trainer: Gândește și împărtășește cu participanții.</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dirty="0"/>
          </a:p>
        </p:txBody>
      </p:sp>
    </p:spTree>
    <p:extLst>
      <p:ext uri="{BB962C8B-B14F-4D97-AF65-F5344CB8AC3E}">
        <p14:creationId xmlns:p14="http://schemas.microsoft.com/office/powerpoint/2010/main" val="214430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oW53zvWBq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9zyqcuQVaf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5Kkf-6o1q4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r64bToMpv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bdeYbv4oCM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IgNiSish5Xo" TargetMode="External"/><Relationship Id="rId7" Type="http://schemas.microsoft.com/office/2007/relationships/hdphoto" Target="../media/hdphoto1.wd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bdeYbv4oCME" TargetMode="External"/><Relationship Id="rId4" Type="http://schemas.openxmlformats.org/officeDocument/2006/relationships/hyperlink" Target="https://www.youtube.com/watch?v=ZIPsPRaZP6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dirty="0">
                <a:solidFill>
                  <a:srgbClr val="EA9139"/>
                </a:solidFill>
                <a:latin typeface="Helvetica Neue"/>
                <a:ea typeface="Helvetica Neue"/>
                <a:cs typeface="Helvetica Neue"/>
                <a:sym typeface="Helvetica Neue"/>
              </a:rPr>
              <a:t>Inclusive </a:t>
            </a:r>
            <a:r>
              <a:rPr lang="en-GB" sz="2800" b="1" i="0" u="none" strike="noStrike" cap="none" dirty="0" smtClean="0">
                <a:solidFill>
                  <a:srgbClr val="EA9139"/>
                </a:solidFill>
                <a:latin typeface="Helvetica Neue"/>
                <a:ea typeface="Helvetica Neue"/>
                <a:cs typeface="Helvetica Neue"/>
                <a:sym typeface="Helvetica Neue"/>
              </a:rPr>
              <a:t>CREAtivity through Educational Artmaking</a:t>
            </a:r>
            <a:endParaRPr lang="en-GB" sz="2800" b="1" i="0" u="none" strike="noStrike" cap="none" dirty="0">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s-ES" sz="2000" b="1" dirty="0" smtClean="0">
                <a:solidFill>
                  <a:schemeClr val="dk1"/>
                </a:solidFill>
                <a:latin typeface="Helvetica Neue"/>
                <a:ea typeface="Helvetica Neue"/>
                <a:cs typeface="Helvetica Neue"/>
                <a:sym typeface="Helvetica Neue"/>
              </a:rPr>
              <a:t>TRAINING CURRICULUM</a:t>
            </a: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dirty="0" err="1">
                <a:solidFill>
                  <a:schemeClr val="dk1"/>
                </a:solidFill>
                <a:latin typeface="Arial"/>
                <a:ea typeface="Arial"/>
                <a:cs typeface="Arial"/>
                <a:sym typeface="Arial"/>
              </a:rPr>
              <a:t>This</a:t>
            </a:r>
            <a:r>
              <a:rPr lang="es-ES" sz="1100" b="0" i="0" u="none" strike="noStrike" cap="none">
                <a:solidFill>
                  <a:schemeClr val="dk1"/>
                </a:solidFill>
                <a:latin typeface="Arial"/>
                <a:ea typeface="Arial"/>
                <a:cs typeface="Arial"/>
                <a:sym typeface="Arial"/>
              </a:rPr>
              <a:t>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37669" y="1553997"/>
            <a:ext cx="11450700" cy="3180564"/>
          </a:xfrm>
          <a:prstGeom prst="rect">
            <a:avLst/>
          </a:prstGeom>
          <a:noFill/>
          <a:ln>
            <a:noFill/>
          </a:ln>
        </p:spPr>
        <p:txBody>
          <a:bodyPr spcFirstLastPara="1" wrap="square" lIns="91425" tIns="45700" rIns="91425" bIns="45700" anchor="t" anchorCtr="0">
            <a:noAutofit/>
          </a:bodyPr>
          <a:lstStyle/>
          <a:p>
            <a:r>
              <a:rPr lang="ro-RO" sz="2800" b="1" i="0" u="none" strike="noStrike" cap="none" dirty="0" smtClean="0">
                <a:solidFill>
                  <a:schemeClr val="accent2">
                    <a:lumMod val="75000"/>
                  </a:schemeClr>
                </a:solidFill>
                <a:latin typeface="+mj-lt"/>
                <a:ea typeface="Helvetica Neue"/>
                <a:cs typeface="Helvetica Neue"/>
                <a:sym typeface="Helvetica Neue"/>
              </a:rPr>
              <a:t>Barierele lingvistice</a:t>
            </a:r>
            <a:endParaRPr lang="en-US" sz="2800" b="1" i="0" u="none" strike="noStrike" cap="none" dirty="0" smtClean="0">
              <a:solidFill>
                <a:schemeClr val="accent2">
                  <a:lumMod val="75000"/>
                </a:schemeClr>
              </a:solidFill>
              <a:latin typeface="+mj-lt"/>
              <a:ea typeface="Helvetica Neue"/>
              <a:cs typeface="Helvetica Neue"/>
              <a:sym typeface="Helvetica Neue"/>
            </a:endParaRPr>
          </a:p>
          <a:p>
            <a:pPr marL="914400" indent="-514350">
              <a:buClr>
                <a:schemeClr val="accent2">
                  <a:lumMod val="75000"/>
                </a:schemeClr>
              </a:buClr>
              <a:buFont typeface="Wingdings" panose="05000000000000000000" pitchFamily="2" charset="2"/>
              <a:buChar char="v"/>
            </a:pPr>
            <a:r>
              <a:rPr lang="it-IT" sz="2000" dirty="0" smtClean="0">
                <a:latin typeface="+mj-lt"/>
              </a:rPr>
              <a:t>una dintre cele mai predominante provocări </a:t>
            </a:r>
            <a:r>
              <a:rPr lang="it-IT" sz="2000" smtClean="0">
                <a:latin typeface="+mj-lt"/>
              </a:rPr>
              <a:t>pentru EI</a:t>
            </a:r>
            <a:r>
              <a:rPr lang="ro-RO" sz="2000" smtClean="0">
                <a:latin typeface="+mj-lt"/>
              </a:rPr>
              <a:t>.</a:t>
            </a:r>
            <a:endParaRPr lang="ro-RO" sz="2000" dirty="0" smtClean="0">
              <a:latin typeface="+mj-lt"/>
            </a:endParaRPr>
          </a:p>
          <a:p>
            <a:pPr marL="400050">
              <a:buClr>
                <a:schemeClr val="accent2">
                  <a:lumMod val="75000"/>
                </a:schemeClr>
              </a:buClr>
            </a:pPr>
            <a:endParaRPr lang="en-US" sz="2000" b="1" dirty="0" smtClean="0">
              <a:solidFill>
                <a:schemeClr val="tx1"/>
              </a:solidFill>
              <a:latin typeface="+mj-lt"/>
              <a:ea typeface="Helvetica Neue"/>
              <a:cs typeface="Helvetica Neue"/>
              <a:sym typeface="Helvetica Neue"/>
            </a:endParaRPr>
          </a:p>
          <a:p>
            <a:pPr algn="just"/>
            <a:r>
              <a:rPr lang="en-US" sz="1800" b="1" dirty="0" smtClean="0">
                <a:solidFill>
                  <a:schemeClr val="tx1"/>
                </a:solidFill>
                <a:latin typeface="+mj-lt"/>
                <a:ea typeface="Helvetica Neue"/>
                <a:cs typeface="Helvetica Neue"/>
                <a:sym typeface="Helvetica Neue"/>
              </a:rPr>
              <a:t>Care sunt principalele probleme cauzate de barierele lingvistice pentru studenții migranți?</a:t>
            </a:r>
            <a:endParaRPr lang="ro-RO" sz="1800" b="1" dirty="0" smtClean="0">
              <a:solidFill>
                <a:schemeClr val="tx1"/>
              </a:solidFill>
              <a:latin typeface="+mj-lt"/>
              <a:ea typeface="Helvetica Neue"/>
              <a:cs typeface="Helvetica Neue"/>
              <a:sym typeface="Helvetica Neue"/>
            </a:endParaRPr>
          </a:p>
          <a:p>
            <a:pPr marL="860425" indent="-457200" algn="just">
              <a:buClr>
                <a:schemeClr val="accent2"/>
              </a:buClr>
              <a:buFont typeface="Courier New" panose="02070309020205020404" pitchFamily="49" charset="0"/>
              <a:buChar char="o"/>
            </a:pPr>
            <a:r>
              <a:rPr lang="ro-RO" sz="1800" dirty="0" err="1">
                <a:latin typeface="+mj-lt"/>
              </a:rPr>
              <a:t>i</a:t>
            </a:r>
            <a:r>
              <a:rPr lang="en-US" sz="1800" dirty="0" smtClean="0">
                <a:latin typeface="+mj-lt"/>
              </a:rPr>
              <a:t>ncap</a:t>
            </a:r>
            <a:r>
              <a:rPr lang="ro-RO" sz="1800" dirty="0" smtClean="0">
                <a:latin typeface="+mj-lt"/>
              </a:rPr>
              <a:t>acitatea de a</a:t>
            </a:r>
            <a:r>
              <a:rPr lang="en-US" sz="1800" dirty="0" smtClean="0">
                <a:latin typeface="+mj-lt"/>
              </a:rPr>
              <a:t> înțele</a:t>
            </a:r>
            <a:r>
              <a:rPr lang="ro-RO" sz="1800" dirty="0" smtClean="0">
                <a:latin typeface="+mj-lt"/>
              </a:rPr>
              <a:t>ge</a:t>
            </a:r>
            <a:r>
              <a:rPr lang="en-US" sz="1800" dirty="0" smtClean="0">
                <a:latin typeface="+mj-lt"/>
              </a:rPr>
              <a:t> materialul și nevoi</a:t>
            </a:r>
            <a:r>
              <a:rPr lang="ro-RO" sz="1800" dirty="0" smtClean="0">
                <a:latin typeface="+mj-lt"/>
              </a:rPr>
              <a:t>a</a:t>
            </a:r>
            <a:r>
              <a:rPr lang="en-US" sz="1800" dirty="0" smtClean="0">
                <a:latin typeface="+mj-lt"/>
              </a:rPr>
              <a:t> de </a:t>
            </a:r>
            <a:r>
              <a:rPr lang="ro-RO" sz="1800" dirty="0" smtClean="0">
                <a:latin typeface="+mj-lt"/>
              </a:rPr>
              <a:t>revenire asupra acestuia;</a:t>
            </a:r>
          </a:p>
          <a:p>
            <a:pPr marL="860425" indent="-457200" algn="just">
              <a:buClr>
                <a:schemeClr val="accent2"/>
              </a:buClr>
              <a:buFont typeface="Courier New" panose="02070309020205020404" pitchFamily="49" charset="0"/>
              <a:buChar char="o"/>
            </a:pPr>
            <a:r>
              <a:rPr lang="en-US" sz="1800" dirty="0" smtClean="0">
                <a:latin typeface="+mj-lt"/>
              </a:rPr>
              <a:t>diminua</a:t>
            </a:r>
            <a:r>
              <a:rPr lang="ro-RO" sz="1800" dirty="0" smtClean="0">
                <a:latin typeface="+mj-lt"/>
              </a:rPr>
              <a:t>rea</a:t>
            </a:r>
            <a:r>
              <a:rPr lang="en-US" sz="1800" dirty="0" smtClean="0">
                <a:latin typeface="+mj-lt"/>
              </a:rPr>
              <a:t> încreder</a:t>
            </a:r>
            <a:r>
              <a:rPr lang="ro-RO" sz="1800" dirty="0" smtClean="0">
                <a:latin typeface="+mj-lt"/>
              </a:rPr>
              <a:t>ii</a:t>
            </a:r>
            <a:r>
              <a:rPr lang="en-US" sz="1800" dirty="0" smtClean="0">
                <a:latin typeface="+mj-lt"/>
              </a:rPr>
              <a:t> în sine</a:t>
            </a:r>
            <a:r>
              <a:rPr lang="ro-RO" sz="1800" dirty="0" smtClean="0">
                <a:latin typeface="+mj-lt"/>
              </a:rPr>
              <a:t>;</a:t>
            </a:r>
          </a:p>
          <a:p>
            <a:pPr marL="860425" indent="-457200" algn="just">
              <a:buClr>
                <a:schemeClr val="accent2"/>
              </a:buClr>
              <a:buFont typeface="Courier New" panose="02070309020205020404" pitchFamily="49" charset="0"/>
              <a:buChar char="o"/>
            </a:pPr>
            <a:r>
              <a:rPr lang="en-US" sz="1800" dirty="0" smtClean="0">
                <a:latin typeface="+mj-lt"/>
              </a:rPr>
              <a:t>mai multe ore</a:t>
            </a:r>
            <a:r>
              <a:rPr lang="ro-RO" sz="1800" dirty="0" smtClean="0">
                <a:latin typeface="+mj-lt"/>
              </a:rPr>
              <a:t> de studiu </a:t>
            </a:r>
            <a:r>
              <a:rPr lang="en-US" sz="1800" dirty="0" smtClean="0">
                <a:latin typeface="+mj-lt"/>
              </a:rPr>
              <a:t>după școală</a:t>
            </a:r>
            <a:r>
              <a:rPr lang="ro-RO" sz="1800" dirty="0" smtClean="0">
                <a:latin typeface="+mj-lt"/>
              </a:rPr>
              <a:t>,</a:t>
            </a:r>
            <a:r>
              <a:rPr lang="en-US" sz="1800" dirty="0" smtClean="0">
                <a:latin typeface="+mj-lt"/>
              </a:rPr>
              <a:t> pentru a evita </a:t>
            </a:r>
            <a:r>
              <a:rPr lang="ro-RO" sz="1800" dirty="0" smtClean="0">
                <a:latin typeface="+mj-lt"/>
              </a:rPr>
              <a:t>declinul progresului școlar;</a:t>
            </a:r>
          </a:p>
          <a:p>
            <a:pPr marL="860425" indent="-457200" algn="just">
              <a:buClr>
                <a:schemeClr val="accent2"/>
              </a:buClr>
              <a:buFont typeface="Courier New" panose="02070309020205020404" pitchFamily="49" charset="0"/>
              <a:buChar char="o"/>
            </a:pPr>
            <a:r>
              <a:rPr lang="en-US" sz="1800" dirty="0" smtClean="0">
                <a:latin typeface="+mj-lt"/>
              </a:rPr>
              <a:t>lupta </a:t>
            </a:r>
            <a:r>
              <a:rPr lang="ro-RO" sz="1800" dirty="0" smtClean="0">
                <a:latin typeface="+mj-lt"/>
              </a:rPr>
              <a:t>cu </a:t>
            </a:r>
            <a:r>
              <a:rPr lang="en-US" sz="1800" dirty="0" smtClean="0">
                <a:latin typeface="+mj-lt"/>
              </a:rPr>
              <a:t>problemele sociale și cu exclu</a:t>
            </a:r>
            <a:r>
              <a:rPr lang="ro-RO" sz="1800" dirty="0" smtClean="0">
                <a:latin typeface="+mj-lt"/>
              </a:rPr>
              <a:t>ziunea.</a:t>
            </a:r>
          </a:p>
          <a:p>
            <a:pPr marL="403225" algn="just">
              <a:buClr>
                <a:schemeClr val="accent2"/>
              </a:buClr>
            </a:pPr>
            <a:endParaRPr lang="en-US" sz="1800" b="1" dirty="0" smtClean="0">
              <a:solidFill>
                <a:schemeClr val="accent2">
                  <a:lumMod val="75000"/>
                </a:schemeClr>
              </a:solidFill>
              <a:latin typeface="+mj-lt"/>
              <a:ea typeface="Helvetica Neue"/>
              <a:cs typeface="Helvetica Neue"/>
              <a:sym typeface="Helvetica Neue"/>
            </a:endParaRPr>
          </a:p>
          <a:p>
            <a:r>
              <a:rPr lang="en-US" sz="1800" b="1" dirty="0" smtClean="0">
                <a:solidFill>
                  <a:schemeClr val="tx1"/>
                </a:solidFill>
                <a:latin typeface="+mj-lt"/>
                <a:ea typeface="Helvetica Neue"/>
                <a:cs typeface="Helvetica Neue"/>
                <a:sym typeface="Helvetica Neue"/>
              </a:rPr>
              <a:t>Problem</a:t>
            </a:r>
            <a:r>
              <a:rPr lang="ro-RO" sz="1800" b="1" dirty="0" smtClean="0">
                <a:solidFill>
                  <a:schemeClr val="tx1"/>
                </a:solidFill>
                <a:latin typeface="+mj-lt"/>
                <a:ea typeface="Helvetica Neue"/>
                <a:cs typeface="Helvetica Neue"/>
                <a:sym typeface="Helvetica Neue"/>
              </a:rPr>
              <a:t>e</a:t>
            </a:r>
            <a:r>
              <a:rPr lang="en-US" sz="1800" b="1" dirty="0" smtClean="0">
                <a:solidFill>
                  <a:schemeClr val="tx1"/>
                </a:solidFill>
                <a:latin typeface="+mj-lt"/>
                <a:ea typeface="Helvetica Neue"/>
                <a:cs typeface="Helvetica Neue"/>
                <a:sym typeface="Helvetica Neue"/>
              </a:rPr>
              <a:t> cau</a:t>
            </a:r>
            <a:r>
              <a:rPr lang="ro-RO" sz="1800" b="1" dirty="0" smtClean="0">
                <a:solidFill>
                  <a:schemeClr val="tx1"/>
                </a:solidFill>
                <a:latin typeface="+mj-lt"/>
                <a:ea typeface="Helvetica Neue"/>
                <a:cs typeface="Helvetica Neue"/>
                <a:sym typeface="Helvetica Neue"/>
              </a:rPr>
              <a:t>zate de barierele lingvistice</a:t>
            </a:r>
            <a:r>
              <a:rPr lang="en-US" sz="1800" b="1" dirty="0" smtClean="0">
                <a:solidFill>
                  <a:schemeClr val="tx1"/>
                </a:solidFill>
                <a:latin typeface="+mj-lt"/>
                <a:ea typeface="Helvetica Neue"/>
                <a:cs typeface="Helvetica Neue"/>
                <a:sym typeface="Helvetica Neue"/>
              </a:rPr>
              <a:t> </a:t>
            </a:r>
            <a:r>
              <a:rPr lang="ro-RO" sz="1800" b="1" dirty="0" smtClean="0">
                <a:solidFill>
                  <a:schemeClr val="tx1"/>
                </a:solidFill>
                <a:latin typeface="+mj-lt"/>
                <a:ea typeface="Helvetica Neue"/>
                <a:cs typeface="Helvetica Neue"/>
                <a:sym typeface="Helvetica Neue"/>
              </a:rPr>
              <a:t>pentru alți actori implicați</a:t>
            </a:r>
            <a:r>
              <a:rPr lang="en-US" sz="1800" b="1" dirty="0" smtClean="0">
                <a:solidFill>
                  <a:schemeClr val="tx1"/>
                </a:solidFill>
                <a:latin typeface="+mj-lt"/>
                <a:ea typeface="Helvetica Neue"/>
                <a:cs typeface="Helvetica Neue"/>
                <a:sym typeface="Helvetica Neue"/>
              </a:rPr>
              <a:t>:</a:t>
            </a:r>
            <a:endParaRPr lang="en-US" sz="1800" b="1" dirty="0">
              <a:solidFill>
                <a:schemeClr val="tx1"/>
              </a:solidFill>
              <a:latin typeface="+mj-lt"/>
              <a:ea typeface="Helvetica Neue"/>
              <a:cs typeface="Helvetica Neue"/>
              <a:sym typeface="Helvetica Neue"/>
            </a:endParaRPr>
          </a:p>
          <a:p>
            <a:pPr marL="798513" lvl="0" indent="-398463">
              <a:buClr>
                <a:schemeClr val="accent2">
                  <a:lumMod val="75000"/>
                </a:schemeClr>
              </a:buClr>
              <a:buFont typeface="Courier New" panose="02070309020205020404" pitchFamily="49" charset="0"/>
              <a:buChar char="o"/>
            </a:pPr>
            <a:r>
              <a:rPr lang="ro-RO" sz="1800" dirty="0" smtClean="0">
                <a:latin typeface="+mj-lt"/>
              </a:rPr>
              <a:t>Profesorii și ceilalți colegi de clasă.</a:t>
            </a:r>
            <a:endParaRPr lang="en-US" sz="1800" dirty="0">
              <a:latin typeface="+mj-lt"/>
            </a:endParaRPr>
          </a:p>
          <a:p>
            <a:pPr marL="798513" lvl="0" indent="-398463">
              <a:buClr>
                <a:schemeClr val="accent2">
                  <a:lumMod val="75000"/>
                </a:schemeClr>
              </a:buClr>
              <a:buFont typeface="Courier New" panose="02070309020205020404" pitchFamily="49" charset="0"/>
              <a:buChar char="o"/>
            </a:pPr>
            <a:r>
              <a:rPr lang="ro-RO" sz="1800" dirty="0" smtClean="0">
                <a:latin typeface="+mj-lt"/>
              </a:rPr>
              <a:t>Părinți</a:t>
            </a:r>
            <a:r>
              <a:rPr lang="en-US" sz="1800" dirty="0" smtClean="0">
                <a:latin typeface="+mj-lt"/>
              </a:rPr>
              <a:t>,</a:t>
            </a:r>
            <a:r>
              <a:rPr lang="ro-RO" sz="1800" dirty="0" smtClean="0">
                <a:latin typeface="+mj-lt"/>
              </a:rPr>
              <a:t> în termeni de comunicare cu profesorii, lipsa translatorilor.</a:t>
            </a:r>
            <a:endParaRPr lang="en-US" sz="2000" dirty="0" smtClean="0">
              <a:latin typeface="+mj-lt"/>
            </a:endParaRPr>
          </a:p>
          <a:p>
            <a:pPr marL="860425" lvl="0" indent="-460375"/>
            <a:endParaRPr lang="en-US" sz="2000" dirty="0">
              <a:latin typeface="+mj-lt"/>
            </a:endParaRPr>
          </a:p>
          <a:p>
            <a:pPr marL="400050"/>
            <a:endParaRPr lang="en-US" sz="2000" b="1" dirty="0" smtClean="0">
              <a:solidFill>
                <a:schemeClr val="tx1"/>
              </a:solidFill>
              <a:latin typeface="+mj-lt"/>
              <a:ea typeface="Helvetica Neue"/>
              <a:cs typeface="Helvetica Neue"/>
              <a:sym typeface="Helvetica Neue"/>
            </a:endParaRPr>
          </a:p>
          <a:p>
            <a:pPr marL="400050"/>
            <a:r>
              <a:rPr lang="en-US" sz="2000" b="1" dirty="0" smtClean="0">
                <a:solidFill>
                  <a:schemeClr val="tx1"/>
                </a:solidFill>
                <a:latin typeface="+mj-lt"/>
                <a:ea typeface="Helvetica Neue"/>
                <a:cs typeface="Helvetica Neue"/>
                <a:sym typeface="Helvetica Neue"/>
              </a:rPr>
              <a:t> </a:t>
            </a:r>
            <a:endParaRPr sz="2000" b="1" i="0" u="none" strike="noStrike" cap="none" dirty="0">
              <a:solidFill>
                <a:schemeClr val="tx1"/>
              </a:solidFill>
              <a:latin typeface="+mj-lt"/>
              <a:ea typeface="Helvetica Neue"/>
              <a:cs typeface="Helvetica Neue"/>
              <a:sym typeface="Helvetica Neue"/>
            </a:endParaRPr>
          </a:p>
        </p:txBody>
      </p:sp>
      <p:sp>
        <p:nvSpPr>
          <p:cNvPr id="2" name="Rectangle 1"/>
          <p:cNvSpPr/>
          <p:nvPr/>
        </p:nvSpPr>
        <p:spPr>
          <a:xfrm>
            <a:off x="1899139" y="5443575"/>
            <a:ext cx="8320626" cy="646331"/>
          </a:xfrm>
          <a:prstGeom prst="rect">
            <a:avLst/>
          </a:prstGeom>
        </p:spPr>
        <p:txBody>
          <a:bodyPr wrap="square">
            <a:spAutoFit/>
          </a:bodyPr>
          <a:lstStyle/>
          <a:p>
            <a:pPr marL="460375" lvl="0" indent="-3175" algn="just"/>
            <a:r>
              <a:rPr lang="en-US" sz="1800" b="1" i="1" dirty="0" smtClean="0">
                <a:solidFill>
                  <a:schemeClr val="accent2">
                    <a:lumMod val="75000"/>
                  </a:schemeClr>
                </a:solidFill>
                <a:latin typeface="+mj-lt"/>
              </a:rPr>
              <a:t>Simula</a:t>
            </a:r>
            <a:r>
              <a:rPr lang="ro-RO" sz="1800" b="1" i="1" dirty="0" smtClean="0">
                <a:solidFill>
                  <a:schemeClr val="accent2">
                    <a:lumMod val="75000"/>
                  </a:schemeClr>
                </a:solidFill>
                <a:latin typeface="+mj-lt"/>
              </a:rPr>
              <a:t>re</a:t>
            </a:r>
            <a:r>
              <a:rPr lang="en-US" sz="1800" b="1" i="1" dirty="0" smtClean="0">
                <a:solidFill>
                  <a:schemeClr val="accent2">
                    <a:lumMod val="75000"/>
                  </a:schemeClr>
                </a:solidFill>
                <a:latin typeface="+mj-lt"/>
              </a:rPr>
              <a:t>:</a:t>
            </a:r>
            <a:r>
              <a:rPr lang="en-US" sz="1800" b="1" i="1" dirty="0" smtClean="0">
                <a:latin typeface="+mj-lt"/>
              </a:rPr>
              <a:t> </a:t>
            </a:r>
            <a:r>
              <a:rPr lang="en-US" sz="1800" dirty="0" smtClean="0">
                <a:solidFill>
                  <a:srgbClr val="00B0F0"/>
                </a:solidFill>
                <a:latin typeface="+mj-lt"/>
              </a:rPr>
              <a:t>Ați întâmpinat vreodată probleme cauzate de necunoașterea limbii țării în care vă aflați? Cum </a:t>
            </a:r>
            <a:r>
              <a:rPr lang="ro-RO" sz="1800" dirty="0" smtClean="0">
                <a:solidFill>
                  <a:srgbClr val="00B0F0"/>
                </a:solidFill>
                <a:latin typeface="+mj-lt"/>
              </a:rPr>
              <a:t>v</a:t>
            </a:r>
            <a:r>
              <a:rPr lang="en-US" sz="1800" dirty="0" smtClean="0">
                <a:solidFill>
                  <a:srgbClr val="00B0F0"/>
                </a:solidFill>
                <a:latin typeface="+mj-lt"/>
              </a:rPr>
              <a:t>-a</a:t>
            </a:r>
            <a:r>
              <a:rPr lang="ro-RO" sz="1800" dirty="0" smtClean="0">
                <a:solidFill>
                  <a:srgbClr val="00B0F0"/>
                </a:solidFill>
                <a:latin typeface="+mj-lt"/>
              </a:rPr>
              <a:t>ț</a:t>
            </a:r>
            <a:r>
              <a:rPr lang="en-US" sz="1800" dirty="0" smtClean="0">
                <a:solidFill>
                  <a:srgbClr val="00B0F0"/>
                </a:solidFill>
                <a:latin typeface="+mj-lt"/>
              </a:rPr>
              <a:t>i simțit?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621958" y="5400101"/>
            <a:ext cx="1757827" cy="966804"/>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53927103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35006" y="1589014"/>
            <a:ext cx="11450700" cy="2246729"/>
          </a:xfrm>
          <a:prstGeom prst="rect">
            <a:avLst/>
          </a:prstGeom>
          <a:noFill/>
          <a:ln>
            <a:noFill/>
          </a:ln>
        </p:spPr>
        <p:txBody>
          <a:bodyPr spcFirstLastPara="1" wrap="square" lIns="91425" tIns="45700" rIns="91425" bIns="45700" anchor="t" anchorCtr="0">
            <a:spAutoFit/>
          </a:bodyPr>
          <a:lstStyle/>
          <a:p>
            <a:pPr algn="just"/>
            <a:r>
              <a:rPr lang="en-US" dirty="0">
                <a:solidFill>
                  <a:schemeClr val="accent2">
                    <a:lumMod val="75000"/>
                  </a:schemeClr>
                </a:solidFill>
                <a:latin typeface="+mj-lt"/>
              </a:rPr>
              <a:t> </a:t>
            </a:r>
            <a:r>
              <a:rPr lang="en-US" sz="2800" b="1" i="0" u="none" strike="noStrike" cap="none" dirty="0" smtClean="0">
                <a:solidFill>
                  <a:schemeClr val="accent2">
                    <a:lumMod val="75000"/>
                  </a:schemeClr>
                </a:solidFill>
                <a:latin typeface="+mj-lt"/>
                <a:ea typeface="Helvetica Neue"/>
                <a:cs typeface="Helvetica Neue"/>
                <a:sym typeface="Helvetica Neue"/>
              </a:rPr>
              <a:t>Cultur</a:t>
            </a:r>
            <a:r>
              <a:rPr lang="ro-RO" sz="2800" b="1" i="0" u="none" strike="noStrike" cap="none" dirty="0" smtClean="0">
                <a:solidFill>
                  <a:schemeClr val="accent2">
                    <a:lumMod val="75000"/>
                  </a:schemeClr>
                </a:solidFill>
                <a:latin typeface="+mj-lt"/>
                <a:ea typeface="Helvetica Neue"/>
                <a:cs typeface="Helvetica Neue"/>
                <a:sym typeface="Helvetica Neue"/>
              </a:rPr>
              <a:t>a</a:t>
            </a:r>
            <a:endParaRPr lang="en-US" sz="2800" b="1" i="0" u="none" strike="noStrike" cap="none" dirty="0" smtClean="0">
              <a:solidFill>
                <a:schemeClr val="accent2">
                  <a:lumMod val="75000"/>
                </a:schemeClr>
              </a:solidFill>
              <a:latin typeface="+mj-lt"/>
              <a:ea typeface="Helvetica Neue"/>
              <a:cs typeface="Helvetica Neue"/>
              <a:sym typeface="Helvetica Neue"/>
            </a:endParaRPr>
          </a:p>
          <a:p>
            <a:pPr marL="568325" lvl="0" algn="just"/>
            <a:endParaRPr lang="en-US" sz="2000" b="1" dirty="0">
              <a:solidFill>
                <a:schemeClr val="tx1"/>
              </a:solidFill>
              <a:latin typeface="+mj-lt"/>
              <a:sym typeface="Helvetica Neue"/>
            </a:endParaRPr>
          </a:p>
          <a:p>
            <a:pPr marL="50800" lvl="0" algn="just"/>
            <a:r>
              <a:rPr lang="ro-RO" sz="2000" b="1" dirty="0" smtClean="0">
                <a:latin typeface="+mj-lt"/>
              </a:rPr>
              <a:t>Provocări multiple</a:t>
            </a:r>
            <a:endParaRPr lang="en-US" sz="2000" b="1" dirty="0">
              <a:latin typeface="+mj-lt"/>
            </a:endParaRPr>
          </a:p>
          <a:p>
            <a:pPr marL="1030288" lvl="0" indent="-461963" algn="just">
              <a:buClr>
                <a:schemeClr val="accent2">
                  <a:lumMod val="75000"/>
                </a:schemeClr>
              </a:buClr>
              <a:buFont typeface="Wingdings" panose="05000000000000000000" pitchFamily="2" charset="2"/>
              <a:buChar char="v"/>
            </a:pPr>
            <a:r>
              <a:rPr lang="en-US" sz="1800" dirty="0" smtClean="0">
                <a:latin typeface="+mj-lt"/>
              </a:rPr>
              <a:t>Comunicare</a:t>
            </a:r>
            <a:r>
              <a:rPr lang="ro-RO" sz="1800" dirty="0" smtClean="0">
                <a:latin typeface="+mj-lt"/>
              </a:rPr>
              <a:t>a</a:t>
            </a:r>
            <a:r>
              <a:rPr lang="en-US" sz="1800" dirty="0" smtClean="0">
                <a:latin typeface="+mj-lt"/>
              </a:rPr>
              <a:t> non-</a:t>
            </a:r>
            <a:r>
              <a:rPr lang="en-GB" sz="1800" dirty="0" smtClean="0">
                <a:latin typeface="+mj-lt"/>
              </a:rPr>
              <a:t>verbală</a:t>
            </a:r>
            <a:r>
              <a:rPr lang="en-US" sz="1800" dirty="0" smtClean="0">
                <a:latin typeface="+mj-lt"/>
              </a:rPr>
              <a:t> diferită</a:t>
            </a:r>
            <a:r>
              <a:rPr lang="ro-RO" sz="1800" dirty="0" smtClean="0">
                <a:latin typeface="+mj-lt"/>
              </a:rPr>
              <a:t>, care </a:t>
            </a:r>
            <a:r>
              <a:rPr lang="en-US" sz="1800" dirty="0" smtClean="0">
                <a:latin typeface="+mj-lt"/>
              </a:rPr>
              <a:t>duce la neînțelegeri între profesori și elevii migranți</a:t>
            </a:r>
            <a:r>
              <a:rPr lang="ro-RO" sz="1800" dirty="0" smtClean="0">
                <a:latin typeface="+mj-lt"/>
              </a:rPr>
              <a:t>, precum </a:t>
            </a:r>
            <a:r>
              <a:rPr lang="en-US" sz="1800" dirty="0" smtClean="0">
                <a:latin typeface="+mj-lt"/>
              </a:rPr>
              <a:t> și între colegii de clasă (bullying, batjocură, excludere, frustrare, confuzie)</a:t>
            </a:r>
            <a:r>
              <a:rPr lang="ro-RO" sz="1800" dirty="0" smtClean="0">
                <a:latin typeface="+mj-lt"/>
              </a:rPr>
              <a:t>;</a:t>
            </a:r>
          </a:p>
          <a:p>
            <a:pPr marL="1030288" lvl="0" indent="-461963" algn="just">
              <a:buClr>
                <a:schemeClr val="accent2">
                  <a:lumMod val="75000"/>
                </a:schemeClr>
              </a:buClr>
              <a:buFont typeface="Wingdings" panose="05000000000000000000" pitchFamily="2" charset="2"/>
              <a:buChar char="v"/>
            </a:pPr>
            <a:r>
              <a:rPr lang="it-IT" sz="1800" dirty="0" smtClean="0">
                <a:latin typeface="+mj-lt"/>
              </a:rPr>
              <a:t>Stereotipuri cauzate de denaturarea caracteristicilor culturale ale studenților migranți</a:t>
            </a:r>
            <a:r>
              <a:rPr lang="ro-RO" sz="1800" dirty="0" smtClean="0">
                <a:latin typeface="+mj-lt"/>
              </a:rPr>
              <a:t>;</a:t>
            </a:r>
          </a:p>
          <a:p>
            <a:pPr marL="1030288" lvl="0" indent="-461963" algn="just">
              <a:buClr>
                <a:schemeClr val="accent2">
                  <a:lumMod val="75000"/>
                </a:schemeClr>
              </a:buClr>
              <a:buFont typeface="Wingdings" panose="05000000000000000000" pitchFamily="2" charset="2"/>
              <a:buChar char="v"/>
            </a:pPr>
            <a:r>
              <a:rPr lang="en-US" sz="1800" dirty="0" smtClean="0">
                <a:latin typeface="+mj-lt"/>
              </a:rPr>
              <a:t>Insecuritatea </a:t>
            </a:r>
            <a:r>
              <a:rPr lang="ro-RO" sz="1800" dirty="0" smtClean="0">
                <a:latin typeface="+mj-lt"/>
              </a:rPr>
              <a:t>asocierilor </a:t>
            </a:r>
            <a:r>
              <a:rPr lang="en-US" sz="1800" dirty="0" smtClean="0">
                <a:latin typeface="+mj-lt"/>
              </a:rPr>
              <a:t>sociale – depresia</a:t>
            </a:r>
            <a:endParaRPr sz="1800" b="1" i="0" u="none" strike="noStrike" cap="none" dirty="0">
              <a:solidFill>
                <a:schemeClr val="tx1"/>
              </a:solidFill>
              <a:latin typeface="+mj-lt"/>
              <a:ea typeface="Helvetica Neue"/>
              <a:cs typeface="Helvetica Neue"/>
              <a:sym typeface="Helvetica Neue"/>
            </a:endParaRPr>
          </a:p>
        </p:txBody>
      </p:sp>
      <p:sp>
        <p:nvSpPr>
          <p:cNvPr id="2" name="Rectangle 1"/>
          <p:cNvSpPr/>
          <p:nvPr/>
        </p:nvSpPr>
        <p:spPr>
          <a:xfrm>
            <a:off x="1452878" y="4190935"/>
            <a:ext cx="10432828" cy="1569660"/>
          </a:xfrm>
          <a:prstGeom prst="rect">
            <a:avLst/>
          </a:prstGeom>
        </p:spPr>
        <p:txBody>
          <a:bodyPr wrap="square">
            <a:spAutoFit/>
          </a:bodyPr>
          <a:lstStyle/>
          <a:p>
            <a:pPr marL="400050" algn="just"/>
            <a:r>
              <a:rPr lang="en-US" sz="1600" b="1" i="1" dirty="0" smtClean="0">
                <a:solidFill>
                  <a:schemeClr val="accent2">
                    <a:lumMod val="75000"/>
                  </a:schemeClr>
                </a:solidFill>
                <a:sym typeface="Helvetica Neue"/>
              </a:rPr>
              <a:t>Gândiți-vă</a:t>
            </a:r>
            <a:r>
              <a:rPr lang="en-US" sz="1600" dirty="0" smtClean="0">
                <a:solidFill>
                  <a:schemeClr val="tx1"/>
                </a:solidFill>
                <a:latin typeface="+mj-lt"/>
                <a:ea typeface="Helvetica Neue"/>
                <a:cs typeface="Helvetica Neue"/>
                <a:sym typeface="Helvetica Neue"/>
              </a:rPr>
              <a:t>: </a:t>
            </a:r>
            <a:r>
              <a:rPr lang="en-US" sz="1600" dirty="0" smtClean="0">
                <a:solidFill>
                  <a:srgbClr val="00B0F0"/>
                </a:solidFill>
                <a:latin typeface="+mj-lt"/>
                <a:ea typeface="Helvetica Neue"/>
                <a:cs typeface="Helvetica Neue"/>
                <a:sym typeface="Helvetica Neue"/>
              </a:rPr>
              <a:t>1</a:t>
            </a:r>
            <a:r>
              <a:rPr lang="en-US" sz="1600" dirty="0">
                <a:solidFill>
                  <a:srgbClr val="00B0F0"/>
                </a:solidFill>
                <a:latin typeface="+mj-lt"/>
                <a:ea typeface="Helvetica Neue"/>
                <a:cs typeface="Helvetica Neue"/>
                <a:sym typeface="Helvetica Neue"/>
              </a:rPr>
              <a:t>. </a:t>
            </a:r>
            <a:r>
              <a:rPr lang="ro-RO" sz="1600" dirty="0" smtClean="0">
                <a:solidFill>
                  <a:srgbClr val="00B0F0"/>
                </a:solidFill>
                <a:latin typeface="+mj-lt"/>
                <a:ea typeface="Helvetica Neue"/>
                <a:cs typeface="Helvetica Neue"/>
                <a:sym typeface="Helvetica Neue"/>
              </a:rPr>
              <a:t>Urmăriți câteva secvențe din acest </a:t>
            </a:r>
            <a:r>
              <a:rPr lang="en-US" sz="1600" dirty="0" smtClean="0">
                <a:solidFill>
                  <a:srgbClr val="00B0F0"/>
                </a:solidFill>
                <a:latin typeface="+mj-lt"/>
                <a:ea typeface="Helvetica Neue"/>
                <a:cs typeface="Helvetica Neue"/>
                <a:sym typeface="Helvetica Neue"/>
                <a:hlinkClick r:id="rId3"/>
              </a:rPr>
              <a:t>video</a:t>
            </a:r>
            <a:r>
              <a:rPr lang="en-US" sz="1600" dirty="0" smtClean="0">
                <a:solidFill>
                  <a:srgbClr val="00B0F0"/>
                </a:solidFill>
                <a:latin typeface="+mj-lt"/>
                <a:ea typeface="Helvetica Neue"/>
                <a:cs typeface="Helvetica Neue"/>
                <a:sym typeface="Helvetica Neue"/>
              </a:rPr>
              <a:t> </a:t>
            </a:r>
            <a:r>
              <a:rPr lang="ro-RO" sz="1600" dirty="0" smtClean="0">
                <a:solidFill>
                  <a:srgbClr val="00B0F0"/>
                </a:solidFill>
                <a:latin typeface="+mj-lt"/>
                <a:ea typeface="Helvetica Neue"/>
                <a:cs typeface="Helvetica Neue"/>
                <a:sym typeface="Helvetica Neue"/>
              </a:rPr>
              <a:t>și discutați</a:t>
            </a:r>
            <a:r>
              <a:rPr lang="en-US" sz="1600" dirty="0" smtClean="0">
                <a:solidFill>
                  <a:srgbClr val="00B0F0"/>
                </a:solidFill>
                <a:latin typeface="+mj-lt"/>
                <a:ea typeface="Helvetica Neue"/>
                <a:cs typeface="Helvetica Neue"/>
                <a:sym typeface="Helvetica Neue"/>
              </a:rPr>
              <a:t>. Dați alte exemple de neînțelegeri cauzate de gesturi</a:t>
            </a:r>
            <a:r>
              <a:rPr lang="ro-RO" sz="1600" dirty="0" smtClean="0">
                <a:solidFill>
                  <a:srgbClr val="00B0F0"/>
                </a:solidFill>
                <a:latin typeface="+mj-lt"/>
                <a:ea typeface="Helvetica Neue"/>
                <a:cs typeface="Helvetica Neue"/>
                <a:sym typeface="Helvetica Neue"/>
              </a:rPr>
              <a:t>,</a:t>
            </a:r>
            <a:r>
              <a:rPr lang="en-US" sz="1600" dirty="0" smtClean="0">
                <a:solidFill>
                  <a:srgbClr val="00B0F0"/>
                </a:solidFill>
                <a:latin typeface="+mj-lt"/>
                <a:ea typeface="Helvetica Neue"/>
                <a:cs typeface="Helvetica Neue"/>
                <a:sym typeface="Helvetica Neue"/>
              </a:rPr>
              <a:t> în diferite culturi. Care ar putea fi consecințele necunoașterii unor astfel de diferențe? </a:t>
            </a:r>
            <a:endParaRPr lang="ro-RO" sz="1600" dirty="0" smtClean="0">
              <a:solidFill>
                <a:srgbClr val="00B0F0"/>
              </a:solidFill>
              <a:latin typeface="+mj-lt"/>
              <a:ea typeface="Helvetica Neue"/>
              <a:cs typeface="Helvetica Neue"/>
              <a:sym typeface="Helvetica Neue"/>
            </a:endParaRPr>
          </a:p>
          <a:p>
            <a:pPr marL="400050" algn="just"/>
            <a:r>
              <a:rPr lang="en-US" sz="1600" dirty="0" smtClean="0">
                <a:solidFill>
                  <a:srgbClr val="00B0F0"/>
                </a:solidFill>
                <a:latin typeface="+mj-lt"/>
                <a:ea typeface="Helvetica Neue"/>
                <a:cs typeface="Helvetica Neue"/>
                <a:sym typeface="Helvetica Neue"/>
              </a:rPr>
              <a:t>Ce tehnici artistice ați putea folosi pentru a crește gradul de conștientizare a </a:t>
            </a:r>
            <a:r>
              <a:rPr lang="en-US" sz="1600" dirty="0">
                <a:solidFill>
                  <a:srgbClr val="00B0F0"/>
                </a:solidFill>
                <a:ea typeface="Helvetica Neue"/>
                <a:cs typeface="Helvetica Neue"/>
                <a:sym typeface="Helvetica Neue"/>
              </a:rPr>
              <a:t>diferențe</a:t>
            </a:r>
            <a:r>
              <a:rPr lang="ro-RO" sz="1600" dirty="0" smtClean="0">
                <a:solidFill>
                  <a:srgbClr val="00B0F0"/>
                </a:solidFill>
                <a:ea typeface="Helvetica Neue"/>
                <a:cs typeface="Helvetica Neue"/>
                <a:sym typeface="Helvetica Neue"/>
              </a:rPr>
              <a:t>lor</a:t>
            </a:r>
            <a:r>
              <a:rPr lang="en-US" sz="1600" dirty="0" smtClean="0">
                <a:solidFill>
                  <a:srgbClr val="00B0F0"/>
                </a:solidFill>
                <a:ea typeface="Helvetica Neue"/>
                <a:cs typeface="Helvetica Neue"/>
                <a:sym typeface="Helvetica Neue"/>
              </a:rPr>
              <a:t> </a:t>
            </a:r>
            <a:r>
              <a:rPr lang="en-US" sz="1600" dirty="0">
                <a:solidFill>
                  <a:srgbClr val="00B0F0"/>
                </a:solidFill>
                <a:ea typeface="Helvetica Neue"/>
                <a:cs typeface="Helvetica Neue"/>
                <a:sym typeface="Helvetica Neue"/>
              </a:rPr>
              <a:t>culturale </a:t>
            </a:r>
            <a:r>
              <a:rPr lang="ro-RO" sz="1600" dirty="0" smtClean="0">
                <a:solidFill>
                  <a:srgbClr val="00B0F0"/>
                </a:solidFill>
                <a:ea typeface="Helvetica Neue"/>
                <a:cs typeface="Helvetica Neue"/>
                <a:sym typeface="Helvetica Neue"/>
              </a:rPr>
              <a:t>în rândul </a:t>
            </a:r>
            <a:r>
              <a:rPr lang="en-US" sz="1600" dirty="0" smtClean="0">
                <a:solidFill>
                  <a:srgbClr val="00B0F0"/>
                </a:solidFill>
                <a:latin typeface="+mj-lt"/>
                <a:ea typeface="Helvetica Neue"/>
                <a:cs typeface="Helvetica Neue"/>
                <a:sym typeface="Helvetica Neue"/>
              </a:rPr>
              <a:t>elevilor?            </a:t>
            </a:r>
            <a:endParaRPr lang="en-US" sz="1600" dirty="0">
              <a:solidFill>
                <a:srgbClr val="00B0F0"/>
              </a:solidFill>
              <a:latin typeface="+mj-lt"/>
              <a:ea typeface="Helvetica Neue"/>
              <a:cs typeface="Helvetica Neue"/>
              <a:sym typeface="Helvetica Neue"/>
            </a:endParaRPr>
          </a:p>
          <a:p>
            <a:pPr marL="400050" algn="just"/>
            <a:r>
              <a:rPr lang="en-US" sz="1600" dirty="0">
                <a:solidFill>
                  <a:srgbClr val="00B0F0"/>
                </a:solidFill>
                <a:latin typeface="+mj-lt"/>
                <a:ea typeface="Helvetica Neue"/>
                <a:cs typeface="Helvetica Neue"/>
                <a:sym typeface="Helvetica Neue"/>
              </a:rPr>
              <a:t>          </a:t>
            </a:r>
            <a:r>
              <a:rPr lang="en-US" sz="1600" dirty="0" smtClean="0">
                <a:solidFill>
                  <a:srgbClr val="00B0F0"/>
                </a:solidFill>
                <a:latin typeface="+mj-lt"/>
                <a:ea typeface="Helvetica Neue"/>
                <a:cs typeface="Helvetica Neue"/>
                <a:sym typeface="Helvetica Neue"/>
              </a:rPr>
              <a:t>  2</a:t>
            </a:r>
            <a:r>
              <a:rPr lang="en-US" sz="1600" dirty="0">
                <a:solidFill>
                  <a:srgbClr val="00B0F0"/>
                </a:solidFill>
                <a:latin typeface="+mj-lt"/>
                <a:ea typeface="Helvetica Neue"/>
                <a:cs typeface="Helvetica Neue"/>
                <a:sym typeface="Helvetica Neue"/>
              </a:rPr>
              <a:t>. </a:t>
            </a:r>
            <a:r>
              <a:rPr lang="ro-RO" sz="1600" dirty="0" smtClean="0">
                <a:solidFill>
                  <a:srgbClr val="00B0F0"/>
                </a:solidFill>
                <a:latin typeface="+mj-lt"/>
                <a:ea typeface="Helvetica Neue"/>
                <a:cs typeface="Helvetica Neue"/>
                <a:sym typeface="Helvetica Neue"/>
              </a:rPr>
              <a:t>Urmăriți acest </a:t>
            </a:r>
            <a:r>
              <a:rPr lang="en-US" sz="1600" dirty="0" smtClean="0">
                <a:solidFill>
                  <a:srgbClr val="00B0F0"/>
                </a:solidFill>
                <a:latin typeface="+mj-lt"/>
                <a:ea typeface="Helvetica Neue"/>
                <a:cs typeface="Helvetica Neue"/>
                <a:sym typeface="Helvetica Neue"/>
                <a:hlinkClick r:id="rId4"/>
              </a:rPr>
              <a:t>video</a:t>
            </a:r>
            <a:r>
              <a:rPr lang="en-US" sz="1600" dirty="0" smtClean="0">
                <a:solidFill>
                  <a:srgbClr val="00B0F0"/>
                </a:solidFill>
                <a:latin typeface="+mj-lt"/>
                <a:ea typeface="Helvetica Neue"/>
                <a:cs typeface="Helvetica Neue"/>
                <a:sym typeface="Helvetica Neue"/>
              </a:rPr>
              <a:t> referitor la stereotipuri. </a:t>
            </a:r>
            <a:r>
              <a:rPr lang="ro-RO" sz="1600" dirty="0" smtClean="0">
                <a:solidFill>
                  <a:srgbClr val="00B0F0"/>
                </a:solidFill>
                <a:latin typeface="+mj-lt"/>
                <a:ea typeface="Helvetica Neue"/>
                <a:cs typeface="Helvetica Neue"/>
                <a:sym typeface="Helvetica Neue"/>
              </a:rPr>
              <a:t>În ce măsură sunteți </a:t>
            </a:r>
            <a:r>
              <a:rPr lang="en-US" sz="1600" dirty="0" smtClean="0">
                <a:solidFill>
                  <a:srgbClr val="00B0F0"/>
                </a:solidFill>
                <a:latin typeface="+mj-lt"/>
                <a:ea typeface="Helvetica Neue"/>
                <a:cs typeface="Helvetica Neue"/>
                <a:sym typeface="Helvetica Neue"/>
              </a:rPr>
              <a:t>de acord cu ideile prezentatorului și ce strategii artistice a</a:t>
            </a:r>
            <a:r>
              <a:rPr lang="ro-RO" sz="1600" dirty="0" smtClean="0">
                <a:solidFill>
                  <a:srgbClr val="00B0F0"/>
                </a:solidFill>
                <a:latin typeface="+mj-lt"/>
                <a:ea typeface="Helvetica Neue"/>
                <a:cs typeface="Helvetica Neue"/>
                <a:sym typeface="Helvetica Neue"/>
              </a:rPr>
              <a:t>ț</a:t>
            </a:r>
            <a:r>
              <a:rPr lang="en-US" sz="1600" dirty="0" smtClean="0">
                <a:solidFill>
                  <a:srgbClr val="00B0F0"/>
                </a:solidFill>
                <a:latin typeface="+mj-lt"/>
                <a:ea typeface="Helvetica Neue"/>
                <a:cs typeface="Helvetica Neue"/>
                <a:sym typeface="Helvetica Neue"/>
              </a:rPr>
              <a:t>i folosi pentru a </a:t>
            </a:r>
            <a:r>
              <a:rPr lang="ro-RO" sz="1600" dirty="0" smtClean="0">
                <a:solidFill>
                  <a:srgbClr val="00B0F0"/>
                </a:solidFill>
                <a:latin typeface="+mj-lt"/>
                <a:ea typeface="Helvetica Neue"/>
                <a:cs typeface="Helvetica Neue"/>
                <a:sym typeface="Helvetica Neue"/>
              </a:rPr>
              <a:t>diminua</a:t>
            </a:r>
            <a:r>
              <a:rPr lang="en-US" sz="1600" dirty="0" smtClean="0">
                <a:solidFill>
                  <a:srgbClr val="00B0F0"/>
                </a:solidFill>
                <a:latin typeface="+mj-lt"/>
                <a:ea typeface="Helvetica Neue"/>
                <a:cs typeface="Helvetica Neue"/>
                <a:sym typeface="Helvetica Neue"/>
              </a:rPr>
              <a:t> stereotipurile?</a:t>
            </a:r>
            <a:endParaRPr lang="en-US" sz="1600" dirty="0">
              <a:solidFill>
                <a:srgbClr val="00B0F0"/>
              </a:solidFill>
              <a:latin typeface="+mj-lt"/>
              <a:ea typeface="Helvetica Neue"/>
              <a:cs typeface="Helvetica Neue"/>
              <a:sym typeface="Helvetica Neue"/>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3582" t="9609" r="33372" b="7210"/>
          <a:stretch/>
        </p:blipFill>
        <p:spPr>
          <a:xfrm>
            <a:off x="435006" y="4003901"/>
            <a:ext cx="1384890" cy="1834758"/>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37378891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734487"/>
            <a:ext cx="11450700" cy="3431668"/>
          </a:xfrm>
          <a:prstGeom prst="rect">
            <a:avLst/>
          </a:prstGeom>
          <a:noFill/>
          <a:ln>
            <a:noFill/>
          </a:ln>
        </p:spPr>
        <p:txBody>
          <a:bodyPr spcFirstLastPara="1" wrap="square" lIns="91425" tIns="45700" rIns="91425" bIns="45700" anchor="t" anchorCtr="0">
            <a:spAutoFit/>
          </a:bodyPr>
          <a:lstStyle/>
          <a:p>
            <a:r>
              <a:rPr lang="en-US" dirty="0">
                <a:solidFill>
                  <a:schemeClr val="accent2">
                    <a:lumMod val="75000"/>
                  </a:schemeClr>
                </a:solidFill>
                <a:latin typeface="+mj-lt"/>
              </a:rPr>
              <a:t> </a:t>
            </a:r>
            <a:r>
              <a:rPr lang="ro-RO" sz="2800" b="1" i="0" u="none" strike="noStrike" cap="none" dirty="0" smtClean="0">
                <a:solidFill>
                  <a:schemeClr val="accent2">
                    <a:lumMod val="75000"/>
                  </a:schemeClr>
                </a:solidFill>
                <a:latin typeface="+mj-lt"/>
                <a:ea typeface="Helvetica Neue"/>
                <a:cs typeface="Helvetica Neue"/>
                <a:sym typeface="Helvetica Neue"/>
              </a:rPr>
              <a:t>Sănătatea mentală</a:t>
            </a:r>
            <a:endParaRPr lang="en-US" sz="2800" b="1" i="0" u="none" strike="noStrike" cap="none" dirty="0" smtClean="0">
              <a:solidFill>
                <a:schemeClr val="accent2">
                  <a:lumMod val="75000"/>
                </a:schemeClr>
              </a:solidFill>
              <a:latin typeface="+mj-lt"/>
              <a:ea typeface="Helvetica Neue"/>
              <a:cs typeface="Helvetica Neue"/>
              <a:sym typeface="Helvetica Neue"/>
            </a:endParaRPr>
          </a:p>
          <a:p>
            <a:endParaRPr lang="en-US" sz="900" b="1" i="0" u="none" strike="noStrike" cap="none" dirty="0" smtClean="0">
              <a:solidFill>
                <a:schemeClr val="accent2">
                  <a:lumMod val="75000"/>
                </a:schemeClr>
              </a:solidFill>
              <a:latin typeface="+mj-lt"/>
              <a:ea typeface="Helvetica Neue"/>
              <a:cs typeface="Helvetica Neue"/>
              <a:sym typeface="Helvetica Neue"/>
            </a:endParaRPr>
          </a:p>
          <a:p>
            <a:pPr marL="685800" indent="-342900">
              <a:buClr>
                <a:schemeClr val="accent2">
                  <a:lumMod val="75000"/>
                </a:schemeClr>
              </a:buClr>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Afectează în mod direct performanța elevilor</a:t>
            </a:r>
            <a:endParaRPr lang="ro-RO" sz="2000" dirty="0" smtClean="0">
              <a:solidFill>
                <a:schemeClr val="tx1"/>
              </a:solidFill>
              <a:latin typeface="+mj-lt"/>
              <a:ea typeface="Helvetica Neue"/>
              <a:cs typeface="Helvetica Neue"/>
              <a:sym typeface="Helvetica Neue"/>
            </a:endParaRPr>
          </a:p>
          <a:p>
            <a:pPr marL="685800" indent="-342900">
              <a:buClr>
                <a:schemeClr val="accent2">
                  <a:lumMod val="75000"/>
                </a:schemeClr>
              </a:buClr>
              <a:buFont typeface="Wingdings" panose="05000000000000000000" pitchFamily="2" charset="2"/>
              <a:buChar char="v"/>
            </a:pPr>
            <a:r>
              <a:rPr lang="ro-RO" sz="2000" i="0" u="none" strike="noStrike" cap="none" dirty="0" smtClean="0">
                <a:solidFill>
                  <a:schemeClr val="tx1"/>
                </a:solidFill>
                <a:latin typeface="+mj-lt"/>
                <a:ea typeface="Helvetica Neue"/>
                <a:cs typeface="Helvetica Neue"/>
                <a:sym typeface="Helvetica Neue"/>
              </a:rPr>
              <a:t>Principala problemă</a:t>
            </a:r>
            <a:r>
              <a:rPr lang="en-US" sz="2000" dirty="0" smtClean="0">
                <a:solidFill>
                  <a:schemeClr val="tx1"/>
                </a:solidFill>
                <a:latin typeface="+mj-lt"/>
                <a:ea typeface="Helvetica Neue"/>
                <a:cs typeface="Helvetica Neue"/>
                <a:sym typeface="Helvetica Neue"/>
              </a:rPr>
              <a:t>: </a:t>
            </a:r>
            <a:r>
              <a:rPr lang="en-US" sz="2000" b="1" i="1" dirty="0" smtClean="0">
                <a:solidFill>
                  <a:schemeClr val="accent2">
                    <a:lumMod val="75000"/>
                  </a:schemeClr>
                </a:solidFill>
                <a:latin typeface="+mj-lt"/>
                <a:ea typeface="Helvetica Neue"/>
                <a:cs typeface="Helvetica Neue"/>
                <a:sym typeface="Helvetica Neue"/>
              </a:rPr>
              <a:t>stres</a:t>
            </a:r>
            <a:r>
              <a:rPr lang="ro-RO" sz="2000" b="1" i="1" dirty="0" smtClean="0">
                <a:solidFill>
                  <a:schemeClr val="accent2">
                    <a:lumMod val="75000"/>
                  </a:schemeClr>
                </a:solidFill>
                <a:latin typeface="+mj-lt"/>
                <a:ea typeface="Helvetica Neue"/>
                <a:cs typeface="Helvetica Neue"/>
                <a:sym typeface="Helvetica Neue"/>
              </a:rPr>
              <a:t>ul</a:t>
            </a:r>
            <a:endParaRPr lang="en-US" sz="2000" b="1" i="1" dirty="0" smtClean="0">
              <a:solidFill>
                <a:schemeClr val="accent2">
                  <a:lumMod val="75000"/>
                </a:schemeClr>
              </a:solidFill>
              <a:latin typeface="+mj-lt"/>
              <a:ea typeface="Helvetica Neue"/>
              <a:cs typeface="Helvetica Neue"/>
              <a:sym typeface="Helvetica Neue"/>
            </a:endParaRPr>
          </a:p>
          <a:p>
            <a:pPr marL="342900" indent="403225">
              <a:buFont typeface="Wingdings" panose="05000000000000000000" pitchFamily="2" charset="2"/>
              <a:buChar char="Ø"/>
            </a:pPr>
            <a:endParaRPr lang="en-US" sz="2000" b="1" i="1" dirty="0">
              <a:solidFill>
                <a:schemeClr val="tx1"/>
              </a:solidFill>
              <a:latin typeface="+mj-lt"/>
              <a:ea typeface="Helvetica Neue"/>
              <a:cs typeface="Helvetica Neue"/>
              <a:sym typeface="Helvetica Neue"/>
            </a:endParaRPr>
          </a:p>
          <a:p>
            <a:pPr marL="50800"/>
            <a:r>
              <a:rPr lang="fr-FR" sz="2000" b="1" dirty="0" smtClean="0">
                <a:solidFill>
                  <a:schemeClr val="tx1"/>
                </a:solidFill>
                <a:latin typeface="+mj-lt"/>
                <a:ea typeface="Helvetica Neue"/>
                <a:cs typeface="Helvetica Neue"/>
                <a:sym typeface="Helvetica Neue"/>
              </a:rPr>
              <a:t>Tulburările de stres posttraumatic au ca rezultat</a:t>
            </a:r>
            <a:r>
              <a:rPr lang="en-US" sz="2000" dirty="0" smtClean="0">
                <a:solidFill>
                  <a:schemeClr val="tx1"/>
                </a:solidFill>
                <a:latin typeface="+mj-lt"/>
                <a:ea typeface="Helvetica Neue"/>
                <a:cs typeface="Helvetica Neue"/>
                <a:sym typeface="Helvetica Neue"/>
              </a:rPr>
              <a:t>:</a:t>
            </a:r>
          </a:p>
          <a:p>
            <a:pPr marL="747713" indent="-346075">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Lipsa </a:t>
            </a:r>
            <a:r>
              <a:rPr lang="en-US" sz="2000" dirty="0" smtClean="0">
                <a:solidFill>
                  <a:schemeClr val="tx1"/>
                </a:solidFill>
                <a:latin typeface="+mj-lt"/>
                <a:ea typeface="Helvetica Neue"/>
                <a:cs typeface="Helvetica Neue"/>
                <a:sym typeface="Helvetica Neue"/>
              </a:rPr>
              <a:t>concentr</a:t>
            </a:r>
            <a:r>
              <a:rPr lang="ro-RO" sz="2000" dirty="0" smtClean="0">
                <a:solidFill>
                  <a:schemeClr val="tx1"/>
                </a:solidFill>
                <a:latin typeface="+mj-lt"/>
                <a:ea typeface="Helvetica Neue"/>
                <a:cs typeface="Helvetica Neue"/>
                <a:sym typeface="Helvetica Neue"/>
              </a:rPr>
              <a:t>ării</a:t>
            </a:r>
          </a:p>
          <a:p>
            <a:pPr marL="747713" indent="-346075">
              <a:buClr>
                <a:schemeClr val="accent2">
                  <a:lumMod val="75000"/>
                </a:schemeClr>
              </a:buClr>
              <a:buFont typeface="Courier New" panose="02070309020205020404" pitchFamily="49" charset="0"/>
              <a:buChar char="o"/>
            </a:pPr>
            <a:r>
              <a:rPr lang="ro-RO" sz="2000" u="none" strike="noStrike" cap="none" dirty="0" smtClean="0">
                <a:solidFill>
                  <a:schemeClr val="tx1"/>
                </a:solidFill>
                <a:latin typeface="+mj-lt"/>
                <a:ea typeface="Helvetica Neue"/>
                <a:cs typeface="Helvetica Neue"/>
                <a:sym typeface="Helvetica Neue"/>
              </a:rPr>
              <a:t>Performanțe </a:t>
            </a:r>
            <a:r>
              <a:rPr lang="en-US" sz="2000" u="none" strike="noStrike" cap="none" dirty="0" smtClean="0">
                <a:solidFill>
                  <a:schemeClr val="tx1"/>
                </a:solidFill>
                <a:latin typeface="+mj-lt"/>
                <a:ea typeface="Helvetica Neue"/>
                <a:cs typeface="Helvetica Neue"/>
                <a:sym typeface="Helvetica Neue"/>
              </a:rPr>
              <a:t>educa</a:t>
            </a:r>
            <a:r>
              <a:rPr lang="ro-RO" sz="2000" u="none" strike="noStrike" cap="none" dirty="0" smtClean="0">
                <a:solidFill>
                  <a:schemeClr val="tx1"/>
                </a:solidFill>
                <a:latin typeface="+mj-lt"/>
                <a:ea typeface="Helvetica Neue"/>
                <a:cs typeface="Helvetica Neue"/>
                <a:sym typeface="Helvetica Neue"/>
              </a:rPr>
              <a:t>ționale reduse</a:t>
            </a:r>
          </a:p>
          <a:p>
            <a:pPr marL="747713" indent="-346075">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Dificultate </a:t>
            </a:r>
            <a:r>
              <a:rPr lang="ro-RO" sz="2000" dirty="0" smtClean="0">
                <a:solidFill>
                  <a:schemeClr val="tx1"/>
                </a:solidFill>
                <a:latin typeface="+mj-lt"/>
                <a:ea typeface="Helvetica Neue"/>
                <a:cs typeface="Helvetica Neue"/>
                <a:sym typeface="Helvetica Neue"/>
              </a:rPr>
              <a:t>de a se</a:t>
            </a:r>
            <a:r>
              <a:rPr lang="en-US" sz="2000" dirty="0" smtClean="0">
                <a:solidFill>
                  <a:schemeClr val="tx1"/>
                </a:solidFill>
                <a:latin typeface="+mj-lt"/>
                <a:ea typeface="Helvetica Neue"/>
                <a:cs typeface="Helvetica Neue"/>
                <a:sym typeface="Helvetica Neue"/>
              </a:rPr>
              <a:t> adapta la noul mediu</a:t>
            </a:r>
            <a:endParaRPr lang="ro-RO" sz="2000" dirty="0" smtClean="0">
              <a:solidFill>
                <a:schemeClr val="tx1"/>
              </a:solidFill>
              <a:latin typeface="+mj-lt"/>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ro-RO" sz="2000" u="none" strike="noStrike" cap="none" dirty="0" smtClean="0">
                <a:solidFill>
                  <a:schemeClr val="tx1"/>
                </a:solidFill>
                <a:latin typeface="+mj-lt"/>
                <a:ea typeface="Helvetica Neue"/>
                <a:cs typeface="Helvetica Neue"/>
                <a:sym typeface="Helvetica Neue"/>
              </a:rPr>
              <a:t>Faptul că </a:t>
            </a:r>
            <a:r>
              <a:rPr lang="ro-RO" sz="2000" dirty="0">
                <a:solidFill>
                  <a:schemeClr val="tx1"/>
                </a:solidFill>
                <a:latin typeface="+mj-lt"/>
                <a:ea typeface="Helvetica Neue"/>
                <a:cs typeface="Helvetica Neue"/>
                <a:sym typeface="Helvetica Neue"/>
              </a:rPr>
              <a:t>e</a:t>
            </a:r>
            <a:r>
              <a:rPr lang="it-IT" sz="2000" u="none" strike="noStrike" cap="none" dirty="0" smtClean="0">
                <a:solidFill>
                  <a:schemeClr val="tx1"/>
                </a:solidFill>
                <a:latin typeface="+mj-lt"/>
                <a:ea typeface="Helvetica Neue"/>
                <a:cs typeface="Helvetica Neue"/>
                <a:sym typeface="Helvetica Neue"/>
              </a:rPr>
              <a:t>levii se simt ca proscriși</a:t>
            </a:r>
            <a:endParaRPr lang="ro-RO" sz="2000" u="none" strike="noStrike" cap="none" dirty="0" smtClean="0">
              <a:solidFill>
                <a:schemeClr val="tx1"/>
              </a:solidFill>
              <a:latin typeface="+mj-lt"/>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Rezolvarea </a:t>
            </a:r>
            <a:r>
              <a:rPr lang="en-US" sz="2000" dirty="0" smtClean="0">
                <a:solidFill>
                  <a:schemeClr val="tx1"/>
                </a:solidFill>
                <a:latin typeface="+mj-lt"/>
                <a:ea typeface="Helvetica Neue"/>
                <a:cs typeface="Helvetica Neue"/>
                <a:sym typeface="Helvetica Neue"/>
              </a:rPr>
              <a:t>un</a:t>
            </a:r>
            <a:r>
              <a:rPr lang="ro-RO" sz="2000" dirty="0" smtClean="0">
                <a:solidFill>
                  <a:schemeClr val="tx1"/>
                </a:solidFill>
                <a:latin typeface="+mj-lt"/>
                <a:ea typeface="Helvetica Neue"/>
                <a:cs typeface="Helvetica Neue"/>
                <a:sym typeface="Helvetica Neue"/>
              </a:rPr>
              <a:t>or </a:t>
            </a:r>
            <a:r>
              <a:rPr lang="en-US" sz="2000" dirty="0" smtClean="0">
                <a:solidFill>
                  <a:schemeClr val="tx1"/>
                </a:solidFill>
                <a:latin typeface="+mj-lt"/>
                <a:ea typeface="Helvetica Neue"/>
                <a:cs typeface="Helvetica Neue"/>
                <a:sym typeface="Helvetica Neue"/>
              </a:rPr>
              <a:t>conflictele cu violență și agresivitate.</a:t>
            </a:r>
          </a:p>
        </p:txBody>
      </p:sp>
      <p:sp>
        <p:nvSpPr>
          <p:cNvPr id="2" name="Rectangle 1"/>
          <p:cNvSpPr/>
          <p:nvPr/>
        </p:nvSpPr>
        <p:spPr>
          <a:xfrm>
            <a:off x="8362533" y="2326936"/>
            <a:ext cx="3513580" cy="2246769"/>
          </a:xfrm>
          <a:prstGeom prst="rect">
            <a:avLst/>
          </a:prstGeom>
        </p:spPr>
        <p:txBody>
          <a:bodyPr wrap="square">
            <a:spAutoFit/>
          </a:bodyPr>
          <a:lstStyle/>
          <a:p>
            <a:pPr marL="225425" algn="just">
              <a:buClr>
                <a:schemeClr val="accent2">
                  <a:lumMod val="75000"/>
                </a:schemeClr>
              </a:buClr>
            </a:pPr>
            <a:r>
              <a:rPr lang="en-US" sz="2000" b="1" i="1" dirty="0">
                <a:solidFill>
                  <a:schemeClr val="accent2">
                    <a:lumMod val="75000"/>
                  </a:schemeClr>
                </a:solidFill>
                <a:sym typeface="Helvetica Neue"/>
              </a:rPr>
              <a:t>Gândiți-vă</a:t>
            </a:r>
            <a:r>
              <a:rPr lang="ro-RO" sz="2000" b="1" i="1" dirty="0">
                <a:solidFill>
                  <a:schemeClr val="accent2">
                    <a:lumMod val="75000"/>
                  </a:schemeClr>
                </a:solidFill>
                <a:sym typeface="Helvetica Neue"/>
              </a:rPr>
              <a:t> </a:t>
            </a:r>
            <a:r>
              <a:rPr lang="en-US" sz="2000" b="1" i="1" dirty="0">
                <a:solidFill>
                  <a:schemeClr val="accent2">
                    <a:lumMod val="75000"/>
                  </a:schemeClr>
                </a:solidFill>
                <a:sym typeface="Helvetica Neue"/>
              </a:rPr>
              <a:t>și </a:t>
            </a:r>
            <a:r>
              <a:rPr lang="ro-RO" sz="2000" b="1" i="1" dirty="0" smtClean="0">
                <a:solidFill>
                  <a:schemeClr val="accent2">
                    <a:lumMod val="75000"/>
                  </a:schemeClr>
                </a:solidFill>
                <a:sym typeface="Helvetica Neue"/>
              </a:rPr>
              <a:t>împărtășiți</a:t>
            </a:r>
            <a:r>
              <a:rPr lang="en-US" sz="2000" dirty="0" smtClean="0">
                <a:solidFill>
                  <a:schemeClr val="accent2">
                    <a:lumMod val="75000"/>
                  </a:schemeClr>
                </a:solidFill>
                <a:latin typeface="+mj-lt"/>
                <a:ea typeface="Helvetica Neue"/>
                <a:cs typeface="Helvetica Neue"/>
                <a:sym typeface="Helvetica Neue"/>
              </a:rPr>
              <a:t>:</a:t>
            </a:r>
            <a:r>
              <a:rPr lang="en-US" sz="2000" dirty="0" smtClean="0">
                <a:solidFill>
                  <a:srgbClr val="FF0000"/>
                </a:solidFill>
                <a:latin typeface="+mj-lt"/>
                <a:ea typeface="Helvetica Neue"/>
                <a:cs typeface="Helvetica Neue"/>
                <a:sym typeface="Helvetica Neue"/>
              </a:rPr>
              <a:t> </a:t>
            </a:r>
            <a:endParaRPr lang="ro-RO" sz="2000" dirty="0" smtClean="0">
              <a:solidFill>
                <a:srgbClr val="FF0000"/>
              </a:solidFill>
              <a:latin typeface="+mj-lt"/>
              <a:ea typeface="Helvetica Neue"/>
              <a:cs typeface="Helvetica Neue"/>
              <a:sym typeface="Helvetica Neue"/>
            </a:endParaRPr>
          </a:p>
          <a:p>
            <a:pPr marL="225425" algn="just">
              <a:buClr>
                <a:schemeClr val="accent2">
                  <a:lumMod val="75000"/>
                </a:schemeClr>
              </a:buClr>
            </a:pPr>
            <a:r>
              <a:rPr lang="en-US" sz="2000" dirty="0" smtClean="0">
                <a:solidFill>
                  <a:srgbClr val="00B0F0"/>
                </a:solidFill>
                <a:latin typeface="+mj-lt"/>
                <a:ea typeface="Helvetica Neue"/>
                <a:cs typeface="Helvetica Neue"/>
                <a:sym typeface="Helvetica Neue"/>
              </a:rPr>
              <a:t>Ce se întâmplă </a:t>
            </a:r>
            <a:r>
              <a:rPr lang="ro-RO" sz="2000" dirty="0" smtClean="0">
                <a:solidFill>
                  <a:srgbClr val="00B0F0"/>
                </a:solidFill>
                <a:latin typeface="+mj-lt"/>
                <a:ea typeface="Helvetica Neue"/>
                <a:cs typeface="Helvetica Neue"/>
                <a:sym typeface="Helvetica Neue"/>
              </a:rPr>
              <a:t>în rândul</a:t>
            </a:r>
            <a:r>
              <a:rPr lang="en-US" sz="2000" dirty="0" smtClean="0">
                <a:solidFill>
                  <a:srgbClr val="00B0F0"/>
                </a:solidFill>
                <a:latin typeface="+mj-lt"/>
                <a:ea typeface="Helvetica Neue"/>
                <a:cs typeface="Helvetica Neue"/>
                <a:sym typeface="Helvetica Neue"/>
              </a:rPr>
              <a:t> elevi</a:t>
            </a:r>
            <a:r>
              <a:rPr lang="ro-RO" sz="2000" dirty="0" smtClean="0">
                <a:solidFill>
                  <a:srgbClr val="00B0F0"/>
                </a:solidFill>
                <a:latin typeface="+mj-lt"/>
                <a:ea typeface="Helvetica Neue"/>
                <a:cs typeface="Helvetica Neue"/>
                <a:sym typeface="Helvetica Neue"/>
              </a:rPr>
              <a:t>lor</a:t>
            </a:r>
            <a:r>
              <a:rPr lang="en-US" sz="2000" dirty="0" smtClean="0">
                <a:solidFill>
                  <a:srgbClr val="00B0F0"/>
                </a:solidFill>
                <a:latin typeface="+mj-lt"/>
                <a:ea typeface="Helvetica Neue"/>
                <a:cs typeface="Helvetica Neue"/>
                <a:sym typeface="Helvetica Neue"/>
              </a:rPr>
              <a:t> dumneavoastră? Ce tulburări de stres au identificat profesorii/</a:t>
            </a:r>
            <a:r>
              <a:rPr lang="ro-RO" sz="2000" dirty="0" smtClean="0">
                <a:solidFill>
                  <a:srgbClr val="00B0F0"/>
                </a:solidFill>
                <a:latin typeface="+mj-lt"/>
                <a:ea typeface="Helvetica Neue"/>
                <a:cs typeface="Helvetica Neue"/>
                <a:sym typeface="Helvetica Neue"/>
              </a:rPr>
              <a:t> </a:t>
            </a:r>
            <a:r>
              <a:rPr lang="en-US" sz="2000" dirty="0" smtClean="0">
                <a:solidFill>
                  <a:srgbClr val="00B0F0"/>
                </a:solidFill>
                <a:latin typeface="+mj-lt"/>
                <a:ea typeface="Helvetica Neue"/>
                <a:cs typeface="Helvetica Neue"/>
                <a:sym typeface="Helvetica Neue"/>
              </a:rPr>
              <a:t>părinții? Cum au fost tratate</a:t>
            </a:r>
            <a:r>
              <a:rPr lang="ro-RO" sz="2000" dirty="0" smtClean="0">
                <a:solidFill>
                  <a:srgbClr val="00B0F0"/>
                </a:solidFill>
                <a:latin typeface="+mj-lt"/>
                <a:ea typeface="Helvetica Neue"/>
                <a:cs typeface="Helvetica Neue"/>
                <a:sym typeface="Helvetica Neue"/>
              </a:rPr>
              <a:t> acestea</a:t>
            </a:r>
            <a:r>
              <a:rPr lang="en-US" sz="2000" dirty="0" smtClean="0">
                <a:solidFill>
                  <a:srgbClr val="00B0F0"/>
                </a:solidFill>
                <a:latin typeface="+mj-lt"/>
                <a:ea typeface="Helvetica Neue"/>
                <a:cs typeface="Helvetica Neue"/>
                <a:sym typeface="Helvetica Neue"/>
              </a:rPr>
              <a:t>?</a:t>
            </a:r>
            <a:endParaRPr lang="en-US" sz="2000" dirty="0">
              <a:solidFill>
                <a:srgbClr val="00B0F0"/>
              </a:solidFill>
              <a:latin typeface="+mj-lt"/>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131" t="8807" r="32967"/>
          <a:stretch/>
        </p:blipFill>
        <p:spPr>
          <a:xfrm>
            <a:off x="7263484" y="2465176"/>
            <a:ext cx="1432748" cy="1970288"/>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35796062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alpha val="55000"/>
          </a:schemeClr>
        </a:solidFill>
        <a:effectLst/>
      </p:bgPr>
    </p:bg>
    <p:spTree>
      <p:nvGrpSpPr>
        <p:cNvPr id="1" name="Shape 48"/>
        <p:cNvGrpSpPr/>
        <p:nvPr/>
      </p:nvGrpSpPr>
      <p:grpSpPr>
        <a:xfrm>
          <a:off x="0" y="0"/>
          <a:ext cx="0" cy="0"/>
          <a:chOff x="0" y="0"/>
          <a:chExt cx="0" cy="0"/>
        </a:xfrm>
      </p:grpSpPr>
      <p:sp>
        <p:nvSpPr>
          <p:cNvPr id="49" name="Google Shape;49;p3"/>
          <p:cNvSpPr txBox="1"/>
          <p:nvPr/>
        </p:nvSpPr>
        <p:spPr>
          <a:xfrm>
            <a:off x="457199" y="1411461"/>
            <a:ext cx="7803574" cy="4585830"/>
          </a:xfrm>
          <a:prstGeom prst="rect">
            <a:avLst/>
          </a:prstGeom>
          <a:noFill/>
          <a:ln>
            <a:noFill/>
          </a:ln>
        </p:spPr>
        <p:txBody>
          <a:bodyPr spcFirstLastPara="1" wrap="square" lIns="91425" tIns="45700" rIns="91425" bIns="45700" anchor="t" anchorCtr="0">
            <a:spAutoFit/>
          </a:bodyPr>
          <a:lstStyle/>
          <a:p>
            <a:r>
              <a:rPr lang="en-US" sz="2800" b="1" i="0" u="none" strike="noStrike" cap="none" dirty="0" smtClean="0">
                <a:solidFill>
                  <a:schemeClr val="accent2">
                    <a:lumMod val="75000"/>
                  </a:schemeClr>
                </a:solidFill>
                <a:latin typeface="+mj-lt"/>
                <a:ea typeface="Helvetica Neue"/>
                <a:cs typeface="Helvetica Neue"/>
                <a:sym typeface="Helvetica Neue"/>
              </a:rPr>
              <a:t>Ra</a:t>
            </a:r>
            <a:r>
              <a:rPr lang="ro-RO" sz="2800" b="1" i="0" u="none" strike="noStrike" cap="none" dirty="0" smtClean="0">
                <a:solidFill>
                  <a:schemeClr val="accent2">
                    <a:lumMod val="75000"/>
                  </a:schemeClr>
                </a:solidFill>
                <a:latin typeface="+mj-lt"/>
                <a:ea typeface="Helvetica Neue"/>
                <a:cs typeface="Helvetica Neue"/>
                <a:sym typeface="Helvetica Neue"/>
              </a:rPr>
              <a:t>sa</a:t>
            </a:r>
            <a:endParaRPr lang="en-US" sz="2800" b="1" i="0" u="none" strike="noStrike" cap="none" dirty="0" smtClean="0">
              <a:solidFill>
                <a:schemeClr val="accent2">
                  <a:lumMod val="75000"/>
                </a:schemeClr>
              </a:solidFill>
              <a:latin typeface="+mj-lt"/>
              <a:ea typeface="Helvetica Neue"/>
              <a:cs typeface="Helvetica Neue"/>
              <a:sym typeface="Helvetica Neue"/>
            </a:endParaRPr>
          </a:p>
          <a:p>
            <a:endParaRPr lang="en-US" sz="2400" b="1" dirty="0">
              <a:solidFill>
                <a:schemeClr val="accent2">
                  <a:lumMod val="75000"/>
                </a:schemeClr>
              </a:solidFill>
              <a:latin typeface="+mj-lt"/>
              <a:ea typeface="Helvetica Neue"/>
              <a:cs typeface="Helvetica Neue"/>
              <a:sym typeface="Helvetica Neue"/>
            </a:endParaRPr>
          </a:p>
          <a:p>
            <a:pPr algn="just"/>
            <a:r>
              <a:rPr lang="en-US" sz="2000" b="1" i="1" dirty="0" smtClean="0">
                <a:solidFill>
                  <a:schemeClr val="tx1"/>
                </a:solidFill>
                <a:latin typeface="+mj-lt"/>
                <a:ea typeface="Helvetica Neue"/>
                <a:cs typeface="Helvetica Neue"/>
                <a:sym typeface="Helvetica Neue"/>
              </a:rPr>
              <a:t>Conștientizarea rasială: </a:t>
            </a:r>
            <a:r>
              <a:rPr lang="pt-BR" sz="2000" dirty="0" smtClean="0">
                <a:solidFill>
                  <a:schemeClr val="tx1"/>
                </a:solidFill>
                <a:latin typeface="+mj-lt"/>
                <a:ea typeface="Helvetica Neue"/>
                <a:cs typeface="Helvetica Neue"/>
                <a:sym typeface="Helvetica Neue"/>
              </a:rPr>
              <a:t>se află în centrul predării eficiente într-o clasă multiculturală</a:t>
            </a:r>
            <a:r>
              <a:rPr lang="ro-RO" sz="2000" dirty="0" smtClean="0">
                <a:solidFill>
                  <a:schemeClr val="tx1"/>
                </a:solidFill>
                <a:latin typeface="+mj-lt"/>
                <a:ea typeface="Helvetica Neue"/>
                <a:cs typeface="Helvetica Neue"/>
                <a:sym typeface="Helvetica Neue"/>
              </a:rPr>
              <a:t>.</a:t>
            </a:r>
            <a:r>
              <a:rPr lang="en-US" sz="2000" dirty="0" smtClean="0">
                <a:solidFill>
                  <a:schemeClr val="tx1"/>
                </a:solidFill>
                <a:latin typeface="+mj-lt"/>
                <a:ea typeface="Helvetica Neue"/>
                <a:cs typeface="Helvetica Neue"/>
                <a:sym typeface="Helvetica Neue"/>
              </a:rPr>
              <a:t>  </a:t>
            </a:r>
            <a:endParaRPr lang="en-US" sz="2000" b="1" i="1" dirty="0">
              <a:solidFill>
                <a:schemeClr val="tx1"/>
              </a:solidFill>
              <a:latin typeface="+mj-lt"/>
              <a:ea typeface="Helvetica Neue"/>
              <a:cs typeface="Helvetica Neue"/>
              <a:sym typeface="Helvetica Neue"/>
            </a:endParaRPr>
          </a:p>
          <a:p>
            <a:pPr algn="just"/>
            <a:endParaRPr lang="en-US" sz="2000" b="1" i="1" dirty="0" smtClean="0">
              <a:solidFill>
                <a:schemeClr val="tx1"/>
              </a:solidFill>
              <a:latin typeface="+mj-lt"/>
              <a:ea typeface="Helvetica Neue"/>
              <a:cs typeface="Helvetica Neue"/>
              <a:sym typeface="Helvetica Neue"/>
            </a:endParaRPr>
          </a:p>
          <a:p>
            <a:pPr algn="just"/>
            <a:r>
              <a:rPr lang="en-US" sz="2000" b="1" i="1" dirty="0" smtClean="0">
                <a:solidFill>
                  <a:schemeClr val="tx1"/>
                </a:solidFill>
                <a:latin typeface="+mj-lt"/>
                <a:ea typeface="Helvetica Neue"/>
                <a:cs typeface="Helvetica Neue"/>
                <a:sym typeface="Helvetica Neue"/>
              </a:rPr>
              <a:t>Ce ar trebui să facă profesorii</a:t>
            </a:r>
            <a:r>
              <a:rPr lang="en-US" sz="2000" b="1"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să ia</a:t>
            </a:r>
            <a:r>
              <a:rPr lang="en-US" sz="2000" dirty="0" smtClean="0">
                <a:solidFill>
                  <a:schemeClr val="tx1"/>
                </a:solidFill>
                <a:latin typeface="+mj-lt"/>
                <a:ea typeface="Helvetica Neue"/>
                <a:cs typeface="Helvetica Neue"/>
                <a:sym typeface="Helvetica Neue"/>
              </a:rPr>
              <a:t> în considerare modalități de </a:t>
            </a:r>
            <a:r>
              <a:rPr lang="en-US" sz="2000" dirty="0" smtClean="0">
                <a:solidFill>
                  <a:srgbClr val="8A6600"/>
                </a:solidFill>
                <a:latin typeface="+mj-lt"/>
                <a:ea typeface="Helvetica Neue"/>
                <a:cs typeface="Helvetica Neue"/>
                <a:sym typeface="Helvetica Neue"/>
              </a:rPr>
              <a:t>a dezvolta un climat de clasă incluziv</a:t>
            </a:r>
            <a:r>
              <a:rPr lang="ro-RO" sz="2000" dirty="0" smtClean="0">
                <a:solidFill>
                  <a:schemeClr val="tx1"/>
                </a:solidFill>
                <a:latin typeface="+mj-lt"/>
                <a:ea typeface="Helvetica Neue"/>
                <a:cs typeface="Helvetica Neue"/>
                <a:sym typeface="Helvetica Neue"/>
              </a:rPr>
              <a:t>,</a:t>
            </a:r>
            <a:r>
              <a:rPr lang="en-US" sz="2000" dirty="0" smtClean="0">
                <a:solidFill>
                  <a:schemeClr val="tx1"/>
                </a:solidFill>
                <a:latin typeface="+mj-lt"/>
                <a:ea typeface="Helvetica Neue"/>
                <a:cs typeface="Helvetica Neue"/>
                <a:sym typeface="Helvetica Neue"/>
              </a:rPr>
              <a:t> care să respecte toți elevii din </a:t>
            </a:r>
            <a:r>
              <a:rPr lang="ro-RO" sz="2000" dirty="0" smtClean="0">
                <a:solidFill>
                  <a:schemeClr val="tx1"/>
                </a:solidFill>
                <a:latin typeface="+mj-lt"/>
                <a:ea typeface="Helvetica Neue"/>
                <a:cs typeface="Helvetica Neue"/>
                <a:sym typeface="Helvetica Neue"/>
              </a:rPr>
              <a:t>sala de </a:t>
            </a:r>
            <a:r>
              <a:rPr lang="en-US" sz="2000" dirty="0" smtClean="0">
                <a:solidFill>
                  <a:schemeClr val="tx1"/>
                </a:solidFill>
                <a:latin typeface="+mj-lt"/>
                <a:ea typeface="Helvetica Neue"/>
                <a:cs typeface="Helvetica Neue"/>
                <a:sym typeface="Helvetica Neue"/>
              </a:rPr>
              <a:t>clasă. </a:t>
            </a:r>
          </a:p>
          <a:p>
            <a:pPr algn="just"/>
            <a:endParaRPr lang="en-US" sz="2000" b="1" i="1" u="none" strike="noStrike" cap="none" dirty="0">
              <a:solidFill>
                <a:schemeClr val="tx1"/>
              </a:solidFill>
              <a:latin typeface="+mj-lt"/>
              <a:ea typeface="Helvetica Neue"/>
              <a:cs typeface="Helvetica Neue"/>
              <a:sym typeface="Helvetica Neue"/>
            </a:endParaRPr>
          </a:p>
          <a:p>
            <a:pPr algn="just"/>
            <a:r>
              <a:rPr lang="ro-RO" sz="2000" b="1" i="1" dirty="0">
                <a:solidFill>
                  <a:schemeClr val="tx1"/>
                </a:solidFill>
                <a:latin typeface="+mj-lt"/>
                <a:ea typeface="Helvetica Neue"/>
                <a:cs typeface="Helvetica Neue"/>
                <a:sym typeface="Helvetica Neue"/>
              </a:rPr>
              <a:t>B</a:t>
            </a:r>
            <a:r>
              <a:rPr lang="en-US" sz="2000" b="1" i="1" u="none" strike="noStrike" cap="none" dirty="0" err="1" smtClean="0">
                <a:solidFill>
                  <a:schemeClr val="tx1"/>
                </a:solidFill>
                <a:latin typeface="+mj-lt"/>
                <a:ea typeface="Helvetica Neue"/>
                <a:cs typeface="Helvetica Neue"/>
                <a:sym typeface="Helvetica Neue"/>
              </a:rPr>
              <a:t>ullying</a:t>
            </a:r>
            <a:r>
              <a:rPr lang="ro-RO" sz="2000" b="1" i="1" u="none" strike="noStrike" cap="none" dirty="0" smtClean="0">
                <a:solidFill>
                  <a:schemeClr val="tx1"/>
                </a:solidFill>
                <a:latin typeface="+mj-lt"/>
                <a:ea typeface="Helvetica Neue"/>
                <a:cs typeface="Helvetica Neue"/>
                <a:sym typeface="Helvetica Neue"/>
              </a:rPr>
              <a:t>-</a:t>
            </a:r>
            <a:r>
              <a:rPr lang="ro-RO" sz="2000" b="1" i="1" u="none" strike="noStrike" cap="none" dirty="0" err="1" smtClean="0">
                <a:solidFill>
                  <a:schemeClr val="tx1"/>
                </a:solidFill>
                <a:latin typeface="+mj-lt"/>
                <a:ea typeface="Helvetica Neue"/>
                <a:cs typeface="Helvetica Neue"/>
                <a:sym typeface="Helvetica Neue"/>
              </a:rPr>
              <a:t>ul</a:t>
            </a:r>
            <a:r>
              <a:rPr lang="ro-RO" sz="2000" b="1" i="1" u="none" strike="noStrike" cap="none" dirty="0" smtClean="0">
                <a:solidFill>
                  <a:schemeClr val="tx1"/>
                </a:solidFill>
                <a:latin typeface="+mj-lt"/>
                <a:ea typeface="Helvetica Neue"/>
                <a:cs typeface="Helvetica Neue"/>
                <a:sym typeface="Helvetica Neue"/>
              </a:rPr>
              <a:t> Rasial</a:t>
            </a:r>
            <a:r>
              <a:rPr lang="en-US" sz="2000" b="1" i="1" u="none" strike="noStrike" cap="none" dirty="0" smtClean="0">
                <a:solidFill>
                  <a:schemeClr val="tx1"/>
                </a:solidFill>
                <a:latin typeface="+mj-lt"/>
                <a:ea typeface="Helvetica Neue"/>
                <a:cs typeface="Helvetica Neue"/>
                <a:sym typeface="Helvetica Neue"/>
              </a:rPr>
              <a:t> </a:t>
            </a:r>
            <a:r>
              <a:rPr lang="ro-RO" sz="2000" i="0" u="none" strike="noStrike" cap="none" dirty="0" smtClean="0">
                <a:solidFill>
                  <a:schemeClr val="tx1"/>
                </a:solidFill>
                <a:latin typeface="+mj-lt"/>
                <a:ea typeface="Helvetica Neue"/>
                <a:cs typeface="Helvetica Neue"/>
                <a:sym typeface="Helvetica Neue"/>
              </a:rPr>
              <a:t>duce la</a:t>
            </a:r>
            <a:r>
              <a:rPr lang="en-US" sz="2000" i="0" u="none" strike="noStrike" cap="none" dirty="0" smtClean="0">
                <a:solidFill>
                  <a:schemeClr val="tx1"/>
                </a:solidFill>
                <a:latin typeface="+mj-lt"/>
                <a:ea typeface="Helvetica Neue"/>
                <a:cs typeface="Helvetica Neue"/>
                <a:sym typeface="Helvetica Neue"/>
              </a:rPr>
              <a:t>: </a:t>
            </a:r>
          </a:p>
          <a:p>
            <a:pPr marL="798513" indent="-398463"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depres</a:t>
            </a:r>
            <a:r>
              <a:rPr lang="ro-RO" sz="2000" dirty="0" smtClean="0">
                <a:solidFill>
                  <a:schemeClr val="tx1"/>
                </a:solidFill>
                <a:latin typeface="+mj-lt"/>
                <a:ea typeface="Helvetica Neue"/>
                <a:cs typeface="Helvetica Neue"/>
                <a:sym typeface="Helvetica Neue"/>
              </a:rPr>
              <a:t>ie</a:t>
            </a:r>
            <a:endParaRPr lang="en-US" sz="2000" dirty="0" smtClean="0">
              <a:solidFill>
                <a:schemeClr val="tx1"/>
              </a:solidFill>
              <a:latin typeface="+mj-lt"/>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en-US" sz="2000" i="0" u="none" strike="noStrike" cap="none" dirty="0" smtClean="0">
                <a:solidFill>
                  <a:schemeClr val="tx1"/>
                </a:solidFill>
                <a:latin typeface="+mj-lt"/>
                <a:ea typeface="Helvetica Neue"/>
                <a:cs typeface="Helvetica Neue"/>
                <a:sym typeface="Helvetica Neue"/>
              </a:rPr>
              <a:t>confli</a:t>
            </a:r>
            <a:r>
              <a:rPr lang="ro-RO" sz="2000" i="0" u="none" strike="noStrike" cap="none" dirty="0" err="1" smtClean="0">
                <a:solidFill>
                  <a:schemeClr val="tx1"/>
                </a:solidFill>
                <a:latin typeface="+mj-lt"/>
                <a:ea typeface="Helvetica Neue"/>
                <a:cs typeface="Helvetica Neue"/>
                <a:sym typeface="Helvetica Neue"/>
              </a:rPr>
              <a:t>cte</a:t>
            </a:r>
            <a:endParaRPr lang="en-US" sz="2000" i="0" u="none" strike="noStrike" cap="none" dirty="0" smtClean="0">
              <a:solidFill>
                <a:schemeClr val="tx1"/>
              </a:solidFill>
              <a:latin typeface="+mj-lt"/>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en-US" sz="2000" i="0" u="none" strike="noStrike" cap="none" dirty="0" smtClean="0">
                <a:solidFill>
                  <a:schemeClr val="tx1"/>
                </a:solidFill>
                <a:latin typeface="+mj-lt"/>
                <a:ea typeface="Helvetica Neue"/>
                <a:cs typeface="Helvetica Neue"/>
                <a:sym typeface="Helvetica Neue"/>
              </a:rPr>
              <a:t>exclu</a:t>
            </a:r>
            <a:r>
              <a:rPr lang="ro-RO" sz="2000" i="0" u="none" strike="noStrike" cap="none" dirty="0" smtClean="0">
                <a:solidFill>
                  <a:schemeClr val="tx1"/>
                </a:solidFill>
                <a:latin typeface="+mj-lt"/>
                <a:ea typeface="Helvetica Neue"/>
                <a:cs typeface="Helvetica Neue"/>
                <a:sym typeface="Helvetica Neue"/>
              </a:rPr>
              <a:t>dere</a:t>
            </a:r>
            <a:endParaRPr lang="en-US" sz="2000" i="0" u="none" strike="noStrike" cap="none" dirty="0" smtClean="0">
              <a:solidFill>
                <a:schemeClr val="tx1"/>
              </a:solidFill>
              <a:latin typeface="+mj-lt"/>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ro-RO" sz="2000" dirty="0">
                <a:solidFill>
                  <a:schemeClr val="tx1"/>
                </a:solidFill>
                <a:latin typeface="+mj-lt"/>
                <a:ea typeface="Helvetica Neue"/>
                <a:cs typeface="Helvetica Neue"/>
                <a:sym typeface="Helvetica Neue"/>
              </a:rPr>
              <a:t>a</a:t>
            </a:r>
            <a:r>
              <a:rPr lang="ro-RO" sz="2000" dirty="0" smtClean="0">
                <a:solidFill>
                  <a:schemeClr val="tx1"/>
                </a:solidFill>
                <a:latin typeface="+mj-lt"/>
                <a:ea typeface="Helvetica Neue"/>
                <a:cs typeface="Helvetica Neue"/>
                <a:sym typeface="Helvetica Neue"/>
              </a:rPr>
              <a:t>buz fizic</a:t>
            </a:r>
            <a:endParaRPr lang="en-US" sz="2000" dirty="0">
              <a:solidFill>
                <a:schemeClr val="tx1"/>
              </a:solidFill>
              <a:latin typeface="+mj-lt"/>
              <a:ea typeface="Helvetica Neue"/>
              <a:cs typeface="Helvetica Neue"/>
              <a:sym typeface="Helvetica Neue"/>
            </a:endParaRPr>
          </a:p>
        </p:txBody>
      </p:sp>
      <p:sp>
        <p:nvSpPr>
          <p:cNvPr id="2" name="Rectangle 1"/>
          <p:cNvSpPr/>
          <p:nvPr/>
        </p:nvSpPr>
        <p:spPr>
          <a:xfrm>
            <a:off x="8597745" y="2704601"/>
            <a:ext cx="3226227" cy="3016210"/>
          </a:xfrm>
          <a:prstGeom prst="rect">
            <a:avLst/>
          </a:prstGeom>
        </p:spPr>
        <p:txBody>
          <a:bodyPr wrap="square">
            <a:spAutoFit/>
          </a:bodyPr>
          <a:lstStyle/>
          <a:p>
            <a:pPr marL="174625" algn="just"/>
            <a:r>
              <a:rPr lang="ro-RO" sz="1900" b="1" i="1" dirty="0" smtClean="0">
                <a:solidFill>
                  <a:schemeClr val="accent2">
                    <a:lumMod val="75000"/>
                  </a:schemeClr>
                </a:solidFill>
                <a:latin typeface="+mj-lt"/>
                <a:ea typeface="Helvetica Neue"/>
                <a:cs typeface="Helvetica Neue"/>
                <a:sym typeface="Helvetica Neue"/>
              </a:rPr>
              <a:t>Studiu de Caz </a:t>
            </a:r>
            <a:r>
              <a:rPr lang="en-US" sz="1900" b="1" i="1" dirty="0" smtClean="0">
                <a:solidFill>
                  <a:schemeClr val="accent2">
                    <a:lumMod val="75000"/>
                  </a:schemeClr>
                </a:solidFill>
                <a:latin typeface="+mj-lt"/>
                <a:ea typeface="Helvetica Neue"/>
                <a:cs typeface="Helvetica Neue"/>
                <a:sym typeface="Helvetica Neue"/>
              </a:rPr>
              <a:t>(</a:t>
            </a:r>
            <a:r>
              <a:rPr lang="ro-RO" sz="1900" b="1" i="1" dirty="0" smtClean="0">
                <a:solidFill>
                  <a:schemeClr val="accent2">
                    <a:lumMod val="75000"/>
                  </a:schemeClr>
                </a:solidFill>
                <a:latin typeface="+mj-lt"/>
                <a:ea typeface="Helvetica Neue"/>
                <a:cs typeface="Helvetica Neue"/>
                <a:sym typeface="Helvetica Neue"/>
              </a:rPr>
              <a:t>lucru în echipă</a:t>
            </a:r>
            <a:r>
              <a:rPr lang="en-US" sz="1900" b="1" i="1" dirty="0" smtClean="0">
                <a:solidFill>
                  <a:schemeClr val="accent2">
                    <a:lumMod val="75000"/>
                  </a:schemeClr>
                </a:solidFill>
                <a:latin typeface="+mj-lt"/>
                <a:ea typeface="Helvetica Neue"/>
                <a:cs typeface="Helvetica Neue"/>
                <a:sym typeface="Helvetica Neue"/>
              </a:rPr>
              <a:t>)</a:t>
            </a:r>
            <a:r>
              <a:rPr lang="en-US" sz="1900" b="1" dirty="0" smtClean="0">
                <a:solidFill>
                  <a:schemeClr val="accent2">
                    <a:lumMod val="75000"/>
                  </a:schemeClr>
                </a:solidFill>
                <a:latin typeface="+mj-lt"/>
                <a:ea typeface="Helvetica Neue"/>
                <a:cs typeface="Helvetica Neue"/>
                <a:sym typeface="Helvetica Neue"/>
              </a:rPr>
              <a:t>: </a:t>
            </a:r>
            <a:endParaRPr lang="ro-RO" sz="1900" b="1" dirty="0" smtClean="0">
              <a:solidFill>
                <a:schemeClr val="accent2">
                  <a:lumMod val="75000"/>
                </a:schemeClr>
              </a:solidFill>
              <a:latin typeface="+mj-lt"/>
              <a:ea typeface="Helvetica Neue"/>
              <a:cs typeface="Helvetica Neue"/>
              <a:sym typeface="Helvetica Neue"/>
            </a:endParaRPr>
          </a:p>
          <a:p>
            <a:pPr marL="174625" algn="just"/>
            <a:r>
              <a:rPr lang="ro-RO" sz="1900" dirty="0" smtClean="0">
                <a:solidFill>
                  <a:srgbClr val="00B0F0"/>
                </a:solidFill>
                <a:latin typeface="+mj-lt"/>
                <a:ea typeface="Helvetica Neue"/>
                <a:cs typeface="Helvetica Neue"/>
                <a:sym typeface="Helvetica Neue"/>
              </a:rPr>
              <a:t>Cazul </a:t>
            </a:r>
            <a:r>
              <a:rPr lang="en-US" sz="1900" dirty="0" smtClean="0">
                <a:solidFill>
                  <a:srgbClr val="00B0F0"/>
                </a:solidFill>
                <a:latin typeface="+mj-lt"/>
                <a:ea typeface="Helvetica Neue"/>
                <a:cs typeface="Helvetica Neue"/>
                <a:sym typeface="Helvetica Neue"/>
              </a:rPr>
              <a:t>Anna Read</a:t>
            </a:r>
          </a:p>
          <a:p>
            <a:pPr marL="174625" algn="just"/>
            <a:r>
              <a:rPr lang="en-US" sz="1900" dirty="0" smtClean="0">
                <a:solidFill>
                  <a:srgbClr val="00B0F0"/>
                </a:solidFill>
                <a:latin typeface="+mj-lt"/>
                <a:ea typeface="Helvetica Neue"/>
                <a:cs typeface="Helvetica Neue"/>
                <a:sym typeface="Helvetica Neue"/>
              </a:rPr>
              <a:t>Ce tehnici artistice ați folosi pentru a crește gradul de conștientizare </a:t>
            </a:r>
            <a:r>
              <a:rPr lang="ro-RO" sz="1900" dirty="0" smtClean="0">
                <a:solidFill>
                  <a:srgbClr val="00B0F0"/>
                </a:solidFill>
                <a:latin typeface="+mj-lt"/>
                <a:ea typeface="Helvetica Neue"/>
                <a:cs typeface="Helvetica Neue"/>
                <a:sym typeface="Helvetica Neue"/>
              </a:rPr>
              <a:t>în rândul </a:t>
            </a:r>
            <a:r>
              <a:rPr lang="en-US" sz="1900" dirty="0" smtClean="0">
                <a:solidFill>
                  <a:srgbClr val="00B0F0"/>
                </a:solidFill>
                <a:latin typeface="+mj-lt"/>
                <a:ea typeface="Helvetica Neue"/>
                <a:cs typeface="Helvetica Neue"/>
                <a:sym typeface="Helvetica Neue"/>
              </a:rPr>
              <a:t>elevilor cu privire la problemele Anei și pentru a îmbunătăți climatul clasei?</a:t>
            </a:r>
            <a:endParaRPr lang="en-US" sz="1900" dirty="0">
              <a:solidFill>
                <a:srgbClr val="00B0F0"/>
              </a:solidFill>
              <a:latin typeface="+mj-lt"/>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9331946" y="1750373"/>
            <a:ext cx="1757827" cy="966804"/>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407770602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116397" y="1167621"/>
            <a:ext cx="11450700" cy="4524275"/>
          </a:xfrm>
          <a:prstGeom prst="rect">
            <a:avLst/>
          </a:prstGeom>
          <a:noFill/>
          <a:ln>
            <a:noFill/>
          </a:ln>
        </p:spPr>
        <p:txBody>
          <a:bodyPr spcFirstLastPara="1" wrap="square" lIns="91425" tIns="45700" rIns="91425" bIns="45700" anchor="t" anchorCtr="0">
            <a:spAutoFit/>
          </a:bodyPr>
          <a:lstStyle/>
          <a:p>
            <a:pPr marL="400050" algn="just"/>
            <a:endParaRPr lang="en-US" sz="2000" b="1" dirty="0">
              <a:solidFill>
                <a:srgbClr val="0070C0"/>
              </a:solidFill>
              <a:latin typeface="+mj-lt"/>
              <a:ea typeface="Helvetica Neue"/>
              <a:cs typeface="Helvetica Neue"/>
              <a:sym typeface="Helvetica Neue"/>
            </a:endParaRPr>
          </a:p>
          <a:p>
            <a:pPr marL="400050" algn="just"/>
            <a:r>
              <a:rPr lang="en-US" sz="2800" b="1" dirty="0" err="1" smtClean="0">
                <a:solidFill>
                  <a:schemeClr val="accent2">
                    <a:lumMod val="75000"/>
                  </a:schemeClr>
                </a:solidFill>
                <a:latin typeface="+mj-lt"/>
                <a:ea typeface="Helvetica Neue"/>
                <a:cs typeface="Helvetica Neue"/>
                <a:sym typeface="Helvetica Neue"/>
              </a:rPr>
              <a:t>Relig</a:t>
            </a:r>
            <a:r>
              <a:rPr lang="ro-RO" sz="2800" b="1" dirty="0" smtClean="0">
                <a:solidFill>
                  <a:schemeClr val="accent2">
                    <a:lumMod val="75000"/>
                  </a:schemeClr>
                </a:solidFill>
                <a:latin typeface="+mj-lt"/>
                <a:ea typeface="Helvetica Neue"/>
                <a:cs typeface="Helvetica Neue"/>
                <a:sym typeface="Helvetica Neue"/>
              </a:rPr>
              <a:t>ia</a:t>
            </a:r>
            <a:endParaRPr lang="en-US" sz="2800" b="1" dirty="0" smtClean="0">
              <a:solidFill>
                <a:schemeClr val="accent2">
                  <a:lumMod val="75000"/>
                </a:schemeClr>
              </a:solidFill>
              <a:latin typeface="+mj-lt"/>
              <a:ea typeface="Helvetica Neue"/>
              <a:cs typeface="Helvetica Neue"/>
              <a:sym typeface="Helvetica Neue"/>
            </a:endParaRPr>
          </a:p>
          <a:p>
            <a:pPr marL="746125" algn="just"/>
            <a:endParaRPr lang="en-US" sz="2000" dirty="0">
              <a:solidFill>
                <a:schemeClr val="tx1"/>
              </a:solidFill>
              <a:latin typeface="+mj-lt"/>
              <a:ea typeface="Helvetica Neue"/>
              <a:cs typeface="Helvetica Neue"/>
              <a:sym typeface="Helvetica Neue"/>
            </a:endParaRPr>
          </a:p>
          <a:p>
            <a:pPr marL="398463" algn="just">
              <a:tabLst>
                <a:tab pos="398463" algn="l"/>
              </a:tabLst>
            </a:pPr>
            <a:r>
              <a:rPr lang="ro-RO" sz="2000" dirty="0" smtClean="0">
                <a:solidFill>
                  <a:schemeClr val="tx1"/>
                </a:solidFill>
                <a:latin typeface="+mj-lt"/>
                <a:ea typeface="Helvetica Neue"/>
                <a:cs typeface="Helvetica Neue"/>
                <a:sym typeface="Helvetica Neue"/>
              </a:rPr>
              <a:t>Reprezintă o </a:t>
            </a:r>
            <a:r>
              <a:rPr lang="en-US" sz="2000" b="1" i="1" dirty="0" smtClean="0">
                <a:solidFill>
                  <a:schemeClr val="tx1"/>
                </a:solidFill>
                <a:latin typeface="+mj-lt"/>
                <a:ea typeface="Helvetica Neue"/>
                <a:cs typeface="Helvetica Neue"/>
                <a:sym typeface="Helvetica Neue"/>
              </a:rPr>
              <a:t>bar</a:t>
            </a:r>
            <a:r>
              <a:rPr lang="ro-RO" sz="2000" b="1" i="1" dirty="0" smtClean="0">
                <a:solidFill>
                  <a:schemeClr val="tx1"/>
                </a:solidFill>
                <a:latin typeface="+mj-lt"/>
                <a:ea typeface="Helvetica Neue"/>
                <a:cs typeface="Helvetica Neue"/>
                <a:sym typeface="Helvetica Neue"/>
              </a:rPr>
              <a:t>ieră </a:t>
            </a:r>
            <a:r>
              <a:rPr lang="ro-RO" sz="2000" dirty="0" smtClean="0">
                <a:solidFill>
                  <a:schemeClr val="tx1"/>
                </a:solidFill>
                <a:latin typeface="+mj-lt"/>
                <a:ea typeface="Helvetica Neue"/>
                <a:cs typeface="Helvetica Neue"/>
                <a:sym typeface="Helvetica Neue"/>
              </a:rPr>
              <a:t>din cauza</a:t>
            </a:r>
            <a:r>
              <a:rPr lang="en-US" sz="2000" dirty="0" smtClean="0">
                <a:solidFill>
                  <a:schemeClr val="tx1"/>
                </a:solidFill>
                <a:latin typeface="+mj-lt"/>
                <a:ea typeface="Helvetica Neue"/>
                <a:cs typeface="Helvetica Neue"/>
                <a:sym typeface="Helvetica Neue"/>
              </a:rPr>
              <a:t>: </a:t>
            </a:r>
          </a:p>
          <a:p>
            <a:pPr marL="1089025" indent="-342900" algn="just">
              <a:buClr>
                <a:schemeClr val="accent2">
                  <a:lumMod val="75000"/>
                </a:schemeClr>
              </a:buClr>
              <a:buFont typeface="Courier New" panose="02070309020205020404" pitchFamily="49" charset="0"/>
              <a:buChar char="o"/>
            </a:pPr>
            <a:r>
              <a:rPr lang="ro-RO" sz="2000" dirty="0">
                <a:solidFill>
                  <a:schemeClr val="tx1"/>
                </a:solidFill>
                <a:latin typeface="+mj-lt"/>
                <a:ea typeface="Helvetica Neue"/>
                <a:cs typeface="Helvetica Neue"/>
                <a:sym typeface="Helvetica Neue"/>
              </a:rPr>
              <a:t>u</a:t>
            </a:r>
            <a:r>
              <a:rPr lang="ro-RO" sz="2000" dirty="0" smtClean="0">
                <a:solidFill>
                  <a:schemeClr val="tx1"/>
                </a:solidFill>
                <a:latin typeface="+mj-lt"/>
                <a:ea typeface="Helvetica Neue"/>
                <a:cs typeface="Helvetica Neue"/>
                <a:sym typeface="Helvetica Neue"/>
              </a:rPr>
              <a:t>nor </a:t>
            </a:r>
            <a:r>
              <a:rPr lang="it-IT" sz="2000" dirty="0" smtClean="0">
                <a:solidFill>
                  <a:schemeClr val="tx1"/>
                </a:solidFill>
                <a:latin typeface="+mj-lt"/>
                <a:ea typeface="Helvetica Neue"/>
                <a:cs typeface="Helvetica Neue"/>
                <a:sym typeface="Helvetica Neue"/>
              </a:rPr>
              <a:t>sărbători</a:t>
            </a:r>
            <a:r>
              <a:rPr lang="ro-RO" sz="2000" dirty="0" smtClean="0">
                <a:solidFill>
                  <a:schemeClr val="tx1"/>
                </a:solidFill>
                <a:latin typeface="+mj-lt"/>
                <a:ea typeface="Helvetica Neue"/>
                <a:cs typeface="Helvetica Neue"/>
                <a:sym typeface="Helvetica Neue"/>
              </a:rPr>
              <a:t> legale</a:t>
            </a:r>
            <a:r>
              <a:rPr lang="it-IT" sz="2000" dirty="0" smtClean="0">
                <a:solidFill>
                  <a:schemeClr val="tx1"/>
                </a:solidFill>
                <a:latin typeface="+mj-lt"/>
                <a:ea typeface="Helvetica Neue"/>
                <a:cs typeface="Helvetica Neue"/>
                <a:sym typeface="Helvetica Neue"/>
              </a:rPr>
              <a:t> și valori divergente</a:t>
            </a:r>
            <a:endParaRPr lang="ro-RO" sz="2000" dirty="0" smtClean="0">
              <a:solidFill>
                <a:schemeClr val="tx1"/>
              </a:solidFill>
              <a:latin typeface="+mj-lt"/>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lips</a:t>
            </a:r>
            <a:r>
              <a:rPr lang="ro-RO" sz="2000" dirty="0" smtClean="0">
                <a:solidFill>
                  <a:schemeClr val="tx1"/>
                </a:solidFill>
                <a:latin typeface="+mj-lt"/>
                <a:ea typeface="Helvetica Neue"/>
                <a:cs typeface="Helvetica Neue"/>
                <a:sym typeface="Helvetica Neue"/>
              </a:rPr>
              <a:t>ei</a:t>
            </a:r>
            <a:r>
              <a:rPr lang="en-US" sz="2000" dirty="0" smtClean="0">
                <a:solidFill>
                  <a:schemeClr val="tx1"/>
                </a:solidFill>
                <a:latin typeface="+mj-lt"/>
                <a:ea typeface="Helvetica Neue"/>
                <a:cs typeface="Helvetica Neue"/>
                <a:sym typeface="Helvetica Neue"/>
              </a:rPr>
              <a:t> de înțelegere a practicilor și accept</a:t>
            </a:r>
            <a:r>
              <a:rPr lang="ro-RO" sz="2000" dirty="0" smtClean="0">
                <a:solidFill>
                  <a:schemeClr val="tx1"/>
                </a:solidFill>
                <a:latin typeface="+mj-lt"/>
                <a:ea typeface="Helvetica Neue"/>
                <a:cs typeface="Helvetica Neue"/>
                <a:sym typeface="Helvetica Neue"/>
              </a:rPr>
              <a:t>ării lor.</a:t>
            </a:r>
          </a:p>
          <a:p>
            <a:pPr marL="746125" algn="just">
              <a:buClr>
                <a:schemeClr val="accent2">
                  <a:lumMod val="75000"/>
                </a:schemeClr>
              </a:buClr>
            </a:pPr>
            <a:endParaRPr lang="en-US" sz="2000" dirty="0" smtClean="0">
              <a:solidFill>
                <a:schemeClr val="tx1"/>
              </a:solidFill>
              <a:latin typeface="+mj-lt"/>
              <a:ea typeface="Helvetica Neue"/>
              <a:cs typeface="Helvetica Neue"/>
              <a:sym typeface="Helvetica Neue"/>
            </a:endParaRPr>
          </a:p>
          <a:p>
            <a:pPr marL="746125" algn="just"/>
            <a:r>
              <a:rPr lang="ro-RO" sz="2000" b="1" i="1" dirty="0" smtClean="0">
                <a:solidFill>
                  <a:schemeClr val="tx1"/>
                </a:solidFill>
                <a:latin typeface="+mj-lt"/>
                <a:ea typeface="Helvetica Neue"/>
                <a:cs typeface="Helvetica Neue"/>
                <a:sym typeface="Helvetica Neue"/>
              </a:rPr>
              <a:t>Acestea conduc la</a:t>
            </a:r>
            <a:r>
              <a:rPr lang="en-US" sz="2000" dirty="0" smtClean="0">
                <a:solidFill>
                  <a:schemeClr val="tx1"/>
                </a:solidFill>
                <a:latin typeface="+mj-lt"/>
                <a:ea typeface="Helvetica Neue"/>
                <a:cs typeface="Helvetica Neue"/>
                <a:sym typeface="Helvetica Neue"/>
              </a:rPr>
              <a:t>: </a:t>
            </a: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conflic</a:t>
            </a:r>
            <a:r>
              <a:rPr lang="ro-RO" sz="2000" dirty="0" smtClean="0">
                <a:solidFill>
                  <a:schemeClr val="tx1"/>
                </a:solidFill>
                <a:latin typeface="+mj-lt"/>
                <a:ea typeface="Helvetica Neue"/>
                <a:cs typeface="Helvetica Neue"/>
                <a:sym typeface="Helvetica Neue"/>
              </a:rPr>
              <a:t>te</a:t>
            </a:r>
            <a:endParaRPr lang="en-US" sz="2000" dirty="0" smtClean="0">
              <a:solidFill>
                <a:schemeClr val="tx1"/>
              </a:solidFill>
              <a:latin typeface="+mj-lt"/>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 insult</a:t>
            </a:r>
            <a:r>
              <a:rPr lang="ro-RO" sz="2000" dirty="0" smtClean="0">
                <a:solidFill>
                  <a:schemeClr val="tx1"/>
                </a:solidFill>
                <a:latin typeface="+mj-lt"/>
                <a:ea typeface="Helvetica Neue"/>
                <a:cs typeface="Helvetica Neue"/>
                <a:sym typeface="Helvetica Neue"/>
              </a:rPr>
              <a:t>e</a:t>
            </a:r>
            <a:endParaRPr lang="en-US" sz="2000" dirty="0" smtClean="0">
              <a:solidFill>
                <a:schemeClr val="tx1"/>
              </a:solidFill>
              <a:latin typeface="+mj-lt"/>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discrimina</a:t>
            </a:r>
            <a:r>
              <a:rPr lang="ro-RO" sz="2000" dirty="0" smtClean="0">
                <a:solidFill>
                  <a:schemeClr val="tx1"/>
                </a:solidFill>
                <a:latin typeface="+mj-lt"/>
                <a:ea typeface="Helvetica Neue"/>
                <a:cs typeface="Helvetica Neue"/>
                <a:sym typeface="Helvetica Neue"/>
              </a:rPr>
              <a:t>re</a:t>
            </a:r>
            <a:endParaRPr lang="en-US" sz="2000" dirty="0" smtClean="0">
              <a:solidFill>
                <a:schemeClr val="tx1"/>
              </a:solidFill>
              <a:latin typeface="+mj-lt"/>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mj-lt"/>
                <a:ea typeface="Helvetica Neue"/>
                <a:cs typeface="Helvetica Neue"/>
                <a:sym typeface="Helvetica Neue"/>
              </a:rPr>
              <a:t> excluderea din procesul educațional</a:t>
            </a:r>
            <a:endParaRPr lang="en-US" sz="2000" dirty="0" smtClean="0">
              <a:solidFill>
                <a:schemeClr val="tx1"/>
              </a:solidFill>
              <a:latin typeface="+mj-lt"/>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 </a:t>
            </a:r>
            <a:r>
              <a:rPr lang="en-US" sz="2000" dirty="0">
                <a:solidFill>
                  <a:schemeClr val="tx1"/>
                </a:solidFill>
                <a:latin typeface="+mj-lt"/>
                <a:ea typeface="Helvetica Neue"/>
                <a:cs typeface="Helvetica Neue"/>
                <a:sym typeface="Helvetica Neue"/>
              </a:rPr>
              <a:t>relațiile sociale la școală afectate</a:t>
            </a:r>
            <a:endParaRPr lang="en-US" sz="2000" dirty="0" smtClean="0">
              <a:solidFill>
                <a:schemeClr val="tx1"/>
              </a:solidFill>
              <a:latin typeface="+mj-lt"/>
              <a:ea typeface="Helvetica Neue"/>
              <a:cs typeface="Helvetica Neue"/>
              <a:sym typeface="Helvetica Neue"/>
            </a:endParaRPr>
          </a:p>
          <a:p>
            <a:pPr marL="746125" algn="just"/>
            <a:r>
              <a:rPr lang="en-US" sz="2000" dirty="0" smtClean="0">
                <a:solidFill>
                  <a:schemeClr val="tx1"/>
                </a:solidFill>
                <a:latin typeface="+mj-lt"/>
                <a:ea typeface="Helvetica Neue"/>
                <a:cs typeface="Helvetica Neue"/>
                <a:sym typeface="Helvetica Neue"/>
              </a:rPr>
              <a:t> </a:t>
            </a:r>
            <a:endParaRPr lang="en-US" sz="2000" dirty="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55076106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85917" y="1420856"/>
            <a:ext cx="6826512" cy="4739719"/>
          </a:xfrm>
          <a:prstGeom prst="rect">
            <a:avLst/>
          </a:prstGeom>
          <a:noFill/>
          <a:ln>
            <a:noFill/>
          </a:ln>
        </p:spPr>
        <p:txBody>
          <a:bodyPr spcFirstLastPara="1" wrap="square" lIns="91425" tIns="45700" rIns="91425" bIns="45700" anchor="t" anchorCtr="0">
            <a:spAutoFit/>
          </a:bodyPr>
          <a:lstStyle/>
          <a:p>
            <a:pPr marL="400050"/>
            <a:r>
              <a:rPr lang="en-US" sz="2800" b="1" dirty="0" smtClean="0">
                <a:solidFill>
                  <a:schemeClr val="accent2">
                    <a:lumMod val="75000"/>
                  </a:schemeClr>
                </a:solidFill>
                <a:latin typeface="+mj-lt"/>
                <a:ea typeface="Helvetica Neue"/>
                <a:cs typeface="Helvetica Neue"/>
                <a:sym typeface="Helvetica Neue"/>
              </a:rPr>
              <a:t>Gen</a:t>
            </a:r>
          </a:p>
          <a:p>
            <a:pPr marL="400050"/>
            <a:endParaRPr lang="en-US" sz="2400" b="1" dirty="0">
              <a:solidFill>
                <a:srgbClr val="0070C0"/>
              </a:solidFill>
              <a:latin typeface="+mj-lt"/>
              <a:ea typeface="Helvetica Neue"/>
              <a:cs typeface="Helvetica Neue"/>
              <a:sym typeface="Helvetica Neue"/>
            </a:endParaRPr>
          </a:p>
          <a:p>
            <a:pPr marL="400050" algn="just"/>
            <a:r>
              <a:rPr lang="ro-RO" sz="2000" b="1" i="1" dirty="0" smtClean="0">
                <a:solidFill>
                  <a:schemeClr val="tx1"/>
                </a:solidFill>
                <a:latin typeface="+mj-lt"/>
                <a:ea typeface="Helvetica Neue"/>
                <a:cs typeface="Helvetica Neue"/>
                <a:sym typeface="Helvetica Neue"/>
              </a:rPr>
              <a:t>Din experiență</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sistemele</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educaționale</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adesea</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perpetuează</a:t>
            </a:r>
            <a:r>
              <a:rPr lang="en-US" sz="2000" dirty="0" smtClean="0">
                <a:solidFill>
                  <a:schemeClr val="tx1"/>
                </a:solidFill>
                <a:latin typeface="+mj-lt"/>
                <a:ea typeface="Helvetica Neue"/>
                <a:cs typeface="Helvetica Neue"/>
                <a:sym typeface="Helvetica Neue"/>
              </a:rPr>
              <a:t> </a:t>
            </a:r>
            <a:r>
              <a:rPr lang="ro-RO" sz="2000" noProof="1" smtClean="0">
                <a:solidFill>
                  <a:schemeClr val="tx1"/>
                </a:solidFill>
                <a:ea typeface="Helvetica Neue"/>
                <a:cs typeface="Helvetica Neue"/>
                <a:sym typeface="Helvetica Neue"/>
              </a:rPr>
              <a:t>inegalitățile</a:t>
            </a:r>
            <a:r>
              <a:rPr lang="en-US" sz="2000" dirty="0" smtClean="0">
                <a:solidFill>
                  <a:schemeClr val="tx1"/>
                </a:solidFill>
                <a:ea typeface="Helvetica Neue"/>
                <a:cs typeface="Helvetica Neue"/>
                <a:sym typeface="Helvetica Neue"/>
              </a:rPr>
              <a:t> </a:t>
            </a:r>
            <a:r>
              <a:rPr lang="en-US" sz="2000" dirty="0">
                <a:solidFill>
                  <a:schemeClr val="tx1"/>
                </a:solidFill>
                <a:ea typeface="Helvetica Neue"/>
                <a:cs typeface="Helvetica Neue"/>
                <a:sym typeface="Helvetica Neue"/>
              </a:rPr>
              <a:t>de </a:t>
            </a:r>
            <a:r>
              <a:rPr lang="en-US" sz="2000" dirty="0" smtClean="0">
                <a:solidFill>
                  <a:schemeClr val="tx1"/>
                </a:solidFill>
                <a:ea typeface="Helvetica Neue"/>
                <a:cs typeface="Helvetica Neue"/>
                <a:sym typeface="Helvetica Neue"/>
              </a:rPr>
              <a:t>gen</a:t>
            </a:r>
            <a:r>
              <a:rPr lang="ro-RO" sz="2000" dirty="0" smtClean="0">
                <a:solidFill>
                  <a:schemeClr val="tx1"/>
                </a:solidFill>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în loc</a:t>
            </a:r>
            <a:r>
              <a:rPr lang="en-US" sz="2000" dirty="0" smtClean="0">
                <a:solidFill>
                  <a:schemeClr val="tx1"/>
                </a:solidFill>
                <a:latin typeface="+mj-lt"/>
                <a:ea typeface="Helvetica Neue"/>
                <a:cs typeface="Helvetica Neue"/>
                <a:sym typeface="Helvetica Neue"/>
              </a:rPr>
              <a:t> să </a:t>
            </a:r>
            <a:r>
              <a:rPr lang="ro-RO" sz="2000" dirty="0" smtClean="0">
                <a:solidFill>
                  <a:schemeClr val="tx1"/>
                </a:solidFill>
                <a:latin typeface="+mj-lt"/>
                <a:ea typeface="Helvetica Neue"/>
                <a:cs typeface="Helvetica Neue"/>
                <a:sym typeface="Helvetica Neue"/>
              </a:rPr>
              <a:t>le conteste.</a:t>
            </a:r>
            <a:endParaRPr lang="en-US" sz="2000" dirty="0" smtClean="0">
              <a:solidFill>
                <a:schemeClr val="tx1"/>
              </a:solidFill>
              <a:latin typeface="+mj-lt"/>
              <a:ea typeface="Helvetica Neue"/>
              <a:cs typeface="Helvetica Neue"/>
              <a:sym typeface="Helvetica Neue"/>
            </a:endParaRPr>
          </a:p>
          <a:p>
            <a:pPr marL="1081088" indent="-342900" algn="just">
              <a:lnSpc>
                <a:spcPct val="150000"/>
              </a:lnSpc>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Fetele</a:t>
            </a:r>
            <a:r>
              <a:rPr lang="en-US" sz="2000" dirty="0" smtClean="0">
                <a:solidFill>
                  <a:schemeClr val="tx1"/>
                </a:solidFill>
                <a:latin typeface="+mj-lt"/>
                <a:ea typeface="Helvetica Neue"/>
                <a:cs typeface="Helvetica Neue"/>
                <a:sym typeface="Helvetica Neue"/>
              </a:rPr>
              <a:t> din întreaga lume au </a:t>
            </a:r>
            <a:r>
              <a:rPr lang="ro-RO" sz="2000" dirty="0" smtClean="0">
                <a:solidFill>
                  <a:schemeClr val="tx1"/>
                </a:solidFill>
                <a:latin typeface="+mj-lt"/>
                <a:ea typeface="Helvetica Neue"/>
                <a:cs typeface="Helvetica Neue"/>
                <a:sym typeface="Helvetica Neue"/>
              </a:rPr>
              <a:t>un </a:t>
            </a:r>
            <a:r>
              <a:rPr lang="en-US" sz="2000" dirty="0" smtClean="0">
                <a:solidFill>
                  <a:schemeClr val="tx1"/>
                </a:solidFill>
                <a:latin typeface="+mj-lt"/>
                <a:ea typeface="Helvetica Neue"/>
                <a:cs typeface="Helvetica Neue"/>
                <a:sym typeface="Helvetica Neue"/>
              </a:rPr>
              <a:t>acces </a:t>
            </a:r>
            <a:r>
              <a:rPr lang="en-US" sz="2000" i="1" dirty="0" smtClean="0">
                <a:solidFill>
                  <a:schemeClr val="tx1"/>
                </a:solidFill>
                <a:latin typeface="+mj-lt"/>
                <a:ea typeface="Helvetica Neue"/>
                <a:cs typeface="Helvetica Neue"/>
                <a:sym typeface="Helvetica Neue"/>
              </a:rPr>
              <a:t>mai limitat </a:t>
            </a:r>
            <a:r>
              <a:rPr lang="en-US" sz="2000" dirty="0" smtClean="0">
                <a:solidFill>
                  <a:schemeClr val="tx1"/>
                </a:solidFill>
                <a:latin typeface="+mj-lt"/>
                <a:ea typeface="Helvetica Neue"/>
                <a:cs typeface="Helvetica Neue"/>
                <a:sym typeface="Helvetica Neue"/>
              </a:rPr>
              <a:t>la educație decât băieții</a:t>
            </a:r>
            <a:r>
              <a:rPr lang="en-US" sz="2000" i="1" dirty="0" smtClean="0">
                <a:solidFill>
                  <a:schemeClr val="tx1"/>
                </a:solidFill>
                <a:latin typeface="+mj-lt"/>
                <a:ea typeface="Helvetica Neue"/>
                <a:cs typeface="Helvetica Neue"/>
                <a:sym typeface="Helvetica Neue"/>
              </a:rPr>
              <a:t>.</a:t>
            </a:r>
          </a:p>
          <a:p>
            <a:pPr marL="1081088" indent="-342900" algn="just">
              <a:lnSpc>
                <a:spcPct val="150000"/>
              </a:lnSpc>
              <a:buClr>
                <a:schemeClr val="accent2">
                  <a:lumMod val="75000"/>
                </a:schemeClr>
              </a:buClr>
              <a:buFont typeface="Courier New" panose="02070309020205020404" pitchFamily="49" charset="0"/>
              <a:buChar char="o"/>
            </a:pPr>
            <a:r>
              <a:rPr lang="fr-FR" sz="2000" dirty="0" smtClean="0">
                <a:solidFill>
                  <a:schemeClr val="tx1"/>
                </a:solidFill>
                <a:latin typeface="+mj-lt"/>
                <a:ea typeface="Helvetica Neue"/>
                <a:cs typeface="Helvetica Neue"/>
                <a:sym typeface="Helvetica Neue"/>
              </a:rPr>
              <a:t>Familiile de migranți, după ce </a:t>
            </a:r>
            <a:r>
              <a:rPr lang="ro-RO" sz="2000" dirty="0" smtClean="0">
                <a:solidFill>
                  <a:schemeClr val="tx1"/>
                </a:solidFill>
                <a:latin typeface="+mj-lt"/>
                <a:ea typeface="Helvetica Neue"/>
                <a:cs typeface="Helvetica Neue"/>
                <a:sym typeface="Helvetica Neue"/>
              </a:rPr>
              <a:t>s-au stabilit </a:t>
            </a:r>
            <a:r>
              <a:rPr lang="fr-FR" sz="2000" dirty="0" smtClean="0">
                <a:solidFill>
                  <a:schemeClr val="tx1"/>
                </a:solidFill>
                <a:latin typeface="+mj-lt"/>
                <a:ea typeface="Helvetica Neue"/>
                <a:cs typeface="Helvetica Neue"/>
                <a:sym typeface="Helvetica Neue"/>
              </a:rPr>
              <a:t>în Europa, </a:t>
            </a:r>
            <a:r>
              <a:rPr lang="ro-RO" sz="2000" dirty="0" smtClean="0">
                <a:solidFill>
                  <a:schemeClr val="tx1"/>
                </a:solidFill>
                <a:latin typeface="+mj-lt"/>
                <a:ea typeface="Helvetica Neue"/>
                <a:cs typeface="Helvetica Neue"/>
                <a:sym typeface="Helvetica Neue"/>
              </a:rPr>
              <a:t>nu își dau </a:t>
            </a:r>
            <a:r>
              <a:rPr lang="fr-FR" sz="2000" dirty="0" smtClean="0">
                <a:solidFill>
                  <a:schemeClr val="tx1"/>
                </a:solidFill>
                <a:latin typeface="+mj-lt"/>
                <a:ea typeface="Helvetica Neue"/>
                <a:cs typeface="Helvetica Neue"/>
                <a:sym typeface="Helvetica Neue"/>
              </a:rPr>
              <a:t>fiicele de la școală</a:t>
            </a:r>
            <a:r>
              <a:rPr lang="en-US" sz="2000" dirty="0" smtClean="0">
                <a:solidFill>
                  <a:schemeClr val="tx1"/>
                </a:solidFill>
                <a:latin typeface="+mj-lt"/>
                <a:ea typeface="Helvetica Neue"/>
                <a:cs typeface="Helvetica Neue"/>
                <a:sym typeface="Helvetica Neue"/>
              </a:rPr>
              <a:t>.</a:t>
            </a:r>
          </a:p>
          <a:p>
            <a:pPr marL="1081088" indent="-342900" algn="just">
              <a:lnSpc>
                <a:spcPct val="150000"/>
              </a:lnSpc>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În unele țări (rareori în Europa), băieții și fetele studiază separat, mai ales după o anumită vârstă.</a:t>
            </a:r>
          </a:p>
        </p:txBody>
      </p:sp>
      <p:sp>
        <p:nvSpPr>
          <p:cNvPr id="2" name="Rectangle 1"/>
          <p:cNvSpPr/>
          <p:nvPr/>
        </p:nvSpPr>
        <p:spPr>
          <a:xfrm>
            <a:off x="8089337" y="2503077"/>
            <a:ext cx="3678120" cy="2723823"/>
          </a:xfrm>
          <a:prstGeom prst="rect">
            <a:avLst/>
          </a:prstGeom>
        </p:spPr>
        <p:txBody>
          <a:bodyPr wrap="square">
            <a:spAutoFit/>
          </a:bodyPr>
          <a:lstStyle/>
          <a:p>
            <a:pPr marL="742950" indent="-342900" algn="just">
              <a:lnSpc>
                <a:spcPct val="150000"/>
              </a:lnSpc>
            </a:pPr>
            <a:r>
              <a:rPr lang="en-US" sz="1900" b="1" i="1" dirty="0">
                <a:solidFill>
                  <a:schemeClr val="accent2">
                    <a:lumMod val="75000"/>
                  </a:schemeClr>
                </a:solidFill>
                <a:latin typeface="+mj-lt"/>
                <a:ea typeface="Helvetica Neue"/>
                <a:cs typeface="Helvetica Neue"/>
                <a:sym typeface="Helvetica Neue"/>
              </a:rPr>
              <a:t>Gândiți-vă și </a:t>
            </a:r>
            <a:r>
              <a:rPr lang="en-US" sz="1900" b="1" i="1" dirty="0" smtClean="0">
                <a:solidFill>
                  <a:schemeClr val="accent2">
                    <a:lumMod val="75000"/>
                  </a:schemeClr>
                </a:solidFill>
                <a:latin typeface="+mj-lt"/>
                <a:ea typeface="Helvetica Neue"/>
                <a:cs typeface="Helvetica Neue"/>
                <a:sym typeface="Helvetica Neue"/>
              </a:rPr>
              <a:t>împărtășiți</a:t>
            </a:r>
            <a:r>
              <a:rPr lang="en-US" sz="1900" b="1" dirty="0" smtClean="0">
                <a:solidFill>
                  <a:schemeClr val="accent2">
                    <a:lumMod val="75000"/>
                  </a:schemeClr>
                </a:solidFill>
                <a:latin typeface="+mj-lt"/>
                <a:ea typeface="Helvetica Neue"/>
                <a:cs typeface="Helvetica Neue"/>
                <a:sym typeface="Helvetica Neue"/>
              </a:rPr>
              <a:t>: </a:t>
            </a:r>
          </a:p>
          <a:p>
            <a:pPr marL="403225" indent="-3175" algn="just">
              <a:lnSpc>
                <a:spcPct val="150000"/>
              </a:lnSpc>
            </a:pPr>
            <a:r>
              <a:rPr lang="en-US" sz="1900" dirty="0" smtClean="0">
                <a:solidFill>
                  <a:srgbClr val="00B0F0"/>
                </a:solidFill>
                <a:latin typeface="+mj-lt"/>
                <a:ea typeface="Helvetica Neue"/>
                <a:cs typeface="Helvetica Neue"/>
                <a:sym typeface="Helvetica Neue"/>
              </a:rPr>
              <a:t>Urmăriți discursul Malalei Yousafzai și discutați principalele </a:t>
            </a:r>
            <a:r>
              <a:rPr lang="ro-RO" sz="1900" dirty="0" smtClean="0">
                <a:solidFill>
                  <a:srgbClr val="00B0F0"/>
                </a:solidFill>
                <a:latin typeface="+mj-lt"/>
                <a:ea typeface="Helvetica Neue"/>
                <a:cs typeface="Helvetica Neue"/>
                <a:sym typeface="Helvetica Neue"/>
              </a:rPr>
              <a:t>aspecte</a:t>
            </a:r>
            <a:endParaRPr lang="en-US" sz="1900" dirty="0" smtClean="0">
              <a:solidFill>
                <a:srgbClr val="00B0F0"/>
              </a:solidFill>
              <a:latin typeface="+mj-lt"/>
              <a:ea typeface="Helvetica Neue"/>
              <a:cs typeface="Helvetica Neue"/>
              <a:sym typeface="Helvetica Neue"/>
            </a:endParaRPr>
          </a:p>
          <a:p>
            <a:pPr marL="403225" indent="-3175" algn="just">
              <a:lnSpc>
                <a:spcPct val="150000"/>
              </a:lnSpc>
            </a:pPr>
            <a:r>
              <a:rPr lang="en-US" sz="1900" dirty="0" smtClean="0">
                <a:solidFill>
                  <a:srgbClr val="00B0F0"/>
                </a:solidFill>
                <a:latin typeface="+mj-lt"/>
                <a:ea typeface="Helvetica Neue"/>
                <a:cs typeface="Helvetica Neue"/>
                <a:sym typeface="Helvetica Neue"/>
              </a:rPr>
              <a:t>“</a:t>
            </a:r>
            <a:r>
              <a:rPr lang="it-IT" sz="1900" dirty="0">
                <a:solidFill>
                  <a:srgbClr val="00B0F0"/>
                </a:solidFill>
                <a:latin typeface="+mj-lt"/>
                <a:ea typeface="Helvetica Neue"/>
                <a:cs typeface="Helvetica Neue"/>
                <a:sym typeface="Helvetica Neue"/>
              </a:rPr>
              <a:t>Dreptul la educație trebuie garantat oricărui </a:t>
            </a:r>
            <a:r>
              <a:rPr lang="it-IT" sz="1900" dirty="0" smtClean="0">
                <a:solidFill>
                  <a:srgbClr val="00B0F0"/>
                </a:solidFill>
                <a:latin typeface="+mj-lt"/>
                <a:ea typeface="Helvetica Neue"/>
                <a:cs typeface="Helvetica Neue"/>
                <a:sym typeface="Helvetica Neue"/>
              </a:rPr>
              <a:t>copil</a:t>
            </a:r>
            <a:r>
              <a:rPr lang="en-US" sz="1900" dirty="0" smtClean="0">
                <a:solidFill>
                  <a:srgbClr val="00B0F0"/>
                </a:solidFill>
                <a:latin typeface="+mj-lt"/>
                <a:ea typeface="Helvetica Neue"/>
                <a:cs typeface="Helvetica Neue"/>
                <a:sym typeface="Helvetica Neue"/>
              </a:rPr>
              <a:t>”</a:t>
            </a:r>
            <a:endParaRPr lang="en-US" sz="1900" dirty="0">
              <a:solidFill>
                <a:srgbClr val="00B0F0"/>
              </a:solidFill>
              <a:latin typeface="+mj-lt"/>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7042279" y="2655476"/>
            <a:ext cx="1405524" cy="1862095"/>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88922219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420856"/>
            <a:ext cx="11450700" cy="2800726"/>
          </a:xfrm>
          <a:prstGeom prst="rect">
            <a:avLst/>
          </a:prstGeom>
          <a:noFill/>
          <a:ln>
            <a:noFill/>
          </a:ln>
        </p:spPr>
        <p:txBody>
          <a:bodyPr spcFirstLastPara="1" wrap="square" lIns="91425" tIns="45700" rIns="91425" bIns="45700" anchor="t" anchorCtr="0">
            <a:spAutoFit/>
          </a:bodyPr>
          <a:lstStyle/>
          <a:p>
            <a:r>
              <a:rPr lang="en-US" dirty="0">
                <a:solidFill>
                  <a:schemeClr val="accent2">
                    <a:lumMod val="75000"/>
                  </a:schemeClr>
                </a:solidFill>
                <a:latin typeface="+mj-lt"/>
              </a:rPr>
              <a:t> </a:t>
            </a:r>
            <a:r>
              <a:rPr lang="ro-RO" sz="2800" b="1" dirty="0" smtClean="0">
                <a:solidFill>
                  <a:schemeClr val="accent2">
                    <a:lumMod val="75000"/>
                  </a:schemeClr>
                </a:solidFill>
                <a:latin typeface="+mj-lt"/>
                <a:ea typeface="Helvetica Neue"/>
                <a:cs typeface="Helvetica Neue"/>
                <a:sym typeface="Helvetica Neue"/>
              </a:rPr>
              <a:t>Pregătirea profesorilor</a:t>
            </a:r>
            <a:endParaRPr lang="en-US" sz="2800" b="1" dirty="0" smtClean="0">
              <a:solidFill>
                <a:schemeClr val="accent2">
                  <a:lumMod val="75000"/>
                </a:schemeClr>
              </a:solidFill>
              <a:latin typeface="+mj-lt"/>
              <a:ea typeface="Helvetica Neue"/>
              <a:cs typeface="Helvetica Neue"/>
              <a:sym typeface="Helvetica Neue"/>
            </a:endParaRPr>
          </a:p>
          <a:p>
            <a:pPr marL="400050"/>
            <a:endParaRPr lang="en-US" sz="800" b="1" dirty="0">
              <a:solidFill>
                <a:srgbClr val="0070C0"/>
              </a:solidFill>
              <a:latin typeface="+mj-lt"/>
              <a:ea typeface="Helvetica Neue"/>
              <a:cs typeface="Helvetica Neue"/>
              <a:sym typeface="Helvetica Neue"/>
            </a:endParaRPr>
          </a:p>
          <a:p>
            <a:pPr marL="50800"/>
            <a:r>
              <a:rPr lang="ro-RO" sz="2000" dirty="0" smtClean="0">
                <a:solidFill>
                  <a:schemeClr val="tx1"/>
                </a:solidFill>
                <a:latin typeface="+mj-lt"/>
                <a:ea typeface="Helvetica Neue"/>
                <a:cs typeface="Helvetica Neue"/>
                <a:sym typeface="Helvetica Neue"/>
              </a:rPr>
              <a:t>Profesorii sunt parte a societății </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ei au</a:t>
            </a:r>
            <a:r>
              <a:rPr lang="en-US" sz="2000" dirty="0" smtClean="0">
                <a:solidFill>
                  <a:schemeClr val="tx1"/>
                </a:solidFill>
                <a:latin typeface="+mj-lt"/>
                <a:ea typeface="Helvetica Neue"/>
                <a:cs typeface="Helvetica Neue"/>
                <a:sym typeface="Helvetica Neue"/>
              </a:rPr>
              <a:t> </a:t>
            </a:r>
            <a:r>
              <a:rPr lang="en-US" sz="2000" b="1" i="1" dirty="0" smtClean="0">
                <a:solidFill>
                  <a:schemeClr val="tx1"/>
                </a:solidFill>
                <a:latin typeface="+mj-lt"/>
                <a:ea typeface="Helvetica Neue"/>
                <a:cs typeface="Helvetica Neue"/>
                <a:sym typeface="Helvetica Neue"/>
              </a:rPr>
              <a:t>stereot</a:t>
            </a:r>
            <a:r>
              <a:rPr lang="ro-RO" sz="2000" b="1" i="1" dirty="0" smtClean="0">
                <a:solidFill>
                  <a:schemeClr val="tx1"/>
                </a:solidFill>
                <a:latin typeface="+mj-lt"/>
                <a:ea typeface="Helvetica Neue"/>
                <a:cs typeface="Helvetica Neue"/>
                <a:sym typeface="Helvetica Neue"/>
              </a:rPr>
              <a:t>ipuri</a:t>
            </a:r>
            <a:r>
              <a:rPr lang="en-US" sz="2000" b="1" i="1"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și</a:t>
            </a:r>
            <a:r>
              <a:rPr lang="en-US" sz="2000" dirty="0" smtClean="0">
                <a:solidFill>
                  <a:schemeClr val="tx1"/>
                </a:solidFill>
                <a:latin typeface="+mj-lt"/>
                <a:ea typeface="Helvetica Neue"/>
                <a:cs typeface="Helvetica Neue"/>
                <a:sym typeface="Helvetica Neue"/>
              </a:rPr>
              <a:t> </a:t>
            </a:r>
            <a:r>
              <a:rPr lang="en-US" sz="2000" b="1" dirty="0" smtClean="0">
                <a:solidFill>
                  <a:schemeClr val="tx1"/>
                </a:solidFill>
                <a:latin typeface="+mj-lt"/>
                <a:ea typeface="Helvetica Neue"/>
                <a:cs typeface="Helvetica Neue"/>
                <a:sym typeface="Helvetica Neue"/>
              </a:rPr>
              <a:t>prejud</a:t>
            </a:r>
            <a:r>
              <a:rPr lang="ro-RO" sz="2000" b="1" i="1" dirty="0" smtClean="0">
                <a:solidFill>
                  <a:schemeClr val="tx1"/>
                </a:solidFill>
                <a:latin typeface="+mj-lt"/>
                <a:ea typeface="Helvetica Neue"/>
                <a:cs typeface="Helvetica Neue"/>
                <a:sym typeface="Helvetica Neue"/>
              </a:rPr>
              <a:t>ecăți </a:t>
            </a:r>
            <a:r>
              <a:rPr lang="ro-RO" sz="2000" dirty="0" smtClean="0">
                <a:solidFill>
                  <a:schemeClr val="tx1"/>
                </a:solidFill>
                <a:latin typeface="+mj-lt"/>
                <a:ea typeface="Helvetica Neue"/>
                <a:cs typeface="Helvetica Neue"/>
                <a:sym typeface="Helvetica Neue"/>
              </a:rPr>
              <a:t>referitoare la diversitate</a:t>
            </a:r>
            <a:r>
              <a:rPr lang="en-US" sz="2000" dirty="0" smtClean="0">
                <a:solidFill>
                  <a:schemeClr val="tx1"/>
                </a:solidFill>
                <a:latin typeface="+mj-lt"/>
                <a:ea typeface="Helvetica Neue"/>
                <a:cs typeface="Helvetica Neue"/>
                <a:sym typeface="Helvetica Neue"/>
              </a:rPr>
              <a:t>:</a:t>
            </a:r>
            <a:endParaRPr lang="en-US" sz="2000" dirty="0">
              <a:solidFill>
                <a:schemeClr val="tx1"/>
              </a:solidFill>
              <a:latin typeface="+mj-lt"/>
              <a:ea typeface="Helvetica Neue"/>
              <a:cs typeface="Helvetica Neue"/>
              <a:sym typeface="Helvetica Neue"/>
            </a:endParaRPr>
          </a:p>
          <a:p>
            <a:pPr marL="400050"/>
            <a:r>
              <a:rPr lang="en-US" sz="2000" b="1" i="1" dirty="0" smtClean="0">
                <a:solidFill>
                  <a:schemeClr val="tx1"/>
                </a:solidFill>
                <a:latin typeface="+mj-lt"/>
                <a:ea typeface="Helvetica Neue"/>
                <a:cs typeface="Helvetica Neue"/>
                <a:sym typeface="Helvetica Neue"/>
              </a:rPr>
              <a:t>S</a:t>
            </a:r>
            <a:r>
              <a:rPr lang="ro-RO" sz="2000" b="1" i="1" dirty="0" smtClean="0">
                <a:solidFill>
                  <a:schemeClr val="tx1"/>
                </a:solidFill>
                <a:latin typeface="+mj-lt"/>
                <a:ea typeface="Helvetica Neue"/>
                <a:cs typeface="Helvetica Neue"/>
                <a:sym typeface="Helvetica Neue"/>
              </a:rPr>
              <a:t>tereotipuri</a:t>
            </a:r>
            <a:r>
              <a:rPr lang="en-US" sz="2000" b="1" i="1" dirty="0" smtClean="0">
                <a:solidFill>
                  <a:schemeClr val="tx1"/>
                </a:solidFill>
                <a:latin typeface="+mj-lt"/>
                <a:ea typeface="Helvetica Neue"/>
                <a:cs typeface="Helvetica Neue"/>
                <a:sym typeface="Helvetica Neue"/>
              </a:rPr>
              <a:t>:</a:t>
            </a:r>
          </a:p>
          <a:p>
            <a:pPr marL="742950" indent="-342900">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Discriminare rasială</a:t>
            </a:r>
            <a:endParaRPr lang="en-US" sz="2000" dirty="0" smtClean="0">
              <a:solidFill>
                <a:schemeClr val="tx1"/>
              </a:solidFill>
              <a:latin typeface="+mj-lt"/>
              <a:ea typeface="Helvetica Neue"/>
              <a:cs typeface="Helvetica Neue"/>
              <a:sym typeface="Helvetica Neue"/>
            </a:endParaRPr>
          </a:p>
          <a:p>
            <a:pPr marL="742950" indent="-342900">
              <a:buClr>
                <a:schemeClr val="accent2">
                  <a:lumMod val="75000"/>
                </a:schemeClr>
              </a:buClr>
              <a:buFont typeface="Courier New" panose="02070309020205020404" pitchFamily="49" charset="0"/>
              <a:buChar char="o"/>
            </a:pPr>
            <a:r>
              <a:rPr lang="ro-RO" sz="2000" dirty="0">
                <a:solidFill>
                  <a:schemeClr val="tx1"/>
                </a:solidFill>
                <a:latin typeface="+mj-lt"/>
                <a:ea typeface="Helvetica Neue"/>
                <a:cs typeface="Helvetica Neue"/>
                <a:sym typeface="Helvetica Neue"/>
              </a:rPr>
              <a:t>R</a:t>
            </a:r>
            <a:r>
              <a:rPr lang="en-US" sz="2000" dirty="0" smtClean="0">
                <a:solidFill>
                  <a:schemeClr val="tx1"/>
                </a:solidFill>
                <a:latin typeface="+mj-lt"/>
                <a:ea typeface="Helvetica Neue"/>
                <a:cs typeface="Helvetica Neue"/>
                <a:sym typeface="Helvetica Neue"/>
              </a:rPr>
              <a:t>oluri de gen</a:t>
            </a:r>
            <a:endParaRPr lang="ro-RO" sz="2000" dirty="0" smtClean="0">
              <a:solidFill>
                <a:schemeClr val="tx1"/>
              </a:solidFill>
              <a:latin typeface="+mj-lt"/>
              <a:ea typeface="Helvetica Neue"/>
              <a:cs typeface="Helvetica Neue"/>
              <a:sym typeface="Helvetica Neue"/>
            </a:endParaRPr>
          </a:p>
          <a:p>
            <a:pPr marL="742950" indent="-342900">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Culturale</a:t>
            </a:r>
            <a:endParaRPr lang="en-US" sz="2000" dirty="0">
              <a:solidFill>
                <a:schemeClr val="tx1"/>
              </a:solidFill>
              <a:latin typeface="+mj-lt"/>
              <a:ea typeface="Helvetica Neue"/>
              <a:cs typeface="Helvetica Neue"/>
              <a:sym typeface="Helvetica Neue"/>
            </a:endParaRPr>
          </a:p>
          <a:p>
            <a:pPr marL="400050">
              <a:buClr>
                <a:schemeClr val="accent2">
                  <a:lumMod val="75000"/>
                </a:schemeClr>
              </a:buClr>
            </a:pPr>
            <a:endParaRPr lang="en-US" sz="2000" dirty="0" smtClean="0">
              <a:solidFill>
                <a:schemeClr val="tx1"/>
              </a:solidFill>
              <a:latin typeface="+mj-lt"/>
              <a:ea typeface="Helvetica Neue"/>
              <a:cs typeface="Helvetica Neue"/>
              <a:sym typeface="Helvetica Neue"/>
            </a:endParaRPr>
          </a:p>
          <a:p>
            <a:pPr marL="400050"/>
            <a:r>
              <a:rPr lang="en-US" sz="2000" b="1" i="1" dirty="0" smtClean="0">
                <a:solidFill>
                  <a:schemeClr val="tx1"/>
                </a:solidFill>
                <a:latin typeface="+mj-lt"/>
                <a:ea typeface="Helvetica Neue"/>
                <a:cs typeface="Helvetica Neue"/>
                <a:sym typeface="Helvetica Neue"/>
              </a:rPr>
              <a:t>Prejud</a:t>
            </a:r>
            <a:r>
              <a:rPr lang="ro-RO" sz="2000" b="1" i="1" dirty="0" smtClean="0">
                <a:solidFill>
                  <a:schemeClr val="tx1"/>
                </a:solidFill>
                <a:latin typeface="+mj-lt"/>
                <a:ea typeface="Helvetica Neue"/>
                <a:cs typeface="Helvetica Neue"/>
                <a:sym typeface="Helvetica Neue"/>
              </a:rPr>
              <a:t>ecăți</a:t>
            </a:r>
            <a:r>
              <a:rPr lang="en-US" sz="2000" b="1" i="1" dirty="0" smtClean="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dificultatea de a preda eficient </a:t>
            </a:r>
            <a:r>
              <a:rPr lang="ro-RO" sz="2000" dirty="0" smtClean="0">
                <a:solidFill>
                  <a:schemeClr val="tx1"/>
                </a:solidFill>
                <a:latin typeface="+mj-lt"/>
                <a:ea typeface="Helvetica Neue"/>
                <a:cs typeface="Helvetica Neue"/>
                <a:sym typeface="Helvetica Neue"/>
              </a:rPr>
              <a:t>unei </a:t>
            </a:r>
            <a:r>
              <a:rPr lang="en-US" sz="2000" dirty="0" smtClean="0">
                <a:solidFill>
                  <a:schemeClr val="tx1"/>
                </a:solidFill>
                <a:latin typeface="+mj-lt"/>
                <a:ea typeface="Helvetica Neue"/>
                <a:cs typeface="Helvetica Neue"/>
                <a:sym typeface="Helvetica Neue"/>
              </a:rPr>
              <a:t>clas</a:t>
            </a:r>
            <a:r>
              <a:rPr lang="ro-RO" sz="2000" dirty="0" smtClean="0">
                <a:solidFill>
                  <a:schemeClr val="tx1"/>
                </a:solidFill>
                <a:latin typeface="+mj-lt"/>
                <a:ea typeface="Helvetica Neue"/>
                <a:cs typeface="Helvetica Neue"/>
                <a:sym typeface="Helvetica Neue"/>
              </a:rPr>
              <a:t>e</a:t>
            </a:r>
            <a:r>
              <a:rPr lang="en-US" sz="2000" dirty="0" smtClean="0">
                <a:solidFill>
                  <a:schemeClr val="tx1"/>
                </a:solidFill>
                <a:latin typeface="+mj-lt"/>
                <a:ea typeface="Helvetica Neue"/>
                <a:cs typeface="Helvetica Neue"/>
                <a:sym typeface="Helvetica Neue"/>
              </a:rPr>
              <a:t> multicultural</a:t>
            </a:r>
            <a:r>
              <a:rPr lang="ro-RO" sz="2000" dirty="0" smtClean="0">
                <a:solidFill>
                  <a:schemeClr val="tx1"/>
                </a:solidFill>
                <a:latin typeface="+mj-lt"/>
                <a:ea typeface="Helvetica Neue"/>
                <a:cs typeface="Helvetica Neue"/>
                <a:sym typeface="Helvetica Neue"/>
              </a:rPr>
              <a:t>e</a:t>
            </a:r>
            <a:r>
              <a:rPr lang="en-US" sz="2000" dirty="0" smtClean="0">
                <a:solidFill>
                  <a:schemeClr val="tx1"/>
                </a:solidFill>
                <a:latin typeface="+mj-lt"/>
                <a:ea typeface="Helvetica Neue"/>
                <a:cs typeface="Helvetica Neue"/>
                <a:sym typeface="Helvetica Neue"/>
              </a:rPr>
              <a:t> sau de a oferi </a:t>
            </a:r>
            <a:r>
              <a:rPr lang="ro-RO" sz="2000" dirty="0" smtClean="0">
                <a:solidFill>
                  <a:schemeClr val="tx1"/>
                </a:solidFill>
                <a:latin typeface="+mj-lt"/>
                <a:ea typeface="Helvetica Neue"/>
                <a:cs typeface="Helvetica Neue"/>
                <a:sym typeface="Helvetica Neue"/>
              </a:rPr>
              <a:t>EI</a:t>
            </a:r>
            <a:r>
              <a:rPr lang="en-US" sz="2000" dirty="0" smtClean="0">
                <a:solidFill>
                  <a:schemeClr val="tx1"/>
                </a:solidFill>
                <a:latin typeface="+mj-lt"/>
                <a:ea typeface="Helvetica Neue"/>
                <a:cs typeface="Helvetica Neue"/>
                <a:sym typeface="Helvetica Neue"/>
              </a:rPr>
              <a:t>.</a:t>
            </a:r>
            <a:endParaRPr lang="en-US" sz="2400" dirty="0" smtClean="0">
              <a:solidFill>
                <a:schemeClr val="tx1"/>
              </a:solidFill>
              <a:latin typeface="+mj-lt"/>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384" y="1714441"/>
            <a:ext cx="912897" cy="912897"/>
          </a:xfrm>
          <a:prstGeom prst="rect">
            <a:avLst/>
          </a:prstGeom>
        </p:spPr>
      </p:pic>
      <p:sp>
        <p:nvSpPr>
          <p:cNvPr id="4" name="Rectangle 3"/>
          <p:cNvSpPr/>
          <p:nvPr/>
        </p:nvSpPr>
        <p:spPr>
          <a:xfrm>
            <a:off x="1775593" y="4403607"/>
            <a:ext cx="10010368" cy="1815882"/>
          </a:xfrm>
          <a:prstGeom prst="rect">
            <a:avLst/>
          </a:prstGeom>
        </p:spPr>
        <p:txBody>
          <a:bodyPr wrap="square">
            <a:spAutoFit/>
          </a:bodyPr>
          <a:lstStyle/>
          <a:p>
            <a:pPr marL="400050" algn="just"/>
            <a:r>
              <a:rPr lang="ro-RO" sz="1600" b="1" i="1" dirty="0" smtClean="0">
                <a:solidFill>
                  <a:schemeClr val="accent2">
                    <a:lumMod val="75000"/>
                  </a:schemeClr>
                </a:solidFill>
                <a:latin typeface="+mj-lt"/>
                <a:ea typeface="Helvetica Neue"/>
                <a:cs typeface="Helvetica Neue"/>
                <a:sym typeface="Helvetica Neue"/>
              </a:rPr>
              <a:t>Studiu de caz </a:t>
            </a:r>
            <a:r>
              <a:rPr lang="en-US" sz="1600" b="1" i="1" dirty="0" smtClean="0">
                <a:solidFill>
                  <a:schemeClr val="accent2">
                    <a:lumMod val="75000"/>
                  </a:schemeClr>
                </a:solidFill>
                <a:latin typeface="+mj-lt"/>
                <a:ea typeface="Helvetica Neue"/>
                <a:cs typeface="Helvetica Neue"/>
                <a:sym typeface="Helvetica Neue"/>
              </a:rPr>
              <a:t>(</a:t>
            </a:r>
            <a:r>
              <a:rPr lang="ro-RO" sz="1600" b="1" i="1" dirty="0" smtClean="0">
                <a:solidFill>
                  <a:schemeClr val="accent2">
                    <a:lumMod val="75000"/>
                  </a:schemeClr>
                </a:solidFill>
                <a:latin typeface="+mj-lt"/>
                <a:ea typeface="Helvetica Neue"/>
                <a:cs typeface="Helvetica Neue"/>
                <a:sym typeface="Helvetica Neue"/>
              </a:rPr>
              <a:t>lucru în echipă</a:t>
            </a:r>
            <a:r>
              <a:rPr lang="en-US" sz="1600" b="1" i="1" dirty="0" smtClean="0">
                <a:solidFill>
                  <a:schemeClr val="accent2">
                    <a:lumMod val="75000"/>
                  </a:schemeClr>
                </a:solidFill>
                <a:latin typeface="+mj-lt"/>
                <a:ea typeface="Helvetica Neue"/>
                <a:cs typeface="Helvetica Neue"/>
                <a:sym typeface="Helvetica Neue"/>
              </a:rPr>
              <a:t>)</a:t>
            </a:r>
            <a:r>
              <a:rPr lang="en-US" sz="1600" b="1" dirty="0" smtClean="0">
                <a:solidFill>
                  <a:schemeClr val="accent2">
                    <a:lumMod val="75000"/>
                  </a:schemeClr>
                </a:solidFill>
                <a:latin typeface="+mj-lt"/>
                <a:ea typeface="Helvetica Neue"/>
                <a:cs typeface="Helvetica Neue"/>
                <a:sym typeface="Helvetica Neue"/>
              </a:rPr>
              <a:t>: </a:t>
            </a:r>
            <a:r>
              <a:rPr lang="en-US" sz="1600" dirty="0" smtClean="0">
                <a:solidFill>
                  <a:srgbClr val="00B0F0"/>
                </a:solidFill>
                <a:latin typeface="+mj-lt"/>
              </a:rPr>
              <a:t>Maria este profesoară</a:t>
            </a:r>
            <a:r>
              <a:rPr lang="ro-RO" sz="1600" dirty="0">
                <a:solidFill>
                  <a:srgbClr val="00B0F0"/>
                </a:solidFill>
                <a:latin typeface="+mj-lt"/>
              </a:rPr>
              <a:t>,</a:t>
            </a:r>
            <a:r>
              <a:rPr lang="en-US" sz="1600" dirty="0" smtClean="0">
                <a:solidFill>
                  <a:srgbClr val="00B0F0"/>
                </a:solidFill>
                <a:latin typeface="+mj-lt"/>
              </a:rPr>
              <a:t> predă </a:t>
            </a:r>
            <a:r>
              <a:rPr lang="ro-RO" sz="1600" dirty="0" smtClean="0">
                <a:solidFill>
                  <a:srgbClr val="00B0F0"/>
                </a:solidFill>
                <a:latin typeface="+mj-lt"/>
              </a:rPr>
              <a:t>unei</a:t>
            </a:r>
            <a:r>
              <a:rPr lang="en-US" sz="1600" dirty="0" smtClean="0">
                <a:solidFill>
                  <a:srgbClr val="00B0F0"/>
                </a:solidFill>
                <a:latin typeface="+mj-lt"/>
              </a:rPr>
              <a:t> clas</a:t>
            </a:r>
            <a:r>
              <a:rPr lang="ro-RO" sz="1600" dirty="0" smtClean="0">
                <a:solidFill>
                  <a:srgbClr val="00B0F0"/>
                </a:solidFill>
                <a:latin typeface="+mj-lt"/>
              </a:rPr>
              <a:t>e</a:t>
            </a:r>
            <a:r>
              <a:rPr lang="en-US" sz="1600" dirty="0" smtClean="0">
                <a:solidFill>
                  <a:srgbClr val="00B0F0"/>
                </a:solidFill>
                <a:latin typeface="+mj-lt"/>
              </a:rPr>
              <a:t> multicultural</a:t>
            </a:r>
            <a:r>
              <a:rPr lang="ro-RO" sz="1600" dirty="0" smtClean="0">
                <a:solidFill>
                  <a:srgbClr val="00B0F0"/>
                </a:solidFill>
                <a:latin typeface="+mj-lt"/>
              </a:rPr>
              <a:t>e</a:t>
            </a:r>
            <a:r>
              <a:rPr lang="en-US" sz="1600" dirty="0" smtClean="0">
                <a:solidFill>
                  <a:srgbClr val="00B0F0"/>
                </a:solidFill>
                <a:latin typeface="+mj-lt"/>
              </a:rPr>
              <a:t>. Își dă seama că are probleme cu managementul clasei, în ciuda eforturilor sale de a îmbunătăți climatul. </a:t>
            </a:r>
            <a:endParaRPr lang="ro-RO" sz="1600" dirty="0" smtClean="0">
              <a:solidFill>
                <a:srgbClr val="00B0F0"/>
              </a:solidFill>
              <a:latin typeface="+mj-lt"/>
            </a:endParaRPr>
          </a:p>
          <a:p>
            <a:pPr marL="400050" algn="just"/>
            <a:r>
              <a:rPr lang="en-US" sz="1600" dirty="0" smtClean="0">
                <a:solidFill>
                  <a:srgbClr val="00B0F0"/>
                </a:solidFill>
                <a:latin typeface="+mj-lt"/>
              </a:rPr>
              <a:t>Ea decide să participe la un atelier despre </a:t>
            </a:r>
            <a:r>
              <a:rPr lang="ro-RO" sz="1600" dirty="0" smtClean="0">
                <a:solidFill>
                  <a:srgbClr val="00B0F0"/>
                </a:solidFill>
                <a:latin typeface="+mj-lt"/>
              </a:rPr>
              <a:t>Diversitate,</a:t>
            </a:r>
            <a:r>
              <a:rPr lang="en-US" sz="1600" dirty="0" smtClean="0">
                <a:solidFill>
                  <a:srgbClr val="00B0F0"/>
                </a:solidFill>
                <a:latin typeface="+mj-lt"/>
              </a:rPr>
              <a:t> pentru a se inspira </a:t>
            </a:r>
            <a:r>
              <a:rPr lang="ro-RO" sz="1600" dirty="0" smtClean="0">
                <a:solidFill>
                  <a:srgbClr val="00B0F0"/>
                </a:solidFill>
                <a:latin typeface="+mj-lt"/>
              </a:rPr>
              <a:t>și identifica</a:t>
            </a:r>
            <a:r>
              <a:rPr lang="en-US" sz="1600" dirty="0" smtClean="0">
                <a:solidFill>
                  <a:srgbClr val="00B0F0"/>
                </a:solidFill>
                <a:latin typeface="+mj-lt"/>
              </a:rPr>
              <a:t> activități pe care le-ar putea organiza împreună cu elevii săi. </a:t>
            </a:r>
            <a:endParaRPr lang="ro-RO" sz="1600" dirty="0" smtClean="0">
              <a:solidFill>
                <a:srgbClr val="00B0F0"/>
              </a:solidFill>
              <a:latin typeface="+mj-lt"/>
            </a:endParaRPr>
          </a:p>
          <a:p>
            <a:pPr marL="400050" algn="just"/>
            <a:r>
              <a:rPr lang="en-US" sz="1600" dirty="0" smtClean="0">
                <a:solidFill>
                  <a:srgbClr val="00B0F0"/>
                </a:solidFill>
                <a:latin typeface="+mj-lt"/>
              </a:rPr>
              <a:t>Atelierul răspunde așteptărilor, încă se simte confuză pentru că își dă seama că multe dintre atitudinile și credințele pe care le are sunt negative.  </a:t>
            </a:r>
            <a:endParaRPr lang="ro-RO" sz="1600" dirty="0" smtClean="0">
              <a:solidFill>
                <a:srgbClr val="00B0F0"/>
              </a:solidFill>
              <a:latin typeface="+mj-lt"/>
            </a:endParaRPr>
          </a:p>
          <a:p>
            <a:pPr marL="400050" algn="just"/>
            <a:r>
              <a:rPr lang="en-US" sz="1600" dirty="0" smtClean="0">
                <a:solidFill>
                  <a:srgbClr val="00B0F0"/>
                </a:solidFill>
                <a:latin typeface="+mj-lt"/>
              </a:rPr>
              <a:t>Ce i-a</a:t>
            </a:r>
            <a:r>
              <a:rPr lang="ro-RO" sz="1600" dirty="0" smtClean="0">
                <a:solidFill>
                  <a:srgbClr val="00B0F0"/>
                </a:solidFill>
                <a:latin typeface="+mj-lt"/>
              </a:rPr>
              <a:t>ț</a:t>
            </a:r>
            <a:r>
              <a:rPr lang="en-US" sz="1600" dirty="0" smtClean="0">
                <a:solidFill>
                  <a:srgbClr val="00B0F0"/>
                </a:solidFill>
                <a:latin typeface="+mj-lt"/>
              </a:rPr>
              <a:t>i sugera să facă?</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510" t="26572" r="26313" b="24128"/>
          <a:stretch/>
        </p:blipFill>
        <p:spPr>
          <a:xfrm>
            <a:off x="522631" y="4577967"/>
            <a:ext cx="1757827" cy="966804"/>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82343577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420856"/>
            <a:ext cx="11450700" cy="3416279"/>
          </a:xfrm>
          <a:prstGeom prst="rect">
            <a:avLst/>
          </a:prstGeom>
          <a:noFill/>
          <a:ln>
            <a:noFill/>
          </a:ln>
        </p:spPr>
        <p:txBody>
          <a:bodyPr spcFirstLastPara="1" wrap="square" lIns="91425" tIns="45700" rIns="91425" bIns="45700" anchor="t" anchorCtr="0">
            <a:spAutoFit/>
          </a:bodyPr>
          <a:lstStyle/>
          <a:p>
            <a:pPr algn="just"/>
            <a:r>
              <a:rPr lang="ro-RO" sz="2800" b="1" dirty="0" smtClean="0">
                <a:solidFill>
                  <a:schemeClr val="accent2">
                    <a:lumMod val="75000"/>
                  </a:schemeClr>
                </a:solidFill>
                <a:latin typeface="+mj-lt"/>
                <a:ea typeface="Helvetica Neue"/>
                <a:cs typeface="Helvetica Neue"/>
                <a:sym typeface="Helvetica Neue"/>
              </a:rPr>
              <a:t>Pregătirea profesorilor</a:t>
            </a:r>
            <a:endParaRPr lang="en-US" sz="2800" b="1" dirty="0" smtClean="0">
              <a:solidFill>
                <a:srgbClr val="0070C0"/>
              </a:solidFill>
              <a:latin typeface="+mj-lt"/>
              <a:ea typeface="Helvetica Neue"/>
              <a:cs typeface="Helvetica Neue"/>
              <a:sym typeface="Helvetica Neue"/>
            </a:endParaRPr>
          </a:p>
          <a:p>
            <a:pPr algn="just"/>
            <a:endParaRPr lang="en-US" sz="2800" b="1" i="1" dirty="0">
              <a:solidFill>
                <a:srgbClr val="0070C0"/>
              </a:solidFill>
              <a:latin typeface="+mj-lt"/>
              <a:ea typeface="Helvetica Neue"/>
              <a:cs typeface="Helvetica Neue"/>
              <a:sym typeface="Helvetica Neue"/>
            </a:endParaRPr>
          </a:p>
          <a:p>
            <a:pPr algn="just"/>
            <a:r>
              <a:rPr lang="en-US" sz="2000" b="1" i="1" dirty="0" smtClean="0">
                <a:solidFill>
                  <a:schemeClr val="tx1"/>
                </a:solidFill>
                <a:latin typeface="+mj-lt"/>
                <a:ea typeface="Helvetica Neue"/>
                <a:cs typeface="Helvetica Neue"/>
                <a:sym typeface="Helvetica Neue"/>
              </a:rPr>
              <a:t>Perspectiva colorblind</a:t>
            </a:r>
            <a:r>
              <a:rPr lang="ro-RO" sz="2000" b="1" i="1" dirty="0" smtClean="0">
                <a:solidFill>
                  <a:schemeClr val="tx1"/>
                </a:solidFill>
                <a:latin typeface="+mj-lt"/>
                <a:ea typeface="Helvetica Neue"/>
                <a:cs typeface="Helvetica Neue"/>
                <a:sym typeface="Helvetica Neue"/>
              </a:rPr>
              <a:t> (orbire față de culoare) </a:t>
            </a:r>
            <a:r>
              <a:rPr lang="en-US" sz="2000" i="1"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cea</a:t>
            </a:r>
            <a:r>
              <a:rPr lang="ro-RO" sz="2000" i="1" dirty="0" smtClean="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în care o persoană consideră că mediile culturale, rasiale și etnice sunt irelevante și presupune că tratarea</a:t>
            </a:r>
            <a:r>
              <a:rPr lang="ro-RO" sz="2000" dirty="0" smtClean="0">
                <a:solidFill>
                  <a:schemeClr val="tx1"/>
                </a:solidFill>
                <a:latin typeface="+mj-lt"/>
                <a:ea typeface="Helvetica Neue"/>
                <a:cs typeface="Helvetica Neue"/>
                <a:sym typeface="Helvetica Neue"/>
              </a:rPr>
              <a:t> de la egal la egal a</a:t>
            </a:r>
            <a:r>
              <a:rPr lang="en-US" sz="2000" dirty="0" smtClean="0">
                <a:solidFill>
                  <a:schemeClr val="tx1"/>
                </a:solidFill>
                <a:latin typeface="+mj-lt"/>
                <a:ea typeface="Helvetica Neue"/>
                <a:cs typeface="Helvetica Neue"/>
                <a:sym typeface="Helvetica Neue"/>
              </a:rPr>
              <a:t> tuturor indivizilor va șterge problemele de inechitate și nedreptate.</a:t>
            </a:r>
          </a:p>
          <a:p>
            <a:pPr algn="just"/>
            <a:r>
              <a:rPr lang="en-US" sz="2000" b="1" i="1" dirty="0" smtClean="0">
                <a:solidFill>
                  <a:schemeClr val="tx1"/>
                </a:solidFill>
                <a:latin typeface="+mj-lt"/>
                <a:ea typeface="Helvetica Neue"/>
                <a:cs typeface="Helvetica Neue"/>
                <a:sym typeface="Helvetica Neue"/>
              </a:rPr>
              <a:t>		</a:t>
            </a:r>
            <a:r>
              <a:rPr lang="en-US" sz="2000" b="1" i="1" dirty="0" smtClean="0">
                <a:solidFill>
                  <a:schemeClr val="accent2">
                    <a:lumMod val="75000"/>
                  </a:schemeClr>
                </a:solidFill>
                <a:latin typeface="+mj-lt"/>
                <a:ea typeface="Helvetica Neue"/>
                <a:cs typeface="Helvetica Neue"/>
                <a:sym typeface="Helvetica Neue"/>
              </a:rPr>
              <a:t>	</a:t>
            </a:r>
            <a:r>
              <a:rPr lang="ro-RO" sz="2000" b="1" i="1" dirty="0" smtClean="0">
                <a:solidFill>
                  <a:schemeClr val="accent2">
                    <a:lumMod val="75000"/>
                  </a:schemeClr>
                </a:solidFill>
                <a:latin typeface="+mj-lt"/>
                <a:ea typeface="Helvetica Neue"/>
                <a:cs typeface="Helvetica Neue"/>
                <a:sym typeface="Helvetica Neue"/>
              </a:rPr>
              <a:t>Perspectiva C</a:t>
            </a:r>
            <a:r>
              <a:rPr lang="en-US" sz="2000" b="1" i="1" dirty="0" smtClean="0">
                <a:solidFill>
                  <a:schemeClr val="accent2">
                    <a:lumMod val="75000"/>
                  </a:schemeClr>
                </a:solidFill>
                <a:latin typeface="+mj-lt"/>
                <a:ea typeface="Helvetica Neue"/>
                <a:cs typeface="Helvetica Neue"/>
                <a:sym typeface="Helvetica Neue"/>
              </a:rPr>
              <a:t>olorblind </a:t>
            </a:r>
            <a:r>
              <a:rPr lang="en-US" sz="2000" b="1" i="1" dirty="0" smtClean="0">
                <a:solidFill>
                  <a:schemeClr val="accent2">
                    <a:lumMod val="75000"/>
                  </a:schemeClr>
                </a:solidFill>
                <a:latin typeface="+mj-lt"/>
                <a:ea typeface="Helvetica Neue"/>
                <a:cs typeface="Helvetica Neue"/>
                <a:sym typeface="Wingdings" panose="05000000000000000000" pitchFamily="2" charset="2"/>
              </a:rPr>
              <a:t> </a:t>
            </a:r>
            <a:r>
              <a:rPr lang="ro-RO" sz="2000" b="1" i="1" dirty="0" smtClean="0">
                <a:solidFill>
                  <a:schemeClr val="accent2">
                    <a:lumMod val="75000"/>
                  </a:schemeClr>
                </a:solidFill>
                <a:latin typeface="+mj-lt"/>
                <a:ea typeface="Helvetica Neue"/>
                <a:cs typeface="Helvetica Neue"/>
                <a:sym typeface="Wingdings" panose="05000000000000000000" pitchFamily="2" charset="2"/>
              </a:rPr>
              <a:t> </a:t>
            </a:r>
            <a:r>
              <a:rPr lang="en-US" sz="2000" b="1" i="1" dirty="0" smtClean="0">
                <a:solidFill>
                  <a:schemeClr val="accent2">
                    <a:lumMod val="75000"/>
                  </a:schemeClr>
                </a:solidFill>
                <a:latin typeface="+mj-lt"/>
                <a:ea typeface="Helvetica Neue"/>
                <a:cs typeface="Helvetica Neue"/>
                <a:sym typeface="Wingdings" panose="05000000000000000000" pitchFamily="2" charset="2"/>
              </a:rPr>
              <a:t>N</a:t>
            </a:r>
            <a:r>
              <a:rPr lang="ro-RO" sz="2000" b="1" i="1" dirty="0" smtClean="0">
                <a:solidFill>
                  <a:schemeClr val="accent2">
                    <a:lumMod val="75000"/>
                  </a:schemeClr>
                </a:solidFill>
                <a:latin typeface="+mj-lt"/>
                <a:ea typeface="Helvetica Neue"/>
                <a:cs typeface="Helvetica Neue"/>
                <a:sym typeface="Wingdings" panose="05000000000000000000" pitchFamily="2" charset="2"/>
              </a:rPr>
              <a:t>U REPREZINTĂ O SOLUȚIE</a:t>
            </a:r>
            <a:r>
              <a:rPr lang="en-US" sz="2000" b="1" i="1" dirty="0" smtClean="0">
                <a:solidFill>
                  <a:schemeClr val="accent2">
                    <a:lumMod val="75000"/>
                  </a:schemeClr>
                </a:solidFill>
                <a:latin typeface="+mj-lt"/>
                <a:ea typeface="Helvetica Neue"/>
                <a:cs typeface="Helvetica Neue"/>
                <a:sym typeface="Wingdings" panose="05000000000000000000" pitchFamily="2" charset="2"/>
              </a:rPr>
              <a:t>!</a:t>
            </a:r>
            <a:r>
              <a:rPr lang="en-US" sz="2000" b="1" i="1" dirty="0" smtClean="0">
                <a:solidFill>
                  <a:schemeClr val="accent2">
                    <a:lumMod val="75000"/>
                  </a:schemeClr>
                </a:solidFill>
                <a:latin typeface="+mj-lt"/>
                <a:ea typeface="Helvetica Neue"/>
                <a:cs typeface="Helvetica Neue"/>
                <a:sym typeface="Helvetica Neue"/>
              </a:rPr>
              <a:t>	</a:t>
            </a:r>
            <a:endParaRPr lang="en-US" sz="2000" b="1" i="1" dirty="0">
              <a:solidFill>
                <a:schemeClr val="accent2">
                  <a:lumMod val="75000"/>
                </a:schemeClr>
              </a:solidFill>
              <a:latin typeface="+mj-lt"/>
              <a:ea typeface="Helvetica Neue"/>
              <a:cs typeface="Helvetica Neue"/>
              <a:sym typeface="Helvetica Neue"/>
            </a:endParaRPr>
          </a:p>
          <a:p>
            <a:pPr algn="just"/>
            <a:endParaRPr lang="en-US" sz="2000" b="1" i="1" dirty="0">
              <a:solidFill>
                <a:schemeClr val="tx1"/>
              </a:solidFill>
              <a:latin typeface="+mj-lt"/>
              <a:ea typeface="Helvetica Neue"/>
              <a:cs typeface="Helvetica Neue"/>
              <a:sym typeface="Helvetica Neue"/>
            </a:endParaRPr>
          </a:p>
          <a:p>
            <a:pPr algn="just"/>
            <a:r>
              <a:rPr lang="en-US" sz="2000" dirty="0" smtClean="0">
                <a:solidFill>
                  <a:schemeClr val="tx1"/>
                </a:solidFill>
                <a:latin typeface="+mj-lt"/>
                <a:ea typeface="Helvetica Neue"/>
                <a:cs typeface="Helvetica Neue"/>
                <a:sym typeface="Helvetica Neue"/>
              </a:rPr>
              <a:t>Pregătirea profesorilor este afectată de:</a:t>
            </a:r>
          </a:p>
          <a:p>
            <a:pPr marL="742950"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Lipsa de resurse și de formare pentru </a:t>
            </a:r>
            <a:r>
              <a:rPr lang="ro-RO" sz="2000" dirty="0" smtClean="0">
                <a:solidFill>
                  <a:schemeClr val="tx1"/>
                </a:solidFill>
                <a:latin typeface="+mj-lt"/>
                <a:ea typeface="Helvetica Neue"/>
                <a:cs typeface="Helvetica Neue"/>
                <a:sym typeface="Helvetica Neue"/>
              </a:rPr>
              <a:t>EI</a:t>
            </a:r>
          </a:p>
          <a:p>
            <a:pPr marL="742950" indent="-342900" algn="just">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Restricții financiare</a:t>
            </a:r>
            <a:endParaRPr lang="en-US" sz="2000" dirty="0" smtClean="0">
              <a:solidFill>
                <a:schemeClr val="tx1"/>
              </a:solidFill>
              <a:latin typeface="+mj-lt"/>
              <a:ea typeface="Helvetica Neue"/>
              <a:cs typeface="Helvetica Neue"/>
              <a:sym typeface="Helvetica Neue"/>
            </a:endParaRPr>
          </a:p>
        </p:txBody>
      </p:sp>
      <p:sp>
        <p:nvSpPr>
          <p:cNvPr id="2" name="Rectangle 1"/>
          <p:cNvSpPr/>
          <p:nvPr/>
        </p:nvSpPr>
        <p:spPr>
          <a:xfrm>
            <a:off x="2390266" y="5202259"/>
            <a:ext cx="9485847" cy="677108"/>
          </a:xfrm>
          <a:prstGeom prst="rect">
            <a:avLst/>
          </a:prstGeom>
        </p:spPr>
        <p:txBody>
          <a:bodyPr wrap="square">
            <a:spAutoFit/>
          </a:bodyPr>
          <a:lstStyle/>
          <a:p>
            <a:pPr indent="6350" algn="just"/>
            <a:r>
              <a:rPr lang="ro-RO" sz="1900" b="1" i="1" dirty="0" smtClean="0">
                <a:solidFill>
                  <a:schemeClr val="accent2">
                    <a:lumMod val="75000"/>
                  </a:schemeClr>
                </a:solidFill>
                <a:latin typeface="+mj-lt"/>
                <a:ea typeface="Helvetica Neue"/>
                <a:cs typeface="Helvetica Neue"/>
                <a:sym typeface="Helvetica Neue"/>
              </a:rPr>
              <a:t>Reflectați și Împărtășiți</a:t>
            </a:r>
            <a:r>
              <a:rPr lang="en-US" sz="1900" i="1" dirty="0" smtClean="0">
                <a:solidFill>
                  <a:schemeClr val="accent2">
                    <a:lumMod val="75000"/>
                  </a:schemeClr>
                </a:solidFill>
                <a:latin typeface="+mj-lt"/>
                <a:ea typeface="Helvetica Neue"/>
                <a:cs typeface="Helvetica Neue"/>
                <a:sym typeface="Helvetica Neue"/>
              </a:rPr>
              <a:t>: </a:t>
            </a:r>
            <a:endParaRPr lang="ro-RO" sz="1900" i="1" dirty="0" smtClean="0">
              <a:solidFill>
                <a:schemeClr val="accent2">
                  <a:lumMod val="75000"/>
                </a:schemeClr>
              </a:solidFill>
              <a:latin typeface="+mj-lt"/>
              <a:ea typeface="Helvetica Neue"/>
              <a:cs typeface="Helvetica Neue"/>
              <a:sym typeface="Helvetica Neue"/>
            </a:endParaRPr>
          </a:p>
          <a:p>
            <a:pPr indent="6350" algn="just"/>
            <a:r>
              <a:rPr lang="ro-RO" sz="1900" dirty="0" smtClean="0">
                <a:solidFill>
                  <a:srgbClr val="00B0F0"/>
                </a:solidFill>
                <a:latin typeface="+mj-lt"/>
                <a:ea typeface="Helvetica Neue"/>
                <a:cs typeface="Helvetica Neue"/>
                <a:sym typeface="Helvetica Neue"/>
              </a:rPr>
              <a:t>Care este opinia dvs.</a:t>
            </a:r>
            <a:r>
              <a:rPr lang="en-US" sz="1900" dirty="0" smtClean="0">
                <a:solidFill>
                  <a:srgbClr val="00B0F0"/>
                </a:solidFill>
                <a:latin typeface="+mj-lt"/>
                <a:ea typeface="Helvetica Neue"/>
                <a:cs typeface="Helvetica Neue"/>
                <a:sym typeface="Helvetica Neue"/>
              </a:rPr>
              <a:t>? </a:t>
            </a:r>
            <a:r>
              <a:rPr lang="ro-RO" sz="1900" dirty="0" smtClean="0">
                <a:solidFill>
                  <a:srgbClr val="00B0F0"/>
                </a:solidFill>
                <a:latin typeface="+mj-lt"/>
                <a:ea typeface="Helvetica Neue"/>
                <a:cs typeface="Helvetica Neue"/>
                <a:sym typeface="Helvetica Neue"/>
              </a:rPr>
              <a:t>Pot fi rezolvate problemele utilizând această perspectivă</a:t>
            </a:r>
            <a:r>
              <a:rPr lang="en-US" sz="1900" dirty="0" smtClean="0">
                <a:solidFill>
                  <a:srgbClr val="00B0F0"/>
                </a:solidFill>
                <a:latin typeface="+mj-lt"/>
                <a:ea typeface="Helvetica Neue"/>
                <a:cs typeface="Helvetica Neue"/>
                <a:sym typeface="Helvetica Neue"/>
              </a:rPr>
              <a:t>? </a:t>
            </a:r>
            <a:endParaRPr lang="en-US" sz="1900" dirty="0">
              <a:solidFill>
                <a:srgbClr val="00B0F0"/>
              </a:solidFill>
              <a:latin typeface="+mj-lt"/>
              <a:ea typeface="Helvetica Neue"/>
              <a:cs typeface="Helvetica Neue"/>
              <a:sym typeface="Helvetica Neue"/>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5413" y="5082819"/>
            <a:ext cx="1964853" cy="1188205"/>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410266184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562370"/>
            <a:ext cx="11450700" cy="2492950"/>
          </a:xfrm>
          <a:prstGeom prst="rect">
            <a:avLst/>
          </a:prstGeom>
          <a:noFill/>
          <a:ln>
            <a:noFill/>
          </a:ln>
        </p:spPr>
        <p:txBody>
          <a:bodyPr spcFirstLastPara="1" wrap="square" lIns="91425" tIns="45700" rIns="91425" bIns="45700" anchor="t" anchorCtr="0">
            <a:spAutoFit/>
          </a:bodyPr>
          <a:lstStyle/>
          <a:p>
            <a:pPr algn="just"/>
            <a:r>
              <a:rPr lang="ro-RO" sz="2800" b="1" dirty="0" smtClean="0">
                <a:solidFill>
                  <a:schemeClr val="accent2">
                    <a:lumMod val="75000"/>
                  </a:schemeClr>
                </a:solidFill>
                <a:latin typeface="+mj-lt"/>
                <a:ea typeface="Helvetica Neue"/>
                <a:cs typeface="Helvetica Neue"/>
                <a:sym typeface="Helvetica Neue"/>
              </a:rPr>
              <a:t>Pregătirea profesorilor</a:t>
            </a:r>
            <a:endParaRPr lang="en-US" sz="2800" b="1" dirty="0">
              <a:solidFill>
                <a:srgbClr val="0070C0"/>
              </a:solidFill>
              <a:latin typeface="+mj-lt"/>
              <a:ea typeface="Helvetica Neue"/>
              <a:cs typeface="Helvetica Neue"/>
              <a:sym typeface="Helvetica Neue"/>
            </a:endParaRPr>
          </a:p>
          <a:p>
            <a:pPr algn="just"/>
            <a:endParaRPr lang="en-US" sz="2800" b="1" dirty="0" smtClean="0">
              <a:solidFill>
                <a:srgbClr val="0070C0"/>
              </a:solidFill>
              <a:latin typeface="+mj-lt"/>
              <a:ea typeface="Helvetica Neue"/>
              <a:cs typeface="Helvetica Neue"/>
              <a:sym typeface="Helvetica Neue"/>
            </a:endParaRPr>
          </a:p>
          <a:p>
            <a:pPr algn="just"/>
            <a:r>
              <a:rPr lang="ro-RO" sz="2000" b="1" dirty="0" smtClean="0">
                <a:solidFill>
                  <a:schemeClr val="tx1"/>
                </a:solidFill>
                <a:latin typeface="+mj-lt"/>
                <a:ea typeface="Helvetica Neue"/>
                <a:cs typeface="Helvetica Neue"/>
                <a:sym typeface="Helvetica Neue"/>
              </a:rPr>
              <a:t>Nevoile Profesorilor</a:t>
            </a:r>
            <a:r>
              <a:rPr lang="en-US" sz="2000" b="1" dirty="0" smtClean="0">
                <a:solidFill>
                  <a:schemeClr val="tx1"/>
                </a:solidFill>
                <a:latin typeface="+mj-lt"/>
                <a:ea typeface="Helvetica Neue"/>
                <a:cs typeface="Helvetica Neue"/>
                <a:sym typeface="Helvetica Neue"/>
              </a:rPr>
              <a:t>:</a:t>
            </a:r>
            <a:endParaRPr lang="en-US" sz="2000" b="1" dirty="0">
              <a:solidFill>
                <a:schemeClr val="tx1"/>
              </a:solidFill>
              <a:latin typeface="+mj-lt"/>
              <a:ea typeface="Helvetica Neue"/>
              <a:cs typeface="Helvetica Neue"/>
              <a:sym typeface="Helvetica Neue"/>
            </a:endParaRPr>
          </a:p>
          <a:p>
            <a:pPr marL="742950"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Formare pentru a aborda </a:t>
            </a:r>
            <a:r>
              <a:rPr lang="ro-RO" sz="2000" dirty="0" smtClean="0">
                <a:solidFill>
                  <a:schemeClr val="tx1"/>
                </a:solidFill>
                <a:latin typeface="+mj-lt"/>
                <a:ea typeface="Helvetica Neue"/>
                <a:cs typeface="Helvetica Neue"/>
                <a:sym typeface="Helvetica Neue"/>
              </a:rPr>
              <a:t>aceste</a:t>
            </a:r>
            <a:r>
              <a:rPr lang="en-US" sz="2000" dirty="0" smtClean="0">
                <a:solidFill>
                  <a:schemeClr val="tx1"/>
                </a:solidFill>
                <a:latin typeface="+mj-lt"/>
                <a:ea typeface="Helvetica Neue"/>
                <a:cs typeface="Helvetica Neue"/>
                <a:sym typeface="Helvetica Neue"/>
              </a:rPr>
              <a:t> provocăr</a:t>
            </a:r>
            <a:r>
              <a:rPr lang="ro-RO" sz="2000" dirty="0" smtClean="0">
                <a:solidFill>
                  <a:schemeClr val="tx1"/>
                </a:solidFill>
                <a:latin typeface="+mj-lt"/>
                <a:ea typeface="Helvetica Neue"/>
                <a:cs typeface="Helvetica Neue"/>
                <a:sym typeface="Helvetica Neue"/>
              </a:rPr>
              <a:t>i</a:t>
            </a:r>
          </a:p>
          <a:p>
            <a:pPr marL="742950" indent="-342900" algn="just">
              <a:buClr>
                <a:schemeClr val="accent2">
                  <a:lumMod val="75000"/>
                </a:schemeClr>
              </a:buClr>
              <a:buFont typeface="Courier New" panose="02070309020205020404" pitchFamily="49" charset="0"/>
              <a:buChar char="o"/>
            </a:pPr>
            <a:r>
              <a:rPr lang="it-IT" sz="2000" dirty="0" smtClean="0">
                <a:solidFill>
                  <a:schemeClr val="tx1"/>
                </a:solidFill>
                <a:latin typeface="+mj-lt"/>
                <a:ea typeface="Helvetica Neue"/>
                <a:cs typeface="Helvetica Neue"/>
                <a:sym typeface="Helvetica Neue"/>
              </a:rPr>
              <a:t>Ajustarea stilului de predare</a:t>
            </a:r>
            <a:r>
              <a:rPr lang="ro-RO" sz="2000" dirty="0" smtClean="0">
                <a:solidFill>
                  <a:schemeClr val="tx1"/>
                </a:solidFill>
                <a:latin typeface="+mj-lt"/>
                <a:ea typeface="Helvetica Neue"/>
                <a:cs typeface="Helvetica Neue"/>
                <a:sym typeface="Helvetica Neue"/>
              </a:rPr>
              <a:t>, în cazul </a:t>
            </a:r>
            <a:r>
              <a:rPr lang="it-IT" sz="2000" dirty="0" smtClean="0">
                <a:solidFill>
                  <a:schemeClr val="tx1"/>
                </a:solidFill>
                <a:latin typeface="+mj-lt"/>
                <a:ea typeface="Helvetica Neue"/>
                <a:cs typeface="Helvetica Neue"/>
                <a:sym typeface="Helvetica Neue"/>
              </a:rPr>
              <a:t>clase</a:t>
            </a:r>
            <a:r>
              <a:rPr lang="ro-RO" sz="2000" dirty="0" smtClean="0">
                <a:solidFill>
                  <a:schemeClr val="tx1"/>
                </a:solidFill>
                <a:latin typeface="+mj-lt"/>
                <a:ea typeface="Helvetica Neue"/>
                <a:cs typeface="Helvetica Neue"/>
                <a:sym typeface="Helvetica Neue"/>
              </a:rPr>
              <a:t>lor mixte/</a:t>
            </a:r>
            <a:r>
              <a:rPr lang="it-IT" sz="2000" dirty="0" smtClean="0">
                <a:solidFill>
                  <a:schemeClr val="tx1"/>
                </a:solidFill>
                <a:latin typeface="+mj-lt"/>
                <a:ea typeface="Helvetica Neue"/>
                <a:cs typeface="Helvetica Neue"/>
                <a:sym typeface="Helvetica Neue"/>
              </a:rPr>
              <a:t>divers</a:t>
            </a:r>
            <a:r>
              <a:rPr lang="ro-RO" sz="2000" dirty="0" smtClean="0">
                <a:solidFill>
                  <a:schemeClr val="tx1"/>
                </a:solidFill>
                <a:latin typeface="+mj-lt"/>
                <a:ea typeface="Helvetica Neue"/>
                <a:cs typeface="Helvetica Neue"/>
                <a:sym typeface="Helvetica Neue"/>
              </a:rPr>
              <a:t>ificate</a:t>
            </a:r>
          </a:p>
          <a:p>
            <a:pPr marL="742950" indent="-342900" algn="just">
              <a:buClr>
                <a:schemeClr val="accent2">
                  <a:lumMod val="75000"/>
                </a:schemeClr>
              </a:buClr>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Parcurgerea </a:t>
            </a:r>
            <a:r>
              <a:rPr lang="en-US" sz="2000" dirty="0" smtClean="0">
                <a:solidFill>
                  <a:schemeClr val="tx1"/>
                </a:solidFill>
                <a:latin typeface="+mj-lt"/>
                <a:ea typeface="Helvetica Neue"/>
                <a:cs typeface="Helvetica Neue"/>
                <a:sym typeface="Helvetica Neue"/>
              </a:rPr>
              <a:t>program</a:t>
            </a:r>
            <a:r>
              <a:rPr lang="ro-RO" sz="2000" dirty="0" smtClean="0">
                <a:solidFill>
                  <a:schemeClr val="tx1"/>
                </a:solidFill>
                <a:latin typeface="+mj-lt"/>
                <a:ea typeface="Helvetica Neue"/>
                <a:cs typeface="Helvetica Neue"/>
                <a:sym typeface="Helvetica Neue"/>
              </a:rPr>
              <a:t>ei</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școlare,</a:t>
            </a:r>
            <a:r>
              <a:rPr lang="en-US" sz="2000" dirty="0" smtClean="0">
                <a:solidFill>
                  <a:schemeClr val="tx1"/>
                </a:solidFill>
                <a:latin typeface="+mj-lt"/>
                <a:ea typeface="Helvetica Neue"/>
                <a:cs typeface="Helvetica Neue"/>
                <a:sym typeface="Helvetica Neue"/>
              </a:rPr>
              <a:t> în timp ce preda</a:t>
            </a:r>
            <a:r>
              <a:rPr lang="ro-RO" sz="2000" dirty="0" smtClean="0">
                <a:solidFill>
                  <a:schemeClr val="tx1"/>
                </a:solidFill>
                <a:latin typeface="+mj-lt"/>
                <a:ea typeface="Helvetica Neue"/>
                <a:cs typeface="Helvetica Neue"/>
                <a:sym typeface="Helvetica Neue"/>
              </a:rPr>
              <a:t>u</a:t>
            </a:r>
            <a:r>
              <a:rPr lang="en-US" sz="2000" dirty="0" smtClean="0">
                <a:solidFill>
                  <a:schemeClr val="tx1"/>
                </a:solidFill>
                <a:latin typeface="+mj-lt"/>
                <a:ea typeface="Helvetica Neue"/>
                <a:cs typeface="Helvetica Neue"/>
                <a:sym typeface="Helvetica Neue"/>
              </a:rPr>
              <a:t> simultan o nouă limbă </a:t>
            </a:r>
            <a:r>
              <a:rPr lang="ro-RO" sz="2000" dirty="0" smtClean="0">
                <a:solidFill>
                  <a:schemeClr val="tx1"/>
                </a:solidFill>
                <a:latin typeface="+mj-lt"/>
                <a:ea typeface="Helvetica Neue"/>
                <a:cs typeface="Helvetica Neue"/>
                <a:sym typeface="Helvetica Neue"/>
              </a:rPr>
              <a:t>anumitor</a:t>
            </a:r>
            <a:r>
              <a:rPr lang="en-US" sz="2000" dirty="0" smtClean="0">
                <a:solidFill>
                  <a:schemeClr val="tx1"/>
                </a:solidFill>
                <a:latin typeface="+mj-lt"/>
                <a:ea typeface="Helvetica Neue"/>
                <a:cs typeface="Helvetica Neue"/>
                <a:sym typeface="Helvetica Neue"/>
              </a:rPr>
              <a:t> elevi</a:t>
            </a:r>
            <a:r>
              <a:rPr lang="en-US" sz="2000" dirty="0" smtClean="0">
                <a:solidFill>
                  <a:srgbClr val="FF0000"/>
                </a:solidFill>
                <a:latin typeface="+mj-lt"/>
                <a:ea typeface="Helvetica Neue"/>
                <a:cs typeface="Helvetica Neue"/>
                <a:sym typeface="Helvetica Neue"/>
              </a:rPr>
              <a:t>*</a:t>
            </a:r>
            <a:r>
              <a:rPr lang="ro-RO" sz="2000" dirty="0" smtClean="0">
                <a:solidFill>
                  <a:schemeClr val="tx1"/>
                </a:solidFill>
                <a:latin typeface="+mj-lt"/>
                <a:ea typeface="Helvetica Neue"/>
                <a:cs typeface="Helvetica Neue"/>
                <a:sym typeface="Helvetica Neue"/>
              </a:rPr>
              <a:t>;</a:t>
            </a:r>
            <a:endParaRPr lang="en-US" sz="2000" dirty="0" smtClean="0">
              <a:solidFill>
                <a:schemeClr val="tx1"/>
              </a:solidFill>
              <a:latin typeface="+mj-lt"/>
              <a:ea typeface="Helvetica Neue"/>
              <a:cs typeface="Helvetica Neue"/>
              <a:sym typeface="Helvetica Neue"/>
            </a:endParaRPr>
          </a:p>
          <a:p>
            <a:pPr marL="742950"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Luarea în considerare a </a:t>
            </a:r>
            <a:r>
              <a:rPr lang="ro-RO" sz="2000" dirty="0" smtClean="0">
                <a:solidFill>
                  <a:schemeClr val="tx1"/>
                </a:solidFill>
                <a:latin typeface="+mj-lt"/>
                <a:ea typeface="Helvetica Neue"/>
                <a:cs typeface="Helvetica Neue"/>
                <a:sym typeface="Helvetica Neue"/>
              </a:rPr>
              <a:t>unui </a:t>
            </a:r>
            <a:r>
              <a:rPr lang="en-US" sz="2000" dirty="0" smtClean="0">
                <a:solidFill>
                  <a:schemeClr val="tx1"/>
                </a:solidFill>
                <a:latin typeface="+mj-lt"/>
                <a:ea typeface="Helvetica Neue"/>
                <a:cs typeface="Helvetica Neue"/>
                <a:sym typeface="Helvetica Neue"/>
              </a:rPr>
              <a:t>timp suplimentar</a:t>
            </a:r>
            <a:r>
              <a:rPr lang="ro-RO" sz="2000" dirty="0" smtClean="0">
                <a:solidFill>
                  <a:schemeClr val="tx1"/>
                </a:solidFill>
                <a:latin typeface="+mj-lt"/>
                <a:ea typeface="Helvetica Neue"/>
                <a:cs typeface="Helvetica Neue"/>
                <a:sym typeface="Helvetica Neue"/>
              </a:rPr>
              <a:t>,</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ce trebuie </a:t>
            </a:r>
            <a:r>
              <a:rPr lang="en-US" sz="2000" dirty="0" smtClean="0">
                <a:solidFill>
                  <a:schemeClr val="tx1"/>
                </a:solidFill>
                <a:latin typeface="+mj-lt"/>
                <a:ea typeface="Helvetica Neue"/>
                <a:cs typeface="Helvetica Neue"/>
                <a:sym typeface="Helvetica Neue"/>
              </a:rPr>
              <a:t>a</a:t>
            </a:r>
            <a:r>
              <a:rPr lang="ro-RO" sz="2000" dirty="0" smtClean="0">
                <a:solidFill>
                  <a:schemeClr val="tx1"/>
                </a:solidFill>
                <a:latin typeface="+mj-lt"/>
                <a:ea typeface="Helvetica Neue"/>
                <a:cs typeface="Helvetica Neue"/>
                <a:sym typeface="Helvetica Neue"/>
              </a:rPr>
              <a:t>loca</a:t>
            </a:r>
            <a:r>
              <a:rPr lang="en-US" sz="2000" dirty="0" smtClean="0">
                <a:solidFill>
                  <a:schemeClr val="tx1"/>
                </a:solidFill>
                <a:latin typeface="+mj-lt"/>
                <a:ea typeface="Helvetica Neue"/>
                <a:cs typeface="Helvetica Neue"/>
                <a:sym typeface="Helvetica Neue"/>
              </a:rPr>
              <a:t>t </a:t>
            </a:r>
            <a:r>
              <a:rPr lang="ro-RO" sz="2000" dirty="0" smtClean="0">
                <a:solidFill>
                  <a:schemeClr val="tx1"/>
                </a:solidFill>
                <a:latin typeface="+mj-lt"/>
                <a:ea typeface="Helvetica Neue"/>
                <a:cs typeface="Helvetica Neue"/>
                <a:sym typeface="Helvetica Neue"/>
              </a:rPr>
              <a:t>noilor elevi </a:t>
            </a:r>
            <a:r>
              <a:rPr lang="en-US" sz="2000" dirty="0" smtClean="0">
                <a:solidFill>
                  <a:schemeClr val="tx1"/>
                </a:solidFill>
                <a:latin typeface="+mj-lt"/>
                <a:ea typeface="Helvetica Neue"/>
                <a:cs typeface="Helvetica Neue"/>
                <a:sym typeface="Helvetica Neue"/>
              </a:rPr>
              <a:t>migranți</a:t>
            </a:r>
            <a:r>
              <a:rPr lang="ro-RO" sz="2000" dirty="0" smtClean="0">
                <a:solidFill>
                  <a:schemeClr val="tx1"/>
                </a:solidFill>
                <a:latin typeface="+mj-lt"/>
                <a:ea typeface="Helvetica Neue"/>
                <a:cs typeface="Helvetica Neue"/>
                <a:sym typeface="Helvetica Neue"/>
              </a:rPr>
              <a:t>.</a:t>
            </a:r>
            <a:endParaRPr lang="en-US" sz="2000" dirty="0" smtClean="0">
              <a:solidFill>
                <a:schemeClr val="tx1"/>
              </a:solidFill>
              <a:latin typeface="+mj-lt"/>
              <a:ea typeface="Helvetica Neue"/>
              <a:cs typeface="Helvetica Neue"/>
              <a:sym typeface="Helvetica Neue"/>
            </a:endParaRPr>
          </a:p>
        </p:txBody>
      </p:sp>
      <p:sp>
        <p:nvSpPr>
          <p:cNvPr id="2" name="Rectangle 1"/>
          <p:cNvSpPr/>
          <p:nvPr/>
        </p:nvSpPr>
        <p:spPr>
          <a:xfrm>
            <a:off x="1273717" y="5229865"/>
            <a:ext cx="10602395" cy="707886"/>
          </a:xfrm>
          <a:prstGeom prst="rect">
            <a:avLst/>
          </a:prstGeom>
        </p:spPr>
        <p:txBody>
          <a:bodyPr wrap="square">
            <a:spAutoFit/>
          </a:bodyPr>
          <a:lstStyle/>
          <a:p>
            <a:pPr marL="400050" algn="just"/>
            <a:r>
              <a:rPr lang="en-US" sz="2000" i="1" dirty="0">
                <a:solidFill>
                  <a:schemeClr val="accent2">
                    <a:lumMod val="75000"/>
                  </a:schemeClr>
                </a:solidFill>
                <a:latin typeface="+mj-lt"/>
                <a:sym typeface="Helvetica Neue"/>
              </a:rPr>
              <a:t>Gândiți-vă</a:t>
            </a:r>
            <a:r>
              <a:rPr lang="ro-RO" sz="2000" i="1" dirty="0">
                <a:solidFill>
                  <a:schemeClr val="accent2">
                    <a:lumMod val="75000"/>
                  </a:schemeClr>
                </a:solidFill>
                <a:latin typeface="+mj-lt"/>
                <a:sym typeface="Helvetica Neue"/>
              </a:rPr>
              <a:t> </a:t>
            </a:r>
            <a:r>
              <a:rPr lang="en-US" sz="2000" i="1" dirty="0">
                <a:solidFill>
                  <a:schemeClr val="accent2">
                    <a:lumMod val="75000"/>
                  </a:schemeClr>
                </a:solidFill>
                <a:latin typeface="+mj-lt"/>
                <a:sym typeface="Helvetica Neue"/>
              </a:rPr>
              <a:t>și </a:t>
            </a:r>
            <a:r>
              <a:rPr lang="ro-RO" sz="2000" i="1" dirty="0">
                <a:solidFill>
                  <a:schemeClr val="accent2">
                    <a:lumMod val="75000"/>
                  </a:schemeClr>
                </a:solidFill>
                <a:latin typeface="+mj-lt"/>
                <a:sym typeface="Helvetica Neue"/>
              </a:rPr>
              <a:t>împărtășiți</a:t>
            </a:r>
            <a:r>
              <a:rPr lang="en-US" sz="2000" dirty="0">
                <a:solidFill>
                  <a:schemeClr val="accent2">
                    <a:lumMod val="75000"/>
                  </a:schemeClr>
                </a:solidFill>
                <a:latin typeface="+mj-lt"/>
                <a:ea typeface="Helvetica Neue"/>
                <a:cs typeface="Helvetica Neue"/>
                <a:sym typeface="Helvetica Neue"/>
              </a:rPr>
              <a:t>:</a:t>
            </a:r>
            <a:r>
              <a:rPr lang="en-US" sz="2000" dirty="0">
                <a:solidFill>
                  <a:srgbClr val="FF0000"/>
                </a:solidFill>
                <a:latin typeface="+mj-lt"/>
                <a:ea typeface="Helvetica Neue"/>
                <a:cs typeface="Helvetica Neue"/>
                <a:sym typeface="Helvetica Neue"/>
              </a:rPr>
              <a:t> </a:t>
            </a:r>
            <a:endParaRPr lang="ro-RO" sz="2000" dirty="0">
              <a:solidFill>
                <a:srgbClr val="FF0000"/>
              </a:solidFill>
              <a:latin typeface="+mj-lt"/>
              <a:ea typeface="Helvetica Neue"/>
              <a:cs typeface="Helvetica Neue"/>
              <a:sym typeface="Helvetica Neue"/>
            </a:endParaRPr>
          </a:p>
          <a:p>
            <a:pPr marL="400050" algn="just"/>
            <a:r>
              <a:rPr lang="ro-RO" sz="2000" dirty="0" smtClean="0">
                <a:solidFill>
                  <a:srgbClr val="00B0F0"/>
                </a:solidFill>
                <a:latin typeface="+mj-lt"/>
                <a:ea typeface="Helvetica Neue"/>
                <a:cs typeface="Helvetica Neue"/>
                <a:sym typeface="Helvetica Neue"/>
              </a:rPr>
              <a:t>Dacă vă gândiți la dvs., c</a:t>
            </a:r>
            <a:r>
              <a:rPr lang="en-US" sz="2000" dirty="0" smtClean="0">
                <a:solidFill>
                  <a:srgbClr val="00B0F0"/>
                </a:solidFill>
                <a:latin typeface="+mj-lt"/>
                <a:ea typeface="Helvetica Neue"/>
                <a:cs typeface="Helvetica Neue"/>
                <a:sym typeface="Helvetica Neue"/>
              </a:rPr>
              <a:t>are sunt nevoile </a:t>
            </a:r>
            <a:r>
              <a:rPr lang="ro-RO" sz="2000" dirty="0" smtClean="0">
                <a:solidFill>
                  <a:srgbClr val="00B0F0"/>
                </a:solidFill>
                <a:latin typeface="+mj-lt"/>
                <a:ea typeface="Helvetica Neue"/>
                <a:cs typeface="Helvetica Neue"/>
                <a:sym typeface="Helvetica Neue"/>
              </a:rPr>
              <a:t>dvs.</a:t>
            </a:r>
            <a:r>
              <a:rPr lang="en-US" sz="2000" dirty="0" smtClean="0">
                <a:solidFill>
                  <a:srgbClr val="00B0F0"/>
                </a:solidFill>
                <a:latin typeface="+mj-lt"/>
                <a:ea typeface="Helvetica Neue"/>
                <a:cs typeface="Helvetica Neue"/>
                <a:sym typeface="Helvetica Neue"/>
              </a:rPr>
              <a:t> legate de </a:t>
            </a:r>
            <a:r>
              <a:rPr lang="ro-RO" sz="2000" dirty="0" smtClean="0">
                <a:solidFill>
                  <a:srgbClr val="00B0F0"/>
                </a:solidFill>
                <a:latin typeface="+mj-lt"/>
                <a:ea typeface="Helvetica Neue"/>
                <a:cs typeface="Helvetica Neue"/>
                <a:sym typeface="Helvetica Neue"/>
              </a:rPr>
              <a:t>subiect</a:t>
            </a:r>
            <a:r>
              <a:rPr lang="en-US" sz="2000" dirty="0" smtClean="0">
                <a:solidFill>
                  <a:srgbClr val="00B0F0"/>
                </a:solidFill>
                <a:latin typeface="+mj-lt"/>
                <a:ea typeface="Helvetica Neue"/>
                <a:cs typeface="Helvetica Neue"/>
                <a:sym typeface="Helvetica Neue"/>
              </a:rPr>
              <a:t>?</a:t>
            </a:r>
            <a:endParaRPr lang="en-US" sz="2000" dirty="0">
              <a:solidFill>
                <a:srgbClr val="00B0F0"/>
              </a:solidFill>
              <a:latin typeface="+mj-lt"/>
              <a:ea typeface="Helvetica Neue"/>
              <a:cs typeface="Helvetica Neue"/>
              <a:sym typeface="Helvetica Neue"/>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050" t="13580" r="32936" b="16150"/>
          <a:stretch/>
        </p:blipFill>
        <p:spPr>
          <a:xfrm>
            <a:off x="211657" y="4196834"/>
            <a:ext cx="1957868" cy="1856014"/>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78139418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3333"/>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marL="0" marR="0" lvl="0" indent="0" algn="ctr" rtl="0">
              <a:lnSpc>
                <a:spcPct val="70000"/>
              </a:lnSpc>
              <a:spcBef>
                <a:spcPts val="0"/>
              </a:spcBef>
              <a:spcAft>
                <a:spcPts val="0"/>
              </a:spcAft>
              <a:buClr>
                <a:schemeClr val="lt1"/>
              </a:buClr>
              <a:buSzPts val="4840"/>
              <a:buFont typeface="Helvetica Neue"/>
              <a:buNone/>
            </a:pPr>
            <a:r>
              <a:rPr lang="en-US" sz="6000" b="1" dirty="0" smtClean="0">
                <a:solidFill>
                  <a:schemeClr val="lt1"/>
                </a:solidFill>
                <a:latin typeface="+mj-lt"/>
                <a:ea typeface="Helvetica Neue"/>
                <a:cs typeface="Helvetica Neue"/>
                <a:sym typeface="Helvetica Neue"/>
              </a:rPr>
              <a:t>NEVOI SPECIALE ȘI DIZABILITĂȚI</a:t>
            </a:r>
            <a:endParaRPr sz="5330" b="1" i="0" u="none" strike="noStrike" cap="none" dirty="0">
              <a:solidFill>
                <a:srgbClr val="00AEEF"/>
              </a:solidFill>
              <a:latin typeface="+mj-lt"/>
              <a:ea typeface="Helvetica Neue"/>
              <a:cs typeface="Helvetica Neue"/>
              <a:sym typeface="Helvetica Neue"/>
            </a:endParaRPr>
          </a:p>
        </p:txBody>
      </p:sp>
    </p:spTree>
    <p:extLst>
      <p:ext uri="{BB962C8B-B14F-4D97-AF65-F5344CB8AC3E}">
        <p14:creationId xmlns:p14="http://schemas.microsoft.com/office/powerpoint/2010/main" val="112285093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3333"/>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lvl="0" algn="ctr">
              <a:lnSpc>
                <a:spcPct val="70000"/>
              </a:lnSpc>
              <a:buClr>
                <a:schemeClr val="lt1"/>
              </a:buClr>
              <a:buSzPts val="4840"/>
            </a:pPr>
            <a:r>
              <a:rPr lang="it-IT" sz="7200" b="1" dirty="0">
                <a:solidFill>
                  <a:schemeClr val="lt1"/>
                </a:solidFill>
                <a:latin typeface="+mj-lt"/>
                <a:ea typeface="Helvetica Neue"/>
                <a:cs typeface="Helvetica Neue"/>
                <a:sym typeface="Helvetica Neue"/>
              </a:rPr>
              <a:t>Provocări regionale </a:t>
            </a:r>
            <a:r>
              <a:rPr lang="ro-RO" sz="7200" b="1" dirty="0" smtClean="0">
                <a:solidFill>
                  <a:schemeClr val="lt1"/>
                </a:solidFill>
                <a:latin typeface="+mj-lt"/>
                <a:ea typeface="Helvetica Neue"/>
                <a:cs typeface="Helvetica Neue"/>
                <a:sym typeface="Helvetica Neue"/>
              </a:rPr>
              <a:t>la adresa</a:t>
            </a:r>
            <a:r>
              <a:rPr lang="it-IT" sz="7200" b="1" dirty="0" smtClean="0">
                <a:solidFill>
                  <a:schemeClr val="lt1"/>
                </a:solidFill>
                <a:latin typeface="+mj-lt"/>
                <a:ea typeface="Helvetica Neue"/>
                <a:cs typeface="Helvetica Neue"/>
                <a:sym typeface="Helvetica Neue"/>
              </a:rPr>
              <a:t> Incluziun</a:t>
            </a:r>
            <a:r>
              <a:rPr lang="ro-RO" sz="7200" b="1" dirty="0" smtClean="0">
                <a:solidFill>
                  <a:schemeClr val="lt1"/>
                </a:solidFill>
                <a:latin typeface="+mj-lt"/>
                <a:ea typeface="Helvetica Neue"/>
                <a:cs typeface="Helvetica Neue"/>
                <a:sym typeface="Helvetica Neue"/>
              </a:rPr>
              <a:t>ii</a:t>
            </a:r>
            <a:r>
              <a:rPr lang="it-IT" sz="7200" b="1" dirty="0" smtClean="0">
                <a:solidFill>
                  <a:schemeClr val="lt1"/>
                </a:solidFill>
                <a:latin typeface="+mj-lt"/>
                <a:ea typeface="Helvetica Neue"/>
                <a:cs typeface="Helvetica Neue"/>
                <a:sym typeface="Helvetica Neue"/>
              </a:rPr>
              <a:t> </a:t>
            </a:r>
            <a:r>
              <a:rPr lang="it-IT" sz="7200" b="1" dirty="0">
                <a:solidFill>
                  <a:schemeClr val="lt1"/>
                </a:solidFill>
                <a:latin typeface="+mj-lt"/>
                <a:ea typeface="Helvetica Neue"/>
                <a:cs typeface="Helvetica Neue"/>
                <a:sym typeface="Helvetica Neue"/>
              </a:rPr>
              <a:t>și </a:t>
            </a:r>
            <a:r>
              <a:rPr lang="it-IT" sz="7200" b="1" dirty="0" smtClean="0">
                <a:solidFill>
                  <a:schemeClr val="lt1"/>
                </a:solidFill>
                <a:latin typeface="+mj-lt"/>
                <a:ea typeface="Helvetica Neue"/>
                <a:cs typeface="Helvetica Neue"/>
                <a:sym typeface="Helvetica Neue"/>
              </a:rPr>
              <a:t>Educație</a:t>
            </a:r>
            <a:r>
              <a:rPr lang="ro-RO" sz="7200" b="1" dirty="0" smtClean="0">
                <a:solidFill>
                  <a:schemeClr val="lt1"/>
                </a:solidFill>
                <a:latin typeface="+mj-lt"/>
                <a:ea typeface="Helvetica Neue"/>
                <a:cs typeface="Helvetica Neue"/>
                <a:sym typeface="Helvetica Neue"/>
              </a:rPr>
              <a:t>i</a:t>
            </a:r>
            <a:r>
              <a:rPr lang="es-ES" sz="7200" b="1" dirty="0" smtClean="0">
                <a:solidFill>
                  <a:schemeClr val="lt1"/>
                </a:solidFill>
                <a:latin typeface="+mj-lt"/>
                <a:ea typeface="Helvetica Neue"/>
                <a:cs typeface="Helvetica Neue"/>
                <a:sym typeface="Helvetica Neue"/>
              </a:rPr>
              <a:t> </a:t>
            </a:r>
            <a:endParaRPr sz="7200" b="1" i="0" u="none" strike="noStrike" cap="none" dirty="0" smtClean="0">
              <a:solidFill>
                <a:schemeClr val="lt1"/>
              </a:solidFill>
              <a:latin typeface="+mj-lt"/>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mj-lt"/>
              <a:ea typeface="Helvetica Neue"/>
              <a:cs typeface="Helvetica Neue"/>
              <a:sym typeface="Helvetica Neue"/>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16554" y="1420856"/>
            <a:ext cx="8487746" cy="5047495"/>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800" b="1" dirty="0" smtClean="0">
                <a:solidFill>
                  <a:schemeClr val="accent2">
                    <a:lumMod val="75000"/>
                  </a:schemeClr>
                </a:solidFill>
                <a:latin typeface="+mj-lt"/>
                <a:ea typeface="Helvetica Neue"/>
                <a:cs typeface="Helvetica Neue"/>
                <a:sym typeface="Helvetica Neue"/>
              </a:rPr>
              <a:t>Di</a:t>
            </a:r>
            <a:r>
              <a:rPr lang="ro-RO" sz="2800" b="1" dirty="0" smtClean="0">
                <a:solidFill>
                  <a:schemeClr val="accent2">
                    <a:lumMod val="75000"/>
                  </a:schemeClr>
                </a:solidFill>
                <a:latin typeface="+mj-lt"/>
                <a:ea typeface="Helvetica Neue"/>
                <a:cs typeface="Helvetica Neue"/>
                <a:sym typeface="Helvetica Neue"/>
              </a:rPr>
              <a:t>z</a:t>
            </a:r>
            <a:r>
              <a:rPr lang="en-US" sz="2800" b="1" dirty="0" smtClean="0">
                <a:solidFill>
                  <a:schemeClr val="accent2">
                    <a:lumMod val="75000"/>
                  </a:schemeClr>
                </a:solidFill>
                <a:latin typeface="+mj-lt"/>
                <a:ea typeface="Helvetica Neue"/>
                <a:cs typeface="Helvetica Neue"/>
                <a:sym typeface="Helvetica Neue"/>
              </a:rPr>
              <a:t>abili</a:t>
            </a:r>
            <a:r>
              <a:rPr lang="ro-RO" sz="2800" b="1" dirty="0" smtClean="0">
                <a:solidFill>
                  <a:schemeClr val="accent2">
                    <a:lumMod val="75000"/>
                  </a:schemeClr>
                </a:solidFill>
                <a:latin typeface="+mj-lt"/>
                <a:ea typeface="Helvetica Neue"/>
                <a:cs typeface="Helvetica Neue"/>
                <a:sym typeface="Helvetica Neue"/>
              </a:rPr>
              <a:t>tăți</a:t>
            </a:r>
            <a:endParaRPr lang="en-US" sz="2800" b="1" dirty="0">
              <a:solidFill>
                <a:schemeClr val="accent2">
                  <a:lumMod val="75000"/>
                </a:schemeClr>
              </a:solidFill>
              <a:latin typeface="+mj-lt"/>
              <a:ea typeface="Helvetica Neue"/>
            </a:endParaRPr>
          </a:p>
          <a:p>
            <a:pPr marR="0" lvl="0" algn="just" rtl="0">
              <a:lnSpc>
                <a:spcPct val="100000"/>
              </a:lnSpc>
              <a:spcBef>
                <a:spcPts val="0"/>
              </a:spcBef>
              <a:spcAft>
                <a:spcPts val="0"/>
              </a:spcAft>
              <a:buClr>
                <a:srgbClr val="EC7320"/>
              </a:buClr>
              <a:buSzPts val="2400"/>
            </a:pPr>
            <a:endParaRPr lang="en-US" sz="2400" b="1" dirty="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ro-RO" sz="1800" dirty="0" smtClean="0">
                <a:solidFill>
                  <a:schemeClr val="dk1"/>
                </a:solidFill>
                <a:latin typeface="+mj-lt"/>
                <a:ea typeface="Helvetica Neue"/>
                <a:cs typeface="Helvetica Neue"/>
                <a:sym typeface="Helvetica Neue"/>
              </a:rPr>
              <a:t>Conform OMS</a:t>
            </a:r>
            <a:r>
              <a:rPr lang="en-US" sz="1800" dirty="0" smtClean="0">
                <a:solidFill>
                  <a:schemeClr val="dk1"/>
                </a:solidFill>
                <a:latin typeface="+mj-lt"/>
                <a:ea typeface="Helvetica Neue"/>
                <a:cs typeface="Helvetica Neue"/>
                <a:sym typeface="Helvetica Neue"/>
              </a:rPr>
              <a:t>: </a:t>
            </a:r>
            <a:r>
              <a:rPr lang="it-IT" sz="1800" dirty="0" smtClean="0">
                <a:solidFill>
                  <a:schemeClr val="dk1"/>
                </a:solidFill>
                <a:latin typeface="+mj-lt"/>
                <a:ea typeface="Helvetica Neue"/>
                <a:cs typeface="Helvetica Neue"/>
                <a:sym typeface="Helvetica Neue"/>
              </a:rPr>
              <a:t>cel puțin una din zece persoane din lume are </a:t>
            </a:r>
            <a:r>
              <a:rPr lang="ro-RO" sz="1800" dirty="0" smtClean="0">
                <a:solidFill>
                  <a:schemeClr val="dk1"/>
                </a:solidFill>
                <a:latin typeface="+mj-lt"/>
                <a:ea typeface="Helvetica Neue"/>
                <a:cs typeface="Helvetica Neue"/>
                <a:sym typeface="Helvetica Neue"/>
              </a:rPr>
              <a:t>o dizabilitate</a:t>
            </a:r>
            <a:r>
              <a:rPr lang="en-US" sz="1800" dirty="0" smtClean="0">
                <a:solidFill>
                  <a:schemeClr val="dk1"/>
                </a:solidFill>
                <a:latin typeface="+mj-lt"/>
                <a:ea typeface="Helvetica Neue"/>
                <a:cs typeface="Helvetica Neue"/>
                <a:sym typeface="Helvetica Neue"/>
              </a:rPr>
              <a:t>.</a:t>
            </a:r>
          </a:p>
          <a:p>
            <a:pPr marR="0" lvl="0" algn="just" rtl="0">
              <a:lnSpc>
                <a:spcPct val="100000"/>
              </a:lnSpc>
              <a:spcBef>
                <a:spcPts val="0"/>
              </a:spcBef>
              <a:spcAft>
                <a:spcPts val="0"/>
              </a:spcAft>
              <a:buClr>
                <a:srgbClr val="EC7320"/>
              </a:buClr>
              <a:buSzPts val="2400"/>
            </a:pPr>
            <a:endParaRPr lang="en-US" sz="2000" b="1" i="1" dirty="0">
              <a:solidFill>
                <a:schemeClr val="dk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1800" b="1" i="1" dirty="0" smtClean="0">
                <a:solidFill>
                  <a:schemeClr val="dk1"/>
                </a:solidFill>
                <a:latin typeface="+mj-lt"/>
                <a:ea typeface="Helvetica Neue"/>
                <a:cs typeface="Helvetica Neue"/>
                <a:sym typeface="Helvetica Neue"/>
              </a:rPr>
              <a:t>Di</a:t>
            </a:r>
            <a:r>
              <a:rPr lang="ro-RO" sz="1800" b="1" i="1" dirty="0" smtClean="0">
                <a:solidFill>
                  <a:schemeClr val="dk1"/>
                </a:solidFill>
                <a:latin typeface="+mj-lt"/>
                <a:ea typeface="Helvetica Neue"/>
                <a:cs typeface="Helvetica Neue"/>
                <a:sym typeface="Helvetica Neue"/>
              </a:rPr>
              <a:t>zabilitate</a:t>
            </a:r>
            <a:r>
              <a:rPr lang="en-US" sz="1800" dirty="0" smtClean="0">
                <a:solidFill>
                  <a:schemeClr val="dk1"/>
                </a:solidFill>
                <a:latin typeface="+mj-lt"/>
                <a:ea typeface="Helvetica Neue"/>
                <a:cs typeface="Helvetica Neue"/>
                <a:sym typeface="Helvetica Neue"/>
              </a:rPr>
              <a:t>: o condiție fizică, mentală sau psihologică care limitează activitatea unei persoane</a:t>
            </a:r>
            <a:r>
              <a:rPr lang="en-US" sz="2000" dirty="0" smtClean="0">
                <a:solidFill>
                  <a:schemeClr val="dk1"/>
                </a:solidFill>
                <a:latin typeface="+mj-lt"/>
                <a:ea typeface="Helvetica Neue"/>
                <a:cs typeface="Helvetica Neue"/>
                <a:sym typeface="Helvetica Neue"/>
              </a:rPr>
              <a:t>.</a:t>
            </a:r>
          </a:p>
          <a:p>
            <a:pPr algn="just">
              <a:buClr>
                <a:srgbClr val="EC7320"/>
              </a:buClr>
              <a:buSzPts val="2400"/>
            </a:pPr>
            <a:endParaRPr lang="en-US" sz="2000" dirty="0" smtClean="0">
              <a:solidFill>
                <a:schemeClr val="dk1"/>
              </a:solidFill>
              <a:latin typeface="+mj-lt"/>
              <a:ea typeface="Helvetica Neue"/>
              <a:cs typeface="Helvetica Neue"/>
              <a:sym typeface="Helvetica Neue"/>
            </a:endParaRPr>
          </a:p>
          <a:p>
            <a:pPr algn="just">
              <a:buClr>
                <a:srgbClr val="EC7320"/>
              </a:buClr>
              <a:buSzPts val="2400"/>
            </a:pPr>
            <a:r>
              <a:rPr lang="en-US" sz="1800" dirty="0" smtClean="0">
                <a:solidFill>
                  <a:schemeClr val="dk1"/>
                </a:solidFill>
                <a:latin typeface="+mj-lt"/>
                <a:ea typeface="Helvetica Neue"/>
                <a:cs typeface="Helvetica Neue"/>
                <a:sym typeface="Helvetica Neue"/>
              </a:rPr>
              <a:t>     Di</a:t>
            </a:r>
            <a:r>
              <a:rPr lang="ro-RO" sz="1800" dirty="0" smtClean="0">
                <a:solidFill>
                  <a:schemeClr val="dk1"/>
                </a:solidFill>
                <a:latin typeface="+mj-lt"/>
                <a:ea typeface="Helvetica Neue"/>
                <a:cs typeface="Helvetica Neue"/>
                <a:sym typeface="Helvetica Neue"/>
              </a:rPr>
              <a:t>zabilități</a:t>
            </a:r>
            <a:r>
              <a:rPr lang="en-US" sz="1800" dirty="0" smtClean="0">
                <a:solidFill>
                  <a:schemeClr val="dk1"/>
                </a:solidFill>
                <a:latin typeface="+mj-lt"/>
                <a:ea typeface="Helvetica Neue"/>
                <a:cs typeface="Helvetica Neue"/>
                <a:sym typeface="Helvetica Neue"/>
              </a:rPr>
              <a:t>  </a:t>
            </a:r>
            <a:endParaRPr lang="en-US" sz="1800" dirty="0">
              <a:solidFill>
                <a:schemeClr val="dk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dk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dk1"/>
              </a:solidFill>
              <a:latin typeface="+mj-lt"/>
              <a:ea typeface="Helvetica Neue"/>
              <a:cs typeface="Helvetica Neue"/>
              <a:sym typeface="Helvetica Neue"/>
            </a:endParaRPr>
          </a:p>
          <a:p>
            <a:pPr algn="just">
              <a:buClr>
                <a:srgbClr val="EC7320"/>
              </a:buClr>
              <a:buSzPts val="2400"/>
            </a:pPr>
            <a:r>
              <a:rPr lang="ro-RO" sz="1800" dirty="0" smtClean="0">
                <a:solidFill>
                  <a:schemeClr val="dk1"/>
                </a:solidFill>
                <a:latin typeface="+mj-lt"/>
                <a:ea typeface="Helvetica Neue"/>
                <a:cs typeface="Helvetica Neue"/>
                <a:sym typeface="Helvetica Neue"/>
              </a:rPr>
              <a:t>Sărăcia</a:t>
            </a:r>
            <a:r>
              <a:rPr lang="en-US" sz="1800" dirty="0" smtClean="0">
                <a:solidFill>
                  <a:schemeClr val="dk1"/>
                </a:solidFill>
                <a:latin typeface="+mj-lt"/>
                <a:ea typeface="Helvetica Neue"/>
                <a:cs typeface="Helvetica Neue"/>
                <a:sym typeface="Helvetica Neue"/>
              </a:rPr>
              <a:t>: un factor important</a:t>
            </a:r>
            <a:r>
              <a:rPr lang="ro-RO" sz="1800" dirty="0" smtClean="0">
                <a:solidFill>
                  <a:schemeClr val="dk1"/>
                </a:solidFill>
                <a:latin typeface="+mj-lt"/>
                <a:ea typeface="Helvetica Neue"/>
                <a:cs typeface="Helvetica Neue"/>
                <a:sym typeface="Helvetica Neue"/>
              </a:rPr>
              <a:t>,</a:t>
            </a:r>
            <a:r>
              <a:rPr lang="en-US" sz="1800" dirty="0" smtClean="0">
                <a:solidFill>
                  <a:schemeClr val="dk1"/>
                </a:solidFill>
                <a:latin typeface="+mj-lt"/>
                <a:ea typeface="Helvetica Neue"/>
                <a:cs typeface="Helvetica Neue"/>
                <a:sym typeface="Helvetica Neue"/>
              </a:rPr>
              <a:t> </a:t>
            </a:r>
            <a:r>
              <a:rPr lang="ro-RO" sz="1800" dirty="0" smtClean="0">
                <a:solidFill>
                  <a:schemeClr val="dk1"/>
                </a:solidFill>
                <a:latin typeface="+mj-lt"/>
                <a:ea typeface="Helvetica Neue"/>
                <a:cs typeface="Helvetica Neue"/>
                <a:sym typeface="Helvetica Neue"/>
              </a:rPr>
              <a:t>în strânsă legătură cu </a:t>
            </a:r>
            <a:r>
              <a:rPr lang="en-US" sz="1800" dirty="0" smtClean="0">
                <a:solidFill>
                  <a:schemeClr val="dk1"/>
                </a:solidFill>
                <a:latin typeface="+mj-lt"/>
                <a:ea typeface="Helvetica Neue"/>
                <a:cs typeface="Helvetica Neue"/>
                <a:sym typeface="Helvetica Neue"/>
              </a:rPr>
              <a:t>dizabilit</a:t>
            </a:r>
            <a:r>
              <a:rPr lang="ro-RO" sz="1800" dirty="0" smtClean="0">
                <a:solidFill>
                  <a:schemeClr val="dk1"/>
                </a:solidFill>
                <a:latin typeface="+mj-lt"/>
                <a:ea typeface="Helvetica Neue"/>
                <a:cs typeface="Helvetica Neue"/>
                <a:sym typeface="Helvetica Neue"/>
              </a:rPr>
              <a:t>atea</a:t>
            </a:r>
            <a:r>
              <a:rPr lang="en-US" sz="1800" dirty="0" smtClean="0">
                <a:solidFill>
                  <a:schemeClr val="dk1"/>
                </a:solidFill>
                <a:latin typeface="+mj-lt"/>
                <a:ea typeface="Helvetica Neue"/>
                <a:cs typeface="Helvetica Neue"/>
                <a:sym typeface="Helvetica Neue"/>
              </a:rPr>
              <a:t>.</a:t>
            </a:r>
          </a:p>
          <a:p>
            <a:pPr lvl="0" algn="just">
              <a:buClr>
                <a:srgbClr val="EC7320"/>
              </a:buClr>
              <a:buSzPts val="2400"/>
            </a:pPr>
            <a:endParaRPr lang="en-US" sz="1800" b="1" dirty="0" smtClean="0">
              <a:solidFill>
                <a:schemeClr val="accent2">
                  <a:lumMod val="75000"/>
                </a:schemeClr>
              </a:solidFill>
              <a:latin typeface="+mj-lt"/>
              <a:ea typeface="Helvetica Neue"/>
              <a:cs typeface="Helvetica Neue"/>
              <a:sym typeface="Helvetica Neue"/>
            </a:endParaRPr>
          </a:p>
          <a:p>
            <a:pPr lvl="0" algn="just">
              <a:buClr>
                <a:srgbClr val="EC7320"/>
              </a:buClr>
              <a:buSzPts val="2400"/>
            </a:pPr>
            <a:r>
              <a:rPr lang="it-IT" sz="1800" b="1" i="1" dirty="0" smtClean="0">
                <a:solidFill>
                  <a:schemeClr val="tx1"/>
                </a:solidFill>
                <a:latin typeface="+mj-lt"/>
                <a:ea typeface="Helvetica Neue"/>
                <a:cs typeface="Helvetica Neue"/>
                <a:sym typeface="Helvetica Neue"/>
              </a:rPr>
              <a:t>Care sunt provocările generate de dizabilități</a:t>
            </a:r>
            <a:r>
              <a:rPr lang="en-US" sz="1800" b="1" i="1" dirty="0" smtClean="0">
                <a:solidFill>
                  <a:schemeClr val="tx1"/>
                </a:solidFill>
                <a:latin typeface="+mj-lt"/>
                <a:ea typeface="Helvetica Neue"/>
                <a:cs typeface="Helvetica Neue"/>
                <a:sym typeface="Helvetica Neue"/>
              </a:rPr>
              <a:t>?</a:t>
            </a:r>
            <a:endParaRPr lang="en-US" sz="1800" b="1" i="1"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a</a:t>
            </a:r>
            <a:r>
              <a:rPr lang="en-US" sz="1800" dirty="0" smtClean="0">
                <a:solidFill>
                  <a:schemeClr val="tx1"/>
                </a:solidFill>
                <a:latin typeface="+mj-lt"/>
                <a:ea typeface="Helvetica Neue"/>
                <a:cs typeface="Helvetica Neue"/>
                <a:sym typeface="Helvetica Neue"/>
              </a:rPr>
              <a:t>cces</a:t>
            </a:r>
            <a:r>
              <a:rPr lang="ro-RO" sz="1800" dirty="0" smtClean="0">
                <a:solidFill>
                  <a:schemeClr val="tx1"/>
                </a:solidFill>
                <a:latin typeface="+mj-lt"/>
                <a:ea typeface="Helvetica Neue"/>
                <a:cs typeface="Helvetica Neue"/>
                <a:sym typeface="Helvetica Neue"/>
              </a:rPr>
              <a:t> dificil </a:t>
            </a:r>
            <a:r>
              <a:rPr lang="en-US" sz="1800" dirty="0" smtClean="0">
                <a:solidFill>
                  <a:schemeClr val="tx1"/>
                </a:solidFill>
                <a:latin typeface="+mj-lt"/>
                <a:ea typeface="Helvetica Neue"/>
                <a:cs typeface="Helvetica Neue"/>
                <a:sym typeface="Helvetica Neue"/>
              </a:rPr>
              <a:t>la servicii</a:t>
            </a:r>
            <a:r>
              <a:rPr lang="ro-RO" sz="1800" dirty="0" smtClean="0">
                <a:solidFill>
                  <a:schemeClr val="tx1"/>
                </a:solidFill>
                <a:latin typeface="+mj-lt"/>
                <a:ea typeface="Helvetica Neue"/>
                <a:cs typeface="Helvetica Neue"/>
                <a:sym typeface="Helvetica Neue"/>
              </a:rPr>
              <a:t>le</a:t>
            </a:r>
            <a:r>
              <a:rPr lang="en-US" sz="1800" dirty="0" smtClean="0">
                <a:solidFill>
                  <a:schemeClr val="tx1"/>
                </a:solidFill>
                <a:latin typeface="+mj-lt"/>
                <a:ea typeface="Helvetica Neue"/>
                <a:cs typeface="Helvetica Neue"/>
                <a:sym typeface="Helvetica Neue"/>
              </a:rPr>
              <a:t> de sănătate</a:t>
            </a:r>
            <a:r>
              <a:rPr lang="ro-RO" sz="1800" dirty="0" smtClean="0">
                <a:solidFill>
                  <a:schemeClr val="tx1"/>
                </a:solidFill>
                <a:latin typeface="+mj-lt"/>
                <a:ea typeface="Helvetica Neue"/>
                <a:cs typeface="Helvetica Neue"/>
                <a:sym typeface="Helvetica Neue"/>
              </a:rPr>
              <a:t>;</a:t>
            </a: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acces </a:t>
            </a:r>
            <a:r>
              <a:rPr lang="en-US" sz="1800" dirty="0" smtClean="0">
                <a:solidFill>
                  <a:schemeClr val="tx1"/>
                </a:solidFill>
                <a:latin typeface="+mj-lt"/>
                <a:ea typeface="Helvetica Neue"/>
                <a:cs typeface="Helvetica Neue"/>
                <a:sym typeface="Helvetica Neue"/>
              </a:rPr>
              <a:t>dific</a:t>
            </a:r>
            <a:r>
              <a:rPr lang="ro-RO" sz="1800" dirty="0" smtClean="0">
                <a:solidFill>
                  <a:schemeClr val="tx1"/>
                </a:solidFill>
                <a:latin typeface="+mj-lt"/>
                <a:ea typeface="Helvetica Neue"/>
                <a:cs typeface="Helvetica Neue"/>
                <a:sym typeface="Helvetica Neue"/>
              </a:rPr>
              <a:t>il</a:t>
            </a:r>
            <a:r>
              <a:rPr lang="en-US" sz="1800" dirty="0" smtClean="0">
                <a:solidFill>
                  <a:schemeClr val="tx1"/>
                </a:solidFill>
                <a:latin typeface="+mj-lt"/>
                <a:ea typeface="Helvetica Neue"/>
                <a:cs typeface="Helvetica Neue"/>
                <a:sym typeface="Helvetica Neue"/>
              </a:rPr>
              <a:t> </a:t>
            </a:r>
            <a:r>
              <a:rPr lang="ro-RO" sz="1800" dirty="0" smtClean="0">
                <a:solidFill>
                  <a:schemeClr val="tx1"/>
                </a:solidFill>
                <a:latin typeface="+mj-lt"/>
                <a:ea typeface="Helvetica Neue"/>
                <a:cs typeface="Helvetica Neue"/>
                <a:sym typeface="Helvetica Neue"/>
              </a:rPr>
              <a:t>pe piața locurilor de muncă </a:t>
            </a:r>
            <a:r>
              <a:rPr lang="en-US" sz="1800" dirty="0" smtClean="0">
                <a:solidFill>
                  <a:schemeClr val="tx1"/>
                </a:solidFill>
                <a:latin typeface="+mj-lt"/>
                <a:ea typeface="Helvetica Neue"/>
                <a:cs typeface="Helvetica Neue"/>
                <a:sym typeface="Helvetica Neue"/>
              </a:rPr>
              <a:t>și la educație</a:t>
            </a:r>
            <a:r>
              <a:rPr lang="ro-RO" sz="1800" dirty="0" smtClean="0">
                <a:solidFill>
                  <a:schemeClr val="tx1"/>
                </a:solidFill>
                <a:latin typeface="+mj-lt"/>
                <a:ea typeface="Helvetica Neue"/>
                <a:cs typeface="Helvetica Neue"/>
                <a:sym typeface="Helvetica Neue"/>
              </a:rPr>
              <a:t>;</a:t>
            </a: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atitudinea semenilor.</a:t>
            </a:r>
            <a:r>
              <a:rPr lang="en-US" sz="1800" b="1" dirty="0" smtClean="0">
                <a:solidFill>
                  <a:schemeClr val="tx1"/>
                </a:solidFill>
                <a:latin typeface="+mj-lt"/>
                <a:ea typeface="Helvetica Neue"/>
                <a:cs typeface="Helvetica Neue"/>
                <a:sym typeface="Helvetica Neue"/>
              </a:rPr>
              <a:t> </a:t>
            </a:r>
          </a:p>
        </p:txBody>
      </p:sp>
      <p:sp>
        <p:nvSpPr>
          <p:cNvPr id="6" name="TextBox 5"/>
          <p:cNvSpPr txBox="1"/>
          <p:nvPr/>
        </p:nvSpPr>
        <p:spPr>
          <a:xfrm>
            <a:off x="2556873" y="3479675"/>
            <a:ext cx="1074333" cy="338554"/>
          </a:xfrm>
          <a:prstGeom prst="rect">
            <a:avLst/>
          </a:prstGeom>
          <a:noFill/>
        </p:spPr>
        <p:txBody>
          <a:bodyPr wrap="none" rtlCol="0">
            <a:spAutoFit/>
          </a:bodyPr>
          <a:lstStyle/>
          <a:p>
            <a:r>
              <a:rPr lang="ro-RO" sz="1600" dirty="0" smtClean="0"/>
              <a:t>în</a:t>
            </a:r>
            <a:r>
              <a:rPr lang="en-US" sz="1600" dirty="0" smtClean="0"/>
              <a:t>n</a:t>
            </a:r>
            <a:r>
              <a:rPr lang="ro-RO" sz="1600" dirty="0" smtClean="0"/>
              <a:t>ăscute</a:t>
            </a:r>
            <a:endParaRPr lang="ro-RO" sz="1600" dirty="0"/>
          </a:p>
        </p:txBody>
      </p:sp>
      <p:sp>
        <p:nvSpPr>
          <p:cNvPr id="7" name="TextBox 6"/>
          <p:cNvSpPr txBox="1"/>
          <p:nvPr/>
        </p:nvSpPr>
        <p:spPr>
          <a:xfrm>
            <a:off x="2556873" y="3987831"/>
            <a:ext cx="1083951" cy="338554"/>
          </a:xfrm>
          <a:prstGeom prst="rect">
            <a:avLst/>
          </a:prstGeom>
          <a:noFill/>
        </p:spPr>
        <p:txBody>
          <a:bodyPr wrap="none" rtlCol="0">
            <a:spAutoFit/>
          </a:bodyPr>
          <a:lstStyle/>
          <a:p>
            <a:r>
              <a:rPr lang="ro-RO" sz="1600" dirty="0" smtClean="0"/>
              <a:t>dobândite</a:t>
            </a:r>
            <a:endParaRPr lang="en-US" sz="1600" dirty="0"/>
          </a:p>
        </p:txBody>
      </p:sp>
      <p:sp>
        <p:nvSpPr>
          <p:cNvPr id="2" name="Left-Up Arrow 1"/>
          <p:cNvSpPr/>
          <p:nvPr/>
        </p:nvSpPr>
        <p:spPr>
          <a:xfrm rot="8373513">
            <a:off x="2080359" y="3630459"/>
            <a:ext cx="548852" cy="588181"/>
          </a:xfrm>
          <a:prstGeom prst="leftUpArrow">
            <a:avLst>
              <a:gd name="adj1" fmla="val 1937"/>
              <a:gd name="adj2" fmla="val 25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Rectangle 2"/>
          <p:cNvSpPr/>
          <p:nvPr/>
        </p:nvSpPr>
        <p:spPr>
          <a:xfrm>
            <a:off x="9088244" y="3924549"/>
            <a:ext cx="2854712" cy="1477328"/>
          </a:xfrm>
          <a:prstGeom prst="rect">
            <a:avLst/>
          </a:prstGeom>
        </p:spPr>
        <p:txBody>
          <a:bodyPr wrap="square">
            <a:spAutoFit/>
          </a:bodyPr>
          <a:lstStyle/>
          <a:p>
            <a:pPr lvl="0" indent="3175" algn="just">
              <a:buClr>
                <a:srgbClr val="EC7320"/>
              </a:buClr>
              <a:buSzPts val="2400"/>
            </a:pPr>
            <a:r>
              <a:rPr lang="en-US" sz="1800" i="1" dirty="0">
                <a:solidFill>
                  <a:schemeClr val="accent2">
                    <a:lumMod val="75000"/>
                  </a:schemeClr>
                </a:solidFill>
                <a:latin typeface="+mj-lt"/>
                <a:ea typeface="Helvetica Neue"/>
                <a:cs typeface="Helvetica Neue"/>
                <a:sym typeface="Helvetica Neue"/>
              </a:rPr>
              <a:t>Gândiți-vă și împărtășiți: </a:t>
            </a:r>
          </a:p>
          <a:p>
            <a:pPr lvl="0" indent="3175" algn="just">
              <a:buClr>
                <a:srgbClr val="EC7320"/>
              </a:buClr>
              <a:buSzPts val="2400"/>
            </a:pPr>
            <a:r>
              <a:rPr lang="pt-BR" sz="1800" dirty="0" smtClean="0">
                <a:solidFill>
                  <a:srgbClr val="00B0F0"/>
                </a:solidFill>
                <a:latin typeface="+mj-lt"/>
                <a:ea typeface="Helvetica Neue"/>
                <a:cs typeface="Helvetica Neue"/>
                <a:sym typeface="Helvetica Neue"/>
              </a:rPr>
              <a:t>Care este provocarea dominantă în contextul dumneavoastră?  Cum </a:t>
            </a:r>
            <a:r>
              <a:rPr lang="ro-RO" sz="1800" dirty="0" smtClean="0">
                <a:solidFill>
                  <a:srgbClr val="00B0F0"/>
                </a:solidFill>
                <a:latin typeface="+mj-lt"/>
                <a:ea typeface="Helvetica Neue"/>
                <a:cs typeface="Helvetica Neue"/>
                <a:sym typeface="Helvetica Neue"/>
              </a:rPr>
              <a:t>vă </a:t>
            </a:r>
            <a:r>
              <a:rPr lang="pt-BR" sz="1800" dirty="0" smtClean="0">
                <a:solidFill>
                  <a:srgbClr val="00B0F0"/>
                </a:solidFill>
                <a:latin typeface="+mj-lt"/>
                <a:ea typeface="Helvetica Neue"/>
                <a:cs typeface="Helvetica Neue"/>
                <a:sym typeface="Helvetica Neue"/>
              </a:rPr>
              <a:t>descurc</a:t>
            </a:r>
            <a:r>
              <a:rPr lang="ro-RO" sz="1800" dirty="0" smtClean="0">
                <a:solidFill>
                  <a:srgbClr val="00B0F0"/>
                </a:solidFill>
                <a:latin typeface="+mj-lt"/>
                <a:ea typeface="Helvetica Neue"/>
                <a:cs typeface="Helvetica Neue"/>
                <a:sym typeface="Helvetica Neue"/>
              </a:rPr>
              <a:t>ați?</a:t>
            </a:r>
            <a:endParaRPr lang="en-US" sz="1800" dirty="0">
              <a:solidFill>
                <a:srgbClr val="FF0000"/>
              </a:solidFill>
              <a:latin typeface="+mj-lt"/>
              <a:ea typeface="Helvetica Neue"/>
              <a:cs typeface="Helvetica Neue"/>
              <a:sym typeface="Helvetica Neue"/>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9802777" y="2062454"/>
            <a:ext cx="1405524" cy="1862095"/>
          </a:xfrm>
          <a:prstGeom prst="rect">
            <a:avLst/>
          </a:prstGeom>
        </p:spPr>
      </p:pic>
      <p:sp>
        <p:nvSpPr>
          <p:cNvPr id="11"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1790377204"/>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22054" y="1489185"/>
            <a:ext cx="11450700" cy="338550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it-IT" sz="2800" b="1" i="0" u="none" strike="noStrike" cap="none" dirty="0" smtClean="0">
                <a:solidFill>
                  <a:schemeClr val="accent2">
                    <a:lumMod val="75000"/>
                  </a:schemeClr>
                </a:solidFill>
                <a:latin typeface="+mj-lt"/>
                <a:ea typeface="Helvetica Neue"/>
                <a:cs typeface="Helvetica Neue"/>
                <a:sym typeface="Helvetica Neue"/>
              </a:rPr>
              <a:t>Dizabilit</a:t>
            </a:r>
            <a:r>
              <a:rPr lang="ro-RO" sz="2800" b="1" i="0" u="none" strike="noStrike" cap="none" dirty="0" smtClean="0">
                <a:solidFill>
                  <a:schemeClr val="accent2">
                    <a:lumMod val="75000"/>
                  </a:schemeClr>
                </a:solidFill>
                <a:latin typeface="+mj-lt"/>
                <a:ea typeface="Helvetica Neue"/>
                <a:cs typeface="Helvetica Neue"/>
                <a:sym typeface="Helvetica Neue"/>
              </a:rPr>
              <a:t>ăț</a:t>
            </a:r>
            <a:r>
              <a:rPr lang="it-IT" sz="2800" b="1" i="0" u="none" strike="noStrike" cap="none" dirty="0" smtClean="0">
                <a:solidFill>
                  <a:schemeClr val="accent2">
                    <a:lumMod val="75000"/>
                  </a:schemeClr>
                </a:solidFill>
                <a:latin typeface="+mj-lt"/>
                <a:ea typeface="Helvetica Neue"/>
                <a:cs typeface="Helvetica Neue"/>
                <a:sym typeface="Helvetica Neue"/>
              </a:rPr>
              <a:t>i, educa</a:t>
            </a:r>
            <a:r>
              <a:rPr lang="ro-RO" sz="2800" b="1" i="0" u="none" strike="noStrike" cap="none" dirty="0" smtClean="0">
                <a:solidFill>
                  <a:schemeClr val="accent2">
                    <a:lumMod val="75000"/>
                  </a:schemeClr>
                </a:solidFill>
                <a:latin typeface="+mj-lt"/>
                <a:ea typeface="Helvetica Neue"/>
                <a:cs typeface="Helvetica Neue"/>
                <a:sym typeface="Helvetica Neue"/>
              </a:rPr>
              <a:t>ț</a:t>
            </a:r>
            <a:r>
              <a:rPr lang="it-IT" sz="2800" b="1" i="0" u="none" strike="noStrike" cap="none" dirty="0" smtClean="0">
                <a:solidFill>
                  <a:schemeClr val="accent2">
                    <a:lumMod val="75000"/>
                  </a:schemeClr>
                </a:solidFill>
                <a:latin typeface="+mj-lt"/>
                <a:ea typeface="Helvetica Neue"/>
                <a:cs typeface="Helvetica Neue"/>
                <a:sym typeface="Helvetica Neue"/>
              </a:rPr>
              <a:t>ie special</a:t>
            </a:r>
            <a:r>
              <a:rPr lang="ro-RO" sz="2800" b="1" i="0" u="none" strike="noStrike" cap="none" dirty="0" smtClean="0">
                <a:solidFill>
                  <a:schemeClr val="accent2">
                    <a:lumMod val="75000"/>
                  </a:schemeClr>
                </a:solidFill>
                <a:latin typeface="+mj-lt"/>
                <a:ea typeface="Helvetica Neue"/>
                <a:cs typeface="Helvetica Neue"/>
                <a:sym typeface="Helvetica Neue"/>
              </a:rPr>
              <a:t>ă</a:t>
            </a:r>
            <a:r>
              <a:rPr lang="it-IT" sz="2800" b="1" i="0" u="none" strike="noStrike" cap="none" dirty="0" smtClean="0">
                <a:solidFill>
                  <a:schemeClr val="accent2">
                    <a:lumMod val="75000"/>
                  </a:schemeClr>
                </a:solidFill>
                <a:latin typeface="+mj-lt"/>
                <a:ea typeface="Helvetica Neue"/>
                <a:cs typeface="Helvetica Neue"/>
                <a:sym typeface="Helvetica Neue"/>
              </a:rPr>
              <a:t> </a:t>
            </a:r>
            <a:r>
              <a:rPr lang="ro-RO" sz="2800" b="1" i="0" u="none" strike="noStrike" cap="none" dirty="0" smtClean="0">
                <a:solidFill>
                  <a:schemeClr val="accent2">
                    <a:lumMod val="75000"/>
                  </a:schemeClr>
                </a:solidFill>
                <a:latin typeface="+mj-lt"/>
                <a:ea typeface="Helvetica Neue"/>
                <a:cs typeface="Helvetica Neue"/>
                <a:sym typeface="Helvetica Neue"/>
              </a:rPr>
              <a:t>ș</a:t>
            </a:r>
            <a:r>
              <a:rPr lang="it-IT" sz="2800" b="1" i="0" u="none" strike="noStrike" cap="none" dirty="0" smtClean="0">
                <a:solidFill>
                  <a:schemeClr val="accent2">
                    <a:lumMod val="75000"/>
                  </a:schemeClr>
                </a:solidFill>
                <a:latin typeface="+mj-lt"/>
                <a:ea typeface="Helvetica Neue"/>
                <a:cs typeface="Helvetica Neue"/>
                <a:sym typeface="Helvetica Neue"/>
              </a:rPr>
              <a:t>i </a:t>
            </a:r>
            <a:r>
              <a:rPr lang="ro-RO" sz="2800" b="1" i="0" u="none" strike="noStrike" cap="none" dirty="0" smtClean="0">
                <a:solidFill>
                  <a:schemeClr val="accent2">
                    <a:lumMod val="75000"/>
                  </a:schemeClr>
                </a:solidFill>
                <a:latin typeface="+mj-lt"/>
                <a:ea typeface="Helvetica Neue"/>
                <a:cs typeface="Helvetica Neue"/>
                <a:sym typeface="Helvetica Neue"/>
              </a:rPr>
              <a:t>EI</a:t>
            </a:r>
          </a:p>
          <a:p>
            <a:pPr marR="0" lvl="0" algn="l" rtl="0">
              <a:lnSpc>
                <a:spcPct val="100000"/>
              </a:lnSpc>
              <a:spcBef>
                <a:spcPts val="0"/>
              </a:spcBef>
              <a:spcAft>
                <a:spcPts val="0"/>
              </a:spcAft>
              <a:buClr>
                <a:srgbClr val="EC7320"/>
              </a:buClr>
              <a:buSzPts val="2400"/>
            </a:pPr>
            <a:endParaRPr lang="en-US" sz="2400" i="0" u="none" strike="noStrike" cap="none" dirty="0" smtClean="0">
              <a:solidFill>
                <a:schemeClr val="tx1"/>
              </a:solidFill>
              <a:latin typeface="+mj-lt"/>
              <a:ea typeface="Helvetica Neue"/>
              <a:cs typeface="Helvetica Neue"/>
              <a:sym typeface="Helvetica Neue"/>
            </a:endParaRPr>
          </a:p>
          <a:p>
            <a:pPr>
              <a:buClr>
                <a:srgbClr val="EC7320"/>
              </a:buClr>
              <a:buSzPts val="2400"/>
            </a:pPr>
            <a:r>
              <a:rPr lang="ro-RO" sz="1800" dirty="0" smtClean="0">
                <a:latin typeface="+mj-lt"/>
              </a:rPr>
              <a:t>Proiectul</a:t>
            </a:r>
            <a:r>
              <a:rPr lang="en-US" sz="1800" dirty="0" smtClean="0">
                <a:latin typeface="+mj-lt"/>
              </a:rPr>
              <a:t> </a:t>
            </a:r>
            <a:r>
              <a:rPr lang="en-US" sz="1800" b="1" dirty="0">
                <a:latin typeface="+mj-lt"/>
              </a:rPr>
              <a:t>InCrea</a:t>
            </a:r>
            <a:r>
              <a:rPr lang="en-US" sz="1800" b="1" dirty="0" smtClean="0">
                <a:latin typeface="+mj-lt"/>
              </a:rPr>
              <a:t>+ </a:t>
            </a:r>
            <a:r>
              <a:rPr lang="en-US" sz="1800" dirty="0" smtClean="0">
                <a:latin typeface="+mj-lt"/>
              </a:rPr>
              <a:t>încearcă să contribuie</a:t>
            </a:r>
            <a:r>
              <a:rPr lang="ro-RO" sz="1800" dirty="0" smtClean="0">
                <a:latin typeface="+mj-lt"/>
              </a:rPr>
              <a:t>,</a:t>
            </a:r>
            <a:r>
              <a:rPr lang="en-US" sz="1800" dirty="0" smtClean="0">
                <a:latin typeface="+mj-lt"/>
              </a:rPr>
              <a:t> prin </a:t>
            </a:r>
            <a:r>
              <a:rPr lang="ro-RO" sz="1800" dirty="0" smtClean="0">
                <a:latin typeface="+mj-lt"/>
              </a:rPr>
              <a:t>intermediul metodelor</a:t>
            </a:r>
            <a:r>
              <a:rPr lang="en-US" sz="1800" dirty="0" smtClean="0">
                <a:latin typeface="+mj-lt"/>
              </a:rPr>
              <a:t> </a:t>
            </a:r>
            <a:r>
              <a:rPr lang="ro-RO" sz="1800" dirty="0" smtClean="0">
                <a:latin typeface="+mj-lt"/>
              </a:rPr>
              <a:t>educaționale </a:t>
            </a:r>
            <a:r>
              <a:rPr lang="en-US" sz="1800" dirty="0" smtClean="0">
                <a:latin typeface="+mj-lt"/>
              </a:rPr>
              <a:t>artistice</a:t>
            </a:r>
            <a:r>
              <a:rPr lang="ro-RO" sz="1800" dirty="0" smtClean="0">
                <a:latin typeface="+mj-lt"/>
              </a:rPr>
              <a:t>,</a:t>
            </a:r>
            <a:r>
              <a:rPr lang="en-US" sz="1800" dirty="0" smtClean="0">
                <a:latin typeface="+mj-lt"/>
              </a:rPr>
              <a:t> la includerea elevilor cu dizabilități în</a:t>
            </a:r>
            <a:r>
              <a:rPr lang="ro-RO" sz="1800" dirty="0" smtClean="0">
                <a:latin typeface="+mj-lt"/>
              </a:rPr>
              <a:t> mediul școlar</a:t>
            </a:r>
            <a:r>
              <a:rPr lang="en-US" sz="1800" dirty="0" smtClean="0">
                <a:latin typeface="+mj-lt"/>
              </a:rPr>
              <a:t>.</a:t>
            </a:r>
            <a:endParaRPr lang="en-US" sz="1800" b="1" dirty="0">
              <a:solidFill>
                <a:srgbClr val="0070C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1800" i="0" u="none" strike="noStrike" cap="none"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1800" dirty="0" smtClean="0">
                <a:solidFill>
                  <a:schemeClr val="tx1"/>
                </a:solidFill>
                <a:latin typeface="+mj-lt"/>
                <a:ea typeface="Helvetica Neue"/>
                <a:cs typeface="Helvetica Neue"/>
                <a:sym typeface="Helvetica Neue"/>
              </a:rPr>
              <a:t>Pregătirea copiilor cu nevoi educaționale speciale (CES) pentru educația incluzivă este complicată, deoarece </a:t>
            </a:r>
            <a:r>
              <a:rPr lang="ro-RO" sz="1800" dirty="0" smtClean="0">
                <a:solidFill>
                  <a:schemeClr val="tx1"/>
                </a:solidFill>
                <a:latin typeface="+mj-lt"/>
                <a:ea typeface="Helvetica Neue"/>
                <a:cs typeface="Helvetica Neue"/>
                <a:sym typeface="Helvetica Neue"/>
              </a:rPr>
              <a:t>au</a:t>
            </a:r>
            <a:r>
              <a:rPr lang="en-US" sz="1800" dirty="0" smtClean="0">
                <a:solidFill>
                  <a:schemeClr val="tx1"/>
                </a:solidFill>
                <a:latin typeface="+mj-lt"/>
                <a:ea typeface="Helvetica Neue"/>
                <a:cs typeface="Helvetica Neue"/>
                <a:sym typeface="Helvetica Neue"/>
              </a:rPr>
              <a:t> nevoie de:</a:t>
            </a: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i="0" u="none" strike="noStrike" cap="none" dirty="0">
                <a:solidFill>
                  <a:schemeClr val="tx1"/>
                </a:solidFill>
                <a:latin typeface="+mj-lt"/>
                <a:ea typeface="Helvetica Neue"/>
                <a:cs typeface="Helvetica Neue"/>
                <a:sym typeface="Helvetica Neue"/>
              </a:rPr>
              <a:t> </a:t>
            </a:r>
            <a:r>
              <a:rPr lang="en-US" sz="1800" i="0" u="none" strike="noStrike" cap="none" dirty="0" smtClean="0">
                <a:solidFill>
                  <a:schemeClr val="tx1"/>
                </a:solidFill>
                <a:latin typeface="+mj-lt"/>
                <a:ea typeface="Helvetica Neue"/>
                <a:cs typeface="Helvetica Neue"/>
                <a:sym typeface="Helvetica Neue"/>
              </a:rPr>
              <a:t> </a:t>
            </a:r>
            <a:r>
              <a:rPr lang="ro-RO" sz="1800" i="0" u="none" strike="noStrike" cap="none" dirty="0" smtClean="0">
                <a:solidFill>
                  <a:schemeClr val="tx1"/>
                </a:solidFill>
                <a:latin typeface="+mj-lt"/>
                <a:ea typeface="Helvetica Neue"/>
                <a:cs typeface="Helvetica Neue"/>
                <a:sym typeface="Helvetica Neue"/>
              </a:rPr>
              <a:t>adaptarea curriculară</a:t>
            </a:r>
          </a:p>
          <a:p>
            <a:pPr marL="914400" marR="0" lvl="0" indent="-457200" algn="l" rtl="0">
              <a:lnSpc>
                <a:spcPct val="100000"/>
              </a:lnSpc>
              <a:spcBef>
                <a:spcPts val="0"/>
              </a:spcBef>
              <a:spcAft>
                <a:spcPts val="0"/>
              </a:spcAf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a</a:t>
            </a:r>
            <a:r>
              <a:rPr lang="en-US" sz="1800" dirty="0" smtClean="0">
                <a:solidFill>
                  <a:schemeClr val="tx1"/>
                </a:solidFill>
                <a:latin typeface="+mj-lt"/>
                <a:ea typeface="Helvetica Neue"/>
                <a:cs typeface="Helvetica Neue"/>
                <a:sym typeface="Helvetica Neue"/>
              </a:rPr>
              <a:t>dap</a:t>
            </a:r>
            <a:r>
              <a:rPr lang="ro-RO" sz="1800" dirty="0" smtClean="0">
                <a:solidFill>
                  <a:schemeClr val="tx1"/>
                </a:solidFill>
                <a:latin typeface="+mj-lt"/>
                <a:ea typeface="Helvetica Neue"/>
                <a:cs typeface="Helvetica Neue"/>
                <a:sym typeface="Helvetica Neue"/>
              </a:rPr>
              <a:t>tarea metodelor de predare</a:t>
            </a:r>
            <a:endParaRPr lang="en-US" sz="1800" dirty="0" smtClean="0">
              <a:solidFill>
                <a:schemeClr val="tx1"/>
              </a:solidFill>
              <a:latin typeface="+mj-lt"/>
              <a:ea typeface="Helvetica Neue"/>
              <a:cs typeface="Helvetica Neue"/>
              <a:sym typeface="Helvetica Neue"/>
            </a:endParaRP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i="0" u="none" strike="noStrike" cap="none" dirty="0" smtClean="0">
                <a:solidFill>
                  <a:schemeClr val="tx1"/>
                </a:solidFill>
                <a:latin typeface="+mj-lt"/>
                <a:ea typeface="Helvetica Neue"/>
                <a:cs typeface="Helvetica Neue"/>
                <a:sym typeface="Helvetica Neue"/>
              </a:rPr>
              <a:t>  </a:t>
            </a:r>
            <a:r>
              <a:rPr lang="ro-RO" sz="1800" i="0" u="none" strike="noStrike" cap="none" dirty="0" smtClean="0">
                <a:solidFill>
                  <a:schemeClr val="tx1"/>
                </a:solidFill>
                <a:latin typeface="+mj-lt"/>
                <a:ea typeface="Helvetica Neue"/>
                <a:cs typeface="Helvetica Neue"/>
                <a:sym typeface="Helvetica Neue"/>
              </a:rPr>
              <a:t>modificarea </a:t>
            </a:r>
            <a:r>
              <a:rPr lang="en-US" sz="1800" i="0" u="none" strike="noStrike" cap="none" dirty="0" smtClean="0">
                <a:solidFill>
                  <a:schemeClr val="tx1"/>
                </a:solidFill>
                <a:latin typeface="+mj-lt"/>
                <a:ea typeface="Helvetica Neue"/>
                <a:cs typeface="Helvetica Neue"/>
                <a:sym typeface="Helvetica Neue"/>
              </a:rPr>
              <a:t>tehnici</a:t>
            </a:r>
            <a:r>
              <a:rPr lang="ro-RO" sz="1800" i="0" u="none" strike="noStrike" cap="none" dirty="0" smtClean="0">
                <a:solidFill>
                  <a:schemeClr val="tx1"/>
                </a:solidFill>
                <a:latin typeface="+mj-lt"/>
                <a:ea typeface="Helvetica Neue"/>
                <a:cs typeface="Helvetica Neue"/>
                <a:sym typeface="Helvetica Neue"/>
              </a:rPr>
              <a:t>lor</a:t>
            </a:r>
            <a:r>
              <a:rPr lang="en-US" sz="1800" i="0" u="none" strike="noStrike" cap="none" dirty="0" smtClean="0">
                <a:solidFill>
                  <a:schemeClr val="tx1"/>
                </a:solidFill>
                <a:latin typeface="+mj-lt"/>
                <a:ea typeface="Helvetica Neue"/>
                <a:cs typeface="Helvetica Neue"/>
                <a:sym typeface="Helvetica Neue"/>
              </a:rPr>
              <a:t> de evaluare</a:t>
            </a:r>
            <a:endParaRPr lang="ro-RO" sz="1800" dirty="0">
              <a:solidFill>
                <a:schemeClr val="tx1"/>
              </a:solidFill>
              <a:latin typeface="+mj-lt"/>
              <a:ea typeface="Helvetica Neue"/>
              <a:cs typeface="Helvetica Neue"/>
              <a:sym typeface="Helvetica Neue"/>
            </a:endParaRPr>
          </a:p>
          <a:p>
            <a:pPr marL="914400" marR="0" lvl="0" indent="-457200" algn="l" rtl="0">
              <a:lnSpc>
                <a:spcPct val="100000"/>
              </a:lnSpc>
              <a:spcBef>
                <a:spcPts val="0"/>
              </a:spcBef>
              <a:spcAft>
                <a:spcPts val="0"/>
              </a:spcAf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măsuri</a:t>
            </a:r>
            <a:r>
              <a:rPr lang="en-US" sz="1800" dirty="0" smtClean="0">
                <a:solidFill>
                  <a:schemeClr val="tx1"/>
                </a:solidFill>
                <a:latin typeface="+mj-lt"/>
                <a:ea typeface="Helvetica Neue"/>
                <a:cs typeface="Helvetica Neue"/>
                <a:sym typeface="Helvetica Neue"/>
              </a:rPr>
              <a:t> privind accesibilitatea</a:t>
            </a:r>
            <a:endParaRPr lang="en-US" sz="1800" i="0" u="none" strike="noStrike" cap="none" dirty="0" smtClean="0">
              <a:solidFill>
                <a:schemeClr val="tx1"/>
              </a:solidFill>
              <a:latin typeface="+mj-lt"/>
              <a:ea typeface="Helvetica Neue"/>
              <a:cs typeface="Helvetica Neue"/>
              <a:sym typeface="Helvetica Neue"/>
            </a:endParaRPr>
          </a:p>
        </p:txBody>
      </p:sp>
      <p:sp>
        <p:nvSpPr>
          <p:cNvPr id="2" name="Rectangle 1"/>
          <p:cNvSpPr/>
          <p:nvPr/>
        </p:nvSpPr>
        <p:spPr>
          <a:xfrm>
            <a:off x="1703467" y="5511886"/>
            <a:ext cx="8109837" cy="369332"/>
          </a:xfrm>
          <a:prstGeom prst="rect">
            <a:avLst/>
          </a:prstGeom>
        </p:spPr>
        <p:txBody>
          <a:bodyPr wrap="square">
            <a:spAutoFit/>
          </a:bodyPr>
          <a:lstStyle/>
          <a:p>
            <a:pPr lvl="0">
              <a:buClr>
                <a:srgbClr val="EC7320"/>
              </a:buClr>
              <a:buSzPts val="2400"/>
            </a:pPr>
            <a:r>
              <a:rPr lang="en-US" sz="1800" i="1" dirty="0">
                <a:solidFill>
                  <a:schemeClr val="accent2">
                    <a:lumMod val="75000"/>
                  </a:schemeClr>
                </a:solidFill>
                <a:latin typeface="+mn-lt"/>
                <a:ea typeface="Helvetica Neue"/>
                <a:cs typeface="Helvetica Neue"/>
                <a:sym typeface="Helvetica Neue"/>
              </a:rPr>
              <a:t>Gândiți-vă și împărtășiți</a:t>
            </a:r>
            <a:r>
              <a:rPr lang="en-US" sz="1800" dirty="0" smtClean="0">
                <a:solidFill>
                  <a:schemeClr val="accent2">
                    <a:lumMod val="75000"/>
                  </a:schemeClr>
                </a:solidFill>
                <a:latin typeface="+mn-lt"/>
                <a:ea typeface="Helvetica Neue"/>
                <a:cs typeface="Helvetica Neue"/>
                <a:sym typeface="Helvetica Neue"/>
              </a:rPr>
              <a:t>: </a:t>
            </a:r>
            <a:r>
              <a:rPr lang="en-US" sz="1800" dirty="0" smtClean="0">
                <a:solidFill>
                  <a:srgbClr val="00B0F0"/>
                </a:solidFill>
                <a:latin typeface="+mn-lt"/>
                <a:ea typeface="Helvetica Neue"/>
                <a:cs typeface="Helvetica Neue"/>
                <a:sym typeface="Helvetica Neue"/>
              </a:rPr>
              <a:t>Cum pregătiți copiii CES pentru educația incluzivă?</a:t>
            </a:r>
            <a:endParaRPr lang="en-US" sz="1800" dirty="0">
              <a:solidFill>
                <a:srgbClr val="00B0F0"/>
              </a:solidFill>
              <a:latin typeface="+mn-lt"/>
              <a:ea typeface="Helvetica Neue"/>
              <a:cs typeface="Helvetica Neue"/>
              <a:sym typeface="Helvetica Neue"/>
            </a:endParaRPr>
          </a:p>
        </p:txBody>
      </p:sp>
      <p:sp>
        <p:nvSpPr>
          <p:cNvPr id="3" name="Rectangle 2"/>
          <p:cNvSpPr/>
          <p:nvPr/>
        </p:nvSpPr>
        <p:spPr>
          <a:xfrm>
            <a:off x="5865108" y="4090148"/>
            <a:ext cx="5291833" cy="338554"/>
          </a:xfrm>
          <a:prstGeom prst="rect">
            <a:avLst/>
          </a:prstGeom>
        </p:spPr>
        <p:txBody>
          <a:bodyPr wrap="none">
            <a:spAutoFit/>
          </a:bodyPr>
          <a:lstStyle/>
          <a:p>
            <a:r>
              <a:rPr lang="en-US" sz="1600" dirty="0">
                <a:solidFill>
                  <a:schemeClr val="tx1"/>
                </a:solidFill>
                <a:latin typeface="+mj-lt"/>
                <a:ea typeface="Helvetica Neue"/>
                <a:cs typeface="Helvetica Neue"/>
                <a:sym typeface="Helvetica Neue"/>
              </a:rPr>
              <a:t> </a:t>
            </a:r>
            <a:r>
              <a:rPr lang="ro-RO" b="1" dirty="0" smtClean="0">
                <a:solidFill>
                  <a:schemeClr val="accent2">
                    <a:lumMod val="75000"/>
                  </a:schemeClr>
                </a:solidFill>
                <a:latin typeface="+mj-lt"/>
                <a:ea typeface="Helvetica Neue"/>
                <a:cs typeface="Helvetica Neue"/>
                <a:sym typeface="Helvetica Neue"/>
              </a:rPr>
              <a:t>EDUCAȚIE I</a:t>
            </a:r>
            <a:r>
              <a:rPr lang="en-US" b="1" dirty="0" smtClean="0">
                <a:solidFill>
                  <a:schemeClr val="accent2">
                    <a:lumMod val="75000"/>
                  </a:schemeClr>
                </a:solidFill>
                <a:latin typeface="+mj-lt"/>
                <a:ea typeface="Helvetica Neue"/>
                <a:cs typeface="Helvetica Neue"/>
                <a:sym typeface="Helvetica Neue"/>
              </a:rPr>
              <a:t>NCLU</a:t>
            </a:r>
            <a:r>
              <a:rPr lang="ro-RO" b="1" dirty="0" smtClean="0">
                <a:solidFill>
                  <a:schemeClr val="accent2">
                    <a:lumMod val="75000"/>
                  </a:schemeClr>
                </a:solidFill>
                <a:latin typeface="+mj-lt"/>
                <a:ea typeface="Helvetica Neue"/>
                <a:cs typeface="Helvetica Neue"/>
                <a:sym typeface="Helvetica Neue"/>
              </a:rPr>
              <a:t>ZIVĂ</a:t>
            </a:r>
            <a:r>
              <a:rPr lang="en-US" b="1" dirty="0" smtClean="0">
                <a:solidFill>
                  <a:schemeClr val="accent2">
                    <a:lumMod val="75000"/>
                  </a:schemeClr>
                </a:solidFill>
                <a:latin typeface="+mj-lt"/>
                <a:ea typeface="Helvetica Neue"/>
                <a:cs typeface="Helvetica Neue"/>
                <a:sym typeface="Helvetica Neue"/>
              </a:rPr>
              <a:t> </a:t>
            </a:r>
            <a:r>
              <a:rPr lang="en-US" b="1" dirty="0">
                <a:solidFill>
                  <a:schemeClr val="accent2">
                    <a:lumMod val="75000"/>
                  </a:schemeClr>
                </a:solidFill>
                <a:latin typeface="+mj-lt"/>
                <a:ea typeface="Helvetica Neue"/>
                <a:cs typeface="Helvetica Neue"/>
                <a:sym typeface="Helvetica Neue"/>
              </a:rPr>
              <a:t>= </a:t>
            </a:r>
            <a:r>
              <a:rPr lang="en-US" b="1" dirty="0" smtClean="0">
                <a:solidFill>
                  <a:schemeClr val="accent2">
                    <a:lumMod val="75000"/>
                  </a:schemeClr>
                </a:solidFill>
                <a:latin typeface="+mj-lt"/>
                <a:ea typeface="Helvetica Neue"/>
                <a:cs typeface="Helvetica Neue"/>
                <a:sym typeface="Helvetica Neue"/>
              </a:rPr>
              <a:t>STRATEGIE MULTICOMPONENTĂ</a:t>
            </a:r>
            <a:endParaRPr lang="en-US" dirty="0">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501473" y="4749384"/>
            <a:ext cx="1104139" cy="1462808"/>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25769659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388" y="1619812"/>
            <a:ext cx="11450700" cy="3416279"/>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it-IT" sz="2400" b="1" dirty="0" smtClean="0">
                <a:solidFill>
                  <a:schemeClr val="accent2">
                    <a:lumMod val="75000"/>
                  </a:schemeClr>
                </a:solidFill>
                <a:latin typeface="+mj-lt"/>
                <a:ea typeface="Helvetica Neue"/>
                <a:cs typeface="Helvetica Neue"/>
                <a:sym typeface="Helvetica Neue"/>
              </a:rPr>
              <a:t>Dizabilit</a:t>
            </a:r>
            <a:r>
              <a:rPr lang="ro-RO" sz="2400" b="1" dirty="0" smtClean="0">
                <a:solidFill>
                  <a:schemeClr val="accent2">
                    <a:lumMod val="75000"/>
                  </a:schemeClr>
                </a:solidFill>
                <a:latin typeface="+mj-lt"/>
                <a:ea typeface="Helvetica Neue"/>
                <a:cs typeface="Helvetica Neue"/>
                <a:sym typeface="Helvetica Neue"/>
              </a:rPr>
              <a:t>ăț</a:t>
            </a:r>
            <a:r>
              <a:rPr lang="it-IT" sz="2400" b="1" dirty="0" smtClean="0">
                <a:solidFill>
                  <a:schemeClr val="accent2">
                    <a:lumMod val="75000"/>
                  </a:schemeClr>
                </a:solidFill>
                <a:latin typeface="+mj-lt"/>
                <a:ea typeface="Helvetica Neue"/>
                <a:cs typeface="Helvetica Neue"/>
                <a:sym typeface="Helvetica Neue"/>
              </a:rPr>
              <a:t>i</a:t>
            </a:r>
            <a:r>
              <a:rPr lang="it-IT" sz="2400" b="1" dirty="0">
                <a:solidFill>
                  <a:schemeClr val="accent2">
                    <a:lumMod val="75000"/>
                  </a:schemeClr>
                </a:solidFill>
                <a:latin typeface="+mj-lt"/>
                <a:ea typeface="Helvetica Neue"/>
                <a:cs typeface="Helvetica Neue"/>
                <a:sym typeface="Helvetica Neue"/>
              </a:rPr>
              <a:t>, educa</a:t>
            </a:r>
            <a:r>
              <a:rPr lang="ro-RO" sz="2400" b="1" dirty="0">
                <a:solidFill>
                  <a:schemeClr val="accent2">
                    <a:lumMod val="75000"/>
                  </a:schemeClr>
                </a:solidFill>
                <a:latin typeface="+mj-lt"/>
                <a:ea typeface="Helvetica Neue"/>
                <a:cs typeface="Helvetica Neue"/>
                <a:sym typeface="Helvetica Neue"/>
              </a:rPr>
              <a:t>ț</a:t>
            </a:r>
            <a:r>
              <a:rPr lang="it-IT" sz="2400" b="1" dirty="0">
                <a:solidFill>
                  <a:schemeClr val="accent2">
                    <a:lumMod val="75000"/>
                  </a:schemeClr>
                </a:solidFill>
                <a:latin typeface="+mj-lt"/>
                <a:ea typeface="Helvetica Neue"/>
                <a:cs typeface="Helvetica Neue"/>
                <a:sym typeface="Helvetica Neue"/>
              </a:rPr>
              <a:t>ie special</a:t>
            </a:r>
            <a:r>
              <a:rPr lang="ro-RO" sz="2400" b="1" dirty="0">
                <a:solidFill>
                  <a:schemeClr val="accent2">
                    <a:lumMod val="75000"/>
                  </a:schemeClr>
                </a:solidFill>
                <a:latin typeface="+mj-lt"/>
                <a:ea typeface="Helvetica Neue"/>
                <a:cs typeface="Helvetica Neue"/>
                <a:sym typeface="Helvetica Neue"/>
              </a:rPr>
              <a:t>ă</a:t>
            </a:r>
            <a:r>
              <a:rPr lang="it-IT" sz="2400" b="1" dirty="0">
                <a:solidFill>
                  <a:schemeClr val="accent2">
                    <a:lumMod val="75000"/>
                  </a:schemeClr>
                </a:solidFill>
                <a:latin typeface="+mj-lt"/>
                <a:ea typeface="Helvetica Neue"/>
                <a:cs typeface="Helvetica Neue"/>
                <a:sym typeface="Helvetica Neue"/>
              </a:rPr>
              <a:t> </a:t>
            </a:r>
            <a:r>
              <a:rPr lang="ro-RO" sz="2400" b="1" dirty="0">
                <a:solidFill>
                  <a:schemeClr val="accent2">
                    <a:lumMod val="75000"/>
                  </a:schemeClr>
                </a:solidFill>
                <a:latin typeface="+mj-lt"/>
                <a:ea typeface="Helvetica Neue"/>
                <a:cs typeface="Helvetica Neue"/>
                <a:sym typeface="Helvetica Neue"/>
              </a:rPr>
              <a:t>ș</a:t>
            </a:r>
            <a:r>
              <a:rPr lang="it-IT" sz="2400" b="1" dirty="0">
                <a:solidFill>
                  <a:schemeClr val="accent2">
                    <a:lumMod val="75000"/>
                  </a:schemeClr>
                </a:solidFill>
                <a:latin typeface="+mj-lt"/>
                <a:ea typeface="Helvetica Neue"/>
                <a:cs typeface="Helvetica Neue"/>
                <a:sym typeface="Helvetica Neue"/>
              </a:rPr>
              <a:t>i </a:t>
            </a:r>
            <a:r>
              <a:rPr lang="ro-RO" sz="2400" b="1" dirty="0">
                <a:solidFill>
                  <a:schemeClr val="accent2">
                    <a:lumMod val="75000"/>
                  </a:schemeClr>
                </a:solidFill>
                <a:latin typeface="+mj-lt"/>
                <a:ea typeface="Helvetica Neue"/>
                <a:cs typeface="Helvetica Neue"/>
                <a:sym typeface="Helvetica Neue"/>
              </a:rPr>
              <a:t>EI</a:t>
            </a:r>
          </a:p>
          <a:p>
            <a:pPr marR="0" lvl="0" algn="l" rtl="0">
              <a:lnSpc>
                <a:spcPct val="100000"/>
              </a:lnSpc>
              <a:spcBef>
                <a:spcPts val="0"/>
              </a:spcBef>
              <a:spcAft>
                <a:spcPts val="0"/>
              </a:spcAft>
              <a:buClr>
                <a:srgbClr val="EC7320"/>
              </a:buClr>
              <a:buSzPts val="2400"/>
            </a:pPr>
            <a:endParaRPr lang="en-US" sz="2400" i="0" u="none" strike="noStrike" cap="none" dirty="0" smtClean="0">
              <a:solidFill>
                <a:schemeClr val="tx1"/>
              </a:solidFill>
              <a:latin typeface="+mj-lt"/>
              <a:ea typeface="Helvetica Neue"/>
              <a:cs typeface="Helvetica Neue"/>
              <a:sym typeface="Helvetica Neue"/>
            </a:endParaRPr>
          </a:p>
          <a:p>
            <a:pPr lvl="0">
              <a:buClr>
                <a:srgbClr val="EC7320"/>
              </a:buClr>
              <a:buSzPts val="2400"/>
            </a:pPr>
            <a:r>
              <a:rPr lang="ro-RO" sz="2000" b="1" dirty="0" smtClean="0">
                <a:solidFill>
                  <a:schemeClr val="tx1"/>
                </a:solidFill>
                <a:ea typeface="Helvetica Neue"/>
                <a:cs typeface="Helvetica Neue"/>
                <a:sym typeface="Helvetica Neue"/>
              </a:rPr>
              <a:t>Orientări </a:t>
            </a:r>
            <a:r>
              <a:rPr lang="ro-RO" sz="2000" b="1" dirty="0">
                <a:solidFill>
                  <a:schemeClr val="tx1"/>
                </a:solidFill>
                <a:ea typeface="Helvetica Neue"/>
                <a:cs typeface="Helvetica Neue"/>
                <a:sym typeface="Helvetica Neue"/>
              </a:rPr>
              <a:t>politice </a:t>
            </a:r>
            <a:r>
              <a:rPr lang="ro-RO" sz="2000" b="1" dirty="0" smtClean="0">
                <a:solidFill>
                  <a:schemeClr val="tx1"/>
                </a:solidFill>
                <a:ea typeface="Helvetica Neue"/>
                <a:cs typeface="Helvetica Neue"/>
                <a:sym typeface="Helvetica Neue"/>
              </a:rPr>
              <a:t>ale </a:t>
            </a:r>
            <a:r>
              <a:rPr lang="en-US" sz="2000" b="1" dirty="0" smtClean="0">
                <a:solidFill>
                  <a:schemeClr val="tx1"/>
                </a:solidFill>
                <a:latin typeface="+mj-lt"/>
                <a:ea typeface="Helvetica Neue"/>
                <a:cs typeface="Helvetica Neue"/>
                <a:sym typeface="Helvetica Neue"/>
              </a:rPr>
              <a:t>UNESCO</a:t>
            </a:r>
            <a:r>
              <a:rPr lang="en-US" sz="2000" dirty="0" smtClean="0">
                <a:solidFill>
                  <a:schemeClr val="tx1"/>
                </a:solidFill>
                <a:latin typeface="+mj-lt"/>
                <a:ea typeface="Helvetica Neue"/>
                <a:cs typeface="Helvetica Neue"/>
                <a:sym typeface="Helvetica Neue"/>
              </a:rPr>
              <a:t>, </a:t>
            </a:r>
            <a:r>
              <a:rPr lang="it-IT" sz="2000" dirty="0" smtClean="0">
                <a:solidFill>
                  <a:schemeClr val="tx1"/>
                </a:solidFill>
                <a:latin typeface="+mj-lt"/>
                <a:ea typeface="Helvetica Neue"/>
                <a:cs typeface="Helvetica Neue"/>
                <a:sym typeface="Helvetica Neue"/>
              </a:rPr>
              <a:t>trei motive pentru a sprijini </a:t>
            </a:r>
            <a:r>
              <a:rPr lang="ro-RO" sz="2000" dirty="0" smtClean="0">
                <a:solidFill>
                  <a:schemeClr val="tx1"/>
                </a:solidFill>
                <a:latin typeface="+mj-lt"/>
                <a:ea typeface="Helvetica Neue"/>
                <a:cs typeface="Helvetica Neue"/>
                <a:sym typeface="Helvetica Neue"/>
              </a:rPr>
              <a:t>EI</a:t>
            </a:r>
            <a:r>
              <a:rPr lang="en-US" sz="2000" dirty="0" smtClean="0">
                <a:solidFill>
                  <a:schemeClr val="tx1"/>
                </a:solidFill>
                <a:latin typeface="+mj-lt"/>
                <a:ea typeface="Helvetica Neue"/>
                <a:cs typeface="Helvetica Neue"/>
                <a:sym typeface="Helvetica Neue"/>
              </a:rPr>
              <a:t>:</a:t>
            </a:r>
          </a:p>
          <a:p>
            <a:pPr marR="0" lvl="0" algn="l" rtl="0">
              <a:lnSpc>
                <a:spcPct val="100000"/>
              </a:lnSpc>
              <a:spcBef>
                <a:spcPts val="0"/>
              </a:spcBef>
              <a:spcAft>
                <a:spcPts val="0"/>
              </a:spcAft>
              <a:buClr>
                <a:srgbClr val="EC7320"/>
              </a:buClr>
              <a:buSzPts val="2400"/>
            </a:pPr>
            <a:endParaRPr lang="en-US" sz="2400" dirty="0" smtClean="0">
              <a:solidFill>
                <a:schemeClr val="tx1"/>
              </a:solidFill>
              <a:latin typeface="+mj-lt"/>
              <a:ea typeface="Helvetica Neue"/>
              <a:cs typeface="Helvetica Neue"/>
              <a:sym typeface="Helvetica Neue"/>
            </a:endParaRPr>
          </a:p>
          <a:p>
            <a:pPr marL="457200" marR="0" lvl="0" indent="-457200" algn="just" rtl="0">
              <a:lnSpc>
                <a:spcPct val="150000"/>
              </a:lnSpc>
              <a:spcBef>
                <a:spcPts val="0"/>
              </a:spcBef>
              <a:spcAft>
                <a:spcPts val="0"/>
              </a:spcAft>
              <a:buClr>
                <a:srgbClr val="EC7320"/>
              </a:buClr>
              <a:buSzPct val="100000"/>
              <a:buAutoNum type="arabicPeriod"/>
            </a:pPr>
            <a:r>
              <a:rPr lang="en-US" sz="2000" b="1" i="0" u="none" strike="noStrike" cap="none" dirty="0" smtClean="0">
                <a:solidFill>
                  <a:schemeClr val="tx1"/>
                </a:solidFill>
                <a:latin typeface="+mj-lt"/>
                <a:ea typeface="Helvetica Neue"/>
                <a:cs typeface="Helvetica Neue"/>
                <a:sym typeface="Helvetica Neue"/>
              </a:rPr>
              <a:t>E</a:t>
            </a:r>
            <a:r>
              <a:rPr lang="ro-RO" sz="2000" b="1" i="0" u="none" strike="noStrike" cap="none" dirty="0" smtClean="0">
                <a:solidFill>
                  <a:schemeClr val="tx1"/>
                </a:solidFill>
                <a:latin typeface="+mj-lt"/>
                <a:ea typeface="Helvetica Neue"/>
                <a:cs typeface="Helvetica Neue"/>
                <a:sym typeface="Helvetica Neue"/>
              </a:rPr>
              <a:t>I</a:t>
            </a:r>
            <a:r>
              <a:rPr lang="en-US" sz="2000" i="0" u="none" strike="noStrike" cap="none" dirty="0" smtClean="0">
                <a:solidFill>
                  <a:schemeClr val="tx1"/>
                </a:solidFill>
                <a:latin typeface="+mj-lt"/>
                <a:ea typeface="Helvetica Neue"/>
                <a:cs typeface="Helvetica Neue"/>
                <a:sym typeface="Helvetica Neue"/>
              </a:rPr>
              <a:t> își propune să dezvolte modalități de predare care să răspundă diferitelor nevoi.</a:t>
            </a:r>
          </a:p>
          <a:p>
            <a:pPr marL="457200" marR="0" lvl="0" indent="-457200" algn="just" rtl="0">
              <a:lnSpc>
                <a:spcPct val="150000"/>
              </a:lnSpc>
              <a:spcBef>
                <a:spcPts val="0"/>
              </a:spcBef>
              <a:spcAft>
                <a:spcPts val="0"/>
              </a:spcAft>
              <a:buClr>
                <a:srgbClr val="EC7320"/>
              </a:buClr>
              <a:buSzPct val="100000"/>
              <a:buAutoNum type="arabicPeriod"/>
            </a:pPr>
            <a:r>
              <a:rPr lang="en-US" sz="2000" b="1" dirty="0" smtClean="0">
                <a:solidFill>
                  <a:schemeClr val="tx1"/>
                </a:solidFill>
                <a:latin typeface="+mj-lt"/>
                <a:ea typeface="Helvetica Neue"/>
                <a:cs typeface="Helvetica Neue"/>
                <a:sym typeface="Helvetica Neue"/>
              </a:rPr>
              <a:t>E</a:t>
            </a:r>
            <a:r>
              <a:rPr lang="ro-RO" sz="2000" b="1" dirty="0" smtClean="0">
                <a:solidFill>
                  <a:schemeClr val="tx1"/>
                </a:solidFill>
                <a:latin typeface="+mj-lt"/>
                <a:ea typeface="Helvetica Neue"/>
                <a:cs typeface="Helvetica Neue"/>
                <a:sym typeface="Helvetica Neue"/>
              </a:rPr>
              <a:t>I</a:t>
            </a:r>
            <a:r>
              <a:rPr lang="en-US" sz="2000" dirty="0" smtClean="0">
                <a:solidFill>
                  <a:schemeClr val="tx1"/>
                </a:solidFill>
                <a:latin typeface="+mj-lt"/>
                <a:ea typeface="Helvetica Neue"/>
                <a:cs typeface="Helvetica Neue"/>
                <a:sym typeface="Helvetica Neue"/>
              </a:rPr>
              <a:t> este un instrument excelent pentru schimbarea atitudinilor față de diversitate și pentru </a:t>
            </a:r>
            <a:r>
              <a:rPr lang="ro-RO" sz="2000" dirty="0" smtClean="0">
                <a:solidFill>
                  <a:schemeClr val="tx1"/>
                </a:solidFill>
                <a:latin typeface="+mj-lt"/>
                <a:ea typeface="Helvetica Neue"/>
                <a:cs typeface="Helvetica Neue"/>
                <a:sym typeface="Helvetica Neue"/>
              </a:rPr>
              <a:t>a pune </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bazele</a:t>
            </a:r>
            <a:r>
              <a:rPr lang="en-US" sz="2000" dirty="0" smtClean="0">
                <a:solidFill>
                  <a:schemeClr val="tx1"/>
                </a:solidFill>
                <a:latin typeface="+mj-lt"/>
                <a:ea typeface="Helvetica Neue"/>
                <a:cs typeface="Helvetica Neue"/>
                <a:sym typeface="Helvetica Neue"/>
              </a:rPr>
              <a:t> unei societăți nediscriminatorii și nepărtinitoare.</a:t>
            </a:r>
            <a:endParaRPr lang="en-US" sz="2000" i="0" u="none" strike="noStrike" cap="none" dirty="0" smtClean="0">
              <a:solidFill>
                <a:schemeClr val="tx1"/>
              </a:solidFill>
              <a:latin typeface="+mj-lt"/>
              <a:ea typeface="Helvetica Neue"/>
              <a:cs typeface="Helvetica Neue"/>
              <a:sym typeface="Helvetica Neue"/>
            </a:endParaRPr>
          </a:p>
          <a:p>
            <a:pPr marL="457200" marR="0" lvl="0" indent="-457200" algn="just" rtl="0">
              <a:lnSpc>
                <a:spcPct val="150000"/>
              </a:lnSpc>
              <a:spcBef>
                <a:spcPts val="0"/>
              </a:spcBef>
              <a:spcAft>
                <a:spcPts val="0"/>
              </a:spcAft>
              <a:buClr>
                <a:srgbClr val="EC7320"/>
              </a:buClr>
              <a:buSzPct val="100000"/>
              <a:buAutoNum type="arabicPeriod"/>
            </a:pPr>
            <a:r>
              <a:rPr lang="ro-RO" sz="2000" b="1" dirty="0" smtClean="0">
                <a:solidFill>
                  <a:schemeClr val="tx1"/>
                </a:solidFill>
                <a:latin typeface="+mj-lt"/>
                <a:ea typeface="Helvetica Neue"/>
                <a:cs typeface="Helvetica Neue"/>
                <a:sym typeface="Helvetica Neue"/>
              </a:rPr>
              <a:t>EI</a:t>
            </a:r>
            <a:r>
              <a:rPr lang="en-US" sz="2000" dirty="0" smtClean="0">
                <a:solidFill>
                  <a:schemeClr val="tx1"/>
                </a:solidFill>
                <a:latin typeface="+mj-lt"/>
                <a:ea typeface="Helvetica Neue"/>
                <a:cs typeface="Helvetica Neue"/>
                <a:sym typeface="Helvetica Neue"/>
              </a:rPr>
              <a:t> este rentabil</a:t>
            </a:r>
            <a:r>
              <a:rPr lang="ro-RO" sz="2000" dirty="0" smtClean="0">
                <a:solidFill>
                  <a:schemeClr val="tx1"/>
                </a:solidFill>
                <a:latin typeface="+mj-lt"/>
                <a:ea typeface="Helvetica Neue"/>
                <a:cs typeface="Helvetica Neue"/>
                <a:sym typeface="Helvetica Neue"/>
              </a:rPr>
              <a:t>ă</a:t>
            </a:r>
            <a:r>
              <a:rPr lang="en-US" sz="2000" dirty="0" smtClean="0">
                <a:solidFill>
                  <a:schemeClr val="tx1"/>
                </a:solidFill>
                <a:latin typeface="+mj-lt"/>
                <a:ea typeface="Helvetica Neue"/>
                <a:cs typeface="Helvetica Neue"/>
                <a:sym typeface="Helvetica Neue"/>
              </a:rPr>
              <a:t>.</a:t>
            </a:r>
            <a:endParaRPr lang="en-US" sz="2000" i="0" u="none" strike="noStrike" cap="none" dirty="0" smtClean="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551075543"/>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78249" y="1645202"/>
            <a:ext cx="11450700" cy="360094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en-US" sz="2400" i="0" u="none" strike="noStrike" cap="none" dirty="0" smtClean="0">
                <a:solidFill>
                  <a:schemeClr val="accent2">
                    <a:lumMod val="75000"/>
                  </a:schemeClr>
                </a:solidFill>
                <a:latin typeface="+mj-lt"/>
                <a:ea typeface="Helvetica Neue"/>
                <a:cs typeface="Helvetica Neue"/>
                <a:sym typeface="Helvetica Neue"/>
              </a:rPr>
              <a:t>Beneficiile educației incluzive pentru copiii cu dizabilități</a:t>
            </a:r>
            <a:endParaRPr lang="ro-RO" sz="2400" i="0" u="none" strike="noStrike" cap="none" dirty="0" smtClean="0">
              <a:solidFill>
                <a:schemeClr val="accent2">
                  <a:lumMod val="75000"/>
                </a:schemeClr>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ro-RO" sz="2000" b="1" dirty="0" smtClean="0">
                <a:solidFill>
                  <a:schemeClr val="tx1"/>
                </a:solidFill>
                <a:latin typeface="+mj-lt"/>
                <a:ea typeface="Helvetica Neue"/>
                <a:cs typeface="Helvetica Neue"/>
                <a:sym typeface="Helvetica Neue"/>
              </a:rPr>
              <a:t>Beneficii </a:t>
            </a:r>
            <a:r>
              <a:rPr lang="en-US" sz="2000" b="1" dirty="0" smtClean="0">
                <a:solidFill>
                  <a:schemeClr val="tx1"/>
                </a:solidFill>
                <a:latin typeface="+mj-lt"/>
                <a:ea typeface="Helvetica Neue"/>
                <a:cs typeface="Helvetica Neue"/>
                <a:sym typeface="Helvetica Neue"/>
              </a:rPr>
              <a:t>Social</a:t>
            </a:r>
            <a:r>
              <a:rPr lang="ro-RO" sz="2000" b="1" dirty="0" smtClean="0">
                <a:solidFill>
                  <a:schemeClr val="tx1"/>
                </a:solidFill>
                <a:latin typeface="+mj-lt"/>
                <a:ea typeface="Helvetica Neue"/>
                <a:cs typeface="Helvetica Neue"/>
                <a:sym typeface="Helvetica Neue"/>
              </a:rPr>
              <a:t>e</a:t>
            </a:r>
            <a:endParaRPr lang="en-US" sz="2000" b="1" dirty="0" smtClean="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dirty="0">
                <a:solidFill>
                  <a:schemeClr val="tx1"/>
                </a:solidFill>
                <a:latin typeface="+mj-lt"/>
                <a:ea typeface="Helvetica Neue"/>
                <a:cs typeface="Helvetica Neue"/>
                <a:sym typeface="Helvetica Neue"/>
              </a:rPr>
              <a:t> </a:t>
            </a:r>
            <a:r>
              <a:rPr lang="en-US" sz="2000" b="1" dirty="0" smtClean="0">
                <a:solidFill>
                  <a:schemeClr val="tx1"/>
                </a:solidFill>
                <a:latin typeface="+mj-lt"/>
                <a:ea typeface="Helvetica Neue"/>
                <a:cs typeface="Helvetica Neue"/>
                <a:sym typeface="Helvetica Neue"/>
              </a:rPr>
              <a:t>                     </a:t>
            </a:r>
            <a:r>
              <a:rPr lang="en-US" sz="2000" dirty="0" smtClean="0">
                <a:solidFill>
                  <a:srgbClr val="00B0F0"/>
                </a:solidFill>
                <a:latin typeface="+mj-lt"/>
                <a:ea typeface="Helvetica Neue"/>
                <a:cs typeface="Helvetica Neue"/>
                <a:sym typeface="Helvetica Neue"/>
              </a:rPr>
              <a:t>Vă rugăm să numiți </a:t>
            </a:r>
            <a:r>
              <a:rPr lang="ro-RO" sz="2000" dirty="0" smtClean="0">
                <a:solidFill>
                  <a:srgbClr val="00B0F0"/>
                </a:solidFill>
                <a:latin typeface="+mj-lt"/>
                <a:ea typeface="Helvetica Neue"/>
                <a:cs typeface="Helvetica Neue"/>
                <a:sym typeface="Helvetica Neue"/>
              </a:rPr>
              <a:t>o serie de</a:t>
            </a:r>
            <a:r>
              <a:rPr lang="en-US" sz="2000" dirty="0" smtClean="0">
                <a:solidFill>
                  <a:srgbClr val="00B0F0"/>
                </a:solidFill>
                <a:latin typeface="+mj-lt"/>
                <a:ea typeface="Helvetica Neue"/>
                <a:cs typeface="Helvetica Neue"/>
                <a:sym typeface="Helvetica Neue"/>
              </a:rPr>
              <a:t> beneficii sociale…</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en-US" sz="2000" b="1" dirty="0" smtClean="0">
                <a:solidFill>
                  <a:schemeClr val="tx1"/>
                </a:solidFill>
                <a:latin typeface="+mj-lt"/>
                <a:ea typeface="Helvetica Neue"/>
                <a:cs typeface="Helvetica Neue"/>
                <a:sym typeface="Helvetica Neue"/>
              </a:rPr>
              <a:t>Depășirea prejudecăților sociale</a:t>
            </a:r>
            <a:endParaRPr lang="en-US" sz="2000" b="1" dirty="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mj-lt"/>
              <a:ea typeface="Helvetica Neue"/>
              <a:cs typeface="Helvetica Neue"/>
              <a:sym typeface="Helvetica Neue"/>
            </a:endParaRPr>
          </a:p>
          <a:p>
            <a:pPr lvl="0">
              <a:buClr>
                <a:srgbClr val="EC7320"/>
              </a:buClr>
              <a:buSzPts val="2400"/>
            </a:pPr>
            <a:r>
              <a:rPr lang="en-US" sz="2400" dirty="0" smtClean="0">
                <a:solidFill>
                  <a:schemeClr val="tx1"/>
                </a:solidFill>
                <a:latin typeface="+mj-lt"/>
                <a:ea typeface="Helvetica Neue"/>
                <a:cs typeface="Helvetica Neue"/>
                <a:sym typeface="Helvetica Neue"/>
              </a:rPr>
              <a:t>                  </a:t>
            </a:r>
            <a:r>
              <a:rPr lang="en-US" sz="2000" dirty="0" smtClean="0">
                <a:solidFill>
                  <a:srgbClr val="00B0F0"/>
                </a:solidFill>
                <a:latin typeface="+mj-lt"/>
                <a:ea typeface="Helvetica Neue"/>
                <a:cs typeface="Helvetica Neue"/>
                <a:sym typeface="Helvetica Neue"/>
              </a:rPr>
              <a:t>De ce este important să depășim prejudecățile sociale?</a:t>
            </a:r>
            <a:endParaRPr lang="en-US" sz="2000" i="0" u="none" strike="noStrike" cap="none" dirty="0" smtClean="0">
              <a:solidFill>
                <a:srgbClr val="00B0F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78248" y="2958352"/>
            <a:ext cx="1593340" cy="96354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78248" y="4464424"/>
            <a:ext cx="1473341" cy="890973"/>
          </a:xfrm>
          <a:prstGeom prst="rect">
            <a:avLst/>
          </a:prstGeom>
        </p:spPr>
      </p:pic>
      <p:sp>
        <p:nvSpPr>
          <p:cNvPr id="8"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0100858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2797" y="1783312"/>
            <a:ext cx="10934259" cy="3293169"/>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400" dirty="0" smtClean="0">
                <a:solidFill>
                  <a:schemeClr val="accent2">
                    <a:lumMod val="75000"/>
                  </a:schemeClr>
                </a:solidFill>
                <a:latin typeface="+mj-lt"/>
                <a:ea typeface="Helvetica Neue"/>
                <a:cs typeface="Helvetica Neue"/>
                <a:sym typeface="Helvetica Neue"/>
              </a:rPr>
              <a:t>Care sunt </a:t>
            </a:r>
            <a:r>
              <a:rPr lang="ro-RO" sz="2400" dirty="0" smtClean="0">
                <a:solidFill>
                  <a:schemeClr val="accent2">
                    <a:lumMod val="75000"/>
                  </a:schemeClr>
                </a:solidFill>
                <a:latin typeface="+mj-lt"/>
                <a:ea typeface="Helvetica Neue"/>
                <a:cs typeface="Helvetica Neue"/>
                <a:sym typeface="Helvetica Neue"/>
              </a:rPr>
              <a:t>principalele </a:t>
            </a:r>
            <a:r>
              <a:rPr lang="en-US" sz="2400" dirty="0" smtClean="0">
                <a:solidFill>
                  <a:schemeClr val="accent2">
                    <a:lumMod val="75000"/>
                  </a:schemeClr>
                </a:solidFill>
                <a:latin typeface="+mj-lt"/>
                <a:ea typeface="Helvetica Neue"/>
                <a:cs typeface="Helvetica Neue"/>
                <a:sym typeface="Helvetica Neue"/>
              </a:rPr>
              <a:t>obstacolele în calea educației incluzive pentru copiii cu dizabilități</a:t>
            </a:r>
            <a:r>
              <a:rPr lang="en-US" sz="2400" i="0" u="none" strike="noStrike" cap="none" dirty="0" smtClean="0">
                <a:solidFill>
                  <a:schemeClr val="accent2">
                    <a:lumMod val="75000"/>
                  </a:schemeClr>
                </a:solidFill>
                <a:latin typeface="+mj-lt"/>
                <a:ea typeface="Helvetica Neue"/>
                <a:cs typeface="Helvetica Neue"/>
                <a:sym typeface="Helvetica Neue"/>
              </a:rPr>
              <a:t>?</a:t>
            </a:r>
          </a:p>
          <a:p>
            <a:pPr marR="0" lvl="0" algn="just"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Lipsa unei formări adecvate a cadrelor didactice</a:t>
            </a:r>
            <a:endParaRPr lang="ro-RO" sz="2000"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Lipsa accesibilității fizice</a:t>
            </a:r>
            <a:endParaRPr lang="ro-RO" sz="2000"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pPr>
            <a:r>
              <a:rPr lang="ro-RO" sz="2000" dirty="0" smtClean="0">
                <a:solidFill>
                  <a:schemeClr val="tx1"/>
                </a:solidFill>
                <a:latin typeface="+mj-lt"/>
                <a:ea typeface="Helvetica Neue"/>
                <a:cs typeface="Helvetica Neue"/>
                <a:sym typeface="Helvetica Neue"/>
              </a:rPr>
              <a:t>Barierele </a:t>
            </a:r>
            <a:r>
              <a:rPr lang="ro-RO" sz="2000" dirty="0">
                <a:solidFill>
                  <a:schemeClr val="tx1"/>
                </a:solidFill>
                <a:latin typeface="+mj-lt"/>
                <a:ea typeface="Helvetica Neue"/>
                <a:cs typeface="Helvetica Neue"/>
                <a:sym typeface="Helvetica Neue"/>
              </a:rPr>
              <a:t>a</a:t>
            </a:r>
            <a:r>
              <a:rPr lang="en-US" sz="2000" dirty="0" err="1" smtClean="0">
                <a:solidFill>
                  <a:schemeClr val="tx1"/>
                </a:solidFill>
                <a:latin typeface="+mj-lt"/>
                <a:ea typeface="Helvetica Neue"/>
                <a:cs typeface="Helvetica Neue"/>
                <a:sym typeface="Helvetica Neue"/>
              </a:rPr>
              <a:t>titudin</a:t>
            </a:r>
            <a:r>
              <a:rPr lang="ro-RO" sz="2000" dirty="0" smtClean="0">
                <a:solidFill>
                  <a:schemeClr val="tx1"/>
                </a:solidFill>
                <a:latin typeface="+mj-lt"/>
                <a:ea typeface="Helvetica Neue"/>
                <a:cs typeface="Helvetica Neue"/>
                <a:sym typeface="Helvetica Neue"/>
              </a:rPr>
              <a:t>ale</a:t>
            </a:r>
            <a:endParaRPr lang="en-US" sz="2000" dirty="0" smtClean="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pPr>
            <a:endParaRPr lang="en-US" sz="2000" dirty="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pPr>
            <a:r>
              <a:rPr lang="ro-RO" sz="2000" dirty="0" smtClean="0">
                <a:solidFill>
                  <a:schemeClr val="tx1"/>
                </a:solidFill>
                <a:latin typeface="+mj-lt"/>
                <a:ea typeface="Helvetica Neue"/>
                <a:cs typeface="Helvetica Neue"/>
                <a:sym typeface="Helvetica Neue"/>
              </a:rPr>
              <a:t>Barierele economice</a:t>
            </a:r>
            <a:endParaRPr lang="en-US" sz="2000" i="0" u="none" strike="noStrike" cap="none" dirty="0" smtClean="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835221937"/>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1282" y="1546644"/>
            <a:ext cx="11450700" cy="2308284"/>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en-US" sz="2400" dirty="0" smtClean="0">
                <a:solidFill>
                  <a:schemeClr val="accent2">
                    <a:lumMod val="75000"/>
                  </a:schemeClr>
                </a:solidFill>
                <a:latin typeface="+mj-lt"/>
                <a:ea typeface="Helvetica Neue"/>
                <a:cs typeface="Helvetica Neue"/>
                <a:sym typeface="Helvetica Neue"/>
              </a:rPr>
              <a:t>Depășirea provocărilor legate de </a:t>
            </a:r>
            <a:r>
              <a:rPr lang="ro-RO" sz="2400" dirty="0" smtClean="0">
                <a:solidFill>
                  <a:schemeClr val="accent2">
                    <a:lumMod val="75000"/>
                  </a:schemeClr>
                </a:solidFill>
                <a:latin typeface="+mj-lt"/>
                <a:ea typeface="Helvetica Neue"/>
                <a:cs typeface="Helvetica Neue"/>
                <a:sym typeface="Helvetica Neue"/>
              </a:rPr>
              <a:t>E</a:t>
            </a:r>
            <a:r>
              <a:rPr lang="en-US" sz="2400" dirty="0" smtClean="0">
                <a:solidFill>
                  <a:schemeClr val="accent2">
                    <a:lumMod val="75000"/>
                  </a:schemeClr>
                </a:solidFill>
                <a:latin typeface="+mj-lt"/>
                <a:ea typeface="Helvetica Neue"/>
                <a:cs typeface="Helvetica Neue"/>
                <a:sym typeface="Helvetica Neue"/>
              </a:rPr>
              <a:t>ducația </a:t>
            </a:r>
            <a:r>
              <a:rPr lang="ro-RO" sz="2400" dirty="0" smtClean="0">
                <a:solidFill>
                  <a:schemeClr val="accent2">
                    <a:lumMod val="75000"/>
                  </a:schemeClr>
                </a:solidFill>
                <a:latin typeface="+mj-lt"/>
                <a:ea typeface="Helvetica Neue"/>
                <a:cs typeface="Helvetica Neue"/>
                <a:sym typeface="Helvetica Neue"/>
              </a:rPr>
              <a:t>I</a:t>
            </a:r>
            <a:r>
              <a:rPr lang="en-US" sz="2400" dirty="0" smtClean="0">
                <a:solidFill>
                  <a:schemeClr val="accent2">
                    <a:lumMod val="75000"/>
                  </a:schemeClr>
                </a:solidFill>
                <a:latin typeface="+mj-lt"/>
                <a:ea typeface="Helvetica Neue"/>
                <a:cs typeface="Helvetica Neue"/>
                <a:sym typeface="Helvetica Neue"/>
              </a:rPr>
              <a:t>ncluzivă pentru copiii cu dizabilități</a:t>
            </a:r>
            <a:endParaRPr lang="ro-RO" sz="2400" dirty="0" smtClean="0">
              <a:solidFill>
                <a:schemeClr val="accent2">
                  <a:lumMod val="75000"/>
                </a:schemeClr>
              </a:solidFill>
              <a:latin typeface="+mj-lt"/>
              <a:ea typeface="Helvetica Neue"/>
              <a:cs typeface="Helvetica Neue"/>
              <a:sym typeface="Helvetica Neue"/>
            </a:endParaRPr>
          </a:p>
          <a:p>
            <a:pPr lvl="0">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ro-RO" sz="2000" dirty="0" smtClean="0">
                <a:solidFill>
                  <a:schemeClr val="tx1"/>
                </a:solidFill>
                <a:latin typeface="+mj-lt"/>
                <a:ea typeface="Helvetica Neue"/>
                <a:cs typeface="Helvetica Neue"/>
                <a:sym typeface="Helvetica Neue"/>
              </a:rPr>
              <a:t>Aşezarea </a:t>
            </a:r>
            <a:r>
              <a:rPr lang="en-US" sz="2000" dirty="0" smtClean="0">
                <a:solidFill>
                  <a:schemeClr val="tx1"/>
                </a:solidFill>
                <a:latin typeface="+mj-lt"/>
                <a:ea typeface="Helvetica Neue"/>
                <a:cs typeface="Helvetica Neue"/>
                <a:sym typeface="Helvetica Neue"/>
              </a:rPr>
              <a:t>elevi</a:t>
            </a:r>
            <a:r>
              <a:rPr lang="ro-RO" sz="2000" dirty="0" smtClean="0">
                <a:solidFill>
                  <a:schemeClr val="tx1"/>
                </a:solidFill>
                <a:latin typeface="+mj-lt"/>
                <a:ea typeface="Helvetica Neue"/>
                <a:cs typeface="Helvetica Neue"/>
                <a:sym typeface="Helvetica Neue"/>
              </a:rPr>
              <a:t>lor </a:t>
            </a:r>
            <a:r>
              <a:rPr lang="en-US" sz="2000" dirty="0" smtClean="0">
                <a:solidFill>
                  <a:schemeClr val="tx1"/>
                </a:solidFill>
                <a:latin typeface="+mj-lt"/>
                <a:ea typeface="Helvetica Neue"/>
                <a:cs typeface="Helvetica Neue"/>
                <a:sym typeface="Helvetica Neue"/>
              </a:rPr>
              <a:t>cu dizabilități în mod adecvat în sala de clasă</a:t>
            </a:r>
            <a:r>
              <a:rPr lang="ro-RO" sz="2000" dirty="0" smtClean="0">
                <a:solidFill>
                  <a:schemeClr val="tx1"/>
                </a:solidFill>
                <a:latin typeface="+mj-lt"/>
                <a:ea typeface="Helvetica Neue"/>
                <a:cs typeface="Helvetica Neue"/>
                <a:sym typeface="Helvetica Neue"/>
              </a:rPr>
              <a:t>;</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Asigurarea egalității de tratament</a:t>
            </a:r>
            <a:r>
              <a:rPr lang="ro-RO" sz="2000" dirty="0" smtClean="0">
                <a:solidFill>
                  <a:schemeClr val="tx1"/>
                </a:solidFill>
                <a:latin typeface="+mj-lt"/>
                <a:ea typeface="Helvetica Neue"/>
                <a:cs typeface="Helvetica Neue"/>
                <a:sym typeface="Helvetica Neue"/>
              </a:rPr>
              <a:t>;</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Elaborarea planului individual de educație</a:t>
            </a:r>
            <a:r>
              <a:rPr lang="ro-RO" sz="2000" dirty="0" smtClean="0">
                <a:solidFill>
                  <a:schemeClr val="tx1"/>
                </a:solidFill>
                <a:latin typeface="+mj-lt"/>
                <a:ea typeface="Helvetica Neue"/>
                <a:cs typeface="Helvetica Neue"/>
                <a:sym typeface="Helvetica Neue"/>
              </a:rPr>
              <a:t>;</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ro-RO" sz="2000" dirty="0" smtClean="0">
                <a:solidFill>
                  <a:schemeClr val="tx1"/>
                </a:solidFill>
                <a:latin typeface="+mj-lt"/>
                <a:ea typeface="Helvetica Neue"/>
                <a:cs typeface="Helvetica Neue"/>
                <a:sym typeface="Helvetica Neue"/>
              </a:rPr>
              <a:t>Crearea</a:t>
            </a:r>
            <a:r>
              <a:rPr lang="en-US" sz="2000" dirty="0" smtClean="0">
                <a:solidFill>
                  <a:schemeClr val="tx1"/>
                </a:solidFill>
                <a:latin typeface="+mj-lt"/>
                <a:ea typeface="Helvetica Neue"/>
                <a:cs typeface="Helvetica Neue"/>
                <a:sym typeface="Helvetica Neue"/>
              </a:rPr>
              <a:t> un cerc de prieteni</a:t>
            </a:r>
            <a:r>
              <a:rPr lang="ro-RO" sz="2000" dirty="0">
                <a:solidFill>
                  <a:schemeClr val="tx1"/>
                </a:solidFill>
                <a:latin typeface="+mj-lt"/>
                <a:ea typeface="Helvetica Neue"/>
                <a:cs typeface="Helvetica Neue"/>
                <a:sym typeface="Helvetica Neue"/>
              </a:rPr>
              <a:t>;</a:t>
            </a:r>
            <a:endParaRPr lang="ro-RO" sz="2000" dirty="0" smtClean="0">
              <a:solidFill>
                <a:schemeClr val="tx1"/>
              </a:solidFill>
              <a:latin typeface="+mj-lt"/>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Adoptarea sau aplicarea așa-numitului Design Universal pentru Învățare</a:t>
            </a:r>
            <a:r>
              <a:rPr lang="ro-RO" sz="2000" dirty="0" smtClean="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(UDL)</a:t>
            </a:r>
            <a:r>
              <a:rPr lang="ro-RO" sz="2000" dirty="0" smtClean="0">
                <a:solidFill>
                  <a:schemeClr val="tx1"/>
                </a:solidFill>
                <a:latin typeface="+mj-lt"/>
                <a:ea typeface="Helvetica Neue"/>
                <a:cs typeface="Helvetica Neue"/>
                <a:sym typeface="Helvetica Neue"/>
              </a:rPr>
              <a:t>.</a:t>
            </a:r>
            <a:endParaRPr lang="en-US" sz="2000" dirty="0" smtClean="0">
              <a:solidFill>
                <a:schemeClr val="tx1"/>
              </a:solidFill>
              <a:latin typeface="+mj-lt"/>
              <a:ea typeface="Helvetica Neue"/>
              <a:cs typeface="Helvetica Neue"/>
              <a:sym typeface="Helvetica Neue"/>
            </a:endParaRPr>
          </a:p>
        </p:txBody>
      </p:sp>
      <p:sp>
        <p:nvSpPr>
          <p:cNvPr id="2" name="Rectangle 1"/>
          <p:cNvSpPr/>
          <p:nvPr/>
        </p:nvSpPr>
        <p:spPr>
          <a:xfrm>
            <a:off x="1855166" y="5288822"/>
            <a:ext cx="9651034" cy="400110"/>
          </a:xfrm>
          <a:prstGeom prst="rect">
            <a:avLst/>
          </a:prstGeom>
        </p:spPr>
        <p:txBody>
          <a:bodyPr wrap="square">
            <a:spAutoFit/>
          </a:bodyPr>
          <a:lstStyle/>
          <a:p>
            <a:pPr marL="342900" lvl="0" indent="-342900" algn="just">
              <a:buClr>
                <a:srgbClr val="EC7320"/>
              </a:buClr>
              <a:buSzPts val="2400"/>
            </a:pPr>
            <a:r>
              <a:rPr lang="en-US" sz="2000" i="1" dirty="0">
                <a:solidFill>
                  <a:schemeClr val="accent2">
                    <a:lumMod val="75000"/>
                  </a:schemeClr>
                </a:solidFill>
                <a:latin typeface="+mj-lt"/>
                <a:ea typeface="Helvetica Neue"/>
                <a:cs typeface="Helvetica Neue"/>
                <a:sym typeface="Helvetica Neue"/>
              </a:rPr>
              <a:t>Gândiți-vă și împărtășiți</a:t>
            </a:r>
            <a:r>
              <a:rPr lang="en-US" sz="2000" dirty="0">
                <a:solidFill>
                  <a:schemeClr val="accent2">
                    <a:lumMod val="75000"/>
                  </a:schemeClr>
                </a:solidFill>
                <a:latin typeface="+mj-lt"/>
                <a:ea typeface="Helvetica Neue"/>
                <a:cs typeface="Helvetica Neue"/>
                <a:sym typeface="Helvetica Neue"/>
              </a:rPr>
              <a:t>:</a:t>
            </a:r>
            <a:r>
              <a:rPr lang="en-US" sz="2000" dirty="0" smtClean="0">
                <a:solidFill>
                  <a:schemeClr val="accent2">
                    <a:lumMod val="75000"/>
                  </a:schemeClr>
                </a:solidFill>
                <a:latin typeface="+mj-lt"/>
                <a:ea typeface="Helvetica Neue"/>
                <a:cs typeface="Helvetica Neue"/>
                <a:sym typeface="Helvetica Neue"/>
              </a:rPr>
              <a:t> </a:t>
            </a:r>
            <a:r>
              <a:rPr lang="pt-BR" sz="2000" dirty="0" smtClean="0">
                <a:solidFill>
                  <a:srgbClr val="00B0F0"/>
                </a:solidFill>
                <a:latin typeface="+mj-lt"/>
                <a:ea typeface="Helvetica Neue"/>
                <a:cs typeface="Helvetica Neue"/>
                <a:sym typeface="Helvetica Neue"/>
              </a:rPr>
              <a:t>Dar </a:t>
            </a:r>
            <a:r>
              <a:rPr lang="ro-RO" sz="2000" dirty="0" smtClean="0">
                <a:solidFill>
                  <a:srgbClr val="00B0F0"/>
                </a:solidFill>
                <a:latin typeface="+mj-lt"/>
                <a:ea typeface="Helvetica Neue"/>
                <a:cs typeface="Helvetica Neue"/>
                <a:sym typeface="Helvetica Neue"/>
              </a:rPr>
              <a:t>dvs.</a:t>
            </a:r>
            <a:r>
              <a:rPr lang="pt-BR" sz="2000" dirty="0" smtClean="0">
                <a:solidFill>
                  <a:srgbClr val="00B0F0"/>
                </a:solidFill>
                <a:latin typeface="+mj-lt"/>
                <a:ea typeface="Helvetica Neue"/>
                <a:cs typeface="Helvetica Neue"/>
                <a:sym typeface="Helvetica Neue"/>
              </a:rPr>
              <a:t>? Cum depășiți </a:t>
            </a:r>
            <a:r>
              <a:rPr lang="ro-RO" sz="2000" dirty="0" smtClean="0">
                <a:solidFill>
                  <a:srgbClr val="00B0F0"/>
                </a:solidFill>
                <a:latin typeface="+mj-lt"/>
                <a:ea typeface="Helvetica Neue"/>
                <a:cs typeface="Helvetica Neue"/>
                <a:sym typeface="Helvetica Neue"/>
              </a:rPr>
              <a:t>aceste </a:t>
            </a:r>
            <a:r>
              <a:rPr lang="pt-BR" sz="2000" dirty="0" smtClean="0">
                <a:solidFill>
                  <a:srgbClr val="00B0F0"/>
                </a:solidFill>
                <a:latin typeface="+mj-lt"/>
                <a:ea typeface="Helvetica Neue"/>
                <a:cs typeface="Helvetica Neue"/>
                <a:sym typeface="Helvetica Neue"/>
              </a:rPr>
              <a:t>provocări?</a:t>
            </a:r>
            <a:endParaRPr lang="en-US" sz="2000" dirty="0">
              <a:solidFill>
                <a:srgbClr val="00B0F0"/>
              </a:solidFill>
              <a:latin typeface="+mj-lt"/>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865" r="31612"/>
          <a:stretch/>
        </p:blipFill>
        <p:spPr>
          <a:xfrm>
            <a:off x="211488" y="3810166"/>
            <a:ext cx="1782411" cy="2500112"/>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101530471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0183" y="1434935"/>
            <a:ext cx="11116774" cy="357016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ro-RO" sz="2400" i="0" u="none" strike="noStrike" cap="none" dirty="0" smtClean="0">
                <a:solidFill>
                  <a:schemeClr val="accent2">
                    <a:lumMod val="75000"/>
                  </a:schemeClr>
                </a:solidFill>
                <a:latin typeface="+mj-lt"/>
                <a:ea typeface="Helvetica Neue"/>
                <a:cs typeface="Helvetica Neue"/>
                <a:sym typeface="Helvetica Neue"/>
              </a:rPr>
              <a:t>Depășirea provocărilor</a:t>
            </a:r>
            <a:endParaRPr lang="en-US" sz="2400" i="0" u="none" strike="noStrike" cap="none" dirty="0" smtClean="0">
              <a:solidFill>
                <a:schemeClr val="accent2">
                  <a:lumMod val="75000"/>
                </a:schemeClr>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1800" b="1" dirty="0" smtClean="0">
                <a:solidFill>
                  <a:schemeClr val="tx1"/>
                </a:solidFill>
                <a:latin typeface="+mj-lt"/>
                <a:ea typeface="Helvetica Neue"/>
                <a:cs typeface="Helvetica Neue"/>
                <a:sym typeface="Helvetica Neue"/>
              </a:rPr>
              <a:t>FORMAREA PROFESORILOR</a:t>
            </a:r>
            <a:endParaRPr lang="ro-RO" sz="1800" b="1"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b="1" dirty="0">
              <a:solidFill>
                <a:schemeClr val="tx1"/>
              </a:solidFill>
              <a:latin typeface="+mj-lt"/>
              <a:ea typeface="Helvetica Neue"/>
              <a:cs typeface="Helvetica Neue"/>
              <a:sym typeface="Helvetica Neue"/>
            </a:endParaRP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en-US" sz="1800" dirty="0" smtClean="0">
                <a:solidFill>
                  <a:schemeClr val="tx1"/>
                </a:solidFill>
                <a:latin typeface="+mj-lt"/>
                <a:ea typeface="Helvetica Neue"/>
                <a:cs typeface="Helvetica Neue"/>
                <a:sym typeface="Helvetica Neue"/>
              </a:rPr>
              <a:t>ar trebui să acopere aspecte care să permită incluziunea</a:t>
            </a:r>
            <a:r>
              <a:rPr lang="ro-RO" sz="1800" dirty="0" smtClean="0">
                <a:solidFill>
                  <a:schemeClr val="tx1"/>
                </a:solidFill>
                <a:latin typeface="+mj-lt"/>
                <a:ea typeface="Helvetica Neue"/>
                <a:cs typeface="Helvetica Neue"/>
                <a:sym typeface="Helvetica Neue"/>
              </a:rPr>
              <a:t>, </a:t>
            </a:r>
            <a:r>
              <a:rPr lang="en-US" sz="1800" dirty="0" smtClean="0">
                <a:solidFill>
                  <a:schemeClr val="tx1"/>
                </a:solidFill>
                <a:latin typeface="+mj-lt"/>
                <a:ea typeface="Helvetica Neue"/>
                <a:cs typeface="Helvetica Neue"/>
                <a:sym typeface="Helvetica Neue"/>
              </a:rPr>
              <a:t>consolidarea treptată a aptitudinilor și competențelor</a:t>
            </a:r>
            <a:r>
              <a:rPr lang="ro-RO" sz="1800" dirty="0" smtClean="0">
                <a:solidFill>
                  <a:schemeClr val="tx1"/>
                </a:solidFill>
                <a:latin typeface="+mj-lt"/>
                <a:ea typeface="Helvetica Neue"/>
                <a:cs typeface="Helvetica Neue"/>
                <a:sym typeface="Helvetica Neue"/>
              </a:rPr>
              <a:t> în mod eficient.</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en-US" sz="1800" dirty="0" smtClean="0">
                <a:solidFill>
                  <a:schemeClr val="tx1"/>
                </a:solidFill>
                <a:latin typeface="+mj-lt"/>
                <a:ea typeface="Helvetica Neue"/>
                <a:cs typeface="Helvetica Neue"/>
                <a:sym typeface="Helvetica Neue"/>
              </a:rPr>
              <a:t>ar trebui să cuprindă informații privind politicile și strategiile de promovare a dreptului persoanelor cu </a:t>
            </a:r>
            <a:r>
              <a:rPr lang="ro-RO" sz="1800" dirty="0" smtClean="0">
                <a:solidFill>
                  <a:schemeClr val="tx1"/>
                </a:solidFill>
                <a:latin typeface="+mj-lt"/>
                <a:ea typeface="Helvetica Neue"/>
                <a:cs typeface="Helvetica Neue"/>
                <a:sym typeface="Helvetica Neue"/>
              </a:rPr>
              <a:t>dizabilități</a:t>
            </a:r>
            <a:r>
              <a:rPr lang="en-US" sz="1800" dirty="0" smtClean="0">
                <a:solidFill>
                  <a:schemeClr val="tx1"/>
                </a:solidFill>
                <a:latin typeface="+mj-lt"/>
                <a:ea typeface="Helvetica Neue"/>
                <a:cs typeface="Helvetica Neue"/>
                <a:sym typeface="Helvetica Neue"/>
              </a:rPr>
              <a:t> de a participa la procesul educațional la toate nivelurile</a:t>
            </a:r>
            <a:r>
              <a:rPr lang="ro-RO" sz="1800" dirty="0" smtClean="0">
                <a:solidFill>
                  <a:schemeClr val="tx1"/>
                </a:solidFill>
                <a:latin typeface="+mj-lt"/>
                <a:ea typeface="Helvetica Neue"/>
                <a:cs typeface="Helvetica Neue"/>
                <a:sym typeface="Helvetica Neue"/>
              </a:rPr>
              <a:t> sale.</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en-US" sz="1800" dirty="0" smtClean="0">
                <a:solidFill>
                  <a:schemeClr val="tx1"/>
                </a:solidFill>
                <a:latin typeface="+mj-lt"/>
                <a:ea typeface="Helvetica Neue"/>
                <a:cs typeface="Helvetica Neue"/>
                <a:sym typeface="Helvetica Neue"/>
              </a:rPr>
              <a:t>ar trebui să utilizeze tehnologii accesibile și adaptări ale programei de învățământ</a:t>
            </a:r>
            <a:r>
              <a:rPr lang="ro-RO" sz="1800" dirty="0" smtClean="0">
                <a:solidFill>
                  <a:schemeClr val="tx1"/>
                </a:solidFill>
                <a:latin typeface="+mj-lt"/>
                <a:ea typeface="Helvetica Neue"/>
                <a:cs typeface="Helvetica Neue"/>
                <a:sym typeface="Helvetica Neue"/>
              </a:rPr>
              <a:t>.</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pt-BR" sz="1800" dirty="0" smtClean="0">
                <a:solidFill>
                  <a:schemeClr val="tx1"/>
                </a:solidFill>
                <a:latin typeface="+mj-lt"/>
                <a:ea typeface="Helvetica Neue"/>
                <a:cs typeface="Helvetica Neue"/>
                <a:sym typeface="Helvetica Neue"/>
              </a:rPr>
              <a:t>ar trebui să permită implicarea părinților</a:t>
            </a:r>
            <a:r>
              <a:rPr lang="ro-RO" sz="1800" dirty="0" smtClean="0">
                <a:solidFill>
                  <a:schemeClr val="tx1"/>
                </a:solidFill>
                <a:latin typeface="+mj-lt"/>
                <a:ea typeface="Helvetica Neue"/>
                <a:cs typeface="Helvetica Neue"/>
                <a:sym typeface="Helvetica Neue"/>
              </a:rPr>
              <a:t>.</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en-US" sz="1800" dirty="0" smtClean="0">
                <a:solidFill>
                  <a:schemeClr val="tx1"/>
                </a:solidFill>
                <a:latin typeface="+mj-lt"/>
                <a:ea typeface="Helvetica Neue"/>
                <a:cs typeface="Helvetica Neue"/>
                <a:sym typeface="Helvetica Neue"/>
              </a:rPr>
              <a:t>ar trebui să includă cunoștințe privind modul de lucru cu elevii cu probleme mentale și cu cei care pot fi perturbatori pentru procesul educațional</a:t>
            </a:r>
            <a:r>
              <a:rPr lang="ro-RO" sz="1800" dirty="0" smtClean="0">
                <a:solidFill>
                  <a:schemeClr val="tx1"/>
                </a:solidFill>
                <a:latin typeface="+mj-lt"/>
                <a:ea typeface="Helvetica Neue"/>
                <a:cs typeface="Helvetica Neue"/>
                <a:sym typeface="Helvetica Neue"/>
              </a:rPr>
              <a:t>.</a:t>
            </a:r>
            <a:endParaRPr lang="en-US" sz="1800" dirty="0" smtClean="0">
              <a:solidFill>
                <a:schemeClr val="tx1"/>
              </a:solidFill>
              <a:latin typeface="+mj-lt"/>
              <a:ea typeface="Helvetica Neue"/>
              <a:cs typeface="Helvetica Neue"/>
              <a:sym typeface="Helvetica Neue"/>
            </a:endParaRPr>
          </a:p>
        </p:txBody>
      </p:sp>
      <p:sp>
        <p:nvSpPr>
          <p:cNvPr id="2" name="Rectangle 1"/>
          <p:cNvSpPr/>
          <p:nvPr/>
        </p:nvSpPr>
        <p:spPr>
          <a:xfrm>
            <a:off x="1696644" y="5514475"/>
            <a:ext cx="10413118" cy="646331"/>
          </a:xfrm>
          <a:prstGeom prst="rect">
            <a:avLst/>
          </a:prstGeom>
        </p:spPr>
        <p:txBody>
          <a:bodyPr wrap="square">
            <a:spAutoFit/>
          </a:bodyPr>
          <a:lstStyle/>
          <a:p>
            <a:pPr lvl="1">
              <a:buClr>
                <a:srgbClr val="EC7320"/>
              </a:buClr>
              <a:buSzPts val="2400"/>
            </a:pPr>
            <a:r>
              <a:rPr lang="en-US" sz="1800" i="1" dirty="0">
                <a:solidFill>
                  <a:schemeClr val="accent2">
                    <a:lumMod val="75000"/>
                  </a:schemeClr>
                </a:solidFill>
                <a:latin typeface="+mj-lt"/>
                <a:ea typeface="Helvetica Neue"/>
                <a:cs typeface="Helvetica Neue"/>
                <a:sym typeface="Helvetica Neue"/>
              </a:rPr>
              <a:t>Gândiți-vă și </a:t>
            </a:r>
            <a:r>
              <a:rPr lang="ro-RO" sz="1800" i="1" dirty="0" smtClean="0">
                <a:solidFill>
                  <a:schemeClr val="accent2">
                    <a:lumMod val="75000"/>
                  </a:schemeClr>
                </a:solidFill>
                <a:latin typeface="+mj-lt"/>
                <a:ea typeface="Helvetica Neue"/>
                <a:cs typeface="Helvetica Neue"/>
                <a:sym typeface="Helvetica Neue"/>
              </a:rPr>
              <a:t>împărtășiți</a:t>
            </a:r>
            <a:r>
              <a:rPr lang="en-US" sz="1800" dirty="0" smtClean="0">
                <a:solidFill>
                  <a:schemeClr val="accent2">
                    <a:lumMod val="75000"/>
                  </a:schemeClr>
                </a:solidFill>
                <a:latin typeface="+mj-lt"/>
                <a:ea typeface="Helvetica Neue"/>
                <a:cs typeface="Helvetica Neue"/>
                <a:sym typeface="Helvetica Neue"/>
              </a:rPr>
              <a:t>: </a:t>
            </a:r>
            <a:r>
              <a:rPr lang="pt-BR" sz="1800" dirty="0">
                <a:solidFill>
                  <a:srgbClr val="00B0F0"/>
                </a:solidFill>
                <a:ea typeface="Helvetica Neue"/>
                <a:cs typeface="Helvetica Neue"/>
                <a:sym typeface="Helvetica Neue"/>
              </a:rPr>
              <a:t>Dar </a:t>
            </a:r>
            <a:r>
              <a:rPr lang="ro-RO" sz="1800" dirty="0">
                <a:solidFill>
                  <a:srgbClr val="00B0F0"/>
                </a:solidFill>
                <a:ea typeface="Helvetica Neue"/>
                <a:cs typeface="Helvetica Neue"/>
                <a:sym typeface="Helvetica Neue"/>
              </a:rPr>
              <a:t>dvs.</a:t>
            </a:r>
            <a:r>
              <a:rPr lang="pt-BR" sz="1800" dirty="0">
                <a:solidFill>
                  <a:srgbClr val="00B0F0"/>
                </a:solidFill>
                <a:ea typeface="Helvetica Neue"/>
                <a:cs typeface="Helvetica Neue"/>
                <a:sym typeface="Helvetica Neue"/>
              </a:rPr>
              <a:t>?</a:t>
            </a:r>
            <a:r>
              <a:rPr lang="en-US" sz="1800" dirty="0" smtClean="0">
                <a:solidFill>
                  <a:srgbClr val="00B0F0"/>
                </a:solidFill>
                <a:latin typeface="+mj-lt"/>
                <a:ea typeface="Helvetica Neue"/>
                <a:cs typeface="Helvetica Neue"/>
                <a:sym typeface="Helvetica Neue"/>
              </a:rPr>
              <a:t> </a:t>
            </a:r>
            <a:r>
              <a:rPr lang="ro-RO" sz="1800" dirty="0" smtClean="0">
                <a:solidFill>
                  <a:srgbClr val="00B0F0"/>
                </a:solidFill>
                <a:latin typeface="+mj-lt"/>
                <a:ea typeface="Helvetica Neue"/>
                <a:cs typeface="Helvetica Neue"/>
                <a:sym typeface="Helvetica Neue"/>
              </a:rPr>
              <a:t>C</a:t>
            </a:r>
            <a:r>
              <a:rPr lang="en-US" sz="1800" dirty="0" smtClean="0">
                <a:solidFill>
                  <a:srgbClr val="00B0F0"/>
                </a:solidFill>
                <a:latin typeface="+mj-lt"/>
                <a:ea typeface="Helvetica Neue"/>
                <a:cs typeface="Helvetica Neue"/>
                <a:sym typeface="Helvetica Neue"/>
              </a:rPr>
              <a:t>e nevoi</a:t>
            </a:r>
            <a:r>
              <a:rPr lang="ro-RO" sz="1800" dirty="0" smtClean="0">
                <a:solidFill>
                  <a:srgbClr val="00B0F0"/>
                </a:solidFill>
                <a:latin typeface="+mj-lt"/>
                <a:ea typeface="Helvetica Neue"/>
                <a:cs typeface="Helvetica Neue"/>
                <a:sym typeface="Helvetica Neue"/>
              </a:rPr>
              <a:t> de </a:t>
            </a:r>
            <a:r>
              <a:rPr lang="en-US" sz="1800" dirty="0" smtClean="0">
                <a:solidFill>
                  <a:srgbClr val="00B0F0"/>
                </a:solidFill>
                <a:latin typeface="+mj-lt"/>
                <a:ea typeface="Helvetica Neue"/>
                <a:cs typeface="Helvetica Neue"/>
                <a:sym typeface="Helvetica Neue"/>
              </a:rPr>
              <a:t>formare</a:t>
            </a:r>
            <a:r>
              <a:rPr lang="ro-RO" sz="1800" dirty="0" smtClean="0">
                <a:solidFill>
                  <a:srgbClr val="00B0F0"/>
                </a:solidFill>
                <a:latin typeface="+mj-lt"/>
                <a:ea typeface="Helvetica Neue"/>
                <a:cs typeface="Helvetica Neue"/>
                <a:sym typeface="Helvetica Neue"/>
              </a:rPr>
              <a:t> aveți </a:t>
            </a:r>
            <a:r>
              <a:rPr lang="en-US" sz="1800" dirty="0" smtClean="0">
                <a:solidFill>
                  <a:srgbClr val="00B0F0"/>
                </a:solidFill>
                <a:latin typeface="+mj-lt"/>
                <a:ea typeface="Helvetica Neue"/>
                <a:cs typeface="Helvetica Neue"/>
                <a:sym typeface="Helvetica Neue"/>
              </a:rPr>
              <a:t>pentru a </a:t>
            </a:r>
            <a:r>
              <a:rPr lang="ro-RO" sz="1800" dirty="0" smtClean="0">
                <a:solidFill>
                  <a:srgbClr val="00B0F0"/>
                </a:solidFill>
                <a:latin typeface="+mj-lt"/>
                <a:ea typeface="Helvetica Neue"/>
                <a:cs typeface="Helvetica Neue"/>
                <a:sym typeface="Helvetica Neue"/>
              </a:rPr>
              <a:t>putea </a:t>
            </a:r>
            <a:r>
              <a:rPr lang="en-US" sz="1800" dirty="0" smtClean="0">
                <a:solidFill>
                  <a:srgbClr val="00B0F0"/>
                </a:solidFill>
                <a:latin typeface="+mj-lt"/>
                <a:ea typeface="Helvetica Neue"/>
                <a:cs typeface="Helvetica Neue"/>
                <a:sym typeface="Helvetica Neue"/>
              </a:rPr>
              <a:t>depăși provocările</a:t>
            </a:r>
            <a:r>
              <a:rPr lang="ro-RO" sz="1800" dirty="0" smtClean="0">
                <a:solidFill>
                  <a:srgbClr val="00B0F0"/>
                </a:solidFill>
                <a:latin typeface="+mj-lt"/>
                <a:ea typeface="Helvetica Neue"/>
                <a:cs typeface="Helvetica Neue"/>
                <a:sym typeface="Helvetica Neue"/>
              </a:rPr>
              <a:t> întâlnite</a:t>
            </a:r>
            <a:r>
              <a:rPr lang="en-US" sz="1800" dirty="0" smtClean="0">
                <a:solidFill>
                  <a:srgbClr val="00B0F0"/>
                </a:solidFill>
                <a:latin typeface="+mj-lt"/>
                <a:ea typeface="Helvetica Neue"/>
                <a:cs typeface="Helvetica Neue"/>
                <a:sym typeface="Helvetica Neue"/>
              </a:rPr>
              <a:t>?</a:t>
            </a:r>
            <a:endParaRPr lang="en-US" sz="1800" dirty="0">
              <a:solidFill>
                <a:srgbClr val="00B0F0"/>
              </a:solidFill>
              <a:latin typeface="+mj-lt"/>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865" r="31612"/>
          <a:stretch/>
        </p:blipFill>
        <p:spPr>
          <a:xfrm>
            <a:off x="490183" y="4665458"/>
            <a:ext cx="1210583" cy="1698034"/>
          </a:xfrm>
          <a:prstGeom prst="rect">
            <a:avLst/>
          </a:prstGeom>
        </p:spPr>
      </p:pic>
      <p:sp>
        <p:nvSpPr>
          <p:cNvPr id="8"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Dizabilitate</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12727797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3332"/>
            <a:ext cx="10521600" cy="30589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lvl="0" algn="ctr">
              <a:lnSpc>
                <a:spcPct val="70000"/>
              </a:lnSpc>
              <a:buClr>
                <a:schemeClr val="lt1"/>
              </a:buClr>
              <a:buSzPts val="4840"/>
            </a:pPr>
            <a:r>
              <a:rPr lang="it-IT" sz="6000" b="1" dirty="0" smtClean="0">
                <a:solidFill>
                  <a:schemeClr val="lt1"/>
                </a:solidFill>
                <a:latin typeface="+mj-lt"/>
                <a:ea typeface="Helvetica Neue"/>
                <a:cs typeface="Helvetica Neue"/>
                <a:sym typeface="Helvetica Neue"/>
              </a:rPr>
              <a:t>SĂRĂCIA</a:t>
            </a:r>
            <a:r>
              <a:rPr lang="ro-RO" sz="6000" b="1" dirty="0" smtClean="0">
                <a:solidFill>
                  <a:schemeClr val="lt1"/>
                </a:solidFill>
                <a:latin typeface="+mj-lt"/>
                <a:ea typeface="Helvetica Neue"/>
                <a:cs typeface="Helvetica Neue"/>
                <a:sym typeface="Helvetica Neue"/>
              </a:rPr>
              <a:t>,</a:t>
            </a:r>
            <a:r>
              <a:rPr lang="it-IT" sz="6000" b="1" dirty="0" smtClean="0">
                <a:solidFill>
                  <a:schemeClr val="lt1"/>
                </a:solidFill>
                <a:latin typeface="+mj-lt"/>
                <a:ea typeface="Helvetica Neue"/>
                <a:cs typeface="Helvetica Neue"/>
                <a:sym typeface="Helvetica Neue"/>
              </a:rPr>
              <a:t> PROVOCĂRI FINANCIARE ȘI DIGITALIZARE</a:t>
            </a:r>
            <a:endParaRPr sz="5330" b="1" i="0" u="none" strike="noStrike" cap="none" dirty="0">
              <a:solidFill>
                <a:srgbClr val="00AEEF"/>
              </a:solidFill>
              <a:latin typeface="+mj-lt"/>
              <a:ea typeface="Helvetica Neue"/>
              <a:cs typeface="Helvetica Neue"/>
              <a:sym typeface="Helvetica Neue"/>
            </a:endParaRPr>
          </a:p>
        </p:txBody>
      </p:sp>
    </p:spTree>
    <p:extLst>
      <p:ext uri="{BB962C8B-B14F-4D97-AF65-F5344CB8AC3E}">
        <p14:creationId xmlns:p14="http://schemas.microsoft.com/office/powerpoint/2010/main" val="1797538634"/>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2724" y="1643040"/>
            <a:ext cx="11450700" cy="4016444"/>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it-IT" sz="2800" b="1" dirty="0">
                <a:solidFill>
                  <a:schemeClr val="accent2">
                    <a:lumMod val="75000"/>
                  </a:schemeClr>
                </a:solidFill>
                <a:latin typeface="+mj-lt"/>
                <a:ea typeface="Helvetica Neue"/>
                <a:cs typeface="Helvetica Neue"/>
                <a:sym typeface="Helvetica Neue"/>
              </a:rPr>
              <a:t>Sărăcia, provocări financiare și digitalizare</a:t>
            </a:r>
          </a:p>
          <a:p>
            <a:pPr marR="0" lvl="0" algn="l" rtl="0">
              <a:lnSpc>
                <a:spcPct val="100000"/>
              </a:lnSpc>
              <a:spcBef>
                <a:spcPts val="0"/>
              </a:spcBef>
              <a:spcAft>
                <a:spcPts val="0"/>
              </a:spcAft>
              <a:buClr>
                <a:srgbClr val="EC7320"/>
              </a:buClr>
              <a:buSzPts val="2400"/>
            </a:pPr>
            <a:endParaRPr lang="en-US" sz="900" b="1" i="1" dirty="0">
              <a:solidFill>
                <a:schemeClr val="accent2">
                  <a:lumMod val="75000"/>
                </a:schemeClr>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ro-RO" sz="2000" b="1" i="1" dirty="0" smtClean="0">
                <a:solidFill>
                  <a:schemeClr val="dk1"/>
                </a:solidFill>
                <a:latin typeface="+mj-lt"/>
                <a:ea typeface="Helvetica Neue"/>
                <a:cs typeface="Helvetica Neue"/>
                <a:sym typeface="Helvetica Neue"/>
              </a:rPr>
              <a:t>Sărăcia</a:t>
            </a:r>
            <a:r>
              <a:rPr lang="en-US" sz="2000" b="1" i="1" dirty="0" smtClean="0">
                <a:solidFill>
                  <a:schemeClr val="dk1"/>
                </a:solidFill>
                <a:latin typeface="+mj-lt"/>
                <a:ea typeface="Helvetica Neue"/>
                <a:cs typeface="Helvetica Neue"/>
                <a:sym typeface="Helvetica Neue"/>
              </a:rPr>
              <a:t>: </a:t>
            </a:r>
            <a:r>
              <a:rPr lang="en-US" sz="2000" dirty="0" smtClean="0">
                <a:solidFill>
                  <a:schemeClr val="dk1"/>
                </a:solidFill>
                <a:latin typeface="+mj-lt"/>
                <a:ea typeface="Helvetica Neue"/>
                <a:cs typeface="Helvetica Neue"/>
                <a:sym typeface="Helvetica Neue"/>
              </a:rPr>
              <a:t>o altă provocare esențială atât pentru accesul la educație, cât și pentru incluziunea în educație</a:t>
            </a:r>
            <a:r>
              <a:rPr lang="ro-RO" sz="2000" dirty="0" smtClean="0">
                <a:solidFill>
                  <a:schemeClr val="dk1"/>
                </a:solidFill>
                <a:latin typeface="+mj-lt"/>
                <a:ea typeface="Helvetica Neue"/>
                <a:cs typeface="Helvetica Neue"/>
                <a:sym typeface="Helvetica Neue"/>
              </a:rPr>
              <a:t>.</a:t>
            </a:r>
            <a:endParaRPr lang="en-US" sz="2000" dirty="0" smtClean="0">
              <a:solidFill>
                <a:schemeClr val="dk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dirty="0">
              <a:solidFill>
                <a:schemeClr val="dk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dirty="0" smtClean="0">
                <a:solidFill>
                  <a:schemeClr val="dk1"/>
                </a:solidFill>
                <a:latin typeface="+mj-lt"/>
                <a:ea typeface="Helvetica Neue"/>
                <a:cs typeface="Helvetica Neue"/>
                <a:sym typeface="Helvetica Neue"/>
              </a:rPr>
              <a:t>Aceasta este intrinsec legată de o mare varietate de probleme care afectează direct sau indirect educația și realizările conexe - foametea, lipsa locuinței/adăpostului, accesul la asistență medicală, securitatea și multe altele</a:t>
            </a:r>
            <a:r>
              <a:rPr lang="en-US" sz="2000" dirty="0" smtClean="0">
                <a:latin typeface="+mj-lt"/>
              </a:rPr>
              <a:t>.</a:t>
            </a:r>
            <a:r>
              <a:rPr lang="en-US" sz="2000" dirty="0" smtClean="0">
                <a:solidFill>
                  <a:schemeClr val="dk1"/>
                </a:solidFill>
                <a:latin typeface="+mj-lt"/>
                <a:ea typeface="Helvetica Neue"/>
                <a:cs typeface="Helvetica Neue"/>
                <a:sym typeface="Helvetica Neue"/>
              </a:rPr>
              <a:t> </a:t>
            </a:r>
          </a:p>
          <a:p>
            <a:pPr marL="520700" lvl="2" indent="-342900" algn="just">
              <a:buClr>
                <a:srgbClr val="EC7320"/>
              </a:buClr>
              <a:buSzPct val="109000"/>
              <a:buFont typeface="Wingdings" panose="05000000000000000000" pitchFamily="2" charset="2"/>
              <a:buChar char="v"/>
            </a:pPr>
            <a:endParaRPr lang="en-US" sz="2000" b="1" i="1" u="none" strike="noStrike" cap="none" dirty="0">
              <a:solidFill>
                <a:schemeClr val="dk1"/>
              </a:solidFill>
              <a:latin typeface="+mj-lt"/>
              <a:ea typeface="Helvetica Neue"/>
              <a:cs typeface="Helvetica Neue"/>
              <a:sym typeface="Helvetica Neue"/>
            </a:endParaRPr>
          </a:p>
          <a:p>
            <a:pPr lvl="0">
              <a:buClr>
                <a:srgbClr val="EC7320"/>
              </a:buClr>
              <a:buSzPts val="2400"/>
            </a:pPr>
            <a:r>
              <a:rPr lang="en-US" sz="2000" b="1" i="1" dirty="0" smtClean="0">
                <a:solidFill>
                  <a:schemeClr val="tx1"/>
                </a:solidFill>
                <a:latin typeface="+mj-lt"/>
                <a:ea typeface="Helvetica Neue"/>
                <a:cs typeface="Helvetica Neue"/>
                <a:sym typeface="Helvetica Neue"/>
              </a:rPr>
              <a:t>Efectele sărăciei pentru școli:</a:t>
            </a:r>
          </a:p>
          <a:p>
            <a:pPr lvl="0">
              <a:buClr>
                <a:srgbClr val="EC7320"/>
              </a:buClr>
              <a:buSzPts val="2400"/>
            </a:pPr>
            <a:endParaRPr lang="en-US" sz="1800" b="1" i="1" dirty="0">
              <a:solidFill>
                <a:schemeClr val="tx1"/>
              </a:solidFill>
              <a:latin typeface="+mj-lt"/>
              <a:ea typeface="Helvetica Neue"/>
              <a:cs typeface="Helvetica Neue"/>
              <a:sym typeface="Helvetica Neue"/>
            </a:endParaRPr>
          </a:p>
          <a:p>
            <a:pPr marL="342900" lvl="0" indent="-342900">
              <a:buClr>
                <a:srgbClr val="EC7320"/>
              </a:buClr>
              <a:buSzPts val="2400"/>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Facilități</a:t>
            </a:r>
            <a:endParaRPr lang="en-US" sz="2000" dirty="0">
              <a:solidFill>
                <a:schemeClr val="tx1"/>
              </a:solidFill>
              <a:latin typeface="+mj-lt"/>
              <a:ea typeface="Helvetica Neue"/>
              <a:cs typeface="Helvetica Neue"/>
              <a:sym typeface="Helvetica Neue"/>
            </a:endParaRPr>
          </a:p>
          <a:p>
            <a:pPr marL="342900"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Perso</a:t>
            </a:r>
            <a:r>
              <a:rPr lang="ro-RO" sz="2000" dirty="0" smtClean="0">
                <a:solidFill>
                  <a:schemeClr val="tx1"/>
                </a:solidFill>
                <a:latin typeface="+mj-lt"/>
                <a:ea typeface="Helvetica Neue"/>
                <a:cs typeface="Helvetica Neue"/>
                <a:sym typeface="Helvetica Neue"/>
              </a:rPr>
              <a:t>nal</a:t>
            </a:r>
            <a:r>
              <a:rPr lang="en-US" sz="2000" dirty="0" smtClean="0">
                <a:solidFill>
                  <a:schemeClr val="tx1"/>
                </a:solidFill>
                <a:latin typeface="+mj-lt"/>
                <a:ea typeface="Helvetica Neue"/>
                <a:cs typeface="Helvetica Neue"/>
                <a:sym typeface="Helvetica Neue"/>
              </a:rPr>
              <a:t>           </a:t>
            </a:r>
            <a:endParaRPr lang="en-US" sz="2000" dirty="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it-IT" sz="2000" b="1" dirty="0" smtClean="0">
                <a:solidFill>
                  <a:schemeClr val="accent4"/>
                </a:solidFill>
                <a:latin typeface="+mj-lt"/>
                <a:ea typeface="Helvetica Neue"/>
                <a:cs typeface="Helvetica Neue"/>
                <a:sym typeface="Helvetica Neue"/>
              </a:rPr>
              <a:t>S</a:t>
            </a:r>
            <a:r>
              <a:rPr lang="ro-RO" sz="2000" b="1" dirty="0" err="1" smtClean="0">
                <a:solidFill>
                  <a:schemeClr val="accent4"/>
                </a:solidFill>
                <a:latin typeface="+mj-lt"/>
                <a:ea typeface="Helvetica Neue"/>
                <a:cs typeface="Helvetica Neue"/>
                <a:sym typeface="Helvetica Neue"/>
              </a:rPr>
              <a:t>ărăcia</a:t>
            </a:r>
            <a:r>
              <a:rPr lang="it-IT" sz="2000" b="1" dirty="0" smtClean="0">
                <a:solidFill>
                  <a:schemeClr val="accent4"/>
                </a:solidFill>
                <a:latin typeface="+mj-lt"/>
                <a:ea typeface="Helvetica Neue"/>
                <a:cs typeface="Helvetica Neue"/>
                <a:sym typeface="Helvetica Neue"/>
              </a:rPr>
              <a:t>, </a:t>
            </a:r>
            <a:r>
              <a:rPr lang="ro-RO" sz="2000" b="1" dirty="0" smtClean="0">
                <a:solidFill>
                  <a:schemeClr val="accent4"/>
                </a:solidFill>
                <a:latin typeface="+mj-lt"/>
                <a:ea typeface="Helvetica Neue"/>
                <a:cs typeface="Helvetica Neue"/>
                <a:sym typeface="Helvetica Neue"/>
              </a:rPr>
              <a:t>provocări financiare și digitalizare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668548603"/>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507" y="1545348"/>
            <a:ext cx="11450700" cy="3970277"/>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400" dirty="0" smtClean="0">
                <a:solidFill>
                  <a:schemeClr val="accent2">
                    <a:lumMod val="75000"/>
                  </a:schemeClr>
                </a:solidFill>
                <a:latin typeface="+mj-lt"/>
                <a:ea typeface="Helvetica Neue"/>
                <a:cs typeface="Helvetica Neue"/>
                <a:sym typeface="Helvetica Neue"/>
              </a:rPr>
              <a:t>Sărăcia și rezultatele academice scăzute</a:t>
            </a:r>
            <a:endParaRPr lang="ro-RO" sz="2400" dirty="0" smtClean="0">
              <a:solidFill>
                <a:schemeClr val="accent2">
                  <a:lumMod val="75000"/>
                </a:schemeClr>
              </a:solidFill>
              <a:latin typeface="+mj-lt"/>
              <a:ea typeface="Helvetica Neue"/>
              <a:cs typeface="Helvetica Neue"/>
              <a:sym typeface="Helvetica Neue"/>
            </a:endParaRPr>
          </a:p>
          <a:p>
            <a:pPr marL="742950" marR="0" lvl="0" indent="-342900" algn="just" rtl="0">
              <a:lnSpc>
                <a:spcPct val="100000"/>
              </a:lnSpc>
              <a:spcBef>
                <a:spcPts val="0"/>
              </a:spcBef>
              <a:spcAft>
                <a:spcPts val="0"/>
              </a:spcAft>
              <a:buClr>
                <a:srgbClr val="EC7320"/>
              </a:buClr>
              <a:buSzPts val="2400"/>
              <a:buFont typeface="Courier New" panose="02070309020205020404" pitchFamily="49" charset="0"/>
              <a:buChar char="o"/>
              <a:tabLst>
                <a:tab pos="628650" algn="l"/>
              </a:tabLst>
            </a:pPr>
            <a:r>
              <a:rPr lang="en-US" sz="2000" dirty="0" smtClean="0">
                <a:solidFill>
                  <a:schemeClr val="tx1"/>
                </a:solidFill>
                <a:latin typeface="+mj-lt"/>
                <a:ea typeface="Helvetica Neue"/>
                <a:cs typeface="Helvetica Neue"/>
                <a:sym typeface="Helvetica Neue"/>
              </a:rPr>
              <a:t>Incapacitatea părinților de a-și ajuta copiii </a:t>
            </a:r>
            <a:r>
              <a:rPr lang="ro-RO" sz="2000" dirty="0" smtClean="0">
                <a:solidFill>
                  <a:schemeClr val="tx1"/>
                </a:solidFill>
                <a:latin typeface="+mj-lt"/>
                <a:ea typeface="Helvetica Neue"/>
                <a:cs typeface="Helvetica Neue"/>
                <a:sym typeface="Helvetica Neue"/>
              </a:rPr>
              <a:t>la studiu</a:t>
            </a:r>
          </a:p>
          <a:p>
            <a:pPr marL="742950" marR="0" lvl="0" indent="-342900" algn="just" rtl="0">
              <a:lnSpc>
                <a:spcPct val="100000"/>
              </a:lnSpc>
              <a:spcBef>
                <a:spcPts val="0"/>
              </a:spcBef>
              <a:spcAft>
                <a:spcPts val="0"/>
              </a:spcAft>
              <a:buClr>
                <a:srgbClr val="EC7320"/>
              </a:buClr>
              <a:buSzPts val="2400"/>
              <a:buFont typeface="Courier New" panose="02070309020205020404" pitchFamily="49" charset="0"/>
              <a:buChar char="o"/>
              <a:tabLst>
                <a:tab pos="628650" algn="l"/>
              </a:tabLst>
            </a:pPr>
            <a:r>
              <a:rPr lang="en-US" sz="2000" dirty="0" smtClean="0">
                <a:solidFill>
                  <a:schemeClr val="tx1"/>
                </a:solidFill>
                <a:latin typeface="+mj-lt"/>
                <a:ea typeface="Helvetica Neue"/>
                <a:cs typeface="Helvetica Neue"/>
                <a:sym typeface="Helvetica Neue"/>
              </a:rPr>
              <a:t>Părinții nu </a:t>
            </a:r>
            <a:r>
              <a:rPr lang="ro-RO" sz="2000" dirty="0" smtClean="0">
                <a:solidFill>
                  <a:schemeClr val="tx1"/>
                </a:solidFill>
                <a:latin typeface="+mj-lt"/>
                <a:ea typeface="Helvetica Neue"/>
                <a:cs typeface="Helvetica Neue"/>
                <a:sym typeface="Helvetica Neue"/>
              </a:rPr>
              <a:t>le </a:t>
            </a:r>
            <a:r>
              <a:rPr lang="en-US" sz="2000" dirty="0" smtClean="0">
                <a:solidFill>
                  <a:schemeClr val="tx1"/>
                </a:solidFill>
                <a:latin typeface="+mj-lt"/>
                <a:ea typeface="Helvetica Neue"/>
                <a:cs typeface="Helvetica Neue"/>
                <a:sym typeface="Helvetica Neue"/>
              </a:rPr>
              <a:t>pot asigura o alimentație adecvată copii</a:t>
            </a:r>
            <a:r>
              <a:rPr lang="ro-RO" sz="2000" dirty="0" smtClean="0">
                <a:solidFill>
                  <a:schemeClr val="tx1"/>
                </a:solidFill>
                <a:latin typeface="+mj-lt"/>
                <a:ea typeface="Helvetica Neue"/>
                <a:cs typeface="Helvetica Neue"/>
                <a:sym typeface="Helvetica Neue"/>
              </a:rPr>
              <a:t>lor</a:t>
            </a:r>
            <a:endParaRPr lang="ro-RO" sz="2000" dirty="0">
              <a:solidFill>
                <a:schemeClr val="tx1"/>
              </a:solidFill>
              <a:latin typeface="+mj-lt"/>
              <a:ea typeface="Helvetica Neue"/>
              <a:cs typeface="Helvetica Neue"/>
              <a:sym typeface="Helvetica Neue"/>
            </a:endParaRPr>
          </a:p>
          <a:p>
            <a:pPr marL="400050" marR="0" lvl="0" algn="just" rtl="0">
              <a:lnSpc>
                <a:spcPct val="100000"/>
              </a:lnSpc>
              <a:spcBef>
                <a:spcPts val="0"/>
              </a:spcBef>
              <a:spcAft>
                <a:spcPts val="0"/>
              </a:spcAft>
              <a:buClr>
                <a:srgbClr val="EC7320"/>
              </a:buClr>
              <a:buSzPts val="2400"/>
              <a:tabLst>
                <a:tab pos="628650" algn="l"/>
              </a:tabLst>
            </a:pPr>
            <a:endParaRPr lang="en-US" sz="2000" dirty="0">
              <a:solidFill>
                <a:schemeClr val="tx1"/>
              </a:solidFill>
              <a:latin typeface="+mj-lt"/>
              <a:ea typeface="Helvetica Neue"/>
              <a:cs typeface="Helvetica Neue"/>
              <a:sym typeface="Helvetica Neue"/>
            </a:endParaRPr>
          </a:p>
          <a:p>
            <a:pPr lvl="0" algn="just">
              <a:buClr>
                <a:srgbClr val="EC7320"/>
              </a:buClr>
              <a:buSzPts val="2400"/>
            </a:pPr>
            <a:r>
              <a:rPr lang="it-IT" sz="2400" dirty="0" smtClean="0">
                <a:solidFill>
                  <a:schemeClr val="accent2">
                    <a:lumMod val="75000"/>
                  </a:schemeClr>
                </a:solidFill>
                <a:latin typeface="+mj-lt"/>
                <a:ea typeface="Helvetica Neue"/>
                <a:cs typeface="Helvetica Neue"/>
                <a:sym typeface="Helvetica Neue"/>
              </a:rPr>
              <a:t>Cheltuieli legate de educație</a:t>
            </a:r>
            <a:r>
              <a:rPr lang="ro-RO" sz="2400" dirty="0" smtClean="0">
                <a:solidFill>
                  <a:schemeClr val="accent2">
                    <a:lumMod val="75000"/>
                  </a:schemeClr>
                </a:solidFill>
                <a:latin typeface="+mj-lt"/>
                <a:ea typeface="Helvetica Neue"/>
                <a:cs typeface="Helvetica Neue"/>
                <a:sym typeface="Helvetica Neue"/>
              </a:rPr>
              <a:t>, ceea </a:t>
            </a:r>
            <a:r>
              <a:rPr lang="it-IT" sz="2400" dirty="0" smtClean="0">
                <a:solidFill>
                  <a:schemeClr val="accent2">
                    <a:lumMod val="75000"/>
                  </a:schemeClr>
                </a:solidFill>
                <a:latin typeface="+mj-lt"/>
                <a:ea typeface="Helvetica Neue"/>
                <a:cs typeface="Helvetica Neue"/>
                <a:sym typeface="Helvetica Neue"/>
              </a:rPr>
              <a:t>c</a:t>
            </a:r>
            <a:r>
              <a:rPr lang="ro-RO" sz="2400" dirty="0" smtClean="0">
                <a:solidFill>
                  <a:schemeClr val="accent2">
                    <a:lumMod val="75000"/>
                  </a:schemeClr>
                </a:solidFill>
                <a:latin typeface="+mj-lt"/>
                <a:ea typeface="Helvetica Neue"/>
                <a:cs typeface="Helvetica Neue"/>
                <a:sym typeface="Helvetica Neue"/>
              </a:rPr>
              <a:t>e</a:t>
            </a:r>
            <a:r>
              <a:rPr lang="it-IT" sz="2400" dirty="0" smtClean="0">
                <a:solidFill>
                  <a:schemeClr val="accent2">
                    <a:lumMod val="75000"/>
                  </a:schemeClr>
                </a:solidFill>
                <a:latin typeface="+mj-lt"/>
                <a:ea typeface="Helvetica Neue"/>
                <a:cs typeface="Helvetica Neue"/>
                <a:sym typeface="Helvetica Neue"/>
              </a:rPr>
              <a:t> reprezintă o provocare pentru familiile cu venituri mici</a:t>
            </a:r>
            <a:r>
              <a:rPr lang="ro-RO" sz="2400" dirty="0" smtClean="0">
                <a:solidFill>
                  <a:schemeClr val="accent2">
                    <a:lumMod val="75000"/>
                  </a:schemeClr>
                </a:solidFill>
                <a:latin typeface="+mj-lt"/>
                <a:ea typeface="Helvetica Neue"/>
                <a:cs typeface="Helvetica Neue"/>
                <a:sym typeface="Helvetica Neue"/>
              </a:rPr>
              <a:t> </a:t>
            </a:r>
            <a:r>
              <a:rPr lang="en-US" i="1" dirty="0" smtClean="0">
                <a:solidFill>
                  <a:schemeClr val="tx1"/>
                </a:solidFill>
                <a:latin typeface="+mj-lt"/>
                <a:ea typeface="Helvetica Neue"/>
                <a:cs typeface="Helvetica Neue"/>
                <a:sym typeface="Helvetica Neue"/>
              </a:rPr>
              <a:t>(în plus față de educația gratuită)</a:t>
            </a:r>
          </a:p>
          <a:p>
            <a:pPr marL="747713" lvl="0" indent="-404813" algn="just">
              <a:lnSpc>
                <a:spcPct val="150000"/>
              </a:lnSpc>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Manuale și material</a:t>
            </a:r>
            <a:r>
              <a:rPr lang="ro-RO" sz="2000" dirty="0" smtClean="0">
                <a:solidFill>
                  <a:schemeClr val="tx1"/>
                </a:solidFill>
                <a:latin typeface="+mj-lt"/>
                <a:ea typeface="Helvetica Neue"/>
                <a:cs typeface="Helvetica Neue"/>
                <a:sym typeface="Helvetica Neue"/>
              </a:rPr>
              <a:t>e auxiliare</a:t>
            </a:r>
          </a:p>
          <a:p>
            <a:pPr marL="747713" lvl="0" indent="-404813" algn="just">
              <a:lnSpc>
                <a:spcPct val="150000"/>
              </a:lnSpc>
              <a:buClr>
                <a:srgbClr val="EC7320"/>
              </a:buClr>
              <a:buSzPts val="2400"/>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Haine</a:t>
            </a:r>
            <a:endParaRPr lang="en-US" sz="2000" dirty="0">
              <a:solidFill>
                <a:schemeClr val="tx1"/>
              </a:solidFill>
              <a:latin typeface="+mj-lt"/>
              <a:ea typeface="Helvetica Neue"/>
              <a:cs typeface="Helvetica Neue"/>
              <a:sym typeface="Helvetica Neue"/>
            </a:endParaRPr>
          </a:p>
          <a:p>
            <a:pPr marL="747713" lvl="0" indent="-404813" algn="just">
              <a:lnSpc>
                <a:spcPct val="150000"/>
              </a:lnSpc>
              <a:buClr>
                <a:srgbClr val="EC7320"/>
              </a:buClr>
              <a:buSzPts val="2400"/>
              <a:buFont typeface="Courier New" panose="02070309020205020404" pitchFamily="49" charset="0"/>
              <a:buChar char="o"/>
            </a:pPr>
            <a:r>
              <a:rPr lang="ro-RO" sz="2000" dirty="0" smtClean="0">
                <a:solidFill>
                  <a:schemeClr val="tx1"/>
                </a:solidFill>
                <a:latin typeface="+mj-lt"/>
                <a:ea typeface="Helvetica Neue"/>
                <a:cs typeface="Helvetica Neue"/>
                <a:sym typeface="Helvetica Neue"/>
              </a:rPr>
              <a:t>Transport</a:t>
            </a:r>
            <a:endParaRPr lang="en-US" sz="2000" dirty="0">
              <a:solidFill>
                <a:schemeClr val="tx1"/>
              </a:solidFill>
              <a:latin typeface="+mj-lt"/>
              <a:ea typeface="Helvetica Neue"/>
              <a:cs typeface="Helvetica Neue"/>
              <a:sym typeface="Helvetica Neue"/>
            </a:endParaRPr>
          </a:p>
          <a:p>
            <a:pPr marL="747713" lvl="0" indent="-404813" algn="just">
              <a:lnSpc>
                <a:spcPct val="150000"/>
              </a:lnSpc>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Digitaliza</a:t>
            </a:r>
            <a:r>
              <a:rPr lang="ro-RO" sz="2000" dirty="0" smtClean="0">
                <a:solidFill>
                  <a:schemeClr val="tx1"/>
                </a:solidFill>
                <a:latin typeface="+mj-lt"/>
                <a:ea typeface="Helvetica Neue"/>
                <a:cs typeface="Helvetica Neue"/>
                <a:sym typeface="Helvetica Neue"/>
              </a:rPr>
              <a:t>re</a:t>
            </a:r>
            <a:endParaRPr lang="en-US" sz="2000" dirty="0" smtClean="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it-IT" sz="2000" b="1" dirty="0" smtClean="0">
                <a:solidFill>
                  <a:schemeClr val="accent4"/>
                </a:solidFill>
                <a:latin typeface="+mj-lt"/>
                <a:ea typeface="Helvetica Neue"/>
                <a:cs typeface="Helvetica Neue"/>
                <a:sym typeface="Helvetica Neue"/>
              </a:rPr>
              <a:t>S</a:t>
            </a:r>
            <a:r>
              <a:rPr lang="ro-RO" sz="2000" b="1" dirty="0" smtClean="0">
                <a:solidFill>
                  <a:schemeClr val="accent4"/>
                </a:solidFill>
                <a:latin typeface="+mj-lt"/>
                <a:ea typeface="Helvetica Neue"/>
                <a:cs typeface="Helvetica Neue"/>
                <a:sym typeface="Helvetica Neue"/>
              </a:rPr>
              <a:t>ărăcia</a:t>
            </a:r>
            <a:r>
              <a:rPr lang="it-IT" sz="2000" b="1" dirty="0" smtClean="0">
                <a:solidFill>
                  <a:schemeClr val="accent4"/>
                </a:solidFill>
                <a:latin typeface="+mj-lt"/>
                <a:ea typeface="Helvetica Neue"/>
                <a:cs typeface="Helvetica Neue"/>
                <a:sym typeface="Helvetica Neue"/>
              </a:rPr>
              <a:t>, </a:t>
            </a:r>
            <a:r>
              <a:rPr lang="ro-RO" sz="2000" b="1" dirty="0" smtClean="0">
                <a:solidFill>
                  <a:schemeClr val="accent4"/>
                </a:solidFill>
                <a:latin typeface="+mj-lt"/>
                <a:ea typeface="Helvetica Neue"/>
                <a:cs typeface="Helvetica Neue"/>
                <a:sym typeface="Helvetica Neue"/>
              </a:rPr>
              <a:t>provocări financiare și digitalizare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82939754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741300" y="2223872"/>
            <a:ext cx="10007980" cy="1200288"/>
          </a:xfrm>
          <a:prstGeom prst="rect">
            <a:avLst/>
          </a:prstGeom>
          <a:noFill/>
          <a:ln>
            <a:noFill/>
          </a:ln>
        </p:spPr>
        <p:txBody>
          <a:bodyPr spcFirstLastPara="1" wrap="square" lIns="91425" tIns="45700" rIns="91425" bIns="45700" anchor="t" anchorCtr="0">
            <a:spAutoFit/>
          </a:bodyPr>
          <a:lstStyle/>
          <a:p>
            <a:pPr marL="342900" indent="-342900">
              <a:buClr>
                <a:srgbClr val="EC7320"/>
              </a:buClr>
              <a:buSzPts val="2400"/>
              <a:buFont typeface="Noto Sans Symbols"/>
              <a:buChar char="❖"/>
            </a:pPr>
            <a:r>
              <a:rPr lang="en-US" sz="2400" dirty="0" smtClean="0">
                <a:latin typeface="+mn-lt"/>
                <a:ea typeface="Helvetica Neue"/>
                <a:cs typeface="Helvetica Neue"/>
                <a:sym typeface="Helvetica Neue"/>
              </a:rPr>
              <a:t>Scopul Proiectului INCREA+ Project</a:t>
            </a:r>
          </a:p>
          <a:p>
            <a:pPr marL="342900" indent="-342900">
              <a:buClr>
                <a:srgbClr val="EC7320"/>
              </a:buClr>
              <a:buSzPts val="2400"/>
              <a:buFont typeface="Noto Sans Symbols"/>
              <a:buChar char="❖"/>
            </a:pPr>
            <a:r>
              <a:rPr lang="en-US" sz="2400" dirty="0" smtClean="0">
                <a:latin typeface="+mn-lt"/>
                <a:ea typeface="Helvetica Neue"/>
                <a:cs typeface="Helvetica Neue"/>
                <a:sym typeface="Helvetica Neue"/>
              </a:rPr>
              <a:t>Introducere</a:t>
            </a:r>
          </a:p>
          <a:p>
            <a:pPr marL="342900" indent="-342900">
              <a:buClr>
                <a:srgbClr val="EC7320"/>
              </a:buClr>
              <a:buSzPts val="2400"/>
              <a:buFont typeface="Noto Sans Symbols"/>
              <a:buChar char="❖"/>
            </a:pPr>
            <a:r>
              <a:rPr lang="en-US" sz="2400" dirty="0" smtClean="0">
                <a:latin typeface="+mn-lt"/>
                <a:ea typeface="Helvetica Neue"/>
                <a:cs typeface="Helvetica Neue"/>
                <a:sym typeface="Helvetica Neue"/>
              </a:rPr>
              <a:t>Provoc</a:t>
            </a:r>
            <a:r>
              <a:rPr lang="ro-RO" sz="2400" dirty="0" smtClean="0">
                <a:latin typeface="+mn-lt"/>
                <a:ea typeface="Helvetica Neue"/>
                <a:cs typeface="Helvetica Neue"/>
                <a:sym typeface="Helvetica Neue"/>
              </a:rPr>
              <a:t>ă</a:t>
            </a:r>
            <a:r>
              <a:rPr lang="en-US" sz="2400" dirty="0" smtClean="0">
                <a:latin typeface="+mn-lt"/>
                <a:ea typeface="Helvetica Neue"/>
                <a:cs typeface="Helvetica Neue"/>
                <a:sym typeface="Helvetica Neue"/>
              </a:rPr>
              <a:t>ri </a:t>
            </a:r>
            <a:r>
              <a:rPr lang="ro-RO" sz="2400" dirty="0" smtClean="0">
                <a:latin typeface="+mn-lt"/>
                <a:ea typeface="Helvetica Neue"/>
                <a:cs typeface="Helvetica Neue"/>
                <a:sym typeface="Helvetica Neue"/>
              </a:rPr>
              <a:t>în ceea ce priveşte </a:t>
            </a:r>
            <a:r>
              <a:rPr lang="en-US" sz="2400" dirty="0" smtClean="0">
                <a:latin typeface="+mn-lt"/>
                <a:ea typeface="Helvetica Neue"/>
                <a:cs typeface="Helvetica Neue"/>
                <a:sym typeface="Helvetica Neue"/>
              </a:rPr>
              <a:t>Incluziun</a:t>
            </a:r>
            <a:r>
              <a:rPr lang="ro-RO" sz="2400" dirty="0" smtClean="0">
                <a:latin typeface="+mn-lt"/>
                <a:ea typeface="Helvetica Neue"/>
                <a:cs typeface="Helvetica Neue"/>
                <a:sym typeface="Helvetica Neue"/>
              </a:rPr>
              <a:t>ea</a:t>
            </a:r>
            <a:r>
              <a:rPr lang="en-US" sz="2400" dirty="0" smtClean="0">
                <a:latin typeface="+mn-lt"/>
                <a:ea typeface="Helvetica Neue"/>
                <a:cs typeface="Helvetica Neue"/>
                <a:sym typeface="Helvetica Neue"/>
              </a:rPr>
              <a:t> </a:t>
            </a:r>
            <a:r>
              <a:rPr lang="ro-RO" sz="2400" dirty="0" smtClean="0">
                <a:latin typeface="+mn-lt"/>
                <a:ea typeface="Helvetica Neue"/>
                <a:cs typeface="Helvetica Neue"/>
                <a:sym typeface="Helvetica Neue"/>
              </a:rPr>
              <a:t>și Educația</a:t>
            </a:r>
          </a:p>
        </p:txBody>
      </p:sp>
      <p:sp>
        <p:nvSpPr>
          <p:cNvPr id="51" name="Google Shape;51;p3"/>
          <p:cNvSpPr txBox="1"/>
          <p:nvPr/>
        </p:nvSpPr>
        <p:spPr>
          <a:xfrm>
            <a:off x="2828571" y="530170"/>
            <a:ext cx="8686946" cy="839787"/>
          </a:xfrm>
          <a:prstGeom prst="rect">
            <a:avLst/>
          </a:prstGeom>
          <a:noFill/>
          <a:ln>
            <a:noFill/>
          </a:ln>
        </p:spPr>
        <p:txBody>
          <a:bodyPr spcFirstLastPara="1" wrap="square" lIns="91425" tIns="45700" rIns="91425" bIns="45700" anchor="t" anchorCtr="0">
            <a:noAutofit/>
          </a:bodyPr>
          <a:lstStyle/>
          <a:p>
            <a:pPr algn="r">
              <a:lnSpc>
                <a:spcPct val="90000"/>
              </a:lnSpc>
              <a:buSzPts val="4800"/>
            </a:pPr>
            <a:r>
              <a:rPr lang="en-US" sz="4800" b="1" dirty="0" smtClean="0">
                <a:solidFill>
                  <a:schemeClr val="accent2">
                    <a:lumMod val="75000"/>
                  </a:schemeClr>
                </a:solidFill>
                <a:latin typeface="Helvetica Neue"/>
                <a:ea typeface="Helvetica Neue"/>
                <a:cs typeface="Helvetica Neue"/>
                <a:sym typeface="Helvetica Neue"/>
              </a:rPr>
              <a:t>Obiective</a:t>
            </a:r>
            <a:endParaRPr lang="en-US" sz="4800" b="1" dirty="0">
              <a:solidFill>
                <a:schemeClr val="accent2">
                  <a:lumMod val="75000"/>
                </a:schemeClr>
              </a:solidFill>
              <a:latin typeface="Helvetica Neue"/>
              <a:ea typeface="Helvetica Neue"/>
              <a:cs typeface="Helvetica Neue"/>
              <a:sym typeface="Helvetica Neue"/>
            </a:endParaRPr>
          </a:p>
        </p:txBody>
      </p:sp>
      <p:sp>
        <p:nvSpPr>
          <p:cNvPr id="2" name="Rectangle 1"/>
          <p:cNvSpPr/>
          <p:nvPr/>
        </p:nvSpPr>
        <p:spPr>
          <a:xfrm>
            <a:off x="2235200" y="3424160"/>
            <a:ext cx="7335520" cy="1938992"/>
          </a:xfrm>
          <a:prstGeom prst="rect">
            <a:avLst/>
          </a:prstGeom>
        </p:spPr>
        <p:txBody>
          <a:bodyPr wrap="square">
            <a:spAutoFit/>
          </a:bodyPr>
          <a:lstStyle/>
          <a:p>
            <a:pPr marL="342900" lvl="7" indent="-342900">
              <a:buClr>
                <a:srgbClr val="EC7320"/>
              </a:buClr>
              <a:buSzPts val="2400"/>
              <a:buFont typeface="Courier New" panose="02070309020205020404" pitchFamily="49" charset="0"/>
              <a:buChar char="o"/>
            </a:pPr>
            <a:r>
              <a:rPr lang="en-US" sz="2400" dirty="0" smtClean="0">
                <a:latin typeface="+mj-lt"/>
                <a:ea typeface="Helvetica Neue"/>
                <a:cs typeface="Helvetica Neue"/>
                <a:sym typeface="Helvetica Neue"/>
              </a:rPr>
              <a:t>M</a:t>
            </a:r>
            <a:r>
              <a:rPr lang="ro-RO" sz="2400" dirty="0" smtClean="0">
                <a:latin typeface="+mj-lt"/>
                <a:ea typeface="Helvetica Neue"/>
                <a:cs typeface="Helvetica Neue"/>
                <a:sym typeface="Helvetica Neue"/>
              </a:rPr>
              <a:t>ig</a:t>
            </a:r>
            <a:r>
              <a:rPr lang="en-US" sz="2400" dirty="0" smtClean="0">
                <a:latin typeface="+mj-lt"/>
                <a:ea typeface="Helvetica Neue"/>
                <a:cs typeface="Helvetica Neue"/>
                <a:sym typeface="Helvetica Neue"/>
              </a:rPr>
              <a:t>ra</a:t>
            </a:r>
            <a:r>
              <a:rPr lang="ro-RO" sz="2400" dirty="0" smtClean="0">
                <a:latin typeface="+mj-lt"/>
                <a:ea typeface="Helvetica Neue"/>
                <a:cs typeface="Helvetica Neue"/>
                <a:sym typeface="Helvetica Neue"/>
              </a:rPr>
              <a:t>ție</a:t>
            </a:r>
            <a:endParaRPr lang="en-US" sz="2400" dirty="0">
              <a:latin typeface="+mj-lt"/>
              <a:ea typeface="Helvetica Neue"/>
              <a:cs typeface="Helvetica Neue"/>
              <a:sym typeface="Helvetica Neue"/>
            </a:endParaRPr>
          </a:p>
          <a:p>
            <a:pPr marL="342900" lvl="7" indent="-342900">
              <a:buClr>
                <a:srgbClr val="EC7320"/>
              </a:buClr>
              <a:buSzPts val="2400"/>
              <a:buFont typeface="Courier New" panose="02070309020205020404" pitchFamily="49" charset="0"/>
              <a:buChar char="o"/>
            </a:pPr>
            <a:r>
              <a:rPr lang="en-US" sz="2400" dirty="0" smtClean="0">
                <a:latin typeface="+mj-lt"/>
                <a:ea typeface="Helvetica Neue"/>
                <a:cs typeface="Helvetica Neue"/>
                <a:sym typeface="Helvetica Neue"/>
              </a:rPr>
              <a:t>Di</a:t>
            </a:r>
            <a:r>
              <a:rPr lang="ro-RO" sz="2400" dirty="0" smtClean="0">
                <a:latin typeface="+mj-lt"/>
                <a:ea typeface="Helvetica Neue"/>
                <a:cs typeface="Helvetica Neue"/>
                <a:sym typeface="Helvetica Neue"/>
              </a:rPr>
              <a:t>zabilități</a:t>
            </a:r>
          </a:p>
          <a:p>
            <a:pPr marL="342900" lvl="5" indent="-342900">
              <a:buClr>
                <a:srgbClr val="EC7320"/>
              </a:buClr>
              <a:buSzPts val="2400"/>
              <a:buFont typeface="Courier New" panose="02070309020205020404" pitchFamily="49" charset="0"/>
              <a:buChar char="o"/>
            </a:pPr>
            <a:r>
              <a:rPr lang="ro-RO" sz="2400" dirty="0" smtClean="0">
                <a:latin typeface="+mj-lt"/>
                <a:ea typeface="Helvetica Neue"/>
                <a:cs typeface="Helvetica Neue"/>
                <a:sym typeface="Helvetica Neue"/>
              </a:rPr>
              <a:t>Sărăcie</a:t>
            </a:r>
            <a:r>
              <a:rPr lang="en-US" sz="2400" dirty="0" smtClean="0">
                <a:latin typeface="+mj-lt"/>
                <a:ea typeface="Helvetica Neue"/>
                <a:cs typeface="Helvetica Neue"/>
                <a:sym typeface="Helvetica Neue"/>
              </a:rPr>
              <a:t>, </a:t>
            </a:r>
            <a:r>
              <a:rPr lang="ro-RO" sz="2400" dirty="0" smtClean="0">
                <a:latin typeface="+mj-lt"/>
                <a:ea typeface="Helvetica Neue"/>
                <a:cs typeface="Helvetica Neue"/>
                <a:sym typeface="Helvetica Neue"/>
              </a:rPr>
              <a:t>provocări financiare și digitalizare</a:t>
            </a:r>
            <a:endParaRPr lang="en-US" sz="2400" dirty="0">
              <a:latin typeface="+mj-lt"/>
              <a:ea typeface="Helvetica Neue"/>
              <a:cs typeface="Helvetica Neue"/>
              <a:sym typeface="Helvetica Neue"/>
            </a:endParaRPr>
          </a:p>
          <a:p>
            <a:pPr marL="342900" lvl="5" indent="-342900">
              <a:buClr>
                <a:srgbClr val="EC7320"/>
              </a:buClr>
              <a:buSzPts val="2400"/>
              <a:buFont typeface="Courier New" panose="02070309020205020404" pitchFamily="49" charset="0"/>
              <a:buChar char="o"/>
            </a:pPr>
            <a:r>
              <a:rPr lang="ro-RO" sz="2400" dirty="0" smtClean="0">
                <a:latin typeface="+mj-lt"/>
                <a:ea typeface="Helvetica Neue"/>
                <a:cs typeface="Helvetica Neue"/>
                <a:sym typeface="Helvetica Neue"/>
              </a:rPr>
              <a:t>Înzestrare</a:t>
            </a:r>
            <a:endParaRPr lang="en-US" sz="2400" dirty="0">
              <a:latin typeface="+mj-lt"/>
              <a:ea typeface="Helvetica Neue"/>
              <a:cs typeface="Helvetica Neue"/>
              <a:sym typeface="Helvetica Neue"/>
            </a:endParaRPr>
          </a:p>
          <a:p>
            <a:pPr marL="342900" lvl="5" indent="-342900">
              <a:buClr>
                <a:srgbClr val="EC7320"/>
              </a:buClr>
              <a:buSzPts val="2400"/>
              <a:buFont typeface="Courier New" panose="02070309020205020404" pitchFamily="49" charset="0"/>
              <a:buChar char="o"/>
            </a:pPr>
            <a:r>
              <a:rPr lang="ro-RO" sz="2400" dirty="0" smtClean="0">
                <a:latin typeface="+mj-lt"/>
                <a:ea typeface="Helvetica Neue"/>
                <a:cs typeface="Helvetica Neue"/>
                <a:sym typeface="Helvetica Neue"/>
              </a:rPr>
              <a:t>Pandemia </a:t>
            </a:r>
            <a:r>
              <a:rPr lang="en-US" sz="2400" dirty="0" smtClean="0">
                <a:latin typeface="+mj-lt"/>
                <a:ea typeface="Helvetica Neue"/>
                <a:cs typeface="Helvetica Neue"/>
                <a:sym typeface="Helvetica Neue"/>
              </a:rPr>
              <a:t>COVID-19</a:t>
            </a:r>
            <a:endParaRPr lang="en-US" sz="2400" dirty="0">
              <a:latin typeface="+mj-lt"/>
              <a:ea typeface="Helvetica Neue"/>
              <a:cs typeface="Helvetica Neue"/>
              <a:sym typeface="Helvetica Neue"/>
            </a:endParaRPr>
          </a:p>
        </p:txBody>
      </p:sp>
    </p:spTree>
    <p:extLst>
      <p:ext uri="{BB962C8B-B14F-4D97-AF65-F5344CB8AC3E}">
        <p14:creationId xmlns:p14="http://schemas.microsoft.com/office/powerpoint/2010/main" val="2446516156"/>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 name="Text Placeholder 1"/>
          <p:cNvSpPr txBox="1">
            <a:spLocks/>
          </p:cNvSpPr>
          <p:nvPr/>
        </p:nvSpPr>
        <p:spPr>
          <a:xfrm>
            <a:off x="2640170" y="2786313"/>
            <a:ext cx="8966788" cy="17231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EC7320"/>
              </a:buClr>
              <a:buSzPts val="2400"/>
            </a:pPr>
            <a:endParaRPr lang="en-US" sz="2400" dirty="0" smtClean="0">
              <a:solidFill>
                <a:schemeClr val="tx1"/>
              </a:solidFill>
            </a:endParaRPr>
          </a:p>
          <a:p>
            <a:pPr algn="just">
              <a:buClr>
                <a:srgbClr val="EC7320"/>
              </a:buClr>
              <a:buSzPts val="2400"/>
            </a:pPr>
            <a:r>
              <a:rPr lang="en-US" sz="2400" i="1" dirty="0">
                <a:solidFill>
                  <a:schemeClr val="accent2">
                    <a:lumMod val="75000"/>
                  </a:schemeClr>
                </a:solidFill>
              </a:rPr>
              <a:t>Gândiți-vă și împărtășiți</a:t>
            </a:r>
            <a:r>
              <a:rPr lang="en-US" sz="2400" i="1">
                <a:solidFill>
                  <a:schemeClr val="accent2">
                    <a:lumMod val="75000"/>
                  </a:schemeClr>
                </a:solidFill>
              </a:rPr>
              <a:t>: </a:t>
            </a:r>
            <a:r>
              <a:rPr lang="ro-RO" sz="2400" i="1" smtClean="0">
                <a:solidFill>
                  <a:srgbClr val="00B0F0"/>
                </a:solidFill>
              </a:rPr>
              <a:t>În </a:t>
            </a:r>
            <a:r>
              <a:rPr lang="ro-RO" sz="2400" i="1" dirty="0" smtClean="0">
                <a:solidFill>
                  <a:srgbClr val="00B0F0"/>
                </a:solidFill>
              </a:rPr>
              <a:t>contextul personal, c</a:t>
            </a:r>
            <a:r>
              <a:rPr lang="en-US" sz="2400" i="1" dirty="0" smtClean="0">
                <a:solidFill>
                  <a:srgbClr val="00B0F0"/>
                </a:solidFill>
              </a:rPr>
              <a:t>are sunt provocările </a:t>
            </a:r>
            <a:r>
              <a:rPr lang="ro-RO" sz="2400" i="1" dirty="0" smtClean="0">
                <a:solidFill>
                  <a:srgbClr val="00B0F0"/>
                </a:solidFill>
              </a:rPr>
              <a:t>întâlnite</a:t>
            </a:r>
            <a:r>
              <a:rPr lang="en-US" sz="2400" i="1" dirty="0" smtClean="0">
                <a:solidFill>
                  <a:srgbClr val="00B0F0"/>
                </a:solidFill>
              </a:rPr>
              <a:t>? Ce măsuri s-au luat până acum? Ce ați sugera pentru a îmbunătăți situația?</a:t>
            </a:r>
            <a:endParaRPr lang="en-US" sz="2400" dirty="0">
              <a:solidFill>
                <a:srgbClr val="00B0F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3525" y="3168965"/>
            <a:ext cx="2216644" cy="1340471"/>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it-IT" sz="2000" b="1" dirty="0" smtClean="0">
                <a:solidFill>
                  <a:srgbClr val="F6BB00"/>
                </a:solidFill>
                <a:latin typeface="+mj-lt"/>
                <a:ea typeface="Helvetica Neue"/>
                <a:cs typeface="Helvetica Neue"/>
                <a:sym typeface="Helvetica Neue"/>
              </a:rPr>
              <a:t>S</a:t>
            </a:r>
            <a:r>
              <a:rPr lang="ro-RO" sz="2000" b="1" dirty="0" smtClean="0">
                <a:solidFill>
                  <a:srgbClr val="F6BB00"/>
                </a:solidFill>
                <a:latin typeface="+mj-lt"/>
                <a:ea typeface="Helvetica Neue"/>
                <a:cs typeface="Helvetica Neue"/>
                <a:sym typeface="Helvetica Neue"/>
              </a:rPr>
              <a:t>ărăcia</a:t>
            </a:r>
            <a:r>
              <a:rPr lang="it-IT" sz="2000" b="1" dirty="0" smtClean="0">
                <a:solidFill>
                  <a:srgbClr val="F6BB00"/>
                </a:solidFill>
                <a:latin typeface="+mj-lt"/>
                <a:ea typeface="Helvetica Neue"/>
                <a:cs typeface="Helvetica Neue"/>
                <a:sym typeface="Helvetica Neue"/>
              </a:rPr>
              <a:t>, </a:t>
            </a:r>
            <a:r>
              <a:rPr lang="ro-RO" sz="2000" b="1" dirty="0" smtClean="0">
                <a:solidFill>
                  <a:srgbClr val="F6BB00"/>
                </a:solidFill>
                <a:latin typeface="+mj-lt"/>
                <a:ea typeface="Helvetica Neue"/>
                <a:cs typeface="Helvetica Neue"/>
                <a:sym typeface="Helvetica Neue"/>
              </a:rPr>
              <a:t>provocări financiare și digitalizare</a:t>
            </a:r>
            <a:endParaRPr lang="it-IT" sz="2000" b="1" dirty="0">
              <a:solidFill>
                <a:srgbClr val="F6BB00"/>
              </a:solidFill>
              <a:latin typeface="+mj-lt"/>
              <a:ea typeface="Helvetica Neue"/>
              <a:cs typeface="Helvetica Neue"/>
              <a:sym typeface="Helvetica Neue"/>
            </a:endParaRPr>
          </a:p>
        </p:txBody>
      </p:sp>
    </p:spTree>
    <p:extLst>
      <p:ext uri="{BB962C8B-B14F-4D97-AF65-F5344CB8AC3E}">
        <p14:creationId xmlns:p14="http://schemas.microsoft.com/office/powerpoint/2010/main" val="63357537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2069232"/>
            <a:ext cx="10521600" cy="30589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lvl="0" algn="ctr">
              <a:lnSpc>
                <a:spcPct val="70000"/>
              </a:lnSpc>
              <a:buClr>
                <a:schemeClr val="lt1"/>
              </a:buClr>
              <a:buSzPts val="4840"/>
            </a:pPr>
            <a:r>
              <a:rPr lang="ro-RO" sz="6000" b="1" dirty="0" smtClean="0">
                <a:solidFill>
                  <a:schemeClr val="bg1"/>
                </a:solidFill>
                <a:latin typeface="+mj-lt"/>
                <a:ea typeface="Helvetica Neue"/>
                <a:cs typeface="Helvetica Neue"/>
                <a:sym typeface="Helvetica Neue"/>
              </a:rPr>
              <a:t>ÎNZESTRAREA ȘI </a:t>
            </a:r>
            <a:r>
              <a:rPr lang="ro-RO" sz="6000" b="1" dirty="0" smtClean="0">
                <a:solidFill>
                  <a:schemeClr val="lt1"/>
                </a:solidFill>
                <a:latin typeface="+mj-lt"/>
                <a:ea typeface="Helvetica Neue"/>
                <a:cs typeface="Helvetica Neue"/>
                <a:sym typeface="Helvetica Neue"/>
              </a:rPr>
              <a:t>SUPRADOTAREA</a:t>
            </a:r>
            <a:r>
              <a:rPr lang="en-US" sz="6000" b="1" dirty="0" smtClean="0">
                <a:solidFill>
                  <a:schemeClr val="lt1"/>
                </a:solidFill>
                <a:latin typeface="+mj-lt"/>
                <a:ea typeface="Helvetica Neue"/>
                <a:cs typeface="Helvetica Neue"/>
                <a:sym typeface="Helvetica Neue"/>
              </a:rPr>
              <a:t> </a:t>
            </a:r>
            <a:endParaRPr sz="5330" b="1" i="0" u="none" strike="noStrike" cap="none" dirty="0">
              <a:solidFill>
                <a:srgbClr val="00AEEF"/>
              </a:solidFill>
              <a:latin typeface="+mj-lt"/>
              <a:ea typeface="Helvetica Neue"/>
              <a:cs typeface="Helvetica Neue"/>
              <a:sym typeface="Helvetica Neue"/>
            </a:endParaRPr>
          </a:p>
        </p:txBody>
      </p:sp>
    </p:spTree>
    <p:extLst>
      <p:ext uri="{BB962C8B-B14F-4D97-AF65-F5344CB8AC3E}">
        <p14:creationId xmlns:p14="http://schemas.microsoft.com/office/powerpoint/2010/main" val="900637091"/>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506" y="1566613"/>
            <a:ext cx="11450700"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ro-RO" sz="2800" b="1" dirty="0" smtClean="0">
                <a:solidFill>
                  <a:schemeClr val="accent2">
                    <a:lumMod val="75000"/>
                  </a:schemeClr>
                </a:solidFill>
                <a:latin typeface="+mj-lt"/>
                <a:ea typeface="Helvetica Neue"/>
                <a:cs typeface="Helvetica Neue"/>
                <a:sym typeface="Helvetica Neue"/>
              </a:rPr>
              <a:t>Înzestrarea și Supradotarea</a:t>
            </a:r>
            <a:endParaRPr lang="en-US" sz="2800" b="1" dirty="0" smtClean="0">
              <a:solidFill>
                <a:schemeClr val="accent2">
                  <a:lumMod val="75000"/>
                </a:schemeClr>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i="0" u="none" strike="noStrike" cap="none" dirty="0" smtClean="0">
                <a:solidFill>
                  <a:schemeClr val="tx1"/>
                </a:solidFill>
                <a:latin typeface="+mj-lt"/>
                <a:ea typeface="Helvetica Neue"/>
                <a:cs typeface="Helvetica Neue"/>
                <a:sym typeface="Helvetica Neue"/>
              </a:rPr>
              <a:t> </a:t>
            </a:r>
          </a:p>
          <a:p>
            <a:pPr marR="0" lvl="0" algn="l" rtl="0">
              <a:lnSpc>
                <a:spcPct val="100000"/>
              </a:lnSpc>
              <a:spcBef>
                <a:spcPts val="0"/>
              </a:spcBef>
              <a:spcAft>
                <a:spcPts val="0"/>
              </a:spcAft>
              <a:buClr>
                <a:srgbClr val="EC7320"/>
              </a:buClr>
              <a:buSzPts val="2400"/>
            </a:pPr>
            <a:r>
              <a:rPr lang="en-US" sz="2000" b="1" i="1" dirty="0" smtClean="0">
                <a:solidFill>
                  <a:schemeClr val="tx1"/>
                </a:solidFill>
                <a:latin typeface="+mj-lt"/>
                <a:ea typeface="Helvetica Neue"/>
                <a:cs typeface="Helvetica Neue"/>
                <a:sym typeface="Helvetica Neue"/>
              </a:rPr>
              <a:t>Elevi talentați</a:t>
            </a:r>
            <a:r>
              <a:rPr lang="ro-RO" sz="2000" b="1" i="1" dirty="0" smtClean="0">
                <a:solidFill>
                  <a:schemeClr val="tx1"/>
                </a:solidFill>
                <a:latin typeface="+mj-lt"/>
                <a:ea typeface="Helvetica Neue"/>
                <a:cs typeface="Helvetica Neue"/>
                <a:sym typeface="Helvetica Neue"/>
              </a:rPr>
              <a:t>/supradotați </a:t>
            </a:r>
            <a:r>
              <a:rPr lang="en-US" sz="2000" b="1" i="1" dirty="0" smtClean="0">
                <a:solidFill>
                  <a:schemeClr val="tx1"/>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 talentați, creativi și inovatori, dar ignorați inexplicabil în nevoia lor de a învăța într-un anumit mod</a:t>
            </a:r>
            <a:endParaRPr lang="ro-RO" sz="2000"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ro-RO" sz="2000" dirty="0" smtClean="0">
              <a:solidFill>
                <a:schemeClr val="tx1"/>
              </a:solidFill>
              <a:latin typeface="+mj-lt"/>
              <a:ea typeface="Helvetica Neue"/>
              <a:cs typeface="Helvetica Neue"/>
              <a:sym typeface="Helvetica Neue"/>
            </a:endParaRPr>
          </a:p>
          <a:p>
            <a:pPr marL="622300"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2000" i="1" dirty="0" smtClean="0">
                <a:solidFill>
                  <a:schemeClr val="tx1"/>
                </a:solidFill>
                <a:latin typeface="+mj-lt"/>
                <a:ea typeface="Helvetica Neue"/>
                <a:cs typeface="Helvetica Neue"/>
                <a:sym typeface="Helvetica Neue"/>
              </a:rPr>
              <a:t>Copii talentați verbal</a:t>
            </a:r>
          </a:p>
          <a:p>
            <a:pPr marL="631825"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2000" i="1" u="none" strike="noStrike" cap="none" dirty="0" smtClean="0">
                <a:solidFill>
                  <a:schemeClr val="tx1"/>
                </a:solidFill>
                <a:latin typeface="+mj-lt"/>
                <a:ea typeface="Helvetica Neue"/>
                <a:cs typeface="Helvetica Neue"/>
                <a:sym typeface="Helvetica Neue"/>
              </a:rPr>
              <a:t>Copii talentați vizual-spațial</a:t>
            </a:r>
            <a:endParaRPr lang="en-US" sz="3600" b="1" dirty="0" smtClean="0">
              <a:solidFill>
                <a:srgbClr val="8A660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i="0" u="none" strike="noStrike" cap="none" dirty="0">
              <a:solidFill>
                <a:srgbClr val="8A660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dirty="0" smtClean="0">
              <a:solidFill>
                <a:srgbClr val="8A660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716816114"/>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0995" y="1598510"/>
            <a:ext cx="11450700" cy="4093388"/>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ro-RO" sz="2800" b="1" dirty="0" smtClean="0">
                <a:solidFill>
                  <a:schemeClr val="accent2">
                    <a:lumMod val="75000"/>
                  </a:schemeClr>
                </a:solidFill>
                <a:latin typeface="+mj-lt"/>
                <a:ea typeface="Helvetica Neue"/>
                <a:cs typeface="Helvetica Neue"/>
                <a:sym typeface="Helvetica Neue"/>
              </a:rPr>
              <a:t>Înzestrare și Talent</a:t>
            </a:r>
            <a:endParaRPr lang="en-US" sz="2800" b="1" dirty="0" smtClean="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b="1" i="1"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ro-RO" sz="2000" b="1" i="1" dirty="0" smtClean="0">
                <a:solidFill>
                  <a:schemeClr val="tx1"/>
                </a:solidFill>
                <a:latin typeface="+mj-lt"/>
                <a:ea typeface="Helvetica Neue"/>
                <a:cs typeface="Helvetica Neue"/>
                <a:sym typeface="Helvetica Neue"/>
              </a:rPr>
              <a:t>Înzestrări </a:t>
            </a:r>
            <a:r>
              <a:rPr lang="en-US" sz="2000" b="1" i="1" dirty="0" smtClean="0">
                <a:solidFill>
                  <a:schemeClr val="tx1"/>
                </a:solidFill>
                <a:latin typeface="+mj-lt"/>
                <a:ea typeface="Helvetica Neue"/>
                <a:cs typeface="Helvetica Neue"/>
                <a:sym typeface="Helvetica Neue"/>
              </a:rPr>
              <a:t>– </a:t>
            </a:r>
            <a:r>
              <a:rPr lang="it-IT" sz="2000" dirty="0" smtClean="0">
                <a:solidFill>
                  <a:schemeClr val="tx1"/>
                </a:solidFill>
                <a:latin typeface="+mj-lt"/>
                <a:ea typeface="Helvetica Neue"/>
                <a:cs typeface="Helvetica Neue"/>
                <a:sym typeface="Helvetica Neue"/>
              </a:rPr>
              <a:t>abilit</a:t>
            </a:r>
            <a:r>
              <a:rPr lang="ro-RO" sz="2000" dirty="0" smtClean="0">
                <a:solidFill>
                  <a:schemeClr val="tx1"/>
                </a:solidFill>
                <a:latin typeface="+mj-lt"/>
                <a:ea typeface="Helvetica Neue"/>
                <a:cs typeface="Helvetica Neue"/>
                <a:sym typeface="Helvetica Neue"/>
              </a:rPr>
              <a:t>ăț</a:t>
            </a:r>
            <a:r>
              <a:rPr lang="it-IT" sz="2000" dirty="0" smtClean="0">
                <a:solidFill>
                  <a:schemeClr val="tx1"/>
                </a:solidFill>
                <a:latin typeface="+mj-lt"/>
                <a:ea typeface="Helvetica Neue"/>
                <a:cs typeface="Helvetica Neue"/>
                <a:sym typeface="Helvetica Neue"/>
              </a:rPr>
              <a:t>i umane care sunt mai generale </a:t>
            </a:r>
            <a:r>
              <a:rPr lang="ro-RO" sz="2000" dirty="0" smtClean="0">
                <a:solidFill>
                  <a:schemeClr val="tx1"/>
                </a:solidFill>
                <a:latin typeface="+mj-lt"/>
                <a:ea typeface="Helvetica Neue"/>
                <a:cs typeface="Helvetica Neue"/>
                <a:sym typeface="Helvetica Neue"/>
              </a:rPr>
              <a:t>î</a:t>
            </a:r>
            <a:r>
              <a:rPr lang="it-IT" sz="2000" dirty="0" smtClean="0">
                <a:solidFill>
                  <a:schemeClr val="tx1"/>
                </a:solidFill>
                <a:latin typeface="+mj-lt"/>
                <a:ea typeface="Helvetica Neue"/>
                <a:cs typeface="Helvetica Neue"/>
                <a:sym typeface="Helvetica Neue"/>
              </a:rPr>
              <a:t>n copilaria timpurie </a:t>
            </a:r>
            <a:r>
              <a:rPr lang="ro-RO" sz="2000" dirty="0" smtClean="0">
                <a:solidFill>
                  <a:schemeClr val="tx1"/>
                </a:solidFill>
                <a:latin typeface="+mj-lt"/>
                <a:ea typeface="Helvetica Neue"/>
                <a:cs typeface="Helvetica Neue"/>
                <a:sym typeface="Helvetica Neue"/>
              </a:rPr>
              <a:t>ș</a:t>
            </a:r>
            <a:r>
              <a:rPr lang="it-IT" sz="2000" dirty="0" smtClean="0">
                <a:solidFill>
                  <a:schemeClr val="tx1"/>
                </a:solidFill>
                <a:latin typeface="+mj-lt"/>
                <a:ea typeface="Helvetica Neue"/>
                <a:cs typeface="Helvetica Neue"/>
                <a:sym typeface="Helvetica Neue"/>
              </a:rPr>
              <a:t>i pot fi creative, senzoriale, intelectuale </a:t>
            </a:r>
            <a:r>
              <a:rPr lang="ro-RO" sz="2000" dirty="0" smtClean="0">
                <a:solidFill>
                  <a:schemeClr val="tx1"/>
                </a:solidFill>
                <a:latin typeface="+mj-lt"/>
                <a:ea typeface="Helvetica Neue"/>
                <a:cs typeface="Helvetica Neue"/>
                <a:sym typeface="Helvetica Neue"/>
              </a:rPr>
              <a:t>ș</a:t>
            </a:r>
            <a:r>
              <a:rPr lang="it-IT" sz="2000" dirty="0" smtClean="0">
                <a:solidFill>
                  <a:schemeClr val="tx1"/>
                </a:solidFill>
                <a:latin typeface="+mj-lt"/>
                <a:ea typeface="Helvetica Neue"/>
                <a:cs typeface="Helvetica Neue"/>
                <a:sym typeface="Helvetica Neue"/>
              </a:rPr>
              <a:t>i socio-afective</a:t>
            </a:r>
            <a:r>
              <a:rPr lang="ro-RO" sz="2000" dirty="0" smtClean="0">
                <a:solidFill>
                  <a:schemeClr val="tx1"/>
                </a:solidFill>
                <a:latin typeface="+mj-lt"/>
                <a:ea typeface="Helvetica Neue"/>
                <a:cs typeface="Helvetica Neue"/>
                <a:sym typeface="Helvetica Neue"/>
              </a:rPr>
              <a:t>.</a:t>
            </a:r>
            <a:endParaRPr lang="en-US" sz="2000"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b="1" i="1" dirty="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1" i="1" dirty="0" smtClean="0">
                <a:solidFill>
                  <a:schemeClr val="tx1"/>
                </a:solidFill>
                <a:latin typeface="+mj-lt"/>
                <a:ea typeface="Helvetica Neue"/>
                <a:cs typeface="Helvetica Neue"/>
                <a:sym typeface="Helvetica Neue"/>
              </a:rPr>
              <a:t>Talent</a:t>
            </a:r>
            <a:r>
              <a:rPr lang="ro-RO" sz="2000" b="1" i="1" dirty="0" smtClean="0">
                <a:solidFill>
                  <a:schemeClr val="tx1"/>
                </a:solidFill>
                <a:latin typeface="+mj-lt"/>
                <a:ea typeface="Helvetica Neue"/>
                <a:cs typeface="Helvetica Neue"/>
                <a:sym typeface="Helvetica Neue"/>
              </a:rPr>
              <a:t>e</a:t>
            </a:r>
            <a:r>
              <a:rPr lang="en-US" sz="2000" b="1" i="1" dirty="0" smtClean="0">
                <a:solidFill>
                  <a:schemeClr val="tx1"/>
                </a:solidFill>
                <a:latin typeface="+mj-lt"/>
                <a:ea typeface="Helvetica Neue"/>
                <a:cs typeface="Helvetica Neue"/>
                <a:sym typeface="Helvetica Neue"/>
              </a:rPr>
              <a:t> – </a:t>
            </a:r>
            <a:r>
              <a:rPr lang="ro-RO" sz="2000" i="1" dirty="0" smtClean="0">
                <a:solidFill>
                  <a:schemeClr val="tx1"/>
                </a:solidFill>
                <a:latin typeface="+mj-lt"/>
                <a:ea typeface="Helvetica Neue"/>
                <a:cs typeface="Helvetica Neue"/>
                <a:sym typeface="Helvetica Neue"/>
              </a:rPr>
              <a:t>înzestrări </a:t>
            </a:r>
            <a:r>
              <a:rPr lang="it-IT" sz="2000" dirty="0" smtClean="0">
                <a:solidFill>
                  <a:schemeClr val="tx1"/>
                </a:solidFill>
                <a:latin typeface="+mj-lt"/>
                <a:ea typeface="Helvetica Neue"/>
                <a:cs typeface="Helvetica Neue"/>
                <a:sym typeface="Helvetica Neue"/>
              </a:rPr>
              <a:t>care sunt dezvoltate sistematic</a:t>
            </a:r>
            <a:r>
              <a:rPr lang="ro-RO" sz="2000" dirty="0" smtClean="0">
                <a:solidFill>
                  <a:schemeClr val="tx1"/>
                </a:solidFill>
                <a:latin typeface="+mj-lt"/>
                <a:ea typeface="Helvetica Neue"/>
                <a:cs typeface="Helvetica Neue"/>
                <a:sym typeface="Helvetica Neue"/>
              </a:rPr>
              <a:t>.</a:t>
            </a:r>
            <a:endParaRPr lang="en-US" sz="2000" b="1" i="1" dirty="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1800" b="1" i="0" u="none" strike="noStrike" cap="none"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1800" b="1" i="0" u="none" strike="noStrike" cap="none"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1" dirty="0" smtClean="0">
                <a:solidFill>
                  <a:srgbClr val="8A6600"/>
                </a:solidFill>
                <a:latin typeface="+mj-lt"/>
                <a:ea typeface="Helvetica Neue"/>
                <a:cs typeface="Helvetica Neue"/>
                <a:sym typeface="Helvetica Neue"/>
              </a:rPr>
              <a:t>                                                     </a:t>
            </a:r>
            <a:r>
              <a:rPr lang="ro-RO" sz="2000" b="1" i="1" dirty="0" smtClean="0">
                <a:solidFill>
                  <a:schemeClr val="tx1"/>
                </a:solidFill>
                <a:latin typeface="+mj-lt"/>
                <a:ea typeface="Helvetica Neue"/>
                <a:cs typeface="Helvetica Neue"/>
                <a:sym typeface="Helvetica Neue"/>
              </a:rPr>
              <a:t>Înzestrări </a:t>
            </a:r>
            <a:r>
              <a:rPr lang="en-US" sz="2000" b="1" i="1" dirty="0" smtClean="0">
                <a:solidFill>
                  <a:schemeClr val="tx1"/>
                </a:solidFill>
                <a:latin typeface="+mj-lt"/>
                <a:ea typeface="Helvetica Neue"/>
                <a:cs typeface="Helvetica Neue"/>
                <a:sym typeface="Helvetica Neue"/>
              </a:rPr>
              <a:t>                Talent</a:t>
            </a:r>
            <a:r>
              <a:rPr lang="ro-RO" sz="2000" b="1" i="1" dirty="0" smtClean="0">
                <a:solidFill>
                  <a:schemeClr val="tx1"/>
                </a:solidFill>
                <a:latin typeface="+mj-lt"/>
                <a:ea typeface="Helvetica Neue"/>
                <a:cs typeface="Helvetica Neue"/>
                <a:sym typeface="Helvetica Neue"/>
              </a:rPr>
              <a:t>e</a:t>
            </a:r>
            <a:endParaRPr lang="en-US" sz="2000" b="1"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1" dirty="0">
                <a:solidFill>
                  <a:srgbClr val="8A6600"/>
                </a:solidFill>
                <a:latin typeface="+mj-lt"/>
                <a:ea typeface="Helvetica Neue"/>
                <a:cs typeface="Helvetica Neue"/>
                <a:sym typeface="Helvetica Neue"/>
              </a:rPr>
              <a:t> </a:t>
            </a:r>
            <a:r>
              <a:rPr lang="en-US" sz="2000" b="1" dirty="0" smtClean="0">
                <a:solidFill>
                  <a:srgbClr val="8A6600"/>
                </a:solidFill>
                <a:latin typeface="+mj-lt"/>
                <a:ea typeface="Helvetica Neue"/>
                <a:cs typeface="Helvetica Neue"/>
                <a:sym typeface="Helvetica Neue"/>
              </a:rPr>
              <a:t>      </a:t>
            </a:r>
            <a:r>
              <a:rPr lang="ro-RO" sz="2000" b="1" dirty="0" smtClean="0">
                <a:solidFill>
                  <a:srgbClr val="8A6600"/>
                </a:solidFill>
                <a:latin typeface="+mj-lt"/>
                <a:ea typeface="Helvetica Neue"/>
                <a:cs typeface="Helvetica Neue"/>
                <a:sym typeface="Helvetica Neue"/>
              </a:rPr>
              <a:t>        </a:t>
            </a:r>
            <a:r>
              <a:rPr lang="en-US" sz="2000" b="1" dirty="0" smtClean="0">
                <a:solidFill>
                  <a:srgbClr val="8A6600"/>
                </a:solidFill>
                <a:latin typeface="+mj-lt"/>
                <a:ea typeface="Helvetica Neue"/>
                <a:cs typeface="Helvetica Neue"/>
                <a:sym typeface="Helvetica Neue"/>
              </a:rPr>
              <a:t> </a:t>
            </a:r>
            <a:r>
              <a:rPr lang="en-US" sz="2000" dirty="0" smtClean="0">
                <a:solidFill>
                  <a:schemeClr val="tx1"/>
                </a:solidFill>
                <a:latin typeface="+mj-lt"/>
                <a:ea typeface="Helvetica Neue"/>
                <a:cs typeface="Helvetica Neue"/>
                <a:sym typeface="Helvetica Neue"/>
              </a:rPr>
              <a:t>prin programe de formare și expunere la evenimente, activități și servicii</a:t>
            </a:r>
            <a:endParaRPr lang="en-US" sz="2000" b="1" i="0" u="none" strike="noStrike" cap="none" dirty="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3600" b="1"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4" name="Striped Right Arrow 3"/>
          <p:cNvSpPr/>
          <p:nvPr/>
        </p:nvSpPr>
        <p:spPr>
          <a:xfrm>
            <a:off x="5672549" y="4215488"/>
            <a:ext cx="789709" cy="135082"/>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307839811"/>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8874" y="1428390"/>
            <a:ext cx="10964256" cy="4555053"/>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400" b="1" dirty="0" smtClean="0">
                <a:solidFill>
                  <a:schemeClr val="accent2">
                    <a:lumMod val="75000"/>
                  </a:schemeClr>
                </a:solidFill>
                <a:latin typeface="+mj-lt"/>
                <a:ea typeface="Helvetica Neue"/>
                <a:cs typeface="Helvetica Neue"/>
                <a:sym typeface="Helvetica Neue"/>
              </a:rPr>
              <a:t>Copii de două ori excepționali</a:t>
            </a:r>
            <a:endParaRPr lang="ro-RO" sz="2400" b="1" dirty="0" smtClean="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400" i="0" u="none" strike="noStrike" cap="none" dirty="0" smtClean="0">
              <a:solidFill>
                <a:schemeClr val="tx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tabLst>
                <a:tab pos="404813" algn="l"/>
              </a:tabLst>
            </a:pPr>
            <a:r>
              <a:rPr lang="ro-RO" sz="1800" i="0" u="none" strike="noStrike" cap="none" dirty="0" smtClean="0">
                <a:solidFill>
                  <a:schemeClr val="tx1"/>
                </a:solidFill>
                <a:latin typeface="+mj-lt"/>
                <a:ea typeface="Helvetica Neue"/>
                <a:cs typeface="Helvetica Neue"/>
                <a:sym typeface="Helvetica Neue"/>
              </a:rPr>
              <a:t>Aceștia</a:t>
            </a:r>
            <a:r>
              <a:rPr lang="en-US" sz="1800" i="0" u="none" strike="noStrike" cap="none" dirty="0" smtClean="0">
                <a:solidFill>
                  <a:schemeClr val="tx1"/>
                </a:solidFill>
                <a:latin typeface="+mj-lt"/>
                <a:ea typeface="Helvetica Neue"/>
                <a:cs typeface="Helvetica Neue"/>
                <a:sym typeface="Helvetica Neue"/>
              </a:rPr>
              <a:t> manifestă o combinație de abilități și </a:t>
            </a:r>
            <a:r>
              <a:rPr lang="ro-RO" sz="1800" i="0" u="none" strike="noStrike" cap="none" dirty="0" smtClean="0">
                <a:solidFill>
                  <a:schemeClr val="tx1"/>
                </a:solidFill>
                <a:latin typeface="+mj-lt"/>
                <a:ea typeface="Helvetica Neue"/>
                <a:cs typeface="Helvetica Neue"/>
                <a:sym typeface="Helvetica Neue"/>
              </a:rPr>
              <a:t>mod de </a:t>
            </a:r>
            <a:r>
              <a:rPr lang="en-US" sz="1800" i="0" u="none" strike="noStrike" cap="none" dirty="0" smtClean="0">
                <a:solidFill>
                  <a:schemeClr val="tx1"/>
                </a:solidFill>
                <a:latin typeface="+mj-lt"/>
                <a:ea typeface="Helvetica Neue"/>
                <a:cs typeface="Helvetica Neue"/>
                <a:sym typeface="Helvetica Neue"/>
              </a:rPr>
              <a:t>învățare</a:t>
            </a:r>
            <a:r>
              <a:rPr lang="en-US" sz="1800" dirty="0">
                <a:solidFill>
                  <a:schemeClr val="tx1"/>
                </a:solidFill>
                <a:latin typeface="+mj-lt"/>
                <a:ea typeface="Helvetica Neue"/>
                <a:cs typeface="Helvetica Neue"/>
                <a:sym typeface="Helvetica Neue"/>
              </a:rPr>
              <a:t> excepționale (</a:t>
            </a:r>
            <a:r>
              <a:rPr lang="en-US" sz="1800" i="0" u="none" strike="noStrike" cap="none" dirty="0" smtClean="0">
                <a:solidFill>
                  <a:schemeClr val="tx1"/>
                </a:solidFill>
                <a:latin typeface="+mj-lt"/>
                <a:ea typeface="Helvetica Neue"/>
                <a:cs typeface="Helvetica Neue"/>
                <a:sym typeface="Helvetica Neue"/>
              </a:rPr>
              <a:t>foarte talenta</a:t>
            </a:r>
            <a:r>
              <a:rPr lang="ro-RO" sz="1800" i="0" u="none" strike="noStrike" cap="none" dirty="0" smtClean="0">
                <a:solidFill>
                  <a:schemeClr val="tx1"/>
                </a:solidFill>
                <a:latin typeface="+mj-lt"/>
                <a:ea typeface="Helvetica Neue"/>
                <a:cs typeface="Helvetica Neue"/>
                <a:sym typeface="Helvetica Neue"/>
              </a:rPr>
              <a:t>ți la</a:t>
            </a:r>
            <a:r>
              <a:rPr lang="en-US" sz="1800" i="0" u="none" strike="noStrike" cap="none" dirty="0" smtClean="0">
                <a:solidFill>
                  <a:schemeClr val="tx1"/>
                </a:solidFill>
                <a:latin typeface="+mj-lt"/>
                <a:ea typeface="Helvetica Neue"/>
                <a:cs typeface="Helvetica Neue"/>
                <a:sym typeface="Helvetica Neue"/>
              </a:rPr>
              <a:t> matematică, scris sau muzică</a:t>
            </a:r>
            <a:endParaRPr lang="ro-RO" sz="1800" i="0" u="none" strike="noStrike" cap="none"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tabLst>
                <a:tab pos="404813" algn="l"/>
              </a:tabLst>
            </a:pPr>
            <a:r>
              <a:rPr lang="en-US" sz="1800" dirty="0" smtClean="0">
                <a:solidFill>
                  <a:schemeClr val="tx1"/>
                </a:solidFill>
                <a:latin typeface="+mj-lt"/>
                <a:ea typeface="Helvetica Neue"/>
                <a:cs typeface="Helvetica Neue"/>
                <a:sym typeface="Helvetica Neue"/>
              </a:rPr>
              <a:t>     </a:t>
            </a:r>
            <a:r>
              <a:rPr lang="en-US" sz="1800" dirty="0" smtClean="0">
                <a:solidFill>
                  <a:schemeClr val="accent2">
                    <a:lumMod val="75000"/>
                  </a:schemeClr>
                </a:solidFill>
                <a:latin typeface="+mj-lt"/>
                <a:ea typeface="Helvetica Neue"/>
                <a:cs typeface="Helvetica Neue"/>
                <a:sym typeface="Helvetica Neue"/>
              </a:rPr>
              <a:t>&amp;</a:t>
            </a:r>
            <a:endParaRPr lang="en-US" sz="1800" dirty="0" smtClean="0">
              <a:solidFill>
                <a:schemeClr val="tx1"/>
              </a:solidFill>
              <a:latin typeface="+mj-lt"/>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tabLst>
                <a:tab pos="404813" algn="l"/>
              </a:tabLst>
            </a:pPr>
            <a:r>
              <a:rPr lang="ro-RO" sz="1800" i="0" u="none" strike="noStrike" cap="none" dirty="0" smtClean="0">
                <a:solidFill>
                  <a:schemeClr val="tx1"/>
                </a:solidFill>
                <a:latin typeface="+mj-lt"/>
                <a:ea typeface="Helvetica Neue"/>
                <a:cs typeface="Helvetica Neue"/>
                <a:sym typeface="Helvetica Neue"/>
              </a:rPr>
              <a:t>A</a:t>
            </a:r>
            <a:r>
              <a:rPr lang="en-US" sz="1800" i="0" u="none" strike="noStrike" cap="none" dirty="0" smtClean="0">
                <a:solidFill>
                  <a:schemeClr val="tx1"/>
                </a:solidFill>
                <a:latin typeface="+mj-lt"/>
                <a:ea typeface="Helvetica Neue"/>
                <a:cs typeface="Helvetica Neue"/>
                <a:sym typeface="Helvetica Neue"/>
              </a:rPr>
              <a:t>u probleme care le afectează învățarea (ADHD, dislexie, discalculie, autism)</a:t>
            </a:r>
            <a:endParaRPr lang="en-US" sz="1800" dirty="0" smtClean="0">
              <a:solidFill>
                <a:schemeClr val="tx1"/>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tabLst>
                <a:tab pos="404813" algn="l"/>
              </a:tabLst>
            </a:pPr>
            <a:endParaRPr lang="en-US" sz="2000" dirty="0">
              <a:solidFill>
                <a:schemeClr val="tx1"/>
              </a:solidFill>
              <a:latin typeface="+mj-lt"/>
              <a:ea typeface="Helvetica Neue"/>
              <a:cs typeface="Helvetica Neue"/>
              <a:sym typeface="Helvetica Neue"/>
            </a:endParaRPr>
          </a:p>
          <a:p>
            <a:pPr lvl="0" algn="just">
              <a:buClr>
                <a:srgbClr val="EC7320"/>
              </a:buClr>
              <a:buSzPts val="2400"/>
              <a:tabLst>
                <a:tab pos="404813" algn="l"/>
              </a:tabLst>
            </a:pPr>
            <a:r>
              <a:rPr lang="ro-RO" sz="2000" b="1" dirty="0" smtClean="0">
                <a:solidFill>
                  <a:schemeClr val="tx1"/>
                </a:solidFill>
                <a:latin typeface="+mj-lt"/>
                <a:ea typeface="Helvetica Neue"/>
                <a:cs typeface="Helvetica Neue"/>
                <a:sym typeface="Helvetica Neue"/>
              </a:rPr>
              <a:t>Provocări</a:t>
            </a:r>
            <a:endParaRPr lang="en-US" sz="2000" b="1" dirty="0" smtClean="0">
              <a:solidFill>
                <a:schemeClr val="tx1"/>
              </a:solidFill>
              <a:latin typeface="+mj-lt"/>
              <a:ea typeface="Helvetica Neue"/>
              <a:cs typeface="Helvetica Neue"/>
              <a:sym typeface="Helvetica Neue"/>
            </a:endParaRPr>
          </a:p>
          <a:p>
            <a:pPr lvl="0" algn="just">
              <a:buClr>
                <a:srgbClr val="EC7320"/>
              </a:buClr>
              <a:buSzPts val="2400"/>
              <a:tabLst>
                <a:tab pos="404813" algn="l"/>
              </a:tabLst>
            </a:pPr>
            <a:endParaRPr lang="en-US" sz="2000" b="1" dirty="0">
              <a:solidFill>
                <a:schemeClr val="tx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tabLst>
                <a:tab pos="404813" algn="l"/>
              </a:tabLst>
            </a:pPr>
            <a:r>
              <a:rPr lang="en-US" sz="1800" dirty="0" smtClean="0">
                <a:solidFill>
                  <a:schemeClr val="tx1"/>
                </a:solidFill>
                <a:latin typeface="+mj-lt"/>
                <a:ea typeface="Helvetica Neue"/>
                <a:cs typeface="Helvetica Neue"/>
                <a:sym typeface="Helvetica Neue"/>
              </a:rPr>
              <a:t>Dacă sunt identificați cu succes, sprijinul de care au nevoie în școală este dificil de obținut</a:t>
            </a:r>
            <a:r>
              <a:rPr lang="ro-RO" sz="1800" dirty="0" smtClean="0">
                <a:solidFill>
                  <a:schemeClr val="tx1"/>
                </a:solidFill>
                <a:latin typeface="+mj-lt"/>
                <a:ea typeface="Helvetica Neue"/>
                <a:cs typeface="Helvetica Neue"/>
                <a:sym typeface="Helvetica Neue"/>
              </a:rPr>
              <a:t>,</a:t>
            </a:r>
          </a:p>
          <a:p>
            <a:pPr marL="342900" lvl="0" indent="-342900" algn="just">
              <a:buClr>
                <a:srgbClr val="EC7320"/>
              </a:buClr>
              <a:buSzPts val="2400"/>
              <a:buFont typeface="Wingdings" panose="05000000000000000000" pitchFamily="2" charset="2"/>
              <a:buChar char="v"/>
              <a:tabLst>
                <a:tab pos="404813" algn="l"/>
              </a:tabLst>
            </a:pPr>
            <a:r>
              <a:rPr lang="en-US" sz="1800" dirty="0" smtClean="0">
                <a:solidFill>
                  <a:schemeClr val="tx1"/>
                </a:solidFill>
                <a:latin typeface="+mj-lt"/>
                <a:ea typeface="Helvetica Neue"/>
                <a:cs typeface="Helvetica Neue"/>
                <a:sym typeface="Helvetica Neue"/>
              </a:rPr>
              <a:t>Dacă nu sunt identificați, nu sunt provocați într-un mod semnificativ și devin frustrați și anxioși</a:t>
            </a:r>
            <a:r>
              <a:rPr lang="ro-RO" sz="1800" dirty="0" smtClean="0">
                <a:solidFill>
                  <a:schemeClr val="tx1"/>
                </a:solidFill>
                <a:latin typeface="+mj-lt"/>
                <a:ea typeface="Helvetica Neue"/>
                <a:cs typeface="Helvetica Neue"/>
                <a:sym typeface="Helvetica Neue"/>
              </a:rPr>
              <a:t>.</a:t>
            </a:r>
          </a:p>
          <a:p>
            <a:pPr lvl="0" algn="just">
              <a:buClr>
                <a:srgbClr val="EC7320"/>
              </a:buClr>
              <a:buSzPts val="2400"/>
              <a:tabLst>
                <a:tab pos="404813" algn="l"/>
              </a:tabLst>
            </a:pPr>
            <a:endParaRPr lang="en-US" sz="2000" i="0" u="none" strike="noStrike" cap="none" dirty="0" smtClean="0">
              <a:solidFill>
                <a:schemeClr val="tx1"/>
              </a:solidFill>
              <a:latin typeface="+mj-lt"/>
              <a:ea typeface="Helvetica Neue"/>
              <a:cs typeface="Helvetica Neue"/>
              <a:sym typeface="Helvetica Neue"/>
            </a:endParaRPr>
          </a:p>
          <a:p>
            <a:pPr lvl="0" algn="just">
              <a:buClr>
                <a:srgbClr val="EC7320"/>
              </a:buClr>
              <a:buSzPts val="2400"/>
              <a:tabLst>
                <a:tab pos="404813" algn="l"/>
              </a:tabLst>
            </a:pPr>
            <a:r>
              <a:rPr lang="ro-RO" sz="1800" i="1" dirty="0" smtClean="0">
                <a:solidFill>
                  <a:schemeClr val="tx1"/>
                </a:solidFill>
                <a:latin typeface="+mj-lt"/>
                <a:ea typeface="Helvetica Neue"/>
                <a:cs typeface="Helvetica Neue"/>
                <a:sym typeface="Helvetica Neue"/>
              </a:rPr>
              <a:t>Recomandare</a:t>
            </a:r>
            <a:r>
              <a:rPr lang="en-US" sz="1800" i="1" dirty="0" smtClean="0">
                <a:solidFill>
                  <a:schemeClr val="tx1"/>
                </a:solidFill>
                <a:latin typeface="+mj-lt"/>
                <a:ea typeface="Helvetica Neue"/>
                <a:cs typeface="Helvetica Neue"/>
                <a:sym typeface="Helvetica Neue"/>
              </a:rPr>
              <a:t>:</a:t>
            </a:r>
            <a:r>
              <a:rPr lang="en-US" sz="1800" dirty="0" smtClean="0">
                <a:solidFill>
                  <a:schemeClr val="tx1"/>
                </a:solidFill>
                <a:latin typeface="+mj-lt"/>
                <a:ea typeface="Helvetica Neue"/>
                <a:cs typeface="Helvetica Neue"/>
                <a:sym typeface="Helvetica Neue"/>
              </a:rPr>
              <a:t> copiii supradotați trebuie să beneficieze de o atenție și oportunități deosebite în perioada educației lor școlare, deoarece </a:t>
            </a:r>
            <a:r>
              <a:rPr lang="ro-RO" sz="1800" dirty="0" smtClean="0">
                <a:solidFill>
                  <a:schemeClr val="tx1"/>
                </a:solidFill>
                <a:latin typeface="+mj-lt"/>
                <a:ea typeface="Helvetica Neue"/>
                <a:cs typeface="Helvetica Neue"/>
                <a:sym typeface="Helvetica Neue"/>
              </a:rPr>
              <a:t>înzestrările</a:t>
            </a:r>
            <a:r>
              <a:rPr lang="en-US" sz="1800" dirty="0" smtClean="0">
                <a:solidFill>
                  <a:schemeClr val="tx1"/>
                </a:solidFill>
                <a:latin typeface="+mj-lt"/>
                <a:ea typeface="Helvetica Neue"/>
                <a:cs typeface="Helvetica Neue"/>
                <a:sym typeface="Helvetica Neue"/>
              </a:rPr>
              <a:t> trebuie să fie </a:t>
            </a:r>
            <a:r>
              <a:rPr lang="ro-RO" sz="1800" dirty="0" smtClean="0">
                <a:solidFill>
                  <a:schemeClr val="tx1"/>
                </a:solidFill>
                <a:latin typeface="+mj-lt"/>
                <a:ea typeface="Helvetica Neue"/>
                <a:cs typeface="Helvetica Neue"/>
                <a:sym typeface="Helvetica Neue"/>
              </a:rPr>
              <a:t>dezvoltate </a:t>
            </a:r>
            <a:r>
              <a:rPr lang="en-US" sz="1800" dirty="0" smtClean="0">
                <a:solidFill>
                  <a:schemeClr val="tx1"/>
                </a:solidFill>
                <a:latin typeface="+mj-lt"/>
                <a:ea typeface="Helvetica Neue"/>
                <a:cs typeface="Helvetica Neue"/>
                <a:sym typeface="Helvetica Neue"/>
              </a:rPr>
              <a:t>în talente într-o etapă mult mai timpurie a vieții.</a:t>
            </a:r>
            <a:endParaRPr lang="en-US" sz="1800" i="0" u="none" strike="noStrike" cap="none" dirty="0">
              <a:solidFill>
                <a:schemeClr val="tx1"/>
              </a:solidFill>
              <a:latin typeface="+mj-lt"/>
              <a:ea typeface="Helvetica Neue"/>
              <a:cs typeface="Helvetica Neue"/>
              <a:sym typeface="Helvetica Neue"/>
            </a:endParaRPr>
          </a:p>
        </p:txBody>
      </p:sp>
      <p:sp>
        <p:nvSpPr>
          <p:cNvPr id="4"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726108913"/>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77609" y="1313310"/>
            <a:ext cx="10959017" cy="3816389"/>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en-US" sz="2400" b="1" dirty="0">
                <a:solidFill>
                  <a:schemeClr val="accent2">
                    <a:lumMod val="75000"/>
                  </a:schemeClr>
                </a:solidFill>
                <a:latin typeface="+mj-lt"/>
                <a:ea typeface="Helvetica Neue"/>
                <a:cs typeface="Helvetica Neue"/>
                <a:sym typeface="Helvetica Neue"/>
              </a:rPr>
              <a:t>Copii de două ori excepționali</a:t>
            </a:r>
            <a:endParaRPr lang="ro-RO" sz="2400" b="1" dirty="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tx1"/>
              </a:solidFill>
              <a:latin typeface="+mj-lt"/>
              <a:ea typeface="Helvetica Neue"/>
              <a:cs typeface="Helvetica Neue"/>
              <a:sym typeface="Helvetica Neue"/>
            </a:endParaRPr>
          </a:p>
          <a:p>
            <a:pPr lvl="0" algn="just">
              <a:buClr>
                <a:srgbClr val="EC7320"/>
              </a:buClr>
              <a:buSzPts val="2400"/>
            </a:pPr>
            <a:r>
              <a:rPr lang="en-US" sz="2000" dirty="0" smtClean="0">
                <a:solidFill>
                  <a:schemeClr val="tx1"/>
                </a:solidFill>
                <a:latin typeface="+mj-lt"/>
                <a:ea typeface="Helvetica Neue"/>
                <a:cs typeface="Helvetica Neue"/>
                <a:sym typeface="Helvetica Neue"/>
              </a:rPr>
              <a:t>Identificarea elevilor supradotați</a:t>
            </a:r>
            <a:endParaRPr lang="ro-RO" sz="2000" dirty="0" smtClean="0">
              <a:solidFill>
                <a:schemeClr val="tx1"/>
              </a:solidFill>
              <a:latin typeface="+mj-lt"/>
              <a:ea typeface="Helvetica Neue"/>
              <a:cs typeface="Helvetica Neue"/>
              <a:sym typeface="Helvetica Neue"/>
            </a:endParaRPr>
          </a:p>
          <a:p>
            <a:pPr lvl="0" algn="just">
              <a:buClr>
                <a:srgbClr val="EC7320"/>
              </a:buClr>
              <a:buSzPts val="2400"/>
            </a:pPr>
            <a:endParaRPr lang="en-US" sz="1800" b="1" dirty="0">
              <a:solidFill>
                <a:schemeClr val="tx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ro-RO" sz="2000" dirty="0" smtClean="0">
                <a:solidFill>
                  <a:schemeClr val="tx1"/>
                </a:solidFill>
                <a:latin typeface="+mj-lt"/>
                <a:ea typeface="Helvetica Neue"/>
                <a:cs typeface="Helvetica Neue"/>
                <a:sym typeface="Helvetica Neue"/>
              </a:rPr>
              <a:t>Este necesar ca un </a:t>
            </a:r>
            <a:r>
              <a:rPr lang="en-US" sz="2000" dirty="0" smtClean="0">
                <a:solidFill>
                  <a:schemeClr val="tx1"/>
                </a:solidFill>
                <a:latin typeface="+mj-lt"/>
                <a:ea typeface="Helvetica Neue"/>
                <a:cs typeface="Helvetica Neue"/>
                <a:sym typeface="Helvetica Neue"/>
              </a:rPr>
              <a:t>profesor să aibă educația necesară și o anumită experiență relevantă pentru a putea recunoaște anumite caracteristici comportamentale – atât pozitive, cât și negative – care </a:t>
            </a:r>
            <a:r>
              <a:rPr lang="ro-RO" sz="2000" dirty="0" smtClean="0">
                <a:solidFill>
                  <a:schemeClr val="tx1"/>
                </a:solidFill>
                <a:latin typeface="+mj-lt"/>
                <a:ea typeface="Helvetica Neue"/>
                <a:cs typeface="Helvetica Neue"/>
                <a:sym typeface="Helvetica Neue"/>
              </a:rPr>
              <a:t>evidenţiază faptul că </a:t>
            </a:r>
            <a:r>
              <a:rPr lang="en-US" sz="2000" dirty="0" smtClean="0">
                <a:solidFill>
                  <a:schemeClr val="tx1"/>
                </a:solidFill>
                <a:latin typeface="+mj-lt"/>
                <a:ea typeface="Helvetica Neue"/>
                <a:cs typeface="Helvetica Neue"/>
                <a:sym typeface="Helvetica Neue"/>
              </a:rPr>
              <a:t>un elev </a:t>
            </a:r>
            <a:r>
              <a:rPr lang="ro-RO" sz="2000" dirty="0" smtClean="0">
                <a:solidFill>
                  <a:schemeClr val="tx1"/>
                </a:solidFill>
                <a:latin typeface="+mj-lt"/>
                <a:ea typeface="Helvetica Neue"/>
                <a:cs typeface="Helvetica Neue"/>
                <a:sym typeface="Helvetica Neue"/>
              </a:rPr>
              <a:t>este </a:t>
            </a:r>
            <a:r>
              <a:rPr lang="en-US" sz="2000" dirty="0" smtClean="0">
                <a:solidFill>
                  <a:schemeClr val="tx1"/>
                </a:solidFill>
                <a:latin typeface="+mj-lt"/>
                <a:ea typeface="Helvetica Neue"/>
                <a:cs typeface="Helvetica Neue"/>
                <a:sym typeface="Helvetica Neue"/>
              </a:rPr>
              <a:t>talentat sau a</a:t>
            </a:r>
            <a:r>
              <a:rPr lang="ro-RO" sz="2000" dirty="0" smtClean="0">
                <a:solidFill>
                  <a:schemeClr val="tx1"/>
                </a:solidFill>
                <a:latin typeface="+mj-lt"/>
                <a:ea typeface="Helvetica Neue"/>
                <a:cs typeface="Helvetica Neue"/>
                <a:sym typeface="Helvetica Neue"/>
              </a:rPr>
              <a:t>re</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un </a:t>
            </a:r>
            <a:r>
              <a:rPr lang="en-US" sz="2000" dirty="0" smtClean="0">
                <a:solidFill>
                  <a:schemeClr val="tx1"/>
                </a:solidFill>
                <a:latin typeface="+mj-lt"/>
                <a:ea typeface="Helvetica Neue"/>
                <a:cs typeface="Helvetica Neue"/>
                <a:sym typeface="Helvetica Neue"/>
              </a:rPr>
              <a:t>potențial</a:t>
            </a:r>
            <a:r>
              <a:rPr lang="ro-RO" sz="2000" dirty="0" smtClean="0">
                <a:solidFill>
                  <a:schemeClr val="tx1"/>
                </a:solidFill>
                <a:latin typeface="+mj-lt"/>
                <a:ea typeface="Helvetica Neue"/>
                <a:cs typeface="Helvetica Neue"/>
                <a:sym typeface="Helvetica Neue"/>
              </a:rPr>
              <a:t> mai</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ridicat</a:t>
            </a:r>
            <a:r>
              <a:rPr lang="en-US" sz="2000" dirty="0" smtClean="0">
                <a:solidFill>
                  <a:schemeClr val="tx1"/>
                </a:solidFill>
                <a:latin typeface="+mj-lt"/>
                <a:ea typeface="Helvetica Neue"/>
                <a:cs typeface="Helvetica Neue"/>
                <a:sym typeface="Helvetica Neue"/>
              </a:rPr>
              <a:t>.</a:t>
            </a:r>
            <a:endParaRPr lang="ro-RO" sz="2000" dirty="0" smtClean="0">
              <a:solidFill>
                <a:schemeClr val="tx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endParaRPr lang="en-US" sz="2000" dirty="0">
              <a:solidFill>
                <a:schemeClr val="tx1"/>
              </a:solidFill>
              <a:latin typeface="+mj-lt"/>
              <a:ea typeface="Helvetica Neue"/>
              <a:cs typeface="Helvetica Neue"/>
              <a:sym typeface="Helvetica Neue"/>
            </a:endParaRPr>
          </a:p>
          <a:p>
            <a:pPr marL="342900" indent="-342900" algn="just">
              <a:buClr>
                <a:srgbClr val="EC7320"/>
              </a:buClr>
              <a:buSzPts val="2400"/>
              <a:buFont typeface="Wingdings" panose="05000000000000000000" pitchFamily="2" charset="2"/>
              <a:buChar char="v"/>
            </a:pPr>
            <a:r>
              <a:rPr lang="ro-RO" sz="2000" dirty="0">
                <a:solidFill>
                  <a:schemeClr val="tx1"/>
                </a:solidFill>
                <a:latin typeface="+mj-lt"/>
                <a:ea typeface="Helvetica Neue"/>
                <a:cs typeface="Helvetica Neue"/>
                <a:sym typeface="Helvetica Neue"/>
              </a:rPr>
              <a:t>p</a:t>
            </a:r>
            <a:r>
              <a:rPr lang="en-US" sz="2000" dirty="0" smtClean="0">
                <a:solidFill>
                  <a:schemeClr val="tx1"/>
                </a:solidFill>
                <a:latin typeface="+mj-lt"/>
                <a:ea typeface="Helvetica Neue"/>
                <a:cs typeface="Helvetica Neue"/>
                <a:sym typeface="Helvetica Neue"/>
              </a:rPr>
              <a:t>rofesorii trebuie să evalueze calitatea, maturitatea și nivelul de </a:t>
            </a:r>
            <a:r>
              <a:rPr lang="ro-RO" sz="2000" dirty="0" smtClean="0">
                <a:solidFill>
                  <a:schemeClr val="tx1"/>
                </a:solidFill>
                <a:latin typeface="+mj-lt"/>
                <a:ea typeface="Helvetica Neue"/>
                <a:cs typeface="Helvetica Neue"/>
                <a:sym typeface="Helvetica Neue"/>
              </a:rPr>
              <a:t>complexitate</a:t>
            </a:r>
            <a:r>
              <a:rPr lang="en-US" sz="2000" dirty="0" smtClean="0">
                <a:solidFill>
                  <a:schemeClr val="tx1"/>
                </a:solidFill>
                <a:latin typeface="+mj-lt"/>
                <a:ea typeface="Helvetica Neue"/>
                <a:cs typeface="Helvetica Neue"/>
                <a:sym typeface="Helvetica Neue"/>
              </a:rPr>
              <a:t> a modului în care elevii raționează și ce strategii de învățare folosesc, capacitatea lor de a</a:t>
            </a:r>
            <a:r>
              <a:rPr lang="ro-RO" sz="2000" dirty="0" smtClean="0">
                <a:solidFill>
                  <a:schemeClr val="tx1"/>
                </a:solidFill>
                <a:latin typeface="+mj-lt"/>
                <a:ea typeface="Helvetica Neue"/>
                <a:cs typeface="Helvetica Neue"/>
                <a:sym typeface="Helvetica Neue"/>
              </a:rPr>
              <a:t>-și</a:t>
            </a:r>
            <a:r>
              <a:rPr lang="en-US" sz="2000" dirty="0" smtClean="0">
                <a:solidFill>
                  <a:schemeClr val="tx1"/>
                </a:solidFill>
                <a:latin typeface="+mj-lt"/>
                <a:ea typeface="Helvetica Neue"/>
                <a:cs typeface="Helvetica Neue"/>
                <a:sym typeface="Helvetica Neue"/>
              </a:rPr>
              <a:t> îmbunătăți cunoștințele, precum și ceea ce știu sau cred că este posibil în ceea ce privește o anumită problemă</a:t>
            </a:r>
            <a:r>
              <a:rPr lang="en-US" sz="2000" dirty="0" smtClean="0">
                <a:latin typeface="+mj-lt"/>
              </a:rPr>
              <a:t>.</a:t>
            </a:r>
            <a:endParaRPr lang="en-US" sz="2000" dirty="0">
              <a:latin typeface="+mj-lt"/>
            </a:endParaRPr>
          </a:p>
        </p:txBody>
      </p:sp>
      <p:sp>
        <p:nvSpPr>
          <p:cNvPr id="2" name="Rectangle 1"/>
          <p:cNvSpPr/>
          <p:nvPr/>
        </p:nvSpPr>
        <p:spPr>
          <a:xfrm>
            <a:off x="2235436" y="5129699"/>
            <a:ext cx="9640677" cy="646331"/>
          </a:xfrm>
          <a:prstGeom prst="rect">
            <a:avLst/>
          </a:prstGeom>
        </p:spPr>
        <p:txBody>
          <a:bodyPr wrap="square">
            <a:spAutoFit/>
          </a:bodyPr>
          <a:lstStyle/>
          <a:p>
            <a:pPr lvl="0" algn="just">
              <a:buClr>
                <a:srgbClr val="EC7320"/>
              </a:buClr>
              <a:buSzPts val="2400"/>
            </a:pPr>
            <a:r>
              <a:rPr lang="ro-RO" sz="1800" i="1" dirty="0" smtClean="0">
                <a:solidFill>
                  <a:schemeClr val="accent2">
                    <a:lumMod val="75000"/>
                  </a:schemeClr>
                </a:solidFill>
                <a:latin typeface="+mj-lt"/>
                <a:ea typeface="Helvetica Neue"/>
                <a:cs typeface="Helvetica Neue"/>
                <a:sym typeface="Helvetica Neue"/>
              </a:rPr>
              <a:t>Studiu de caz </a:t>
            </a:r>
            <a:r>
              <a:rPr lang="en-US" sz="1800" i="1" dirty="0" smtClean="0">
                <a:solidFill>
                  <a:schemeClr val="accent2">
                    <a:lumMod val="75000"/>
                  </a:schemeClr>
                </a:solidFill>
                <a:latin typeface="+mj-lt"/>
                <a:ea typeface="Helvetica Neue"/>
                <a:cs typeface="Helvetica Neue"/>
                <a:sym typeface="Helvetica Neue"/>
              </a:rPr>
              <a:t>(</a:t>
            </a:r>
            <a:r>
              <a:rPr lang="ro-RO" sz="1800" i="1" dirty="0" smtClean="0">
                <a:solidFill>
                  <a:schemeClr val="accent2">
                    <a:lumMod val="75000"/>
                  </a:schemeClr>
                </a:solidFill>
                <a:latin typeface="+mj-lt"/>
                <a:ea typeface="Helvetica Neue"/>
                <a:cs typeface="Helvetica Neue"/>
                <a:sym typeface="Helvetica Neue"/>
              </a:rPr>
              <a:t>lucrul în echipă</a:t>
            </a:r>
            <a:r>
              <a:rPr lang="en-US" sz="1800" i="1" dirty="0" smtClean="0">
                <a:solidFill>
                  <a:schemeClr val="accent2">
                    <a:lumMod val="75000"/>
                  </a:schemeClr>
                </a:solidFill>
                <a:latin typeface="+mj-lt"/>
                <a:ea typeface="Helvetica Neue"/>
                <a:cs typeface="Helvetica Neue"/>
                <a:sym typeface="Helvetica Neue"/>
              </a:rPr>
              <a:t>):</a:t>
            </a:r>
            <a:r>
              <a:rPr lang="en-US" sz="1800" dirty="0" smtClean="0">
                <a:solidFill>
                  <a:schemeClr val="accent2">
                    <a:lumMod val="75000"/>
                  </a:schemeClr>
                </a:solidFill>
                <a:latin typeface="+mj-lt"/>
                <a:ea typeface="Helvetica Neue"/>
                <a:cs typeface="Helvetica Neue"/>
                <a:sym typeface="Helvetica Neue"/>
              </a:rPr>
              <a:t> </a:t>
            </a:r>
            <a:r>
              <a:rPr lang="ro-RO" sz="1800" dirty="0" smtClean="0">
                <a:solidFill>
                  <a:srgbClr val="00B0F0"/>
                </a:solidFill>
                <a:latin typeface="+mj-lt"/>
                <a:ea typeface="Helvetica Neue"/>
                <a:cs typeface="Helvetica Neue"/>
                <a:sym typeface="Helvetica Neue"/>
              </a:rPr>
              <a:t>Urmăriți acest </a:t>
            </a:r>
            <a:r>
              <a:rPr lang="en-US" sz="1800" dirty="0" smtClean="0">
                <a:solidFill>
                  <a:srgbClr val="00B0F0"/>
                </a:solidFill>
                <a:latin typeface="+mj-lt"/>
                <a:ea typeface="Helvetica Neue"/>
                <a:cs typeface="Helvetica Neue"/>
                <a:sym typeface="Helvetica Neue"/>
                <a:hlinkClick r:id="rId3"/>
              </a:rPr>
              <a:t>video</a:t>
            </a:r>
            <a:r>
              <a:rPr lang="en-US" sz="1800" dirty="0" smtClean="0">
                <a:solidFill>
                  <a:srgbClr val="00B0F0"/>
                </a:solidFill>
                <a:latin typeface="+mj-lt"/>
                <a:ea typeface="Helvetica Neue"/>
                <a:cs typeface="Helvetica Neue"/>
                <a:sym typeface="Helvetica Neue"/>
              </a:rPr>
              <a:t> </a:t>
            </a:r>
            <a:r>
              <a:rPr lang="ro-RO" sz="1800" dirty="0" smtClean="0">
                <a:solidFill>
                  <a:srgbClr val="00B0F0"/>
                </a:solidFill>
                <a:latin typeface="+mj-lt"/>
                <a:ea typeface="Helvetica Neue"/>
                <a:cs typeface="Helvetica Neue"/>
                <a:sym typeface="Helvetica Neue"/>
              </a:rPr>
              <a:t>și</a:t>
            </a:r>
            <a:r>
              <a:rPr lang="en-US" sz="1800" dirty="0" smtClean="0">
                <a:solidFill>
                  <a:srgbClr val="00B0F0"/>
                </a:solidFill>
                <a:latin typeface="+mj-lt"/>
                <a:ea typeface="Helvetica Neue"/>
                <a:cs typeface="Helvetica Neue"/>
                <a:sym typeface="Helvetica Neue"/>
              </a:rPr>
              <a:t> rezumați principalele idei ale cazului: caracteristici, provocări și soluții. Cum ați fi rezolvat acest caz? Discutați cu grupul.</a:t>
            </a:r>
            <a:endParaRPr lang="en-US" sz="1800" dirty="0">
              <a:solidFill>
                <a:srgbClr val="00B0F0"/>
              </a:solidFill>
              <a:latin typeface="+mj-lt"/>
              <a:ea typeface="Helvetica Neue"/>
              <a:cs typeface="Helvetica Neue"/>
              <a:sym typeface="Helvetica Neue"/>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510" t="26572" r="26313" b="24128"/>
          <a:stretch/>
        </p:blipFill>
        <p:spPr>
          <a:xfrm>
            <a:off x="477609" y="4969462"/>
            <a:ext cx="1757827" cy="966804"/>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891640291"/>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5568" y="1456486"/>
            <a:ext cx="10910815" cy="3754834"/>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it-IT" sz="2000" dirty="0" smtClean="0">
                <a:solidFill>
                  <a:schemeClr val="tx1"/>
                </a:solidFill>
                <a:latin typeface="+mj-lt"/>
                <a:ea typeface="Helvetica Neue"/>
                <a:cs typeface="Helvetica Neue"/>
                <a:sym typeface="Helvetica Neue"/>
              </a:rPr>
              <a:t>Lista unor trăsături comportamentale generale pe care copiii supradotați le pot prezenta</a:t>
            </a:r>
            <a:r>
              <a:rPr lang="en-US" sz="2000" dirty="0" smtClean="0">
                <a:solidFill>
                  <a:schemeClr val="tx1"/>
                </a:solidFill>
                <a:latin typeface="+mj-lt"/>
                <a:ea typeface="Helvetica Neue"/>
                <a:cs typeface="Helvetica Neue"/>
                <a:sym typeface="Helvetica Neue"/>
              </a:rPr>
              <a:t>:</a:t>
            </a:r>
          </a:p>
          <a:p>
            <a:pPr lvl="0" algn="just">
              <a:buClr>
                <a:srgbClr val="EC7320"/>
              </a:buClr>
              <a:buSzPts val="2400"/>
            </a:pPr>
            <a:r>
              <a:rPr lang="en-US" sz="2000" b="1" dirty="0" smtClean="0">
                <a:solidFill>
                  <a:schemeClr val="tx1"/>
                </a:solidFill>
                <a:latin typeface="+mj-lt"/>
                <a:ea typeface="Helvetica Neue"/>
                <a:cs typeface="Helvetica Neue"/>
                <a:sym typeface="Helvetica Neue"/>
              </a:rPr>
              <a:t> </a:t>
            </a:r>
            <a:endParaRPr lang="en-US" sz="1800" b="1"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en-US" sz="1800" dirty="0" smtClean="0">
                <a:solidFill>
                  <a:schemeClr val="tx1"/>
                </a:solidFill>
                <a:latin typeface="+mj-lt"/>
                <a:ea typeface="Helvetica Neue"/>
                <a:cs typeface="Helvetica Neue"/>
                <a:sym typeface="Helvetica Neue"/>
              </a:rPr>
              <a:t>Curio</a:t>
            </a:r>
            <a:r>
              <a:rPr lang="ro-RO" sz="1800" dirty="0" smtClean="0">
                <a:solidFill>
                  <a:schemeClr val="tx1"/>
                </a:solidFill>
                <a:latin typeface="+mj-lt"/>
                <a:ea typeface="Helvetica Neue"/>
                <a:cs typeface="Helvetica Neue"/>
                <a:sym typeface="Helvetica Neue"/>
              </a:rPr>
              <a:t>zitate</a:t>
            </a:r>
            <a:r>
              <a:rPr lang="en-US" sz="1800" dirty="0" smtClean="0">
                <a:solidFill>
                  <a:schemeClr val="tx1"/>
                </a:solidFill>
                <a:latin typeface="+mj-lt"/>
                <a:ea typeface="Helvetica Neue"/>
                <a:cs typeface="Helvetica Neue"/>
                <a:sym typeface="Helvetica Neue"/>
              </a:rPr>
              <a:t> </a:t>
            </a:r>
            <a:r>
              <a:rPr lang="ro-RO" sz="1800" dirty="0" smtClean="0">
                <a:solidFill>
                  <a:schemeClr val="tx1"/>
                </a:solidFill>
                <a:latin typeface="+mj-lt"/>
                <a:ea typeface="Helvetica Neue"/>
                <a:cs typeface="Helvetica Neue"/>
                <a:sym typeface="Helvetica Neue"/>
              </a:rPr>
              <a:t>şi</a:t>
            </a:r>
            <a:r>
              <a:rPr lang="en-US" sz="1800" dirty="0" smtClean="0">
                <a:solidFill>
                  <a:schemeClr val="tx1"/>
                </a:solidFill>
                <a:latin typeface="+mj-lt"/>
                <a:ea typeface="Helvetica Neue"/>
                <a:cs typeface="Helvetica Neue"/>
                <a:sym typeface="Helvetica Neue"/>
              </a:rPr>
              <a:t> motiva</a:t>
            </a:r>
            <a:r>
              <a:rPr lang="ro-RO" sz="1800" dirty="0" smtClean="0">
                <a:solidFill>
                  <a:schemeClr val="tx1"/>
                </a:solidFill>
                <a:latin typeface="+mj-lt"/>
                <a:ea typeface="Helvetica Neue"/>
                <a:cs typeface="Helvetica Neue"/>
                <a:sym typeface="Helvetica Neue"/>
              </a:rPr>
              <a:t>re</a:t>
            </a:r>
            <a:endParaRPr lang="en-US" sz="1800"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Pun multe întrebări</a:t>
            </a:r>
            <a:endParaRPr lang="en-US" sz="1800"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Au o memorie foarte bună</a:t>
            </a:r>
            <a:endParaRPr lang="en-US" sz="1800"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Rețin repede informațiile</a:t>
            </a:r>
            <a:endParaRPr lang="en-US" sz="1800"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Dețin</a:t>
            </a:r>
            <a:r>
              <a:rPr lang="fr-FR" sz="1800" dirty="0" smtClean="0">
                <a:solidFill>
                  <a:schemeClr val="tx1"/>
                </a:solidFill>
                <a:latin typeface="+mj-lt"/>
                <a:ea typeface="Helvetica Neue"/>
                <a:cs typeface="Helvetica Neue"/>
                <a:sym typeface="Helvetica Neue"/>
              </a:rPr>
              <a:t> </a:t>
            </a:r>
            <a:r>
              <a:rPr lang="ro-RO" sz="1800" dirty="0" smtClean="0">
                <a:solidFill>
                  <a:schemeClr val="tx1"/>
                </a:solidFill>
                <a:latin typeface="+mj-lt"/>
                <a:ea typeface="Helvetica Neue"/>
                <a:cs typeface="Helvetica Neue"/>
                <a:sym typeface="Helvetica Neue"/>
              </a:rPr>
              <a:t>abilitatea timpurie</a:t>
            </a:r>
            <a:r>
              <a:rPr lang="fr-FR" sz="1800" dirty="0" smtClean="0">
                <a:solidFill>
                  <a:schemeClr val="tx1"/>
                </a:solidFill>
                <a:latin typeface="+mj-lt"/>
                <a:ea typeface="Helvetica Neue"/>
                <a:cs typeface="Helvetica Neue"/>
                <a:sym typeface="Helvetica Neue"/>
              </a:rPr>
              <a:t> de </a:t>
            </a:r>
            <a:r>
              <a:rPr lang="ro-RO" sz="1800" dirty="0" smtClean="0">
                <a:solidFill>
                  <a:schemeClr val="tx1"/>
                </a:solidFill>
                <a:latin typeface="+mj-lt"/>
                <a:ea typeface="Helvetica Neue"/>
                <a:cs typeface="Helvetica Neue"/>
                <a:sym typeface="Helvetica Neue"/>
              </a:rPr>
              <a:t>a citi</a:t>
            </a:r>
          </a:p>
          <a:p>
            <a:pPr marL="631825" lvl="0" indent="-342900" algn="just">
              <a:buClr>
                <a:srgbClr val="EC7320"/>
              </a:buClr>
              <a:buSzPts val="2400"/>
              <a:buFont typeface="Courier New" panose="02070309020205020404" pitchFamily="49" charset="0"/>
              <a:buChar char="o"/>
            </a:pPr>
            <a:r>
              <a:rPr lang="en-US" sz="1800" dirty="0" smtClean="0">
                <a:solidFill>
                  <a:schemeClr val="tx1"/>
                </a:solidFill>
                <a:latin typeface="+mj-lt"/>
                <a:ea typeface="Helvetica Neue"/>
                <a:cs typeface="Helvetica Neue"/>
                <a:sym typeface="Helvetica Neue"/>
              </a:rPr>
              <a:t>Demonstrează abilități matematice puternice</a:t>
            </a:r>
            <a:endParaRPr lang="ro-RO" sz="1800" dirty="0" smtClean="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ro-RO" sz="1800" dirty="0" smtClean="0">
                <a:solidFill>
                  <a:schemeClr val="tx1"/>
                </a:solidFill>
                <a:latin typeface="+mj-lt"/>
                <a:ea typeface="Helvetica Neue"/>
                <a:cs typeface="Helvetica Neue"/>
                <a:sym typeface="Helvetica Neue"/>
              </a:rPr>
              <a:t>Gândesc independent</a:t>
            </a:r>
            <a:endParaRPr lang="en-US" sz="1800" dirty="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en-US" sz="1800" dirty="0" smtClean="0">
                <a:solidFill>
                  <a:schemeClr val="tx1"/>
                </a:solidFill>
                <a:latin typeface="+mj-lt"/>
                <a:ea typeface="Helvetica Neue"/>
                <a:cs typeface="Helvetica Neue"/>
                <a:sym typeface="Helvetica Neue"/>
              </a:rPr>
              <a:t>Exprimă opinii unice, originale</a:t>
            </a:r>
            <a:endParaRPr lang="ro-RO" sz="1800" dirty="0" smtClean="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en-US" sz="1800" dirty="0" smtClean="0">
                <a:solidFill>
                  <a:schemeClr val="tx1"/>
                </a:solidFill>
                <a:latin typeface="+mj-lt"/>
                <a:ea typeface="Helvetica Neue"/>
                <a:cs typeface="Helvetica Neue"/>
                <a:sym typeface="Helvetica Neue"/>
              </a:rPr>
              <a:t>Posedă abilități de gândire </a:t>
            </a:r>
            <a:r>
              <a:rPr lang="en-US" sz="1800" dirty="0">
                <a:solidFill>
                  <a:schemeClr val="tx1"/>
                </a:solidFill>
                <a:latin typeface="+mj-lt"/>
                <a:ea typeface="Helvetica Neue"/>
                <a:cs typeface="Helvetica Neue"/>
                <a:sym typeface="Helvetica Neue"/>
              </a:rPr>
              <a:t>și de rezolvare a </a:t>
            </a:r>
            <a:r>
              <a:rPr lang="en-US" sz="1800" dirty="0" smtClean="0">
                <a:solidFill>
                  <a:schemeClr val="tx1"/>
                </a:solidFill>
                <a:latin typeface="+mj-lt"/>
                <a:ea typeface="Helvetica Neue"/>
                <a:cs typeface="Helvetica Neue"/>
                <a:sym typeface="Helvetica Neue"/>
              </a:rPr>
              <a:t>problemelor</a:t>
            </a:r>
            <a:r>
              <a:rPr lang="ro-RO" sz="1800" dirty="0" smtClean="0">
                <a:solidFill>
                  <a:schemeClr val="tx1"/>
                </a:solidFill>
                <a:latin typeface="+mj-lt"/>
                <a:ea typeface="Helvetica Neue"/>
                <a:cs typeface="Helvetica Neue"/>
                <a:sym typeface="Helvetica Neue"/>
              </a:rPr>
              <a:t> </a:t>
            </a:r>
            <a:r>
              <a:rPr lang="en-US" sz="1800" dirty="0" smtClean="0">
                <a:solidFill>
                  <a:schemeClr val="tx1"/>
                </a:solidFill>
                <a:latin typeface="+mj-lt"/>
                <a:ea typeface="Helvetica Neue"/>
                <a:cs typeface="Helvetica Neue"/>
                <a:sym typeface="Helvetica Neue"/>
              </a:rPr>
              <a:t>de nivel superior</a:t>
            </a:r>
            <a:endParaRPr lang="ro-RO" sz="1800" dirty="0" smtClean="0">
              <a:solidFill>
                <a:schemeClr val="tx1"/>
              </a:solidFill>
              <a:latin typeface="+mj-lt"/>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en-US" sz="1800" dirty="0" smtClean="0">
                <a:solidFill>
                  <a:schemeClr val="tx1"/>
                </a:solidFill>
                <a:latin typeface="+mj-lt"/>
                <a:ea typeface="Helvetica Neue"/>
                <a:cs typeface="Helvetica Neue"/>
                <a:sym typeface="Helvetica Neue"/>
              </a:rPr>
              <a:t>A</a:t>
            </a:r>
            <a:r>
              <a:rPr lang="ro-RO" sz="1800" dirty="0" smtClean="0">
                <a:solidFill>
                  <a:schemeClr val="tx1"/>
                </a:solidFill>
                <a:latin typeface="+mj-lt"/>
                <a:ea typeface="Helvetica Neue"/>
                <a:cs typeface="Helvetica Neue"/>
                <a:sym typeface="Helvetica Neue"/>
              </a:rPr>
              <a:t>u</a:t>
            </a:r>
            <a:r>
              <a:rPr lang="en-US" sz="1800" dirty="0" smtClean="0">
                <a:solidFill>
                  <a:schemeClr val="tx1"/>
                </a:solidFill>
                <a:latin typeface="+mj-lt"/>
                <a:ea typeface="Helvetica Neue"/>
                <a:cs typeface="Helvetica Neue"/>
                <a:sym typeface="Helvetica Neue"/>
              </a:rPr>
              <a:t> un puternic simț al justiției și </a:t>
            </a:r>
            <a:r>
              <a:rPr lang="ro-RO" sz="1800" dirty="0" smtClean="0">
                <a:solidFill>
                  <a:schemeClr val="tx1"/>
                </a:solidFill>
                <a:latin typeface="+mj-lt"/>
                <a:ea typeface="Helvetica Neue"/>
                <a:cs typeface="Helvetica Neue"/>
                <a:sym typeface="Helvetica Neue"/>
              </a:rPr>
              <a:t>le</a:t>
            </a:r>
            <a:r>
              <a:rPr lang="en-US" sz="1800" dirty="0" smtClean="0">
                <a:solidFill>
                  <a:schemeClr val="tx1"/>
                </a:solidFill>
                <a:latin typeface="+mj-lt"/>
                <a:ea typeface="Helvetica Neue"/>
                <a:cs typeface="Helvetica Neue"/>
                <a:sym typeface="Helvetica Neue"/>
              </a:rPr>
              <a:t> place să se angajeze în dezbateri pe teme actuale și probleme din viața reală</a:t>
            </a:r>
            <a:r>
              <a:rPr lang="ro-RO" sz="1800" dirty="0" smtClean="0">
                <a:solidFill>
                  <a:schemeClr val="tx1"/>
                </a:solidFill>
                <a:latin typeface="+mj-lt"/>
                <a:ea typeface="Helvetica Neue"/>
                <a:cs typeface="Helvetica Neue"/>
                <a:sym typeface="Helvetica Neue"/>
              </a:rPr>
              <a:t>.</a:t>
            </a:r>
            <a:endParaRPr lang="en-US" sz="2000" dirty="0" smtClean="0">
              <a:solidFill>
                <a:schemeClr val="tx1"/>
              </a:solidFill>
              <a:latin typeface="+mj-lt"/>
              <a:ea typeface="Helvetica Neue"/>
              <a:cs typeface="Helvetica Neue"/>
              <a:sym typeface="Helvetica Neue"/>
            </a:endParaRPr>
          </a:p>
        </p:txBody>
      </p:sp>
      <p:sp>
        <p:nvSpPr>
          <p:cNvPr id="2" name="Rectangle 1"/>
          <p:cNvSpPr/>
          <p:nvPr/>
        </p:nvSpPr>
        <p:spPr>
          <a:xfrm>
            <a:off x="2052121" y="5524590"/>
            <a:ext cx="7462940" cy="646331"/>
          </a:xfrm>
          <a:prstGeom prst="rect">
            <a:avLst/>
          </a:prstGeom>
        </p:spPr>
        <p:txBody>
          <a:bodyPr wrap="square">
            <a:spAutoFit/>
          </a:bodyPr>
          <a:lstStyle/>
          <a:p>
            <a:pPr lvl="0">
              <a:buClr>
                <a:srgbClr val="EC7320"/>
              </a:buClr>
              <a:buSzPts val="2400"/>
            </a:pPr>
            <a:r>
              <a:rPr lang="ro-RO" sz="1800" i="1" dirty="0" smtClean="0">
                <a:solidFill>
                  <a:schemeClr val="accent2">
                    <a:lumMod val="75000"/>
                  </a:schemeClr>
                </a:solidFill>
                <a:latin typeface="+mj-lt"/>
                <a:ea typeface="Helvetica Neue"/>
                <a:cs typeface="Helvetica Neue"/>
                <a:sym typeface="Helvetica Neue"/>
              </a:rPr>
              <a:t>Vizionați</a:t>
            </a:r>
            <a:r>
              <a:rPr lang="en-US" sz="1800" i="1" dirty="0" smtClean="0">
                <a:solidFill>
                  <a:schemeClr val="accent2">
                    <a:lumMod val="75000"/>
                  </a:schemeClr>
                </a:solidFill>
                <a:latin typeface="+mj-lt"/>
                <a:ea typeface="Helvetica Neue"/>
                <a:cs typeface="Helvetica Neue"/>
                <a:sym typeface="Helvetica Neue"/>
              </a:rPr>
              <a:t>: </a:t>
            </a:r>
            <a:r>
              <a:rPr lang="en-US" sz="1800" dirty="0" smtClean="0">
                <a:solidFill>
                  <a:schemeClr val="dk1"/>
                </a:solidFill>
                <a:latin typeface="+mj-lt"/>
                <a:ea typeface="Calibri"/>
                <a:cs typeface="Calibri"/>
                <a:sym typeface="Calibri"/>
                <a:hlinkClick r:id="rId3"/>
              </a:rPr>
              <a:t>Teaching </a:t>
            </a:r>
            <a:r>
              <a:rPr lang="en-US" sz="1800" dirty="0">
                <a:solidFill>
                  <a:schemeClr val="dk1"/>
                </a:solidFill>
                <a:latin typeface="+mj-lt"/>
                <a:ea typeface="Calibri"/>
                <a:cs typeface="Calibri"/>
                <a:sym typeface="Calibri"/>
                <a:hlinkClick r:id="rId3"/>
              </a:rPr>
              <a:t>Gifted </a:t>
            </a:r>
            <a:r>
              <a:rPr lang="en-US" sz="1800" dirty="0" smtClean="0">
                <a:solidFill>
                  <a:schemeClr val="dk1"/>
                </a:solidFill>
                <a:latin typeface="+mj-lt"/>
                <a:ea typeface="Calibri"/>
                <a:cs typeface="Calibri"/>
                <a:sym typeface="Calibri"/>
                <a:hlinkClick r:id="rId3"/>
              </a:rPr>
              <a:t>Students</a:t>
            </a:r>
            <a:r>
              <a:rPr lang="ro-RO" sz="1800" dirty="0" smtClean="0">
                <a:solidFill>
                  <a:schemeClr val="dk1"/>
                </a:solidFill>
                <a:latin typeface="+mj-lt"/>
                <a:ea typeface="Calibri"/>
                <a:cs typeface="Calibri"/>
                <a:sym typeface="Calibri"/>
              </a:rPr>
              <a:t> / Predarea pentru elevii supradotați</a:t>
            </a:r>
            <a:endParaRPr lang="en-US" sz="1800" dirty="0" smtClean="0">
              <a:solidFill>
                <a:schemeClr val="dk1"/>
              </a:solidFill>
              <a:latin typeface="+mj-lt"/>
              <a:ea typeface="Calibri"/>
              <a:cs typeface="Calibri"/>
              <a:sym typeface="Calibri"/>
            </a:endParaRPr>
          </a:p>
          <a:p>
            <a:pPr lvl="0">
              <a:buClr>
                <a:srgbClr val="EC7320"/>
              </a:buClr>
              <a:buSzPts val="2400"/>
            </a:pPr>
            <a:r>
              <a:rPr lang="ro-RO" sz="1800" i="1" dirty="0" smtClean="0">
                <a:solidFill>
                  <a:schemeClr val="accent2">
                    <a:lumMod val="75000"/>
                  </a:schemeClr>
                </a:solidFill>
                <a:latin typeface="+mj-lt"/>
                <a:ea typeface="Helvetica Neue"/>
                <a:cs typeface="Calibri"/>
                <a:sym typeface="Calibri"/>
              </a:rPr>
              <a:t>D</a:t>
            </a:r>
            <a:r>
              <a:rPr lang="ro-RO" sz="1800" i="1" dirty="0" smtClean="0">
                <a:solidFill>
                  <a:schemeClr val="accent2">
                    <a:lumMod val="75000"/>
                  </a:schemeClr>
                </a:solidFill>
                <a:latin typeface="+mj-lt"/>
                <a:ea typeface="Helvetica Neue"/>
                <a:cs typeface="Helvetica Neue"/>
                <a:sym typeface="Helvetica Neue"/>
              </a:rPr>
              <a:t>iscutați</a:t>
            </a:r>
            <a:r>
              <a:rPr lang="en-US" sz="1800" dirty="0" smtClean="0">
                <a:solidFill>
                  <a:schemeClr val="accent2">
                    <a:lumMod val="75000"/>
                  </a:schemeClr>
                </a:solidFill>
                <a:latin typeface="+mj-lt"/>
                <a:ea typeface="Helvetica Neue"/>
                <a:cs typeface="Helvetica Neue"/>
                <a:sym typeface="Helvetica Neue"/>
              </a:rPr>
              <a:t>: </a:t>
            </a:r>
            <a:r>
              <a:rPr lang="en-US" sz="1800" dirty="0" smtClean="0">
                <a:solidFill>
                  <a:srgbClr val="00B0F0"/>
                </a:solidFill>
                <a:latin typeface="+mj-lt"/>
                <a:ea typeface="Calibri"/>
                <a:cs typeface="Calibri"/>
                <a:sym typeface="Calibri"/>
              </a:rPr>
              <a:t>Exemple din experiența profesorilor</a:t>
            </a:r>
            <a:endParaRPr lang="en-US" sz="1800" dirty="0">
              <a:solidFill>
                <a:srgbClr val="00B0F0"/>
              </a:solidFill>
              <a:latin typeface="+mj-lt"/>
              <a:ea typeface="Calibri"/>
              <a:cs typeface="Calibri"/>
              <a:sym typeface="Calibri"/>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9525" t="24471" r="16568" b="23076"/>
          <a:stretch/>
        </p:blipFill>
        <p:spPr>
          <a:xfrm flipH="1">
            <a:off x="565568" y="5104573"/>
            <a:ext cx="1860697" cy="1169936"/>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521694037"/>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4303" y="1420856"/>
            <a:ext cx="11062654" cy="2954615"/>
          </a:xfrm>
          <a:prstGeom prst="rect">
            <a:avLst/>
          </a:prstGeom>
          <a:noFill/>
          <a:ln>
            <a:noFill/>
          </a:ln>
        </p:spPr>
        <p:txBody>
          <a:bodyPr spcFirstLastPara="1" wrap="square" lIns="91425" tIns="45700" rIns="91425" bIns="45700" anchor="t" anchorCtr="0">
            <a:spAutoFit/>
          </a:bodyPr>
          <a:lstStyle/>
          <a:p>
            <a:pPr algn="just"/>
            <a:r>
              <a:rPr lang="en-US" sz="2000" dirty="0" smtClean="0"/>
              <a:t>Lista trăsăturilor care pot afecta într-un mod negativ procesul de învățare, dacă nevoile unui elev supradotat nu sunt </a:t>
            </a:r>
            <a:r>
              <a:rPr lang="ro-RO" sz="2000" dirty="0" smtClean="0"/>
              <a:t>luate în considerare</a:t>
            </a:r>
            <a:r>
              <a:rPr lang="en-US" sz="2000" dirty="0" smtClean="0"/>
              <a:t>: </a:t>
            </a:r>
          </a:p>
          <a:p>
            <a:pPr algn="just"/>
            <a:endParaRPr lang="en-US" sz="2000" b="1" dirty="0"/>
          </a:p>
          <a:p>
            <a:pPr marL="682625" lvl="0" indent="-342900" algn="just">
              <a:buClr>
                <a:schemeClr val="accent2">
                  <a:lumMod val="75000"/>
                </a:schemeClr>
              </a:buClr>
              <a:buFont typeface="Courier New" panose="02070309020205020404" pitchFamily="49" charset="0"/>
              <a:buChar char="o"/>
            </a:pPr>
            <a:r>
              <a:rPr lang="ro-RO" sz="1800" dirty="0" smtClean="0"/>
              <a:t>Trec cu</a:t>
            </a:r>
            <a:r>
              <a:rPr lang="en-US" sz="1800" dirty="0" smtClean="0"/>
              <a:t> ușurință </a:t>
            </a:r>
            <a:r>
              <a:rPr lang="ro-RO" sz="1800" dirty="0" smtClean="0"/>
              <a:t>peste sarcini</a:t>
            </a:r>
            <a:r>
              <a:rPr lang="en-US" sz="1800" dirty="0" smtClean="0"/>
              <a:t> </a:t>
            </a:r>
            <a:r>
              <a:rPr lang="ro-RO" sz="1800" dirty="0" smtClean="0"/>
              <a:t>și/</a:t>
            </a:r>
            <a:r>
              <a:rPr lang="en-US" sz="1800" dirty="0" smtClean="0"/>
              <a:t>sau subiect</a:t>
            </a:r>
            <a:r>
              <a:rPr lang="ro-RO" sz="1800" dirty="0" smtClean="0"/>
              <a:t>e</a:t>
            </a:r>
          </a:p>
          <a:p>
            <a:pPr marL="682625" lvl="0" indent="-342900" algn="just">
              <a:buClr>
                <a:schemeClr val="accent2">
                  <a:lumMod val="75000"/>
                </a:schemeClr>
              </a:buClr>
              <a:buFont typeface="Courier New" panose="02070309020205020404" pitchFamily="49" charset="0"/>
              <a:buChar char="o"/>
            </a:pPr>
            <a:r>
              <a:rPr lang="en-US" sz="1800" dirty="0" smtClean="0"/>
              <a:t>Nerăbdător</a:t>
            </a:r>
            <a:r>
              <a:rPr lang="ro-RO" sz="1800" dirty="0" smtClean="0"/>
              <a:t>i</a:t>
            </a:r>
            <a:r>
              <a:rPr lang="en-US" sz="1800" dirty="0" smtClean="0"/>
              <a:t> atunci când nu </a:t>
            </a:r>
            <a:r>
              <a:rPr lang="ro-RO" sz="1800" dirty="0" smtClean="0"/>
              <a:t>sunt solicitați la ore</a:t>
            </a:r>
          </a:p>
          <a:p>
            <a:pPr marL="682625" lvl="0" indent="-342900" algn="just">
              <a:buClr>
                <a:schemeClr val="accent2">
                  <a:lumMod val="75000"/>
                </a:schemeClr>
              </a:buClr>
              <a:buFont typeface="Courier New" panose="02070309020205020404" pitchFamily="49" charset="0"/>
              <a:buChar char="o"/>
            </a:pPr>
            <a:r>
              <a:rPr lang="ro-RO" sz="1800" dirty="0" smtClean="0"/>
              <a:t>Se plictisesc repede</a:t>
            </a:r>
            <a:endParaRPr lang="en-US" sz="1800" dirty="0"/>
          </a:p>
          <a:p>
            <a:pPr marL="682625" lvl="0" indent="-342900" algn="just">
              <a:buClr>
                <a:schemeClr val="accent2">
                  <a:lumMod val="75000"/>
                </a:schemeClr>
              </a:buClr>
              <a:buFont typeface="Courier New" panose="02070309020205020404" pitchFamily="49" charset="0"/>
              <a:buChar char="o"/>
            </a:pPr>
            <a:r>
              <a:rPr lang="ro-RO" sz="1800" dirty="0" smtClean="0"/>
              <a:t>Nu le plac sarcinile repetitive</a:t>
            </a:r>
            <a:endParaRPr lang="en-US" sz="1800" dirty="0"/>
          </a:p>
          <a:p>
            <a:pPr marL="682625" lvl="0" indent="-342900" algn="just">
              <a:buClr>
                <a:schemeClr val="accent2">
                  <a:lumMod val="75000"/>
                </a:schemeClr>
              </a:buClr>
              <a:buFont typeface="Courier New" panose="02070309020205020404" pitchFamily="49" charset="0"/>
              <a:buChar char="o"/>
            </a:pPr>
            <a:r>
              <a:rPr lang="ro-RO" sz="1800" dirty="0" smtClean="0"/>
              <a:t>Suprasolicitare</a:t>
            </a:r>
            <a:endParaRPr lang="en-US" sz="1800" dirty="0"/>
          </a:p>
          <a:p>
            <a:pPr marL="682625" lvl="0" indent="-342900" algn="just">
              <a:buClr>
                <a:schemeClr val="accent2">
                  <a:lumMod val="75000"/>
                </a:schemeClr>
              </a:buClr>
              <a:buFont typeface="Courier New" panose="02070309020205020404" pitchFamily="49" charset="0"/>
              <a:buChar char="o"/>
            </a:pPr>
            <a:r>
              <a:rPr lang="ro-RO" sz="1800" dirty="0" smtClean="0"/>
              <a:t>Nu lucrează bine în echipă</a:t>
            </a:r>
            <a:endParaRPr lang="en-US" sz="1800" dirty="0"/>
          </a:p>
          <a:p>
            <a:pPr marL="682625" lvl="0" indent="-342900" algn="just">
              <a:buClr>
                <a:schemeClr val="accent2">
                  <a:lumMod val="75000"/>
                </a:schemeClr>
              </a:buClr>
              <a:buFont typeface="Courier New" panose="02070309020205020404" pitchFamily="49" charset="0"/>
              <a:buChar char="o"/>
            </a:pPr>
            <a:r>
              <a:rPr lang="ro-RO" sz="1800" dirty="0" smtClean="0"/>
              <a:t>Critici cu sine dar și cu cei din jur.</a:t>
            </a:r>
            <a:endParaRPr lang="en-US" sz="1800" dirty="0"/>
          </a:p>
        </p:txBody>
      </p:sp>
      <p:sp>
        <p:nvSpPr>
          <p:cNvPr id="2" name="Rectangle 1"/>
          <p:cNvSpPr/>
          <p:nvPr/>
        </p:nvSpPr>
        <p:spPr>
          <a:xfrm>
            <a:off x="2390267" y="4615093"/>
            <a:ext cx="9046360" cy="1477328"/>
          </a:xfrm>
          <a:prstGeom prst="rect">
            <a:avLst/>
          </a:prstGeom>
        </p:spPr>
        <p:txBody>
          <a:bodyPr wrap="square">
            <a:spAutoFit/>
          </a:bodyPr>
          <a:lstStyle/>
          <a:p>
            <a:pPr algn="just">
              <a:buClr>
                <a:srgbClr val="EC7320"/>
              </a:buClr>
              <a:buSzPts val="2400"/>
            </a:pPr>
            <a:r>
              <a:rPr lang="en-US" sz="1800" i="1" dirty="0">
                <a:solidFill>
                  <a:schemeClr val="accent2">
                    <a:lumMod val="75000"/>
                  </a:schemeClr>
                </a:solidFill>
                <a:latin typeface="+mj-lt"/>
                <a:ea typeface="Calibri"/>
                <a:cs typeface="Calibri"/>
                <a:sym typeface="Calibri"/>
              </a:rPr>
              <a:t>Gândiți-vă și împărtășiți: </a:t>
            </a:r>
            <a:r>
              <a:rPr lang="en-US" sz="1800" dirty="0" smtClean="0">
                <a:solidFill>
                  <a:srgbClr val="00B0F0"/>
                </a:solidFill>
                <a:latin typeface="+mj-lt"/>
                <a:ea typeface="Calibri"/>
                <a:cs typeface="Calibri"/>
                <a:sym typeface="Calibri"/>
              </a:rPr>
              <a:t>Copiii supradotați pot avea probleme</a:t>
            </a:r>
            <a:r>
              <a:rPr lang="ro-RO" sz="1800" dirty="0" smtClean="0">
                <a:solidFill>
                  <a:srgbClr val="00B0F0"/>
                </a:solidFill>
                <a:latin typeface="+mj-lt"/>
                <a:ea typeface="Calibri"/>
                <a:cs typeface="Calibri"/>
                <a:sym typeface="Calibri"/>
              </a:rPr>
              <a:t>,</a:t>
            </a:r>
            <a:r>
              <a:rPr lang="en-US" sz="1800" dirty="0" smtClean="0">
                <a:solidFill>
                  <a:srgbClr val="00B0F0"/>
                </a:solidFill>
                <a:latin typeface="+mj-lt"/>
                <a:ea typeface="Calibri"/>
                <a:cs typeface="Calibri"/>
                <a:sym typeface="Calibri"/>
              </a:rPr>
              <a:t> sau pot fi înțeleși greșit. Trebuie să le cunoaștem problemele și să ne concentrăm asupra punctelor lor forte – </a:t>
            </a:r>
            <a:endParaRPr lang="ro-RO" sz="1800" dirty="0" smtClean="0">
              <a:solidFill>
                <a:srgbClr val="00B0F0"/>
              </a:solidFill>
              <a:latin typeface="+mj-lt"/>
              <a:ea typeface="Calibri"/>
              <a:cs typeface="Calibri"/>
              <a:sym typeface="Calibri"/>
            </a:endParaRPr>
          </a:p>
          <a:p>
            <a:pPr algn="just">
              <a:buClr>
                <a:srgbClr val="EC7320"/>
              </a:buClr>
              <a:buSzPts val="2400"/>
            </a:pPr>
            <a:r>
              <a:rPr lang="en-US" sz="1800" dirty="0" smtClean="0">
                <a:solidFill>
                  <a:srgbClr val="00B0F0"/>
                </a:solidFill>
                <a:latin typeface="+mj-lt"/>
                <a:ea typeface="Calibri"/>
                <a:cs typeface="Calibri"/>
                <a:sym typeface="Calibri"/>
              </a:rPr>
              <a:t>s-ar putea să nu fie buni la toate lucrurile</a:t>
            </a:r>
            <a:r>
              <a:rPr lang="ro-RO" sz="1800" dirty="0" smtClean="0">
                <a:solidFill>
                  <a:srgbClr val="00B0F0"/>
                </a:solidFill>
                <a:latin typeface="+mj-lt"/>
                <a:ea typeface="Calibri"/>
                <a:cs typeface="Calibri"/>
                <a:sym typeface="Calibri"/>
              </a:rPr>
              <a:t>,</a:t>
            </a:r>
            <a:r>
              <a:rPr lang="en-US" sz="1800" dirty="0" smtClean="0">
                <a:solidFill>
                  <a:srgbClr val="00B0F0"/>
                </a:solidFill>
                <a:latin typeface="+mj-lt"/>
                <a:ea typeface="Calibri"/>
                <a:cs typeface="Calibri"/>
                <a:sym typeface="Calibri"/>
              </a:rPr>
              <a:t> tot timpul. </a:t>
            </a:r>
            <a:endParaRPr lang="ro-RO" sz="1800" dirty="0" smtClean="0">
              <a:solidFill>
                <a:srgbClr val="00B0F0"/>
              </a:solidFill>
              <a:latin typeface="+mj-lt"/>
              <a:ea typeface="Calibri"/>
              <a:cs typeface="Calibri"/>
              <a:sym typeface="Calibri"/>
            </a:endParaRPr>
          </a:p>
          <a:p>
            <a:pPr algn="just">
              <a:buClr>
                <a:srgbClr val="EC7320"/>
              </a:buClr>
              <a:buSzPts val="2400"/>
            </a:pPr>
            <a:r>
              <a:rPr lang="ro-RO" sz="1800" dirty="0" smtClean="0">
                <a:solidFill>
                  <a:srgbClr val="00B0F0"/>
                </a:solidFill>
                <a:latin typeface="+mj-lt"/>
                <a:ea typeface="Calibri"/>
                <a:cs typeface="Calibri"/>
                <a:sym typeface="Calibri"/>
              </a:rPr>
              <a:t>Dvs. c</a:t>
            </a:r>
            <a:r>
              <a:rPr lang="en-US" sz="1800" dirty="0" smtClean="0">
                <a:solidFill>
                  <a:srgbClr val="00B0F0"/>
                </a:solidFill>
                <a:latin typeface="+mj-lt"/>
                <a:ea typeface="Calibri"/>
                <a:cs typeface="Calibri"/>
                <a:sym typeface="Calibri"/>
              </a:rPr>
              <a:t>um îi sprijiniți pe elevii talentați</a:t>
            </a:r>
            <a:r>
              <a:rPr lang="ro-RO" sz="1800" dirty="0" smtClean="0">
                <a:solidFill>
                  <a:srgbClr val="00B0F0"/>
                </a:solidFill>
                <a:latin typeface="+mj-lt"/>
                <a:ea typeface="Calibri"/>
                <a:cs typeface="Calibri"/>
                <a:sym typeface="Calibri"/>
              </a:rPr>
              <a:t>/</a:t>
            </a:r>
            <a:r>
              <a:rPr lang="en-US" sz="1800" dirty="0" smtClean="0">
                <a:solidFill>
                  <a:srgbClr val="00B0F0"/>
                </a:solidFill>
                <a:ea typeface="Calibri"/>
                <a:cs typeface="Calibri"/>
                <a:sym typeface="Calibri"/>
              </a:rPr>
              <a:t>supradotați</a:t>
            </a:r>
            <a:r>
              <a:rPr lang="en-US" sz="1800" dirty="0" smtClean="0">
                <a:solidFill>
                  <a:srgbClr val="00B0F0"/>
                </a:solidFill>
                <a:latin typeface="+mj-lt"/>
                <a:ea typeface="Calibri"/>
                <a:cs typeface="Calibri"/>
                <a:sym typeface="Calibri"/>
              </a:rPr>
              <a:t>? Cum pot duce o viață echilibrată? Care este cel mai bun mod de a-i învăța</a:t>
            </a:r>
            <a:r>
              <a:rPr lang="ro-RO" sz="1800" dirty="0" smtClean="0">
                <a:solidFill>
                  <a:srgbClr val="00B0F0"/>
                </a:solidFill>
                <a:latin typeface="+mj-lt"/>
                <a:ea typeface="Calibri"/>
                <a:cs typeface="Calibri"/>
                <a:sym typeface="Calibri"/>
              </a:rPr>
              <a:t>/de a le preda</a:t>
            </a:r>
            <a:r>
              <a:rPr lang="en-US" sz="1800" dirty="0" smtClean="0">
                <a:solidFill>
                  <a:srgbClr val="00B0F0"/>
                </a:solidFill>
                <a:latin typeface="+mj-lt"/>
                <a:ea typeface="Calibri"/>
                <a:cs typeface="Calibri"/>
                <a:sym typeface="Calibri"/>
              </a:rPr>
              <a:t>?</a:t>
            </a:r>
            <a:endParaRPr lang="en-US" sz="1800" dirty="0">
              <a:solidFill>
                <a:srgbClr val="00B0F0"/>
              </a:solidFill>
              <a:latin typeface="+mj-lt"/>
              <a:ea typeface="Helvetica Neue"/>
              <a:cs typeface="Helvetica Neue"/>
              <a:sym typeface="Helvetica Neue"/>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5413" y="4753593"/>
            <a:ext cx="1964853" cy="1188205"/>
          </a:xfrm>
          <a:prstGeom prst="rect">
            <a:avLst/>
          </a:prstGeom>
        </p:spPr>
      </p:pic>
      <p:sp>
        <p:nvSpPr>
          <p:cNvPr id="6"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404263346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6821" y="1328964"/>
            <a:ext cx="11450700" cy="3293169"/>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en-US" sz="2400" b="1" dirty="0" smtClean="0">
                <a:solidFill>
                  <a:schemeClr val="accent2">
                    <a:lumMod val="75000"/>
                  </a:schemeClr>
                </a:solidFill>
                <a:latin typeface="+mj-lt"/>
                <a:ea typeface="Helvetica Neue"/>
                <a:cs typeface="Helvetica Neue"/>
                <a:sym typeface="Helvetica Neue"/>
              </a:rPr>
              <a:t>Educația răspunde nevoilor celor înzestrați?</a:t>
            </a:r>
          </a:p>
          <a:p>
            <a:pPr lvl="0" algn="just">
              <a:buClr>
                <a:srgbClr val="EC7320"/>
              </a:buClr>
              <a:buSzPts val="2400"/>
            </a:pPr>
            <a:endParaRPr lang="en-US" sz="2400" b="1" i="0" u="none" strike="noStrike" cap="none" dirty="0" smtClean="0">
              <a:solidFill>
                <a:srgbClr val="0070C0"/>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en-US" sz="2000" dirty="0" smtClean="0">
                <a:solidFill>
                  <a:schemeClr val="tx1"/>
                </a:solidFill>
                <a:latin typeface="+mj-lt"/>
                <a:ea typeface="Helvetica Neue"/>
                <a:cs typeface="Helvetica Neue"/>
                <a:sym typeface="Helvetica Neue"/>
              </a:rPr>
              <a:t>Mediul școlar nu</a:t>
            </a:r>
            <a:r>
              <a:rPr lang="ro-RO" sz="2000" dirty="0" smtClean="0">
                <a:solidFill>
                  <a:schemeClr val="tx1"/>
                </a:solidFill>
                <a:latin typeface="+mj-lt"/>
                <a:ea typeface="Helvetica Neue"/>
                <a:cs typeface="Helvetica Neue"/>
                <a:sym typeface="Helvetica Neue"/>
              </a:rPr>
              <a:t> le</a:t>
            </a:r>
            <a:r>
              <a:rPr lang="en-US" sz="2000" dirty="0" smtClean="0">
                <a:solidFill>
                  <a:schemeClr val="tx1"/>
                </a:solidFill>
                <a:latin typeface="+mj-lt"/>
                <a:ea typeface="Helvetica Neue"/>
                <a:cs typeface="Helvetica Neue"/>
                <a:sym typeface="Helvetica Neue"/>
              </a:rPr>
              <a:t> oferă cele mai potrivite oportunități și condiții pentru </a:t>
            </a:r>
            <a:r>
              <a:rPr lang="ro-RO" sz="2000" dirty="0" smtClean="0">
                <a:solidFill>
                  <a:schemeClr val="tx1"/>
                </a:solidFill>
                <a:latin typeface="+mj-lt"/>
                <a:ea typeface="Helvetica Neue"/>
                <a:cs typeface="Helvetica Neue"/>
                <a:sym typeface="Helvetica Neue"/>
              </a:rPr>
              <a:t>a învă</a:t>
            </a:r>
            <a:r>
              <a:rPr lang="en-US" sz="2000" dirty="0" smtClean="0">
                <a:solidFill>
                  <a:schemeClr val="tx1"/>
                </a:solidFill>
                <a:latin typeface="+mj-lt"/>
                <a:ea typeface="Helvetica Neue"/>
                <a:cs typeface="Helvetica Neue"/>
                <a:sym typeface="Helvetica Neue"/>
              </a:rPr>
              <a:t>ț</a:t>
            </a:r>
            <a:r>
              <a:rPr lang="ro-RO" sz="2000" dirty="0" smtClean="0">
                <a:solidFill>
                  <a:schemeClr val="tx1"/>
                </a:solidFill>
                <a:latin typeface="+mj-lt"/>
                <a:ea typeface="Helvetica Neue"/>
                <a:cs typeface="Helvetica Neue"/>
                <a:sym typeface="Helvetica Neue"/>
              </a:rPr>
              <a:t>a</a:t>
            </a:r>
            <a:r>
              <a:rPr lang="en-US" sz="2000" dirty="0" smtClean="0">
                <a:solidFill>
                  <a:schemeClr val="tx1"/>
                </a:solidFill>
                <a:latin typeface="+mj-lt"/>
                <a:ea typeface="Helvetica Neue"/>
                <a:cs typeface="Helvetica Neue"/>
                <a:sym typeface="Helvetica Neue"/>
              </a:rPr>
              <a:t> sau </a:t>
            </a:r>
            <a:r>
              <a:rPr lang="ro-RO" sz="2000" dirty="0" smtClean="0">
                <a:solidFill>
                  <a:schemeClr val="tx1"/>
                </a:solidFill>
                <a:latin typeface="+mj-lt"/>
                <a:ea typeface="Helvetica Neue"/>
                <a:cs typeface="Helvetica Neue"/>
                <a:sym typeface="Helvetica Neue"/>
              </a:rPr>
              <a:t>pentru a-și</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demonstra</a:t>
            </a:r>
            <a:r>
              <a:rPr lang="en-US" sz="2000" dirty="0" smtClean="0">
                <a:solidFill>
                  <a:schemeClr val="tx1"/>
                </a:solidFill>
                <a:latin typeface="+mj-lt"/>
                <a:ea typeface="Helvetica Neue"/>
                <a:cs typeface="Helvetica Neue"/>
                <a:sym typeface="Helvetica Neue"/>
              </a:rPr>
              <a:t> </a:t>
            </a:r>
            <a:r>
              <a:rPr lang="ro-RO" sz="2000" dirty="0" smtClean="0">
                <a:solidFill>
                  <a:schemeClr val="tx1"/>
                </a:solidFill>
                <a:latin typeface="+mj-lt"/>
                <a:ea typeface="Helvetica Neue"/>
                <a:cs typeface="Helvetica Neue"/>
                <a:sym typeface="Helvetica Neue"/>
              </a:rPr>
              <a:t>abilitățile și cunoștințele;</a:t>
            </a:r>
          </a:p>
          <a:p>
            <a:pPr marL="342900" lvl="0" indent="-342900" algn="just">
              <a:buClr>
                <a:srgbClr val="EC7320"/>
              </a:buClr>
              <a:buSzPts val="2400"/>
              <a:buFont typeface="Wingdings" panose="05000000000000000000" pitchFamily="2" charset="2"/>
              <a:buChar char="v"/>
            </a:pPr>
            <a:endParaRPr lang="ro-RO" sz="2000" dirty="0" smtClean="0">
              <a:solidFill>
                <a:schemeClr val="tx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en-US" sz="2000" dirty="0" smtClean="0">
                <a:latin typeface="+mj-lt"/>
              </a:rPr>
              <a:t>Profesorii au o capacitate limitată de a depista </a:t>
            </a:r>
            <a:r>
              <a:rPr lang="ro-RO" sz="2000" dirty="0" smtClean="0">
                <a:latin typeface="+mj-lt"/>
              </a:rPr>
              <a:t>elevii supradotați </a:t>
            </a:r>
            <a:r>
              <a:rPr lang="en-US" sz="2000" dirty="0" smtClean="0">
                <a:latin typeface="+mj-lt"/>
              </a:rPr>
              <a:t>și identifica multiplele </a:t>
            </a:r>
            <a:r>
              <a:rPr lang="ro-RO" sz="2000" dirty="0" smtClean="0">
                <a:latin typeface="+mj-lt"/>
              </a:rPr>
              <a:t>caracteristici</a:t>
            </a:r>
            <a:r>
              <a:rPr lang="en-US" sz="2000" dirty="0" smtClean="0">
                <a:latin typeface="+mj-lt"/>
              </a:rPr>
              <a:t> ale </a:t>
            </a:r>
            <a:r>
              <a:rPr lang="ro-RO" sz="2000" dirty="0" smtClean="0">
                <a:latin typeface="+mj-lt"/>
              </a:rPr>
              <a:t>acestora.</a:t>
            </a:r>
          </a:p>
          <a:p>
            <a:pPr lvl="0" algn="just">
              <a:buClr>
                <a:srgbClr val="EC7320"/>
              </a:buClr>
              <a:buSzPts val="2400"/>
            </a:pPr>
            <a:endParaRPr lang="en-US" sz="2000" i="0" u="none" strike="noStrike" cap="none" dirty="0" smtClean="0">
              <a:solidFill>
                <a:schemeClr val="tx1"/>
              </a:solidFill>
              <a:latin typeface="+mj-lt"/>
              <a:ea typeface="Helvetica Neue"/>
              <a:cs typeface="Helvetica Neue"/>
              <a:sym typeface="Helvetica Neue"/>
            </a:endParaRPr>
          </a:p>
          <a:p>
            <a:pPr lvl="0" algn="just">
              <a:buClr>
                <a:srgbClr val="EC7320"/>
              </a:buClr>
              <a:buSzPts val="2400"/>
            </a:pPr>
            <a:r>
              <a:rPr lang="ro-RO" sz="2000" b="1" dirty="0" smtClean="0">
                <a:solidFill>
                  <a:schemeClr val="tx1"/>
                </a:solidFill>
                <a:latin typeface="+mj-lt"/>
                <a:ea typeface="Helvetica Neue"/>
                <a:cs typeface="Helvetica Neue"/>
                <a:sym typeface="Helvetica Neue"/>
              </a:rPr>
              <a:t>Proiectul I</a:t>
            </a:r>
            <a:r>
              <a:rPr lang="en-US" sz="2000" b="1" dirty="0" smtClean="0">
                <a:solidFill>
                  <a:schemeClr val="tx1"/>
                </a:solidFill>
                <a:latin typeface="+mj-lt"/>
                <a:ea typeface="Helvetica Neue"/>
                <a:cs typeface="Helvetica Neue"/>
                <a:sym typeface="Helvetica Neue"/>
              </a:rPr>
              <a:t>nCrea+ of</a:t>
            </a:r>
            <a:r>
              <a:rPr lang="ro-RO" sz="2000" b="1" dirty="0" smtClean="0">
                <a:solidFill>
                  <a:schemeClr val="tx1"/>
                </a:solidFill>
                <a:latin typeface="+mj-lt"/>
                <a:ea typeface="Helvetica Neue"/>
                <a:cs typeface="Helvetica Neue"/>
                <a:sym typeface="Helvetica Neue"/>
              </a:rPr>
              <a:t>eră</a:t>
            </a:r>
            <a:r>
              <a:rPr lang="en-US" sz="2000" b="1" dirty="0" smtClean="0">
                <a:solidFill>
                  <a:schemeClr val="tx1"/>
                </a:solidFill>
                <a:latin typeface="+mj-lt"/>
                <a:ea typeface="Helvetica Neue"/>
                <a:cs typeface="Helvetica Neue"/>
                <a:sym typeface="Helvetica Neue"/>
              </a:rPr>
              <a:t> </a:t>
            </a:r>
            <a:r>
              <a:rPr lang="en-US" sz="2000" dirty="0" smtClean="0">
                <a:latin typeface="+mj-lt"/>
              </a:rPr>
              <a:t>abordări artistice </a:t>
            </a:r>
            <a:r>
              <a:rPr lang="ro-RO" sz="2000" dirty="0" smtClean="0">
                <a:latin typeface="+mj-lt"/>
              </a:rPr>
              <a:t>ce</a:t>
            </a:r>
            <a:r>
              <a:rPr lang="en-US" sz="2000" dirty="0" smtClean="0">
                <a:latin typeface="+mj-lt"/>
              </a:rPr>
              <a:t> vor</a:t>
            </a:r>
            <a:r>
              <a:rPr lang="ro-RO" sz="2000" dirty="0">
                <a:latin typeface="+mj-lt"/>
              </a:rPr>
              <a:t> </a:t>
            </a:r>
            <a:r>
              <a:rPr lang="en-US" sz="2000" dirty="0" smtClean="0">
                <a:latin typeface="+mj-lt"/>
              </a:rPr>
              <a:t>veni </a:t>
            </a:r>
            <a:r>
              <a:rPr lang="ro-RO" sz="2000" dirty="0" smtClean="0">
                <a:latin typeface="+mj-lt"/>
              </a:rPr>
              <a:t>în sprijinul</a:t>
            </a:r>
            <a:r>
              <a:rPr lang="en-US" sz="2000" dirty="0" smtClean="0">
                <a:latin typeface="+mj-lt"/>
              </a:rPr>
              <a:t> acest</a:t>
            </a:r>
            <a:r>
              <a:rPr lang="ro-RO" sz="2000" dirty="0" smtClean="0">
                <a:latin typeface="+mj-lt"/>
              </a:rPr>
              <a:t>ui</a:t>
            </a:r>
            <a:r>
              <a:rPr lang="en-US" sz="2000" dirty="0" smtClean="0">
                <a:latin typeface="+mj-lt"/>
              </a:rPr>
              <a:t> tip de elevi, conducându-i spre utilizarea unor moduri de exprimare mai convenționale, cum ar fi scrisul, drama etc.</a:t>
            </a:r>
            <a:endParaRPr lang="en-US" sz="2000" dirty="0">
              <a:solidFill>
                <a:schemeClr val="tx1"/>
              </a:solidFill>
              <a:latin typeface="+mj-lt"/>
              <a:ea typeface="Helvetica Neue"/>
              <a:cs typeface="Helvetica Neue"/>
              <a:sym typeface="Helvetica Neue"/>
            </a:endParaRPr>
          </a:p>
        </p:txBody>
      </p:sp>
      <p:sp>
        <p:nvSpPr>
          <p:cNvPr id="2" name="Rectangle 1"/>
          <p:cNvSpPr/>
          <p:nvPr/>
        </p:nvSpPr>
        <p:spPr>
          <a:xfrm>
            <a:off x="2560599" y="4823937"/>
            <a:ext cx="9436922" cy="923330"/>
          </a:xfrm>
          <a:prstGeom prst="rect">
            <a:avLst/>
          </a:prstGeom>
        </p:spPr>
        <p:txBody>
          <a:bodyPr wrap="square">
            <a:spAutoFit/>
          </a:bodyPr>
          <a:lstStyle/>
          <a:p>
            <a:pPr lvl="0" algn="just">
              <a:buClr>
                <a:srgbClr val="EC7320"/>
              </a:buClr>
              <a:buSzPts val="2400"/>
            </a:pPr>
            <a:r>
              <a:rPr lang="en-US" sz="1800" i="1" dirty="0" smtClean="0">
                <a:solidFill>
                  <a:schemeClr val="accent2">
                    <a:lumMod val="75000"/>
                  </a:schemeClr>
                </a:solidFill>
                <a:latin typeface="+mj-lt"/>
                <a:ea typeface="Calibri"/>
                <a:cs typeface="Calibri"/>
                <a:sym typeface="Calibri"/>
              </a:rPr>
              <a:t>Ref</a:t>
            </a:r>
            <a:r>
              <a:rPr lang="ro-RO" sz="1800" i="1" dirty="0" smtClean="0">
                <a:solidFill>
                  <a:schemeClr val="accent2">
                    <a:lumMod val="75000"/>
                  </a:schemeClr>
                </a:solidFill>
                <a:latin typeface="+mj-lt"/>
                <a:ea typeface="Calibri"/>
                <a:cs typeface="Calibri"/>
                <a:sym typeface="Calibri"/>
              </a:rPr>
              <a:t>lectați</a:t>
            </a:r>
            <a:r>
              <a:rPr lang="en-US" sz="1800" dirty="0" smtClean="0">
                <a:solidFill>
                  <a:schemeClr val="accent2">
                    <a:lumMod val="75000"/>
                  </a:schemeClr>
                </a:solidFill>
                <a:latin typeface="+mj-lt"/>
                <a:ea typeface="Calibri"/>
                <a:cs typeface="Calibri"/>
                <a:sym typeface="Calibri"/>
              </a:rPr>
              <a:t>: </a:t>
            </a:r>
            <a:r>
              <a:rPr lang="en-US" sz="1800" dirty="0" smtClean="0">
                <a:solidFill>
                  <a:srgbClr val="00B0F0"/>
                </a:solidFill>
                <a:latin typeface="+mj-lt"/>
                <a:ea typeface="Calibri"/>
                <a:cs typeface="Calibri"/>
                <a:sym typeface="Calibri"/>
              </a:rPr>
              <a:t>Cum îi </a:t>
            </a:r>
            <a:r>
              <a:rPr lang="ro-RO" sz="1800" dirty="0" smtClean="0">
                <a:solidFill>
                  <a:srgbClr val="00B0F0"/>
                </a:solidFill>
                <a:latin typeface="+mj-lt"/>
                <a:ea typeface="Calibri"/>
                <a:cs typeface="Calibri"/>
                <a:sym typeface="Calibri"/>
              </a:rPr>
              <a:t>putem </a:t>
            </a:r>
            <a:r>
              <a:rPr lang="en-US" sz="1800" dirty="0" smtClean="0">
                <a:solidFill>
                  <a:srgbClr val="00B0F0"/>
                </a:solidFill>
                <a:latin typeface="+mj-lt"/>
                <a:ea typeface="Calibri"/>
                <a:cs typeface="Calibri"/>
                <a:sym typeface="Calibri"/>
              </a:rPr>
              <a:t>sprijini pe elevii talentați</a:t>
            </a:r>
            <a:r>
              <a:rPr lang="ro-RO" sz="1800" dirty="0" smtClean="0">
                <a:solidFill>
                  <a:srgbClr val="00B0F0"/>
                </a:solidFill>
                <a:latin typeface="+mj-lt"/>
                <a:ea typeface="Calibri"/>
                <a:cs typeface="Calibri"/>
                <a:sym typeface="Calibri"/>
              </a:rPr>
              <a:t>/supradotați</a:t>
            </a:r>
            <a:r>
              <a:rPr lang="en-US" sz="1800" dirty="0" smtClean="0">
                <a:solidFill>
                  <a:srgbClr val="00B0F0"/>
                </a:solidFill>
                <a:latin typeface="+mj-lt"/>
                <a:ea typeface="Calibri"/>
                <a:cs typeface="Calibri"/>
                <a:sym typeface="Calibri"/>
              </a:rPr>
              <a:t>? De ce este </a:t>
            </a:r>
            <a:r>
              <a:rPr lang="ro-RO" sz="1800" dirty="0" smtClean="0">
                <a:solidFill>
                  <a:srgbClr val="00B0F0"/>
                </a:solidFill>
                <a:latin typeface="+mj-lt"/>
                <a:ea typeface="Calibri"/>
                <a:cs typeface="Calibri"/>
                <a:sym typeface="Calibri"/>
              </a:rPr>
              <a:t>atât de</a:t>
            </a:r>
            <a:r>
              <a:rPr lang="en-US" sz="1800" dirty="0" smtClean="0">
                <a:solidFill>
                  <a:srgbClr val="00B0F0"/>
                </a:solidFill>
                <a:latin typeface="+mj-lt"/>
                <a:ea typeface="Calibri"/>
                <a:cs typeface="Calibri"/>
                <a:sym typeface="Calibri"/>
              </a:rPr>
              <a:t> recomandată utilizarea abordărilor artistice? Le-a</a:t>
            </a:r>
            <a:r>
              <a:rPr lang="ro-RO" sz="1800" dirty="0" smtClean="0">
                <a:solidFill>
                  <a:srgbClr val="00B0F0"/>
                </a:solidFill>
                <a:latin typeface="+mj-lt"/>
                <a:ea typeface="Calibri"/>
                <a:cs typeface="Calibri"/>
                <a:sym typeface="Calibri"/>
              </a:rPr>
              <a:t>ț</a:t>
            </a:r>
            <a:r>
              <a:rPr lang="en-US" sz="1800" dirty="0" smtClean="0">
                <a:solidFill>
                  <a:srgbClr val="00B0F0"/>
                </a:solidFill>
                <a:latin typeface="+mj-lt"/>
                <a:ea typeface="Calibri"/>
                <a:cs typeface="Calibri"/>
                <a:sym typeface="Calibri"/>
              </a:rPr>
              <a:t>i folosit vreodată cu elevii? Ați putea să </a:t>
            </a:r>
            <a:r>
              <a:rPr lang="ro-RO" sz="1800" dirty="0" smtClean="0">
                <a:solidFill>
                  <a:srgbClr val="00B0F0"/>
                </a:solidFill>
                <a:latin typeface="+mj-lt"/>
                <a:ea typeface="Calibri"/>
                <a:cs typeface="Calibri"/>
                <a:sym typeface="Calibri"/>
              </a:rPr>
              <a:t>ne </a:t>
            </a:r>
            <a:r>
              <a:rPr lang="en-US" sz="1800" dirty="0" smtClean="0">
                <a:solidFill>
                  <a:srgbClr val="00B0F0"/>
                </a:solidFill>
                <a:latin typeface="+mj-lt"/>
                <a:ea typeface="Calibri"/>
                <a:cs typeface="Calibri"/>
                <a:sym typeface="Calibri"/>
              </a:rPr>
              <a:t>împărtășiți experiența</a:t>
            </a:r>
            <a:r>
              <a:rPr lang="ro-RO" sz="1800" dirty="0" smtClean="0">
                <a:solidFill>
                  <a:srgbClr val="00B0F0"/>
                </a:solidFill>
                <a:latin typeface="+mj-lt"/>
                <a:ea typeface="Calibri"/>
                <a:cs typeface="Calibri"/>
                <a:sym typeface="Calibri"/>
              </a:rPr>
              <a:t> dvs.</a:t>
            </a:r>
            <a:r>
              <a:rPr lang="en-US" sz="1800" dirty="0" smtClean="0">
                <a:solidFill>
                  <a:srgbClr val="00B0F0"/>
                </a:solidFill>
                <a:latin typeface="+mj-lt"/>
                <a:ea typeface="Calibri"/>
                <a:cs typeface="Calibri"/>
                <a:sym typeface="Calibri"/>
              </a:rPr>
              <a:t>?</a:t>
            </a:r>
            <a:endParaRPr lang="en-US" sz="1800" dirty="0">
              <a:solidFill>
                <a:srgbClr val="00B0F0"/>
              </a:solidFill>
              <a:latin typeface="+mj-lt"/>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46821" y="4823937"/>
            <a:ext cx="1964853" cy="1188205"/>
          </a:xfrm>
          <a:prstGeom prst="rect">
            <a:avLst/>
          </a:prstGeom>
        </p:spPr>
      </p:pic>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Înzestrarea/Supradotare</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446178896"/>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6645"/>
            <a:ext cx="10521600" cy="30589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lvl="0" algn="ctr">
              <a:buClr>
                <a:schemeClr val="lt1"/>
              </a:buClr>
              <a:buSzPts val="4840"/>
            </a:pPr>
            <a:r>
              <a:rPr lang="ro-RO" sz="6000" b="1" dirty="0" smtClean="0">
                <a:solidFill>
                  <a:schemeClr val="lt1"/>
                </a:solidFill>
                <a:latin typeface="+mj-lt"/>
                <a:ea typeface="Helvetica Neue"/>
                <a:cs typeface="Helvetica Neue"/>
                <a:sym typeface="Helvetica Neue"/>
              </a:rPr>
              <a:t>AMENINȚAREA </a:t>
            </a:r>
          </a:p>
          <a:p>
            <a:pPr lvl="0" algn="ctr">
              <a:buClr>
                <a:schemeClr val="lt1"/>
              </a:buClr>
              <a:buSzPts val="4840"/>
            </a:pPr>
            <a:r>
              <a:rPr lang="en-US" sz="6000" b="1" dirty="0" smtClean="0">
                <a:solidFill>
                  <a:schemeClr val="lt1"/>
                </a:solidFill>
                <a:latin typeface="+mj-lt"/>
                <a:ea typeface="Helvetica Neue"/>
                <a:cs typeface="Helvetica Neue"/>
                <a:sym typeface="Helvetica Neue"/>
              </a:rPr>
              <a:t>COVID-19</a:t>
            </a:r>
            <a:endParaRPr lang="en-US" sz="6000" b="1" dirty="0">
              <a:solidFill>
                <a:schemeClr val="lt1"/>
              </a:solidFill>
              <a:latin typeface="+mj-lt"/>
              <a:ea typeface="Helvetica Neue"/>
              <a:cs typeface="Helvetica Neue"/>
              <a:sym typeface="Helvetica Neue"/>
            </a:endParaRPr>
          </a:p>
        </p:txBody>
      </p:sp>
    </p:spTree>
    <p:extLst>
      <p:ext uri="{BB962C8B-B14F-4D97-AF65-F5344CB8AC3E}">
        <p14:creationId xmlns:p14="http://schemas.microsoft.com/office/powerpoint/2010/main" val="319573073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1981" y="2408942"/>
            <a:ext cx="11450700" cy="3270086"/>
          </a:xfrm>
          <a:prstGeom prst="rect">
            <a:avLst/>
          </a:prstGeom>
          <a:noFill/>
          <a:ln>
            <a:noFill/>
          </a:ln>
        </p:spPr>
        <p:txBody>
          <a:bodyPr spcFirstLastPara="1" wrap="square" lIns="91425" tIns="45700" rIns="91425" bIns="45700" anchor="t" anchorCtr="0">
            <a:spAutoFit/>
          </a:bodyPr>
          <a:lstStyle/>
          <a:p>
            <a:pPr algn="just"/>
            <a:endParaRPr lang="en-US" sz="2800" dirty="0" smtClean="0"/>
          </a:p>
          <a:p>
            <a:pPr algn="just"/>
            <a:endParaRPr lang="en-US" sz="2800" dirty="0" smtClean="0"/>
          </a:p>
          <a:p>
            <a:pPr algn="just"/>
            <a:r>
              <a:rPr lang="pt-BR" sz="2800" dirty="0" smtClean="0">
                <a:solidFill>
                  <a:schemeClr val="accent2">
                    <a:lumMod val="75000"/>
                  </a:schemeClr>
                </a:solidFill>
              </a:rPr>
              <a:t>Ofer</a:t>
            </a:r>
            <a:r>
              <a:rPr lang="ro-RO" sz="2800" dirty="0" smtClean="0">
                <a:solidFill>
                  <a:schemeClr val="accent2">
                    <a:lumMod val="75000"/>
                  </a:schemeClr>
                </a:solidFill>
              </a:rPr>
              <a:t>e</a:t>
            </a:r>
            <a:r>
              <a:rPr lang="pt-BR" sz="2800" dirty="0" smtClean="0">
                <a:solidFill>
                  <a:schemeClr val="accent2">
                    <a:lumMod val="75000"/>
                  </a:schemeClr>
                </a:solidFill>
              </a:rPr>
              <a:t> </a:t>
            </a:r>
            <a:r>
              <a:rPr lang="pt-BR" sz="2800" dirty="0" smtClean="0">
                <a:solidFill>
                  <a:schemeClr val="tx1"/>
                </a:solidFill>
              </a:rPr>
              <a:t>metod</a:t>
            </a:r>
            <a:r>
              <a:rPr lang="ro-RO" sz="2800" dirty="0" smtClean="0">
                <a:solidFill>
                  <a:schemeClr val="tx1"/>
                </a:solidFill>
              </a:rPr>
              <a:t>e</a:t>
            </a:r>
            <a:r>
              <a:rPr lang="pt-BR" sz="2800" dirty="0" smtClean="0">
                <a:solidFill>
                  <a:schemeClr val="tx1"/>
                </a:solidFill>
              </a:rPr>
              <a:t> </a:t>
            </a:r>
            <a:r>
              <a:rPr lang="pt-BR" sz="2800" dirty="0">
                <a:solidFill>
                  <a:schemeClr val="tx1"/>
                </a:solidFill>
              </a:rPr>
              <a:t>inovatoare pentru educația incluzivă</a:t>
            </a:r>
            <a:r>
              <a:rPr lang="en-US" sz="2800" dirty="0" smtClean="0">
                <a:solidFill>
                  <a:schemeClr val="tx1"/>
                </a:solidFill>
              </a:rPr>
              <a:t>.</a:t>
            </a:r>
          </a:p>
          <a:p>
            <a:pPr algn="just"/>
            <a:endParaRPr lang="en-US" sz="1050" dirty="0" smtClean="0"/>
          </a:p>
          <a:p>
            <a:pPr algn="just"/>
            <a:r>
              <a:rPr lang="ro-RO" sz="2800" dirty="0" smtClean="0">
                <a:solidFill>
                  <a:schemeClr val="accent2">
                    <a:lumMod val="75000"/>
                  </a:schemeClr>
                </a:solidFill>
              </a:rPr>
              <a:t>Promoveze</a:t>
            </a:r>
            <a:r>
              <a:rPr lang="en-US" sz="2800" dirty="0" smtClean="0">
                <a:solidFill>
                  <a:schemeClr val="accent2">
                    <a:lumMod val="75000"/>
                  </a:schemeClr>
                </a:solidFill>
              </a:rPr>
              <a:t> </a:t>
            </a:r>
            <a:r>
              <a:rPr lang="ro-RO" sz="2800" dirty="0" smtClean="0">
                <a:solidFill>
                  <a:schemeClr val="tx1"/>
                </a:solidFill>
              </a:rPr>
              <a:t>bunăstarea</a:t>
            </a:r>
            <a:r>
              <a:rPr lang="en-US" sz="2800" dirty="0" smtClean="0">
                <a:solidFill>
                  <a:schemeClr val="tx1"/>
                </a:solidFill>
              </a:rPr>
              <a:t> </a:t>
            </a:r>
            <a:r>
              <a:rPr lang="ro-RO" sz="2800" dirty="0" smtClean="0">
                <a:solidFill>
                  <a:schemeClr val="tx1"/>
                </a:solidFill>
              </a:rPr>
              <a:t>elevilor</a:t>
            </a:r>
            <a:r>
              <a:rPr lang="en-US" sz="2800" dirty="0" smtClean="0">
                <a:solidFill>
                  <a:schemeClr val="tx1"/>
                </a:solidFill>
              </a:rPr>
              <a:t>, </a:t>
            </a:r>
            <a:r>
              <a:rPr lang="ro-RO" sz="2800" dirty="0" smtClean="0">
                <a:solidFill>
                  <a:schemeClr val="tx1"/>
                </a:solidFill>
              </a:rPr>
              <a:t>susținând</a:t>
            </a:r>
            <a:r>
              <a:rPr lang="en-US" sz="2800" dirty="0" smtClean="0">
                <a:solidFill>
                  <a:schemeClr val="tx1"/>
                </a:solidFill>
              </a:rPr>
              <a:t> </a:t>
            </a:r>
            <a:r>
              <a:rPr lang="ro-RO" sz="2800" dirty="0" smtClean="0">
                <a:solidFill>
                  <a:schemeClr val="tx1"/>
                </a:solidFill>
              </a:rPr>
              <a:t>dezvoltarea</a:t>
            </a:r>
            <a:r>
              <a:rPr lang="en-US" sz="2800" dirty="0" smtClean="0">
                <a:solidFill>
                  <a:schemeClr val="tx1"/>
                </a:solidFill>
              </a:rPr>
              <a:t> </a:t>
            </a:r>
            <a:r>
              <a:rPr lang="ro-RO" sz="2800" dirty="0" smtClean="0">
                <a:solidFill>
                  <a:schemeClr val="tx1"/>
                </a:solidFill>
              </a:rPr>
              <a:t>abilităților</a:t>
            </a:r>
            <a:r>
              <a:rPr lang="en-US" sz="2800" dirty="0" smtClean="0">
                <a:solidFill>
                  <a:schemeClr val="tx1"/>
                </a:solidFill>
              </a:rPr>
              <a:t> </a:t>
            </a:r>
            <a:r>
              <a:rPr lang="ro-RO" sz="2800" dirty="0" smtClean="0">
                <a:solidFill>
                  <a:schemeClr val="tx1"/>
                </a:solidFill>
              </a:rPr>
              <a:t>secolului</a:t>
            </a:r>
            <a:r>
              <a:rPr lang="en-US" sz="2800" dirty="0" smtClean="0">
                <a:solidFill>
                  <a:schemeClr val="tx1"/>
                </a:solidFill>
              </a:rPr>
              <a:t> XXI</a:t>
            </a:r>
            <a:r>
              <a:rPr lang="ro-RO" sz="2800" dirty="0" smtClean="0">
                <a:solidFill>
                  <a:schemeClr val="tx1"/>
                </a:solidFill>
              </a:rPr>
              <a:t>,</a:t>
            </a:r>
            <a:r>
              <a:rPr lang="en-US" sz="2800" dirty="0" smtClean="0">
                <a:solidFill>
                  <a:schemeClr val="tx1"/>
                </a:solidFill>
              </a:rPr>
              <a:t> </a:t>
            </a:r>
            <a:r>
              <a:rPr lang="ro-RO" sz="2800" dirty="0" smtClean="0">
                <a:solidFill>
                  <a:schemeClr val="tx1"/>
                </a:solidFill>
              </a:rPr>
              <a:t>prin</a:t>
            </a:r>
            <a:r>
              <a:rPr lang="en-US" sz="2800" dirty="0" smtClean="0">
                <a:solidFill>
                  <a:schemeClr val="tx1"/>
                </a:solidFill>
              </a:rPr>
              <a:t> </a:t>
            </a:r>
            <a:r>
              <a:rPr lang="ro-RO" sz="2800" dirty="0" smtClean="0">
                <a:solidFill>
                  <a:schemeClr val="tx1"/>
                </a:solidFill>
              </a:rPr>
              <a:t>implementarea</a:t>
            </a:r>
            <a:r>
              <a:rPr lang="en-US" sz="2800" dirty="0" smtClean="0">
                <a:solidFill>
                  <a:schemeClr val="tx1"/>
                </a:solidFill>
              </a:rPr>
              <a:t> </a:t>
            </a:r>
            <a:r>
              <a:rPr lang="en-US" sz="2800" dirty="0">
                <a:solidFill>
                  <a:schemeClr val="tx1"/>
                </a:solidFill>
              </a:rPr>
              <a:t>de </a:t>
            </a:r>
            <a:r>
              <a:rPr lang="ro-RO" sz="2800" dirty="0" smtClean="0">
                <a:solidFill>
                  <a:schemeClr val="tx1"/>
                </a:solidFill>
              </a:rPr>
              <a:t>conținut</a:t>
            </a:r>
            <a:r>
              <a:rPr lang="en-US" sz="2800" dirty="0" smtClean="0">
                <a:solidFill>
                  <a:schemeClr val="tx1"/>
                </a:solidFill>
              </a:rPr>
              <a:t> </a:t>
            </a:r>
            <a:r>
              <a:rPr lang="ro-RO" sz="2800" dirty="0" smtClean="0">
                <a:solidFill>
                  <a:schemeClr val="tx1"/>
                </a:solidFill>
              </a:rPr>
              <a:t>și</a:t>
            </a:r>
            <a:r>
              <a:rPr lang="en-US" sz="2800" dirty="0" smtClean="0">
                <a:solidFill>
                  <a:schemeClr val="tx1"/>
                </a:solidFill>
              </a:rPr>
              <a:t> </a:t>
            </a:r>
            <a:r>
              <a:rPr lang="ro-RO" sz="2800" dirty="0" smtClean="0">
                <a:solidFill>
                  <a:schemeClr val="tx1"/>
                </a:solidFill>
              </a:rPr>
              <a:t>practici</a:t>
            </a:r>
            <a:r>
              <a:rPr lang="en-US" sz="2800" dirty="0" smtClean="0">
                <a:solidFill>
                  <a:schemeClr val="tx1"/>
                </a:solidFill>
              </a:rPr>
              <a:t> </a:t>
            </a:r>
            <a:r>
              <a:rPr lang="ro-RO" sz="2800" dirty="0" smtClean="0">
                <a:solidFill>
                  <a:schemeClr val="tx1"/>
                </a:solidFill>
              </a:rPr>
              <a:t>educaționale</a:t>
            </a:r>
            <a:r>
              <a:rPr lang="en-US" sz="2800" dirty="0" smtClean="0">
                <a:solidFill>
                  <a:schemeClr val="tx1"/>
                </a:solidFill>
              </a:rPr>
              <a:t> </a:t>
            </a:r>
            <a:r>
              <a:rPr lang="ro-RO" sz="2800" dirty="0" smtClean="0">
                <a:solidFill>
                  <a:schemeClr val="tx1"/>
                </a:solidFill>
              </a:rPr>
              <a:t>artistice</a:t>
            </a:r>
            <a:r>
              <a:rPr lang="en-US" sz="2800" dirty="0" smtClean="0">
                <a:solidFill>
                  <a:schemeClr val="tx1"/>
                </a:solidFill>
              </a:rPr>
              <a:t>.</a:t>
            </a: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dirty="0">
              <a:solidFill>
                <a:schemeClr val="dk1"/>
              </a:solidFill>
              <a:latin typeface="Helvetica Neue"/>
              <a:ea typeface="Helvetica Neue"/>
              <a:cs typeface="Helvetica Neue"/>
              <a:sym typeface="Helvetica Neue"/>
            </a:endParaRPr>
          </a:p>
        </p:txBody>
      </p:sp>
      <p:sp>
        <p:nvSpPr>
          <p:cNvPr id="5" name="Rectangle 4"/>
          <p:cNvSpPr/>
          <p:nvPr/>
        </p:nvSpPr>
        <p:spPr>
          <a:xfrm>
            <a:off x="3235359" y="2575222"/>
            <a:ext cx="5369442" cy="523220"/>
          </a:xfrm>
          <a:prstGeom prst="rect">
            <a:avLst/>
          </a:prstGeom>
        </p:spPr>
        <p:txBody>
          <a:bodyPr wrap="square">
            <a:spAutoFit/>
          </a:bodyPr>
          <a:lstStyle/>
          <a:p>
            <a:pPr algn="ctr"/>
            <a:r>
              <a:rPr lang="ro-RO" sz="2800" b="1" dirty="0">
                <a:solidFill>
                  <a:schemeClr val="accent2">
                    <a:lumMod val="75000"/>
                  </a:schemeClr>
                </a:solidFill>
              </a:rPr>
              <a:t>î</a:t>
            </a:r>
            <a:r>
              <a:rPr lang="ro-RO" sz="2800" b="1" dirty="0" smtClean="0">
                <a:solidFill>
                  <a:schemeClr val="accent2">
                    <a:lumMod val="75000"/>
                  </a:schemeClr>
                </a:solidFill>
              </a:rPr>
              <a:t>și propune să</a:t>
            </a:r>
            <a:r>
              <a:rPr lang="en-US" sz="2800" b="1" dirty="0" smtClean="0">
                <a:solidFill>
                  <a:schemeClr val="accent2">
                    <a:lumMod val="75000"/>
                  </a:schemeClr>
                </a:solidFill>
              </a:rPr>
              <a:t>…</a:t>
            </a:r>
            <a:endParaRPr lang="en-US" sz="2800" b="1" dirty="0">
              <a:solidFill>
                <a:schemeClr val="accent2">
                  <a:lumMod val="75000"/>
                </a:schemeClr>
              </a:solidFill>
            </a:endParaRPr>
          </a:p>
        </p:txBody>
      </p:sp>
      <p:sp>
        <p:nvSpPr>
          <p:cNvPr id="6" name="Rectangle 5"/>
          <p:cNvSpPr/>
          <p:nvPr/>
        </p:nvSpPr>
        <p:spPr>
          <a:xfrm>
            <a:off x="1200068" y="1302581"/>
            <a:ext cx="10281683" cy="1200329"/>
          </a:xfrm>
          <a:prstGeom prst="rect">
            <a:avLst/>
          </a:prstGeom>
        </p:spPr>
        <p:txBody>
          <a:bodyPr wrap="square">
            <a:spAutoFit/>
          </a:bodyPr>
          <a:lstStyle/>
          <a:p>
            <a:pPr algn="ctr"/>
            <a:r>
              <a:rPr lang="ro-RO" sz="3600" b="1" dirty="0" smtClean="0"/>
              <a:t>Proiectul INCREA+ </a:t>
            </a:r>
            <a:r>
              <a:rPr lang="en-US" sz="3600" b="1" dirty="0" smtClean="0"/>
              <a:t>“Inclusive CREAtivity through Educational Artmaking”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91" y="5515177"/>
            <a:ext cx="818982" cy="11861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831" y="5951669"/>
            <a:ext cx="1178563" cy="6799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477" y="5723664"/>
            <a:ext cx="1157650" cy="9893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4472" y="6021944"/>
            <a:ext cx="1278911" cy="55751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2242" y="5740004"/>
            <a:ext cx="1012777" cy="103918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0080" y="5978179"/>
            <a:ext cx="1513751" cy="59107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7479" y="5966475"/>
            <a:ext cx="1278326" cy="659286"/>
          </a:xfrm>
          <a:prstGeom prst="rect">
            <a:avLst/>
          </a:prstGeom>
        </p:spPr>
      </p:pic>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66976" y="1917487"/>
            <a:ext cx="11450700" cy="5324494"/>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ro-RO" sz="2800" dirty="0" smtClean="0">
                <a:solidFill>
                  <a:schemeClr val="accent2">
                    <a:lumMod val="75000"/>
                  </a:schemeClr>
                </a:solidFill>
                <a:latin typeface="Helvetica Neue" panose="020B0604020202020204" charset="0"/>
              </a:rPr>
              <a:t>Amenințările </a:t>
            </a:r>
            <a:r>
              <a:rPr lang="en-US" sz="2800" dirty="0" smtClean="0">
                <a:solidFill>
                  <a:schemeClr val="accent2">
                    <a:lumMod val="75000"/>
                  </a:schemeClr>
                </a:solidFill>
                <a:latin typeface="Helvetica Neue" panose="020B0604020202020204" charset="0"/>
              </a:rPr>
              <a:t>COVID-19</a:t>
            </a:r>
            <a:endParaRPr lang="ro-RO" sz="2800" dirty="0" smtClean="0">
              <a:solidFill>
                <a:schemeClr val="accent2">
                  <a:lumMod val="75000"/>
                </a:schemeClr>
              </a:solidFill>
              <a:latin typeface="Helvetica Neue" panose="020B0604020202020204" charset="0"/>
            </a:endParaRPr>
          </a:p>
          <a:p>
            <a:pPr algn="just">
              <a:buClr>
                <a:srgbClr val="EC7320"/>
              </a:buClr>
              <a:buSzPts val="2400"/>
            </a:pPr>
            <a:endParaRPr lang="en-US" sz="2000" b="1" i="0" u="none" strike="noStrike" cap="none" dirty="0" smtClean="0">
              <a:solidFill>
                <a:schemeClr val="tx1"/>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en-US" sz="2000" dirty="0"/>
              <a:t>COVID-19 </a:t>
            </a:r>
            <a:r>
              <a:rPr lang="en-US" sz="2000" dirty="0" smtClean="0"/>
              <a:t>a adus o criză a educației, guvernele din întreaga lume au închis temporar școlile în efortul de a impune distanțarea socială și</a:t>
            </a:r>
            <a:r>
              <a:rPr lang="ro-RO" sz="2000" dirty="0" smtClean="0"/>
              <a:t> pentru a combate</a:t>
            </a:r>
            <a:r>
              <a:rPr lang="en-US" sz="2000" dirty="0" smtClean="0"/>
              <a:t> </a:t>
            </a:r>
            <a:r>
              <a:rPr lang="ro-RO" sz="2000" dirty="0" smtClean="0"/>
              <a:t>transmiterea</a:t>
            </a:r>
            <a:r>
              <a:rPr lang="en-US" sz="2000" dirty="0" smtClean="0"/>
              <a:t> viral</a:t>
            </a:r>
            <a:r>
              <a:rPr lang="ro-RO" sz="2000" dirty="0" smtClean="0"/>
              <a:t>ă a bolii</a:t>
            </a:r>
            <a:r>
              <a:rPr lang="en-US" sz="2000" dirty="0" smtClean="0"/>
              <a:t>.</a:t>
            </a:r>
          </a:p>
          <a:p>
            <a:pPr marL="342900" lvl="0" indent="-342900" algn="just">
              <a:buClr>
                <a:srgbClr val="EC7320"/>
              </a:buClr>
              <a:buSzPts val="2400"/>
              <a:buFont typeface="Wingdings" panose="05000000000000000000" pitchFamily="2" charset="2"/>
              <a:buChar char="v"/>
            </a:pPr>
            <a:endParaRPr lang="en-US" sz="2000" dirty="0">
              <a:solidFill>
                <a:schemeClr val="tx1"/>
              </a:solidFill>
              <a:latin typeface="Helvetica Neue"/>
              <a:ea typeface="Helvetica Neue"/>
              <a:cs typeface="Helvetica Neue"/>
              <a:sym typeface="Helvetica Neue"/>
            </a:endParaRPr>
          </a:p>
          <a:p>
            <a:pPr marL="342900" indent="-342900" algn="just">
              <a:buClr>
                <a:srgbClr val="EC7320"/>
              </a:buClr>
              <a:buSzPts val="2400"/>
              <a:buFont typeface="Wingdings" panose="05000000000000000000" pitchFamily="2" charset="2"/>
              <a:buChar char="v"/>
            </a:pPr>
            <a:r>
              <a:rPr lang="en-US" sz="2000" dirty="0" smtClean="0"/>
              <a:t>UNESCO estimează că 60% din populația </a:t>
            </a:r>
            <a:r>
              <a:rPr lang="ro-RO" sz="2000" dirty="0" smtClean="0"/>
              <a:t>școlară</a:t>
            </a:r>
            <a:r>
              <a:rPr lang="en-US" sz="2000" dirty="0" smtClean="0"/>
              <a:t> a lumii a fost afectată, 19 miliarde de elevi </a:t>
            </a:r>
            <a:r>
              <a:rPr lang="ro-RO" sz="2000" dirty="0" smtClean="0"/>
              <a:t>neavând acces la educația </a:t>
            </a:r>
            <a:r>
              <a:rPr lang="en-US" sz="2000" dirty="0" smtClean="0"/>
              <a:t>șco</a:t>
            </a:r>
            <a:r>
              <a:rPr lang="ro-RO" sz="2000" dirty="0" smtClean="0"/>
              <a:t>lară</a:t>
            </a:r>
            <a:r>
              <a:rPr lang="en-US" sz="2000" dirty="0" smtClean="0"/>
              <a:t> în 150 de țări. </a:t>
            </a:r>
          </a:p>
          <a:p>
            <a:pPr marL="342900" indent="-342900" algn="just">
              <a:buClr>
                <a:srgbClr val="EC7320"/>
              </a:buClr>
              <a:buSzPts val="2400"/>
              <a:buFont typeface="Wingdings" panose="05000000000000000000" pitchFamily="2" charset="2"/>
              <a:buChar char="v"/>
            </a:pPr>
            <a:endParaRPr lang="en-US" sz="2000" dirty="0"/>
          </a:p>
          <a:p>
            <a:pPr marL="342900" indent="-342900" algn="just">
              <a:buClr>
                <a:srgbClr val="EC7320"/>
              </a:buClr>
              <a:buSzPts val="2400"/>
              <a:buFont typeface="Wingdings" panose="05000000000000000000" pitchFamily="2" charset="2"/>
              <a:buChar char="v"/>
            </a:pPr>
            <a:r>
              <a:rPr lang="en-US" sz="2000" dirty="0" smtClean="0"/>
              <a:t>Studiile au arătat că pierderea accesului la educație nu diminuează</a:t>
            </a:r>
            <a:r>
              <a:rPr lang="ro-RO" sz="2000" dirty="0" smtClean="0"/>
              <a:t> doar</a:t>
            </a:r>
            <a:r>
              <a:rPr lang="en-US" sz="2000" dirty="0" smtClean="0"/>
              <a:t> învățarea pe termen scurt, ci crește rata abandonului școlar pe termen lung și reduce oportunitățile socioeconomice viitoare.</a:t>
            </a:r>
            <a:endParaRPr lang="en-US" sz="2000" dirty="0"/>
          </a:p>
          <a:p>
            <a:pPr lvl="0" algn="just">
              <a:buClr>
                <a:srgbClr val="EC7320"/>
              </a:buClr>
              <a:buSzPts val="2400"/>
            </a:pPr>
            <a:endParaRPr lang="en-US" sz="2000" dirty="0" smtClean="0">
              <a:solidFill>
                <a:schemeClr val="tx1"/>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3600" b="1" i="0" u="none" strike="noStrike" cap="none" dirty="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4"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3435616"/>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66976" y="1917487"/>
            <a:ext cx="10997143" cy="4555053"/>
          </a:xfrm>
          <a:prstGeom prst="rect">
            <a:avLst/>
          </a:prstGeom>
          <a:noFill/>
          <a:ln>
            <a:noFill/>
          </a:ln>
        </p:spPr>
        <p:txBody>
          <a:bodyPr spcFirstLastPara="1" wrap="square" lIns="91425" tIns="45700" rIns="91425" bIns="45700" anchor="t" anchorCtr="0">
            <a:spAutoFit/>
          </a:bodyPr>
          <a:lstStyle/>
          <a:p>
            <a:pPr>
              <a:buClr>
                <a:srgbClr val="EC7320"/>
              </a:buClr>
              <a:buSzPts val="2400"/>
            </a:pPr>
            <a:r>
              <a:rPr lang="ro-RO" sz="2800" dirty="0" smtClean="0">
                <a:solidFill>
                  <a:schemeClr val="accent2">
                    <a:lumMod val="75000"/>
                  </a:schemeClr>
                </a:solidFill>
                <a:latin typeface="+mj-lt"/>
              </a:rPr>
              <a:t>Impactul pandemiei</a:t>
            </a:r>
            <a:endParaRPr lang="en-US" sz="2800" dirty="0">
              <a:solidFill>
                <a:schemeClr val="accent2">
                  <a:lumMod val="75000"/>
                </a:schemeClr>
              </a:solidFill>
              <a:latin typeface="+mj-lt"/>
            </a:endParaRPr>
          </a:p>
          <a:p>
            <a:pPr lvl="0">
              <a:buClr>
                <a:srgbClr val="EC7320"/>
              </a:buClr>
              <a:buSzPts val="2400"/>
            </a:pPr>
            <a:endParaRPr lang="en-US" sz="2000" dirty="0" smtClean="0">
              <a:solidFill>
                <a:schemeClr val="tx1"/>
              </a:solidFill>
              <a:latin typeface="+mj-lt"/>
              <a:ea typeface="Helvetica Neue"/>
              <a:cs typeface="Helvetica Neue"/>
              <a:sym typeface="Helvetica Neue"/>
            </a:endParaRPr>
          </a:p>
          <a:p>
            <a:pPr lvl="0">
              <a:buClr>
                <a:srgbClr val="EC7320"/>
              </a:buClr>
              <a:buSzPts val="2400"/>
            </a:pPr>
            <a:r>
              <a:rPr lang="ro-RO" sz="2000" b="1" dirty="0" smtClean="0">
                <a:latin typeface="+mj-lt"/>
              </a:rPr>
              <a:t>Copiii vulnerabili</a:t>
            </a:r>
            <a:endParaRPr lang="en-US" sz="2000" b="1" dirty="0" smtClean="0">
              <a:latin typeface="+mj-lt"/>
            </a:endParaRPr>
          </a:p>
          <a:p>
            <a:pPr lvl="0">
              <a:buClr>
                <a:srgbClr val="EC7320"/>
              </a:buClr>
              <a:buSzPts val="2400"/>
            </a:pPr>
            <a:endParaRPr lang="en-US" sz="2000" b="1" dirty="0">
              <a:latin typeface="+mj-lt"/>
            </a:endParaRPr>
          </a:p>
          <a:p>
            <a:pPr marL="631825" lvl="0" indent="-342900">
              <a:buClr>
                <a:srgbClr val="EC7320"/>
              </a:buClr>
              <a:buSzPts val="2400"/>
              <a:buFont typeface="Courier New" panose="02070309020205020404" pitchFamily="49" charset="0"/>
              <a:buChar char="o"/>
            </a:pPr>
            <a:r>
              <a:rPr lang="ro-RO" sz="2000" dirty="0" smtClean="0">
                <a:latin typeface="+mj-lt"/>
              </a:rPr>
              <a:t>Vor avea mai puține oportunități de a învăța de acasă</a:t>
            </a:r>
            <a:r>
              <a:rPr lang="en-US" sz="2000" dirty="0" smtClean="0">
                <a:latin typeface="+mj-lt"/>
              </a:rPr>
              <a:t>;</a:t>
            </a:r>
          </a:p>
          <a:p>
            <a:pPr marL="631825" lvl="0" indent="-342900">
              <a:lnSpc>
                <a:spcPct val="150000"/>
              </a:lnSpc>
              <a:buClr>
                <a:srgbClr val="EC7320"/>
              </a:buClr>
              <a:buSzPts val="2400"/>
              <a:buFont typeface="Courier New" panose="02070309020205020404" pitchFamily="49" charset="0"/>
              <a:buChar char="o"/>
            </a:pPr>
            <a:r>
              <a:rPr lang="ro-RO" sz="2000" dirty="0" smtClean="0">
                <a:latin typeface="+mj-lt"/>
              </a:rPr>
              <a:t>Se confruntă cu riscul exploatării</a:t>
            </a:r>
            <a:r>
              <a:rPr lang="en-US" sz="2000" dirty="0" smtClean="0">
                <a:latin typeface="+mj-lt"/>
              </a:rPr>
              <a:t>;</a:t>
            </a:r>
          </a:p>
          <a:p>
            <a:pPr marL="631825" lvl="0" indent="-342900">
              <a:lnSpc>
                <a:spcPct val="150000"/>
              </a:lnSpc>
              <a:buClr>
                <a:srgbClr val="EC7320"/>
              </a:buClr>
              <a:buSzPts val="2400"/>
              <a:buFont typeface="Courier New" panose="02070309020205020404" pitchFamily="49" charset="0"/>
              <a:buChar char="o"/>
            </a:pPr>
            <a:r>
              <a:rPr lang="ro-RO" sz="2000" dirty="0" err="1">
                <a:latin typeface="+mj-lt"/>
              </a:rPr>
              <a:t>A</a:t>
            </a:r>
            <a:r>
              <a:rPr lang="en-US" sz="2000" dirty="0" smtClean="0">
                <a:latin typeface="+mj-lt"/>
              </a:rPr>
              <a:t>r putea să nu dispună de hrană adecvată în absența accesului la mese</a:t>
            </a:r>
            <a:r>
              <a:rPr lang="ro-RO" sz="2000" dirty="0" smtClean="0">
                <a:latin typeface="+mj-lt"/>
              </a:rPr>
              <a:t>le</a:t>
            </a:r>
            <a:r>
              <a:rPr lang="en-US" sz="2000" dirty="0" smtClean="0">
                <a:latin typeface="+mj-lt"/>
              </a:rPr>
              <a:t> școlare gratuite sau subvenționate și să se confrunte cu malnutriție.</a:t>
            </a:r>
            <a:endParaRPr lang="en-US" sz="2000" dirty="0" smtClean="0">
              <a:solidFill>
                <a:schemeClr val="tx1"/>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i="0" u="none" strike="noStrike" cap="none" dirty="0">
              <a:solidFill>
                <a:srgbClr val="8A660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dirty="0" smtClean="0">
              <a:solidFill>
                <a:srgbClr val="8A6600"/>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4"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764534802"/>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27134" y="1652792"/>
            <a:ext cx="11040067" cy="3170058"/>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en-US" sz="2000" dirty="0" smtClean="0">
                <a:solidFill>
                  <a:schemeClr val="accent2">
                    <a:lumMod val="75000"/>
                  </a:schemeClr>
                </a:solidFill>
                <a:latin typeface="+mj-lt"/>
              </a:rPr>
              <a:t>Provocările învățării la distanță </a:t>
            </a:r>
            <a:r>
              <a:rPr lang="ro-RO" sz="2000" dirty="0" smtClean="0">
                <a:solidFill>
                  <a:schemeClr val="accent2">
                    <a:lumMod val="75000"/>
                  </a:schemeClr>
                </a:solidFill>
                <a:latin typeface="+mj-lt"/>
              </a:rPr>
              <a:t>pentru elevii</a:t>
            </a:r>
            <a:r>
              <a:rPr lang="en-US" sz="2000" dirty="0" smtClean="0">
                <a:solidFill>
                  <a:schemeClr val="accent2">
                    <a:lumMod val="75000"/>
                  </a:schemeClr>
                </a:solidFill>
                <a:latin typeface="+mj-lt"/>
              </a:rPr>
              <a:t> cu dizabilități și/sau nevoi </a:t>
            </a:r>
            <a:r>
              <a:rPr lang="ro-RO" sz="2000" dirty="0" smtClean="0">
                <a:solidFill>
                  <a:schemeClr val="accent2">
                    <a:lumMod val="75000"/>
                  </a:schemeClr>
                </a:solidFill>
                <a:latin typeface="+mj-lt"/>
              </a:rPr>
              <a:t>speciale</a:t>
            </a:r>
            <a:r>
              <a:rPr lang="en-US" sz="2000" dirty="0" smtClean="0">
                <a:solidFill>
                  <a:schemeClr val="accent2">
                    <a:lumMod val="75000"/>
                  </a:schemeClr>
                </a:solidFill>
                <a:latin typeface="+mj-lt"/>
              </a:rPr>
              <a:t> de învățare:</a:t>
            </a:r>
          </a:p>
          <a:p>
            <a:pPr algn="just">
              <a:buClr>
                <a:srgbClr val="EC7320"/>
              </a:buClr>
              <a:buSzPts val="2400"/>
            </a:pPr>
            <a:endParaRPr lang="en-US" sz="2000" b="1" dirty="0">
              <a:latin typeface="+mj-lt"/>
            </a:endParaRPr>
          </a:p>
          <a:p>
            <a:pPr marL="682625" indent="-342900" algn="just">
              <a:buClr>
                <a:srgbClr val="EC7320"/>
              </a:buClr>
              <a:buSzPts val="2400"/>
              <a:buFont typeface="Courier New" panose="02070309020205020404" pitchFamily="49" charset="0"/>
              <a:buChar char="o"/>
            </a:pPr>
            <a:r>
              <a:rPr lang="en-US" sz="2000" dirty="0" smtClean="0">
                <a:latin typeface="+mj-lt"/>
              </a:rPr>
              <a:t>bariere </a:t>
            </a:r>
            <a:r>
              <a:rPr lang="ro-RO" sz="2000" dirty="0" smtClean="0">
                <a:latin typeface="+mj-lt"/>
              </a:rPr>
              <a:t>tehnologice</a:t>
            </a:r>
            <a:r>
              <a:rPr lang="en-US" sz="2000" dirty="0" smtClean="0">
                <a:latin typeface="+mj-lt"/>
              </a:rPr>
              <a:t>;</a:t>
            </a:r>
          </a:p>
          <a:p>
            <a:pPr marL="682625" indent="-342900" algn="just">
              <a:buClr>
                <a:srgbClr val="EC7320"/>
              </a:buClr>
              <a:buSzPts val="2400"/>
              <a:buFont typeface="Courier New" panose="02070309020205020404" pitchFamily="49" charset="0"/>
              <a:buChar char="o"/>
            </a:pPr>
            <a:r>
              <a:rPr lang="en-US" sz="2000" dirty="0" smtClean="0">
                <a:latin typeface="+mj-lt"/>
              </a:rPr>
              <a:t>acces redus la suport educațional și intervenții individualizate de învățare;</a:t>
            </a:r>
          </a:p>
          <a:p>
            <a:pPr marL="682625" indent="-342900" algn="just">
              <a:buClr>
                <a:srgbClr val="EC7320"/>
              </a:buClr>
              <a:buSzPts val="2400"/>
              <a:buFont typeface="Courier New" panose="02070309020205020404" pitchFamily="49" charset="0"/>
              <a:buChar char="o"/>
            </a:pPr>
            <a:r>
              <a:rPr lang="ro-RO" sz="2000" dirty="0">
                <a:latin typeface="+mj-lt"/>
              </a:rPr>
              <a:t>l</a:t>
            </a:r>
            <a:r>
              <a:rPr lang="ro-RO" sz="2000" dirty="0" smtClean="0">
                <a:latin typeface="+mj-lt"/>
              </a:rPr>
              <a:t>ipsa socializării</a:t>
            </a:r>
            <a:r>
              <a:rPr lang="en-US" sz="2000" dirty="0" smtClean="0">
                <a:latin typeface="+mj-lt"/>
              </a:rPr>
              <a:t>;</a:t>
            </a:r>
          </a:p>
          <a:p>
            <a:pPr marL="682625" indent="-342900" algn="just">
              <a:buClr>
                <a:srgbClr val="EC7320"/>
              </a:buClr>
              <a:buSzPts val="2400"/>
              <a:buFont typeface="Courier New" panose="02070309020205020404" pitchFamily="49" charset="0"/>
              <a:buChar char="o"/>
            </a:pPr>
            <a:r>
              <a:rPr lang="en-US" sz="2000" dirty="0" smtClean="0">
                <a:latin typeface="+mj-lt"/>
              </a:rPr>
              <a:t>resurse </a:t>
            </a:r>
            <a:r>
              <a:rPr lang="ro-RO" sz="2000" dirty="0" smtClean="0">
                <a:latin typeface="+mj-lt"/>
              </a:rPr>
              <a:t>ce </a:t>
            </a:r>
            <a:r>
              <a:rPr lang="en-US" sz="2000" dirty="0" smtClean="0">
                <a:latin typeface="+mj-lt"/>
              </a:rPr>
              <a:t>nu sunt accesibile pentru nevăzători sau </a:t>
            </a:r>
            <a:r>
              <a:rPr lang="ro-RO" sz="2000" dirty="0" smtClean="0">
                <a:latin typeface="+mj-lt"/>
              </a:rPr>
              <a:t>cei cu probleme auditive</a:t>
            </a:r>
            <a:r>
              <a:rPr lang="en-US" sz="2000" dirty="0" smtClean="0">
                <a:latin typeface="+mj-lt"/>
              </a:rPr>
              <a:t>, chiar </a:t>
            </a:r>
            <a:r>
              <a:rPr lang="ro-RO" sz="2000" dirty="0" smtClean="0">
                <a:latin typeface="+mj-lt"/>
              </a:rPr>
              <a:t>dacă au acces la tehnologie</a:t>
            </a:r>
            <a:r>
              <a:rPr lang="en-US" sz="2000" dirty="0" smtClean="0">
                <a:latin typeface="+mj-lt"/>
              </a:rPr>
              <a:t>;</a:t>
            </a:r>
          </a:p>
          <a:p>
            <a:pPr marL="682625" indent="-342900" algn="just">
              <a:buClr>
                <a:srgbClr val="EC7320"/>
              </a:buClr>
              <a:buSzPts val="2400"/>
              <a:buFont typeface="Courier New" panose="02070309020205020404" pitchFamily="49" charset="0"/>
              <a:buChar char="o"/>
            </a:pPr>
            <a:r>
              <a:rPr lang="en-US" sz="2000" dirty="0" smtClean="0">
                <a:latin typeface="+mj-lt"/>
              </a:rPr>
              <a:t>copiii cu deficit de atenție, tulburări de hiperactivitate</a:t>
            </a:r>
            <a:r>
              <a:rPr lang="ro-RO" sz="2000" dirty="0" smtClean="0">
                <a:latin typeface="+mj-lt"/>
              </a:rPr>
              <a:t>,</a:t>
            </a:r>
            <a:r>
              <a:rPr lang="en-US" sz="2000" dirty="0" smtClean="0">
                <a:latin typeface="+mj-lt"/>
              </a:rPr>
              <a:t> sau </a:t>
            </a:r>
            <a:r>
              <a:rPr lang="ro-RO" sz="2000" dirty="0" smtClean="0">
                <a:latin typeface="+mj-lt"/>
              </a:rPr>
              <a:t>elevii</a:t>
            </a:r>
            <a:r>
              <a:rPr lang="en-US" sz="2000" dirty="0" smtClean="0">
                <a:latin typeface="+mj-lt"/>
              </a:rPr>
              <a:t> care sunt sensibili la schimbări, cum ar fi cei cu tulburări din spectrul autist, se </a:t>
            </a:r>
            <a:r>
              <a:rPr lang="ro-RO" sz="2000" dirty="0" smtClean="0">
                <a:latin typeface="+mj-lt"/>
              </a:rPr>
              <a:t>confruntă </a:t>
            </a:r>
            <a:r>
              <a:rPr lang="en-US" sz="2000" dirty="0" smtClean="0">
                <a:latin typeface="+mj-lt"/>
              </a:rPr>
              <a:t>cu munca independentă</a:t>
            </a:r>
            <a:r>
              <a:rPr lang="ro-RO" sz="2000" dirty="0" smtClean="0">
                <a:latin typeface="+mj-lt"/>
              </a:rPr>
              <a:t>/fără asistență specializată,</a:t>
            </a:r>
            <a:r>
              <a:rPr lang="en-US" sz="2000" dirty="0" smtClean="0">
                <a:latin typeface="+mj-lt"/>
              </a:rPr>
              <a:t> în fața unui computer.</a:t>
            </a:r>
            <a:endParaRPr lang="en-US" sz="2000" dirty="0" smtClean="0">
              <a:solidFill>
                <a:schemeClr val="tx1"/>
              </a:solidFill>
              <a:latin typeface="+mj-lt"/>
              <a:ea typeface="Helvetica Neue"/>
              <a:cs typeface="Helvetica Neue"/>
              <a:sym typeface="Helvetica Neue"/>
            </a:endParaRPr>
          </a:p>
        </p:txBody>
      </p:sp>
      <p:sp>
        <p:nvSpPr>
          <p:cNvPr id="2" name="Rectangle 1"/>
          <p:cNvSpPr/>
          <p:nvPr/>
        </p:nvSpPr>
        <p:spPr>
          <a:xfrm>
            <a:off x="2494547" y="5054786"/>
            <a:ext cx="9170466" cy="646331"/>
          </a:xfrm>
          <a:prstGeom prst="rect">
            <a:avLst/>
          </a:prstGeom>
        </p:spPr>
        <p:txBody>
          <a:bodyPr wrap="square">
            <a:spAutoFit/>
          </a:bodyPr>
          <a:lstStyle/>
          <a:p>
            <a:pPr algn="just">
              <a:buClr>
                <a:srgbClr val="EC7320"/>
              </a:buClr>
              <a:buSzPts val="2400"/>
            </a:pPr>
            <a:r>
              <a:rPr lang="ro-RO" sz="1800" i="1" dirty="0" smtClean="0">
                <a:solidFill>
                  <a:schemeClr val="accent2">
                    <a:lumMod val="75000"/>
                  </a:schemeClr>
                </a:solidFill>
                <a:latin typeface="+mj-lt"/>
                <a:ea typeface="Calibri"/>
                <a:cs typeface="Calibri"/>
                <a:sym typeface="Calibri"/>
              </a:rPr>
              <a:t>Reflectați</a:t>
            </a:r>
            <a:r>
              <a:rPr lang="en-US" sz="1800" i="1" dirty="0" smtClean="0">
                <a:solidFill>
                  <a:schemeClr val="accent2">
                    <a:lumMod val="75000"/>
                  </a:schemeClr>
                </a:solidFill>
                <a:latin typeface="+mj-lt"/>
                <a:ea typeface="Calibri"/>
                <a:cs typeface="Calibri"/>
                <a:sym typeface="Calibri"/>
              </a:rPr>
              <a:t> </a:t>
            </a:r>
            <a:r>
              <a:rPr lang="en-US" sz="1800" i="1" dirty="0">
                <a:solidFill>
                  <a:schemeClr val="accent2">
                    <a:lumMod val="75000"/>
                  </a:schemeClr>
                </a:solidFill>
                <a:latin typeface="+mj-lt"/>
                <a:ea typeface="Calibri"/>
                <a:cs typeface="Calibri"/>
                <a:sym typeface="Calibri"/>
              </a:rPr>
              <a:t>și </a:t>
            </a:r>
            <a:r>
              <a:rPr lang="en-US" sz="1800" i="1" dirty="0" smtClean="0">
                <a:solidFill>
                  <a:schemeClr val="accent2">
                    <a:lumMod val="75000"/>
                  </a:schemeClr>
                </a:solidFill>
                <a:latin typeface="+mj-lt"/>
                <a:ea typeface="Calibri"/>
                <a:cs typeface="Calibri"/>
                <a:sym typeface="Calibri"/>
              </a:rPr>
              <a:t>împărtășiți</a:t>
            </a:r>
            <a:r>
              <a:rPr lang="en-US" sz="1800" dirty="0" smtClean="0">
                <a:solidFill>
                  <a:schemeClr val="accent2">
                    <a:lumMod val="75000"/>
                  </a:schemeClr>
                </a:solidFill>
                <a:latin typeface="+mj-lt"/>
              </a:rPr>
              <a:t>: </a:t>
            </a:r>
            <a:r>
              <a:rPr lang="ro-RO" sz="1800" dirty="0" smtClean="0">
                <a:solidFill>
                  <a:srgbClr val="00B0F0"/>
                </a:solidFill>
                <a:latin typeface="+mj-lt"/>
              </a:rPr>
              <a:t>Gândiți-vă</a:t>
            </a:r>
            <a:r>
              <a:rPr lang="en-US" sz="1800" dirty="0" smtClean="0">
                <a:solidFill>
                  <a:srgbClr val="00B0F0"/>
                </a:solidFill>
                <a:latin typeface="+mj-lt"/>
              </a:rPr>
              <a:t> la experiențele </a:t>
            </a:r>
            <a:r>
              <a:rPr lang="ro-RO" sz="1800" dirty="0" smtClean="0">
                <a:solidFill>
                  <a:srgbClr val="00B0F0"/>
                </a:solidFill>
                <a:latin typeface="+mj-lt"/>
              </a:rPr>
              <a:t>dvs.</a:t>
            </a:r>
            <a:r>
              <a:rPr lang="en-US" sz="1800" dirty="0" smtClean="0">
                <a:solidFill>
                  <a:srgbClr val="00B0F0"/>
                </a:solidFill>
                <a:latin typeface="+mj-lt"/>
              </a:rPr>
              <a:t> </a:t>
            </a:r>
            <a:r>
              <a:rPr lang="ro-RO" sz="1800" dirty="0" smtClean="0">
                <a:solidFill>
                  <a:srgbClr val="00B0F0"/>
                </a:solidFill>
                <a:latin typeface="+mj-lt"/>
              </a:rPr>
              <a:t>în contextul </a:t>
            </a:r>
            <a:r>
              <a:rPr lang="en-US" sz="1800" dirty="0" smtClean="0">
                <a:solidFill>
                  <a:srgbClr val="00B0F0"/>
                </a:solidFill>
                <a:latin typeface="+mj-lt"/>
              </a:rPr>
              <a:t>Covid19 și select</a:t>
            </a:r>
            <a:r>
              <a:rPr lang="ro-RO" sz="1800" dirty="0" smtClean="0">
                <a:solidFill>
                  <a:srgbClr val="00B0F0"/>
                </a:solidFill>
                <a:latin typeface="+mj-lt"/>
              </a:rPr>
              <a:t>ați</a:t>
            </a:r>
            <a:r>
              <a:rPr lang="en-US" sz="1800" dirty="0" smtClean="0">
                <a:solidFill>
                  <a:srgbClr val="00B0F0"/>
                </a:solidFill>
                <a:latin typeface="+mj-lt"/>
              </a:rPr>
              <a:t> una dintre provocări</a:t>
            </a:r>
            <a:r>
              <a:rPr lang="ro-RO" sz="1800" dirty="0" smtClean="0">
                <a:solidFill>
                  <a:srgbClr val="00B0F0"/>
                </a:solidFill>
                <a:latin typeface="+mj-lt"/>
              </a:rPr>
              <a:t>le de mai sus</a:t>
            </a:r>
            <a:r>
              <a:rPr lang="en-US" sz="1800" dirty="0" smtClean="0">
                <a:solidFill>
                  <a:srgbClr val="00B0F0"/>
                </a:solidFill>
                <a:latin typeface="+mj-lt"/>
              </a:rPr>
              <a:t>. </a:t>
            </a:r>
            <a:r>
              <a:rPr lang="ro-RO" sz="1800" dirty="0" smtClean="0">
                <a:solidFill>
                  <a:srgbClr val="00B0F0"/>
                </a:solidFill>
                <a:latin typeface="+mj-lt"/>
              </a:rPr>
              <a:t>Cum ați</a:t>
            </a:r>
            <a:r>
              <a:rPr lang="en-US" sz="1800" dirty="0" smtClean="0">
                <a:solidFill>
                  <a:srgbClr val="00B0F0"/>
                </a:solidFill>
                <a:latin typeface="+mj-lt"/>
              </a:rPr>
              <a:t> reușit să o rezolv</a:t>
            </a:r>
            <a:r>
              <a:rPr lang="ro-RO" sz="1800" dirty="0" smtClean="0">
                <a:solidFill>
                  <a:srgbClr val="00B0F0"/>
                </a:solidFill>
                <a:latin typeface="+mj-lt"/>
              </a:rPr>
              <a:t>ați</a:t>
            </a:r>
            <a:r>
              <a:rPr lang="en-US" sz="1800" dirty="0" smtClean="0">
                <a:solidFill>
                  <a:srgbClr val="00B0F0"/>
                </a:solidFill>
                <a:latin typeface="+mj-lt"/>
              </a:rPr>
              <a:t>?</a:t>
            </a:r>
            <a:endParaRPr lang="en-US" sz="1800" dirty="0">
              <a:solidFill>
                <a:srgbClr val="00B0F0"/>
              </a:solidFill>
              <a:latin typeface="+mj-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622539" y="4874482"/>
            <a:ext cx="1964853" cy="1188205"/>
          </a:xfrm>
          <a:prstGeom prst="rect">
            <a:avLst/>
          </a:prstGeom>
        </p:spPr>
      </p:pic>
      <p:sp>
        <p:nvSpPr>
          <p:cNvPr id="6"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715466705"/>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35802" y="1691345"/>
            <a:ext cx="11450700" cy="3600945"/>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it-IT" sz="2400" dirty="0" smtClean="0">
                <a:solidFill>
                  <a:schemeClr val="accent2">
                    <a:lumMod val="75000"/>
                  </a:schemeClr>
                </a:solidFill>
                <a:latin typeface="+mj-lt"/>
              </a:rPr>
              <a:t>Covid-19, izolare socială și învățare la distanță</a:t>
            </a:r>
            <a:endParaRPr lang="ro-RO" sz="2400" dirty="0" smtClean="0">
              <a:solidFill>
                <a:schemeClr val="accent2">
                  <a:lumMod val="75000"/>
                </a:schemeClr>
              </a:solidFill>
              <a:latin typeface="+mj-lt"/>
            </a:endParaRPr>
          </a:p>
          <a:p>
            <a:pPr algn="just">
              <a:buClr>
                <a:srgbClr val="EC7320"/>
              </a:buClr>
              <a:buSzPts val="2400"/>
            </a:pPr>
            <a:endParaRPr lang="en-US" sz="2400" dirty="0" smtClean="0">
              <a:solidFill>
                <a:schemeClr val="tx1"/>
              </a:solidFill>
              <a:latin typeface="+mj-lt"/>
            </a:endParaRPr>
          </a:p>
          <a:p>
            <a:pPr marL="631825" indent="-342900" algn="just">
              <a:buClr>
                <a:srgbClr val="EC7320"/>
              </a:buClr>
              <a:buSzPts val="2400"/>
              <a:buFont typeface="Wingdings" panose="05000000000000000000" pitchFamily="2" charset="2"/>
              <a:buChar char="v"/>
            </a:pPr>
            <a:r>
              <a:rPr lang="en-US" sz="2000" dirty="0" smtClean="0">
                <a:solidFill>
                  <a:schemeClr val="tx1"/>
                </a:solidFill>
                <a:latin typeface="+mj-lt"/>
              </a:rPr>
              <a:t>Pandemia a crescut riscul ca elevii marginalizați să se </a:t>
            </a:r>
            <a:r>
              <a:rPr lang="ro-RO" sz="2000" dirty="0" smtClean="0">
                <a:solidFill>
                  <a:schemeClr val="tx1"/>
                </a:solidFill>
                <a:latin typeface="+mj-lt"/>
              </a:rPr>
              <a:t>îndepărteze</a:t>
            </a:r>
            <a:r>
              <a:rPr lang="en-US" sz="2000" dirty="0" smtClean="0">
                <a:solidFill>
                  <a:schemeClr val="tx1"/>
                </a:solidFill>
                <a:latin typeface="+mj-lt"/>
              </a:rPr>
              <a:t> în continuare de </a:t>
            </a:r>
            <a:r>
              <a:rPr lang="ro-RO" sz="2000" dirty="0" smtClean="0">
                <a:solidFill>
                  <a:schemeClr val="tx1"/>
                </a:solidFill>
                <a:latin typeface="+mj-lt"/>
              </a:rPr>
              <a:t>sistemul educațional</a:t>
            </a:r>
            <a:r>
              <a:rPr lang="en-US" sz="2000" dirty="0" smtClean="0">
                <a:solidFill>
                  <a:schemeClr val="tx1"/>
                </a:solidFill>
                <a:latin typeface="+mj-lt"/>
              </a:rPr>
              <a:t> și</a:t>
            </a:r>
            <a:r>
              <a:rPr lang="ro-RO" sz="2000" dirty="0" smtClean="0">
                <a:solidFill>
                  <a:schemeClr val="tx1"/>
                </a:solidFill>
                <a:latin typeface="+mj-lt"/>
              </a:rPr>
              <a:t>/sau</a:t>
            </a:r>
            <a:r>
              <a:rPr lang="en-US" sz="2000" dirty="0" smtClean="0">
                <a:solidFill>
                  <a:schemeClr val="tx1"/>
                </a:solidFill>
                <a:latin typeface="+mj-lt"/>
              </a:rPr>
              <a:t> să părăsească timpuriu școala.</a:t>
            </a:r>
          </a:p>
          <a:p>
            <a:pPr marL="631825" indent="-342900" algn="just">
              <a:buClr>
                <a:srgbClr val="EC7320"/>
              </a:buClr>
              <a:buSzPts val="2400"/>
              <a:buFont typeface="Wingdings" panose="05000000000000000000" pitchFamily="2" charset="2"/>
              <a:buChar char="v"/>
            </a:pPr>
            <a:endParaRPr lang="en-US" sz="2000" dirty="0" smtClean="0">
              <a:solidFill>
                <a:schemeClr val="tx1"/>
              </a:solidFill>
              <a:latin typeface="+mj-lt"/>
            </a:endParaRPr>
          </a:p>
          <a:p>
            <a:pPr marL="631825" indent="-342900" algn="just">
              <a:buClr>
                <a:srgbClr val="EC7320"/>
              </a:buClr>
              <a:buSzPts val="2400"/>
              <a:buFont typeface="Wingdings" panose="05000000000000000000" pitchFamily="2" charset="2"/>
              <a:buChar char="v"/>
            </a:pPr>
            <a:r>
              <a:rPr lang="en-US" sz="2000" dirty="0" smtClean="0">
                <a:latin typeface="+mj-lt"/>
              </a:rPr>
              <a:t>Autoizolarea și distanțarea socială pun unii copii în </a:t>
            </a:r>
            <a:r>
              <a:rPr lang="ro-RO" sz="2000" dirty="0" smtClean="0">
                <a:latin typeface="+mj-lt"/>
              </a:rPr>
              <a:t>fața unor pericole și</a:t>
            </a:r>
            <a:r>
              <a:rPr lang="en-US" sz="2000" dirty="0" smtClean="0">
                <a:latin typeface="+mj-lt"/>
              </a:rPr>
              <a:t> mai mar</a:t>
            </a:r>
            <a:r>
              <a:rPr lang="ro-RO" sz="2000" dirty="0" smtClean="0">
                <a:latin typeface="+mj-lt"/>
              </a:rPr>
              <a:t>i</a:t>
            </a:r>
            <a:r>
              <a:rPr lang="en-US" sz="2000" dirty="0" smtClean="0">
                <a:latin typeface="+mj-lt"/>
              </a:rPr>
              <a:t>, inclusiv stigmatizarea și discriminarea, accesul limitat la asistență medicală de calitate, violența în familie, neglijarea sau abuzul, sărăcia în gospodării etc.</a:t>
            </a:r>
          </a:p>
          <a:p>
            <a:pPr marL="631825" indent="-342900" algn="just">
              <a:buClr>
                <a:srgbClr val="EC7320"/>
              </a:buClr>
              <a:buSzPts val="2400"/>
              <a:buFont typeface="Wingdings" panose="05000000000000000000" pitchFamily="2" charset="2"/>
              <a:buChar char="v"/>
            </a:pPr>
            <a:endParaRPr lang="en-US" sz="2000" dirty="0" smtClean="0">
              <a:latin typeface="+mj-lt"/>
            </a:endParaRPr>
          </a:p>
          <a:p>
            <a:pPr marL="631825" indent="-342900" algn="just">
              <a:buClr>
                <a:srgbClr val="EC7320"/>
              </a:buClr>
              <a:buSzPts val="2400"/>
              <a:buFont typeface="Wingdings" panose="05000000000000000000" pitchFamily="2" charset="2"/>
              <a:buChar char="v"/>
            </a:pPr>
            <a:r>
              <a:rPr lang="en-US" sz="2000" dirty="0" smtClean="0">
                <a:latin typeface="+mj-lt"/>
              </a:rPr>
              <a:t>Părinții devin actorii principali în educația</a:t>
            </a:r>
            <a:r>
              <a:rPr lang="ro-RO" sz="2000" dirty="0" smtClean="0">
                <a:latin typeface="+mj-lt"/>
              </a:rPr>
              <a:t> propriilor</a:t>
            </a:r>
            <a:r>
              <a:rPr lang="en-US" sz="2000" dirty="0" smtClean="0">
                <a:latin typeface="+mj-lt"/>
              </a:rPr>
              <a:t> copiilor.</a:t>
            </a:r>
            <a:endParaRPr lang="en-US" sz="3600" b="1"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4"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1686992110"/>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54181" y="1891874"/>
            <a:ext cx="11450700" cy="2616060"/>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en-US" sz="2400" dirty="0" smtClean="0">
                <a:solidFill>
                  <a:schemeClr val="accent2">
                    <a:lumMod val="75000"/>
                  </a:schemeClr>
                </a:solidFill>
                <a:latin typeface="+mj-lt"/>
                <a:ea typeface="Helvetica Neue"/>
                <a:cs typeface="Helvetica Neue"/>
                <a:sym typeface="Helvetica Neue"/>
              </a:rPr>
              <a:t>Servicii esențiale care au fost </a:t>
            </a:r>
            <a:r>
              <a:rPr lang="ro-RO" sz="2400" dirty="0" smtClean="0">
                <a:solidFill>
                  <a:schemeClr val="accent2">
                    <a:lumMod val="75000"/>
                  </a:schemeClr>
                </a:solidFill>
                <a:latin typeface="+mj-lt"/>
                <a:ea typeface="Helvetica Neue"/>
                <a:cs typeface="Helvetica Neue"/>
                <a:sym typeface="Helvetica Neue"/>
              </a:rPr>
              <a:t>restrânse</a:t>
            </a:r>
            <a:r>
              <a:rPr lang="en-US" sz="2400" dirty="0" smtClean="0">
                <a:solidFill>
                  <a:schemeClr val="accent2">
                    <a:lumMod val="75000"/>
                  </a:schemeClr>
                </a:solidFill>
                <a:latin typeface="+mj-lt"/>
                <a:ea typeface="Helvetica Neue"/>
                <a:cs typeface="Helvetica Neue"/>
                <a:sym typeface="Helvetica Neue"/>
              </a:rPr>
              <a:t> sau </a:t>
            </a:r>
            <a:r>
              <a:rPr lang="ro-RO" sz="2400" dirty="0" smtClean="0">
                <a:solidFill>
                  <a:schemeClr val="accent2">
                    <a:lumMod val="75000"/>
                  </a:schemeClr>
                </a:solidFill>
                <a:latin typeface="+mj-lt"/>
                <a:ea typeface="Helvetica Neue"/>
                <a:cs typeface="Helvetica Neue"/>
                <a:sym typeface="Helvetica Neue"/>
              </a:rPr>
              <a:t>au dispărut</a:t>
            </a:r>
            <a:r>
              <a:rPr lang="en-US" sz="2400" dirty="0" smtClean="0">
                <a:solidFill>
                  <a:schemeClr val="accent2">
                    <a:lumMod val="75000"/>
                  </a:schemeClr>
                </a:solidFill>
                <a:latin typeface="+mj-lt"/>
                <a:ea typeface="Helvetica Neue"/>
                <a:cs typeface="Helvetica Neue"/>
                <a:sym typeface="Helvetica Neue"/>
              </a:rPr>
              <a:t> din cauza închiderii școlilor</a:t>
            </a:r>
            <a:endParaRPr lang="ro-RO" sz="2400" dirty="0" smtClean="0">
              <a:solidFill>
                <a:schemeClr val="accent2">
                  <a:lumMod val="75000"/>
                </a:schemeClr>
              </a:solidFill>
              <a:latin typeface="+mj-lt"/>
              <a:ea typeface="Helvetica Neue"/>
              <a:cs typeface="Helvetica Neue"/>
              <a:sym typeface="Helvetica Neue"/>
            </a:endParaRPr>
          </a:p>
          <a:p>
            <a:pPr lvl="0" algn="just">
              <a:buClr>
                <a:srgbClr val="EC7320"/>
              </a:buClr>
              <a:buSzPts val="2400"/>
            </a:pPr>
            <a:endParaRPr lang="en-US" sz="2000" b="1" dirty="0" smtClean="0">
              <a:solidFill>
                <a:schemeClr val="accent2">
                  <a:lumMod val="75000"/>
                </a:schemeClr>
              </a:solidFill>
              <a:latin typeface="+mj-lt"/>
              <a:ea typeface="Helvetica Neue"/>
              <a:cs typeface="Helvetica Neue"/>
              <a:sym typeface="Helvetica Neue"/>
            </a:endParaRPr>
          </a:p>
          <a:p>
            <a:pPr marL="682625" lvl="0" indent="-342900" algn="just">
              <a:buClr>
                <a:srgbClr val="EC7320"/>
              </a:buClr>
              <a:buSzPts val="2400"/>
              <a:buFont typeface="Courier New" panose="02070309020205020404" pitchFamily="49" charset="0"/>
              <a:buChar char="o"/>
            </a:pPr>
            <a:r>
              <a:rPr lang="en-US" sz="2000" dirty="0" smtClean="0">
                <a:latin typeface="+mj-lt"/>
              </a:rPr>
              <a:t>acces</a:t>
            </a:r>
            <a:r>
              <a:rPr lang="ro-RO" sz="2000" dirty="0" smtClean="0">
                <a:latin typeface="+mj-lt"/>
              </a:rPr>
              <a:t>ul</a:t>
            </a:r>
            <a:r>
              <a:rPr lang="en-US" sz="2000" dirty="0" smtClean="0">
                <a:latin typeface="+mj-lt"/>
              </a:rPr>
              <a:t> la programe de nutriție și suplimente nutriționale școlare</a:t>
            </a:r>
          </a:p>
          <a:p>
            <a:pPr marL="682625" lvl="0" indent="-342900" algn="just">
              <a:buClr>
                <a:srgbClr val="EC7320"/>
              </a:buClr>
              <a:buSzPts val="2400"/>
              <a:buFont typeface="Courier New" panose="02070309020205020404" pitchFamily="49" charset="0"/>
              <a:buChar char="o"/>
            </a:pPr>
            <a:r>
              <a:rPr lang="es-ES" sz="2000" dirty="0" smtClean="0">
                <a:solidFill>
                  <a:schemeClr val="tx1"/>
                </a:solidFill>
                <a:latin typeface="+mj-lt"/>
                <a:ea typeface="Helvetica Neue"/>
                <a:cs typeface="Helvetica Neue"/>
                <a:sym typeface="Helvetica Neue"/>
              </a:rPr>
              <a:t>accesul la asistență specializată sau de reabilitare</a:t>
            </a:r>
            <a:endParaRPr lang="en-US" sz="2000" dirty="0" smtClean="0">
              <a:solidFill>
                <a:schemeClr val="tx1"/>
              </a:solidFill>
              <a:latin typeface="+mj-lt"/>
              <a:ea typeface="Helvetica Neue"/>
              <a:cs typeface="Helvetica Neue"/>
              <a:sym typeface="Helvetica Neue"/>
            </a:endParaRPr>
          </a:p>
          <a:p>
            <a:pPr marL="682625" lvl="0" indent="-342900" algn="just">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accesul la serviciile formale de sănătate mintală și de sprijin psihosocial (MHPSS) furnizate adesea în școli</a:t>
            </a:r>
          </a:p>
          <a:p>
            <a:pPr marL="682625" lvl="0" indent="-342900" algn="just">
              <a:buClr>
                <a:srgbClr val="EC7320"/>
              </a:buClr>
              <a:buSzPts val="2400"/>
              <a:buFont typeface="Courier New" panose="02070309020205020404" pitchFamily="49" charset="0"/>
              <a:buChar char="o"/>
            </a:pPr>
            <a:r>
              <a:rPr lang="en-US" sz="2000" dirty="0" smtClean="0">
                <a:latin typeface="+mj-lt"/>
              </a:rPr>
              <a:t>facilități și garanții sociale</a:t>
            </a:r>
            <a:endParaRPr lang="en-US" sz="3600" b="1" dirty="0" smtClean="0">
              <a:solidFill>
                <a:srgbClr val="8A6600"/>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4"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145294614"/>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54181" y="1891874"/>
            <a:ext cx="11450700" cy="230828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en-US" sz="2400" i="0" u="none" strike="noStrike" cap="none" dirty="0" smtClean="0">
                <a:solidFill>
                  <a:schemeClr val="accent2">
                    <a:lumMod val="75000"/>
                  </a:schemeClr>
                </a:solidFill>
                <a:latin typeface="+mj-lt"/>
                <a:ea typeface="Helvetica Neue"/>
                <a:cs typeface="Helvetica Neue"/>
                <a:sym typeface="Helvetica Neue"/>
              </a:rPr>
              <a:t>Priorități identificate în timpul pandemiei</a:t>
            </a:r>
            <a:endParaRPr lang="ro-RO" sz="2400" i="0" u="none" strike="noStrike" cap="none" dirty="0" smtClean="0">
              <a:solidFill>
                <a:schemeClr val="accent2">
                  <a:lumMod val="75000"/>
                </a:schemeClr>
              </a:solidFill>
              <a:latin typeface="+mj-lt"/>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b="1" dirty="0">
              <a:solidFill>
                <a:srgbClr val="0070C0"/>
              </a:solidFill>
              <a:latin typeface="+mj-lt"/>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Echitate și incluziune</a:t>
            </a:r>
            <a:endParaRPr lang="ro-RO" sz="2000" dirty="0" smtClean="0">
              <a:solidFill>
                <a:schemeClr val="tx1"/>
              </a:solidFill>
              <a:latin typeface="+mj-lt"/>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Calitate și relevanță</a:t>
            </a:r>
            <a:endParaRPr lang="ro-RO" sz="2000" dirty="0" smtClean="0">
              <a:solidFill>
                <a:schemeClr val="tx1"/>
              </a:solidFill>
              <a:latin typeface="+mj-lt"/>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Sistemul de învățământ</a:t>
            </a:r>
            <a:endParaRPr lang="ro-RO" sz="2000" dirty="0" smtClean="0">
              <a:solidFill>
                <a:schemeClr val="tx1"/>
              </a:solidFill>
              <a:latin typeface="+mj-lt"/>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Abordări interdisciplinare</a:t>
            </a:r>
            <a:endParaRPr lang="ro-RO" sz="2000" dirty="0" smtClean="0">
              <a:solidFill>
                <a:schemeClr val="tx1"/>
              </a:solidFill>
              <a:latin typeface="+mj-lt"/>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en-US" sz="2000" dirty="0" smtClean="0">
                <a:solidFill>
                  <a:schemeClr val="tx1"/>
                </a:solidFill>
                <a:latin typeface="+mj-lt"/>
                <a:ea typeface="Helvetica Neue"/>
                <a:cs typeface="Helvetica Neue"/>
                <a:sym typeface="Helvetica Neue"/>
              </a:rPr>
              <a:t>Parteneriate</a:t>
            </a:r>
            <a:endParaRPr lang="en-US" sz="3600" b="1" dirty="0" smtClean="0">
              <a:solidFill>
                <a:srgbClr val="8A6600"/>
              </a:solidFill>
              <a:latin typeface="+mj-lt"/>
              <a:ea typeface="Helvetica Neue"/>
              <a:cs typeface="Helvetica Neue"/>
              <a:sym typeface="Helvetica Neue"/>
            </a:endParaRPr>
          </a:p>
        </p:txBody>
      </p:sp>
      <p:sp>
        <p:nvSpPr>
          <p:cNvPr id="2" name="Rectangle 1"/>
          <p:cNvSpPr/>
          <p:nvPr/>
        </p:nvSpPr>
        <p:spPr>
          <a:xfrm>
            <a:off x="1851377" y="5256567"/>
            <a:ext cx="7233070" cy="400110"/>
          </a:xfrm>
          <a:prstGeom prst="rect">
            <a:avLst/>
          </a:prstGeom>
        </p:spPr>
        <p:txBody>
          <a:bodyPr wrap="none">
            <a:spAutoFit/>
          </a:bodyPr>
          <a:lstStyle/>
          <a:p>
            <a:pPr lvl="0" algn="just">
              <a:buClr>
                <a:srgbClr val="EC7320"/>
              </a:buClr>
              <a:buSzPts val="2400"/>
            </a:pPr>
            <a:r>
              <a:rPr lang="ro-RO" sz="2000" i="1" dirty="0" smtClean="0">
                <a:solidFill>
                  <a:schemeClr val="accent2">
                    <a:lumMod val="75000"/>
                  </a:schemeClr>
                </a:solidFill>
                <a:latin typeface="+mj-lt"/>
                <a:ea typeface="Helvetica Neue"/>
                <a:cs typeface="Helvetica Neue"/>
                <a:sym typeface="Helvetica Neue"/>
              </a:rPr>
              <a:t>Împărtășiți</a:t>
            </a:r>
            <a:r>
              <a:rPr lang="en-US" sz="2000" dirty="0" smtClean="0">
                <a:solidFill>
                  <a:schemeClr val="accent2">
                    <a:lumMod val="75000"/>
                  </a:schemeClr>
                </a:solidFill>
                <a:latin typeface="+mj-lt"/>
                <a:ea typeface="Helvetica Neue"/>
                <a:cs typeface="Helvetica Neue"/>
                <a:sym typeface="Helvetica Neue"/>
              </a:rPr>
              <a:t>: </a:t>
            </a:r>
            <a:r>
              <a:rPr lang="it-IT" sz="2000" dirty="0" smtClean="0">
                <a:solidFill>
                  <a:srgbClr val="00B0F0"/>
                </a:solidFill>
                <a:latin typeface="+mj-lt"/>
                <a:ea typeface="Helvetica Neue"/>
                <a:cs typeface="Helvetica Neue"/>
                <a:sym typeface="Helvetica Neue"/>
              </a:rPr>
              <a:t>Care au fost prioritățile </a:t>
            </a:r>
            <a:r>
              <a:rPr lang="ro-RO" sz="2000" dirty="0" smtClean="0">
                <a:solidFill>
                  <a:srgbClr val="00B0F0"/>
                </a:solidFill>
                <a:latin typeface="+mj-lt"/>
                <a:ea typeface="Helvetica Neue"/>
                <a:cs typeface="Helvetica Neue"/>
                <a:sym typeface="Helvetica Neue"/>
              </a:rPr>
              <a:t>dvs.</a:t>
            </a:r>
            <a:r>
              <a:rPr lang="it-IT" sz="2000" dirty="0" smtClean="0">
                <a:solidFill>
                  <a:srgbClr val="00B0F0"/>
                </a:solidFill>
                <a:latin typeface="+mj-lt"/>
                <a:ea typeface="Helvetica Neue"/>
                <a:cs typeface="Helvetica Neue"/>
                <a:sym typeface="Helvetica Neue"/>
              </a:rPr>
              <a:t>? Cum </a:t>
            </a:r>
            <a:r>
              <a:rPr lang="ro-RO" sz="2000" dirty="0" smtClean="0">
                <a:solidFill>
                  <a:srgbClr val="00B0F0"/>
                </a:solidFill>
                <a:latin typeface="+mj-lt"/>
                <a:ea typeface="Helvetica Neue"/>
                <a:cs typeface="Helvetica Neue"/>
                <a:sym typeface="Helvetica Neue"/>
              </a:rPr>
              <a:t>le</a:t>
            </a:r>
            <a:r>
              <a:rPr lang="it-IT" sz="2000" dirty="0" smtClean="0">
                <a:solidFill>
                  <a:srgbClr val="00B0F0"/>
                </a:solidFill>
                <a:latin typeface="+mj-lt"/>
                <a:ea typeface="Helvetica Neue"/>
                <a:cs typeface="Helvetica Neue"/>
                <a:sym typeface="Helvetica Neue"/>
              </a:rPr>
              <a:t>-a</a:t>
            </a:r>
            <a:r>
              <a:rPr lang="ro-RO" sz="2000" dirty="0" smtClean="0">
                <a:solidFill>
                  <a:srgbClr val="00B0F0"/>
                </a:solidFill>
                <a:latin typeface="+mj-lt"/>
                <a:ea typeface="Helvetica Neue"/>
                <a:cs typeface="Helvetica Neue"/>
                <a:sym typeface="Helvetica Neue"/>
              </a:rPr>
              <a:t>ț</a:t>
            </a:r>
            <a:r>
              <a:rPr lang="it-IT" sz="2000" dirty="0" smtClean="0">
                <a:solidFill>
                  <a:srgbClr val="00B0F0"/>
                </a:solidFill>
                <a:latin typeface="+mj-lt"/>
                <a:ea typeface="Helvetica Neue"/>
                <a:cs typeface="Helvetica Neue"/>
                <a:sym typeface="Helvetica Neue"/>
              </a:rPr>
              <a:t>i identificat?</a:t>
            </a:r>
            <a:endParaRPr lang="en-US" sz="2000" dirty="0">
              <a:solidFill>
                <a:srgbClr val="00B0F0"/>
              </a:solidFill>
              <a:latin typeface="+mj-lt"/>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050" t="13580" r="32936" b="16150"/>
          <a:stretch/>
        </p:blipFill>
        <p:spPr>
          <a:xfrm>
            <a:off x="273458" y="4084248"/>
            <a:ext cx="1957868" cy="1856014"/>
          </a:xfrm>
          <a:prstGeom prst="rect">
            <a:avLst/>
          </a:prstGeom>
        </p:spPr>
      </p:pic>
      <p:sp>
        <p:nvSpPr>
          <p:cNvPr id="6"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150145238"/>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54181" y="1891874"/>
            <a:ext cx="11450700" cy="2923837"/>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400" dirty="0" smtClean="0">
                <a:solidFill>
                  <a:schemeClr val="accent2">
                    <a:lumMod val="75000"/>
                  </a:schemeClr>
                </a:solidFill>
                <a:latin typeface="+mj-lt"/>
                <a:ea typeface="Helvetica Neue"/>
                <a:cs typeface="Helvetica Neue"/>
                <a:sym typeface="Helvetica Neue"/>
              </a:rPr>
              <a:t>Drumul spre redresare</a:t>
            </a:r>
            <a:endParaRPr lang="ro-RO" sz="2400" dirty="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p>
          <a:p>
            <a:pPr lvl="0" algn="just">
              <a:buClr>
                <a:srgbClr val="EC7320"/>
              </a:buClr>
              <a:buSzPts val="2400"/>
            </a:pPr>
            <a:r>
              <a:rPr lang="en-US" sz="2000" dirty="0" smtClean="0">
                <a:solidFill>
                  <a:schemeClr val="dk1"/>
                </a:solidFill>
                <a:latin typeface="+mj-lt"/>
                <a:ea typeface="Helvetica Neue"/>
                <a:cs typeface="Helvetica Neue"/>
                <a:sym typeface="Helvetica Neue"/>
              </a:rPr>
              <a:t>Re</a:t>
            </a:r>
            <a:r>
              <a:rPr lang="ro-RO" sz="2000" dirty="0" smtClean="0">
                <a:solidFill>
                  <a:schemeClr val="dk1"/>
                </a:solidFill>
                <a:latin typeface="+mj-lt"/>
                <a:ea typeface="Helvetica Neue"/>
                <a:cs typeface="Helvetica Neue"/>
                <a:sym typeface="Helvetica Neue"/>
              </a:rPr>
              <a:t>dresarea</a:t>
            </a:r>
            <a:r>
              <a:rPr lang="en-US" sz="2000" dirty="0" smtClean="0">
                <a:solidFill>
                  <a:schemeClr val="dk1"/>
                </a:solidFill>
                <a:latin typeface="+mj-lt"/>
                <a:ea typeface="Helvetica Neue"/>
                <a:cs typeface="Helvetica Neue"/>
                <a:sym typeface="Helvetica Neue"/>
              </a:rPr>
              <a:t> educației are scopul de a se asigura că:</a:t>
            </a:r>
          </a:p>
          <a:p>
            <a:pPr lvl="0" algn="just">
              <a:buClr>
                <a:srgbClr val="EC7320"/>
              </a:buClr>
              <a:buSzPts val="2400"/>
            </a:pPr>
            <a:endParaRPr lang="en-US" sz="2000" dirty="0">
              <a:solidFill>
                <a:schemeClr val="dk1"/>
              </a:solidFill>
              <a:latin typeface="+mj-lt"/>
              <a:ea typeface="Helvetica Neue"/>
              <a:cs typeface="Helvetica Neue"/>
              <a:sym typeface="Helvetica Neue"/>
            </a:endParaRPr>
          </a:p>
          <a:p>
            <a:pPr marL="1143000" lvl="0" indent="-509588" algn="just">
              <a:buClr>
                <a:srgbClr val="EC7320"/>
              </a:buClr>
              <a:buSzPts val="2400"/>
              <a:buFont typeface="Courier New" panose="02070309020205020404" pitchFamily="49" charset="0"/>
              <a:buChar char="o"/>
            </a:pPr>
            <a:r>
              <a:rPr lang="en-US" sz="2000" b="1" dirty="0" smtClean="0">
                <a:solidFill>
                  <a:schemeClr val="dk1"/>
                </a:solidFill>
                <a:latin typeface="+mj-lt"/>
                <a:ea typeface="Helvetica Neue"/>
                <a:cs typeface="Helvetica Neue"/>
                <a:sym typeface="Helvetica Neue"/>
              </a:rPr>
              <a:t>Niciun copil nu este </a:t>
            </a:r>
            <a:r>
              <a:rPr lang="ro-RO" sz="2000" b="1" dirty="0" smtClean="0">
                <a:solidFill>
                  <a:schemeClr val="dk1"/>
                </a:solidFill>
                <a:latin typeface="+mj-lt"/>
                <a:ea typeface="Helvetica Neue"/>
                <a:cs typeface="Helvetica Neue"/>
                <a:sym typeface="Helvetica Neue"/>
              </a:rPr>
              <a:t>abandonat</a:t>
            </a:r>
            <a:r>
              <a:rPr lang="en-US" sz="2000" dirty="0" smtClean="0">
                <a:solidFill>
                  <a:schemeClr val="dk1"/>
                </a:solidFill>
                <a:latin typeface="+mj-lt"/>
                <a:ea typeface="Helvetica Neue"/>
                <a:cs typeface="Helvetica Neue"/>
                <a:sym typeface="Helvetica Neue"/>
              </a:rPr>
              <a:t>- asigurarea faptului că toți copiii și tinerii se întorc la școală și primesc sprijin cuprinzător pentru a reuși.</a:t>
            </a:r>
            <a:endParaRPr lang="en-US" sz="2000" dirty="0">
              <a:solidFill>
                <a:schemeClr val="dk1"/>
              </a:solidFill>
              <a:latin typeface="+mj-lt"/>
              <a:ea typeface="Helvetica Neue"/>
              <a:cs typeface="Helvetica Neue"/>
              <a:sym typeface="Helvetica Neue"/>
            </a:endParaRPr>
          </a:p>
          <a:p>
            <a:pPr marL="1143000" lvl="0" indent="-509588" algn="just">
              <a:buClr>
                <a:srgbClr val="EC7320"/>
              </a:buClr>
              <a:buSzPts val="2400"/>
              <a:buFont typeface="Courier New" panose="02070309020205020404" pitchFamily="49" charset="0"/>
              <a:buChar char="o"/>
            </a:pPr>
            <a:r>
              <a:rPr lang="en-US" sz="2000" b="1" dirty="0" smtClean="0">
                <a:solidFill>
                  <a:schemeClr val="dk1"/>
                </a:solidFill>
                <a:latin typeface="+mj-lt"/>
                <a:ea typeface="Helvetica Neue"/>
                <a:cs typeface="Helvetica Neue"/>
                <a:sym typeface="Helvetica Neue"/>
              </a:rPr>
              <a:t>Fiecare copil învață</a:t>
            </a:r>
            <a:r>
              <a:rPr lang="ro-RO" sz="2000" b="1" dirty="0" smtClean="0">
                <a:solidFill>
                  <a:schemeClr val="dk1"/>
                </a:solidFill>
                <a:latin typeface="+mj-lt"/>
                <a:ea typeface="Helvetica Neue"/>
                <a:cs typeface="Helvetica Neue"/>
                <a:sym typeface="Helvetica Neue"/>
              </a:rPr>
              <a:t> </a:t>
            </a:r>
            <a:r>
              <a:rPr lang="en-US" sz="2000" dirty="0" smtClean="0">
                <a:solidFill>
                  <a:schemeClr val="dk1"/>
                </a:solidFill>
                <a:latin typeface="+mj-lt"/>
                <a:ea typeface="Helvetica Neue"/>
                <a:cs typeface="Helvetica Neue"/>
                <a:sym typeface="Helvetica Neue"/>
              </a:rPr>
              <a:t>- accelerarea învățării și eliminarea decalajului </a:t>
            </a:r>
            <a:r>
              <a:rPr lang="ro-RO" sz="2000" dirty="0" smtClean="0">
                <a:solidFill>
                  <a:schemeClr val="dk1"/>
                </a:solidFill>
                <a:latin typeface="+mj-lt"/>
                <a:ea typeface="Helvetica Neue"/>
                <a:cs typeface="Helvetica Neue"/>
                <a:sym typeface="Helvetica Neue"/>
              </a:rPr>
              <a:t>cauzat </a:t>
            </a:r>
            <a:r>
              <a:rPr lang="en-US" sz="2000" dirty="0" smtClean="0">
                <a:solidFill>
                  <a:schemeClr val="dk1"/>
                </a:solidFill>
                <a:latin typeface="+mj-lt"/>
                <a:ea typeface="Helvetica Neue"/>
                <a:cs typeface="Helvetica Neue"/>
                <a:sym typeface="Helvetica Neue"/>
              </a:rPr>
              <a:t>de învățare</a:t>
            </a:r>
            <a:r>
              <a:rPr lang="ro-RO" sz="2000" dirty="0" smtClean="0">
                <a:solidFill>
                  <a:schemeClr val="dk1"/>
                </a:solidFill>
                <a:latin typeface="+mj-lt"/>
                <a:ea typeface="Helvetica Neue"/>
                <a:cs typeface="Helvetica Neue"/>
                <a:sym typeface="Helvetica Neue"/>
              </a:rPr>
              <a:t>a</a:t>
            </a:r>
            <a:r>
              <a:rPr lang="en-US" sz="2000" dirty="0" smtClean="0">
                <a:solidFill>
                  <a:schemeClr val="dk1"/>
                </a:solidFill>
                <a:latin typeface="+mj-lt"/>
                <a:ea typeface="Helvetica Neue"/>
                <a:cs typeface="Helvetica Neue"/>
                <a:sym typeface="Helvetica Neue"/>
              </a:rPr>
              <a:t> digitală.</a:t>
            </a:r>
            <a:endParaRPr lang="en-US" sz="2000" dirty="0">
              <a:solidFill>
                <a:schemeClr val="dk1"/>
              </a:solidFill>
              <a:latin typeface="+mj-lt"/>
              <a:ea typeface="Helvetica Neue"/>
              <a:cs typeface="Helvetica Neue"/>
              <a:sym typeface="Helvetica Neue"/>
            </a:endParaRPr>
          </a:p>
          <a:p>
            <a:pPr marL="1143000" lvl="0" indent="-509588" algn="just">
              <a:buClr>
                <a:srgbClr val="EC7320"/>
              </a:buClr>
              <a:buSzPts val="2400"/>
              <a:buFont typeface="Courier New" panose="02070309020205020404" pitchFamily="49" charset="0"/>
              <a:buChar char="o"/>
            </a:pPr>
            <a:r>
              <a:rPr lang="en-US" sz="2000" b="1" dirty="0" smtClean="0">
                <a:solidFill>
                  <a:schemeClr val="dk1"/>
                </a:solidFill>
                <a:latin typeface="+mj-lt"/>
                <a:ea typeface="Helvetica Neue"/>
                <a:cs typeface="Helvetica Neue"/>
                <a:sym typeface="Helvetica Neue"/>
              </a:rPr>
              <a:t>Toți profesorii sunt </a:t>
            </a:r>
            <a:r>
              <a:rPr lang="ro-RO" sz="2000" b="1" dirty="0" smtClean="0">
                <a:solidFill>
                  <a:schemeClr val="dk1"/>
                </a:solidFill>
                <a:latin typeface="+mj-lt"/>
                <a:ea typeface="Helvetica Neue"/>
                <a:cs typeface="Helvetica Neue"/>
                <a:sym typeface="Helvetica Neue"/>
              </a:rPr>
              <a:t>încurajaţi </a:t>
            </a:r>
            <a:r>
              <a:rPr lang="en-US" sz="2000" dirty="0" smtClean="0">
                <a:solidFill>
                  <a:schemeClr val="dk1"/>
                </a:solidFill>
                <a:latin typeface="+mj-lt"/>
                <a:ea typeface="Helvetica Neue"/>
                <a:cs typeface="Helvetica Neue"/>
                <a:sym typeface="Helvetica Neue"/>
              </a:rPr>
              <a:t>- sprijinirea forței de muncă</a:t>
            </a:r>
            <a:r>
              <a:rPr lang="ro-RO" sz="2000" dirty="0" smtClean="0">
                <a:solidFill>
                  <a:schemeClr val="dk1"/>
                </a:solidFill>
                <a:latin typeface="+mj-lt"/>
                <a:ea typeface="Helvetica Neue"/>
                <a:cs typeface="Helvetica Neue"/>
                <a:sym typeface="Helvetica Neue"/>
              </a:rPr>
              <a:t> din</a:t>
            </a:r>
            <a:r>
              <a:rPr lang="en-US" sz="2000" dirty="0" smtClean="0">
                <a:solidFill>
                  <a:schemeClr val="dk1"/>
                </a:solidFill>
                <a:latin typeface="+mj-lt"/>
                <a:ea typeface="Helvetica Neue"/>
                <a:cs typeface="Helvetica Neue"/>
                <a:sym typeface="Helvetica Neue"/>
              </a:rPr>
              <a:t> </a:t>
            </a:r>
            <a:r>
              <a:rPr lang="ro-RO" sz="2000" dirty="0" smtClean="0">
                <a:solidFill>
                  <a:schemeClr val="dk1"/>
                </a:solidFill>
                <a:latin typeface="+mj-lt"/>
                <a:ea typeface="Helvetica Neue"/>
                <a:cs typeface="Helvetica Neue"/>
                <a:sym typeface="Helvetica Neue"/>
              </a:rPr>
              <a:t>învățământ</a:t>
            </a:r>
            <a:r>
              <a:rPr lang="en-US" sz="2000" dirty="0" smtClean="0">
                <a:solidFill>
                  <a:schemeClr val="dk1"/>
                </a:solidFill>
                <a:latin typeface="+mj-lt"/>
                <a:ea typeface="Helvetica Neue"/>
                <a:cs typeface="Helvetica Neue"/>
                <a:sym typeface="Helvetica Neue"/>
              </a:rPr>
              <a:t>.</a:t>
            </a:r>
            <a:endParaRPr lang="en-US" sz="2000" dirty="0">
              <a:solidFill>
                <a:schemeClr val="dk1"/>
              </a:solidFill>
              <a:latin typeface="+mj-lt"/>
              <a:ea typeface="Helvetica Neue"/>
              <a:cs typeface="Helvetica Neue"/>
              <a:sym typeface="Helvetica Neue"/>
            </a:endParaRPr>
          </a:p>
        </p:txBody>
      </p:sp>
      <p:sp>
        <p:nvSpPr>
          <p:cNvPr id="4" name="Google Shape;51;p3"/>
          <p:cNvSpPr txBox="1"/>
          <p:nvPr/>
        </p:nvSpPr>
        <p:spPr>
          <a:xfrm>
            <a:off x="2880255"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Amenințarea COVID-19</a:t>
            </a:r>
            <a:endParaRPr lang="it-IT"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1593165030"/>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3" name="Google Shape;49;p3"/>
          <p:cNvSpPr txBox="1"/>
          <p:nvPr/>
        </p:nvSpPr>
        <p:spPr>
          <a:xfrm>
            <a:off x="554181" y="1891874"/>
            <a:ext cx="11450700" cy="3600945"/>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800" b="1" dirty="0" err="1" smtClean="0">
                <a:solidFill>
                  <a:schemeClr val="accent2">
                    <a:lumMod val="75000"/>
                  </a:schemeClr>
                </a:solidFill>
                <a:latin typeface="+mj-lt"/>
                <a:ea typeface="Helvetica Neue"/>
                <a:cs typeface="Helvetica Neue"/>
                <a:sym typeface="Helvetica Neue"/>
              </a:rPr>
              <a:t>Conclu</a:t>
            </a:r>
            <a:r>
              <a:rPr lang="ro-RO" sz="2800" b="1" dirty="0" err="1" smtClean="0">
                <a:solidFill>
                  <a:schemeClr val="accent2">
                    <a:lumMod val="75000"/>
                  </a:schemeClr>
                </a:solidFill>
                <a:latin typeface="+mj-lt"/>
                <a:ea typeface="Helvetica Neue"/>
                <a:cs typeface="Helvetica Neue"/>
                <a:sym typeface="Helvetica Neue"/>
              </a:rPr>
              <a:t>zii</a:t>
            </a:r>
            <a:endParaRPr lang="en-US" sz="2800" b="1" dirty="0" smtClean="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lang="en-US" sz="2000" dirty="0">
              <a:solidFill>
                <a:schemeClr val="dk1"/>
              </a:solidFill>
              <a:latin typeface="+mj-lt"/>
              <a:ea typeface="Helvetica Neue"/>
              <a:cs typeface="Helvetica Neue"/>
              <a:sym typeface="Helvetica Neue"/>
            </a:endParaRPr>
          </a:p>
          <a:p>
            <a:pPr marL="342900" lvl="0" indent="-342900" algn="just">
              <a:lnSpc>
                <a:spcPct val="150000"/>
              </a:lnSpc>
              <a:buClr>
                <a:srgbClr val="EC7320"/>
              </a:buClr>
              <a:buSzPts val="2400"/>
              <a:buFont typeface="Wingdings" panose="05000000000000000000" pitchFamily="2" charset="2"/>
              <a:buChar char="v"/>
            </a:pPr>
            <a:r>
              <a:rPr lang="es-ES" sz="2000" dirty="0" smtClean="0">
                <a:solidFill>
                  <a:schemeClr val="dk1"/>
                </a:solidFill>
                <a:latin typeface="+mj-lt"/>
                <a:ea typeface="Helvetica Neue"/>
                <a:cs typeface="Helvetica Neue"/>
                <a:sym typeface="Helvetica Neue"/>
              </a:rPr>
              <a:t>Există numeroase provocări la adresa incluziunii în educație la nivel global</a:t>
            </a:r>
            <a:r>
              <a:rPr lang="en-US" sz="2000" dirty="0" smtClean="0">
                <a:solidFill>
                  <a:schemeClr val="dk1"/>
                </a:solidFill>
                <a:latin typeface="+mj-lt"/>
                <a:ea typeface="Helvetica Neue"/>
                <a:cs typeface="Helvetica Neue"/>
                <a:sym typeface="Helvetica Neue"/>
              </a:rPr>
              <a:t>.</a:t>
            </a:r>
          </a:p>
          <a:p>
            <a:pPr marL="342900" lvl="0" indent="-342900" algn="just">
              <a:lnSpc>
                <a:spcPct val="150000"/>
              </a:lnSpc>
              <a:buClr>
                <a:srgbClr val="EC7320"/>
              </a:buClr>
              <a:buSzPts val="2400"/>
              <a:buFont typeface="Wingdings" panose="05000000000000000000" pitchFamily="2" charset="2"/>
              <a:buChar char="v"/>
            </a:pPr>
            <a:endParaRPr lang="en-US" sz="2000" dirty="0" smtClean="0">
              <a:solidFill>
                <a:schemeClr val="dk1"/>
              </a:solidFill>
              <a:latin typeface="+mj-lt"/>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ro-RO" sz="2000" dirty="0" smtClean="0">
                <a:latin typeface="+mj-lt"/>
              </a:rPr>
              <a:t>S-au prezentat </a:t>
            </a:r>
            <a:r>
              <a:rPr lang="en-US" sz="2000" dirty="0" smtClean="0">
                <a:latin typeface="+mj-lt"/>
              </a:rPr>
              <a:t>riscurile predominante pentru punerea în aplicare a </a:t>
            </a:r>
            <a:r>
              <a:rPr lang="ro-RO" sz="2000" dirty="0" smtClean="0">
                <a:latin typeface="+mj-lt"/>
              </a:rPr>
              <a:t>Educației Incluzive</a:t>
            </a:r>
            <a:r>
              <a:rPr lang="en-US" sz="2000" dirty="0" smtClean="0">
                <a:latin typeface="+mj-lt"/>
              </a:rPr>
              <a:t>, unele </a:t>
            </a:r>
            <a:r>
              <a:rPr lang="ro-RO" sz="2000" dirty="0" smtClean="0">
                <a:latin typeface="+mj-lt"/>
              </a:rPr>
              <a:t>dintre ele vizate în mod special de </a:t>
            </a:r>
            <a:r>
              <a:rPr lang="ro-RO" sz="2000" dirty="0">
                <a:latin typeface="+mj-lt"/>
              </a:rPr>
              <a:t>P</a:t>
            </a:r>
            <a:r>
              <a:rPr lang="en-US" sz="2000" dirty="0" smtClean="0">
                <a:latin typeface="+mj-lt"/>
              </a:rPr>
              <a:t>roiectul Increa+.</a:t>
            </a:r>
          </a:p>
          <a:p>
            <a:pPr marL="342900" lvl="0" indent="-342900" algn="just">
              <a:buClr>
                <a:srgbClr val="EC7320"/>
              </a:buClr>
              <a:buSzPts val="2400"/>
              <a:buFont typeface="Wingdings" panose="05000000000000000000" pitchFamily="2" charset="2"/>
              <a:buChar char="v"/>
            </a:pPr>
            <a:endParaRPr lang="en-US" sz="2000" dirty="0" smtClean="0">
              <a:latin typeface="+mj-lt"/>
            </a:endParaRPr>
          </a:p>
          <a:p>
            <a:pPr marL="342900" indent="-342900" algn="just">
              <a:buClr>
                <a:srgbClr val="EC7320"/>
              </a:buClr>
              <a:buSzPts val="2400"/>
              <a:buFont typeface="Wingdings" panose="05000000000000000000" pitchFamily="2" charset="2"/>
              <a:buChar char="v"/>
            </a:pPr>
            <a:r>
              <a:rPr lang="en-US" sz="2000" dirty="0" smtClean="0">
                <a:latin typeface="+mj-lt"/>
              </a:rPr>
              <a:t>Principalele progrese în ceea ce privește realizarea incluziunii în educație ar fi formarea profesorilor, îmbunătățirea resurselor</a:t>
            </a:r>
            <a:r>
              <a:rPr lang="ro-RO" sz="2000" dirty="0" smtClean="0">
                <a:latin typeface="+mj-lt"/>
              </a:rPr>
              <a:t>, existența unor</a:t>
            </a:r>
            <a:r>
              <a:rPr lang="en-US" sz="2000" dirty="0" smtClean="0">
                <a:latin typeface="+mj-lt"/>
              </a:rPr>
              <a:t> strategii durabile și pe termen lung pentru a aborda provocările și a preveni riscurile. </a:t>
            </a:r>
            <a:endParaRPr lang="en-US" sz="2000" dirty="0">
              <a:latin typeface="+mj-lt"/>
            </a:endParaRPr>
          </a:p>
        </p:txBody>
      </p:sp>
    </p:spTree>
    <p:extLst>
      <p:ext uri="{BB962C8B-B14F-4D97-AF65-F5344CB8AC3E}">
        <p14:creationId xmlns:p14="http://schemas.microsoft.com/office/powerpoint/2010/main" val="2460373304"/>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0c4d38af33_0_12"/>
          <p:cNvSpPr txBox="1">
            <a:spLocks noGrp="1"/>
          </p:cNvSpPr>
          <p:nvPr>
            <p:ph type="body" idx="1"/>
          </p:nvPr>
        </p:nvSpPr>
        <p:spPr>
          <a:xfrm>
            <a:off x="3093289" y="588092"/>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2800" dirty="0" smtClean="0">
                <a:solidFill>
                  <a:srgbClr val="00B0F0"/>
                </a:solidFill>
                <a:latin typeface="+mj-lt"/>
              </a:rPr>
              <a:t>DISCUȚII/ACTIVITĂȚI DE GRUP</a:t>
            </a:r>
            <a:endParaRPr lang="en-US" sz="2800" dirty="0">
              <a:solidFill>
                <a:srgbClr val="00B0F0"/>
              </a:solidFill>
              <a:latin typeface="+mj-lt"/>
            </a:endParaRPr>
          </a:p>
        </p:txBody>
      </p:sp>
      <p:sp>
        <p:nvSpPr>
          <p:cNvPr id="3" name="Rectangle 2"/>
          <p:cNvSpPr/>
          <p:nvPr/>
        </p:nvSpPr>
        <p:spPr>
          <a:xfrm>
            <a:off x="488633" y="1738375"/>
            <a:ext cx="11291456" cy="3785652"/>
          </a:xfrm>
          <a:prstGeom prst="rect">
            <a:avLst/>
          </a:prstGeom>
        </p:spPr>
        <p:txBody>
          <a:bodyPr wrap="square">
            <a:spAutoFit/>
          </a:bodyPr>
          <a:lstStyle/>
          <a:p>
            <a:pPr algn="just">
              <a:lnSpc>
                <a:spcPct val="150000"/>
              </a:lnSpc>
            </a:pPr>
            <a:r>
              <a:rPr lang="en-US" sz="2000" dirty="0" smtClean="0">
                <a:latin typeface="+mj-lt"/>
              </a:rPr>
              <a:t>Care este filozofia </a:t>
            </a:r>
            <a:r>
              <a:rPr lang="ro-RO" sz="2000" dirty="0" smtClean="0">
                <a:latin typeface="+mj-lt"/>
              </a:rPr>
              <a:t>dvs.</a:t>
            </a:r>
            <a:r>
              <a:rPr lang="en-US" sz="2000" dirty="0" smtClean="0">
                <a:latin typeface="+mj-lt"/>
              </a:rPr>
              <a:t> de</a:t>
            </a:r>
            <a:r>
              <a:rPr lang="ro-RO" sz="2000" dirty="0" smtClean="0">
                <a:latin typeface="+mj-lt"/>
              </a:rPr>
              <a:t>spre</a:t>
            </a:r>
            <a:r>
              <a:rPr lang="en-US" sz="2000" dirty="0" smtClean="0">
                <a:latin typeface="+mj-lt"/>
              </a:rPr>
              <a:t> incluziune? </a:t>
            </a:r>
            <a:endParaRPr lang="en-US" sz="2000" dirty="0">
              <a:latin typeface="+mj-lt"/>
            </a:endParaRPr>
          </a:p>
          <a:p>
            <a:pPr algn="just">
              <a:lnSpc>
                <a:spcPct val="150000"/>
              </a:lnSpc>
            </a:pPr>
            <a:r>
              <a:rPr lang="en-US" sz="2000" dirty="0" smtClean="0">
                <a:latin typeface="+mj-lt"/>
              </a:rPr>
              <a:t>Care sunt barierele generale în calea </a:t>
            </a:r>
            <a:r>
              <a:rPr lang="ro-RO" sz="2000" dirty="0" smtClean="0">
                <a:latin typeface="+mj-lt"/>
              </a:rPr>
              <a:t>incluziunii în </a:t>
            </a:r>
            <a:r>
              <a:rPr lang="en-US" sz="2000" dirty="0" smtClean="0">
                <a:latin typeface="+mj-lt"/>
              </a:rPr>
              <a:t>educație, </a:t>
            </a:r>
            <a:r>
              <a:rPr lang="en-US" sz="2000" dirty="0" err="1" smtClean="0">
                <a:latin typeface="+mj-lt"/>
              </a:rPr>
              <a:t>cauze</a:t>
            </a:r>
            <a:r>
              <a:rPr lang="ro-RO" sz="2000" dirty="0" smtClean="0">
                <a:latin typeface="+mj-lt"/>
              </a:rPr>
              <a:t>le</a:t>
            </a:r>
            <a:r>
              <a:rPr lang="en-US" sz="2000" dirty="0" smtClean="0">
                <a:latin typeface="+mj-lt"/>
              </a:rPr>
              <a:t> și </a:t>
            </a:r>
            <a:r>
              <a:rPr lang="en-US" sz="2000" dirty="0" err="1" smtClean="0">
                <a:latin typeface="+mj-lt"/>
              </a:rPr>
              <a:t>rezultatel</a:t>
            </a:r>
            <a:r>
              <a:rPr lang="ro-RO" sz="2000" dirty="0">
                <a:latin typeface="+mj-lt"/>
              </a:rPr>
              <a:t>e</a:t>
            </a:r>
            <a:r>
              <a:rPr lang="en-US" sz="2000" dirty="0" smtClean="0">
                <a:latin typeface="+mj-lt"/>
              </a:rPr>
              <a:t> acestora? Care sunt barierele specifice contextului </a:t>
            </a:r>
            <a:r>
              <a:rPr lang="ro-RO" sz="2000" dirty="0" smtClean="0">
                <a:latin typeface="+mj-lt"/>
              </a:rPr>
              <a:t>dvs.</a:t>
            </a:r>
            <a:r>
              <a:rPr lang="en-US" sz="2000" dirty="0" smtClean="0">
                <a:latin typeface="+mj-lt"/>
              </a:rPr>
              <a:t>?</a:t>
            </a:r>
          </a:p>
          <a:p>
            <a:pPr lvl="0" algn="just">
              <a:lnSpc>
                <a:spcPct val="150000"/>
              </a:lnSpc>
            </a:pPr>
            <a:r>
              <a:rPr lang="en-US" sz="2000" dirty="0" smtClean="0">
                <a:latin typeface="+mj-lt"/>
              </a:rPr>
              <a:t>Cum afectează barierele existente elevii cu dizabilități din comunitate?</a:t>
            </a:r>
            <a:endParaRPr lang="en-US" sz="2000" dirty="0">
              <a:latin typeface="+mj-lt"/>
            </a:endParaRPr>
          </a:p>
          <a:p>
            <a:pPr algn="just">
              <a:lnSpc>
                <a:spcPct val="150000"/>
              </a:lnSpc>
            </a:pPr>
            <a:r>
              <a:rPr lang="en-US" sz="2000" dirty="0" smtClean="0">
                <a:latin typeface="+mj-lt"/>
              </a:rPr>
              <a:t>Care sunt barierele </a:t>
            </a:r>
            <a:r>
              <a:rPr lang="ro-RO" sz="2000" dirty="0" smtClean="0">
                <a:latin typeface="+mj-lt"/>
              </a:rPr>
              <a:t>menționate de</a:t>
            </a:r>
            <a:r>
              <a:rPr lang="en-US" sz="2000" dirty="0" smtClean="0">
                <a:latin typeface="+mj-lt"/>
              </a:rPr>
              <a:t> </a:t>
            </a:r>
            <a:r>
              <a:rPr lang="en-US" sz="2000" dirty="0">
                <a:latin typeface="+mj-lt"/>
                <a:hlinkClick r:id="rId3"/>
              </a:rPr>
              <a:t>Dr. Nandita de </a:t>
            </a:r>
            <a:r>
              <a:rPr lang="en-US" sz="2000" dirty="0" smtClean="0">
                <a:latin typeface="+mj-lt"/>
                <a:hlinkClick r:id="rId3"/>
              </a:rPr>
              <a:t>Souza</a:t>
            </a:r>
            <a:r>
              <a:rPr lang="en-US" sz="2000" dirty="0" smtClean="0">
                <a:latin typeface="+mj-lt"/>
              </a:rPr>
              <a:t>? </a:t>
            </a:r>
            <a:r>
              <a:rPr lang="ro-RO" sz="2000" dirty="0" smtClean="0">
                <a:latin typeface="+mj-lt"/>
              </a:rPr>
              <a:t>Cum </a:t>
            </a:r>
            <a:r>
              <a:rPr lang="en-US" sz="2000" dirty="0" smtClean="0">
                <a:latin typeface="+mj-lt"/>
              </a:rPr>
              <a:t>poate </a:t>
            </a:r>
            <a:r>
              <a:rPr lang="ro-RO" sz="2000" dirty="0" smtClean="0">
                <a:latin typeface="+mj-lt"/>
              </a:rPr>
              <a:t>ajuta </a:t>
            </a:r>
            <a:r>
              <a:rPr lang="en-US" sz="2000" dirty="0" smtClean="0">
                <a:latin typeface="+mj-lt"/>
              </a:rPr>
              <a:t>modelul Heart-Head-Hands</a:t>
            </a:r>
            <a:r>
              <a:rPr lang="ro-RO" sz="2000" dirty="0" smtClean="0">
                <a:latin typeface="+mj-lt"/>
              </a:rPr>
              <a:t> (Inimă-Cap-Mâini)</a:t>
            </a:r>
            <a:r>
              <a:rPr lang="en-US" sz="2000" dirty="0" smtClean="0">
                <a:latin typeface="+mj-lt"/>
              </a:rPr>
              <a:t> </a:t>
            </a:r>
            <a:r>
              <a:rPr lang="ro-RO" sz="2000" dirty="0" smtClean="0">
                <a:latin typeface="+mj-lt"/>
              </a:rPr>
              <a:t>la</a:t>
            </a:r>
            <a:r>
              <a:rPr lang="en-US" sz="2000" dirty="0" smtClean="0">
                <a:latin typeface="+mj-lt"/>
              </a:rPr>
              <a:t> </a:t>
            </a:r>
            <a:r>
              <a:rPr lang="ro-RO" sz="2000" dirty="0" smtClean="0">
                <a:latin typeface="+mj-lt"/>
              </a:rPr>
              <a:t>depășirea </a:t>
            </a:r>
            <a:r>
              <a:rPr lang="en-US" sz="2000" dirty="0" smtClean="0">
                <a:latin typeface="+mj-lt"/>
              </a:rPr>
              <a:t>aces</a:t>
            </a:r>
            <a:r>
              <a:rPr lang="ro-RO" sz="2000" dirty="0" smtClean="0">
                <a:latin typeface="+mj-lt"/>
              </a:rPr>
              <a:t>tor</a:t>
            </a:r>
            <a:r>
              <a:rPr lang="en-US" sz="2000" dirty="0" smtClean="0">
                <a:latin typeface="+mj-lt"/>
              </a:rPr>
              <a:t> bariere pentru a </a:t>
            </a:r>
            <a:r>
              <a:rPr lang="ro-RO" sz="2000" dirty="0" smtClean="0">
                <a:latin typeface="+mj-lt"/>
              </a:rPr>
              <a:t>ne</a:t>
            </a:r>
            <a:r>
              <a:rPr lang="en-US" sz="2000" dirty="0" smtClean="0">
                <a:latin typeface="+mj-lt"/>
              </a:rPr>
              <a:t> asigura că fiecare copil, indiferent de </a:t>
            </a:r>
            <a:r>
              <a:rPr lang="ro-RO" sz="2000" dirty="0" smtClean="0">
                <a:latin typeface="+mj-lt"/>
              </a:rPr>
              <a:t>problemele</a:t>
            </a:r>
            <a:r>
              <a:rPr lang="en-US" sz="2000" dirty="0" smtClean="0">
                <a:latin typeface="+mj-lt"/>
              </a:rPr>
              <a:t> sale de învățare, poate fi educat în aceeași școală? </a:t>
            </a:r>
          </a:p>
          <a:p>
            <a:pPr algn="just">
              <a:lnSpc>
                <a:spcPct val="150000"/>
              </a:lnSpc>
            </a:pPr>
            <a:r>
              <a:rPr lang="en-US" sz="2000" dirty="0" smtClean="0">
                <a:latin typeface="+mj-lt"/>
              </a:rPr>
              <a:t>De ce poate fi uneori diversitatea culturală o sursă de conflict?</a:t>
            </a:r>
            <a:endParaRPr lang="en-US" sz="2000" dirty="0">
              <a:latin typeface="+mj-lt"/>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7" y="1870434"/>
            <a:ext cx="514119" cy="447406"/>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338" y="2317840"/>
            <a:ext cx="514119" cy="447406"/>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6" y="3241497"/>
            <a:ext cx="514119" cy="44740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5" y="3688903"/>
            <a:ext cx="514119" cy="447406"/>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4" y="5076621"/>
            <a:ext cx="514119" cy="447406"/>
          </a:xfrm>
          <a:prstGeom prst="rect">
            <a:avLst/>
          </a:prstGeom>
        </p:spPr>
      </p:pic>
    </p:spTree>
    <p:extLst>
      <p:ext uri="{BB962C8B-B14F-4D97-AF65-F5344CB8AC3E}">
        <p14:creationId xmlns:p14="http://schemas.microsoft.com/office/powerpoint/2010/main" val="2024471545"/>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578785" y="1783377"/>
            <a:ext cx="11291456" cy="3785652"/>
          </a:xfrm>
          <a:prstGeom prst="rect">
            <a:avLst/>
          </a:prstGeom>
        </p:spPr>
        <p:txBody>
          <a:bodyPr wrap="square">
            <a:spAutoFit/>
          </a:bodyPr>
          <a:lstStyle/>
          <a:p>
            <a:pPr algn="just">
              <a:lnSpc>
                <a:spcPct val="150000"/>
              </a:lnSpc>
            </a:pPr>
            <a:r>
              <a:rPr lang="ro-RO" sz="2000" dirty="0" smtClean="0">
                <a:latin typeface="+mj-lt"/>
              </a:rPr>
              <a:t>Cum puteți crea o </a:t>
            </a:r>
            <a:r>
              <a:rPr lang="ro-RO" sz="2000" dirty="0" smtClean="0">
                <a:latin typeface="+mj-lt"/>
                <a:hlinkClick r:id="rId3"/>
              </a:rPr>
              <a:t>clasă incluzivă </a:t>
            </a:r>
            <a:r>
              <a:rPr lang="en-US" sz="2000" dirty="0" smtClean="0">
                <a:latin typeface="+mj-lt"/>
              </a:rPr>
              <a:t>in </a:t>
            </a:r>
            <a:r>
              <a:rPr lang="ro-RO" sz="2000" dirty="0" smtClean="0">
                <a:latin typeface="+mj-lt"/>
              </a:rPr>
              <a:t>contextul dvs.</a:t>
            </a:r>
            <a:r>
              <a:rPr lang="en-US" sz="2000" dirty="0" smtClean="0">
                <a:latin typeface="+mj-lt"/>
              </a:rPr>
              <a:t>? </a:t>
            </a:r>
          </a:p>
          <a:p>
            <a:pPr algn="just">
              <a:lnSpc>
                <a:spcPct val="150000"/>
              </a:lnSpc>
            </a:pPr>
            <a:r>
              <a:rPr lang="en-US" sz="2000" dirty="0" smtClean="0">
                <a:solidFill>
                  <a:schemeClr val="tx1"/>
                </a:solidFill>
                <a:latin typeface="+mj-lt"/>
              </a:rPr>
              <a:t>Ce v</a:t>
            </a:r>
            <a:r>
              <a:rPr lang="ro-RO" sz="2000" dirty="0" smtClean="0">
                <a:solidFill>
                  <a:schemeClr val="tx1"/>
                </a:solidFill>
                <a:latin typeface="+mj-lt"/>
              </a:rPr>
              <a:t>ă</a:t>
            </a:r>
            <a:r>
              <a:rPr lang="en-US" sz="2000" dirty="0" smtClean="0">
                <a:solidFill>
                  <a:schemeClr val="tx1"/>
                </a:solidFill>
                <a:latin typeface="+mj-lt"/>
              </a:rPr>
              <a:t> face să </a:t>
            </a:r>
            <a:r>
              <a:rPr lang="ro-RO" sz="2000" dirty="0" smtClean="0">
                <a:solidFill>
                  <a:schemeClr val="tx1"/>
                </a:solidFill>
                <a:latin typeface="+mj-lt"/>
              </a:rPr>
              <a:t>credeţi</a:t>
            </a:r>
            <a:r>
              <a:rPr lang="en-US" sz="2000" dirty="0" smtClean="0">
                <a:solidFill>
                  <a:schemeClr val="tx1"/>
                </a:solidFill>
                <a:latin typeface="+mj-lt"/>
              </a:rPr>
              <a:t> că</a:t>
            </a:r>
            <a:r>
              <a:rPr lang="en-US" sz="2000" dirty="0">
                <a:solidFill>
                  <a:schemeClr val="tx1"/>
                </a:solidFill>
                <a:latin typeface="+mj-lt"/>
              </a:rPr>
              <a:t> Perspectiva Colorblind nu </a:t>
            </a:r>
            <a:r>
              <a:rPr lang="ro-RO" sz="2000" dirty="0" smtClean="0">
                <a:solidFill>
                  <a:schemeClr val="tx1"/>
                </a:solidFill>
                <a:latin typeface="+mj-lt"/>
              </a:rPr>
              <a:t>reprezintă o soluție</a:t>
            </a:r>
            <a:r>
              <a:rPr lang="en-US" sz="2000" dirty="0" smtClean="0">
                <a:latin typeface="+mj-lt"/>
              </a:rPr>
              <a:t>?</a:t>
            </a:r>
          </a:p>
          <a:p>
            <a:pPr algn="just">
              <a:lnSpc>
                <a:spcPct val="150000"/>
              </a:lnSpc>
            </a:pPr>
            <a:r>
              <a:rPr lang="ro-RO" sz="2000" dirty="0" smtClean="0">
                <a:solidFill>
                  <a:schemeClr val="tx1"/>
                </a:solidFill>
                <a:latin typeface="+mj-lt"/>
              </a:rPr>
              <a:t>De ce</a:t>
            </a:r>
            <a:r>
              <a:rPr lang="en-US" sz="2000" dirty="0" smtClean="0">
                <a:solidFill>
                  <a:schemeClr val="tx1"/>
                </a:solidFill>
                <a:latin typeface="+mj-lt"/>
              </a:rPr>
              <a:t> </a:t>
            </a:r>
            <a:r>
              <a:rPr lang="ro-RO" sz="2000" dirty="0" smtClean="0">
                <a:solidFill>
                  <a:schemeClr val="tx1"/>
                </a:solidFill>
                <a:latin typeface="+mj-lt"/>
              </a:rPr>
              <a:t>credeţi</a:t>
            </a:r>
            <a:r>
              <a:rPr lang="en-US" sz="2000" dirty="0" smtClean="0">
                <a:solidFill>
                  <a:schemeClr val="tx1"/>
                </a:solidFill>
                <a:latin typeface="+mj-lt"/>
              </a:rPr>
              <a:t> că este dificil să </a:t>
            </a:r>
            <a:r>
              <a:rPr lang="ro-RO" sz="2000" dirty="0" smtClean="0">
                <a:solidFill>
                  <a:schemeClr val="tx1"/>
                </a:solidFill>
                <a:latin typeface="+mj-lt"/>
              </a:rPr>
              <a:t>pregătiţi</a:t>
            </a:r>
            <a:r>
              <a:rPr lang="en-US" sz="2000" dirty="0" smtClean="0">
                <a:solidFill>
                  <a:schemeClr val="tx1"/>
                </a:solidFill>
                <a:latin typeface="+mj-lt"/>
              </a:rPr>
              <a:t> copiii cu nevoi educaționale speciale pentru educația incluzivă</a:t>
            </a:r>
            <a:r>
              <a:rPr lang="en-US" sz="2000" dirty="0" smtClean="0">
                <a:latin typeface="+mj-lt"/>
              </a:rPr>
              <a:t>?</a:t>
            </a:r>
          </a:p>
          <a:p>
            <a:pPr algn="just">
              <a:lnSpc>
                <a:spcPct val="150000"/>
              </a:lnSpc>
            </a:pPr>
            <a:r>
              <a:rPr lang="en-US" sz="2000" dirty="0" smtClean="0">
                <a:latin typeface="+mj-lt"/>
              </a:rPr>
              <a:t>Care sunt beneficiile educației </a:t>
            </a:r>
            <a:r>
              <a:rPr lang="ro-RO" sz="2000" dirty="0" smtClean="0">
                <a:latin typeface="+mj-lt"/>
              </a:rPr>
              <a:t>incluzive</a:t>
            </a:r>
            <a:r>
              <a:rPr lang="en-US" sz="2000" dirty="0" smtClean="0">
                <a:latin typeface="+mj-lt"/>
              </a:rPr>
              <a:t>? </a:t>
            </a:r>
            <a:r>
              <a:rPr lang="ro-RO" sz="2000" dirty="0" smtClean="0">
                <a:latin typeface="+mj-lt"/>
              </a:rPr>
              <a:t>În ce măsură </a:t>
            </a:r>
            <a:r>
              <a:rPr lang="pt-BR" sz="2000" dirty="0" smtClean="0">
                <a:latin typeface="+mj-lt"/>
              </a:rPr>
              <a:t>sunteți de acord cu ideile </a:t>
            </a:r>
            <a:r>
              <a:rPr lang="ro-RO" sz="2000" dirty="0" smtClean="0">
                <a:latin typeface="+mj-lt"/>
              </a:rPr>
              <a:t>lui</a:t>
            </a:r>
            <a:r>
              <a:rPr lang="en-US" sz="2000" dirty="0" smtClean="0">
                <a:latin typeface="+mj-lt"/>
              </a:rPr>
              <a:t> </a:t>
            </a:r>
            <a:r>
              <a:rPr lang="en-US" sz="2000" dirty="0" smtClean="0">
                <a:latin typeface="+mj-lt"/>
                <a:hlinkClick r:id="rId4"/>
              </a:rPr>
              <a:t>Ilene Schwartz </a:t>
            </a:r>
            <a:r>
              <a:rPr lang="ro-RO" sz="2000" dirty="0" smtClean="0">
                <a:latin typeface="+mj-lt"/>
              </a:rPr>
              <a:t>și</a:t>
            </a:r>
            <a:r>
              <a:rPr lang="en-US" sz="2000" dirty="0" smtClean="0">
                <a:latin typeface="+mj-lt"/>
              </a:rPr>
              <a:t> </a:t>
            </a:r>
            <a:r>
              <a:rPr lang="en-US" sz="2000" dirty="0" smtClean="0">
                <a:latin typeface="+mj-lt"/>
                <a:hlinkClick r:id="rId5"/>
              </a:rPr>
              <a:t>Nandita de Souza</a:t>
            </a:r>
            <a:r>
              <a:rPr lang="ro-RO" sz="2000" dirty="0" smtClean="0">
                <a:latin typeface="+mj-lt"/>
              </a:rPr>
              <a:t>?</a:t>
            </a:r>
            <a:endParaRPr lang="en-US" sz="2000" dirty="0" smtClean="0">
              <a:latin typeface="+mj-lt"/>
            </a:endParaRPr>
          </a:p>
          <a:p>
            <a:pPr algn="just">
              <a:lnSpc>
                <a:spcPct val="150000"/>
              </a:lnSpc>
            </a:pPr>
            <a:r>
              <a:rPr lang="en-US" sz="2000" dirty="0" smtClean="0">
                <a:solidFill>
                  <a:schemeClr val="tx1"/>
                </a:solidFill>
                <a:latin typeface="+mj-lt"/>
              </a:rPr>
              <a:t>Ce trebuie să faceți pentru a-i ajuta pe cursanții </a:t>
            </a:r>
            <a:r>
              <a:rPr lang="ro-RO" sz="2000" dirty="0" smtClean="0">
                <a:solidFill>
                  <a:schemeClr val="tx1"/>
                </a:solidFill>
                <a:latin typeface="+mj-lt"/>
              </a:rPr>
              <a:t>supradotați să fie </a:t>
            </a:r>
            <a:r>
              <a:rPr lang="en-US" sz="2000" dirty="0" smtClean="0">
                <a:solidFill>
                  <a:schemeClr val="tx1"/>
                </a:solidFill>
                <a:latin typeface="+mj-lt"/>
              </a:rPr>
              <a:t>eficienți?</a:t>
            </a:r>
          </a:p>
          <a:p>
            <a:pPr algn="just">
              <a:lnSpc>
                <a:spcPct val="150000"/>
              </a:lnSpc>
            </a:pPr>
            <a:r>
              <a:rPr lang="en-US" sz="2000" dirty="0" smtClean="0">
                <a:solidFill>
                  <a:schemeClr val="tx1"/>
                </a:solidFill>
                <a:latin typeface="+mj-lt"/>
              </a:rPr>
              <a:t>Reflectați - Cum puteți identifica și depăși propriile</a:t>
            </a:r>
            <a:r>
              <a:rPr lang="ro-RO" sz="2000" dirty="0">
                <a:solidFill>
                  <a:schemeClr val="tx1"/>
                </a:solidFill>
                <a:latin typeface="+mj-lt"/>
              </a:rPr>
              <a:t> </a:t>
            </a:r>
            <a:r>
              <a:rPr lang="en-US" sz="2000" dirty="0" smtClean="0">
                <a:solidFill>
                  <a:schemeClr val="tx1"/>
                </a:solidFill>
                <a:latin typeface="+mj-lt"/>
              </a:rPr>
              <a:t>prejudecăți?</a:t>
            </a:r>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5330" y="2830452"/>
            <a:ext cx="514119" cy="44740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5151" y="1903377"/>
            <a:ext cx="514119" cy="447406"/>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2451" y="2367078"/>
            <a:ext cx="514119" cy="447406"/>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336" y="3736874"/>
            <a:ext cx="514119" cy="447406"/>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915" y="4643296"/>
            <a:ext cx="514119" cy="447406"/>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915" y="5106162"/>
            <a:ext cx="514119" cy="447406"/>
          </a:xfrm>
          <a:prstGeom prst="rect">
            <a:avLst/>
          </a:prstGeom>
        </p:spPr>
      </p:pic>
      <p:sp>
        <p:nvSpPr>
          <p:cNvPr id="15" name="Google Shape;65;g10c4d38af33_0_12"/>
          <p:cNvSpPr txBox="1">
            <a:spLocks noGrp="1"/>
          </p:cNvSpPr>
          <p:nvPr>
            <p:ph type="body" idx="1"/>
          </p:nvPr>
        </p:nvSpPr>
        <p:spPr>
          <a:xfrm>
            <a:off x="3093289" y="588092"/>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2800" dirty="0" smtClean="0">
                <a:solidFill>
                  <a:srgbClr val="00B0F0"/>
                </a:solidFill>
                <a:latin typeface="+mj-lt"/>
              </a:rPr>
              <a:t>DISCUȚII/ACTIVITĂȚI DE GRUP</a:t>
            </a:r>
            <a:endParaRPr lang="en-US" sz="2800" dirty="0">
              <a:solidFill>
                <a:srgbClr val="00B0F0"/>
              </a:solidFill>
              <a:latin typeface="+mj-lt"/>
            </a:endParaRPr>
          </a:p>
        </p:txBody>
      </p:sp>
    </p:spTree>
    <p:extLst>
      <p:ext uri="{BB962C8B-B14F-4D97-AF65-F5344CB8AC3E}">
        <p14:creationId xmlns:p14="http://schemas.microsoft.com/office/powerpoint/2010/main" val="209279168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85977" y="1803862"/>
            <a:ext cx="11450700" cy="4278054"/>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en-US" sz="2400" b="1" dirty="0" smtClean="0">
                <a:latin typeface="+mn-lt"/>
              </a:rPr>
              <a:t>Care este scopul principal al educației?  </a:t>
            </a:r>
            <a:endParaRPr lang="ro-RO" sz="2400" b="1" dirty="0" smtClean="0">
              <a:latin typeface="+mn-lt"/>
            </a:endParaRPr>
          </a:p>
          <a:p>
            <a:pPr lvl="0" algn="just">
              <a:buClr>
                <a:srgbClr val="EC7320"/>
              </a:buClr>
              <a:buSzPts val="2400"/>
            </a:pPr>
            <a:endParaRPr lang="ro-RO" sz="2400" b="1" dirty="0" smtClean="0">
              <a:latin typeface="+mn-lt"/>
            </a:endParaRPr>
          </a:p>
          <a:p>
            <a:pPr lvl="0" algn="just">
              <a:buClr>
                <a:srgbClr val="EC7320"/>
              </a:buClr>
              <a:buSzPts val="2400"/>
            </a:pPr>
            <a:r>
              <a:rPr lang="en-US" sz="2400" dirty="0" smtClean="0">
                <a:latin typeface="+mn-lt"/>
              </a:rPr>
              <a:t>"Educația trebuie să fie orientată spre dezvoltarea deplină a personalității umane și spre consolidarea respectării drepturilor omului și a libertăților fundamentale. Aceasta promovează înțelegerea, toleranța și prietenia între toate națiunile, grupurile rasiale sau religioase</a:t>
            </a:r>
            <a:r>
              <a:rPr lang="ro-RO" sz="2400" dirty="0" smtClean="0">
                <a:latin typeface="+mn-lt"/>
              </a:rPr>
              <a:t>.</a:t>
            </a:r>
            <a:r>
              <a:rPr lang="en-US" sz="2400" dirty="0" smtClean="0">
                <a:latin typeface="+mn-lt"/>
              </a:rPr>
              <a:t>" (Declarația Universală a Drepturilor Omului).  </a:t>
            </a:r>
            <a:endParaRPr lang="ro-RO" sz="2400" dirty="0" smtClean="0">
              <a:latin typeface="+mn-lt"/>
            </a:endParaRPr>
          </a:p>
          <a:p>
            <a:pPr lvl="0" algn="just">
              <a:buClr>
                <a:srgbClr val="EC7320"/>
              </a:buClr>
              <a:buSzPts val="2400"/>
            </a:pPr>
            <a:endParaRPr lang="ro-RO" sz="2400" b="1" dirty="0" smtClean="0">
              <a:latin typeface="+mn-lt"/>
            </a:endParaRPr>
          </a:p>
          <a:p>
            <a:pPr lvl="0" algn="just">
              <a:buClr>
                <a:srgbClr val="EC7320"/>
              </a:buClr>
              <a:buSzPts val="2400"/>
            </a:pPr>
            <a:r>
              <a:rPr lang="en-US" sz="2400" b="1" dirty="0" smtClean="0">
                <a:solidFill>
                  <a:schemeClr val="accent2"/>
                </a:solidFill>
                <a:latin typeface="+mn-lt"/>
              </a:rPr>
              <a:t>Educația incluzivă (IE) </a:t>
            </a:r>
            <a:r>
              <a:rPr lang="en-US" sz="2400" dirty="0" smtClean="0">
                <a:latin typeface="+mn-lt"/>
              </a:rPr>
              <a:t>este un principiu care sprijină și salută diversitatea în rândul tuturor cursanților</a:t>
            </a:r>
            <a:r>
              <a:rPr lang="ro-RO" sz="2400" dirty="0" smtClean="0">
                <a:latin typeface="+mn-lt"/>
              </a:rPr>
              <a:t>.</a:t>
            </a:r>
            <a:r>
              <a:rPr lang="en-US" sz="2400" dirty="0" smtClean="0">
                <a:latin typeface="+mn-lt"/>
              </a:rPr>
              <a:t> (UNESCO 2017).</a:t>
            </a:r>
            <a:endParaRPr sz="2400" i="0" u="none" strike="noStrike" cap="none" dirty="0" smtClean="0">
              <a:solidFill>
                <a:srgbClr val="000000"/>
              </a:solidFill>
              <a:latin typeface="+mn-lt"/>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1"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n-US" sz="2000" b="1" dirty="0" smtClean="0">
                <a:solidFill>
                  <a:srgbClr val="00B0F0"/>
                </a:solidFill>
                <a:latin typeface="Helvetica Neue"/>
                <a:ea typeface="Helvetica Neue"/>
                <a:cs typeface="Helvetica Neue"/>
                <a:sym typeface="Helvetica Neue"/>
              </a:rPr>
              <a:t>INTROD</a:t>
            </a:r>
            <a:r>
              <a:rPr lang="ro-RO" sz="2000" b="1" dirty="0" smtClean="0">
                <a:solidFill>
                  <a:srgbClr val="00B0F0"/>
                </a:solidFill>
                <a:latin typeface="Helvetica Neue"/>
                <a:ea typeface="Helvetica Neue"/>
                <a:cs typeface="Helvetica Neue"/>
                <a:sym typeface="Helvetica Neue"/>
              </a:rPr>
              <a:t>UCERE</a:t>
            </a:r>
            <a:endParaRPr lang="en-US" sz="2000" b="1" i="0" u="none" strike="noStrike" cap="none"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82586588"/>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ro-RO" sz="8800" b="1" i="0" u="none" strike="noStrike" cap="none" dirty="0" smtClean="0">
                <a:solidFill>
                  <a:schemeClr val="lt1"/>
                </a:solidFill>
                <a:latin typeface="+mj-lt"/>
                <a:ea typeface="Helvetica Neue"/>
                <a:cs typeface="Helvetica Neue"/>
                <a:sym typeface="Helvetica Neue"/>
              </a:rPr>
              <a:t>Vă mulțumim pentru atenția acordată</a:t>
            </a:r>
            <a:r>
              <a:rPr lang="es-ES" sz="8800" b="1" i="0" u="none" strike="noStrike" cap="none" dirty="0" smtClean="0">
                <a:solidFill>
                  <a:schemeClr val="lt1"/>
                </a:solidFill>
                <a:latin typeface="+mj-lt"/>
                <a:ea typeface="Helvetica Neue"/>
                <a:cs typeface="Helvetica Neue"/>
                <a:sym typeface="Helvetica Neue"/>
              </a:rPr>
              <a:t>!</a:t>
            </a:r>
            <a:endParaRPr sz="1400" b="0" i="0" u="none" strike="noStrike" cap="none" dirty="0">
              <a:solidFill>
                <a:srgbClr val="000000"/>
              </a:solidFill>
              <a:latin typeface="+mj-lt"/>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mj-lt"/>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32" y="3073753"/>
            <a:ext cx="5377735" cy="3301929"/>
          </a:xfrm>
          <a:prstGeom prst="rect">
            <a:avLst/>
          </a:prstGeom>
        </p:spPr>
      </p:pic>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32036" y="1557260"/>
            <a:ext cx="11243404" cy="230828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en-US" sz="2400" b="1" dirty="0" smtClean="0">
                <a:solidFill>
                  <a:schemeClr val="dk1"/>
                </a:solidFill>
                <a:latin typeface="+mj-lt"/>
                <a:ea typeface="Helvetica Neue"/>
                <a:cs typeface="Helvetica Neue"/>
                <a:sym typeface="Helvetica Neue"/>
              </a:rPr>
              <a:t>Care sunt principalele provocări cu care se confruntă incluziunea?</a:t>
            </a:r>
            <a:endParaRPr lang="ro-RO" sz="2400" b="1" dirty="0" smtClean="0">
              <a:solidFill>
                <a:schemeClr val="dk1"/>
              </a:solidFill>
              <a:latin typeface="+mj-lt"/>
              <a:ea typeface="Helvetica Neue"/>
              <a:cs typeface="Helvetica Neue"/>
              <a:sym typeface="Helvetica Neue"/>
            </a:endParaRPr>
          </a:p>
          <a:p>
            <a:pPr marL="739775" marR="0" lvl="0" indent="349250" algn="l" rtl="0">
              <a:lnSpc>
                <a:spcPct val="100000"/>
              </a:lnSpc>
              <a:spcBef>
                <a:spcPts val="0"/>
              </a:spcBef>
              <a:spcAft>
                <a:spcPts val="0"/>
              </a:spcAft>
              <a:buClr>
                <a:srgbClr val="EC7320"/>
              </a:buClr>
              <a:buSzPts val="2400"/>
              <a:buFont typeface="Courier New" panose="02070309020205020404" pitchFamily="49" charset="0"/>
              <a:buChar char="o"/>
              <a:tabLst>
                <a:tab pos="1089025" algn="l"/>
              </a:tabLst>
            </a:pPr>
            <a:r>
              <a:rPr lang="ro-RO" sz="2400" b="0" i="0" u="none" strike="noStrike" cap="none" dirty="0" smtClean="0">
                <a:solidFill>
                  <a:schemeClr val="dk1"/>
                </a:solidFill>
                <a:latin typeface="+mj-lt"/>
                <a:sym typeface="Helvetica Neue"/>
              </a:rPr>
              <a:t>Migraț</a:t>
            </a:r>
            <a:r>
              <a:rPr lang="en-US" sz="2400" b="0" i="0" u="none" strike="noStrike" cap="none" dirty="0" smtClean="0">
                <a:solidFill>
                  <a:schemeClr val="dk1"/>
                </a:solidFill>
                <a:latin typeface="+mj-lt"/>
                <a:sym typeface="Helvetica Neue"/>
              </a:rPr>
              <a:t>i</a:t>
            </a:r>
            <a:r>
              <a:rPr lang="ro-RO" sz="2400" b="0" i="0" u="none" strike="noStrike" cap="none" dirty="0" smtClean="0">
                <a:solidFill>
                  <a:schemeClr val="dk1"/>
                </a:solidFill>
                <a:latin typeface="+mj-lt"/>
                <a:sym typeface="Helvetica Neue"/>
              </a:rPr>
              <a:t>a</a:t>
            </a:r>
            <a:endParaRPr lang="en-US" sz="2400" b="0" i="0" u="none" strike="noStrike" cap="none" dirty="0" smtClean="0">
              <a:solidFill>
                <a:schemeClr val="dk1"/>
              </a:solidFill>
              <a:latin typeface="+mj-lt"/>
              <a:sym typeface="Helvetica Neue"/>
            </a:endParaRPr>
          </a:p>
          <a:p>
            <a:pPr marL="1082675" indent="-336550">
              <a:buClr>
                <a:srgbClr val="EC7320"/>
              </a:buClr>
              <a:buSzPts val="2400"/>
              <a:buFont typeface="Courier New" panose="02070309020205020404" pitchFamily="49" charset="0"/>
              <a:buChar char="o"/>
            </a:pPr>
            <a:r>
              <a:rPr lang="ro-RO" sz="2400" dirty="0" smtClean="0">
                <a:latin typeface="+mj-lt"/>
              </a:rPr>
              <a:t>Nevoi speciale sau dizabilitatea</a:t>
            </a:r>
            <a:endParaRPr lang="en-US" sz="2400" dirty="0">
              <a:latin typeface="+mj-lt"/>
            </a:endParaRPr>
          </a:p>
          <a:p>
            <a:pPr marL="1082675" lvl="0" indent="-336550">
              <a:buClr>
                <a:srgbClr val="EC7320"/>
              </a:buClr>
              <a:buSzPts val="2400"/>
              <a:buFont typeface="Courier New" panose="02070309020205020404" pitchFamily="49" charset="0"/>
              <a:buChar char="o"/>
            </a:pPr>
            <a:r>
              <a:rPr lang="ro-RO" sz="2400" dirty="0" smtClean="0">
                <a:latin typeface="+mj-lt"/>
              </a:rPr>
              <a:t>Sărăcia</a:t>
            </a:r>
            <a:endParaRPr lang="en-US" sz="2400" dirty="0" smtClean="0">
              <a:latin typeface="+mj-lt"/>
            </a:endParaRPr>
          </a:p>
          <a:p>
            <a:pPr marL="1082675" lvl="0" indent="-336550">
              <a:buClr>
                <a:srgbClr val="EC7320"/>
              </a:buClr>
              <a:buSzPts val="2400"/>
              <a:buFont typeface="Courier New" panose="02070309020205020404" pitchFamily="49" charset="0"/>
              <a:buChar char="o"/>
            </a:pPr>
            <a:r>
              <a:rPr lang="en-US" sz="2400" dirty="0" smtClean="0">
                <a:solidFill>
                  <a:schemeClr val="tx1"/>
                </a:solidFill>
                <a:latin typeface="+mj-lt"/>
              </a:rPr>
              <a:t>Supradotarea</a:t>
            </a:r>
          </a:p>
          <a:p>
            <a:pPr marL="1082675" lvl="0" indent="-336550">
              <a:buClr>
                <a:srgbClr val="EC7320"/>
              </a:buClr>
              <a:buSzPts val="2400"/>
              <a:buFont typeface="Courier New" panose="02070309020205020404" pitchFamily="49" charset="0"/>
              <a:buChar char="o"/>
            </a:pPr>
            <a:r>
              <a:rPr lang="ro-RO" sz="2400" dirty="0" smtClean="0">
                <a:latin typeface="+mj-lt"/>
              </a:rPr>
              <a:t>Pandemia de</a:t>
            </a:r>
            <a:r>
              <a:rPr lang="en-US" sz="2400" dirty="0" smtClean="0">
                <a:latin typeface="+mj-lt"/>
              </a:rPr>
              <a:t> Covid-1</a:t>
            </a:r>
            <a:r>
              <a:rPr lang="ro-RO" sz="2400" dirty="0" smtClean="0">
                <a:latin typeface="+mj-lt"/>
              </a:rPr>
              <a:t>9</a:t>
            </a:r>
            <a:endParaRPr sz="2800" b="0" i="0" u="none" strike="noStrike" cap="none" dirty="0">
              <a:solidFill>
                <a:schemeClr val="dk1"/>
              </a:solidFill>
              <a:latin typeface="+mj-lt"/>
              <a:ea typeface="Helvetica Neue"/>
              <a:cs typeface="Helvetica Neue"/>
              <a:sym typeface="Helvetica Neue"/>
            </a:endParaRPr>
          </a:p>
        </p:txBody>
      </p:sp>
      <p:sp>
        <p:nvSpPr>
          <p:cNvPr id="51" name="Google Shape;51;p3"/>
          <p:cNvSpPr txBox="1"/>
          <p:nvPr/>
        </p:nvSpPr>
        <p:spPr>
          <a:xfrm>
            <a:off x="2885294" y="794429"/>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it-IT" sz="2000" b="1" dirty="0" smtClean="0">
                <a:solidFill>
                  <a:srgbClr val="00B0F0"/>
                </a:solidFill>
                <a:latin typeface="+mj-lt"/>
                <a:ea typeface="Helvetica Neue"/>
                <a:cs typeface="Helvetica Neue"/>
                <a:sym typeface="Helvetica Neue"/>
              </a:rPr>
              <a:t>Provocări la adresa incluziunii și a educației</a:t>
            </a:r>
            <a:endParaRPr lang="en-US" sz="2000" b="1" i="0" u="none" strike="noStrike" cap="none" dirty="0">
              <a:solidFill>
                <a:srgbClr val="00B0F0"/>
              </a:solidFill>
              <a:latin typeface="+mj-lt"/>
              <a:ea typeface="Helvetica Neue"/>
              <a:cs typeface="Helvetica Neue"/>
              <a:sym typeface="Helvetica Neue"/>
            </a:endParaRPr>
          </a:p>
        </p:txBody>
      </p:sp>
      <p:sp>
        <p:nvSpPr>
          <p:cNvPr id="2" name="Rectangle 1"/>
          <p:cNvSpPr/>
          <p:nvPr/>
        </p:nvSpPr>
        <p:spPr>
          <a:xfrm>
            <a:off x="1280160" y="5008118"/>
            <a:ext cx="10292080" cy="830997"/>
          </a:xfrm>
          <a:prstGeom prst="rect">
            <a:avLst/>
          </a:prstGeom>
        </p:spPr>
        <p:txBody>
          <a:bodyPr wrap="square">
            <a:spAutoFit/>
          </a:bodyPr>
          <a:lstStyle/>
          <a:p>
            <a:pPr marL="746125" lvl="0" algn="just">
              <a:buClr>
                <a:srgbClr val="EC7320"/>
              </a:buClr>
              <a:buSzPts val="2400"/>
            </a:pPr>
            <a:r>
              <a:rPr lang="en-US" sz="2400" i="1" dirty="0" smtClean="0">
                <a:solidFill>
                  <a:schemeClr val="accent2">
                    <a:lumMod val="75000"/>
                  </a:schemeClr>
                </a:solidFill>
                <a:latin typeface="+mj-lt"/>
                <a:sym typeface="Helvetica Neue"/>
              </a:rPr>
              <a:t>Gândiți-vă</a:t>
            </a:r>
            <a:r>
              <a:rPr lang="ro-RO" sz="2400" i="1" dirty="0" smtClean="0">
                <a:solidFill>
                  <a:schemeClr val="accent2">
                    <a:lumMod val="75000"/>
                  </a:schemeClr>
                </a:solidFill>
                <a:latin typeface="+mj-lt"/>
                <a:sym typeface="Helvetica Neue"/>
              </a:rPr>
              <a:t> </a:t>
            </a:r>
            <a:r>
              <a:rPr lang="en-US" sz="2400" i="1" dirty="0" smtClean="0">
                <a:solidFill>
                  <a:schemeClr val="accent2">
                    <a:lumMod val="75000"/>
                  </a:schemeClr>
                </a:solidFill>
                <a:latin typeface="+mj-lt"/>
                <a:sym typeface="Helvetica Neue"/>
              </a:rPr>
              <a:t>și </a:t>
            </a:r>
            <a:r>
              <a:rPr lang="ro-RO" sz="2400" i="1" dirty="0" smtClean="0">
                <a:solidFill>
                  <a:schemeClr val="accent2">
                    <a:lumMod val="75000"/>
                  </a:schemeClr>
                </a:solidFill>
                <a:latin typeface="+mj-lt"/>
                <a:sym typeface="Helvetica Neue"/>
              </a:rPr>
              <a:t>împărtășiți cu colegii</a:t>
            </a:r>
            <a:r>
              <a:rPr lang="en-US" sz="2400" dirty="0" smtClean="0">
                <a:solidFill>
                  <a:schemeClr val="accent2"/>
                </a:solidFill>
                <a:latin typeface="+mj-lt"/>
                <a:sym typeface="Helvetica Neue"/>
              </a:rPr>
              <a:t>: </a:t>
            </a:r>
            <a:r>
              <a:rPr lang="en-US" sz="2400" dirty="0" smtClean="0">
                <a:solidFill>
                  <a:srgbClr val="00B0F0"/>
                </a:solidFill>
                <a:latin typeface="+mj-lt"/>
                <a:sym typeface="Helvetica Neue"/>
              </a:rPr>
              <a:t>Care sunt principalele provocări</a:t>
            </a:r>
            <a:r>
              <a:rPr lang="ro-RO" sz="2400" dirty="0" smtClean="0">
                <a:solidFill>
                  <a:srgbClr val="00B0F0"/>
                </a:solidFill>
                <a:latin typeface="+mj-lt"/>
                <a:sym typeface="Helvetica Neue"/>
              </a:rPr>
              <a:t>,</a:t>
            </a:r>
            <a:r>
              <a:rPr lang="en-US" sz="2400" dirty="0" smtClean="0">
                <a:solidFill>
                  <a:srgbClr val="00B0F0"/>
                </a:solidFill>
                <a:latin typeface="+mj-lt"/>
                <a:sym typeface="Helvetica Neue"/>
              </a:rPr>
              <a:t> la adresa incluziunii</a:t>
            </a:r>
            <a:r>
              <a:rPr lang="ro-RO" sz="2400" dirty="0" smtClean="0">
                <a:solidFill>
                  <a:srgbClr val="00B0F0"/>
                </a:solidFill>
                <a:latin typeface="+mj-lt"/>
                <a:sym typeface="Helvetica Neue"/>
              </a:rPr>
              <a:t>,</a:t>
            </a:r>
            <a:r>
              <a:rPr lang="en-US" sz="2400" dirty="0" smtClean="0">
                <a:solidFill>
                  <a:srgbClr val="00B0F0"/>
                </a:solidFill>
                <a:latin typeface="+mj-lt"/>
                <a:sym typeface="Helvetica Neue"/>
              </a:rPr>
              <a:t> în </a:t>
            </a:r>
            <a:r>
              <a:rPr lang="ro-RO" sz="2400" dirty="0" smtClean="0">
                <a:solidFill>
                  <a:srgbClr val="00B0F0"/>
                </a:solidFill>
                <a:latin typeface="+mj-lt"/>
                <a:sym typeface="Helvetica Neue"/>
              </a:rPr>
              <a:t>cazul </a:t>
            </a:r>
            <a:r>
              <a:rPr lang="en-US" sz="2400" dirty="0" smtClean="0">
                <a:solidFill>
                  <a:srgbClr val="00B0F0"/>
                </a:solidFill>
                <a:latin typeface="+mj-lt"/>
                <a:sym typeface="Helvetica Neue"/>
              </a:rPr>
              <a:t>dumneavoastră?</a:t>
            </a:r>
            <a:endParaRPr lang="en-US" dirty="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131" t="8807" r="32967"/>
          <a:stretch/>
        </p:blipFill>
        <p:spPr>
          <a:xfrm>
            <a:off x="218209" y="3657600"/>
            <a:ext cx="1839191" cy="2529222"/>
          </a:xfrm>
          <a:prstGeom prst="rect">
            <a:avLst/>
          </a:prstGeom>
        </p:spPr>
      </p:pic>
    </p:spTree>
    <p:extLst>
      <p:ext uri="{BB962C8B-B14F-4D97-AF65-F5344CB8AC3E}">
        <p14:creationId xmlns:p14="http://schemas.microsoft.com/office/powerpoint/2010/main" val="4201372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7" dur="5000"/>
                                        <p:tgtEl>
                                          <p:spTgt spid="49">
                                            <p:txEl>
                                              <p:pRg st="0" end="0"/>
                                            </p:txEl>
                                          </p:spTgt>
                                        </p:tgtEl>
                                      </p:cBhvr>
                                    </p:animEffect>
                                  </p:childTnLst>
                                </p:cTn>
                              </p:par>
                            </p:childTnLst>
                          </p:cTn>
                        </p:par>
                        <p:par>
                          <p:cTn id="8" fill="hold">
                            <p:stCondLst>
                              <p:cond delay="5000"/>
                            </p:stCondLst>
                            <p:childTnLst>
                              <p:par>
                                <p:cTn id="9" presetID="14" presetClass="entr" presetSubtype="10" fill="hold" nodeType="after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11" dur="5000"/>
                                        <p:tgtEl>
                                          <p:spTgt spid="49">
                                            <p:txEl>
                                              <p:pRg st="1" end="1"/>
                                            </p:txEl>
                                          </p:spTgt>
                                        </p:tgtEl>
                                      </p:cBhvr>
                                    </p:animEffect>
                                  </p:childTnLst>
                                </p:cTn>
                              </p:par>
                            </p:childTnLst>
                          </p:cTn>
                        </p:par>
                        <p:par>
                          <p:cTn id="12" fill="hold">
                            <p:stCondLst>
                              <p:cond delay="10000"/>
                            </p:stCondLst>
                            <p:childTnLst>
                              <p:par>
                                <p:cTn id="13" presetID="14" presetClass="entr" presetSubtype="10" fill="hold" nodeType="after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animEffect transition="in" filter="randombar(horizontal)">
                                      <p:cBhvr>
                                        <p:cTn id="15" dur="5000"/>
                                        <p:tgtEl>
                                          <p:spTgt spid="49">
                                            <p:txEl>
                                              <p:pRg st="2" end="2"/>
                                            </p:txEl>
                                          </p:spTgt>
                                        </p:tgtEl>
                                      </p:cBhvr>
                                    </p:animEffect>
                                  </p:childTnLst>
                                </p:cTn>
                              </p:par>
                            </p:childTnLst>
                          </p:cTn>
                        </p:par>
                        <p:par>
                          <p:cTn id="16" fill="hold">
                            <p:stCondLst>
                              <p:cond delay="15000"/>
                            </p:stCondLst>
                            <p:childTnLst>
                              <p:par>
                                <p:cTn id="17" presetID="14" presetClass="entr" presetSubtype="10" fill="hold" nodeType="after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animEffect transition="in" filter="randombar(horizontal)">
                                      <p:cBhvr>
                                        <p:cTn id="19" dur="5000"/>
                                        <p:tgtEl>
                                          <p:spTgt spid="49">
                                            <p:txEl>
                                              <p:pRg st="3" end="3"/>
                                            </p:txEl>
                                          </p:spTgt>
                                        </p:tgtEl>
                                      </p:cBhvr>
                                    </p:animEffect>
                                  </p:childTnLst>
                                </p:cTn>
                              </p:par>
                            </p:childTnLst>
                          </p:cTn>
                        </p:par>
                        <p:par>
                          <p:cTn id="20" fill="hold">
                            <p:stCondLst>
                              <p:cond delay="20000"/>
                            </p:stCondLst>
                            <p:childTnLst>
                              <p:par>
                                <p:cTn id="21" presetID="14" presetClass="entr" presetSubtype="10" fill="hold" nodeType="after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animEffect transition="in" filter="randombar(horizontal)">
                                      <p:cBhvr>
                                        <p:cTn id="23" dur="5000"/>
                                        <p:tgtEl>
                                          <p:spTgt spid="49">
                                            <p:txEl>
                                              <p:pRg st="4" end="4"/>
                                            </p:txEl>
                                          </p:spTgt>
                                        </p:tgtEl>
                                      </p:cBhvr>
                                    </p:animEffect>
                                  </p:childTnLst>
                                </p:cTn>
                              </p:par>
                            </p:childTnLst>
                          </p:cTn>
                        </p:par>
                        <p:par>
                          <p:cTn id="24" fill="hold">
                            <p:stCondLst>
                              <p:cond delay="25000"/>
                            </p:stCondLst>
                            <p:childTnLst>
                              <p:par>
                                <p:cTn id="25" presetID="14" presetClass="entr" presetSubtype="10" fill="hold" nodeType="afterEffect">
                                  <p:stCondLst>
                                    <p:cond delay="0"/>
                                  </p:stCondLst>
                                  <p:childTnLst>
                                    <p:set>
                                      <p:cBhvr>
                                        <p:cTn id="26" dur="1" fill="hold">
                                          <p:stCondLst>
                                            <p:cond delay="0"/>
                                          </p:stCondLst>
                                        </p:cTn>
                                        <p:tgtEl>
                                          <p:spTgt spid="49">
                                            <p:txEl>
                                              <p:pRg st="5" end="5"/>
                                            </p:txEl>
                                          </p:spTgt>
                                        </p:tgtEl>
                                        <p:attrNameLst>
                                          <p:attrName>style.visibility</p:attrName>
                                        </p:attrNameLst>
                                      </p:cBhvr>
                                      <p:to>
                                        <p:strVal val="visible"/>
                                      </p:to>
                                    </p:set>
                                    <p:animEffect transition="in" filter="randombar(horizontal)">
                                      <p:cBhvr>
                                        <p:cTn id="27" dur="5000"/>
                                        <p:tgtEl>
                                          <p:spTgt spid="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2026958"/>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mj-lt"/>
                <a:ea typeface="Helvetica Neue"/>
                <a:cs typeface="Helvetica Neue"/>
                <a:sym typeface="Helvetica Neue"/>
              </a:rPr>
              <a:t> </a:t>
            </a:r>
          </a:p>
          <a:p>
            <a:pPr marL="0" marR="0" lvl="0" indent="0" algn="ctr" rtl="0">
              <a:lnSpc>
                <a:spcPct val="70000"/>
              </a:lnSpc>
              <a:spcBef>
                <a:spcPts val="0"/>
              </a:spcBef>
              <a:spcAft>
                <a:spcPts val="0"/>
              </a:spcAft>
              <a:buClr>
                <a:schemeClr val="lt1"/>
              </a:buClr>
              <a:buSzPts val="4840"/>
              <a:buFont typeface="Helvetica Neue"/>
              <a:buNone/>
            </a:pPr>
            <a:r>
              <a:rPr lang="en-US" sz="6000" b="1" dirty="0" smtClean="0">
                <a:solidFill>
                  <a:schemeClr val="lt1"/>
                </a:solidFill>
                <a:latin typeface="+mj-lt"/>
                <a:ea typeface="Helvetica Neue"/>
                <a:cs typeface="Helvetica Neue"/>
                <a:sym typeface="Helvetica Neue"/>
              </a:rPr>
              <a:t>MIGRA</a:t>
            </a:r>
            <a:r>
              <a:rPr lang="ro-RO" sz="6000" b="1" dirty="0" smtClean="0">
                <a:solidFill>
                  <a:schemeClr val="lt1"/>
                </a:solidFill>
                <a:latin typeface="+mj-lt"/>
                <a:ea typeface="Helvetica Neue"/>
                <a:cs typeface="Helvetica Neue"/>
                <a:sym typeface="Helvetica Neue"/>
              </a:rPr>
              <a:t>Ț</a:t>
            </a:r>
            <a:r>
              <a:rPr lang="en-US" sz="6000" b="1" dirty="0" smtClean="0">
                <a:solidFill>
                  <a:schemeClr val="lt1"/>
                </a:solidFill>
                <a:latin typeface="+mj-lt"/>
                <a:ea typeface="Helvetica Neue"/>
                <a:cs typeface="Helvetica Neue"/>
                <a:sym typeface="Helvetica Neue"/>
              </a:rPr>
              <a:t>I</a:t>
            </a:r>
            <a:r>
              <a:rPr lang="ro-RO" sz="6000" b="1" dirty="0" smtClean="0">
                <a:solidFill>
                  <a:schemeClr val="lt1"/>
                </a:solidFill>
                <a:latin typeface="+mj-lt"/>
                <a:ea typeface="Helvetica Neue"/>
                <a:cs typeface="Helvetica Neue"/>
                <a:sym typeface="Helvetica Neue"/>
              </a:rPr>
              <a:t>A</a:t>
            </a:r>
            <a:endParaRPr sz="6000" b="1" i="0" u="none" strike="noStrike" cap="none" dirty="0">
              <a:solidFill>
                <a:schemeClr val="lt1"/>
              </a:solidFill>
              <a:latin typeface="+mj-lt"/>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mj-lt"/>
              <a:ea typeface="Helvetica Neue"/>
              <a:cs typeface="Helvetica Neue"/>
              <a:sym typeface="Helvetica Neue"/>
            </a:endParaRPr>
          </a:p>
        </p:txBody>
      </p:sp>
    </p:spTree>
    <p:extLst>
      <p:ext uri="{BB962C8B-B14F-4D97-AF65-F5344CB8AC3E}">
        <p14:creationId xmlns:p14="http://schemas.microsoft.com/office/powerpoint/2010/main" val="231273043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68893" y="1703751"/>
            <a:ext cx="11450704" cy="1661953"/>
          </a:xfrm>
          <a:prstGeom prst="rect">
            <a:avLst/>
          </a:prstGeom>
          <a:noFill/>
          <a:ln>
            <a:noFill/>
          </a:ln>
        </p:spPr>
        <p:txBody>
          <a:bodyPr spcFirstLastPara="1" wrap="square" lIns="91425" tIns="45700" rIns="91425" bIns="45700" anchor="t" anchorCtr="0">
            <a:spAutoFit/>
          </a:bodyPr>
          <a:lstStyle/>
          <a:p>
            <a:pPr marL="177800" marR="0" lvl="0" algn="l" rtl="0">
              <a:lnSpc>
                <a:spcPct val="150000"/>
              </a:lnSpc>
              <a:spcBef>
                <a:spcPts val="0"/>
              </a:spcBef>
              <a:spcAft>
                <a:spcPts val="0"/>
              </a:spcAft>
              <a:buClr>
                <a:srgbClr val="EC7320"/>
              </a:buClr>
              <a:buSzPts val="2800"/>
            </a:pPr>
            <a:r>
              <a:rPr lang="en-US" sz="2800" b="1" dirty="0" smtClean="0">
                <a:solidFill>
                  <a:schemeClr val="accent2">
                    <a:lumMod val="75000"/>
                  </a:schemeClr>
                </a:solidFill>
                <a:latin typeface="+mj-lt"/>
                <a:ea typeface="Helvetica Neue"/>
                <a:cs typeface="Helvetica Neue"/>
                <a:sym typeface="Helvetica Neue"/>
              </a:rPr>
              <a:t>MIGRA</a:t>
            </a:r>
            <a:r>
              <a:rPr lang="ro-RO" sz="2800" b="1" dirty="0" smtClean="0">
                <a:solidFill>
                  <a:schemeClr val="accent2">
                    <a:lumMod val="75000"/>
                  </a:schemeClr>
                </a:solidFill>
                <a:latin typeface="+mj-lt"/>
                <a:ea typeface="Helvetica Neue"/>
                <a:cs typeface="Helvetica Neue"/>
                <a:sym typeface="Helvetica Neue"/>
              </a:rPr>
              <a:t>ȚIA</a:t>
            </a:r>
            <a:endParaRPr lang="en-US" sz="2800" b="1" dirty="0" smtClean="0">
              <a:solidFill>
                <a:schemeClr val="accent2">
                  <a:lumMod val="75000"/>
                </a:schemeClr>
              </a:solidFill>
              <a:latin typeface="+mj-lt"/>
              <a:ea typeface="Helvetica Neue"/>
              <a:cs typeface="Helvetica Neue"/>
              <a:sym typeface="Helvetica Neue"/>
            </a:endParaRPr>
          </a:p>
          <a:p>
            <a:pPr marL="520700" lvl="0" indent="-342900">
              <a:lnSpc>
                <a:spcPct val="150000"/>
              </a:lnSpc>
              <a:buClr>
                <a:srgbClr val="EC7320"/>
              </a:buClr>
              <a:buSzPts val="2800"/>
              <a:buFont typeface="Wingdings" panose="05000000000000000000" pitchFamily="2" charset="2"/>
              <a:buChar char="v"/>
            </a:pPr>
            <a:r>
              <a:rPr lang="ro-RO" sz="2000" dirty="0" err="1" smtClean="0">
                <a:solidFill>
                  <a:schemeClr val="dk1"/>
                </a:solidFill>
                <a:latin typeface="+mj-lt"/>
                <a:ea typeface="Helvetica Neue"/>
                <a:cs typeface="Helvetica Neue"/>
                <a:sym typeface="Helvetica Neue"/>
              </a:rPr>
              <a:t>P</a:t>
            </a:r>
            <a:r>
              <a:rPr lang="en-US" sz="2000" dirty="0" smtClean="0">
                <a:solidFill>
                  <a:schemeClr val="dk1"/>
                </a:solidFill>
                <a:latin typeface="+mj-lt"/>
                <a:ea typeface="Helvetica Neue"/>
                <a:cs typeface="Helvetica Neue"/>
                <a:sym typeface="Helvetica Neue"/>
              </a:rPr>
              <a:t>redominantă </a:t>
            </a:r>
            <a:r>
              <a:rPr lang="en-US" sz="2000" dirty="0">
                <a:solidFill>
                  <a:schemeClr val="dk1"/>
                </a:solidFill>
                <a:latin typeface="+mj-lt"/>
                <a:ea typeface="Helvetica Neue"/>
                <a:cs typeface="Helvetica Neue"/>
                <a:sym typeface="Helvetica Neue"/>
              </a:rPr>
              <a:t>în </a:t>
            </a:r>
            <a:r>
              <a:rPr lang="en-US" sz="2000" dirty="0" smtClean="0">
                <a:solidFill>
                  <a:schemeClr val="dk1"/>
                </a:solidFill>
                <a:latin typeface="+mj-lt"/>
                <a:ea typeface="Helvetica Neue"/>
                <a:cs typeface="Helvetica Neue"/>
                <a:sym typeface="Helvetica Neue"/>
              </a:rPr>
              <a:t>Europa</a:t>
            </a:r>
            <a:r>
              <a:rPr lang="ro-RO" sz="2000" dirty="0" smtClean="0">
                <a:solidFill>
                  <a:schemeClr val="dk1"/>
                </a:solidFill>
                <a:latin typeface="+mj-lt"/>
                <a:ea typeface="Helvetica Neue"/>
                <a:cs typeface="Helvetica Neue"/>
                <a:sym typeface="Helvetica Neue"/>
              </a:rPr>
              <a:t> ultimilor ani.</a:t>
            </a:r>
            <a:r>
              <a:rPr lang="en-US" sz="2000" dirty="0" smtClean="0">
                <a:solidFill>
                  <a:schemeClr val="dk1"/>
                </a:solidFill>
                <a:latin typeface="+mj-lt"/>
                <a:ea typeface="Helvetica Neue"/>
                <a:cs typeface="Helvetica Neue"/>
                <a:sym typeface="Helvetica Neue"/>
              </a:rPr>
              <a:t> </a:t>
            </a:r>
            <a:endParaRPr lang="ro-RO" sz="2000" dirty="0" smtClean="0">
              <a:solidFill>
                <a:schemeClr val="dk1"/>
              </a:solidFill>
              <a:latin typeface="+mj-lt"/>
              <a:ea typeface="Helvetica Neue"/>
              <a:cs typeface="Helvetica Neue"/>
              <a:sym typeface="Helvetica Neue"/>
            </a:endParaRPr>
          </a:p>
          <a:p>
            <a:pPr marL="520700" lvl="0" indent="-342900">
              <a:lnSpc>
                <a:spcPct val="150000"/>
              </a:lnSpc>
              <a:buClr>
                <a:srgbClr val="EC7320"/>
              </a:buClr>
              <a:buSzPts val="2800"/>
              <a:buFont typeface="Wingdings" panose="05000000000000000000" pitchFamily="2" charset="2"/>
              <a:buChar char="v"/>
            </a:pPr>
            <a:r>
              <a:rPr lang="ro-RO" sz="2000" dirty="0" smtClean="0">
                <a:solidFill>
                  <a:schemeClr val="dk1"/>
                </a:solidFill>
                <a:latin typeface="+mj-lt"/>
                <a:ea typeface="Helvetica Neue"/>
                <a:cs typeface="Helvetica Neue"/>
                <a:sym typeface="Helvetica Neue"/>
              </a:rPr>
              <a:t>Statistici îngrijorătoare</a:t>
            </a:r>
            <a:r>
              <a:rPr lang="en-US" sz="2000" dirty="0" smtClean="0">
                <a:solidFill>
                  <a:schemeClr val="dk1"/>
                </a:solidFill>
                <a:latin typeface="+mj-lt"/>
                <a:ea typeface="Helvetica Neue"/>
                <a:cs typeface="Helvetica Neue"/>
                <a:sym typeface="Helvetica Neue"/>
              </a:rPr>
              <a:t>: </a:t>
            </a:r>
            <a:r>
              <a:rPr lang="en-US" sz="1800" dirty="0" smtClean="0">
                <a:solidFill>
                  <a:schemeClr val="dk1"/>
                </a:solidFill>
                <a:latin typeface="+mj-lt"/>
                <a:ea typeface="Helvetica Neue"/>
                <a:cs typeface="Helvetica Neue"/>
                <a:sym typeface="Helvetica Neue"/>
              </a:rPr>
              <a:t> </a:t>
            </a: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800"/>
            </a:pPr>
            <a:endParaRPr sz="2000" b="1" i="0" u="none" strike="noStrike" cap="none" dirty="0">
              <a:solidFill>
                <a:srgbClr val="0070C0"/>
              </a:solidFill>
              <a:latin typeface="Helvetica Neue"/>
              <a:ea typeface="Helvetica Neue"/>
              <a:cs typeface="Helvetica Neue"/>
              <a:sym typeface="Helvetica Neue"/>
            </a:endParaRPr>
          </a:p>
        </p:txBody>
      </p:sp>
      <p:sp>
        <p:nvSpPr>
          <p:cNvPr id="5"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
        <p:nvSpPr>
          <p:cNvPr id="2" name="Rectangle 1"/>
          <p:cNvSpPr/>
          <p:nvPr/>
        </p:nvSpPr>
        <p:spPr>
          <a:xfrm>
            <a:off x="2377440" y="3365704"/>
            <a:ext cx="8656320" cy="2400657"/>
          </a:xfrm>
          <a:prstGeom prst="rect">
            <a:avLst/>
          </a:prstGeom>
        </p:spPr>
        <p:txBody>
          <a:bodyPr wrap="square">
            <a:spAutoFit/>
          </a:bodyPr>
          <a:lstStyle/>
          <a:p>
            <a:pPr marL="520700" indent="-342900" algn="just">
              <a:lnSpc>
                <a:spcPct val="150000"/>
              </a:lnSpc>
              <a:buClr>
                <a:srgbClr val="EC7320"/>
              </a:buClr>
              <a:buSzPts val="2800"/>
              <a:buFont typeface="Courier New" panose="02070309020205020404" pitchFamily="49" charset="0"/>
              <a:buChar char="o"/>
            </a:pPr>
            <a:r>
              <a:rPr lang="en-US" sz="2000" dirty="0">
                <a:solidFill>
                  <a:schemeClr val="dk1"/>
                </a:solidFill>
                <a:latin typeface="+mj-lt"/>
                <a:ea typeface="Helvetica Neue"/>
                <a:cs typeface="Helvetica Neue"/>
                <a:sym typeface="Helvetica Neue"/>
              </a:rPr>
              <a:t>2016: 28 de milioane de copii au rămas fără adăpost din cauza </a:t>
            </a:r>
            <a:r>
              <a:rPr lang="en-US" sz="2000" dirty="0" smtClean="0">
                <a:solidFill>
                  <a:schemeClr val="dk1"/>
                </a:solidFill>
                <a:latin typeface="+mj-lt"/>
                <a:ea typeface="Helvetica Neue"/>
                <a:cs typeface="Helvetica Neue"/>
                <a:sym typeface="Helvetica Neue"/>
              </a:rPr>
              <a:t>conflict</a:t>
            </a:r>
            <a:r>
              <a:rPr lang="ro-RO" sz="2000" dirty="0" smtClean="0">
                <a:solidFill>
                  <a:schemeClr val="dk1"/>
                </a:solidFill>
                <a:latin typeface="+mj-lt"/>
                <a:ea typeface="Helvetica Neue"/>
                <a:cs typeface="Helvetica Neue"/>
                <a:sym typeface="Helvetica Neue"/>
              </a:rPr>
              <a:t>elor;</a:t>
            </a:r>
            <a:endParaRPr lang="en-US" sz="2000" dirty="0">
              <a:solidFill>
                <a:schemeClr val="dk1"/>
              </a:solidFill>
              <a:latin typeface="+mj-lt"/>
              <a:ea typeface="Helvetica Neue"/>
              <a:cs typeface="Helvetica Neue"/>
              <a:sym typeface="Helvetica Neue"/>
            </a:endParaRPr>
          </a:p>
          <a:p>
            <a:pPr marL="520700" lvl="2" indent="-342900" algn="just">
              <a:lnSpc>
                <a:spcPct val="150000"/>
              </a:lnSpc>
              <a:buClr>
                <a:srgbClr val="EC7320"/>
              </a:buClr>
              <a:buSzPts val="2800"/>
              <a:buFont typeface="Courier New" panose="02070309020205020404" pitchFamily="49" charset="0"/>
              <a:buChar char="o"/>
            </a:pPr>
            <a:r>
              <a:rPr lang="en-US" sz="2000" dirty="0">
                <a:solidFill>
                  <a:schemeClr val="dk1"/>
                </a:solidFill>
                <a:latin typeface="+mj-lt"/>
                <a:ea typeface="Helvetica Neue"/>
                <a:cs typeface="Helvetica Neue"/>
                <a:sym typeface="Helvetica Neue"/>
              </a:rPr>
              <a:t>2017: 61% dintre copiii refugiați au fost înscriși în </a:t>
            </a:r>
            <a:r>
              <a:rPr lang="en-US" sz="2000" dirty="0" smtClean="0">
                <a:solidFill>
                  <a:schemeClr val="dk1"/>
                </a:solidFill>
                <a:latin typeface="+mj-lt"/>
                <a:ea typeface="Helvetica Neue"/>
                <a:cs typeface="Helvetica Neue"/>
                <a:sym typeface="Helvetica Neue"/>
              </a:rPr>
              <a:t>școl</a:t>
            </a:r>
            <a:r>
              <a:rPr lang="ro-RO" sz="2000" dirty="0" smtClean="0">
                <a:solidFill>
                  <a:schemeClr val="dk1"/>
                </a:solidFill>
                <a:latin typeface="+mj-lt"/>
                <a:ea typeface="Helvetica Neue"/>
                <a:cs typeface="Helvetica Neue"/>
                <a:sym typeface="Helvetica Neue"/>
              </a:rPr>
              <a:t>i</a:t>
            </a:r>
            <a:r>
              <a:rPr lang="en-US" sz="2000" dirty="0" smtClean="0">
                <a:solidFill>
                  <a:schemeClr val="dk1"/>
                </a:solidFill>
                <a:latin typeface="+mj-lt"/>
                <a:ea typeface="Helvetica Neue"/>
                <a:cs typeface="Helvetica Neue"/>
                <a:sym typeface="Helvetica Neue"/>
              </a:rPr>
              <a:t> primar</a:t>
            </a:r>
            <a:r>
              <a:rPr lang="ro-RO" sz="2000" dirty="0" smtClean="0">
                <a:solidFill>
                  <a:schemeClr val="dk1"/>
                </a:solidFill>
                <a:latin typeface="+mj-lt"/>
                <a:ea typeface="Helvetica Neue"/>
                <a:cs typeface="Helvetica Neue"/>
                <a:sym typeface="Helvetica Neue"/>
              </a:rPr>
              <a:t>e;</a:t>
            </a:r>
            <a:endParaRPr lang="en-US" sz="2000" dirty="0">
              <a:solidFill>
                <a:schemeClr val="dk1"/>
              </a:solidFill>
              <a:latin typeface="+mj-lt"/>
              <a:ea typeface="Helvetica Neue"/>
              <a:cs typeface="Helvetica Neue"/>
              <a:sym typeface="Helvetica Neue"/>
            </a:endParaRPr>
          </a:p>
          <a:p>
            <a:pPr marL="520700" lvl="2" indent="-342900" algn="just">
              <a:lnSpc>
                <a:spcPct val="150000"/>
              </a:lnSpc>
              <a:buClr>
                <a:srgbClr val="EC7320"/>
              </a:buClr>
              <a:buSzPts val="2800"/>
              <a:buFont typeface="Courier New" panose="02070309020205020404" pitchFamily="49" charset="0"/>
              <a:buChar char="o"/>
            </a:pPr>
            <a:r>
              <a:rPr lang="en-US" sz="2000" dirty="0">
                <a:solidFill>
                  <a:schemeClr val="dk1"/>
                </a:solidFill>
                <a:latin typeface="+mj-lt"/>
                <a:ea typeface="Helvetica Neue"/>
                <a:cs typeface="Helvetica Neue"/>
                <a:sym typeface="Helvetica Neue"/>
              </a:rPr>
              <a:t>2017: doar 23% dintre elevii refugiați </a:t>
            </a:r>
            <a:r>
              <a:rPr lang="en-US" sz="2000" dirty="0" smtClean="0">
                <a:solidFill>
                  <a:schemeClr val="dk1"/>
                </a:solidFill>
                <a:latin typeface="+mj-lt"/>
                <a:ea typeface="Helvetica Neue"/>
                <a:cs typeface="Helvetica Neue"/>
                <a:sym typeface="Helvetica Neue"/>
              </a:rPr>
              <a:t>au </a:t>
            </a:r>
            <a:r>
              <a:rPr lang="ro-RO" sz="2000" dirty="0" smtClean="0">
                <a:solidFill>
                  <a:schemeClr val="dk1"/>
                </a:solidFill>
                <a:latin typeface="+mj-lt"/>
                <a:ea typeface="Helvetica Neue"/>
                <a:cs typeface="Helvetica Neue"/>
                <a:sym typeface="Helvetica Neue"/>
              </a:rPr>
              <a:t>fost </a:t>
            </a:r>
            <a:r>
              <a:rPr lang="en-US" sz="2000" dirty="0" smtClean="0">
                <a:solidFill>
                  <a:schemeClr val="dk1"/>
                </a:solidFill>
                <a:latin typeface="+mj-lt"/>
                <a:ea typeface="Helvetica Neue"/>
                <a:cs typeface="Helvetica Neue"/>
                <a:sym typeface="Helvetica Neue"/>
              </a:rPr>
              <a:t>înscri</a:t>
            </a:r>
            <a:r>
              <a:rPr lang="ro-RO" sz="2000" dirty="0" smtClean="0">
                <a:solidFill>
                  <a:schemeClr val="dk1"/>
                </a:solidFill>
                <a:latin typeface="+mj-lt"/>
                <a:ea typeface="Helvetica Neue"/>
                <a:cs typeface="Helvetica Neue"/>
                <a:sym typeface="Helvetica Neue"/>
              </a:rPr>
              <a:t>și</a:t>
            </a:r>
            <a:r>
              <a:rPr lang="en-US" sz="2000" dirty="0" smtClean="0">
                <a:solidFill>
                  <a:schemeClr val="dk1"/>
                </a:solidFill>
                <a:latin typeface="+mj-lt"/>
                <a:ea typeface="Helvetica Neue"/>
                <a:cs typeface="Helvetica Neue"/>
                <a:sym typeface="Helvetica Neue"/>
              </a:rPr>
              <a:t> </a:t>
            </a:r>
            <a:r>
              <a:rPr lang="en-US" sz="2000" dirty="0">
                <a:solidFill>
                  <a:schemeClr val="dk1"/>
                </a:solidFill>
                <a:latin typeface="+mj-lt"/>
                <a:ea typeface="Helvetica Neue"/>
                <a:cs typeface="Helvetica Neue"/>
                <a:sym typeface="Helvetica Neue"/>
              </a:rPr>
              <a:t>în </a:t>
            </a:r>
            <a:r>
              <a:rPr lang="en-US" sz="2000" dirty="0" smtClean="0">
                <a:solidFill>
                  <a:schemeClr val="dk1"/>
                </a:solidFill>
                <a:latin typeface="+mj-lt"/>
                <a:ea typeface="Helvetica Neue"/>
                <a:cs typeface="Helvetica Neue"/>
                <a:sym typeface="Helvetica Neue"/>
              </a:rPr>
              <a:t>școli</a:t>
            </a:r>
            <a:r>
              <a:rPr lang="ro-RO" sz="2000" dirty="0" smtClean="0">
                <a:solidFill>
                  <a:schemeClr val="dk1"/>
                </a:solidFill>
                <a:latin typeface="+mj-lt"/>
                <a:ea typeface="Helvetica Neue"/>
                <a:cs typeface="Helvetica Neue"/>
                <a:sym typeface="Helvetica Neue"/>
              </a:rPr>
              <a:t> gimnaziale</a:t>
            </a:r>
            <a:r>
              <a:rPr lang="en-US" sz="2000" dirty="0" smtClean="0">
                <a:solidFill>
                  <a:schemeClr val="dk1"/>
                </a:solidFill>
                <a:latin typeface="+mj-lt"/>
                <a:ea typeface="Helvetica Neue"/>
                <a:cs typeface="Helvetica Neue"/>
                <a:sym typeface="Helvetica Neue"/>
              </a:rPr>
              <a:t>.</a:t>
            </a:r>
            <a:endParaRPr lang="en-US" sz="20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9977572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452943"/>
            <a:ext cx="11450700" cy="3293169"/>
          </a:xfrm>
          <a:prstGeom prst="rect">
            <a:avLst/>
          </a:prstGeom>
          <a:noFill/>
          <a:ln>
            <a:noFill/>
          </a:ln>
        </p:spPr>
        <p:txBody>
          <a:bodyPr spcFirstLastPara="1" wrap="square" lIns="91425" tIns="45700" rIns="91425" bIns="45700" anchor="t" anchorCtr="0">
            <a:spAutoFit/>
          </a:bodyPr>
          <a:lstStyle/>
          <a:p>
            <a:pPr lvl="0" algn="just"/>
            <a:r>
              <a:rPr lang="en-US" sz="2400" b="1" dirty="0" smtClean="0">
                <a:latin typeface="+mj-lt"/>
              </a:rPr>
              <a:t>Principalii factori de risc </a:t>
            </a:r>
            <a:r>
              <a:rPr lang="ro-RO" sz="2400" b="1" dirty="0" smtClean="0">
                <a:latin typeface="+mj-lt"/>
              </a:rPr>
              <a:t>asociați cu</a:t>
            </a:r>
            <a:r>
              <a:rPr lang="en-US" sz="2400" b="1" dirty="0" smtClean="0">
                <a:latin typeface="+mj-lt"/>
              </a:rPr>
              <a:t> incluziunea în educație, </a:t>
            </a:r>
            <a:r>
              <a:rPr lang="ro-RO" sz="2400" b="1" dirty="0" smtClean="0">
                <a:latin typeface="+mj-lt"/>
              </a:rPr>
              <a:t>influențați</a:t>
            </a:r>
            <a:r>
              <a:rPr lang="en-US" sz="2400" b="1" dirty="0" smtClean="0">
                <a:latin typeface="+mj-lt"/>
              </a:rPr>
              <a:t> de migrație</a:t>
            </a:r>
            <a:r>
              <a:rPr lang="ro-RO" sz="2400" b="1" dirty="0">
                <a:latin typeface="+mj-lt"/>
              </a:rPr>
              <a:t>:</a:t>
            </a:r>
            <a:endParaRPr lang="ro-RO" sz="2400" b="1" dirty="0" smtClean="0">
              <a:latin typeface="+mj-lt"/>
            </a:endParaRPr>
          </a:p>
          <a:p>
            <a:pPr lvl="0" algn="just"/>
            <a:endParaRPr lang="en-US" sz="2400" i="1" dirty="0" smtClean="0">
              <a:latin typeface="+mj-lt"/>
            </a:endParaRPr>
          </a:p>
          <a:p>
            <a:pPr marL="798513" lvl="7" indent="-342900">
              <a:buClr>
                <a:schemeClr val="accent2">
                  <a:lumMod val="75000"/>
                </a:schemeClr>
              </a:buClr>
              <a:buFont typeface="Wingdings" panose="05000000000000000000" pitchFamily="2" charset="2"/>
              <a:buChar char="v"/>
            </a:pPr>
            <a:r>
              <a:rPr lang="ro-RO" sz="2400" i="1" dirty="0" smtClean="0">
                <a:latin typeface="+mj-lt"/>
              </a:rPr>
              <a:t>Barierele lingvistice</a:t>
            </a:r>
            <a:endParaRPr lang="en-US" sz="2400" dirty="0">
              <a:latin typeface="+mj-lt"/>
            </a:endParaRPr>
          </a:p>
          <a:p>
            <a:pPr marL="798513" lvl="7" indent="-342900">
              <a:buClr>
                <a:schemeClr val="accent2">
                  <a:lumMod val="75000"/>
                </a:schemeClr>
              </a:buClr>
              <a:buFont typeface="Wingdings" panose="05000000000000000000" pitchFamily="2" charset="2"/>
              <a:buChar char="v"/>
            </a:pPr>
            <a:r>
              <a:rPr lang="en-US" sz="2400" i="1" dirty="0" smtClean="0">
                <a:latin typeface="+mj-lt"/>
              </a:rPr>
              <a:t>Cultur</a:t>
            </a:r>
            <a:r>
              <a:rPr lang="ro-RO" sz="2400" i="1" dirty="0" smtClean="0">
                <a:latin typeface="+mj-lt"/>
              </a:rPr>
              <a:t>a</a:t>
            </a:r>
            <a:endParaRPr lang="en-US" sz="2400" dirty="0">
              <a:latin typeface="+mj-lt"/>
            </a:endParaRPr>
          </a:p>
          <a:p>
            <a:pPr marL="798513" lvl="7" indent="-342900">
              <a:buClr>
                <a:schemeClr val="accent2">
                  <a:lumMod val="75000"/>
                </a:schemeClr>
              </a:buClr>
              <a:buFont typeface="Wingdings" panose="05000000000000000000" pitchFamily="2" charset="2"/>
              <a:buChar char="v"/>
            </a:pPr>
            <a:r>
              <a:rPr lang="ro-RO" sz="2400" i="1" dirty="0" smtClean="0">
                <a:latin typeface="+mj-lt"/>
              </a:rPr>
              <a:t>Sănătatea mentală</a:t>
            </a:r>
            <a:endParaRPr lang="en-US" sz="2400" dirty="0">
              <a:latin typeface="+mj-lt"/>
            </a:endParaRPr>
          </a:p>
          <a:p>
            <a:pPr marL="798513" lvl="7" indent="-342900">
              <a:buClr>
                <a:schemeClr val="accent2">
                  <a:lumMod val="75000"/>
                </a:schemeClr>
              </a:buClr>
              <a:buFont typeface="Wingdings" panose="05000000000000000000" pitchFamily="2" charset="2"/>
              <a:buChar char="v"/>
            </a:pPr>
            <a:r>
              <a:rPr lang="ro-RO" sz="2400" i="1" dirty="0" smtClean="0">
                <a:latin typeface="+mj-lt"/>
              </a:rPr>
              <a:t>Rasa</a:t>
            </a:r>
            <a:r>
              <a:rPr lang="en-US" sz="2400" i="1" dirty="0" smtClean="0">
                <a:latin typeface="+mj-lt"/>
              </a:rPr>
              <a:t>, </a:t>
            </a:r>
            <a:r>
              <a:rPr lang="ro-RO" sz="2400" i="1" dirty="0" smtClean="0">
                <a:latin typeface="+mj-lt"/>
              </a:rPr>
              <a:t>genul și religia </a:t>
            </a:r>
          </a:p>
          <a:p>
            <a:pPr marL="798513" lvl="7" indent="-342900">
              <a:buClr>
                <a:schemeClr val="accent2">
                  <a:lumMod val="75000"/>
                </a:schemeClr>
              </a:buClr>
              <a:buFont typeface="Wingdings" panose="05000000000000000000" pitchFamily="2" charset="2"/>
              <a:buChar char="v"/>
            </a:pPr>
            <a:r>
              <a:rPr lang="ro-RO" sz="2400" i="1" dirty="0" smtClean="0">
                <a:latin typeface="+mj-lt"/>
              </a:rPr>
              <a:t>Pregătirea profesorilor</a:t>
            </a:r>
            <a:endParaRPr lang="en-US" sz="2400" dirty="0">
              <a:latin typeface="+mj-lt"/>
            </a:endParaRPr>
          </a:p>
          <a:p>
            <a:r>
              <a:rPr lang="en-US" sz="1600" dirty="0">
                <a:latin typeface="+mj-lt"/>
              </a:rPr>
              <a:t> </a:t>
            </a:r>
            <a:endParaRPr sz="2000" b="0" i="0" u="none" strike="noStrike" cap="none" dirty="0">
              <a:solidFill>
                <a:schemeClr val="dk1"/>
              </a:solidFill>
              <a:latin typeface="+mj-lt"/>
              <a:ea typeface="Helvetica Neue"/>
              <a:cs typeface="Helvetica Neue"/>
              <a:sym typeface="Helvetica Neue"/>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344245" y="4106907"/>
            <a:ext cx="1699708" cy="2384110"/>
          </a:xfrm>
          <a:prstGeom prst="rect">
            <a:avLst/>
          </a:prstGeom>
        </p:spPr>
      </p:pic>
      <p:sp>
        <p:nvSpPr>
          <p:cNvPr id="2" name="Rectangle 1"/>
          <p:cNvSpPr/>
          <p:nvPr/>
        </p:nvSpPr>
        <p:spPr>
          <a:xfrm>
            <a:off x="1882588" y="5249232"/>
            <a:ext cx="9832160" cy="707886"/>
          </a:xfrm>
          <a:prstGeom prst="rect">
            <a:avLst/>
          </a:prstGeom>
        </p:spPr>
        <p:txBody>
          <a:bodyPr wrap="square">
            <a:spAutoFit/>
          </a:bodyPr>
          <a:lstStyle/>
          <a:p>
            <a:pPr algn="just"/>
            <a:r>
              <a:rPr lang="en-US" sz="2000" b="1" i="1" dirty="0">
                <a:solidFill>
                  <a:schemeClr val="accent2">
                    <a:lumMod val="75000"/>
                  </a:schemeClr>
                </a:solidFill>
                <a:sym typeface="Helvetica Neue"/>
              </a:rPr>
              <a:t>Gândiți-vă</a:t>
            </a:r>
            <a:r>
              <a:rPr lang="ro-RO" sz="2000" b="1" i="1" dirty="0">
                <a:solidFill>
                  <a:schemeClr val="accent2">
                    <a:lumMod val="75000"/>
                  </a:schemeClr>
                </a:solidFill>
                <a:sym typeface="Helvetica Neue"/>
              </a:rPr>
              <a:t> </a:t>
            </a:r>
            <a:r>
              <a:rPr lang="en-US" sz="2000" b="1" i="1" dirty="0">
                <a:solidFill>
                  <a:schemeClr val="accent2">
                    <a:lumMod val="75000"/>
                  </a:schemeClr>
                </a:solidFill>
                <a:sym typeface="Helvetica Neue"/>
              </a:rPr>
              <a:t>și </a:t>
            </a:r>
            <a:r>
              <a:rPr lang="ro-RO" sz="2000" b="1" i="1" dirty="0">
                <a:solidFill>
                  <a:schemeClr val="accent2">
                    <a:lumMod val="75000"/>
                  </a:schemeClr>
                </a:solidFill>
                <a:sym typeface="Helvetica Neue"/>
              </a:rPr>
              <a:t>împărtășiți cu colegii</a:t>
            </a:r>
            <a:r>
              <a:rPr lang="en-US" sz="2000" b="1" dirty="0">
                <a:solidFill>
                  <a:schemeClr val="accent2"/>
                </a:solidFill>
                <a:sym typeface="Helvetica Neue"/>
              </a:rPr>
              <a:t>: </a:t>
            </a:r>
            <a:r>
              <a:rPr lang="en-US" sz="2000" dirty="0" smtClean="0">
                <a:solidFill>
                  <a:srgbClr val="00B0F0"/>
                </a:solidFill>
                <a:latin typeface="Helvetica Neue"/>
                <a:ea typeface="Helvetica Neue"/>
                <a:cs typeface="Helvetica Neue"/>
                <a:sym typeface="Helvetica Neue"/>
              </a:rPr>
              <a:t>Ați putea enumera barierele</a:t>
            </a:r>
            <a:r>
              <a:rPr lang="ro-RO" sz="2000" dirty="0" smtClean="0">
                <a:solidFill>
                  <a:srgbClr val="00B0F0"/>
                </a:solidFill>
                <a:latin typeface="Helvetica Neue"/>
                <a:ea typeface="Helvetica Neue"/>
                <a:cs typeface="Helvetica Neue"/>
                <a:sym typeface="Helvetica Neue"/>
              </a:rPr>
              <a:t>le </a:t>
            </a:r>
            <a:r>
              <a:rPr lang="en-US" sz="2000" dirty="0" smtClean="0">
                <a:solidFill>
                  <a:srgbClr val="00B0F0"/>
                </a:solidFill>
                <a:latin typeface="Helvetica Neue"/>
                <a:ea typeface="Helvetica Neue"/>
                <a:cs typeface="Helvetica Neue"/>
                <a:sym typeface="Helvetica Neue"/>
              </a:rPr>
              <a:t>menționate mai sus în ordinea importanței lor</a:t>
            </a:r>
            <a:r>
              <a:rPr lang="ro-RO" sz="2000" dirty="0" smtClean="0">
                <a:solidFill>
                  <a:srgbClr val="00B0F0"/>
                </a:solidFill>
                <a:latin typeface="Helvetica Neue"/>
                <a:ea typeface="Helvetica Neue"/>
                <a:cs typeface="Helvetica Neue"/>
                <a:sym typeface="Helvetica Neue"/>
              </a:rPr>
              <a:t>, din punctul </a:t>
            </a:r>
            <a:r>
              <a:rPr lang="en-US" sz="2000" dirty="0" smtClean="0">
                <a:solidFill>
                  <a:srgbClr val="00B0F0"/>
                </a:solidFill>
                <a:latin typeface="Helvetica Neue"/>
                <a:ea typeface="Helvetica Neue"/>
                <a:cs typeface="Helvetica Neue"/>
                <a:sym typeface="Helvetica Neue"/>
              </a:rPr>
              <a:t>dvs.</a:t>
            </a:r>
            <a:r>
              <a:rPr lang="ro-RO" sz="2000" dirty="0" smtClean="0">
                <a:solidFill>
                  <a:srgbClr val="00B0F0"/>
                </a:solidFill>
                <a:latin typeface="Helvetica Neue"/>
                <a:ea typeface="Helvetica Neue"/>
                <a:cs typeface="Helvetica Neue"/>
                <a:sym typeface="Helvetica Neue"/>
              </a:rPr>
              <a:t> de vedere</a:t>
            </a:r>
            <a:r>
              <a:rPr lang="en-US" sz="2000" dirty="0" smtClean="0">
                <a:solidFill>
                  <a:srgbClr val="00B0F0"/>
                </a:solidFill>
                <a:latin typeface="Helvetica Neue"/>
                <a:ea typeface="Helvetica Neue"/>
                <a:cs typeface="Helvetica Neue"/>
                <a:sym typeface="Helvetica Neue"/>
              </a:rPr>
              <a:t>?</a:t>
            </a:r>
            <a:endParaRPr lang="en-GB" sz="2000" dirty="0">
              <a:solidFill>
                <a:srgbClr val="00B0F0"/>
              </a:solidFill>
            </a:endParaRPr>
          </a:p>
        </p:txBody>
      </p:sp>
      <p:sp>
        <p:nvSpPr>
          <p:cNvPr id="7"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Provocări regionale pentru Incluziune și Educație </a:t>
            </a:r>
          </a:p>
          <a:p>
            <a:pPr marL="0" marR="0" lvl="0" indent="0" algn="r" rtl="0">
              <a:lnSpc>
                <a:spcPct val="90000"/>
              </a:lnSpc>
              <a:spcBef>
                <a:spcPts val="0"/>
              </a:spcBef>
              <a:spcAft>
                <a:spcPts val="0"/>
              </a:spcAft>
              <a:buClr>
                <a:schemeClr val="dk1"/>
              </a:buClr>
              <a:buSzPts val="4800"/>
              <a:buFont typeface="Arial"/>
              <a:buNone/>
            </a:pPr>
            <a:r>
              <a:rPr lang="ro-RO" sz="2000" b="1" i="0" u="none" strike="noStrike" cap="none" dirty="0" smtClean="0">
                <a:solidFill>
                  <a:schemeClr val="accent4"/>
                </a:solidFill>
                <a:latin typeface="+mj-lt"/>
                <a:ea typeface="Helvetica Neue"/>
                <a:cs typeface="Helvetica Neue"/>
                <a:sym typeface="Helvetica Neue"/>
              </a:rPr>
              <a:t>Migrația</a:t>
            </a:r>
            <a:endParaRPr lang="en-US" sz="2000" b="1" i="0" u="none" strike="noStrike" cap="none"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372769962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4264</TotalTime>
  <Words>6986</Words>
  <Application>Microsoft Office PowerPoint</Application>
  <PresentationFormat>Widescreen</PresentationFormat>
  <Paragraphs>686</Paragraphs>
  <Slides>50</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Times New Roman</vt:lpstr>
      <vt:lpstr>Wingdings</vt:lpstr>
      <vt:lpstr>Noto Sans Symbols</vt:lpstr>
      <vt:lpstr>Arial</vt:lpstr>
      <vt:lpstr>Helvetica Neue</vt:lpstr>
      <vt:lpstr>Courier New</vt:lpstr>
      <vt:lpstr>Calibri</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user</cp:lastModifiedBy>
  <cp:revision>309</cp:revision>
  <dcterms:created xsi:type="dcterms:W3CDTF">2021-02-16T14:32:26Z</dcterms:created>
  <dcterms:modified xsi:type="dcterms:W3CDTF">2022-03-11T16:22:52Z</dcterms:modified>
</cp:coreProperties>
</file>