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pkyjbIfmj39q6pXKJh45C1iJT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4153CF-40CB-4A99-9430-671C40B70E75}">
  <a:tblStyle styleId="{7E4153CF-40CB-4A99-9430-671C40B70E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64" autoAdjust="0"/>
  </p:normalViewPr>
  <p:slideViewPr>
    <p:cSldViewPr snapToGrid="0">
      <p:cViewPr varScale="1">
        <p:scale>
          <a:sx n="61" d="100"/>
          <a:sy n="61" d="100"/>
        </p:scale>
        <p:origin x="149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592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9754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085746b3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085746b30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Десет основни житейски умения, определени от Световната здравна организация (СЗО), се считат за решаващи за 21-ви век: Въз основа на скорошни международни предложения, насочени към деца и юноши, и резултатите от доклад от международно проучване InCrea+, ние ще наричаме тези умения групирани в 3 основни категории (Trilling &amp; Fadel, 2009):1.Умения за учене (критическо мислене, креативност, сътрудничество, комуникация, решаване на проблеми)2. Умения за грамотност (информационна грамотност, медийна грамотност, технологична грамотност)3.Умения за живот (емпатия, гъвкавост и адаптивност, лидерство, инициативност и самонасочване, социално и междукултурно взаимодействие).При разработването на дейностите за учебната програма очакваме да покрием тези три набора от умения.</a:t>
            </a:r>
            <a:endParaRPr dirty="0"/>
          </a:p>
        </p:txBody>
      </p:sp>
      <p:sp>
        <p:nvSpPr>
          <p:cNvPr id="99" name="Google Shape;99;g11085746b30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9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085746b3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085746b30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Различните класификации на изкуството включват изобразително изкуство, визуално изкуство, пластично изкуство, пърформанс, приложно изкуство и декоративно изкуство (Бернар, 2020). Учебната програма ще се фокусира върху първите четири, а именно: изобразително изкуство, визуални изкуства, пластични изкуства, пърформанс. Учебната програма ще включва дейности, насочени както към известни художествени изрази, така и към творческа дейност.</a:t>
            </a:r>
            <a:endParaRPr dirty="0"/>
          </a:p>
        </p:txBody>
      </p:sp>
      <p:sp>
        <p:nvSpPr>
          <p:cNvPr id="116" name="Google Shape;116;g11085746b30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111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085746b3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085746b30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УДУ има 3 основни принципа.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Бележка на обучителя: Тук първо извлечете примери за всеки един от участниците. Ако не са сигурни, можете да предоставите примери:Ангажиране: чрез рутинни или нови дейности, опции за групова или индивидуална работа, самооценка и размисъл и т.н.Представяне: как споделяте съдържание: комбиниране на текст с визуализация или аудио, включване на жестове или движения и т.н.Израз: как учениците ви показват какво знаят: Нека заданието има множество формати – писмено, презентация, видео, комикс и т.н.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123" name="Google Shape;123;g11085746b30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88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085746b3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085746b30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Въз основа на тези основи е разработена учебната програма на InCrea. Структурата на дейностите отразява ключовите компоненти. Добри практики от цяла Европа също бяхаразглеждан.учебната програма ще насърчи серия от разнообразни и силно въздействащи ползи. Индексите на обучение се фокусират както върху краткосрочните, така и върху дългосрочните ползи.</a:t>
            </a:r>
            <a:endParaRPr lang="bg-BG" dirty="0"/>
          </a:p>
        </p:txBody>
      </p:sp>
      <p:sp>
        <p:nvSpPr>
          <p:cNvPr id="136" name="Google Shape;136;g11085746b30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58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085746b3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085746b30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Сега, когато имаме разбиране за основите на учебната програма, можем да започнем да разглеждаме стъпките, които трябва да предприемем, за да гарантираме, че нашите класни стаи са приобщаващи.</a:t>
            </a:r>
            <a:endParaRPr dirty="0"/>
          </a:p>
        </p:txBody>
      </p:sp>
      <p:sp>
        <p:nvSpPr>
          <p:cNvPr id="143" name="Google Shape;143;g11085746b30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98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16def4c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16def4ce1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Още веднъж подчертаваме важността да познавате своите ученици – техния произход, областите, в които процъфтяват, или областите, които са по-предизвикателни. Ясното разбиране на очакванията въз основа на тяхната възраст също може да ни помогне да изберем подходящо за възрастта съдържание и дейности.След това учителите трябва да се съсредоточат върху това и да обмислят специфичните характеристики на участниците и да споделят визията си с експертите, участващи в дейностите. Това помага при формирането на групи участници, като се имат предвид техните нужди, силни страни и уязвимости.</a:t>
            </a:r>
            <a:endParaRPr lang="bg-BG" b="1" dirty="0"/>
          </a:p>
        </p:txBody>
      </p:sp>
      <p:sp>
        <p:nvSpPr>
          <p:cNvPr id="150" name="Google Shape;150;g1116def4ce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18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134a0ab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134a0ab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g113134a0ab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807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134a0ab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134a0ab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Екипът на Project INCREA е разработил два инструмента за справяне с тази стъпка, а именно СПИСЪК ЗА КОНТРОЛНА ОЦЕНКА НА НУЖДИТЕ и инструмента за ОЦЕНКА НА дейността. Те трябва да бъдат използвани от учителя като отправна точка, когато решат да се заемат с приобщаващо образователно изкуство. След като завършат двата инструмента, учителите ще могат да разсъждават за това кои са основните видове риск от изключване, силните страни на децата, материалната база и общността/експертите, с които ще работят в техния контекст. Като част от процеса се препоръчва също учителят да знае и разбира какви са рисковете и основанията за изключване в училището или техния клас - просто казано да идентифицира „различните деца“, да има разбиране защо те се считат за такива, изправени ли са вече пред изключване и какви са техните нужди. Това става с помощта на КОНТРОЛНИЯ СПИСЪК, но също и чрез наблюдение, директни дискусии, частни или групови, консултации с училищния съветник, директора и родителите.</a:t>
            </a:r>
            <a:endParaRPr dirty="0"/>
          </a:p>
        </p:txBody>
      </p:sp>
      <p:sp>
        <p:nvSpPr>
          <p:cNvPr id="165" name="Google Shape;165;g113134a0ab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502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36a7a90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36a7a90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1136a7a90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737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085746b3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085746b30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g11085746b30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21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793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1a8f9352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1a8f9352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bg-BG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100" dirty="0">
                <a:latin typeface="Arial"/>
                <a:ea typeface="Arial"/>
                <a:cs typeface="Arial"/>
                <a:sym typeface="Arial"/>
              </a:rPr>
              <a:t>След СТЪПКА</a:t>
            </a:r>
            <a:r>
              <a:rPr lang="bg-BG" sz="1100" baseline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1, </a:t>
            </a:r>
            <a:r>
              <a:rPr lang="bg-BG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g-BG" sz="1100" dirty="0" err="1">
                <a:latin typeface="Arial"/>
                <a:ea typeface="Arial"/>
                <a:cs typeface="Arial"/>
                <a:sym typeface="Arial"/>
              </a:rPr>
              <a:t>обучителят</a:t>
            </a:r>
            <a:r>
              <a:rPr lang="bg-BG" sz="1100" dirty="0">
                <a:latin typeface="Arial"/>
                <a:ea typeface="Arial"/>
                <a:cs typeface="Arial"/>
                <a:sym typeface="Arial"/>
              </a:rPr>
              <a:t>  трябва да започне да сформира групите.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11a8f9352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228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3134a0ab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3134a0ab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След като създадете групите, учителят може да реши дали има нужда от подготовка по отношение на съдържанието с урок за осъзнаване на способностите и разнообразието, който ще има за цел да сенсибилизира учениците за различни способности, разнообразие и приобщаване. Не е задължително, но може да бъде особено полезно в групи, които не са работили заедно преди, в класове, които интегрират ученици с увреждания или в зависимост от състава на групата, груповата динамика (независимо дали има някакъв вид тормоз) и дали преди това са били информирани по въпроса.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13134a0ab3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344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3134a0ab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113134a0ab3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Това са някои примери за видеоклипове, които можете да използвате с вашите ученици, за да им представите теми за включване и да изградите осведоменост.</a:t>
            </a:r>
            <a:endParaRPr dirty="0"/>
          </a:p>
        </p:txBody>
      </p:sp>
      <p:sp>
        <p:nvSpPr>
          <p:cNvPr id="205" name="Google Shape;205;g113134a0ab3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47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1a8f9352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1a8f93526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Тези ресурси си струва да се спомене, тъй като биха могли да бъдат много полезни за прилагане на приобщаващи практики във вашия клас. Индексът за включване от Тони Буут и Мел Ейнскоу е набор от материали, които насочват училищата през процеса на приобщаващо развитие на училищата. Става дума за изграждане на подкрепящи общности и насърчаване на високи постижения за всички служители и ученици. Индексът съдържа серия от материали, ръководства и напътствия, които могат да бъдат полезни, когато работите за приобщаващи класни стаи.</a:t>
            </a:r>
            <a:endParaRPr dirty="0"/>
          </a:p>
        </p:txBody>
      </p:sp>
      <p:sp>
        <p:nvSpPr>
          <p:cNvPr id="212" name="Google Shape;212;g111a8f93526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092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4731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c4d38af3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g10c4d38af3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708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c4d38af3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10c4d38af3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006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25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085746b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1085746b3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55" name="Google Shape;55;g11085746b3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7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085746b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085746b3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1085746b30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61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085746b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085746b3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Нека отделим 10 минути, за да поговорим заедно и да прегледаме какво сме научили до този момент за основите на учебната програма. Всички тези теми бяха обхванати в Част 1 от курса за обучение, така че е добре да помислим върху теоретичното съдържание сега. Бележка на обучителя: накарайте участниците да обсъдят заедно какво си спомнят и след това да споделят ключови точки с групата.</a:t>
            </a:r>
            <a:endParaRPr dirty="0"/>
          </a:p>
        </p:txBody>
      </p:sp>
      <p:sp>
        <p:nvSpPr>
          <p:cNvPr id="74" name="Google Shape;74;g11085746b3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99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085746b3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085746b30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Когато говорихме за приобщаването, има много различни начини да го тълкуваме. Партньорите по проекта InCrea присъстваха на обучение, където обсъдихме нашите виждания за приобщаването и разгледахме тези три точки за ключови.Въз основа на проучвания, проведени в партньорските страни, беше очевидно, че има редица много важни предизвикателства пред включването. Най-въздействащите са културни, социално-икономически, социални, физически, когнитивни, поведенчески, надареност и талант и поради тази причина нашата учебна програма се фокусира върху работата за премахване на тези бариери пред приобщаването.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Включване като процес, при който се предоставя равен достъп и възможности на всеки в рамките на определена група без пречки или предразсъдъци, като се имат предвид индивидуалните нужди, способности, умения и особеностиПриобщаващото образование като процес, при който образованието е достъпно за всички и предоставя равни възможности, отбелязвайки и използвайки различията за постигане на оптимални резултати от обучението за всички.че изкуствата в приобщаващото образование предоставят универсален език за изразяване на лични, социални умения и чувства, позволявайки участие и ангажираност с всеки без страх от грешки и </a:t>
            </a:r>
            <a:r>
              <a:rPr lang="ru-RU" dirty="0" err="1"/>
              <a:t>преценка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1" i="1" dirty="0">
              <a:solidFill>
                <a:srgbClr val="EC73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1400"/>
              <a:defRPr/>
            </a:pP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Социалното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включване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е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свързано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това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че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всеки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човек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участва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обществото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има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контрол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върху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собствените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си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ресурси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Става дума и за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общност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която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се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грижи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за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членовете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си, кара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ги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да се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чувстват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добре дошли и е готова да се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приспособи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за да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отговаря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различните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им </a:t>
            </a:r>
            <a:r>
              <a:rPr lang="ru-RU" sz="1200" b="1" i="1" dirty="0" err="1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нужди</a:t>
            </a:r>
            <a:r>
              <a:rPr lang="ru-RU" sz="12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.”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												</a:t>
            </a:r>
            <a:r>
              <a:rPr lang="ru-RU" sz="1000" dirty="0" err="1">
                <a:solidFill>
                  <a:schemeClr val="dk1"/>
                </a:solidFill>
              </a:rPr>
              <a:t>Marino-Francis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  <a:r>
              <a:rPr lang="ru-RU" sz="1000" dirty="0" err="1">
                <a:solidFill>
                  <a:schemeClr val="dk1"/>
                </a:solidFill>
              </a:rPr>
              <a:t>and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  <a:r>
              <a:rPr lang="ru-RU" sz="1000" dirty="0" err="1">
                <a:solidFill>
                  <a:schemeClr val="dk1"/>
                </a:solidFill>
              </a:rPr>
              <a:t>Worrall-Davies</a:t>
            </a:r>
            <a:r>
              <a:rPr lang="ru-RU" sz="1000" dirty="0">
                <a:solidFill>
                  <a:schemeClr val="dk1"/>
                </a:solidFill>
              </a:rPr>
              <a:t> (2010, p.38): </a:t>
            </a:r>
            <a:endParaRPr lang="ru-RU" sz="1200" b="1" i="1" dirty="0">
              <a:solidFill>
                <a:srgbClr val="EC73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83" name="Google Shape;83;g11085746b30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16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085746b3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085746b3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Забележка за обучителя: Първо задайте въпрос на участниците. Накарайте ги да обсъждат заедно и да споделят своите отговори и след това да подчертаят броя на предимствата, които включването има в нашата училищна общност. Вижте колко от тях успяха да идентифицират</a:t>
            </a:r>
            <a:endParaRPr dirty="0"/>
          </a:p>
        </p:txBody>
      </p:sp>
      <p:sp>
        <p:nvSpPr>
          <p:cNvPr id="90" name="Google Shape;90;g11085746b3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52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085746b3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085746b3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Забележка за обучителя: Първо задайте въпрос на участниците. Накарайте ги да обсъждат заедно и да споделят своите отговори и след това да подчертаят броя на предимствата, които включването има в нашата училищна общност. Вижте колко от тях успяха да идентифицират</a:t>
            </a:r>
            <a:endParaRPr dirty="0"/>
          </a:p>
        </p:txBody>
      </p:sp>
      <p:sp>
        <p:nvSpPr>
          <p:cNvPr id="90" name="Google Shape;90;g11085746b3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24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3134a0ab3_0_78"/>
          <p:cNvSpPr txBox="1"/>
          <p:nvPr/>
        </p:nvSpPr>
        <p:spPr>
          <a:xfrm>
            <a:off x="1028700" y="435307"/>
            <a:ext cx="102489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13134a0ab3_0_8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113134a0ab3_0_80"/>
          <p:cNvSpPr/>
          <p:nvPr/>
        </p:nvSpPr>
        <p:spPr>
          <a:xfrm>
            <a:off x="0" y="6708711"/>
            <a:ext cx="12192000" cy="14940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g113134a0ab3_0_80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113134a0ab3_0_8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13134a0ab3_0_73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8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113134a0ab3_0_73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4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113134a0ab3_0_73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13134a0ab3_0_73"/>
          <p:cNvSpPr/>
          <p:nvPr/>
        </p:nvSpPr>
        <p:spPr>
          <a:xfrm>
            <a:off x="10885638" y="4305482"/>
            <a:ext cx="1759800" cy="509100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XY5TyCUTlo&amp;ab_channel=Uniting" TargetMode="External"/><Relationship Id="rId3" Type="http://schemas.openxmlformats.org/officeDocument/2006/relationships/hyperlink" Target="https://www.youtube.com/watch?v=8HPh4RoV63s&amp;ab_channel=UNICEFEurope%26CentralAsia" TargetMode="External"/><Relationship Id="rId7" Type="http://schemas.openxmlformats.org/officeDocument/2006/relationships/hyperlink" Target="https://www.youtube.com/watch?v=7euYspGvBsY&amp;ab_channel=TeachingsinEduca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sQuM5e0QGLg" TargetMode="External"/><Relationship Id="rId5" Type="http://schemas.openxmlformats.org/officeDocument/2006/relationships/hyperlink" Target="https://www.youtube.com/watch?v=64M6NoFM2RI&amp;ab_channel=DOUGWARE1" TargetMode="External"/><Relationship Id="rId4" Type="http://schemas.openxmlformats.org/officeDocument/2006/relationships/hyperlink" Target="https://www.youtube.com/watch?v=6SnXBKEfr2s&amp;ab_channel=SheenaSihvon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net.org.uk/resources/docs/Index%20English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VdPNWMGyZY" TargetMode="External"/><Relationship Id="rId3" Type="http://schemas.openxmlformats.org/officeDocument/2006/relationships/hyperlink" Target="https://www.youtube.com/watch?v=ZIPsPRaZP6M" TargetMode="External"/><Relationship Id="rId7" Type="http://schemas.openxmlformats.org/officeDocument/2006/relationships/hyperlink" Target="https://www.youtube.com/watch?v=zuoPZkFcLV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CtRY_1mZWWg" TargetMode="External"/><Relationship Id="rId5" Type="http://schemas.openxmlformats.org/officeDocument/2006/relationships/hyperlink" Target="https://www.eenet.org.uk/resources/docs/Index%20English.pdf" TargetMode="External"/><Relationship Id="rId4" Type="http://schemas.openxmlformats.org/officeDocument/2006/relationships/hyperlink" Target="https://en.unesco.org/gem-report/report/2020/inclus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4" y="4002318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bg-BG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Учебна програма</a:t>
            </a:r>
            <a:endParaRPr sz="20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085746b30_0_4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Умения за 21 век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02" name="Google Shape;102;g11085746b30_0_42"/>
          <p:cNvSpPr txBox="1"/>
          <p:nvPr/>
        </p:nvSpPr>
        <p:spPr>
          <a:xfrm>
            <a:off x="1345675" y="1359175"/>
            <a:ext cx="881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14141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3" name="Google Shape;103;g11085746b30_0_42"/>
          <p:cNvSpPr/>
          <p:nvPr/>
        </p:nvSpPr>
        <p:spPr>
          <a:xfrm>
            <a:off x="6509175" y="1200750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Справяне със стрес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g11085746b30_0_42"/>
          <p:cNvSpPr/>
          <p:nvPr/>
        </p:nvSpPr>
        <p:spPr>
          <a:xfrm>
            <a:off x="9296775" y="1630575"/>
            <a:ext cx="2130300" cy="16689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Ефективна комуникация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g11085746b30_0_42"/>
          <p:cNvSpPr/>
          <p:nvPr/>
        </p:nvSpPr>
        <p:spPr>
          <a:xfrm>
            <a:off x="4863625" y="4959375"/>
            <a:ext cx="2012700" cy="16689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Умения за междуличностни отношение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11085746b30_0_42"/>
          <p:cNvSpPr/>
          <p:nvPr/>
        </p:nvSpPr>
        <p:spPr>
          <a:xfrm>
            <a:off x="376150" y="4621550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Решаване на проблеми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g11085746b30_0_42"/>
          <p:cNvSpPr/>
          <p:nvPr/>
        </p:nvSpPr>
        <p:spPr>
          <a:xfrm>
            <a:off x="9894775" y="3696200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Вземане на решения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g11085746b30_0_42"/>
          <p:cNvSpPr/>
          <p:nvPr/>
        </p:nvSpPr>
        <p:spPr>
          <a:xfrm>
            <a:off x="3442663" y="1200750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Креативно мислене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g11085746b30_0_42"/>
          <p:cNvSpPr/>
          <p:nvPr/>
        </p:nvSpPr>
        <p:spPr>
          <a:xfrm>
            <a:off x="376150" y="1854850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Критично мислене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g11085746b30_0_42"/>
          <p:cNvSpPr/>
          <p:nvPr/>
        </p:nvSpPr>
        <p:spPr>
          <a:xfrm>
            <a:off x="5657100" y="2896725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мпатия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g11085746b30_0_42"/>
          <p:cNvSpPr/>
          <p:nvPr/>
        </p:nvSpPr>
        <p:spPr>
          <a:xfrm>
            <a:off x="2699775" y="3429000"/>
            <a:ext cx="2130300" cy="18396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Само-осъзнатост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g11085746b30_0_42"/>
          <p:cNvSpPr/>
          <p:nvPr/>
        </p:nvSpPr>
        <p:spPr>
          <a:xfrm>
            <a:off x="7515375" y="4450175"/>
            <a:ext cx="1781400" cy="1476000"/>
          </a:xfrm>
          <a:prstGeom prst="ellipse">
            <a:avLst/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Helvetica Neue"/>
                <a:ea typeface="Helvetica Neue"/>
                <a:cs typeface="Helvetica Neue"/>
                <a:sym typeface="Helvetica Neue"/>
              </a:rPr>
              <a:t>Справяне с емоции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85746b30_0_64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Раздели на изкуството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19" name="Google Shape;119;g11085746b30_0_64"/>
          <p:cNvSpPr txBox="1"/>
          <p:nvPr/>
        </p:nvSpPr>
        <p:spPr>
          <a:xfrm>
            <a:off x="722200" y="2313450"/>
            <a:ext cx="10535100" cy="3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lnSpc>
                <a:spcPct val="107916"/>
              </a:lnSpc>
              <a:buClr>
                <a:srgbClr val="EC7320"/>
              </a:buClr>
              <a:buSzPts val="1600"/>
              <a:buFont typeface="Arial"/>
              <a:buChar char="❖"/>
            </a:pPr>
            <a:r>
              <a:rPr lang="bg-BG" sz="16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Изящни изкуства. </a:t>
            </a:r>
            <a:r>
              <a:rPr lang="ru-RU" sz="1600" dirty="0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включват рисунка, живопис, гравюра, скулптура, калиграфия. </a:t>
            </a:r>
            <a:endParaRPr sz="1600" dirty="0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>
              <a:lnSpc>
                <a:spcPct val="107916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bg-BG" sz="16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Визуалните изкуства</a:t>
            </a:r>
            <a:r>
              <a:rPr lang="es-ES" sz="16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lang="ru-RU" sz="1600" dirty="0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включват всички изобразителни изкуства, в допълнение към новите медии, фотографията, екологичното изкуство, съвременното. </a:t>
            </a:r>
          </a:p>
          <a:p>
            <a:pPr marL="457200" lvl="0" indent="-330200">
              <a:lnSpc>
                <a:spcPct val="107916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endParaRPr lang="ru-RU" sz="1600" dirty="0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>
              <a:lnSpc>
                <a:spcPct val="107916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bg-BG" sz="16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Пластични изкуства</a:t>
            </a:r>
            <a:r>
              <a:rPr lang="es-ES" sz="16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600" dirty="0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 произведения на изкуството, които са формирани, а не непременно пластмасови предмети; се състои от триизмерни произведения като глина, гипс, камък, метали, дърво и хартия (оригами).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endParaRPr lang="bg-BG"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bg-BG" sz="16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Изкуство за изпълнение</a:t>
            </a:r>
            <a:r>
              <a:rPr lang="es-ES" sz="1600" b="1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600" dirty="0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тази класификация се състои от форма на изкуство, която се отнася до събития за публични изпълнения, които се случват главно в театъра (традиционно пърформансово изкуство – театър, опера, музика и балет; Съвременно пърформансово изкуство – пантомима).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085746b30_0_7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УДУ</a:t>
            </a:r>
            <a:r>
              <a:rPr lang="es-ES" sz="2000" dirty="0">
                <a:solidFill>
                  <a:srgbClr val="00AEEF"/>
                </a:solidFill>
              </a:rPr>
              <a:t> (</a:t>
            </a:r>
            <a:r>
              <a:rPr lang="bg-BG" sz="2000" dirty="0">
                <a:solidFill>
                  <a:srgbClr val="00AEEF"/>
                </a:solidFill>
              </a:rPr>
              <a:t>Универсален Дизайн за Учене</a:t>
            </a:r>
            <a:r>
              <a:rPr lang="es-ES" sz="2000" dirty="0">
                <a:solidFill>
                  <a:srgbClr val="00AEEF"/>
                </a:solidFill>
              </a:rPr>
              <a:t>)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26" name="Google Shape;126;g11085746b30_0_70"/>
          <p:cNvSpPr txBox="1"/>
          <p:nvPr/>
        </p:nvSpPr>
        <p:spPr>
          <a:xfrm>
            <a:off x="152400" y="1956525"/>
            <a:ext cx="11947800" cy="33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Учителят предоставя</a:t>
            </a:r>
            <a:r>
              <a:rPr lang="es-E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						</a:t>
            </a:r>
            <a:r>
              <a:rPr lang="bg-BG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Ученикът получава</a:t>
            </a:r>
            <a:r>
              <a:rPr lang="es-E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>
              <a:spcBef>
                <a:spcPts val="600"/>
              </a:spcBef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1600" dirty="0">
                <a:latin typeface="+mn-lt"/>
              </a:rPr>
              <a:t>Множество средства за ангажиране (ЗАЩО)	 	 Опции за това как да се ангажирате с тема и интересът е активиран </a:t>
            </a:r>
          </a:p>
          <a:p>
            <a:pPr marL="457200" lvl="0" indent="-330200" algn="just">
              <a:spcBef>
                <a:spcPts val="600"/>
              </a:spcBef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1600" dirty="0">
                <a:latin typeface="+mn-lt"/>
              </a:rPr>
              <a:t>Множество средства за представителство (КАКВО) 	 	Опции за това как получават информация </a:t>
            </a:r>
            <a:endParaRPr sz="16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buClr>
                <a:srgbClr val="EC7320"/>
              </a:buClr>
              <a:buSzPts val="1600"/>
              <a:buFont typeface="Arial"/>
              <a:buChar char="❖"/>
            </a:pPr>
            <a:r>
              <a:rPr lang="ru-RU" sz="1600" dirty="0">
                <a:latin typeface="+mn-lt"/>
              </a:rPr>
              <a:t>Множество средства за действие и изразяване (КАК) </a:t>
            </a:r>
            <a:r>
              <a:rPr lang="en-US" sz="1600" dirty="0">
                <a:latin typeface="+mn-lt"/>
              </a:rPr>
              <a:t>               </a:t>
            </a:r>
            <a:r>
              <a:rPr lang="ru-RU" sz="1600" dirty="0">
                <a:latin typeface="+mn-lt"/>
              </a:rPr>
              <a:t>Опции за споделяне на своите идеи и изразяване</a:t>
            </a:r>
          </a:p>
          <a:p>
            <a:pPr marL="457200" lvl="0" indent="-330200" algn="just">
              <a:buClr>
                <a:srgbClr val="EC7320"/>
              </a:buClr>
              <a:buSzPts val="1600"/>
              <a:buChar char="❖"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0" name="Google Shape;130;g11085746b30_0_70"/>
          <p:cNvSpPr txBox="1"/>
          <p:nvPr/>
        </p:nvSpPr>
        <p:spPr>
          <a:xfrm>
            <a:off x="1749775" y="3756975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g11085746b30_0_70"/>
          <p:cNvPicPr preferRelativeResize="0"/>
          <p:nvPr/>
        </p:nvPicPr>
        <p:blipFill rotWithShape="1">
          <a:blip r:embed="rId3">
            <a:alphaModFix/>
          </a:blip>
          <a:srcRect l="26847" t="28903" r="28650" b="17848"/>
          <a:stretch/>
        </p:blipFill>
        <p:spPr>
          <a:xfrm>
            <a:off x="1144189" y="4060157"/>
            <a:ext cx="1964853" cy="118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1085746b30_0_70"/>
          <p:cNvSpPr txBox="1"/>
          <p:nvPr/>
        </p:nvSpPr>
        <p:spPr>
          <a:xfrm>
            <a:off x="3508675" y="4451000"/>
            <a:ext cx="66927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500" dirty="0">
                <a:latin typeface="Helvetica Neue"/>
                <a:ea typeface="Helvetica Neue"/>
                <a:cs typeface="Helvetica Neue"/>
                <a:sym typeface="Helvetica Neue"/>
              </a:rPr>
              <a:t>Можете ли да се сетите за примери за всяко от тези?</a:t>
            </a:r>
            <a:r>
              <a:rPr lang="es-ES" sz="15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5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085746b30_0_7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dirty="0" err="1"/>
              <a:t>InCrea</a:t>
            </a:r>
            <a:r>
              <a:rPr lang="es-ES" sz="4800" dirty="0"/>
              <a:t>+ </a:t>
            </a:r>
            <a:r>
              <a:rPr lang="bg-BG" sz="4800" dirty="0"/>
              <a:t>Учебна програма</a:t>
            </a:r>
            <a:endParaRPr sz="4800"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AEEF"/>
              </a:solidFill>
            </a:endParaRPr>
          </a:p>
        </p:txBody>
      </p:sp>
      <p:graphicFrame>
        <p:nvGraphicFramePr>
          <p:cNvPr id="139" name="Google Shape;139;g11085746b30_0_76"/>
          <p:cNvGraphicFramePr/>
          <p:nvPr>
            <p:extLst>
              <p:ext uri="{D42A27DB-BD31-4B8C-83A1-F6EECF244321}">
                <p14:modId xmlns:p14="http://schemas.microsoft.com/office/powerpoint/2010/main" val="3777158063"/>
              </p:ext>
            </p:extLst>
          </p:nvPr>
        </p:nvGraphicFramePr>
        <p:xfrm>
          <a:off x="549600" y="1308125"/>
          <a:ext cx="11544300" cy="4785325"/>
        </p:xfrm>
        <a:graphic>
          <a:graphicData uri="http://schemas.openxmlformats.org/drawingml/2006/table">
            <a:tbl>
              <a:tblPr>
                <a:noFill/>
                <a:tableStyleId>{7E4153CF-40CB-4A99-9430-671C40B70E75}</a:tableStyleId>
              </a:tblPr>
              <a:tblGrid>
                <a:gridCol w="303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53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bg-BG" sz="1800" b="1" dirty="0">
                          <a:solidFill>
                            <a:srgbClr val="EC732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Структура</a:t>
                      </a:r>
                      <a:endParaRPr sz="16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Разработени са дейности, насочени към предизвикателствата пред приобщаването. Под всяко предизвикателство към приобщаването има поредица от дейности, реализирани чрез един от 4-те основни вида художествено изразяване, които също се отнасят до съответното умение от 21-ви век. УДУ е водещият принцип за всички дейности в учебната програма.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bg-BG" sz="1800" b="1" dirty="0">
                          <a:solidFill>
                            <a:srgbClr val="EC732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Добра практика</a:t>
                      </a:r>
                      <a:endParaRPr sz="1800" b="1" dirty="0">
                        <a:solidFill>
                          <a:srgbClr val="EC732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При разработването на учебната програма ние вземаме предвид съществуващите добри практики в цяла Европа. Ние също така избираме тези, които отговарят на основите и целите на проекта INCREA+ или ги доразработваме, за да отговарят на критериите.</a:t>
                      </a:r>
                      <a:endParaRPr lang="bg-BG"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bg-BG" sz="1800" b="1" dirty="0">
                          <a:solidFill>
                            <a:srgbClr val="EC732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Обучителни индекси</a:t>
                      </a:r>
                      <a:endParaRPr sz="18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/>
                        <a:t>Краткосрочни ползи</a:t>
                      </a:r>
                      <a:r>
                        <a:rPr lang="ru-RU" sz="1600" dirty="0"/>
                        <a:t>: Развитие на уменията на 21-ви век у учениците. Повишено включване на ученици в неравностойно положение в училищата на участниците. Създаване на учители и CCS професионалисти, обучени в художествени приобщаващи практики. Насърчаване на творчеството, културата, мултикултурализма и благосъстоянието чрез учебни инструменти, материали и образователни </a:t>
                      </a:r>
                      <a:r>
                        <a:rPr lang="ru-RU" sz="1600" b="0" dirty="0"/>
                        <a:t>ресурси.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/>
                        <a:t>Дългосрочни ползи: </a:t>
                      </a:r>
                      <a:r>
                        <a:rPr lang="ru-RU" sz="1600" dirty="0"/>
                        <a:t>Дифузия на образователни практики по изкуствата на европейско ниво. Подобряване на условията на учебната среда и учебните постижения на всички ученици. Намаляване на отпадналите от групи в неравностойно положение. По-силно сътрудничество между CCS и училищата.</a:t>
                      </a:r>
                      <a:endParaRPr lang="bg-BG"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085746b30_0_82"/>
          <p:cNvSpPr txBox="1">
            <a:spLocks noGrp="1"/>
          </p:cNvSpPr>
          <p:nvPr>
            <p:ph type="body" idx="1"/>
          </p:nvPr>
        </p:nvSpPr>
        <p:spPr>
          <a:xfrm>
            <a:off x="1088548" y="2491475"/>
            <a:ext cx="107667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dirty="0"/>
              <a:t>Въпроси</a:t>
            </a:r>
            <a:r>
              <a:rPr lang="es-ES" dirty="0"/>
              <a:t>? </a:t>
            </a:r>
            <a:r>
              <a:rPr lang="bg-BG" dirty="0"/>
              <a:t>Коментари</a:t>
            </a:r>
            <a:r>
              <a:rPr lang="es-ES" dirty="0"/>
              <a:t>?</a:t>
            </a:r>
            <a:endParaRPr dirty="0"/>
          </a:p>
        </p:txBody>
      </p:sp>
      <p:pic>
        <p:nvPicPr>
          <p:cNvPr id="146" name="Google Shape;146;g11085746b30_0_82"/>
          <p:cNvPicPr preferRelativeResize="0"/>
          <p:nvPr/>
        </p:nvPicPr>
        <p:blipFill rotWithShape="1">
          <a:blip r:embed="rId3">
            <a:alphaModFix/>
          </a:blip>
          <a:srcRect l="28050" t="13583" r="32935" b="16147"/>
          <a:stretch/>
        </p:blipFill>
        <p:spPr>
          <a:xfrm>
            <a:off x="5301082" y="3687884"/>
            <a:ext cx="1957867" cy="1856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16def4ce1_0_27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ru-RU" sz="2000" dirty="0">
                <a:solidFill>
                  <a:srgbClr val="00AEEF"/>
                </a:solidFill>
              </a:rPr>
              <a:t>Как да осигурите приобщаване във вашата класна стая </a:t>
            </a:r>
          </a:p>
          <a:p>
            <a:pPr marL="0" lvl="0" indent="0"/>
            <a:r>
              <a:rPr lang="ru-RU" sz="2000" dirty="0">
                <a:solidFill>
                  <a:schemeClr val="accent4"/>
                </a:solidFill>
              </a:rPr>
              <a:t>Стъпка 1 Оценяване</a:t>
            </a:r>
            <a:endParaRPr lang="ru-RU" sz="2000" dirty="0"/>
          </a:p>
        </p:txBody>
      </p:sp>
      <p:sp>
        <p:nvSpPr>
          <p:cNvPr id="153" name="Google Shape;153;g1116def4ce1_0_27"/>
          <p:cNvSpPr txBox="1"/>
          <p:nvPr/>
        </p:nvSpPr>
        <p:spPr>
          <a:xfrm>
            <a:off x="709500" y="1588200"/>
            <a:ext cx="9288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</p:txBody>
      </p:sp>
      <p:sp>
        <p:nvSpPr>
          <p:cNvPr id="154" name="Google Shape;154;g1116def4ce1_0_27"/>
          <p:cNvSpPr txBox="1"/>
          <p:nvPr/>
        </p:nvSpPr>
        <p:spPr>
          <a:xfrm>
            <a:off x="607700" y="2222275"/>
            <a:ext cx="112986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да се осигури активното участие на учениците в дейностите, е важно да се знае: </a:t>
            </a:r>
            <a:endParaRPr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9250" algn="just">
              <a:lnSpc>
                <a:spcPct val="150000"/>
              </a:lnSpc>
              <a:buClr>
                <a:srgbClr val="EC7320"/>
              </a:buClr>
              <a:buSzPts val="1900"/>
              <a:buFont typeface="Helvetica Neue"/>
              <a:buChar char="❖"/>
            </a:pPr>
            <a:r>
              <a:rPr lang="es-ES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специфични силни и уязвими страни на членовете на групата  </a:t>
            </a:r>
          </a:p>
          <a:p>
            <a:pPr marL="457200" lvl="0" indent="-349250" algn="just">
              <a:lnSpc>
                <a:spcPct val="150000"/>
              </a:lnSpc>
              <a:buClr>
                <a:srgbClr val="EC7320"/>
              </a:buClr>
              <a:buSzPts val="1900"/>
              <a:buFont typeface="Helvetica Neue"/>
              <a:buChar char="❖"/>
            </a:pPr>
            <a:r>
              <a:rPr lang="ru-RU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очакванията и способностите, свързани с възрастта.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3134a0ab3_0_1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bg-BG" sz="2000" dirty="0">
                <a:solidFill>
                  <a:srgbClr val="00AEEF"/>
                </a:solidFill>
              </a:rPr>
              <a:t>Как да осигурите приобщаване във вашата класна стая </a:t>
            </a:r>
          </a:p>
          <a:p>
            <a:pPr marL="0" lvl="0" indent="0"/>
            <a:r>
              <a:rPr lang="bg-BG" sz="2000" dirty="0">
                <a:solidFill>
                  <a:schemeClr val="accent4"/>
                </a:solidFill>
              </a:rPr>
              <a:t>Стъпка 1</a:t>
            </a:r>
            <a:r>
              <a:rPr lang="es-ES" sz="2000" dirty="0">
                <a:solidFill>
                  <a:schemeClr val="accent4"/>
                </a:solidFill>
              </a:rPr>
              <a:t> </a:t>
            </a:r>
            <a:r>
              <a:rPr lang="bg-BG" sz="2000" dirty="0">
                <a:solidFill>
                  <a:schemeClr val="accent4"/>
                </a:solidFill>
              </a:rPr>
              <a:t>Оценяване</a:t>
            </a:r>
            <a:endParaRPr dirty="0"/>
          </a:p>
        </p:txBody>
      </p:sp>
      <p:sp>
        <p:nvSpPr>
          <p:cNvPr id="161" name="Google Shape;161;g113134a0ab3_0_1"/>
          <p:cNvSpPr txBox="1"/>
          <p:nvPr/>
        </p:nvSpPr>
        <p:spPr>
          <a:xfrm>
            <a:off x="836725" y="1690000"/>
            <a:ext cx="10344300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Принципите, които ръководят преподавателите при работа с класове или групи от ученици, като се има предвид, че някои от тях изпитват предизвикателства, трябва да включват: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endParaRPr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възприемане на положително отношение и очаквания за учене към всички участници</a:t>
            </a: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насърчаване на комуникационните компетенции</a:t>
            </a: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прилагане на принципите на универсалния дизайн за </a:t>
            </a:r>
            <a:r>
              <a:rPr lang="ru-RU" sz="15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учене</a:t>
            </a: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за да се осигури активно участие</a:t>
            </a: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като се имат предвид уменията на 21-ви век, които дейностите могат да подкрепят</a:t>
            </a: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избор и използване на подходяща персонализация за различните учащи</a:t>
            </a: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насочване към обучението и наблюдение/записване на представянето на учениците</a:t>
            </a: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AutoNum type="alphaLcPeriod"/>
            </a:pPr>
            <a:r>
              <a:rPr lang="ru-RU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бъдете готови да въвеждате и прилагате промени в подхода, когато/ако е необходимо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3134a0ab3_0_7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Как да осигурите приобщаване във вашата класна стая </a:t>
            </a: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accent4"/>
                </a:solidFill>
              </a:rPr>
              <a:t>Стъпка 1</a:t>
            </a:r>
            <a:r>
              <a:rPr lang="es-ES" sz="2000" dirty="0">
                <a:solidFill>
                  <a:schemeClr val="accent4"/>
                </a:solidFill>
              </a:rPr>
              <a:t> </a:t>
            </a:r>
            <a:r>
              <a:rPr lang="bg-BG" sz="2000" dirty="0">
                <a:solidFill>
                  <a:schemeClr val="accent4"/>
                </a:solidFill>
              </a:rPr>
              <a:t>Оценяване</a:t>
            </a:r>
            <a:r>
              <a:rPr lang="es-ES" sz="2000" dirty="0">
                <a:solidFill>
                  <a:schemeClr val="accent4"/>
                </a:solidFill>
              </a:rPr>
              <a:t>: </a:t>
            </a:r>
            <a:r>
              <a:rPr lang="bg-BG" sz="2000" dirty="0">
                <a:solidFill>
                  <a:schemeClr val="accent4"/>
                </a:solidFill>
              </a:rPr>
              <a:t>Оценка на нуждите</a:t>
            </a:r>
            <a:endParaRPr dirty="0"/>
          </a:p>
        </p:txBody>
      </p:sp>
      <p:sp>
        <p:nvSpPr>
          <p:cNvPr id="168" name="Google Shape;168;g113134a0ab3_0_7"/>
          <p:cNvSpPr txBox="1"/>
          <p:nvPr/>
        </p:nvSpPr>
        <p:spPr>
          <a:xfrm>
            <a:off x="836725" y="1690000"/>
            <a:ext cx="1034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g113134a0ab3_0_7"/>
          <p:cNvPicPr preferRelativeResize="0"/>
          <p:nvPr/>
        </p:nvPicPr>
        <p:blipFill rotWithShape="1">
          <a:blip r:embed="rId3">
            <a:alphaModFix/>
          </a:blip>
          <a:srcRect l="33581" t="9607" r="33372" b="7211"/>
          <a:stretch/>
        </p:blipFill>
        <p:spPr>
          <a:xfrm>
            <a:off x="2423102" y="2090204"/>
            <a:ext cx="1405525" cy="186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13134a0ab3_0_7"/>
          <p:cNvSpPr txBox="1"/>
          <p:nvPr/>
        </p:nvSpPr>
        <p:spPr>
          <a:xfrm>
            <a:off x="4157575" y="2669700"/>
            <a:ext cx="7265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Helvetica Neue"/>
                <a:ea typeface="Helvetica Neue"/>
                <a:cs typeface="Helvetica Neue"/>
                <a:sym typeface="Helvetica Neue"/>
              </a:rPr>
              <a:t>Нека да прегледаме  Списък за Оценка на нуждите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36a7a90bb_0_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ru-RU" sz="2000" dirty="0">
                <a:solidFill>
                  <a:srgbClr val="00AEEF"/>
                </a:solidFill>
              </a:rPr>
              <a:t>Как да осигурите приобщаване във вашата класна стая </a:t>
            </a:r>
          </a:p>
          <a:p>
            <a:pPr marL="0" lvl="0" indent="0"/>
            <a:r>
              <a:rPr lang="ru-RU" sz="2000" dirty="0">
                <a:solidFill>
                  <a:schemeClr val="accent4"/>
                </a:solidFill>
              </a:rPr>
              <a:t>Стъпка 1 Оценяване: Оценка на нуждите</a:t>
            </a:r>
            <a:endParaRPr lang="ru-RU" sz="2000" dirty="0"/>
          </a:p>
        </p:txBody>
      </p:sp>
      <p:sp>
        <p:nvSpPr>
          <p:cNvPr id="177" name="Google Shape;177;g1136a7a90bb_0_0"/>
          <p:cNvSpPr txBox="1"/>
          <p:nvPr/>
        </p:nvSpPr>
        <p:spPr>
          <a:xfrm>
            <a:off x="836725" y="1690000"/>
            <a:ext cx="1034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g1136a7a90bb_0_0"/>
          <p:cNvPicPr preferRelativeResize="0"/>
          <p:nvPr/>
        </p:nvPicPr>
        <p:blipFill rotWithShape="1">
          <a:blip r:embed="rId3">
            <a:alphaModFix/>
          </a:blip>
          <a:srcRect l="33581" t="9607" r="33372" b="7211"/>
          <a:stretch/>
        </p:blipFill>
        <p:spPr>
          <a:xfrm>
            <a:off x="2423102" y="2090204"/>
            <a:ext cx="1405525" cy="186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136a7a90bb_0_0"/>
          <p:cNvSpPr txBox="1"/>
          <p:nvPr/>
        </p:nvSpPr>
        <p:spPr>
          <a:xfrm>
            <a:off x="4157575" y="2669700"/>
            <a:ext cx="7265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dirty="0"/>
              <a:t>Нека да разгледаме въпросника за Силни страни и трудности на InCrea+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085746b30_0_87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Как да осигурите приобщаване в класната стая</a:t>
            </a:r>
            <a:endParaRPr sz="2000" dirty="0">
              <a:solidFill>
                <a:srgbClr val="00AEEF"/>
              </a:solidFill>
            </a:endParaRPr>
          </a:p>
        </p:txBody>
      </p:sp>
      <p:pic>
        <p:nvPicPr>
          <p:cNvPr id="186" name="Google Shape;186;g11085746b30_0_87"/>
          <p:cNvPicPr preferRelativeResize="0"/>
          <p:nvPr/>
        </p:nvPicPr>
        <p:blipFill rotWithShape="1">
          <a:blip r:embed="rId3">
            <a:alphaModFix/>
          </a:blip>
          <a:srcRect l="33581" t="9607" r="33372" b="7211"/>
          <a:stretch/>
        </p:blipFill>
        <p:spPr>
          <a:xfrm>
            <a:off x="2130477" y="1960679"/>
            <a:ext cx="1405525" cy="186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1085746b30_0_87"/>
          <p:cNvSpPr txBox="1"/>
          <p:nvPr/>
        </p:nvSpPr>
        <p:spPr>
          <a:xfrm>
            <a:off x="3922525" y="2151550"/>
            <a:ext cx="7506900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bg-BG" sz="23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Групова работа: Говорете заедно </a:t>
            </a:r>
          </a:p>
          <a:p>
            <a:pPr lvl="0"/>
            <a:endParaRPr sz="2300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>
              <a:buClr>
                <a:schemeClr val="accent4"/>
              </a:buClr>
              <a:buSzPts val="2000"/>
              <a:buFont typeface="Helvetica Neue"/>
              <a:buChar char="★"/>
            </a:pPr>
            <a:r>
              <a:rPr lang="ru-RU" sz="2000" dirty="0">
                <a:latin typeface="Helvetica Neue"/>
                <a:ea typeface="Helvetica Neue"/>
                <a:cs typeface="Helvetica Neue"/>
                <a:sym typeface="Helvetica Neue"/>
              </a:rPr>
              <a:t>Помислете върху анализа на нуждите</a:t>
            </a:r>
          </a:p>
          <a:p>
            <a:pPr marL="457200" lvl="0" indent="-355600">
              <a:buClr>
                <a:schemeClr val="accent4"/>
              </a:buClr>
              <a:buSzPts val="2000"/>
              <a:buFont typeface="Helvetica Neue"/>
              <a:buChar char="★"/>
            </a:pPr>
            <a:r>
              <a:rPr lang="ru-RU" sz="2000" dirty="0">
                <a:latin typeface="Helvetica Neue"/>
                <a:ea typeface="Helvetica Neue"/>
                <a:cs typeface="Helvetica Neue"/>
                <a:sym typeface="Helvetica Neue"/>
              </a:rPr>
              <a:t>Какво вече правите, за да включите всички ученици?</a:t>
            </a:r>
          </a:p>
          <a:p>
            <a:pPr marL="457200" lvl="0" indent="-355600">
              <a:buClr>
                <a:schemeClr val="accent4"/>
              </a:buClr>
              <a:buSzPts val="2000"/>
              <a:buFont typeface="Helvetica Neue"/>
              <a:buChar char="★"/>
            </a:pPr>
            <a:r>
              <a:rPr lang="ru-RU" sz="2000" dirty="0">
                <a:latin typeface="Helvetica Neue"/>
                <a:ea typeface="Helvetica Neue"/>
                <a:cs typeface="Helvetica Neue"/>
                <a:sym typeface="Helvetica Neue"/>
              </a:rPr>
              <a:t>Какво друго бихте могли да направите, за да гарантирате, че всички ученици са включени?</a:t>
            </a:r>
          </a:p>
          <a:p>
            <a:pPr marL="457200" lvl="0" indent="-355600">
              <a:buClr>
                <a:schemeClr val="accent4"/>
              </a:buClr>
              <a:buSzPts val="2000"/>
              <a:buFont typeface="Helvetica Neue"/>
              <a:buChar char="★"/>
            </a:pPr>
            <a:r>
              <a:rPr lang="ru-RU" sz="2000" dirty="0">
                <a:latin typeface="Helvetica Neue"/>
                <a:ea typeface="Helvetica Neue"/>
                <a:cs typeface="Helvetica Neue"/>
                <a:sym typeface="Helvetica Neue"/>
              </a:rPr>
              <a:t>Имате ли нужда от подкрепа от експерти? Кои/Защо?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1969924"/>
            <a:ext cx="10521600" cy="2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ru-RU" sz="7062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Основи на учебната програма и Как да осигурим приобщаване в класната стая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1a8f93526_0_1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ru-RU" sz="2000" dirty="0">
                <a:solidFill>
                  <a:srgbClr val="00AEEF"/>
                </a:solidFill>
              </a:rPr>
              <a:t>Как да осигурите приобщаване в класната стая</a:t>
            </a:r>
          </a:p>
          <a:p>
            <a:pPr marL="0" lvl="0" indent="0"/>
            <a:r>
              <a:rPr lang="ru-RU" sz="2000" dirty="0">
                <a:solidFill>
                  <a:schemeClr val="accent4"/>
                </a:solidFill>
              </a:rPr>
              <a:t>Стъпка 2  Сформиране на групи и обучение по включване</a:t>
            </a:r>
          </a:p>
        </p:txBody>
      </p:sp>
      <p:sp>
        <p:nvSpPr>
          <p:cNvPr id="194" name="Google Shape;194;g111a8f93526_0_18"/>
          <p:cNvSpPr txBox="1"/>
          <p:nvPr/>
        </p:nvSpPr>
        <p:spPr>
          <a:xfrm>
            <a:off x="258075" y="2328450"/>
            <a:ext cx="11362200" cy="327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Учениците трябва да се присъединят и да участват доброволно.</a:t>
            </a:r>
          </a:p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Групата трябва да бъде смесена - деца в риск от изключване и деца, които се считат и смятат, че НЕ са изложени на риск от изключване.</a:t>
            </a:r>
          </a:p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Учителят може да реши да създаде повече от една група и въз основа на нуждите, интересите и възможностите на участниците да ги накара да работят едновременно върху различни дейности и да споделят опит.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3134a0ab3_0_23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ru-RU" sz="2000" dirty="0">
                <a:solidFill>
                  <a:srgbClr val="00AEEF"/>
                </a:solidFill>
              </a:rPr>
              <a:t>Как да осигурите приобщаване в класната стая</a:t>
            </a: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accent4"/>
                </a:solidFill>
              </a:rPr>
              <a:t>Стъпка</a:t>
            </a:r>
            <a:r>
              <a:rPr lang="es-ES" sz="2000" dirty="0">
                <a:solidFill>
                  <a:schemeClr val="accent4"/>
                </a:solidFill>
              </a:rPr>
              <a:t> 2 </a:t>
            </a:r>
            <a:r>
              <a:rPr lang="bg-BG" sz="2000" dirty="0">
                <a:solidFill>
                  <a:schemeClr val="accent4"/>
                </a:solidFill>
              </a:rPr>
              <a:t> Сформиране на групи и обучение по включване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201" name="Google Shape;201;g113134a0ab3_0_23"/>
          <p:cNvSpPr txBox="1"/>
          <p:nvPr/>
        </p:nvSpPr>
        <p:spPr>
          <a:xfrm>
            <a:off x="258075" y="1959000"/>
            <a:ext cx="113622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Въвеждането на кръстосани сесии с отделни дейности може да разшири базата от знания и опита на участващите ученици и да ги ангажира с нови теми и хора.</a:t>
            </a:r>
          </a:p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Още веднъж трябва да се вземе предвид възрастта на бъдещите участници при разработването на подхода, формирането на групата и подбора на дейностите от учебната програма. </a:t>
            </a:r>
          </a:p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Препоръчително е да има подготовка по съдържание с урок за осъзнаване на способностите и разнообразието, който ще има за цел да сенсибилизира учениците за различни способности, разнообразие и приобщаване.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3134a0ab3_0_67"/>
          <p:cNvSpPr txBox="1"/>
          <p:nvPr/>
        </p:nvSpPr>
        <p:spPr>
          <a:xfrm>
            <a:off x="1192975" y="1613650"/>
            <a:ext cx="72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13134a0ab3_0_67"/>
          <p:cNvSpPr txBox="1"/>
          <p:nvPr/>
        </p:nvSpPr>
        <p:spPr>
          <a:xfrm>
            <a:off x="608650" y="1613650"/>
            <a:ext cx="11125200" cy="48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Ето някои линкове към видеа, които можете да използвате при подготовката за урок по темите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bg-BG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 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Equity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https://www.youtube.com/watch?v=8HPh4RoV63s&amp;ab_channel=UNICEFEurope%26CentralAsia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bg-BG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Приобщаване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https://www.youtube.com/watch?v=6SnXBKEfr2s&amp;ab_channel=SheenaSihvonen</a:t>
            </a:r>
            <a:endParaRPr sz="16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bg-BG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Разнообразие и приобщаване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https://www.youtube.com/watch?v=64M6NoFM2RI&amp;ab_channel=DOUGWARE1</a:t>
            </a:r>
            <a:endParaRPr sz="16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bg-BG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Всички сме различни 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bg-BG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ТОВА Е СТРАХОТНО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 | Cole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Blakeway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TEDxWestVancouverED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https://www.youtube.com/watch?v=sQuM5e0QGLg</a:t>
            </a:r>
            <a:endParaRPr sz="16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Inclusion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Classroom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Inclusive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Movement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https://www.youtube.com/watch?v=7euYspGvBsY&amp;ab_channel=TeachingsinEducation</a:t>
            </a:r>
            <a:endParaRPr sz="16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Inclusion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Makes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More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Vibrant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https://www.youtube.com/watch?v=QXY5TyCUTlo&amp;ab_channel=Uniting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9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1a8f93526_0_24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Индекс за приобщаване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215" name="Google Shape;215;g111a8f93526_0_24"/>
          <p:cNvSpPr txBox="1"/>
          <p:nvPr/>
        </p:nvSpPr>
        <p:spPr>
          <a:xfrm>
            <a:off x="1305275" y="2818925"/>
            <a:ext cx="9430500" cy="344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50" dirty="0">
              <a:solidFill>
                <a:srgbClr val="0021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5000"/>
              </a:lnSpc>
              <a:spcBef>
                <a:spcPts val="1100"/>
              </a:spcBef>
            </a:pPr>
            <a:r>
              <a:rPr lang="ru-RU" sz="1600" dirty="0">
                <a:solidFill>
                  <a:srgbClr val="202124"/>
                </a:solidFill>
              </a:rPr>
              <a:t>Можете да използвате индекса във вашето училище, за да:</a:t>
            </a:r>
            <a:endParaRPr sz="1350" dirty="0">
              <a:solidFill>
                <a:srgbClr val="002C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7025">
              <a:lnSpc>
                <a:spcPct val="115000"/>
              </a:lnSpc>
              <a:spcBef>
                <a:spcPts val="1100"/>
              </a:spcBef>
              <a:buClr>
                <a:srgbClr val="EC7320"/>
              </a:buClr>
              <a:buSzPts val="1550"/>
              <a:buFont typeface="Helvetica Neue"/>
              <a:buChar char="❖"/>
            </a:pPr>
            <a:r>
              <a:rPr lang="ru-RU" sz="155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Прегледайте и анализирайте вашите собствени практики, политики и култури и идентифицирайте области, които може да създават пречки пред участието и ученето.</a:t>
            </a:r>
          </a:p>
          <a:p>
            <a:pPr marL="457200" lvl="0" indent="-327025">
              <a:lnSpc>
                <a:spcPct val="115000"/>
              </a:lnSpc>
              <a:spcBef>
                <a:spcPts val="1100"/>
              </a:spcBef>
              <a:buClr>
                <a:srgbClr val="EC7320"/>
              </a:buClr>
              <a:buSzPts val="1550"/>
              <a:buFont typeface="Helvetica Neue"/>
              <a:buChar char="❖"/>
            </a:pPr>
            <a:r>
              <a:rPr lang="ru-RU" sz="155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Решите как да пренасочите приоритетите и да оцените напредъка</a:t>
            </a:r>
          </a:p>
          <a:p>
            <a:pPr marL="457200" lvl="0" indent="-327025">
              <a:lnSpc>
                <a:spcPct val="115000"/>
              </a:lnSpc>
              <a:spcBef>
                <a:spcPts val="1100"/>
              </a:spcBef>
              <a:buClr>
                <a:srgbClr val="EC7320"/>
              </a:buClr>
              <a:buSzPts val="1550"/>
              <a:buFont typeface="Helvetica Neue"/>
              <a:buChar char="❖"/>
            </a:pPr>
            <a:r>
              <a:rPr lang="ru-RU" sz="155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Насърчавате размисъл и преглед на училищните дейности, за да работите за по-приобщаваща среда</a:t>
            </a: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50" dirty="0">
              <a:solidFill>
                <a:srgbClr val="002C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s-ES" u="sng" dirty="0">
                <a:solidFill>
                  <a:schemeClr val="hlink"/>
                </a:solidFill>
                <a:hlinkClick r:id="rId3"/>
              </a:rPr>
              <a:t>https://www.eenet.org.uk/resources/docs/Index%20English.pdf</a:t>
            </a:r>
            <a:endParaRPr dirty="0"/>
          </a:p>
        </p:txBody>
      </p:sp>
      <p:sp>
        <p:nvSpPr>
          <p:cNvPr id="216" name="Google Shape;216;g111a8f93526_0_24"/>
          <p:cNvSpPr/>
          <p:nvPr/>
        </p:nvSpPr>
        <p:spPr>
          <a:xfrm>
            <a:off x="1509150" y="1995350"/>
            <a:ext cx="9173700" cy="750600"/>
          </a:xfrm>
          <a:prstGeom prst="roundRect">
            <a:avLst>
              <a:gd name="adj" fmla="val 16667"/>
            </a:avLst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400"/>
              <a:defRPr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“...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 ресурс за подкрепа на приобщаващото развитие на училищата” Тони Бут и Мел Ейнскоу</a:t>
            </a:r>
            <a:endParaRPr lang="en-GB"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/>
        </p:nvSpPr>
        <p:spPr>
          <a:xfrm>
            <a:off x="835200" y="3118251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Въпроси</a:t>
            </a:r>
            <a:r>
              <a:rPr lang="es-E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4298357" y="5545392"/>
            <a:ext cx="3595285" cy="52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28571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c4d38af33_0_27"/>
          <p:cNvSpPr txBox="1"/>
          <p:nvPr/>
        </p:nvSpPr>
        <p:spPr>
          <a:xfrm>
            <a:off x="377150" y="1527826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Допълнителни ресурси и материали за използване удома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10c4d38af33_0_27"/>
          <p:cNvSpPr txBox="1"/>
          <p:nvPr/>
        </p:nvSpPr>
        <p:spPr>
          <a:xfrm>
            <a:off x="4298357" y="5545392"/>
            <a:ext cx="35952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28571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g10c4d38af33_0_27"/>
          <p:cNvSpPr txBox="1"/>
          <p:nvPr/>
        </p:nvSpPr>
        <p:spPr>
          <a:xfrm>
            <a:off x="377150" y="2415250"/>
            <a:ext cx="11618100" cy="40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>
              <a:buSzPts val="1400"/>
              <a:buChar char="●"/>
            </a:pPr>
            <a:r>
              <a:rPr lang="ru-RU" sz="1600" dirty="0"/>
              <a:t>Силата на приобщаващото образование | Илен Шварц </a:t>
            </a:r>
            <a:r>
              <a:rPr lang="es-ES" sz="1600" dirty="0"/>
              <a:t>| </a:t>
            </a:r>
            <a:r>
              <a:rPr lang="es-ES" sz="1600" dirty="0" err="1"/>
              <a:t>TEDxEastsidePrep</a:t>
            </a:r>
            <a:r>
              <a:rPr lang="es-ES" sz="1600" dirty="0"/>
              <a:t> </a:t>
            </a:r>
            <a:r>
              <a:rPr lang="es-ES" sz="1600" u="sng" dirty="0">
                <a:solidFill>
                  <a:schemeClr val="hlink"/>
                </a:solidFill>
                <a:hlinkClick r:id="rId3"/>
              </a:rPr>
              <a:t>https://www.youtube.com/watch?v=ZIPsPRaZP6M</a:t>
            </a:r>
            <a:endParaRPr sz="1600" dirty="0"/>
          </a:p>
          <a:p>
            <a:pPr marL="457200" lvl="0" indent="-317500">
              <a:buSzPts val="1400"/>
              <a:buChar char="●"/>
            </a:pPr>
            <a:r>
              <a:rPr lang="ru-RU" sz="1600" dirty="0"/>
              <a:t>Доклад на ЮНЕСКО за включване и образование </a:t>
            </a:r>
            <a:r>
              <a:rPr lang="es-ES" sz="1600" u="sng" dirty="0">
                <a:solidFill>
                  <a:schemeClr val="hlink"/>
                </a:solidFill>
                <a:hlinkClick r:id="rId4"/>
              </a:rPr>
              <a:t>https://en.unesco.org/gem-report/report/2020/inclusion</a:t>
            </a:r>
            <a:r>
              <a:rPr lang="es-ES" sz="1600" dirty="0"/>
              <a:t> </a:t>
            </a:r>
            <a:endParaRPr sz="1600" dirty="0"/>
          </a:p>
          <a:p>
            <a:pPr marL="457200" lvl="0" indent="-317500">
              <a:buSzPts val="1400"/>
              <a:buChar char="●"/>
            </a:pPr>
            <a:r>
              <a:rPr lang="ru-RU" sz="1600" dirty="0"/>
              <a:t>Индекс за включване </a:t>
            </a:r>
            <a:r>
              <a:rPr lang="es-ES" sz="1600" u="sng" dirty="0">
                <a:solidFill>
                  <a:schemeClr val="hlink"/>
                </a:solidFill>
                <a:hlinkClick r:id="rId5"/>
              </a:rPr>
              <a:t>https://www.eenet.org.uk/resources/docs/Index%20English.pdf</a:t>
            </a:r>
            <a:r>
              <a:rPr lang="es-ES" sz="1600" dirty="0"/>
              <a:t> </a:t>
            </a:r>
            <a:endParaRPr sz="1600" dirty="0"/>
          </a:p>
          <a:p>
            <a:pPr marL="457200" lvl="0" indent="-317500">
              <a:buSzPts val="1400"/>
              <a:buChar char="●"/>
            </a:pPr>
            <a:r>
              <a:rPr lang="ru-RU" sz="1600" dirty="0"/>
              <a:t>Преосмисляне на уврежданията и приобщаващото образование | Ян Уилсън </a:t>
            </a:r>
            <a:r>
              <a:rPr lang="es-ES" sz="1600" dirty="0"/>
              <a:t>| </a:t>
            </a:r>
            <a:r>
              <a:rPr lang="es-ES" sz="1600" dirty="0" err="1"/>
              <a:t>TEDxUniversityofTulsa</a:t>
            </a:r>
            <a:r>
              <a:rPr lang="es-ES" sz="1600" dirty="0"/>
              <a:t> </a:t>
            </a:r>
            <a:r>
              <a:rPr lang="es-ES" sz="1600" u="sng" dirty="0">
                <a:solidFill>
                  <a:schemeClr val="hlink"/>
                </a:solidFill>
                <a:hlinkClick r:id="rId6"/>
              </a:rPr>
              <a:t>https://www.youtube.com/watch?v=CtRY_1mZWWg</a:t>
            </a:r>
            <a:r>
              <a:rPr lang="es-ES" sz="1600" dirty="0"/>
              <a:t> </a:t>
            </a:r>
            <a:endParaRPr sz="1600" dirty="0"/>
          </a:p>
          <a:p>
            <a:pPr marL="457200" lvl="0" indent="-317500">
              <a:buSzPts val="1400"/>
              <a:buChar char="●"/>
            </a:pPr>
            <a:r>
              <a:rPr lang="ru-RU" sz="1600" dirty="0"/>
              <a:t>Преосмисляне на предизвикателни деца - Където има умение, има и начин | Дж. Стюарт Аблон </a:t>
            </a:r>
            <a:r>
              <a:rPr lang="es-ES" sz="1600" dirty="0"/>
              <a:t>| </a:t>
            </a:r>
            <a:r>
              <a:rPr lang="es-ES" sz="1600" dirty="0" err="1"/>
              <a:t>TEDxBeaconStreet</a:t>
            </a:r>
            <a:r>
              <a:rPr lang="es-ES" sz="1600" dirty="0"/>
              <a:t> </a:t>
            </a:r>
            <a:r>
              <a:rPr lang="es-ES" sz="1600" u="sng" dirty="0">
                <a:solidFill>
                  <a:schemeClr val="hlink"/>
                </a:solidFill>
                <a:hlinkClick r:id="rId7"/>
              </a:rPr>
              <a:t>https://www.youtube.com/watch?v=zuoPZkFcLVs</a:t>
            </a:r>
            <a:r>
              <a:rPr lang="es-ES" sz="1600" dirty="0"/>
              <a:t> </a:t>
            </a:r>
            <a:endParaRPr sz="1600" dirty="0"/>
          </a:p>
          <a:p>
            <a:pPr marL="457200" lvl="0" indent="-317500">
              <a:buSzPts val="1400"/>
              <a:buChar char="●"/>
            </a:pPr>
            <a:r>
              <a:rPr lang="ru-RU" sz="1600" dirty="0"/>
              <a:t>Защо се нуждаем от универсален дизайн | Майкъл Несмит </a:t>
            </a:r>
            <a:r>
              <a:rPr lang="es-ES" sz="1600" dirty="0"/>
              <a:t>| </a:t>
            </a:r>
            <a:r>
              <a:rPr lang="es-ES" sz="1600" dirty="0" err="1"/>
              <a:t>TEDxBoulder</a:t>
            </a:r>
            <a:r>
              <a:rPr lang="es-ES" sz="1600" dirty="0"/>
              <a:t> </a:t>
            </a:r>
            <a:r>
              <a:rPr lang="es-ES" sz="1600" u="sng" dirty="0">
                <a:solidFill>
                  <a:schemeClr val="hlink"/>
                </a:solidFill>
                <a:hlinkClick r:id="rId8"/>
              </a:rPr>
              <a:t>https://www.youtube.com/watch?v=bVdPNWMGyZY</a:t>
            </a:r>
            <a:r>
              <a:rPr lang="es-ES" sz="1600" dirty="0"/>
              <a:t> </a:t>
            </a:r>
            <a:endParaRPr sz="1600" dirty="0"/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ru-RU" sz="1600" dirty="0"/>
              <a:t>Глава 9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ru-RU" sz="1600" dirty="0"/>
              <a:t>Насоки за InCrea 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ru-RU" sz="1600" dirty="0"/>
              <a:t>Дейност за размисъл: Помислете за вашата класна стая и вашите ученици. Какво вече правите, за да направите класната си стая приобщаваща? Какво друго бихте могли да направите, за да го направите по-приобщаващо?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ru-RU" sz="1600" dirty="0"/>
              <a:t>Дейност за размисъл: Прегледайте своята оценка на нуждите и помислете, че е от полза за вас и вашите ученици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c4d38af33_0_17"/>
          <p:cNvSpPr txBox="1"/>
          <p:nvPr/>
        </p:nvSpPr>
        <p:spPr>
          <a:xfrm>
            <a:off x="872522" y="2638651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Благодарим Ви за вниманието</a:t>
            </a:r>
            <a:r>
              <a:rPr lang="es-E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5" name="Google Shape;235;g10c4d38af3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0299" y="3646051"/>
            <a:ext cx="4445675" cy="27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370688" y="2689952"/>
            <a:ext cx="11450700" cy="330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0850">
              <a:buClr>
                <a:srgbClr val="EC7320"/>
              </a:buClr>
              <a:buSzPts val="3500"/>
              <a:buFont typeface="Helvetica Neue"/>
              <a:buChar char="❖"/>
            </a:pPr>
            <a:r>
              <a:rPr lang="ru-RU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Откриете целите на InCrea+ Програма</a:t>
            </a:r>
          </a:p>
          <a:p>
            <a:pPr marL="457200" lvl="0" indent="-450850">
              <a:buClr>
                <a:srgbClr val="EC7320"/>
              </a:buClr>
              <a:buSzPts val="3500"/>
              <a:buFont typeface="Helvetica Neue"/>
              <a:buChar char="❖"/>
            </a:pPr>
            <a:r>
              <a:rPr lang="ru-RU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Идентифицирате изборите и основите на учебната програма</a:t>
            </a:r>
          </a:p>
          <a:p>
            <a:pPr marL="457200" lvl="0" indent="-450850">
              <a:buClr>
                <a:srgbClr val="EC7320"/>
              </a:buClr>
              <a:buSzPts val="3500"/>
              <a:buFont typeface="Helvetica Neue"/>
              <a:buChar char="❖"/>
            </a:pPr>
            <a:r>
              <a:rPr lang="ru-RU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Разберете структурата на учебната програма</a:t>
            </a:r>
          </a:p>
          <a:p>
            <a:pPr marL="457200" lvl="0" indent="-450850">
              <a:buClr>
                <a:srgbClr val="EC7320"/>
              </a:buClr>
              <a:buSzPts val="3500"/>
              <a:buFont typeface="Helvetica Neue"/>
              <a:buChar char="❖"/>
            </a:pPr>
            <a:r>
              <a:rPr lang="ru-RU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Разпознаете и обсъдите начини за осигуряване на приобщаване във вашата класна стая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761999" y="1917487"/>
            <a:ext cx="4219575" cy="61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4000" b="1" i="0" u="none" strike="noStrike" cap="none" dirty="0">
                <a:solidFill>
                  <a:srgbClr val="00AE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Цели</a:t>
            </a:r>
            <a:r>
              <a:rPr lang="es-ES" sz="4000" b="1" dirty="0">
                <a:solidFill>
                  <a:srgbClr val="00AE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0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085746b30_0_6"/>
          <p:cNvSpPr txBox="1">
            <a:spLocks noGrp="1"/>
          </p:cNvSpPr>
          <p:nvPr>
            <p:ph type="body" idx="1"/>
          </p:nvPr>
        </p:nvSpPr>
        <p:spPr>
          <a:xfrm>
            <a:off x="2933474" y="468425"/>
            <a:ext cx="92586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4000" dirty="0" err="1"/>
              <a:t>InCrea</a:t>
            </a:r>
            <a:r>
              <a:rPr lang="es-ES" sz="4000" dirty="0"/>
              <a:t>+ </a:t>
            </a:r>
            <a:r>
              <a:rPr lang="bg-BG" sz="4000" dirty="0"/>
              <a:t>Учебна програма цели да</a:t>
            </a:r>
            <a:r>
              <a:rPr lang="es-ES" sz="4000" dirty="0"/>
              <a:t>…</a:t>
            </a:r>
            <a:endParaRPr sz="4000" dirty="0"/>
          </a:p>
        </p:txBody>
      </p:sp>
      <p:sp>
        <p:nvSpPr>
          <p:cNvPr id="58" name="Google Shape;58;g11085746b30_0_6"/>
          <p:cNvSpPr/>
          <p:nvPr/>
        </p:nvSpPr>
        <p:spPr>
          <a:xfrm>
            <a:off x="607700" y="1766350"/>
            <a:ext cx="11095200" cy="1081500"/>
          </a:xfrm>
          <a:prstGeom prst="roundRect">
            <a:avLst>
              <a:gd name="adj" fmla="val 16667"/>
            </a:avLst>
          </a:prstGeom>
          <a:solidFill>
            <a:srgbClr val="EC73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400"/>
              <a:defRPr/>
            </a:pPr>
            <a:r>
              <a:rPr lang="es-E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Осигури иновативен метод за приобщаващо образование и насърчаване на благосъстоянието чрез прилагане на образователно съдържание и практики по изкуства</a:t>
            </a:r>
            <a:endParaRPr sz="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11085746b30_0_6"/>
          <p:cNvSpPr txBox="1"/>
          <p:nvPr/>
        </p:nvSpPr>
        <p:spPr>
          <a:xfrm>
            <a:off x="2083625" y="2936875"/>
            <a:ext cx="7328700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9250">
              <a:buClr>
                <a:srgbClr val="EC7320"/>
              </a:buClr>
              <a:buSzPts val="2500"/>
              <a:buFont typeface="Helvetica Neue"/>
              <a:buChar char="❖"/>
            </a:pPr>
            <a:r>
              <a:rPr lang="ru-RU" sz="1500" dirty="0">
                <a:latin typeface="Helvetica Neue"/>
                <a:ea typeface="Helvetica Neue"/>
                <a:cs typeface="Helvetica Neue"/>
                <a:sym typeface="Helvetica Neue"/>
              </a:rPr>
              <a:t>Разработване на учебни ресурси, материали, образователни дейности за създаване на изкуство и обучителни модули за насърчаване на творчеството, културата, мултикултурния диалог, психологическите ресурси и основните умения на 21-ви век у учениците от средното образование (11 до 16 години).</a:t>
            </a:r>
          </a:p>
          <a:p>
            <a:pPr marL="342900" lvl="0" indent="-349250">
              <a:buClr>
                <a:srgbClr val="EC7320"/>
              </a:buClr>
              <a:buSzPts val="2500"/>
              <a:buFont typeface="Helvetica Neue"/>
              <a:buChar char="❖"/>
            </a:pPr>
            <a:r>
              <a:rPr lang="ru-RU" sz="1500" dirty="0">
                <a:latin typeface="Helvetica Neue"/>
                <a:ea typeface="Helvetica Neue"/>
                <a:cs typeface="Helvetica Neue"/>
                <a:sym typeface="Helvetica Neue"/>
              </a:rPr>
              <a:t>Насърчаване на социалното включване на ученици от средното образование със специални образователни потребности, ученици от малцинства или семейства с ниски доходи.</a:t>
            </a:r>
          </a:p>
          <a:p>
            <a:pPr marL="342900" lvl="0" indent="-349250">
              <a:buClr>
                <a:srgbClr val="EC7320"/>
              </a:buClr>
              <a:buSzPts val="2500"/>
              <a:buFont typeface="Helvetica Neue"/>
              <a:buChar char="❖"/>
            </a:pPr>
            <a:r>
              <a:rPr lang="ru-RU" sz="1500" dirty="0">
                <a:latin typeface="Helvetica Neue"/>
                <a:ea typeface="Helvetica Neue"/>
                <a:cs typeface="Helvetica Neue"/>
                <a:sym typeface="Helvetica Neue"/>
              </a:rPr>
              <a:t>Повишаване на уменията и компетенциите на учителите в приобщаващото образование.</a:t>
            </a:r>
          </a:p>
          <a:p>
            <a:pPr marL="342900" lvl="0" indent="-349250">
              <a:buClr>
                <a:srgbClr val="EC7320"/>
              </a:buClr>
              <a:buSzPts val="2500"/>
              <a:buFont typeface="Helvetica Neue"/>
              <a:buChar char="❖"/>
            </a:pPr>
            <a:r>
              <a:rPr lang="ru-RU" sz="1500" dirty="0">
                <a:latin typeface="Helvetica Neue"/>
                <a:ea typeface="Helvetica Neue"/>
                <a:cs typeface="Helvetica Neue"/>
                <a:sym typeface="Helvetica Neue"/>
              </a:rPr>
              <a:t>Предоставяне на набор от нови умения и компетенции за CCS.</a:t>
            </a:r>
          </a:p>
          <a:p>
            <a:pPr marL="342900" lvl="0" indent="-349250">
              <a:buClr>
                <a:srgbClr val="EC7320"/>
              </a:buClr>
              <a:buSzPts val="2500"/>
              <a:buFont typeface="Helvetica Neue"/>
              <a:buChar char="❖"/>
            </a:pPr>
            <a:r>
              <a:rPr lang="ru-RU" sz="1500" dirty="0">
                <a:latin typeface="Helvetica Neue"/>
                <a:ea typeface="Helvetica Neue"/>
                <a:cs typeface="Helvetica Neue"/>
                <a:sym typeface="Helvetica Neue"/>
              </a:rPr>
              <a:t>Насърчаване на възможното сътрудничество между специалисти по изкуства, образователни експерти и учители.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085746b30_0_13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Избори за </a:t>
            </a:r>
            <a:r>
              <a:rPr lang="es-ES" sz="2000" dirty="0" err="1">
                <a:solidFill>
                  <a:srgbClr val="00AEEF"/>
                </a:solidFill>
              </a:rPr>
              <a:t>InCrea</a:t>
            </a:r>
            <a:r>
              <a:rPr lang="es-ES" sz="2000" dirty="0">
                <a:solidFill>
                  <a:srgbClr val="00AEEF"/>
                </a:solidFill>
              </a:rPr>
              <a:t>+ </a:t>
            </a:r>
            <a:r>
              <a:rPr lang="bg-BG" sz="2000" dirty="0">
                <a:solidFill>
                  <a:srgbClr val="00AEEF"/>
                </a:solidFill>
              </a:rPr>
              <a:t>учебна програма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66" name="Google Shape;66;g11085746b30_0_13"/>
          <p:cNvSpPr/>
          <p:nvPr/>
        </p:nvSpPr>
        <p:spPr>
          <a:xfrm rot="1671076" flipH="1">
            <a:off x="9054617" y="1636697"/>
            <a:ext cx="2175616" cy="146852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EA91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100" b="1" dirty="0">
                <a:latin typeface="Helvetica Neue"/>
                <a:ea typeface="Helvetica Neue"/>
                <a:cs typeface="Helvetica Neue"/>
                <a:sym typeface="Helvetica Neue"/>
              </a:rPr>
              <a:t>Кои сфери насърчават развитието на програмата</a:t>
            </a:r>
            <a:r>
              <a:rPr lang="es-ES" sz="2100" b="1" dirty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2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g11085746b30_0_13"/>
          <p:cNvSpPr/>
          <p:nvPr/>
        </p:nvSpPr>
        <p:spPr>
          <a:xfrm rot="-1288702" flipH="1">
            <a:off x="134532" y="1866513"/>
            <a:ext cx="2667760" cy="193122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A91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100" b="1" dirty="0">
                <a:latin typeface="Helvetica Neue"/>
                <a:ea typeface="Helvetica Neue"/>
                <a:cs typeface="Helvetica Neue"/>
                <a:sym typeface="Helvetica Neue"/>
              </a:rPr>
              <a:t>Какви са основите на учебната програма</a:t>
            </a:r>
            <a:r>
              <a:rPr lang="es-ES" sz="2100" b="1" dirty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2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g11085746b30_0_13"/>
          <p:cNvSpPr txBox="1"/>
          <p:nvPr/>
        </p:nvSpPr>
        <p:spPr>
          <a:xfrm>
            <a:off x="4387500" y="3992950"/>
            <a:ext cx="3612600" cy="2031295"/>
          </a:xfrm>
          <a:prstGeom prst="rect">
            <a:avLst/>
          </a:prstGeom>
          <a:noFill/>
          <a:ln w="38100" cap="flat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bg-BG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Приобщаване</a:t>
            </a: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bg-BG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за 21 век</a:t>
            </a: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bg-BG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Раздели по изкуство</a:t>
            </a: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bg-BG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УДУ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g11085746b30_0_13"/>
          <p:cNvPicPr preferRelativeResize="0"/>
          <p:nvPr/>
        </p:nvPicPr>
        <p:blipFill rotWithShape="1">
          <a:blip r:embed="rId3">
            <a:alphaModFix/>
          </a:blip>
          <a:srcRect l="51736" t="26572" r="26315" b="24127"/>
          <a:stretch/>
        </p:blipFill>
        <p:spPr>
          <a:xfrm>
            <a:off x="2363573" y="3695150"/>
            <a:ext cx="1170551" cy="13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1085746b30_0_13"/>
          <p:cNvPicPr preferRelativeResize="0"/>
          <p:nvPr/>
        </p:nvPicPr>
        <p:blipFill rotWithShape="1">
          <a:blip r:embed="rId3">
            <a:alphaModFix/>
          </a:blip>
          <a:srcRect l="26507" t="26572" r="48598" b="24127"/>
          <a:stretch/>
        </p:blipFill>
        <p:spPr>
          <a:xfrm>
            <a:off x="8433923" y="2861475"/>
            <a:ext cx="1378551" cy="14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085746b30_0_2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Работа по групи</a:t>
            </a:r>
            <a:endParaRPr sz="2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i="1" dirty="0">
                <a:solidFill>
                  <a:schemeClr val="accent4"/>
                </a:solidFill>
              </a:rPr>
              <a:t>Обсъдете</a:t>
            </a:r>
            <a:endParaRPr sz="2000" i="1" dirty="0">
              <a:solidFill>
                <a:schemeClr val="accent4"/>
              </a:solidFill>
            </a:endParaRPr>
          </a:p>
        </p:txBody>
      </p:sp>
      <p:sp>
        <p:nvSpPr>
          <p:cNvPr id="77" name="Google Shape;77;g11085746b30_0_22"/>
          <p:cNvSpPr txBox="1"/>
          <p:nvPr/>
        </p:nvSpPr>
        <p:spPr>
          <a:xfrm>
            <a:off x="1930950" y="2224375"/>
            <a:ext cx="74052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100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групи, поговорете за това какво сте научили по време на обучението досега</a:t>
            </a:r>
            <a:r>
              <a:rPr lang="es-ES" sz="2100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bg-BG" sz="2100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Обсъдете какво си спомняте за</a:t>
            </a:r>
            <a:r>
              <a:rPr lang="es-ES" sz="2100" i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2100" i="1" dirty="0">
              <a:solidFill>
                <a:srgbClr val="EC73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g11085746b30_0_22"/>
          <p:cNvSpPr txBox="1"/>
          <p:nvPr/>
        </p:nvSpPr>
        <p:spPr>
          <a:xfrm>
            <a:off x="2556105" y="3378507"/>
            <a:ext cx="57255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ru-RU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Приобщаване</a:t>
            </a:r>
          </a:p>
          <a:p>
            <a:pPr marL="457200" lvl="0" indent="-381000"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ru-RU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за 21 век</a:t>
            </a:r>
          </a:p>
          <a:p>
            <a:pPr marL="457200" lvl="0" indent="-381000"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ru-RU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Раздели по изкуство</a:t>
            </a:r>
          </a:p>
          <a:p>
            <a:pPr marL="457200" lvl="0" indent="-381000">
              <a:buClr>
                <a:srgbClr val="EC7320"/>
              </a:buClr>
              <a:buSzPts val="2400"/>
              <a:buFont typeface="Helvetica Neue"/>
              <a:buChar char="❖"/>
            </a:pPr>
            <a:r>
              <a:rPr lang="ru-RU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УДУ</a:t>
            </a:r>
            <a:endParaRPr lang="ru-RU"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g11085746b30_0_22"/>
          <p:cNvPicPr preferRelativeResize="0"/>
          <p:nvPr/>
        </p:nvPicPr>
        <p:blipFill rotWithShape="1">
          <a:blip r:embed="rId3">
            <a:alphaModFix/>
          </a:blip>
          <a:srcRect l="32130" t="8809" r="32968"/>
          <a:stretch/>
        </p:blipFill>
        <p:spPr>
          <a:xfrm>
            <a:off x="218209" y="3657600"/>
            <a:ext cx="1839190" cy="25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085746b30_0_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AEEF"/>
                </a:solidFill>
              </a:rPr>
              <a:t>Основи на учебната програма</a:t>
            </a:r>
            <a:endParaRPr sz="2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accent4"/>
                </a:solidFill>
              </a:rPr>
              <a:t>Приобщаване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86" name="Google Shape;86;g11085746b30_0_29"/>
          <p:cNvSpPr txBox="1"/>
          <p:nvPr/>
        </p:nvSpPr>
        <p:spPr>
          <a:xfrm>
            <a:off x="594975" y="1371900"/>
            <a:ext cx="10624200" cy="628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lvl="0" algn="just"/>
            <a:r>
              <a:rPr lang="ru-RU" sz="2400" b="1" dirty="0"/>
              <a:t>Проектът InCrea+ разглежда: </a:t>
            </a:r>
          </a:p>
          <a:p>
            <a:pPr lvl="0"/>
            <a:r>
              <a:rPr lang="ru-RU" sz="2400" dirty="0"/>
              <a:t>Включване като процес, при който се предоставя равен достъп и възможности на всеки в рамките на определена група без пречки или предразсъдъци, като се имат предвид индивидуалните нужди, способности, умения и особености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Приобщаващото образование като процес, при който образованието е достъпно за всички и предоставя равни възможности, отбелязвайки и използвайки различията за постигане на оптимални резултати от обучението за всички.че изкуствата в приобщаващото образование предоставят универсален език за изразяване на лични, социални умения и чувства, позволявайки участие и ангажираност с всеки без страх от грешки и осъждане.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85746b30_0_35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>
                <a:solidFill>
                  <a:srgbClr val="00AEEF"/>
                </a:solidFill>
              </a:rPr>
              <a:t>Основи на учебната програма</a:t>
            </a:r>
            <a:endParaRPr sz="2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>
                <a:solidFill>
                  <a:schemeClr val="accent4"/>
                </a:solidFill>
              </a:rPr>
              <a:t>Приобщаване</a:t>
            </a:r>
            <a:endParaRPr sz="2000" dirty="0">
              <a:solidFill>
                <a:schemeClr val="accent4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4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11085746b30_0_35"/>
          <p:cNvSpPr txBox="1"/>
          <p:nvPr/>
        </p:nvSpPr>
        <p:spPr>
          <a:xfrm>
            <a:off x="706930" y="1308116"/>
            <a:ext cx="63108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900" b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Защо приобщаването/ включването е толкова важно? Как помага</a:t>
            </a:r>
            <a:r>
              <a:rPr lang="es-ES" sz="1900" b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900" b="1" dirty="0">
              <a:solidFill>
                <a:srgbClr val="EC73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g11085746b30_0_35"/>
          <p:cNvSpPr txBox="1"/>
          <p:nvPr/>
        </p:nvSpPr>
        <p:spPr>
          <a:xfrm>
            <a:off x="459269" y="1851151"/>
            <a:ext cx="10694484" cy="490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endParaRPr lang="ru-RU"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Намаляване на бариерите пред ученето и участието за всички ученици, не само тези с увреждания или тези, които са категоризирани като „със специални образователни потребности“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Учене от опити за преодоляване на бариерите пред достъпа и участието на учениците за извършване на промени в полза на учениците по-широко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Оценяване на всички ученици и служители еднакво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Разглеждане на разликата между учениците като ресурси за подпомагане на ученето, а не като проблеми за преодоляване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Признаване на правото на учениците на образование по местонахождението им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95" name="Google Shape;95;g11085746b30_0_35"/>
          <p:cNvPicPr preferRelativeResize="0"/>
          <p:nvPr/>
        </p:nvPicPr>
        <p:blipFill rotWithShape="1">
          <a:blip r:embed="rId3">
            <a:alphaModFix/>
          </a:blip>
          <a:srcRect l="28050" t="13583" r="32935" b="16147"/>
          <a:stretch/>
        </p:blipFill>
        <p:spPr>
          <a:xfrm>
            <a:off x="8119596" y="783771"/>
            <a:ext cx="1621563" cy="14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85746b30_0_35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>
                <a:solidFill>
                  <a:srgbClr val="00AEEF"/>
                </a:solidFill>
              </a:rPr>
              <a:t>Основи на учебната програма</a:t>
            </a:r>
            <a:endParaRPr sz="2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>
                <a:solidFill>
                  <a:schemeClr val="accent4"/>
                </a:solidFill>
              </a:rPr>
              <a:t>Приобщаване</a:t>
            </a:r>
            <a:r>
              <a:rPr lang="en-US" sz="2000" dirty="0">
                <a:solidFill>
                  <a:schemeClr val="accent4"/>
                </a:solidFill>
              </a:rPr>
              <a:t>(2)</a:t>
            </a:r>
            <a:endParaRPr sz="2000" dirty="0">
              <a:solidFill>
                <a:schemeClr val="accent4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4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11085746b30_0_35"/>
          <p:cNvSpPr txBox="1"/>
          <p:nvPr/>
        </p:nvSpPr>
        <p:spPr>
          <a:xfrm>
            <a:off x="706930" y="1308116"/>
            <a:ext cx="63108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900" b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Защо приобщаването/ включването е толкова важно? Как помага</a:t>
            </a:r>
            <a:r>
              <a:rPr lang="es-ES" sz="1900" b="1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900" b="1" dirty="0">
              <a:solidFill>
                <a:srgbClr val="EC73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g11085746b30_0_35"/>
          <p:cNvSpPr txBox="1"/>
          <p:nvPr/>
        </p:nvSpPr>
        <p:spPr>
          <a:xfrm>
            <a:off x="459269" y="1851151"/>
            <a:ext cx="10694484" cy="423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endParaRPr lang="ru-RU"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Признаване</a:t>
            </a: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правото на учениците на образование по местонахождението им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Увеличаване на участието на учениците в и намаляване на тяхното изключване от културите, учебните програми и общностите на местните училища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Подобряване на училищата за персонала, както и за учениците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Подчертаване на ролята на училищата в изграждането на общност и развитието на ценности, както и повишаването на постиженията.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Насърчаване на взаимно поддържащи се отношения между училищата и общностите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Признавайки, че включването в образованието е един от аспектите на приобщаването в обществото.</a:t>
            </a:r>
          </a:p>
          <a:p>
            <a:pPr marL="457200" lvl="0" indent="-330200" algn="just"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u-R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Преструктуриране на културите, политиките и практиките в училищата, така че те да отговарят на разнообразието на учениците.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95" name="Google Shape;95;g11085746b30_0_35"/>
          <p:cNvPicPr preferRelativeResize="0"/>
          <p:nvPr/>
        </p:nvPicPr>
        <p:blipFill rotWithShape="1">
          <a:blip r:embed="rId3">
            <a:alphaModFix/>
          </a:blip>
          <a:srcRect l="28050" t="13583" r="32935" b="16147"/>
          <a:stretch/>
        </p:blipFill>
        <p:spPr>
          <a:xfrm>
            <a:off x="8119596" y="783771"/>
            <a:ext cx="1621563" cy="1424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1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3366</Words>
  <Application>Microsoft Office PowerPoint</Application>
  <PresentationFormat>Widescreen</PresentationFormat>
  <Paragraphs>231</Paragraphs>
  <Slides>26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Noto Sans Symbols</vt:lpstr>
      <vt:lpstr>Trebuchet MS</vt:lpstr>
      <vt:lpstr>Helvetica Neue</vt:lpstr>
      <vt:lpstr>Times New Roman</vt:lpstr>
      <vt:lpstr>Arial</vt:lpstr>
      <vt:lpstr>Calibri</vt:lpstr>
      <vt:lpstr>Diseño personalizado</vt:lpstr>
      <vt:lpstr>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Zornitsa Staneva</cp:lastModifiedBy>
  <cp:revision>36</cp:revision>
  <dcterms:created xsi:type="dcterms:W3CDTF">2021-02-16T14:32:26Z</dcterms:created>
  <dcterms:modified xsi:type="dcterms:W3CDTF">2022-04-15T13:04:31Z</dcterms:modified>
</cp:coreProperties>
</file>