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HelveticaNeue-regular.fnt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HelveticaNeue-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616fcd4d7_0_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11616fcd4d7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659cd344d9_1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659cd344d9_1_3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141414"/>
                </a:solidFill>
                <a:latin typeface="Arial"/>
                <a:ea typeface="Arial"/>
                <a:cs typeface="Arial"/>
                <a:sym typeface="Arial"/>
              </a:rPr>
              <a:t>Ten core life skills laid down by the World Health Organization (WHO) are considered crucial for the 21</a:t>
            </a:r>
            <a:r>
              <a:rPr baseline="30000" lang="es" sz="1000">
                <a:solidFill>
                  <a:srgbClr val="141414"/>
                </a:solidFill>
                <a:latin typeface="Arial"/>
                <a:ea typeface="Arial"/>
                <a:cs typeface="Arial"/>
                <a:sym typeface="Arial"/>
              </a:rPr>
              <a:t>st</a:t>
            </a:r>
            <a:r>
              <a:rPr lang="es" sz="1000">
                <a:solidFill>
                  <a:srgbClr val="141414"/>
                </a:solidFill>
                <a:latin typeface="Arial"/>
                <a:ea typeface="Arial"/>
                <a:cs typeface="Arial"/>
                <a:sym typeface="Arial"/>
              </a:rPr>
              <a:t> century: </a:t>
            </a:r>
            <a:r>
              <a:rPr lang="es" sz="1000">
                <a:latin typeface="Arial"/>
                <a:ea typeface="Arial"/>
                <a:cs typeface="Arial"/>
                <a:sym typeface="Arial"/>
              </a:rPr>
              <a:t>Based on recent international proposals focusing on children and adolescents and the results of an InCrea+ international survey report, we will refer to these skills as grouped into 3 main categories (Trilling &amp; Fadel, 2009): </a:t>
            </a:r>
            <a:endParaRPr sz="1000">
              <a:latin typeface="Arial"/>
              <a:ea typeface="Arial"/>
              <a:cs typeface="Arial"/>
              <a:sym typeface="Arial"/>
            </a:endParaRPr>
          </a:p>
          <a:p>
            <a:pPr indent="0" lvl="0" marL="0" rtl="0" algn="just">
              <a:spcBef>
                <a:spcPts val="0"/>
              </a:spcBef>
              <a:spcAft>
                <a:spcPts val="0"/>
              </a:spcAft>
              <a:buClr>
                <a:schemeClr val="dk1"/>
              </a:buClr>
              <a:buSzPts val="1100"/>
              <a:buFont typeface="Arial"/>
              <a:buNone/>
            </a:pPr>
            <a:r>
              <a:rPr lang="es" sz="1000">
                <a:latin typeface="Arial"/>
                <a:ea typeface="Arial"/>
                <a:cs typeface="Arial"/>
                <a:sym typeface="Arial"/>
              </a:rPr>
              <a:t>1.</a:t>
            </a:r>
            <a:r>
              <a:rPr i="1" lang="es" sz="1000">
                <a:latin typeface="Arial"/>
                <a:ea typeface="Arial"/>
                <a:cs typeface="Arial"/>
                <a:sym typeface="Arial"/>
              </a:rPr>
              <a:t>Learning skills</a:t>
            </a:r>
            <a:r>
              <a:rPr lang="es" sz="1000">
                <a:latin typeface="Arial"/>
                <a:ea typeface="Arial"/>
                <a:cs typeface="Arial"/>
                <a:sym typeface="Arial"/>
              </a:rPr>
              <a:t> (Critical Thinking, Creativity, Collaboration, Communication, Problem solving)</a:t>
            </a:r>
            <a:endParaRPr sz="1000">
              <a:latin typeface="Arial"/>
              <a:ea typeface="Arial"/>
              <a:cs typeface="Arial"/>
              <a:sym typeface="Arial"/>
            </a:endParaRPr>
          </a:p>
          <a:p>
            <a:pPr indent="0" lvl="0" marL="0" rtl="0" algn="just">
              <a:spcBef>
                <a:spcPts val="0"/>
              </a:spcBef>
              <a:spcAft>
                <a:spcPts val="0"/>
              </a:spcAft>
              <a:buClr>
                <a:schemeClr val="dk1"/>
              </a:buClr>
              <a:buSzPts val="1100"/>
              <a:buFont typeface="Arial"/>
              <a:buNone/>
            </a:pPr>
            <a:r>
              <a:rPr lang="es" sz="1000">
                <a:latin typeface="Arial"/>
                <a:ea typeface="Arial"/>
                <a:cs typeface="Arial"/>
                <a:sym typeface="Arial"/>
              </a:rPr>
              <a:t>2.</a:t>
            </a:r>
            <a:r>
              <a:rPr i="1" lang="es" sz="1000">
                <a:latin typeface="Arial"/>
                <a:ea typeface="Arial"/>
                <a:cs typeface="Arial"/>
                <a:sym typeface="Arial"/>
              </a:rPr>
              <a:t>Literacy Skills</a:t>
            </a:r>
            <a:r>
              <a:rPr lang="es" sz="1000">
                <a:latin typeface="Arial"/>
                <a:ea typeface="Arial"/>
                <a:cs typeface="Arial"/>
                <a:sym typeface="Arial"/>
              </a:rPr>
              <a:t> (Information Literacy, Media Literacy, Technology Literacy)</a:t>
            </a:r>
            <a:endParaRPr sz="1000">
              <a:latin typeface="Arial"/>
              <a:ea typeface="Arial"/>
              <a:cs typeface="Arial"/>
              <a:sym typeface="Arial"/>
            </a:endParaRPr>
          </a:p>
          <a:p>
            <a:pPr indent="0" lvl="0" marL="0" rtl="0" algn="just">
              <a:spcBef>
                <a:spcPts val="0"/>
              </a:spcBef>
              <a:spcAft>
                <a:spcPts val="0"/>
              </a:spcAft>
              <a:buClr>
                <a:schemeClr val="dk1"/>
              </a:buClr>
              <a:buSzPts val="1100"/>
              <a:buFont typeface="Arial"/>
              <a:buNone/>
            </a:pPr>
            <a:r>
              <a:rPr lang="es" sz="1000">
                <a:latin typeface="Arial"/>
                <a:ea typeface="Arial"/>
                <a:cs typeface="Arial"/>
                <a:sym typeface="Arial"/>
              </a:rPr>
              <a:t>3.</a:t>
            </a:r>
            <a:r>
              <a:rPr i="1" lang="es" sz="1000">
                <a:latin typeface="Arial"/>
                <a:ea typeface="Arial"/>
                <a:cs typeface="Arial"/>
                <a:sym typeface="Arial"/>
              </a:rPr>
              <a:t>Life Skills</a:t>
            </a:r>
            <a:r>
              <a:rPr lang="es" sz="1000">
                <a:latin typeface="Arial"/>
                <a:ea typeface="Arial"/>
                <a:cs typeface="Arial"/>
                <a:sym typeface="Arial"/>
              </a:rPr>
              <a:t> (Empathy, Flexibility and Adaptability, Leadership, Initiative and Self-Direction, Social and Cross-Cultural Interaction).</a:t>
            </a:r>
            <a:endParaRPr sz="1000">
              <a:latin typeface="Arial"/>
              <a:ea typeface="Arial"/>
              <a:cs typeface="Arial"/>
              <a:sym typeface="Arial"/>
            </a:endParaRPr>
          </a:p>
          <a:p>
            <a:pPr indent="0" lvl="0" marL="0" rtl="0" algn="just">
              <a:spcBef>
                <a:spcPts val="0"/>
              </a:spcBef>
              <a:spcAft>
                <a:spcPts val="0"/>
              </a:spcAft>
              <a:buClr>
                <a:schemeClr val="dk1"/>
              </a:buClr>
              <a:buSzPts val="1100"/>
              <a:buFont typeface="Arial"/>
              <a:buNone/>
            </a:pPr>
            <a:r>
              <a:rPr lang="es" sz="1000">
                <a:latin typeface="Arial"/>
                <a:ea typeface="Arial"/>
                <a:cs typeface="Arial"/>
                <a:sym typeface="Arial"/>
              </a:rPr>
              <a:t>In developing the activities for the curriculum, we expect to cover these three sets of skills. </a:t>
            </a:r>
            <a:endParaRPr/>
          </a:p>
          <a:p>
            <a:pPr indent="0" lvl="0" marL="0" rtl="0" algn="l">
              <a:spcBef>
                <a:spcPts val="0"/>
              </a:spcBef>
              <a:spcAft>
                <a:spcPts val="0"/>
              </a:spcAft>
              <a:buNone/>
            </a:pPr>
            <a:r>
              <a:t/>
            </a:r>
            <a:endParaRPr/>
          </a:p>
        </p:txBody>
      </p:sp>
      <p:sp>
        <p:nvSpPr>
          <p:cNvPr id="141" name="Google Shape;141;g1659cd344d9_1_3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659cd344d9_1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659cd344d9_1_3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300">
                <a:solidFill>
                  <a:srgbClr val="141414"/>
                </a:solidFill>
                <a:latin typeface="Helvetica Neue"/>
                <a:ea typeface="Helvetica Neue"/>
                <a:cs typeface="Helvetica Neue"/>
                <a:sym typeface="Helvetica Neue"/>
              </a:rPr>
              <a:t>The various classifications of art include fine art, visual art, plastic art, performance art, applied art, and decorative art (Bernard, 2020). The curriculum will focus on the first four, namely: fine arts, visual arts, plastic arts, performance arts. </a:t>
            </a:r>
            <a:r>
              <a:rPr lang="es" sz="1300">
                <a:latin typeface="Helvetica Neue"/>
                <a:ea typeface="Helvetica Neue"/>
                <a:cs typeface="Helvetica Neue"/>
                <a:sym typeface="Helvetica Neue"/>
              </a:rPr>
              <a:t>The curriculum will involve activities addressing both famous artistic expressions and artmaking activity.</a:t>
            </a:r>
            <a:endParaRPr sz="1300">
              <a:solidFill>
                <a:srgbClr val="141414"/>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58" name="Google Shape;158;g1659cd344d9_1_34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659cd344d9_1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659cd344d9_1_3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UDL has 3 main principles.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Trainer note: Here, first elicit examples of each one from participants. If they are unsure you can provide examples:</a:t>
            </a:r>
            <a:endParaRPr/>
          </a:p>
          <a:p>
            <a:pPr indent="-298450" lvl="0" marL="457200" rtl="0" algn="l">
              <a:spcBef>
                <a:spcPts val="0"/>
              </a:spcBef>
              <a:spcAft>
                <a:spcPts val="0"/>
              </a:spcAft>
              <a:buSzPts val="1100"/>
              <a:buAutoNum type="arabicPeriod"/>
            </a:pPr>
            <a:r>
              <a:rPr lang="es"/>
              <a:t>Engagement: through routine or novelty activities, options for group or individual work, self-assessment and reflection etc</a:t>
            </a:r>
            <a:endParaRPr/>
          </a:p>
          <a:p>
            <a:pPr indent="-298450" lvl="0" marL="457200" rtl="0" algn="l">
              <a:spcBef>
                <a:spcPts val="0"/>
              </a:spcBef>
              <a:spcAft>
                <a:spcPts val="0"/>
              </a:spcAft>
              <a:buSzPts val="1100"/>
              <a:buAutoNum type="arabicPeriod"/>
            </a:pPr>
            <a:r>
              <a:rPr lang="es"/>
              <a:t>Representation: how you share content: combining text with visuals or audio, incorporating gestures or movements etc</a:t>
            </a:r>
            <a:endParaRPr/>
          </a:p>
          <a:p>
            <a:pPr indent="-298450" lvl="0" marL="457200" rtl="0" algn="l">
              <a:spcBef>
                <a:spcPts val="0"/>
              </a:spcBef>
              <a:spcAft>
                <a:spcPts val="0"/>
              </a:spcAft>
              <a:buSzPts val="1100"/>
              <a:buAutoNum type="arabicPeriod"/>
            </a:pPr>
            <a:r>
              <a:rPr lang="es"/>
              <a:t>Expression: how students show you what they know: Let the assignment have multiple formats- written, a presentation, a video, a comic strip etc.</a:t>
            </a:r>
            <a:endParaRPr/>
          </a:p>
        </p:txBody>
      </p:sp>
      <p:sp>
        <p:nvSpPr>
          <p:cNvPr id="165" name="Google Shape;165;g1659cd344d9_1_34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659cd344d9_1_3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659cd344d9_1_3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Based on these foundations, the InCrea curriulum was developed. The structure of the activities reflects the key components. Good practices from across Europe were also </a:t>
            </a:r>
            <a:endParaRPr/>
          </a:p>
          <a:p>
            <a:pPr indent="0" lvl="0" marL="0" rtl="0" algn="l">
              <a:spcBef>
                <a:spcPts val="0"/>
              </a:spcBef>
              <a:spcAft>
                <a:spcPts val="0"/>
              </a:spcAft>
              <a:buNone/>
            </a:pPr>
            <a:r>
              <a:rPr lang="es"/>
              <a:t>considered. </a:t>
            </a:r>
            <a:endParaRPr/>
          </a:p>
          <a:p>
            <a:pPr indent="0" lvl="0" marL="0" rtl="0" algn="l">
              <a:spcBef>
                <a:spcPts val="0"/>
              </a:spcBef>
              <a:spcAft>
                <a:spcPts val="0"/>
              </a:spcAft>
              <a:buNone/>
            </a:pPr>
            <a:r>
              <a:rPr lang="es"/>
              <a:t>the curriculum will promote a series of diverse and highly impacting benefits.The learning indices  focus on both the short-term benefits as well as the long term ones.</a:t>
            </a:r>
            <a:endParaRPr/>
          </a:p>
        </p:txBody>
      </p:sp>
      <p:sp>
        <p:nvSpPr>
          <p:cNvPr id="176" name="Google Shape;176;g1659cd344d9_1_3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659cd344d9_1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659cd344d9_1_4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Based on these foundations, the InCrea curriulum was developed. The structure of the activities reflects the key components. Good practices from across Europe were also </a:t>
            </a:r>
            <a:endParaRPr/>
          </a:p>
          <a:p>
            <a:pPr indent="0" lvl="0" marL="0" rtl="0" algn="l">
              <a:spcBef>
                <a:spcPts val="0"/>
              </a:spcBef>
              <a:spcAft>
                <a:spcPts val="0"/>
              </a:spcAft>
              <a:buNone/>
            </a:pPr>
            <a:r>
              <a:rPr lang="es"/>
              <a:t>considered. </a:t>
            </a:r>
            <a:endParaRPr/>
          </a:p>
          <a:p>
            <a:pPr indent="0" lvl="0" marL="0" rtl="0" algn="l">
              <a:spcBef>
                <a:spcPts val="0"/>
              </a:spcBef>
              <a:spcAft>
                <a:spcPts val="0"/>
              </a:spcAft>
              <a:buNone/>
            </a:pPr>
            <a:r>
              <a:rPr lang="es"/>
              <a:t>the curriculum will promote a series of diverse and highly impacting benefits.The learning indices  focus on both the short-term benefits as well as the long term ones.</a:t>
            </a:r>
            <a:endParaRPr/>
          </a:p>
        </p:txBody>
      </p:sp>
      <p:sp>
        <p:nvSpPr>
          <p:cNvPr id="183" name="Google Shape;183;g1659cd344d9_1_48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659cd344d9_1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659cd344d9_1_3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Once again, we are highlighting the importance of knowing your students- their backgrounds, the areas they thrive in or areas that are more challenging. Having a clear understanding of expectations based on their age can also help us to choose age-appropriate content and activities. </a:t>
            </a:r>
            <a:endParaRPr b="1"/>
          </a:p>
          <a:p>
            <a:pPr indent="0" lvl="0" marL="0" rtl="0" algn="just">
              <a:lnSpc>
                <a:spcPct val="150000"/>
              </a:lnSpc>
              <a:spcBef>
                <a:spcPts val="0"/>
              </a:spcBef>
              <a:spcAft>
                <a:spcPts val="0"/>
              </a:spcAft>
              <a:buClr>
                <a:schemeClr val="dk1"/>
              </a:buClr>
              <a:buSzPts val="1100"/>
              <a:buFont typeface="Arial"/>
              <a:buNone/>
            </a:pPr>
            <a:r>
              <a:rPr lang="es"/>
              <a:t>Teachers should then focus on this and reflect on the specific characteristics of the participants and share their vision with the experts involved in the activities. This helps in the  formation of participant groups, considering their needs, strengths and vulnerabilities. </a:t>
            </a:r>
            <a:endParaRPr b="1"/>
          </a:p>
        </p:txBody>
      </p:sp>
      <p:sp>
        <p:nvSpPr>
          <p:cNvPr id="190" name="Google Shape;190;g1659cd344d9_1_3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659cd344d9_1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659cd344d9_1_3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659cd344d9_1_37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59cd344d9_1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59cd344d9_1_3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s" sz="1100">
                <a:latin typeface="Arial"/>
                <a:ea typeface="Arial"/>
                <a:cs typeface="Arial"/>
                <a:sym typeface="Arial"/>
              </a:rPr>
              <a:t>The team of Project INCREA has developed two tools to address this step, namely the </a:t>
            </a:r>
            <a:r>
              <a:rPr b="1" lang="es" sz="1100">
                <a:latin typeface="Arial"/>
                <a:ea typeface="Arial"/>
                <a:cs typeface="Arial"/>
                <a:sym typeface="Arial"/>
              </a:rPr>
              <a:t>NEEDS’ ASSESSMENT CHECKLIST</a:t>
            </a:r>
            <a:r>
              <a:rPr lang="es" sz="1100">
                <a:latin typeface="Arial"/>
                <a:ea typeface="Arial"/>
                <a:cs typeface="Arial"/>
                <a:sym typeface="Arial"/>
              </a:rPr>
              <a:t> and the </a:t>
            </a:r>
            <a:r>
              <a:rPr b="1" lang="es" sz="1100">
                <a:latin typeface="Arial"/>
                <a:ea typeface="Arial"/>
                <a:cs typeface="Arial"/>
                <a:sym typeface="Arial"/>
              </a:rPr>
              <a:t>STRENGHTS’ EVALUATION tool</a:t>
            </a:r>
            <a:r>
              <a:rPr lang="es" sz="1100">
                <a:latin typeface="Arial"/>
                <a:ea typeface="Arial"/>
                <a:cs typeface="Arial"/>
                <a:sym typeface="Arial"/>
              </a:rPr>
              <a:t>. These are to be used by the teacher as a starting point when they have decided to take up inclusive educational artmaking.  After completing the two tools, the teachers will be able to reflect on what are the main types of risk of exclusion, the strengths of the children, the material base and the community/experts that they will be working with within their context. As part of the process, it is also recommended that the teacher knows and understands what are the risks and the basis there of, for exclusion in the school or their class - put simply identify the “different children”, have an understanding of why they are considered as such, are they already facing exclusion and what are their needs. This is done with the help of the CHECKLIST, but also through observation, direct discussions either private or in groups, consultations with the school counselor, the head teacher and parents.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05" name="Google Shape;205;g1659cd344d9_1_38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659cd344d9_1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659cd344d9_1_4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s" sz="1100">
                <a:latin typeface="Arial"/>
                <a:ea typeface="Arial"/>
                <a:cs typeface="Arial"/>
                <a:sym typeface="Arial"/>
              </a:rPr>
              <a:t>After STEP 1, the educator should start on forming the groups. </a:t>
            </a:r>
            <a:endParaRPr sz="1100">
              <a:latin typeface="Arial"/>
              <a:ea typeface="Arial"/>
              <a:cs typeface="Arial"/>
              <a:sym typeface="Arial"/>
            </a:endParaRPr>
          </a:p>
        </p:txBody>
      </p:sp>
      <p:sp>
        <p:nvSpPr>
          <p:cNvPr id="214" name="Google Shape;214;g1659cd344d9_1_40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659cd344d9_1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659cd344d9_1_4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s" sz="1100">
                <a:latin typeface="Arial"/>
                <a:ea typeface="Arial"/>
                <a:cs typeface="Arial"/>
                <a:sym typeface="Arial"/>
              </a:rPr>
              <a:t>Once you have the groups formed the teacher can decide whether there is a need for a content-wise preparation with an ability and diversity awareness lesson, which will have the objective of sensitizing students on different abilities, diversity and inclusion. It is not compulsory but it might be particularly useful in groups that have not worked together before, in classes that are integrating students with disabilities or depending on the composition of the group, the group dynamics (whether there is some kind of bullying going on) and whether they have been previously sensitized on the matter.</a:t>
            </a:r>
            <a:endParaRPr sz="1100">
              <a:latin typeface="Arial"/>
              <a:ea typeface="Arial"/>
              <a:cs typeface="Arial"/>
              <a:sym typeface="Arial"/>
            </a:endParaRPr>
          </a:p>
          <a:p>
            <a:pPr indent="0" lvl="0" marL="0" rtl="0" algn="just">
              <a:lnSpc>
                <a:spcPct val="150000"/>
              </a:lnSpc>
              <a:spcBef>
                <a:spcPts val="0"/>
              </a:spcBef>
              <a:spcAft>
                <a:spcPts val="0"/>
              </a:spcAft>
              <a:buNone/>
            </a:pPr>
            <a:r>
              <a:t/>
            </a:r>
            <a:endParaRPr sz="1400">
              <a:latin typeface="Arial"/>
              <a:ea typeface="Arial"/>
              <a:cs typeface="Arial"/>
              <a:sym typeface="Arial"/>
            </a:endParaRPr>
          </a:p>
          <a:p>
            <a:pPr indent="0" lvl="0" marL="0" rtl="0" algn="just">
              <a:lnSpc>
                <a:spcPct val="150000"/>
              </a:lnSpc>
              <a:spcBef>
                <a:spcPts val="0"/>
              </a:spcBef>
              <a:spcAft>
                <a:spcPts val="0"/>
              </a:spcAft>
              <a:buNone/>
            </a:pPr>
            <a:r>
              <a:t/>
            </a:r>
            <a:endParaRPr sz="1100">
              <a:latin typeface="Arial"/>
              <a:ea typeface="Arial"/>
              <a:cs typeface="Arial"/>
              <a:sym typeface="Arial"/>
            </a:endParaRPr>
          </a:p>
        </p:txBody>
      </p:sp>
      <p:sp>
        <p:nvSpPr>
          <p:cNvPr id="221" name="Google Shape;221;g1659cd344d9_1_4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616fcd4d7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g11616fcd4d7_0_8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659cd344d9_1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1659cd344d9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616fcd4d7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11616fcd4d7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Now that we have a clear understanding and basis of the theory, we can begin to look at how we developed the curriculum and what it aims to achieve</a:t>
            </a:r>
            <a:endParaRPr/>
          </a:p>
        </p:txBody>
      </p:sp>
      <p:sp>
        <p:nvSpPr>
          <p:cNvPr id="88" name="Google Shape;88;g11616fcd4d7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616fcd4d7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616fcd4d7_0_2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11616fcd4d7_0_22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616fcd4d7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616fcd4d7_0_2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000">
                <a:solidFill>
                  <a:srgbClr val="141414"/>
                </a:solidFill>
              </a:rPr>
              <a:t>en core life skills laid down by the World Health Organization (WHO) are considered crucial for the 21</a:t>
            </a:r>
            <a:r>
              <a:rPr baseline="30000" lang="es" sz="1000">
                <a:solidFill>
                  <a:srgbClr val="141414"/>
                </a:solidFill>
              </a:rPr>
              <a:t>st</a:t>
            </a:r>
            <a:r>
              <a:rPr lang="es" sz="1000">
                <a:solidFill>
                  <a:srgbClr val="141414"/>
                </a:solidFill>
              </a:rPr>
              <a:t> century: </a:t>
            </a:r>
            <a:r>
              <a:rPr lang="es" sz="1000">
                <a:solidFill>
                  <a:schemeClr val="dk1"/>
                </a:solidFill>
              </a:rPr>
              <a:t>Based on recent international proposals focusing on children and adolescents and the results of an InCrea+ international survey report, we will refer to these skills as grouped into 3 main categories (Trilling &amp; Fadel, 2009): </a:t>
            </a:r>
            <a:endParaRPr sz="1000">
              <a:solidFill>
                <a:schemeClr val="dk1"/>
              </a:solidFill>
            </a:endParaRPr>
          </a:p>
          <a:p>
            <a:pPr indent="0" lvl="0" marL="0" rtl="0" algn="just">
              <a:spcBef>
                <a:spcPts val="0"/>
              </a:spcBef>
              <a:spcAft>
                <a:spcPts val="0"/>
              </a:spcAft>
              <a:buClr>
                <a:schemeClr val="dk1"/>
              </a:buClr>
              <a:buSzPts val="1100"/>
              <a:buFont typeface="Arial"/>
              <a:buNone/>
            </a:pPr>
            <a:r>
              <a:rPr lang="es" sz="1000">
                <a:solidFill>
                  <a:schemeClr val="dk1"/>
                </a:solidFill>
              </a:rPr>
              <a:t>1.</a:t>
            </a:r>
            <a:r>
              <a:rPr i="1" lang="es" sz="1000">
                <a:solidFill>
                  <a:schemeClr val="dk1"/>
                </a:solidFill>
              </a:rPr>
              <a:t>Learning skills</a:t>
            </a:r>
            <a:r>
              <a:rPr lang="es" sz="1000">
                <a:solidFill>
                  <a:schemeClr val="dk1"/>
                </a:solidFill>
              </a:rPr>
              <a:t> (Critical Thinking, Creativity, Collaboration, Communication, Problem solving)</a:t>
            </a:r>
            <a:endParaRPr sz="1000">
              <a:solidFill>
                <a:schemeClr val="dk1"/>
              </a:solidFill>
            </a:endParaRPr>
          </a:p>
          <a:p>
            <a:pPr indent="0" lvl="0" marL="0" rtl="0" algn="just">
              <a:spcBef>
                <a:spcPts val="0"/>
              </a:spcBef>
              <a:spcAft>
                <a:spcPts val="0"/>
              </a:spcAft>
              <a:buClr>
                <a:schemeClr val="dk1"/>
              </a:buClr>
              <a:buSzPts val="1100"/>
              <a:buFont typeface="Arial"/>
              <a:buNone/>
            </a:pPr>
            <a:r>
              <a:rPr lang="es" sz="1000">
                <a:solidFill>
                  <a:schemeClr val="dk1"/>
                </a:solidFill>
              </a:rPr>
              <a:t>2.</a:t>
            </a:r>
            <a:r>
              <a:rPr i="1" lang="es" sz="1000">
                <a:solidFill>
                  <a:schemeClr val="dk1"/>
                </a:solidFill>
              </a:rPr>
              <a:t>Literacy Skills</a:t>
            </a:r>
            <a:r>
              <a:rPr lang="es" sz="1000">
                <a:solidFill>
                  <a:schemeClr val="dk1"/>
                </a:solidFill>
              </a:rPr>
              <a:t> (Information Literacy, Media Literacy, Technology Literacy)</a:t>
            </a:r>
            <a:endParaRPr sz="1000">
              <a:solidFill>
                <a:schemeClr val="dk1"/>
              </a:solidFill>
            </a:endParaRPr>
          </a:p>
          <a:p>
            <a:pPr indent="0" lvl="0" marL="0" rtl="0" algn="just">
              <a:spcBef>
                <a:spcPts val="0"/>
              </a:spcBef>
              <a:spcAft>
                <a:spcPts val="0"/>
              </a:spcAft>
              <a:buClr>
                <a:schemeClr val="dk1"/>
              </a:buClr>
              <a:buSzPts val="1100"/>
              <a:buFont typeface="Arial"/>
              <a:buNone/>
            </a:pPr>
            <a:r>
              <a:rPr lang="es" sz="1000">
                <a:solidFill>
                  <a:schemeClr val="dk1"/>
                </a:solidFill>
              </a:rPr>
              <a:t>3.</a:t>
            </a:r>
            <a:r>
              <a:rPr i="1" lang="es" sz="1000">
                <a:solidFill>
                  <a:schemeClr val="dk1"/>
                </a:solidFill>
              </a:rPr>
              <a:t>Life Skills</a:t>
            </a:r>
            <a:r>
              <a:rPr lang="es" sz="1000">
                <a:solidFill>
                  <a:schemeClr val="dk1"/>
                </a:solidFill>
              </a:rPr>
              <a:t> (Empathy, Flexibility and Adaptability, Leadership, Initiative and Self-Direction, Social and Cross-Cultural Interaction).</a:t>
            </a:r>
            <a:endParaRPr sz="1000">
              <a:solidFill>
                <a:schemeClr val="dk1"/>
              </a:solidFill>
            </a:endParaRPr>
          </a:p>
          <a:p>
            <a:pPr indent="0" lvl="0" marL="0" rtl="0" algn="just">
              <a:spcBef>
                <a:spcPts val="0"/>
              </a:spcBef>
              <a:spcAft>
                <a:spcPts val="0"/>
              </a:spcAft>
              <a:buNone/>
            </a:pPr>
            <a:r>
              <a:rPr lang="es" sz="1000">
                <a:solidFill>
                  <a:schemeClr val="dk1"/>
                </a:solidFill>
              </a:rPr>
              <a:t>In developing the activities for the curriculum, we expect to cover these three sets of skills. </a:t>
            </a:r>
            <a:endParaRPr sz="1000">
              <a:solidFill>
                <a:schemeClr val="dk1"/>
              </a:solidFill>
            </a:endParaRPr>
          </a:p>
          <a:p>
            <a:pPr indent="0" lvl="0" marL="0" rtl="0" algn="just">
              <a:spcBef>
                <a:spcPts val="0"/>
              </a:spcBef>
              <a:spcAft>
                <a:spcPts val="0"/>
              </a:spcAft>
              <a:buNone/>
            </a:pPr>
            <a:r>
              <a:rPr lang="es" sz="1300">
                <a:solidFill>
                  <a:srgbClr val="141414"/>
                </a:solidFill>
                <a:latin typeface="Helvetica Neue"/>
                <a:ea typeface="Helvetica Neue"/>
                <a:cs typeface="Helvetica Neue"/>
                <a:sym typeface="Helvetica Neue"/>
              </a:rPr>
              <a:t>The various classifications of art include fine art, visual art, plastic art, performance art, applied art, and decorative art (Bernard, 2020). The curriculum will focus on the first four, namely: fine arts, visual arts, plastic arts, performance arts. </a:t>
            </a:r>
            <a:r>
              <a:rPr lang="es" sz="1300">
                <a:solidFill>
                  <a:schemeClr val="dk1"/>
                </a:solidFill>
                <a:latin typeface="Helvetica Neue"/>
                <a:ea typeface="Helvetica Neue"/>
                <a:cs typeface="Helvetica Neue"/>
                <a:sym typeface="Helvetica Neue"/>
              </a:rPr>
              <a:t>The curriculum will involve activities addressing both famous artistic expressions and artmaking activity.</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s">
                <a:solidFill>
                  <a:schemeClr val="dk1"/>
                </a:solidFill>
              </a:rPr>
              <a:t>UDL has 3 main principles.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
                <a:solidFill>
                  <a:schemeClr val="dk1"/>
                </a:solidFill>
              </a:rPr>
              <a:t>Trainer note: Here, first elicit examples of each one from participants. If they are unsure you can provide examples:</a:t>
            </a:r>
            <a:endParaRPr>
              <a:solidFill>
                <a:schemeClr val="dk1"/>
              </a:solidFill>
            </a:endParaRPr>
          </a:p>
          <a:p>
            <a:pPr indent="-298450" lvl="0" marL="457200" rtl="0" algn="l">
              <a:spcBef>
                <a:spcPts val="0"/>
              </a:spcBef>
              <a:spcAft>
                <a:spcPts val="0"/>
              </a:spcAft>
              <a:buClr>
                <a:schemeClr val="dk1"/>
              </a:buClr>
              <a:buSzPts val="1100"/>
              <a:buAutoNum type="arabicPeriod"/>
            </a:pPr>
            <a:r>
              <a:rPr lang="es">
                <a:solidFill>
                  <a:schemeClr val="dk1"/>
                </a:solidFill>
              </a:rPr>
              <a:t>Engagement: through routine or novelty activities, options for group or individual work, self-assessment and reflection etc</a:t>
            </a:r>
            <a:endParaRPr>
              <a:solidFill>
                <a:schemeClr val="dk1"/>
              </a:solidFill>
            </a:endParaRPr>
          </a:p>
          <a:p>
            <a:pPr indent="-298450" lvl="0" marL="457200" rtl="0" algn="l">
              <a:spcBef>
                <a:spcPts val="0"/>
              </a:spcBef>
              <a:spcAft>
                <a:spcPts val="0"/>
              </a:spcAft>
              <a:buClr>
                <a:schemeClr val="dk1"/>
              </a:buClr>
              <a:buSzPts val="1100"/>
              <a:buAutoNum type="arabicPeriod"/>
            </a:pPr>
            <a:r>
              <a:rPr lang="es">
                <a:solidFill>
                  <a:schemeClr val="dk1"/>
                </a:solidFill>
              </a:rPr>
              <a:t>Representation: how you share content: combining text with visuals or audio, incorporating gestures or movements etc</a:t>
            </a:r>
            <a:endParaRPr>
              <a:solidFill>
                <a:schemeClr val="dk1"/>
              </a:solidFill>
            </a:endParaRPr>
          </a:p>
          <a:p>
            <a:pPr indent="-298450" lvl="0" marL="457200" rtl="0" algn="l">
              <a:spcBef>
                <a:spcPts val="0"/>
              </a:spcBef>
              <a:spcAft>
                <a:spcPts val="0"/>
              </a:spcAft>
              <a:buClr>
                <a:schemeClr val="dk1"/>
              </a:buClr>
              <a:buSzPts val="1100"/>
              <a:buAutoNum type="arabicPeriod"/>
            </a:pPr>
            <a:r>
              <a:rPr lang="es">
                <a:solidFill>
                  <a:schemeClr val="dk1"/>
                </a:solidFill>
              </a:rPr>
              <a:t>Expression: how students show you what they know: Let the assignment have multiple formats- written, a presentation, a video, a comic strip etc.</a:t>
            </a:r>
            <a:endParaRPr sz="1300">
              <a:solidFill>
                <a:schemeClr val="dk1"/>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a:p>
        </p:txBody>
      </p:sp>
      <p:sp>
        <p:nvSpPr>
          <p:cNvPr id="103" name="Google Shape;103;g11616fcd4d7_0_2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616fcd4d7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616fcd4d7_0_2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 When we talked about inclusion there are many different ways to interpret it. The InCrea Project Partners attended a training where we discussed our views of inclusion and considered these three points key.</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Based on surveys carried out in partner countries, it was evident that there were a number of very relevant challenges to inclusion. The most impacting ones are cultural, socio-economic, social, physical, cognitive,behavioural, giftedness and talent and for that reason, our curriculum focus on working towards breaking down these barriers to inclusion.</a:t>
            </a:r>
            <a:endParaRPr/>
          </a:p>
          <a:p>
            <a:pPr indent="0" lvl="0" marL="0" rtl="0" algn="l">
              <a:spcBef>
                <a:spcPts val="0"/>
              </a:spcBef>
              <a:spcAft>
                <a:spcPts val="0"/>
              </a:spcAft>
              <a:buNone/>
            </a:pPr>
            <a:r>
              <a:t/>
            </a:r>
            <a:endParaRPr/>
          </a:p>
        </p:txBody>
      </p:sp>
      <p:sp>
        <p:nvSpPr>
          <p:cNvPr id="114" name="Google Shape;114;g11616fcd4d7_0_25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659cd344d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659cd344d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659cd344d9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659cd344d9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659cd344d9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659cd344d9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53" name="Shape 5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54" name="Shape 54"/>
        <p:cNvGrpSpPr/>
        <p:nvPr/>
      </p:nvGrpSpPr>
      <p:grpSpPr>
        <a:xfrm>
          <a:off x="0" y="0"/>
          <a:ext cx="0" cy="0"/>
          <a:chOff x="0" y="0"/>
          <a:chExt cx="0" cy="0"/>
        </a:xfrm>
      </p:grpSpPr>
      <p:sp>
        <p:nvSpPr>
          <p:cNvPr id="55" name="Google Shape;55;p15"/>
          <p:cNvSpPr txBox="1"/>
          <p:nvPr>
            <p:ph idx="1" type="body"/>
          </p:nvPr>
        </p:nvSpPr>
        <p:spPr>
          <a:xfrm>
            <a:off x="2200113" y="351312"/>
            <a:ext cx="6515100" cy="6297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800"/>
              </a:spcBef>
              <a:spcAft>
                <a:spcPts val="0"/>
              </a:spcAft>
              <a:buClr>
                <a:schemeClr val="dk1"/>
              </a:buClr>
              <a:buSzPts val="4100"/>
              <a:buFont typeface="Arial"/>
              <a:buNone/>
              <a:defRPr b="1" i="0" sz="4100" u="none" cap="none" strike="noStrike">
                <a:solidFill>
                  <a:schemeClr val="dk1"/>
                </a:solidFill>
                <a:latin typeface="Helvetica Neue"/>
                <a:ea typeface="Helvetica Neue"/>
                <a:cs typeface="Helvetica Neue"/>
                <a:sym typeface="Helvetica Neue"/>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6" name="Google Shape;56;p15"/>
          <p:cNvSpPr/>
          <p:nvPr/>
        </p:nvSpPr>
        <p:spPr>
          <a:xfrm>
            <a:off x="0" y="5031533"/>
            <a:ext cx="9144000" cy="111900"/>
          </a:xfrm>
          <a:prstGeom prst="rect">
            <a:avLst/>
          </a:prstGeom>
          <a:solidFill>
            <a:srgbClr val="EA913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57" name="Google Shape;57;p15"/>
          <p:cNvPicPr preferRelativeResize="0"/>
          <p:nvPr/>
        </p:nvPicPr>
        <p:blipFill rotWithShape="1">
          <a:blip r:embed="rId2">
            <a:alphaModFix/>
          </a:blip>
          <a:srcRect b="0" l="0" r="0" t="0"/>
          <a:stretch/>
        </p:blipFill>
        <p:spPr>
          <a:xfrm>
            <a:off x="6733309" y="4480652"/>
            <a:ext cx="2410692" cy="550881"/>
          </a:xfrm>
          <a:prstGeom prst="rect">
            <a:avLst/>
          </a:prstGeom>
          <a:noFill/>
          <a:ln>
            <a:noFill/>
          </a:ln>
        </p:spPr>
      </p:pic>
      <p:pic>
        <p:nvPicPr>
          <p:cNvPr descr="Imagen que contiene Logotipo&#10;&#10;Descripción generada automáticamente" id="58" name="Google Shape;58;p15"/>
          <p:cNvPicPr preferRelativeResize="0"/>
          <p:nvPr/>
        </p:nvPicPr>
        <p:blipFill rotWithShape="1">
          <a:blip r:embed="rId3">
            <a:alphaModFix/>
          </a:blip>
          <a:srcRect b="0" l="0" r="0" t="0"/>
          <a:stretch/>
        </p:blipFill>
        <p:spPr>
          <a:xfrm>
            <a:off x="428677" y="238608"/>
            <a:ext cx="1771438" cy="68656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64" name="Shape 64"/>
        <p:cNvGrpSpPr/>
        <p:nvPr/>
      </p:nvGrpSpPr>
      <p:grpSpPr>
        <a:xfrm>
          <a:off x="0" y="0"/>
          <a:ext cx="0" cy="0"/>
          <a:chOff x="0" y="0"/>
          <a:chExt cx="0" cy="0"/>
        </a:xfrm>
      </p:grpSpPr>
      <p:sp>
        <p:nvSpPr>
          <p:cNvPr id="65" name="Google Shape;65;p17"/>
          <p:cNvSpPr txBox="1"/>
          <p:nvPr/>
        </p:nvSpPr>
        <p:spPr>
          <a:xfrm>
            <a:off x="771525" y="326480"/>
            <a:ext cx="7686600" cy="755700"/>
          </a:xfrm>
          <a:prstGeom prst="rect">
            <a:avLst/>
          </a:prstGeom>
          <a:noFill/>
          <a:ln>
            <a:noFill/>
          </a:ln>
        </p:spPr>
        <p:txBody>
          <a:bodyPr anchorCtr="0" anchor="t" bIns="34275" lIns="68575" spcFirstLastPara="1" rIns="68575" wrap="square" tIns="34275">
            <a:normAutofit/>
          </a:bodyPr>
          <a:lstStyle/>
          <a:p>
            <a:pPr indent="0" lvl="0" marL="0" marR="0" rtl="0" algn="r">
              <a:lnSpc>
                <a:spcPct val="90000"/>
              </a:lnSpc>
              <a:spcBef>
                <a:spcPts val="0"/>
              </a:spcBef>
              <a:spcAft>
                <a:spcPts val="0"/>
              </a:spcAft>
              <a:buClr>
                <a:srgbClr val="00AEEF"/>
              </a:buClr>
              <a:buSzPts val="5000"/>
              <a:buFont typeface="Arial"/>
              <a:buNone/>
            </a:pPr>
            <a:r>
              <a:t/>
            </a:r>
            <a:endParaRPr b="1" i="0" sz="5000" u="none" cap="none" strike="noStrik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66" name="Shape 66"/>
        <p:cNvGrpSpPr/>
        <p:nvPr/>
      </p:nvGrpSpPr>
      <p:grpSpPr>
        <a:xfrm>
          <a:off x="0" y="0"/>
          <a:ext cx="0" cy="0"/>
          <a:chOff x="0" y="0"/>
          <a:chExt cx="0" cy="0"/>
        </a:xfrm>
      </p:grpSpPr>
      <p:sp>
        <p:nvSpPr>
          <p:cNvPr id="67" name="Google Shape;67;p18"/>
          <p:cNvSpPr txBox="1"/>
          <p:nvPr>
            <p:ph idx="1" type="body"/>
          </p:nvPr>
        </p:nvSpPr>
        <p:spPr>
          <a:xfrm>
            <a:off x="2200113" y="351312"/>
            <a:ext cx="6515100" cy="6297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800"/>
              </a:spcBef>
              <a:spcAft>
                <a:spcPts val="0"/>
              </a:spcAft>
              <a:buClr>
                <a:schemeClr val="dk1"/>
              </a:buClr>
              <a:buSzPts val="4100"/>
              <a:buFont typeface="Arial"/>
              <a:buNone/>
              <a:defRPr b="1" i="0" sz="4100" u="none" cap="none" strike="noStrike">
                <a:solidFill>
                  <a:schemeClr val="dk1"/>
                </a:solidFill>
                <a:latin typeface="Helvetica Neue"/>
                <a:ea typeface="Helvetica Neue"/>
                <a:cs typeface="Helvetica Neue"/>
                <a:sym typeface="Helvetica Neue"/>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8"/>
          <p:cNvSpPr/>
          <p:nvPr/>
        </p:nvSpPr>
        <p:spPr>
          <a:xfrm>
            <a:off x="0" y="5031533"/>
            <a:ext cx="9144000" cy="111900"/>
          </a:xfrm>
          <a:prstGeom prst="rect">
            <a:avLst/>
          </a:prstGeom>
          <a:solidFill>
            <a:srgbClr val="EA913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69" name="Google Shape;69;p18"/>
          <p:cNvPicPr preferRelativeResize="0"/>
          <p:nvPr/>
        </p:nvPicPr>
        <p:blipFill rotWithShape="1">
          <a:blip r:embed="rId2">
            <a:alphaModFix/>
          </a:blip>
          <a:srcRect b="0" l="0" r="0" t="0"/>
          <a:stretch/>
        </p:blipFill>
        <p:spPr>
          <a:xfrm>
            <a:off x="6733309" y="4480652"/>
            <a:ext cx="2410692" cy="550881"/>
          </a:xfrm>
          <a:prstGeom prst="rect">
            <a:avLst/>
          </a:prstGeom>
          <a:noFill/>
          <a:ln>
            <a:noFill/>
          </a:ln>
        </p:spPr>
      </p:pic>
      <p:pic>
        <p:nvPicPr>
          <p:cNvPr descr="Imagen que contiene Logotipo&#10;&#10;Descripción generada automáticamente" id="70" name="Google Shape;70;p18"/>
          <p:cNvPicPr preferRelativeResize="0"/>
          <p:nvPr/>
        </p:nvPicPr>
        <p:blipFill rotWithShape="1">
          <a:blip r:embed="rId3">
            <a:alphaModFix/>
          </a:blip>
          <a:srcRect b="0" l="0" r="0" t="0"/>
          <a:stretch/>
        </p:blipFill>
        <p:spPr>
          <a:xfrm>
            <a:off x="428677" y="238608"/>
            <a:ext cx="1771438" cy="6865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descr="Un grupo de personas en un salón de clases&#10;&#10;Descripción generada automáticamente con confianza media" id="51" name="Google Shape;51;p13"/>
          <p:cNvPicPr preferRelativeResize="0"/>
          <p:nvPr/>
        </p:nvPicPr>
        <p:blipFill rotWithShape="1">
          <a:blip r:embed="rId1">
            <a:alphaModFix amt="25000"/>
          </a:blip>
          <a:srcRect b="0" l="0" r="0" t="17177"/>
          <a:stretch/>
        </p:blipFill>
        <p:spPr>
          <a:xfrm>
            <a:off x="0" y="0"/>
            <a:ext cx="9333115" cy="5143500"/>
          </a:xfrm>
          <a:prstGeom prst="rect">
            <a:avLst/>
          </a:prstGeom>
          <a:noFill/>
          <a:ln>
            <a:noFill/>
          </a:ln>
        </p:spPr>
      </p:pic>
      <p:sp>
        <p:nvSpPr>
          <p:cNvPr id="52" name="Google Shape;52;p13"/>
          <p:cNvSpPr/>
          <p:nvPr/>
        </p:nvSpPr>
        <p:spPr>
          <a:xfrm>
            <a:off x="8077969" y="3202557"/>
            <a:ext cx="1320000" cy="381900"/>
          </a:xfrm>
          <a:prstGeom prst="ellipse">
            <a:avLst/>
          </a:prstGeom>
          <a:solidFill>
            <a:srgbClr val="F5F5F5">
              <a:alpha val="8863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139"/>
        </a:solidFill>
      </p:bgPr>
    </p:bg>
    <p:spTree>
      <p:nvGrpSpPr>
        <p:cNvPr id="59" name="Shape 59"/>
        <p:cNvGrpSpPr/>
        <p:nvPr/>
      </p:nvGrpSpPr>
      <p:grpSpPr>
        <a:xfrm>
          <a:off x="0" y="0"/>
          <a:ext cx="0" cy="0"/>
          <a:chOff x="0" y="0"/>
          <a:chExt cx="0" cy="0"/>
        </a:xfrm>
      </p:grpSpPr>
      <p:pic>
        <p:nvPicPr>
          <p:cNvPr descr="Un grupo de personas en un salón de clases&#10;&#10;Descripción generada automáticamente con confianza media" id="60" name="Google Shape;60;p16"/>
          <p:cNvPicPr preferRelativeResize="0"/>
          <p:nvPr/>
        </p:nvPicPr>
        <p:blipFill rotWithShape="1">
          <a:blip r:embed="rId1">
            <a:alphaModFix amt="25000"/>
          </a:blip>
          <a:srcRect b="0" l="0" r="2028" t="17177"/>
          <a:stretch/>
        </p:blipFill>
        <p:spPr>
          <a:xfrm>
            <a:off x="1" y="0"/>
            <a:ext cx="9144000" cy="5143500"/>
          </a:xfrm>
          <a:prstGeom prst="rect">
            <a:avLst/>
          </a:prstGeom>
          <a:noFill/>
          <a:ln>
            <a:noFill/>
          </a:ln>
        </p:spPr>
      </p:pic>
      <p:pic>
        <p:nvPicPr>
          <p:cNvPr descr="Imagen que contiene botella, firmar, azul, naranja&#10;&#10;Descripción generada automáticamente" id="61" name="Google Shape;61;p16"/>
          <p:cNvPicPr preferRelativeResize="0"/>
          <p:nvPr/>
        </p:nvPicPr>
        <p:blipFill rotWithShape="1">
          <a:blip r:embed="rId2">
            <a:alphaModFix/>
          </a:blip>
          <a:srcRect b="0" l="0" r="0" t="0"/>
          <a:stretch/>
        </p:blipFill>
        <p:spPr>
          <a:xfrm>
            <a:off x="6087635" y="317376"/>
            <a:ext cx="2796064" cy="638945"/>
          </a:xfrm>
          <a:prstGeom prst="rect">
            <a:avLst/>
          </a:prstGeom>
          <a:noFill/>
          <a:ln>
            <a:noFill/>
          </a:ln>
        </p:spPr>
      </p:pic>
      <p:pic>
        <p:nvPicPr>
          <p:cNvPr descr="Imagen que contiene Logotipo&#10;&#10;Descripción generada automáticamente" id="62" name="Google Shape;62;p16"/>
          <p:cNvPicPr preferRelativeResize="0"/>
          <p:nvPr/>
        </p:nvPicPr>
        <p:blipFill rotWithShape="1">
          <a:blip r:embed="rId3">
            <a:alphaModFix/>
          </a:blip>
          <a:srcRect b="0" l="0" r="0" t="0"/>
          <a:stretch/>
        </p:blipFill>
        <p:spPr>
          <a:xfrm>
            <a:off x="428677" y="238608"/>
            <a:ext cx="1771438" cy="686561"/>
          </a:xfrm>
          <a:prstGeom prst="rect">
            <a:avLst/>
          </a:prstGeom>
          <a:noFill/>
          <a:ln>
            <a:noFill/>
          </a:ln>
        </p:spPr>
      </p:pic>
      <p:sp>
        <p:nvSpPr>
          <p:cNvPr id="63" name="Google Shape;63;p16"/>
          <p:cNvSpPr/>
          <p:nvPr/>
        </p:nvSpPr>
        <p:spPr>
          <a:xfrm>
            <a:off x="8164229" y="3229112"/>
            <a:ext cx="1320000" cy="381900"/>
          </a:xfrm>
          <a:prstGeom prst="ellipse">
            <a:avLst/>
          </a:prstGeom>
          <a:solidFill>
            <a:srgbClr val="E7A56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1" r:id="rId4"/>
    <p:sldLayoutId id="214748366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9"/>
          <p:cNvSpPr/>
          <p:nvPr/>
        </p:nvSpPr>
        <p:spPr>
          <a:xfrm>
            <a:off x="1081185" y="2541248"/>
            <a:ext cx="68541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es" sz="2100" u="none" cap="none" strike="noStrike">
                <a:solidFill>
                  <a:srgbClr val="EA9139"/>
                </a:solidFill>
                <a:latin typeface="Helvetica Neue"/>
                <a:ea typeface="Helvetica Neue"/>
                <a:cs typeface="Helvetica Neue"/>
                <a:sym typeface="Helvetica Neue"/>
              </a:rPr>
              <a:t>Inclusive CREAtivity through Educational Artmaking</a:t>
            </a:r>
            <a:endParaRPr b="1" i="0" sz="2100" u="none" cap="none" strike="noStrike">
              <a:solidFill>
                <a:srgbClr val="EA9139"/>
              </a:solidFill>
              <a:latin typeface="Helvetica Neue"/>
              <a:ea typeface="Helvetica Neue"/>
              <a:cs typeface="Helvetica Neue"/>
              <a:sym typeface="Helvetica Neue"/>
            </a:endParaRPr>
          </a:p>
        </p:txBody>
      </p:sp>
      <p:sp>
        <p:nvSpPr>
          <p:cNvPr id="76" name="Google Shape;76;p19"/>
          <p:cNvSpPr/>
          <p:nvPr/>
        </p:nvSpPr>
        <p:spPr>
          <a:xfrm>
            <a:off x="2866503" y="3001739"/>
            <a:ext cx="3411000" cy="3795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500"/>
              <a:buFont typeface="Helvetica Neue"/>
              <a:buNone/>
            </a:pPr>
            <a:r>
              <a:rPr b="1" lang="es" sz="1500">
                <a:solidFill>
                  <a:schemeClr val="dk1"/>
                </a:solidFill>
                <a:latin typeface="Helvetica Neue"/>
                <a:ea typeface="Helvetica Neue"/>
                <a:cs typeface="Helvetica Neue"/>
                <a:sym typeface="Helvetica Neue"/>
              </a:rPr>
              <a:t>El plan de estudios InCrea+ y el fomento de la inclusión en las aulas</a:t>
            </a:r>
            <a:endParaRPr b="1" i="0" sz="1500" u="none" cap="none" strike="noStrike">
              <a:solidFill>
                <a:schemeClr val="dk1"/>
              </a:solidFill>
              <a:latin typeface="Helvetica Neue"/>
              <a:ea typeface="Helvetica Neue"/>
              <a:cs typeface="Helvetica Neue"/>
              <a:sym typeface="Helvetica Neue"/>
            </a:endParaRPr>
          </a:p>
        </p:txBody>
      </p:sp>
      <p:sp>
        <p:nvSpPr>
          <p:cNvPr id="77" name="Google Shape;77;p19"/>
          <p:cNvSpPr txBox="1"/>
          <p:nvPr/>
        </p:nvSpPr>
        <p:spPr>
          <a:xfrm>
            <a:off x="4709969" y="4453450"/>
            <a:ext cx="4212600" cy="488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b="0" i="0" lang="es" sz="800" u="none" cap="none" strike="noStrike">
                <a:solidFill>
                  <a:schemeClr val="dk1"/>
                </a:solidFill>
                <a:latin typeface="Arial"/>
                <a:ea typeface="Arial"/>
                <a:cs typeface="Arial"/>
                <a:sym typeface="Arial"/>
              </a:rPr>
              <a:t>This project has been funded with the support from the European Union.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Arial"/>
              <a:buNone/>
            </a:pPr>
            <a:r>
              <a:rPr b="0" i="0" lang="es" sz="800" u="none" cap="none" strike="noStrik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b="0" i="0" sz="800" u="none" cap="none" strike="noStrike">
              <a:solidFill>
                <a:schemeClr val="dk1"/>
              </a:solidFill>
              <a:latin typeface="Times New Roman"/>
              <a:ea typeface="Times New Roman"/>
              <a:cs typeface="Times New Roman"/>
              <a:sym typeface="Times New Roman"/>
            </a:endParaRPr>
          </a:p>
        </p:txBody>
      </p:sp>
      <p:pic>
        <p:nvPicPr>
          <p:cNvPr descr="Imagen que contiene firmar, botella, azul, parada&#10;&#10;Descripción generada automáticamente" id="78" name="Google Shape;78;p19"/>
          <p:cNvPicPr preferRelativeResize="0"/>
          <p:nvPr/>
        </p:nvPicPr>
        <p:blipFill rotWithShape="1">
          <a:blip r:embed="rId3">
            <a:alphaModFix/>
          </a:blip>
          <a:srcRect b="0" l="0" r="0" t="0"/>
          <a:stretch/>
        </p:blipFill>
        <p:spPr>
          <a:xfrm>
            <a:off x="297101" y="4161538"/>
            <a:ext cx="3566030" cy="780068"/>
          </a:xfrm>
          <a:prstGeom prst="rect">
            <a:avLst/>
          </a:prstGeom>
          <a:noFill/>
          <a:ln>
            <a:noFill/>
          </a:ln>
        </p:spPr>
      </p:pic>
      <p:pic>
        <p:nvPicPr>
          <p:cNvPr descr="Imagen que contiene Logotipo&#10;&#10;Descripción generada automáticamente" id="79" name="Google Shape;79;p19"/>
          <p:cNvPicPr preferRelativeResize="0"/>
          <p:nvPr/>
        </p:nvPicPr>
        <p:blipFill rotWithShape="1">
          <a:blip r:embed="rId4">
            <a:alphaModFix/>
          </a:blip>
          <a:srcRect b="0" l="0" r="0" t="0"/>
          <a:stretch/>
        </p:blipFill>
        <p:spPr>
          <a:xfrm>
            <a:off x="3051594" y="1440565"/>
            <a:ext cx="2913075" cy="11290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rPr lang="es" sz="1500">
                <a:solidFill>
                  <a:srgbClr val="00AEEF"/>
                </a:solidFill>
              </a:rPr>
              <a:t>Habilidades del siglo XXI</a:t>
            </a:r>
            <a:endParaRPr sz="1500">
              <a:solidFill>
                <a:srgbClr val="00AEEF"/>
              </a:solidFill>
            </a:endParaRPr>
          </a:p>
        </p:txBody>
      </p:sp>
      <p:sp>
        <p:nvSpPr>
          <p:cNvPr id="144" name="Google Shape;144;p28"/>
          <p:cNvSpPr txBox="1"/>
          <p:nvPr/>
        </p:nvSpPr>
        <p:spPr>
          <a:xfrm>
            <a:off x="1009256" y="1019381"/>
            <a:ext cx="6612900" cy="431100"/>
          </a:xfrm>
          <a:prstGeom prst="rect">
            <a:avLst/>
          </a:prstGeom>
          <a:noFill/>
          <a:ln>
            <a:noFill/>
          </a:ln>
        </p:spPr>
        <p:txBody>
          <a:bodyPr anchorCtr="0" anchor="t" bIns="68575" lIns="68575" spcFirstLastPara="1" rIns="68575" wrap="square" tIns="68575">
            <a:spAutoFit/>
          </a:bodyPr>
          <a:lstStyle/>
          <a:p>
            <a:pPr indent="0" lvl="0" marL="0" rtl="0" algn="just">
              <a:spcBef>
                <a:spcPts val="0"/>
              </a:spcBef>
              <a:spcAft>
                <a:spcPts val="0"/>
              </a:spcAft>
              <a:buClr>
                <a:schemeClr val="dk1"/>
              </a:buClr>
              <a:buSzPts val="800"/>
              <a:buFont typeface="Arial"/>
              <a:buNone/>
            </a:pPr>
            <a:r>
              <a:t/>
            </a:r>
            <a:endParaRPr b="1" sz="800">
              <a:solidFill>
                <a:srgbClr val="141414"/>
              </a:solidFill>
            </a:endParaRPr>
          </a:p>
          <a:p>
            <a:pPr indent="0" lvl="0" marL="0" rtl="0" algn="l">
              <a:spcBef>
                <a:spcPts val="0"/>
              </a:spcBef>
              <a:spcAft>
                <a:spcPts val="0"/>
              </a:spcAft>
              <a:buNone/>
            </a:pPr>
            <a:r>
              <a:t/>
            </a:r>
            <a:endParaRPr b="1" sz="1100"/>
          </a:p>
        </p:txBody>
      </p:sp>
      <p:sp>
        <p:nvSpPr>
          <p:cNvPr id="145" name="Google Shape;145;p28"/>
          <p:cNvSpPr/>
          <p:nvPr/>
        </p:nvSpPr>
        <p:spPr>
          <a:xfrm>
            <a:off x="4881881" y="900563"/>
            <a:ext cx="1336200" cy="1107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s" sz="1100">
                <a:latin typeface="Helvetica Neue"/>
                <a:ea typeface="Helvetica Neue"/>
                <a:cs typeface="Helvetica Neue"/>
                <a:sym typeface="Helvetica Neue"/>
              </a:rPr>
              <a:t>Cómo afrontar el estrés</a:t>
            </a:r>
            <a:endParaRPr b="1" sz="1100">
              <a:latin typeface="Helvetica Neue"/>
              <a:ea typeface="Helvetica Neue"/>
              <a:cs typeface="Helvetica Neue"/>
              <a:sym typeface="Helvetica Neue"/>
            </a:endParaRPr>
          </a:p>
        </p:txBody>
      </p:sp>
      <p:sp>
        <p:nvSpPr>
          <p:cNvPr id="146" name="Google Shape;146;p28"/>
          <p:cNvSpPr/>
          <p:nvPr/>
        </p:nvSpPr>
        <p:spPr>
          <a:xfrm>
            <a:off x="6972581" y="1222931"/>
            <a:ext cx="1597800" cy="12516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b="1" sz="1100">
              <a:latin typeface="Helvetica Neue"/>
              <a:ea typeface="Helvetica Neue"/>
              <a:cs typeface="Helvetica Neue"/>
              <a:sym typeface="Helvetica Neue"/>
            </a:endParaRPr>
          </a:p>
          <a:p>
            <a:pPr indent="0" lvl="0" marL="0" rtl="0" algn="ctr">
              <a:spcBef>
                <a:spcPts val="0"/>
              </a:spcBef>
              <a:spcAft>
                <a:spcPts val="0"/>
              </a:spcAft>
              <a:buNone/>
            </a:pPr>
            <a:r>
              <a:t/>
            </a:r>
            <a:endParaRPr b="1" sz="1100">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b="1" lang="es" sz="1100">
                <a:latin typeface="Helvetica Neue"/>
                <a:ea typeface="Helvetica Neue"/>
                <a:cs typeface="Helvetica Neue"/>
                <a:sym typeface="Helvetica Neue"/>
              </a:rPr>
              <a:t>comunicación eficaz</a:t>
            </a:r>
            <a:endParaRPr b="1" sz="1100">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t/>
            </a:r>
            <a:endParaRPr b="1" sz="1100">
              <a:latin typeface="Helvetica Neue"/>
              <a:ea typeface="Helvetica Neue"/>
              <a:cs typeface="Helvetica Neue"/>
              <a:sym typeface="Helvetica Neue"/>
            </a:endParaRPr>
          </a:p>
          <a:p>
            <a:pPr indent="0" lvl="0" marL="0" rtl="0" algn="ctr">
              <a:spcBef>
                <a:spcPts val="0"/>
              </a:spcBef>
              <a:spcAft>
                <a:spcPts val="0"/>
              </a:spcAft>
              <a:buNone/>
            </a:pPr>
            <a:r>
              <a:t/>
            </a:r>
            <a:endParaRPr b="1" sz="1100">
              <a:latin typeface="Helvetica Neue"/>
              <a:ea typeface="Helvetica Neue"/>
              <a:cs typeface="Helvetica Neue"/>
              <a:sym typeface="Helvetica Neue"/>
            </a:endParaRPr>
          </a:p>
        </p:txBody>
      </p:sp>
      <p:sp>
        <p:nvSpPr>
          <p:cNvPr id="147" name="Google Shape;147;p28"/>
          <p:cNvSpPr/>
          <p:nvPr/>
        </p:nvSpPr>
        <p:spPr>
          <a:xfrm>
            <a:off x="3559525" y="3634000"/>
            <a:ext cx="1792200" cy="13371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s" sz="1100">
                <a:latin typeface="Helvetica Neue"/>
                <a:ea typeface="Helvetica Neue"/>
                <a:cs typeface="Helvetica Neue"/>
                <a:sym typeface="Helvetica Neue"/>
              </a:rPr>
              <a:t>habilidades para las relaciones interpersonales</a:t>
            </a:r>
            <a:endParaRPr b="1" sz="1100">
              <a:latin typeface="Helvetica Neue"/>
              <a:ea typeface="Helvetica Neue"/>
              <a:cs typeface="Helvetica Neue"/>
              <a:sym typeface="Helvetica Neue"/>
            </a:endParaRPr>
          </a:p>
        </p:txBody>
      </p:sp>
      <p:sp>
        <p:nvSpPr>
          <p:cNvPr id="148" name="Google Shape;148;p28"/>
          <p:cNvSpPr/>
          <p:nvPr/>
        </p:nvSpPr>
        <p:spPr>
          <a:xfrm>
            <a:off x="282113" y="3466163"/>
            <a:ext cx="1336200" cy="1107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b="1" sz="1100">
              <a:latin typeface="Helvetica Neue"/>
              <a:ea typeface="Helvetica Neue"/>
              <a:cs typeface="Helvetica Neue"/>
              <a:sym typeface="Helvetica Neue"/>
            </a:endParaRPr>
          </a:p>
          <a:p>
            <a:pPr indent="0" lvl="0" marL="0" rtl="0" algn="ctr">
              <a:spcBef>
                <a:spcPts val="0"/>
              </a:spcBef>
              <a:spcAft>
                <a:spcPts val="0"/>
              </a:spcAft>
              <a:buNone/>
            </a:pPr>
            <a:r>
              <a:t/>
            </a:r>
            <a:endParaRPr b="1" sz="1100">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b="1" lang="es" sz="1100">
                <a:latin typeface="Helvetica Neue"/>
                <a:ea typeface="Helvetica Neue"/>
                <a:cs typeface="Helvetica Neue"/>
                <a:sym typeface="Helvetica Neue"/>
              </a:rPr>
              <a:t>resolución de problemas</a:t>
            </a:r>
            <a:endParaRPr b="1" sz="1100">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t/>
            </a:r>
            <a:endParaRPr b="1" sz="1100">
              <a:latin typeface="Helvetica Neue"/>
              <a:ea typeface="Helvetica Neue"/>
              <a:cs typeface="Helvetica Neue"/>
              <a:sym typeface="Helvetica Neue"/>
            </a:endParaRPr>
          </a:p>
          <a:p>
            <a:pPr indent="0" lvl="0" marL="0" rtl="0" algn="ctr">
              <a:spcBef>
                <a:spcPts val="0"/>
              </a:spcBef>
              <a:spcAft>
                <a:spcPts val="0"/>
              </a:spcAft>
              <a:buNone/>
            </a:pPr>
            <a:r>
              <a:t/>
            </a:r>
            <a:endParaRPr b="1" sz="1100">
              <a:latin typeface="Helvetica Neue"/>
              <a:ea typeface="Helvetica Neue"/>
              <a:cs typeface="Helvetica Neue"/>
              <a:sym typeface="Helvetica Neue"/>
            </a:endParaRPr>
          </a:p>
        </p:txBody>
      </p:sp>
      <p:sp>
        <p:nvSpPr>
          <p:cNvPr id="149" name="Google Shape;149;p28"/>
          <p:cNvSpPr/>
          <p:nvPr/>
        </p:nvSpPr>
        <p:spPr>
          <a:xfrm>
            <a:off x="7421081" y="2772150"/>
            <a:ext cx="1336200" cy="1107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s" sz="1100">
                <a:latin typeface="Helvetica Neue"/>
                <a:ea typeface="Helvetica Neue"/>
                <a:cs typeface="Helvetica Neue"/>
                <a:sym typeface="Helvetica Neue"/>
              </a:rPr>
              <a:t>toma de decisiones</a:t>
            </a:r>
            <a:endParaRPr b="1" sz="1100">
              <a:latin typeface="Helvetica Neue"/>
              <a:ea typeface="Helvetica Neue"/>
              <a:cs typeface="Helvetica Neue"/>
              <a:sym typeface="Helvetica Neue"/>
            </a:endParaRPr>
          </a:p>
        </p:txBody>
      </p:sp>
      <p:sp>
        <p:nvSpPr>
          <p:cNvPr id="150" name="Google Shape;150;p28"/>
          <p:cNvSpPr/>
          <p:nvPr/>
        </p:nvSpPr>
        <p:spPr>
          <a:xfrm>
            <a:off x="2582000" y="827076"/>
            <a:ext cx="1430100" cy="11805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b="1" sz="1100">
              <a:latin typeface="Helvetica Neue"/>
              <a:ea typeface="Helvetica Neue"/>
              <a:cs typeface="Helvetica Neue"/>
              <a:sym typeface="Helvetica Neue"/>
            </a:endParaRPr>
          </a:p>
          <a:p>
            <a:pPr indent="0" lvl="0" marL="0" rtl="0" algn="ctr">
              <a:spcBef>
                <a:spcPts val="0"/>
              </a:spcBef>
              <a:spcAft>
                <a:spcPts val="0"/>
              </a:spcAft>
              <a:buNone/>
            </a:pPr>
            <a:r>
              <a:t/>
            </a:r>
            <a:endParaRPr b="1" sz="1100">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b="1" lang="es" sz="1100">
                <a:latin typeface="Helvetica Neue"/>
                <a:ea typeface="Helvetica Neue"/>
                <a:cs typeface="Helvetica Neue"/>
                <a:sym typeface="Helvetica Neue"/>
              </a:rPr>
              <a:t>pensamiento creativo</a:t>
            </a:r>
            <a:endParaRPr b="1" sz="1100">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t/>
            </a:r>
            <a:endParaRPr b="1" sz="1100">
              <a:latin typeface="Helvetica Neue"/>
              <a:ea typeface="Helvetica Neue"/>
              <a:cs typeface="Helvetica Neue"/>
              <a:sym typeface="Helvetica Neue"/>
            </a:endParaRPr>
          </a:p>
          <a:p>
            <a:pPr indent="0" lvl="0" marL="0" rtl="0" algn="ctr">
              <a:spcBef>
                <a:spcPts val="0"/>
              </a:spcBef>
              <a:spcAft>
                <a:spcPts val="0"/>
              </a:spcAft>
              <a:buNone/>
            </a:pPr>
            <a:r>
              <a:t/>
            </a:r>
            <a:endParaRPr b="1" sz="1100">
              <a:latin typeface="Helvetica Neue"/>
              <a:ea typeface="Helvetica Neue"/>
              <a:cs typeface="Helvetica Neue"/>
              <a:sym typeface="Helvetica Neue"/>
            </a:endParaRPr>
          </a:p>
        </p:txBody>
      </p:sp>
      <p:sp>
        <p:nvSpPr>
          <p:cNvPr id="151" name="Google Shape;151;p28"/>
          <p:cNvSpPr/>
          <p:nvPr/>
        </p:nvSpPr>
        <p:spPr>
          <a:xfrm>
            <a:off x="282126" y="1391151"/>
            <a:ext cx="1458300" cy="11805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s" sz="1100">
                <a:latin typeface="Helvetica Neue"/>
                <a:ea typeface="Helvetica Neue"/>
                <a:cs typeface="Helvetica Neue"/>
                <a:sym typeface="Helvetica Neue"/>
              </a:rPr>
              <a:t>pensamiento crítico</a:t>
            </a:r>
            <a:endParaRPr b="1" sz="1100">
              <a:latin typeface="Helvetica Neue"/>
              <a:ea typeface="Helvetica Neue"/>
              <a:cs typeface="Helvetica Neue"/>
              <a:sym typeface="Helvetica Neue"/>
            </a:endParaRPr>
          </a:p>
        </p:txBody>
      </p:sp>
      <p:sp>
        <p:nvSpPr>
          <p:cNvPr id="152" name="Google Shape;152;p28"/>
          <p:cNvSpPr/>
          <p:nvPr/>
        </p:nvSpPr>
        <p:spPr>
          <a:xfrm>
            <a:off x="4242825" y="2172544"/>
            <a:ext cx="1336200" cy="1107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s" sz="1100">
                <a:latin typeface="Helvetica Neue"/>
                <a:ea typeface="Helvetica Neue"/>
                <a:cs typeface="Helvetica Neue"/>
                <a:sym typeface="Helvetica Neue"/>
              </a:rPr>
              <a:t>empatía</a:t>
            </a:r>
            <a:endParaRPr b="1" sz="1100">
              <a:latin typeface="Helvetica Neue"/>
              <a:ea typeface="Helvetica Neue"/>
              <a:cs typeface="Helvetica Neue"/>
              <a:sym typeface="Helvetica Neue"/>
            </a:endParaRPr>
          </a:p>
        </p:txBody>
      </p:sp>
      <p:sp>
        <p:nvSpPr>
          <p:cNvPr id="153" name="Google Shape;153;p28"/>
          <p:cNvSpPr/>
          <p:nvPr/>
        </p:nvSpPr>
        <p:spPr>
          <a:xfrm>
            <a:off x="1970100" y="2474525"/>
            <a:ext cx="1652400" cy="14769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s" sz="1100">
                <a:latin typeface="Helvetica Neue"/>
                <a:ea typeface="Helvetica Neue"/>
                <a:cs typeface="Helvetica Neue"/>
                <a:sym typeface="Helvetica Neue"/>
              </a:rPr>
              <a:t>autoconciencia</a:t>
            </a:r>
            <a:endParaRPr b="1" sz="1100">
              <a:latin typeface="Helvetica Neue"/>
              <a:ea typeface="Helvetica Neue"/>
              <a:cs typeface="Helvetica Neue"/>
              <a:sym typeface="Helvetica Neue"/>
            </a:endParaRPr>
          </a:p>
        </p:txBody>
      </p:sp>
      <p:sp>
        <p:nvSpPr>
          <p:cNvPr id="154" name="Google Shape;154;p28"/>
          <p:cNvSpPr/>
          <p:nvPr/>
        </p:nvSpPr>
        <p:spPr>
          <a:xfrm>
            <a:off x="5636531" y="3337631"/>
            <a:ext cx="1336200" cy="1107000"/>
          </a:xfrm>
          <a:prstGeom prst="ellipse">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s" sz="1100">
                <a:latin typeface="Helvetica Neue"/>
                <a:ea typeface="Helvetica Neue"/>
                <a:cs typeface="Helvetica Neue"/>
                <a:sym typeface="Helvetica Neue"/>
              </a:rPr>
              <a:t>Cómo afrontar las emociones</a:t>
            </a:r>
            <a:endParaRPr b="1" sz="110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1500">
                <a:solidFill>
                  <a:srgbClr val="00AEEF"/>
                </a:solidFill>
              </a:rPr>
              <a:t>Dominios de las artes</a:t>
            </a:r>
            <a:endParaRPr sz="1500">
              <a:solidFill>
                <a:srgbClr val="00AEEF"/>
              </a:solidFill>
            </a:endParaRPr>
          </a:p>
          <a:p>
            <a:pPr indent="0" lvl="0" marL="0" rtl="0" algn="r">
              <a:spcBef>
                <a:spcPts val="800"/>
              </a:spcBef>
              <a:spcAft>
                <a:spcPts val="0"/>
              </a:spcAft>
              <a:buClr>
                <a:schemeClr val="dk1"/>
              </a:buClr>
              <a:buSzPts val="1100"/>
              <a:buFont typeface="Arial"/>
              <a:buNone/>
            </a:pPr>
            <a:r>
              <a:t/>
            </a:r>
            <a:endParaRPr sz="1500">
              <a:solidFill>
                <a:srgbClr val="00AEEF"/>
              </a:solidFill>
            </a:endParaRPr>
          </a:p>
          <a:p>
            <a:pPr indent="0" lvl="0" marL="0" rtl="0" algn="r">
              <a:spcBef>
                <a:spcPts val="800"/>
              </a:spcBef>
              <a:spcAft>
                <a:spcPts val="0"/>
              </a:spcAft>
              <a:buNone/>
            </a:pPr>
            <a:r>
              <a:t/>
            </a:r>
            <a:endParaRPr sz="1500">
              <a:solidFill>
                <a:srgbClr val="00AEEF"/>
              </a:solidFill>
            </a:endParaRPr>
          </a:p>
        </p:txBody>
      </p:sp>
      <p:sp>
        <p:nvSpPr>
          <p:cNvPr id="161" name="Google Shape;161;p29"/>
          <p:cNvSpPr txBox="1"/>
          <p:nvPr/>
        </p:nvSpPr>
        <p:spPr>
          <a:xfrm>
            <a:off x="541650" y="1735088"/>
            <a:ext cx="7901400" cy="2524200"/>
          </a:xfrm>
          <a:prstGeom prst="rect">
            <a:avLst/>
          </a:prstGeom>
          <a:noFill/>
          <a:ln>
            <a:noFill/>
          </a:ln>
        </p:spPr>
        <p:txBody>
          <a:bodyPr anchorCtr="0" anchor="t" bIns="68575" lIns="68575" spcFirstLastPara="1" rIns="68575" wrap="square" tIns="68575">
            <a:spAutoFit/>
          </a:bodyPr>
          <a:lstStyle/>
          <a:p>
            <a:pPr indent="-241300" lvl="0" marL="342900" rtl="0" algn="just">
              <a:spcBef>
                <a:spcPts val="0"/>
              </a:spcBef>
              <a:spcAft>
                <a:spcPts val="0"/>
              </a:spcAft>
              <a:buClr>
                <a:srgbClr val="EC7320"/>
              </a:buClr>
              <a:buSzPts val="1200"/>
              <a:buFont typeface="Helvetica Neue"/>
              <a:buChar char="❖"/>
            </a:pPr>
            <a:r>
              <a:rPr b="1" i="1" lang="es" sz="1200">
                <a:solidFill>
                  <a:srgbClr val="EC7320"/>
                </a:solidFill>
                <a:latin typeface="Helvetica Neue"/>
                <a:ea typeface="Helvetica Neue"/>
                <a:cs typeface="Helvetica Neue"/>
                <a:sym typeface="Helvetica Neue"/>
              </a:rPr>
              <a:t>Bellas artes. </a:t>
            </a:r>
            <a:r>
              <a:rPr lang="es" sz="1200">
                <a:solidFill>
                  <a:schemeClr val="dk1"/>
                </a:solidFill>
                <a:latin typeface="Helvetica Neue"/>
                <a:ea typeface="Helvetica Neue"/>
                <a:cs typeface="Helvetica Neue"/>
                <a:sym typeface="Helvetica Neue"/>
              </a:rPr>
              <a:t>Incluyen</a:t>
            </a:r>
            <a:r>
              <a:rPr lang="es" sz="1200">
                <a:solidFill>
                  <a:schemeClr val="dk1"/>
                </a:solidFill>
                <a:latin typeface="Helvetica Neue"/>
                <a:ea typeface="Helvetica Neue"/>
                <a:cs typeface="Helvetica Neue"/>
                <a:sym typeface="Helvetica Neue"/>
              </a:rPr>
              <a:t> Dibujo, Pintura, Grabado, Escultura, Caligrafía.</a:t>
            </a:r>
            <a:r>
              <a:rPr lang="es" sz="1200">
                <a:solidFill>
                  <a:srgbClr val="EC7320"/>
                </a:solidFill>
                <a:latin typeface="Helvetica Neue"/>
                <a:ea typeface="Helvetica Neue"/>
                <a:cs typeface="Helvetica Neue"/>
                <a:sym typeface="Helvetica Neue"/>
              </a:rPr>
              <a:t> </a:t>
            </a:r>
            <a:endParaRPr sz="1200">
              <a:solidFill>
                <a:srgbClr val="EC7320"/>
              </a:solidFill>
              <a:latin typeface="Helvetica Neue"/>
              <a:ea typeface="Helvetica Neue"/>
              <a:cs typeface="Helvetica Neue"/>
              <a:sym typeface="Helvetica Neue"/>
            </a:endParaRPr>
          </a:p>
          <a:p>
            <a:pPr indent="0" lvl="0" marL="342900" rtl="0" algn="just">
              <a:spcBef>
                <a:spcPts val="0"/>
              </a:spcBef>
              <a:spcAft>
                <a:spcPts val="0"/>
              </a:spcAft>
              <a:buNone/>
            </a:pPr>
            <a:r>
              <a:t/>
            </a:r>
            <a:endParaRPr b="1" i="1" sz="1200">
              <a:solidFill>
                <a:srgbClr val="EC7320"/>
              </a:solidFill>
              <a:latin typeface="Helvetica Neue"/>
              <a:ea typeface="Helvetica Neue"/>
              <a:cs typeface="Helvetica Neue"/>
              <a:sym typeface="Helvetica Neue"/>
            </a:endParaRPr>
          </a:p>
          <a:p>
            <a:pPr indent="-241300" lvl="0" marL="342900" rtl="0" algn="just">
              <a:spcBef>
                <a:spcPts val="0"/>
              </a:spcBef>
              <a:spcAft>
                <a:spcPts val="0"/>
              </a:spcAft>
              <a:buClr>
                <a:srgbClr val="EC7320"/>
              </a:buClr>
              <a:buSzPts val="1200"/>
              <a:buFont typeface="Helvetica Neue"/>
              <a:buChar char="❖"/>
            </a:pPr>
            <a:r>
              <a:rPr b="1" i="1" lang="es" sz="1200">
                <a:solidFill>
                  <a:srgbClr val="EC7320"/>
                </a:solidFill>
                <a:latin typeface="Helvetica Neue"/>
                <a:ea typeface="Helvetica Neue"/>
                <a:cs typeface="Helvetica Neue"/>
                <a:sym typeface="Helvetica Neue"/>
              </a:rPr>
              <a:t>Artes visuales, </a:t>
            </a:r>
            <a:r>
              <a:rPr lang="es" sz="1200">
                <a:solidFill>
                  <a:schemeClr val="dk1"/>
                </a:solidFill>
                <a:latin typeface="Helvetica Neue"/>
                <a:ea typeface="Helvetica Neue"/>
                <a:cs typeface="Helvetica Neue"/>
                <a:sym typeface="Helvetica Neue"/>
              </a:rPr>
              <a:t>incluye todas las bellas artes, además de los nuevos medios, la fotografía, el arte ambiental, el contemporáneo.</a:t>
            </a:r>
            <a:endParaRPr sz="1200">
              <a:solidFill>
                <a:schemeClr val="dk1"/>
              </a:solidFill>
              <a:latin typeface="Helvetica Neue"/>
              <a:ea typeface="Helvetica Neue"/>
              <a:cs typeface="Helvetica Neue"/>
              <a:sym typeface="Helvetica Neue"/>
            </a:endParaRPr>
          </a:p>
          <a:p>
            <a:pPr indent="0" lvl="0" marL="342900" rtl="0" algn="just">
              <a:spcBef>
                <a:spcPts val="0"/>
              </a:spcBef>
              <a:spcAft>
                <a:spcPts val="0"/>
              </a:spcAft>
              <a:buNone/>
            </a:pPr>
            <a:r>
              <a:t/>
            </a:r>
            <a:endParaRPr sz="1200">
              <a:solidFill>
                <a:srgbClr val="EC7320"/>
              </a:solidFill>
              <a:latin typeface="Helvetica Neue"/>
              <a:ea typeface="Helvetica Neue"/>
              <a:cs typeface="Helvetica Neue"/>
              <a:sym typeface="Helvetica Neue"/>
            </a:endParaRPr>
          </a:p>
          <a:p>
            <a:pPr indent="-241300" lvl="0" marL="342900" rtl="0" algn="just">
              <a:spcBef>
                <a:spcPts val="0"/>
              </a:spcBef>
              <a:spcAft>
                <a:spcPts val="0"/>
              </a:spcAft>
              <a:buClr>
                <a:srgbClr val="EC7320"/>
              </a:buClr>
              <a:buSzPts val="1200"/>
              <a:buFont typeface="Helvetica Neue"/>
              <a:buChar char="❖"/>
            </a:pPr>
            <a:r>
              <a:rPr b="1" i="1" lang="es" sz="1200">
                <a:solidFill>
                  <a:srgbClr val="EC7320"/>
                </a:solidFill>
                <a:latin typeface="Helvetica Neue"/>
                <a:ea typeface="Helvetica Neue"/>
                <a:cs typeface="Helvetica Neue"/>
                <a:sym typeface="Helvetica Neue"/>
              </a:rPr>
              <a:t>Arte Plástico,</a:t>
            </a:r>
            <a:r>
              <a:rPr b="1" i="1" lang="es" sz="1200">
                <a:solidFill>
                  <a:schemeClr val="dk1"/>
                </a:solidFill>
                <a:latin typeface="Helvetica Neue"/>
                <a:ea typeface="Helvetica Neue"/>
                <a:cs typeface="Helvetica Neue"/>
                <a:sym typeface="Helvetica Neue"/>
              </a:rPr>
              <a:t> </a:t>
            </a:r>
            <a:r>
              <a:rPr lang="es" sz="1200">
                <a:solidFill>
                  <a:schemeClr val="dk1"/>
                </a:solidFill>
                <a:latin typeface="Helvetica Neue"/>
                <a:ea typeface="Helvetica Neue"/>
                <a:cs typeface="Helvetica Neue"/>
                <a:sym typeface="Helvetica Neue"/>
              </a:rPr>
              <a:t>incluye obras de arte moldeadas y no necesariamente objetos de plástico; consiste en obras tridimensionales como arcilla, yeso, piedra, metales, madera y papel (origami).</a:t>
            </a:r>
            <a:endParaRPr sz="1200">
              <a:solidFill>
                <a:schemeClr val="dk1"/>
              </a:solidFill>
              <a:latin typeface="Helvetica Neue"/>
              <a:ea typeface="Helvetica Neue"/>
              <a:cs typeface="Helvetica Neue"/>
              <a:sym typeface="Helvetica Neue"/>
            </a:endParaRPr>
          </a:p>
          <a:p>
            <a:pPr indent="0" lvl="0" marL="342900" rtl="0" algn="just">
              <a:spcBef>
                <a:spcPts val="0"/>
              </a:spcBef>
              <a:spcAft>
                <a:spcPts val="0"/>
              </a:spcAft>
              <a:buNone/>
            </a:pPr>
            <a:r>
              <a:t/>
            </a:r>
            <a:endParaRPr b="1" i="1" sz="1200">
              <a:solidFill>
                <a:srgbClr val="EC7320"/>
              </a:solidFill>
              <a:latin typeface="Helvetica Neue"/>
              <a:ea typeface="Helvetica Neue"/>
              <a:cs typeface="Helvetica Neue"/>
              <a:sym typeface="Helvetica Neue"/>
            </a:endParaRPr>
          </a:p>
          <a:p>
            <a:pPr indent="-241300" lvl="0" marL="342900" rtl="0" algn="just">
              <a:spcBef>
                <a:spcPts val="0"/>
              </a:spcBef>
              <a:spcAft>
                <a:spcPts val="0"/>
              </a:spcAft>
              <a:buClr>
                <a:srgbClr val="EC7320"/>
              </a:buClr>
              <a:buSzPts val="1200"/>
              <a:buFont typeface="Helvetica Neue"/>
              <a:buChar char="❖"/>
            </a:pPr>
            <a:r>
              <a:rPr b="1" i="1" lang="es" sz="1200">
                <a:solidFill>
                  <a:srgbClr val="EC7320"/>
                </a:solidFill>
                <a:latin typeface="Helvetica Neue"/>
                <a:ea typeface="Helvetica Neue"/>
                <a:cs typeface="Helvetica Neue"/>
                <a:sym typeface="Helvetica Neue"/>
              </a:rPr>
              <a:t>Arte de la representación,</a:t>
            </a:r>
            <a:r>
              <a:rPr i="1" lang="es" sz="1200">
                <a:solidFill>
                  <a:schemeClr val="dk1"/>
                </a:solidFill>
                <a:latin typeface="Helvetica Neue"/>
                <a:ea typeface="Helvetica Neue"/>
                <a:cs typeface="Helvetica Neue"/>
                <a:sym typeface="Helvetica Neue"/>
              </a:rPr>
              <a:t> </a:t>
            </a:r>
            <a:r>
              <a:rPr lang="es" sz="1200">
                <a:solidFill>
                  <a:schemeClr val="dk1"/>
                </a:solidFill>
                <a:latin typeface="Helvetica Neue"/>
                <a:ea typeface="Helvetica Neue"/>
                <a:cs typeface="Helvetica Neue"/>
                <a:sym typeface="Helvetica Neue"/>
              </a:rPr>
              <a:t>esta clasificación consiste en una forma de arte que se refiere a eventos de representación pública que se producen principalmente en el teatro (arte de la representación tradicional: teatro, ópera, música y ballet; arte de la representación contemporánea: mimo).</a:t>
            </a:r>
            <a:endParaRPr sz="1200">
              <a:solidFill>
                <a:schemeClr val="dk1"/>
              </a:solidFill>
              <a:latin typeface="Helvetica Neue"/>
              <a:ea typeface="Helvetica Neue"/>
              <a:cs typeface="Helvetica Neue"/>
              <a:sym typeface="Helvetica Neue"/>
            </a:endParaRPr>
          </a:p>
          <a:p>
            <a:pPr indent="0" lvl="0" marL="0" rtl="0" algn="just">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342900" rtl="0" algn="just">
              <a:spcBef>
                <a:spcPts val="0"/>
              </a:spcBef>
              <a:spcAft>
                <a:spcPts val="0"/>
              </a:spcAft>
              <a:buNone/>
            </a:pPr>
            <a:r>
              <a:t/>
            </a: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rPr lang="es" sz="1500">
                <a:solidFill>
                  <a:srgbClr val="00AEEF"/>
                </a:solidFill>
              </a:rPr>
              <a:t>DUA (Diseño Universal para el Aprendizaje)</a:t>
            </a:r>
            <a:endParaRPr sz="1500">
              <a:solidFill>
                <a:srgbClr val="00AEEF"/>
              </a:solidFill>
            </a:endParaRPr>
          </a:p>
        </p:txBody>
      </p:sp>
      <p:sp>
        <p:nvSpPr>
          <p:cNvPr id="168" name="Google Shape;168;p30"/>
          <p:cNvSpPr txBox="1"/>
          <p:nvPr/>
        </p:nvSpPr>
        <p:spPr>
          <a:xfrm>
            <a:off x="114300" y="1467394"/>
            <a:ext cx="8961000" cy="1852200"/>
          </a:xfrm>
          <a:prstGeom prst="rect">
            <a:avLst/>
          </a:prstGeom>
          <a:noFill/>
          <a:ln>
            <a:noFill/>
          </a:ln>
        </p:spPr>
        <p:txBody>
          <a:bodyPr anchorCtr="0" anchor="t" bIns="68575" lIns="68575" spcFirstLastPara="1" rIns="68575" wrap="square" tIns="68575">
            <a:spAutoFit/>
          </a:bodyPr>
          <a:lstStyle/>
          <a:p>
            <a:pPr indent="0" lvl="0" marL="342900" rtl="0" algn="just">
              <a:spcBef>
                <a:spcPts val="500"/>
              </a:spcBef>
              <a:spcAft>
                <a:spcPts val="0"/>
              </a:spcAft>
              <a:buNone/>
            </a:pPr>
            <a:r>
              <a:rPr b="1" lang="es">
                <a:solidFill>
                  <a:schemeClr val="dk1"/>
                </a:solidFill>
                <a:latin typeface="Helvetica Neue"/>
                <a:ea typeface="Helvetica Neue"/>
                <a:cs typeface="Helvetica Neue"/>
                <a:sym typeface="Helvetica Neue"/>
              </a:rPr>
              <a:t>El profesor proporciona:								El alumno recibe:	</a:t>
            </a:r>
            <a:endParaRPr sz="1400">
              <a:solidFill>
                <a:schemeClr val="dk1"/>
              </a:solidFill>
              <a:latin typeface="Helvetica Neue"/>
              <a:ea typeface="Helvetica Neue"/>
              <a:cs typeface="Helvetica Neue"/>
              <a:sym typeface="Helvetica Neue"/>
            </a:endParaRPr>
          </a:p>
          <a:p>
            <a:pPr indent="0" lvl="0" marL="342900" rtl="0" algn="just">
              <a:spcBef>
                <a:spcPts val="500"/>
              </a:spcBef>
              <a:spcAft>
                <a:spcPts val="0"/>
              </a:spcAft>
              <a:buNone/>
            </a:pPr>
            <a:r>
              <a:rPr lang="es" sz="1400">
                <a:solidFill>
                  <a:schemeClr val="dk1"/>
                </a:solidFill>
                <a:latin typeface="Helvetica Neue"/>
                <a:ea typeface="Helvetica Neue"/>
                <a:cs typeface="Helvetica Neue"/>
                <a:sym typeface="Helvetica Neue"/>
              </a:rPr>
              <a:t>	</a:t>
            </a:r>
            <a:endParaRPr sz="1400">
              <a:solidFill>
                <a:schemeClr val="dk1"/>
              </a:solidFill>
              <a:latin typeface="Helvetica Neue"/>
              <a:ea typeface="Helvetica Neue"/>
              <a:cs typeface="Helvetica Neue"/>
              <a:sym typeface="Helvetica Neue"/>
            </a:endParaRPr>
          </a:p>
          <a:p>
            <a:pPr indent="-241300" lvl="0" marL="342900" rtl="0" algn="just">
              <a:spcBef>
                <a:spcPts val="500"/>
              </a:spcBef>
              <a:spcAft>
                <a:spcPts val="0"/>
              </a:spcAft>
              <a:buClr>
                <a:srgbClr val="EC7320"/>
              </a:buClr>
              <a:buSzPts val="1200"/>
              <a:buFont typeface="Helvetica Neue"/>
              <a:buChar char="❖"/>
            </a:pPr>
            <a:r>
              <a:rPr lang="es" sz="1200">
                <a:solidFill>
                  <a:schemeClr val="dk1"/>
                </a:solidFill>
                <a:latin typeface="Helvetica Neue"/>
                <a:ea typeface="Helvetica Neue"/>
                <a:cs typeface="Helvetica Neue"/>
                <a:sym typeface="Helvetica Neue"/>
              </a:rPr>
              <a:t>Múltiples medios de compromiso (PORQUE)  </a:t>
            </a:r>
            <a:r>
              <a:rPr lang="es" sz="1200">
                <a:solidFill>
                  <a:schemeClr val="dk1"/>
                </a:solidFill>
                <a:latin typeface="Helvetica Neue"/>
                <a:ea typeface="Helvetica Neue"/>
                <a:cs typeface="Helvetica Neue"/>
                <a:sym typeface="Helvetica Neue"/>
              </a:rPr>
              <a:t>                           Opciones de cómo comprometerse con el tema y el interés</a:t>
            </a:r>
            <a:endParaRPr sz="1200">
              <a:solidFill>
                <a:schemeClr val="dk1"/>
              </a:solidFill>
              <a:latin typeface="Helvetica Neue"/>
              <a:ea typeface="Helvetica Neue"/>
              <a:cs typeface="Helvetica Neue"/>
              <a:sym typeface="Helvetica Neue"/>
            </a:endParaRPr>
          </a:p>
          <a:p>
            <a:pPr indent="-241300" lvl="0" marL="342900" rtl="0" algn="just">
              <a:spcBef>
                <a:spcPts val="0"/>
              </a:spcBef>
              <a:spcAft>
                <a:spcPts val="0"/>
              </a:spcAft>
              <a:buClr>
                <a:srgbClr val="EC7320"/>
              </a:buClr>
              <a:buSzPts val="1200"/>
              <a:buFont typeface="Helvetica Neue"/>
              <a:buChar char="❖"/>
            </a:pPr>
            <a:r>
              <a:rPr lang="es" sz="1200">
                <a:solidFill>
                  <a:schemeClr val="dk1"/>
                </a:solidFill>
                <a:latin typeface="Helvetica Neue"/>
                <a:ea typeface="Helvetica Neue"/>
                <a:cs typeface="Helvetica Neue"/>
                <a:sym typeface="Helvetica Neue"/>
              </a:rPr>
              <a:t>Múltiples medios de representación (QUÉ)</a:t>
            </a:r>
            <a:r>
              <a:rPr lang="es" sz="1200">
                <a:solidFill>
                  <a:schemeClr val="dk1"/>
                </a:solidFill>
                <a:latin typeface="Helvetica Neue"/>
                <a:ea typeface="Helvetica Neue"/>
                <a:cs typeface="Helvetica Neue"/>
                <a:sym typeface="Helvetica Neue"/>
              </a:rPr>
              <a:t>                                 </a:t>
            </a:r>
            <a:r>
              <a:rPr lang="es" sz="1200">
                <a:solidFill>
                  <a:schemeClr val="dk1"/>
                </a:solidFill>
                <a:latin typeface="Helvetica Neue"/>
                <a:ea typeface="Helvetica Neue"/>
                <a:cs typeface="Helvetica Neue"/>
                <a:sym typeface="Helvetica Neue"/>
              </a:rPr>
              <a:t>Opciones de cómo recibir la información</a:t>
            </a:r>
            <a:endParaRPr sz="1200">
              <a:solidFill>
                <a:schemeClr val="dk1"/>
              </a:solidFill>
              <a:latin typeface="Helvetica Neue"/>
              <a:ea typeface="Helvetica Neue"/>
              <a:cs typeface="Helvetica Neue"/>
              <a:sym typeface="Helvetica Neue"/>
            </a:endParaRPr>
          </a:p>
          <a:p>
            <a:pPr indent="-241300" lvl="0" marL="342900" rtl="0" algn="just">
              <a:spcBef>
                <a:spcPts val="0"/>
              </a:spcBef>
              <a:spcAft>
                <a:spcPts val="0"/>
              </a:spcAft>
              <a:buClr>
                <a:srgbClr val="EC7320"/>
              </a:buClr>
              <a:buSzPts val="1200"/>
              <a:buChar char="❖"/>
            </a:pPr>
            <a:r>
              <a:rPr lang="es" sz="1200">
                <a:solidFill>
                  <a:schemeClr val="dk1"/>
                </a:solidFill>
                <a:latin typeface="Helvetica Neue"/>
                <a:ea typeface="Helvetica Neue"/>
                <a:cs typeface="Helvetica Neue"/>
                <a:sym typeface="Helvetica Neue"/>
              </a:rPr>
              <a:t>Múltiples medios de acción y expresión (COMO)</a:t>
            </a:r>
            <a:r>
              <a:rPr lang="es" sz="1200">
                <a:solidFill>
                  <a:schemeClr val="dk1"/>
                </a:solidFill>
                <a:latin typeface="Helvetica Neue"/>
                <a:ea typeface="Helvetica Neue"/>
                <a:cs typeface="Helvetica Neue"/>
                <a:sym typeface="Helvetica Neue"/>
              </a:rPr>
              <a:t>                       </a:t>
            </a:r>
            <a:r>
              <a:rPr lang="es" sz="1200">
                <a:solidFill>
                  <a:schemeClr val="dk1"/>
                </a:solidFill>
                <a:latin typeface="Helvetica Neue"/>
                <a:ea typeface="Helvetica Neue"/>
                <a:cs typeface="Helvetica Neue"/>
                <a:sym typeface="Helvetica Neue"/>
              </a:rPr>
              <a:t>Opciones para compartir sus ideas y expresarse </a:t>
            </a:r>
            <a:r>
              <a:rPr lang="es"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300">
              <a:solidFill>
                <a:schemeClr val="dk1"/>
              </a:solidFill>
            </a:endParaRPr>
          </a:p>
          <a:p>
            <a:pPr indent="0" lvl="0" marL="0" rtl="0" algn="just">
              <a:spcBef>
                <a:spcPts val="0"/>
              </a:spcBef>
              <a:spcAft>
                <a:spcPts val="0"/>
              </a:spcAft>
              <a:buClr>
                <a:schemeClr val="dk1"/>
              </a:buClr>
              <a:buSzPts val="800"/>
              <a:buFont typeface="Arial"/>
              <a:buNone/>
            </a:pPr>
            <a:r>
              <a:t/>
            </a:r>
            <a:endParaRPr sz="1400">
              <a:solidFill>
                <a:schemeClr val="dk1"/>
              </a:solidFill>
            </a:endParaRPr>
          </a:p>
        </p:txBody>
      </p:sp>
      <p:sp>
        <p:nvSpPr>
          <p:cNvPr id="169" name="Google Shape;169;p30"/>
          <p:cNvSpPr/>
          <p:nvPr/>
        </p:nvSpPr>
        <p:spPr>
          <a:xfrm>
            <a:off x="3762300" y="2059700"/>
            <a:ext cx="659100" cy="180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 name="Google Shape;170;p30"/>
          <p:cNvSpPr/>
          <p:nvPr/>
        </p:nvSpPr>
        <p:spPr>
          <a:xfrm>
            <a:off x="3762300" y="2240600"/>
            <a:ext cx="659100" cy="180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 name="Google Shape;171;p30"/>
          <p:cNvSpPr/>
          <p:nvPr/>
        </p:nvSpPr>
        <p:spPr>
          <a:xfrm>
            <a:off x="3762300" y="2438725"/>
            <a:ext cx="659100" cy="180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2" name="Google Shape;172;p30"/>
          <p:cNvSpPr txBox="1"/>
          <p:nvPr/>
        </p:nvSpPr>
        <p:spPr>
          <a:xfrm>
            <a:off x="1312331" y="2817731"/>
            <a:ext cx="48768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2000"/>
              <a:t>El plan de estudios InCrea+</a:t>
            </a:r>
            <a:endParaRPr sz="2000"/>
          </a:p>
          <a:p>
            <a:pPr indent="0" lvl="0" marL="0" rtl="0" algn="r">
              <a:spcBef>
                <a:spcPts val="800"/>
              </a:spcBef>
              <a:spcAft>
                <a:spcPts val="0"/>
              </a:spcAft>
              <a:buClr>
                <a:schemeClr val="dk1"/>
              </a:buClr>
              <a:buSzPts val="1100"/>
              <a:buFont typeface="Arial"/>
              <a:buNone/>
            </a:pPr>
            <a:r>
              <a:t/>
            </a:r>
            <a:endParaRPr/>
          </a:p>
          <a:p>
            <a:pPr indent="0" lvl="0" marL="0" rtl="0" algn="r">
              <a:spcBef>
                <a:spcPts val="800"/>
              </a:spcBef>
              <a:spcAft>
                <a:spcPts val="0"/>
              </a:spcAft>
              <a:buClr>
                <a:schemeClr val="dk1"/>
              </a:buClr>
              <a:buSzPts val="800"/>
              <a:buFont typeface="Arial"/>
              <a:buNone/>
            </a:pPr>
            <a:r>
              <a:t/>
            </a:r>
            <a:endParaRPr/>
          </a:p>
          <a:p>
            <a:pPr indent="0" lvl="0" marL="0" rtl="0" algn="r">
              <a:spcBef>
                <a:spcPts val="800"/>
              </a:spcBef>
              <a:spcAft>
                <a:spcPts val="0"/>
              </a:spcAft>
              <a:buNone/>
            </a:pPr>
            <a:r>
              <a:t/>
            </a:r>
            <a:endParaRPr sz="1500">
              <a:solidFill>
                <a:srgbClr val="00AEEF"/>
              </a:solidFill>
            </a:endParaRPr>
          </a:p>
        </p:txBody>
      </p:sp>
      <p:sp>
        <p:nvSpPr>
          <p:cNvPr id="179" name="Google Shape;179;p31"/>
          <p:cNvSpPr txBox="1"/>
          <p:nvPr/>
        </p:nvSpPr>
        <p:spPr>
          <a:xfrm>
            <a:off x="317625" y="1171675"/>
            <a:ext cx="7879500" cy="3581400"/>
          </a:xfrm>
          <a:prstGeom prst="rect">
            <a:avLst/>
          </a:prstGeom>
          <a:noFill/>
          <a:ln>
            <a:noFill/>
          </a:ln>
        </p:spPr>
        <p:txBody>
          <a:bodyPr anchorCtr="0" anchor="t" bIns="91425" lIns="91425" spcFirstLastPara="1" rIns="91425" wrap="square" tIns="91425">
            <a:spAutoFit/>
          </a:bodyPr>
          <a:lstStyle/>
          <a:p>
            <a:pPr indent="0" lvl="0" marL="0" rtl="0" algn="just">
              <a:spcBef>
                <a:spcPts val="800"/>
              </a:spcBef>
              <a:spcAft>
                <a:spcPts val="0"/>
              </a:spcAft>
              <a:buClr>
                <a:schemeClr val="dk1"/>
              </a:buClr>
              <a:buSzPts val="800"/>
              <a:buFont typeface="Arial"/>
              <a:buNone/>
            </a:pPr>
            <a:r>
              <a:rPr b="1" lang="es" sz="1700">
                <a:solidFill>
                  <a:srgbClr val="EC7320"/>
                </a:solidFill>
                <a:latin typeface="Helvetica Neue"/>
                <a:ea typeface="Helvetica Neue"/>
                <a:cs typeface="Helvetica Neue"/>
                <a:sym typeface="Helvetica Neue"/>
              </a:rPr>
              <a:t>Es</a:t>
            </a:r>
            <a:r>
              <a:rPr b="1" lang="es" sz="1700">
                <a:solidFill>
                  <a:srgbClr val="EC7320"/>
                </a:solidFill>
                <a:latin typeface="Helvetica Neue"/>
                <a:ea typeface="Helvetica Neue"/>
                <a:cs typeface="Helvetica Neue"/>
                <a:sym typeface="Helvetica Neue"/>
              </a:rPr>
              <a:t>tructura</a:t>
            </a:r>
            <a:endParaRPr sz="1600">
              <a:solidFill>
                <a:schemeClr val="dk1"/>
              </a:solidFill>
              <a:latin typeface="Helvetica Neue"/>
              <a:ea typeface="Helvetica Neue"/>
              <a:cs typeface="Helvetica Neue"/>
              <a:sym typeface="Helvetica Neue"/>
            </a:endParaRPr>
          </a:p>
          <a:p>
            <a:pPr indent="0" lvl="0" marL="0" rtl="0" algn="just">
              <a:spcBef>
                <a:spcPts val="800"/>
              </a:spcBef>
              <a:spcAft>
                <a:spcPts val="0"/>
              </a:spcAft>
              <a:buClr>
                <a:schemeClr val="dk1"/>
              </a:buClr>
              <a:buSzPts val="800"/>
              <a:buFont typeface="Arial"/>
              <a:buNone/>
            </a:pPr>
            <a:r>
              <a:rPr lang="es" sz="1600">
                <a:solidFill>
                  <a:schemeClr val="dk1"/>
                </a:solidFill>
                <a:latin typeface="Helvetica Neue"/>
                <a:ea typeface="Helvetica Neue"/>
                <a:cs typeface="Helvetica Neue"/>
                <a:sym typeface="Helvetica Neue"/>
              </a:rPr>
              <a:t>Se han desarrollado actividades centradas en los retos de la inclusión. Bajo cada reto de inclusión hay una serie de actividades implementadas a través de uno de los 4 tipos principales de expresión artística que también abordan una habilidad relevante del siglo XXI. El DUA es el principio rector de todas las actividades del plan de estudios.</a:t>
            </a:r>
            <a:endParaRPr sz="1600">
              <a:solidFill>
                <a:schemeClr val="dk1"/>
              </a:solidFill>
              <a:latin typeface="Helvetica Neue"/>
              <a:ea typeface="Helvetica Neue"/>
              <a:cs typeface="Helvetica Neue"/>
              <a:sym typeface="Helvetica Neue"/>
            </a:endParaRPr>
          </a:p>
          <a:p>
            <a:pPr indent="0" lvl="0" marL="0" rtl="0" algn="just">
              <a:spcBef>
                <a:spcPts val="800"/>
              </a:spcBef>
              <a:spcAft>
                <a:spcPts val="0"/>
              </a:spcAft>
              <a:buClr>
                <a:schemeClr val="dk1"/>
              </a:buClr>
              <a:buSzPts val="800"/>
              <a:buFont typeface="Arial"/>
              <a:buNone/>
            </a:pPr>
            <a:r>
              <a:t/>
            </a:r>
            <a:endParaRPr sz="1600">
              <a:solidFill>
                <a:schemeClr val="dk1"/>
              </a:solidFill>
              <a:latin typeface="Helvetica Neue"/>
              <a:ea typeface="Helvetica Neue"/>
              <a:cs typeface="Helvetica Neue"/>
              <a:sym typeface="Helvetica Neue"/>
            </a:endParaRPr>
          </a:p>
          <a:p>
            <a:pPr indent="0" lvl="0" marL="0" rtl="0" algn="just">
              <a:spcBef>
                <a:spcPts val="800"/>
              </a:spcBef>
              <a:spcAft>
                <a:spcPts val="0"/>
              </a:spcAft>
              <a:buClr>
                <a:schemeClr val="dk1"/>
              </a:buClr>
              <a:buSzPts val="800"/>
              <a:buFont typeface="Arial"/>
              <a:buNone/>
            </a:pPr>
            <a:r>
              <a:rPr b="1" lang="es" sz="1700">
                <a:solidFill>
                  <a:srgbClr val="EC7320"/>
                </a:solidFill>
                <a:latin typeface="Helvetica Neue"/>
                <a:ea typeface="Helvetica Neue"/>
                <a:cs typeface="Helvetica Neue"/>
                <a:sym typeface="Helvetica Neue"/>
              </a:rPr>
              <a:t>Buenas Prácticas</a:t>
            </a:r>
            <a:endParaRPr b="1" sz="1700">
              <a:solidFill>
                <a:srgbClr val="EC7320"/>
              </a:solidFill>
              <a:latin typeface="Helvetica Neue"/>
              <a:ea typeface="Helvetica Neue"/>
              <a:cs typeface="Helvetica Neue"/>
              <a:sym typeface="Helvetica Neue"/>
            </a:endParaRPr>
          </a:p>
          <a:p>
            <a:pPr indent="0" lvl="0" marL="0" rtl="0" algn="just">
              <a:spcBef>
                <a:spcPts val="800"/>
              </a:spcBef>
              <a:spcAft>
                <a:spcPts val="500"/>
              </a:spcAft>
              <a:buClr>
                <a:schemeClr val="dk1"/>
              </a:buClr>
              <a:buSzPts val="800"/>
              <a:buFont typeface="Arial"/>
              <a:buNone/>
            </a:pPr>
            <a:r>
              <a:rPr lang="es" sz="1600">
                <a:solidFill>
                  <a:schemeClr val="dk1"/>
                </a:solidFill>
                <a:latin typeface="Helvetica Neue"/>
                <a:ea typeface="Helvetica Neue"/>
                <a:cs typeface="Helvetica Neue"/>
                <a:sym typeface="Helvetica Neue"/>
              </a:rPr>
              <a:t>Al desarrollar el plan de estudios, tenemos en cuenta las buenas prácticas existentes en toda Europa. También elegimos las que coinciden con los fundamentos y los objetivos del proyecto INCREA+ o las manipulamos para que se ajusten a los criterios.</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2000"/>
              <a:t>El plan de estudios InCrea+</a:t>
            </a:r>
            <a:endParaRPr sz="2000"/>
          </a:p>
          <a:p>
            <a:pPr indent="0" lvl="0" marL="0" rtl="0" algn="r">
              <a:spcBef>
                <a:spcPts val="800"/>
              </a:spcBef>
              <a:spcAft>
                <a:spcPts val="0"/>
              </a:spcAft>
              <a:buClr>
                <a:schemeClr val="dk1"/>
              </a:buClr>
              <a:buSzPts val="800"/>
              <a:buFont typeface="Arial"/>
              <a:buNone/>
            </a:pPr>
            <a:r>
              <a:t/>
            </a:r>
            <a:endParaRPr/>
          </a:p>
          <a:p>
            <a:pPr indent="0" lvl="0" marL="0" rtl="0" algn="r">
              <a:spcBef>
                <a:spcPts val="800"/>
              </a:spcBef>
              <a:spcAft>
                <a:spcPts val="0"/>
              </a:spcAft>
              <a:buNone/>
            </a:pPr>
            <a:r>
              <a:t/>
            </a:r>
            <a:endParaRPr sz="1500">
              <a:solidFill>
                <a:srgbClr val="00AEEF"/>
              </a:solidFill>
            </a:endParaRPr>
          </a:p>
        </p:txBody>
      </p:sp>
      <p:sp>
        <p:nvSpPr>
          <p:cNvPr id="186" name="Google Shape;186;p32"/>
          <p:cNvSpPr txBox="1"/>
          <p:nvPr/>
        </p:nvSpPr>
        <p:spPr>
          <a:xfrm>
            <a:off x="448925" y="1106025"/>
            <a:ext cx="7036800" cy="397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a:solidFill>
                  <a:srgbClr val="EC7320"/>
                </a:solidFill>
                <a:latin typeface="Helvetica Neue"/>
                <a:ea typeface="Helvetica Neue"/>
                <a:cs typeface="Helvetica Neue"/>
                <a:sym typeface="Helvetica Neue"/>
              </a:rPr>
              <a:t>Índices de Aprendizaje</a:t>
            </a:r>
            <a:endParaRPr b="1">
              <a:solidFill>
                <a:srgbClr val="EC7320"/>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800"/>
              <a:buFont typeface="Arial"/>
              <a:buNone/>
            </a:pPr>
            <a:r>
              <a:t/>
            </a:r>
            <a:endParaRPr b="1">
              <a:solidFill>
                <a:srgbClr val="EC7320"/>
              </a:solidFill>
              <a:latin typeface="Helvetica Neue"/>
              <a:ea typeface="Helvetica Neue"/>
              <a:cs typeface="Helvetica Neue"/>
              <a:sym typeface="Helvetica Neue"/>
            </a:endParaRPr>
          </a:p>
          <a:p>
            <a:pPr indent="-247650" lvl="0" marL="342900" rtl="0" algn="just">
              <a:spcBef>
                <a:spcPts val="500"/>
              </a:spcBef>
              <a:spcAft>
                <a:spcPts val="0"/>
              </a:spcAft>
              <a:buClr>
                <a:schemeClr val="dk1"/>
              </a:buClr>
              <a:buSzPts val="1300"/>
              <a:buFont typeface="Helvetica Neue"/>
              <a:buChar char="●"/>
            </a:pPr>
            <a:r>
              <a:rPr b="1" lang="es" sz="1300">
                <a:solidFill>
                  <a:schemeClr val="dk1"/>
                </a:solidFill>
                <a:latin typeface="Helvetica Neue"/>
                <a:ea typeface="Helvetica Neue"/>
                <a:cs typeface="Helvetica Neue"/>
                <a:sym typeface="Helvetica Neue"/>
              </a:rPr>
              <a:t>Beneficios a corto plazo:</a:t>
            </a:r>
            <a:endParaRPr b="1"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lang="es" sz="1300">
                <a:solidFill>
                  <a:schemeClr val="dk1"/>
                </a:solidFill>
                <a:latin typeface="Helvetica Neue"/>
                <a:ea typeface="Helvetica Neue"/>
                <a:cs typeface="Helvetica Neue"/>
                <a:sym typeface="Helvetica Neue"/>
              </a:rPr>
              <a:t>Desarrollo de las habilidades del siglo XXI en los estudiantes</a:t>
            </a:r>
            <a:endParaRPr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lang="es" sz="1300">
                <a:solidFill>
                  <a:schemeClr val="dk1"/>
                </a:solidFill>
                <a:latin typeface="Helvetica Neue"/>
                <a:ea typeface="Helvetica Neue"/>
                <a:cs typeface="Helvetica Neue"/>
                <a:sym typeface="Helvetica Neue"/>
              </a:rPr>
              <a:t>Aumento de la inclusión de estudiantes desfavorecidos en las escuelas de los participantes</a:t>
            </a:r>
            <a:endParaRPr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lang="es" sz="1300">
                <a:solidFill>
                  <a:schemeClr val="dk1"/>
                </a:solidFill>
                <a:latin typeface="Helvetica Neue"/>
                <a:ea typeface="Helvetica Neue"/>
                <a:cs typeface="Helvetica Neue"/>
                <a:sym typeface="Helvetica Neue"/>
              </a:rPr>
              <a:t>Establecimiento de profesores y profesionales de CAC formados en prácticas artísticas inclusivas</a:t>
            </a:r>
            <a:endParaRPr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lang="es" sz="1300">
                <a:solidFill>
                  <a:schemeClr val="dk1"/>
                </a:solidFill>
                <a:latin typeface="Helvetica Neue"/>
                <a:ea typeface="Helvetica Neue"/>
                <a:cs typeface="Helvetica Neue"/>
                <a:sym typeface="Helvetica Neue"/>
              </a:rPr>
              <a:t>Fomento de la creatividad, la cultura, la multiculturalidad y el bienestar a través de herramientas didácticas, materiales y recursos educativos.</a:t>
            </a:r>
            <a:endParaRPr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b="1" lang="es" sz="1300">
                <a:solidFill>
                  <a:schemeClr val="dk1"/>
                </a:solidFill>
                <a:latin typeface="Helvetica Neue"/>
                <a:ea typeface="Helvetica Neue"/>
                <a:cs typeface="Helvetica Neue"/>
                <a:sym typeface="Helvetica Neue"/>
              </a:rPr>
              <a:t>Beneficios a largo plazo:</a:t>
            </a:r>
            <a:endParaRPr b="1"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lang="es" sz="1300">
                <a:solidFill>
                  <a:schemeClr val="dk1"/>
                </a:solidFill>
                <a:latin typeface="Helvetica Neue"/>
                <a:ea typeface="Helvetica Neue"/>
                <a:cs typeface="Helvetica Neue"/>
                <a:sym typeface="Helvetica Neue"/>
              </a:rPr>
              <a:t>Difusión de las prácticas de educación artística a nivel europeo.</a:t>
            </a:r>
            <a:endParaRPr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lang="es" sz="1300">
                <a:solidFill>
                  <a:schemeClr val="dk1"/>
                </a:solidFill>
                <a:latin typeface="Helvetica Neue"/>
                <a:ea typeface="Helvetica Neue"/>
                <a:cs typeface="Helvetica Neue"/>
                <a:sym typeface="Helvetica Neue"/>
              </a:rPr>
              <a:t>Mejora de las condiciones del entorno de aprendizaje y del rendimiento escolar de todos los alumnos.</a:t>
            </a:r>
            <a:endParaRPr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lang="es" sz="1300">
                <a:solidFill>
                  <a:schemeClr val="dk1"/>
                </a:solidFill>
                <a:latin typeface="Helvetica Neue"/>
                <a:ea typeface="Helvetica Neue"/>
                <a:cs typeface="Helvetica Neue"/>
                <a:sym typeface="Helvetica Neue"/>
              </a:rPr>
              <a:t>Disminución del abandono escolar de los grupos desfavorecidos.</a:t>
            </a:r>
            <a:endParaRPr sz="1300">
              <a:solidFill>
                <a:schemeClr val="dk1"/>
              </a:solidFill>
              <a:latin typeface="Helvetica Neue"/>
              <a:ea typeface="Helvetica Neue"/>
              <a:cs typeface="Helvetica Neue"/>
              <a:sym typeface="Helvetica Neue"/>
            </a:endParaRPr>
          </a:p>
          <a:p>
            <a:pPr indent="-247650" lvl="0" marL="342900" rtl="0" algn="just">
              <a:spcBef>
                <a:spcPts val="0"/>
              </a:spcBef>
              <a:spcAft>
                <a:spcPts val="0"/>
              </a:spcAft>
              <a:buClr>
                <a:schemeClr val="dk1"/>
              </a:buClr>
              <a:buSzPts val="1300"/>
              <a:buFont typeface="Helvetica Neue"/>
              <a:buChar char="●"/>
            </a:pPr>
            <a:r>
              <a:rPr lang="es" sz="1300">
                <a:solidFill>
                  <a:schemeClr val="dk1"/>
                </a:solidFill>
                <a:latin typeface="Helvetica Neue"/>
                <a:ea typeface="Helvetica Neue"/>
                <a:cs typeface="Helvetica Neue"/>
                <a:sym typeface="Helvetica Neue"/>
              </a:rPr>
              <a:t>Mayor colaboración entre las CCS y las escuelas.</a:t>
            </a:r>
            <a:endParaRPr sz="1300">
              <a:solidFill>
                <a:schemeClr val="dk1"/>
              </a:solidFill>
              <a:latin typeface="Helvetica Neue"/>
              <a:ea typeface="Helvetica Neue"/>
              <a:cs typeface="Helvetica Neue"/>
              <a:sym typeface="Helvetica Neue"/>
            </a:endParaRPr>
          </a:p>
          <a:p>
            <a:pPr indent="0" lvl="0" marL="342900" rtl="0" algn="just">
              <a:spcBef>
                <a:spcPts val="500"/>
              </a:spcBef>
              <a:spcAft>
                <a:spcPts val="0"/>
              </a:spcAft>
              <a:buNone/>
            </a:pPr>
            <a:r>
              <a:t/>
            </a:r>
            <a:endParaRPr b="1" sz="1000">
              <a:solidFill>
                <a:schemeClr val="dk1"/>
              </a:solidFill>
              <a:latin typeface="Helvetica Neue"/>
              <a:ea typeface="Helvetica Neue"/>
              <a:cs typeface="Helvetica Neue"/>
              <a:sym typeface="Helvetica Neue"/>
            </a:endParaRPr>
          </a:p>
          <a:p>
            <a:pPr indent="0" lvl="0" marL="0" rtl="0" algn="l">
              <a:spcBef>
                <a:spcPts val="5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1500">
                <a:solidFill>
                  <a:srgbClr val="00AEEF"/>
                </a:solidFill>
              </a:rPr>
              <a:t>Cómo garantizar la inclusión en su aula</a:t>
            </a:r>
            <a:endParaRPr sz="1500">
              <a:solidFill>
                <a:srgbClr val="00AEEF"/>
              </a:solidFill>
            </a:endParaRPr>
          </a:p>
          <a:p>
            <a:pPr indent="0" lvl="0" marL="0" rtl="0" algn="r">
              <a:spcBef>
                <a:spcPts val="800"/>
              </a:spcBef>
              <a:spcAft>
                <a:spcPts val="0"/>
              </a:spcAft>
              <a:buClr>
                <a:schemeClr val="dk1"/>
              </a:buClr>
              <a:buSzPts val="1100"/>
              <a:buFont typeface="Arial"/>
              <a:buNone/>
            </a:pPr>
            <a:r>
              <a:rPr lang="es" sz="1500">
                <a:solidFill>
                  <a:schemeClr val="accent4"/>
                </a:solidFill>
              </a:rPr>
              <a:t>Paso 1 Evaluación de las necesidades</a:t>
            </a:r>
            <a:endParaRPr sz="1500">
              <a:solidFill>
                <a:schemeClr val="accent4"/>
              </a:solidFill>
            </a:endParaRPr>
          </a:p>
          <a:p>
            <a:pPr indent="0" lvl="0" marL="0" rtl="0" algn="r">
              <a:spcBef>
                <a:spcPts val="800"/>
              </a:spcBef>
              <a:spcAft>
                <a:spcPts val="0"/>
              </a:spcAft>
              <a:buNone/>
            </a:pPr>
            <a:r>
              <a:t/>
            </a:r>
            <a:endParaRPr sz="1500">
              <a:solidFill>
                <a:srgbClr val="00AEEF"/>
              </a:solidFill>
            </a:endParaRPr>
          </a:p>
        </p:txBody>
      </p:sp>
      <p:sp>
        <p:nvSpPr>
          <p:cNvPr id="193" name="Google Shape;193;p33"/>
          <p:cNvSpPr txBox="1"/>
          <p:nvPr/>
        </p:nvSpPr>
        <p:spPr>
          <a:xfrm>
            <a:off x="532125" y="1191150"/>
            <a:ext cx="6966300" cy="261600"/>
          </a:xfrm>
          <a:prstGeom prst="rect">
            <a:avLst/>
          </a:prstGeom>
          <a:noFill/>
          <a:ln>
            <a:noFill/>
          </a:ln>
        </p:spPr>
        <p:txBody>
          <a:bodyPr anchorCtr="0" anchor="t" bIns="68575" lIns="68575" spcFirstLastPara="1" rIns="68575" wrap="square" tIns="68575">
            <a:spAutoFit/>
          </a:bodyPr>
          <a:lstStyle/>
          <a:p>
            <a:pPr indent="0" lvl="0" marL="0" rtl="0" algn="just">
              <a:spcBef>
                <a:spcPts val="0"/>
              </a:spcBef>
              <a:spcAft>
                <a:spcPts val="0"/>
              </a:spcAft>
              <a:buClr>
                <a:schemeClr val="dk1"/>
              </a:buClr>
              <a:buSzPts val="800"/>
              <a:buFont typeface="Arial"/>
              <a:buNone/>
            </a:pPr>
            <a:r>
              <a:t/>
            </a:r>
            <a:endParaRPr b="1" sz="800">
              <a:solidFill>
                <a:schemeClr val="dk1"/>
              </a:solidFill>
            </a:endParaRPr>
          </a:p>
        </p:txBody>
      </p:sp>
      <p:sp>
        <p:nvSpPr>
          <p:cNvPr id="194" name="Google Shape;194;p33"/>
          <p:cNvSpPr txBox="1"/>
          <p:nvPr/>
        </p:nvSpPr>
        <p:spPr>
          <a:xfrm>
            <a:off x="455775" y="1666706"/>
            <a:ext cx="8474100" cy="2616600"/>
          </a:xfrm>
          <a:prstGeom prst="rect">
            <a:avLst/>
          </a:prstGeom>
          <a:noFill/>
          <a:ln>
            <a:noFill/>
          </a:ln>
        </p:spPr>
        <p:txBody>
          <a:bodyPr anchorCtr="0" anchor="t" bIns="68575" lIns="68575" spcFirstLastPara="1" rIns="68575" wrap="square" tIns="68575">
            <a:spAutoFit/>
          </a:bodyPr>
          <a:lstStyle/>
          <a:p>
            <a:pPr indent="0" lvl="0" marL="0" rtl="0" algn="just">
              <a:lnSpc>
                <a:spcPct val="150000"/>
              </a:lnSpc>
              <a:spcBef>
                <a:spcPts val="0"/>
              </a:spcBef>
              <a:spcAft>
                <a:spcPts val="0"/>
              </a:spcAft>
              <a:buNone/>
            </a:pPr>
            <a:r>
              <a:rPr lang="es">
                <a:solidFill>
                  <a:schemeClr val="dk1"/>
                </a:solidFill>
                <a:latin typeface="Helvetica Neue"/>
                <a:ea typeface="Helvetica Neue"/>
                <a:cs typeface="Helvetica Neue"/>
                <a:sym typeface="Helvetica Neue"/>
              </a:rPr>
              <a:t>Para garantizar la participación activa de los alumnos en las actividades, es importante conocer</a:t>
            </a:r>
            <a:endParaRPr>
              <a:solidFill>
                <a:schemeClr val="dk1"/>
              </a:solidFill>
              <a:latin typeface="Helvetica Neue"/>
              <a:ea typeface="Helvetica Neue"/>
              <a:cs typeface="Helvetica Neue"/>
              <a:sym typeface="Helvetica Neue"/>
            </a:endParaRPr>
          </a:p>
          <a:p>
            <a:pPr indent="0" lvl="0" marL="342900" rtl="0" algn="just">
              <a:lnSpc>
                <a:spcPct val="150000"/>
              </a:lnSpc>
              <a:spcBef>
                <a:spcPts val="0"/>
              </a:spcBef>
              <a:spcAft>
                <a:spcPts val="0"/>
              </a:spcAft>
              <a:buNone/>
            </a:pPr>
            <a:r>
              <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rgbClr val="EC7320"/>
              </a:buClr>
              <a:buSzPts val="1400"/>
              <a:buFont typeface="Helvetica Neue"/>
              <a:buChar char="❖"/>
            </a:pPr>
            <a:r>
              <a:rPr lang="es">
                <a:solidFill>
                  <a:schemeClr val="dk1"/>
                </a:solidFill>
                <a:latin typeface="Helvetica Neue"/>
                <a:ea typeface="Helvetica Neue"/>
                <a:cs typeface="Helvetica Neue"/>
                <a:sym typeface="Helvetica Neue"/>
              </a:rPr>
              <a:t> los puntos fuertes y vulnerables específicos de los miembros del grupo</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rgbClr val="EC7320"/>
              </a:buClr>
              <a:buSzPts val="1400"/>
              <a:buFont typeface="Helvetica Neue"/>
              <a:buChar char="❖"/>
            </a:pPr>
            <a:r>
              <a:rPr lang="es">
                <a:solidFill>
                  <a:schemeClr val="dk1"/>
                </a:solidFill>
                <a:latin typeface="Helvetica Neue"/>
                <a:ea typeface="Helvetica Neue"/>
                <a:cs typeface="Helvetica Neue"/>
                <a:sym typeface="Helvetica Neue"/>
              </a:rPr>
              <a:t> las expectativas y capacidades relacionadas con la edad.</a:t>
            </a:r>
            <a:endParaRPr>
              <a:solidFill>
                <a:schemeClr val="dk1"/>
              </a:solidFill>
              <a:latin typeface="Helvetica Neue"/>
              <a:ea typeface="Helvetica Neue"/>
              <a:cs typeface="Helvetica Neue"/>
              <a:sym typeface="Helvetica Neue"/>
            </a:endParaRPr>
          </a:p>
          <a:p>
            <a:pPr indent="0" lvl="0" marL="342900" rtl="0" algn="just">
              <a:lnSpc>
                <a:spcPct val="150000"/>
              </a:lnSpc>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800"/>
              <a:buFont typeface="Arial"/>
              <a:buNone/>
            </a:pPr>
            <a:r>
              <a:t/>
            </a:r>
            <a:endParaRPr sz="800">
              <a:solidFill>
                <a:schemeClr val="dk1"/>
              </a:solidFill>
            </a:endParaRPr>
          </a:p>
          <a:p>
            <a:pPr indent="0" lvl="0" marL="0" rtl="0" algn="l">
              <a:spcBef>
                <a:spcPts val="0"/>
              </a:spcBef>
              <a:spcAft>
                <a:spcPts val="0"/>
              </a:spcAft>
              <a:buNone/>
            </a:pPr>
            <a:r>
              <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1500">
                <a:solidFill>
                  <a:srgbClr val="00AEEF"/>
                </a:solidFill>
              </a:rPr>
              <a:t>Cómo garantizar la inclusión en su aula</a:t>
            </a:r>
            <a:endParaRPr sz="1500">
              <a:solidFill>
                <a:srgbClr val="00AEEF"/>
              </a:solidFill>
            </a:endParaRPr>
          </a:p>
          <a:p>
            <a:pPr indent="0" lvl="0" marL="0" rtl="0" algn="r">
              <a:spcBef>
                <a:spcPts val="800"/>
              </a:spcBef>
              <a:spcAft>
                <a:spcPts val="0"/>
              </a:spcAft>
              <a:buClr>
                <a:schemeClr val="dk1"/>
              </a:buClr>
              <a:buSzPts val="1100"/>
              <a:buFont typeface="Arial"/>
              <a:buNone/>
            </a:pPr>
            <a:r>
              <a:rPr lang="es" sz="1500">
                <a:solidFill>
                  <a:schemeClr val="accent4"/>
                </a:solidFill>
              </a:rPr>
              <a:t>Paso 1 Evaluación de las necesidades</a:t>
            </a:r>
            <a:endParaRPr sz="1500">
              <a:solidFill>
                <a:schemeClr val="accent4"/>
              </a:solidFill>
            </a:endParaRPr>
          </a:p>
          <a:p>
            <a:pPr indent="0" lvl="0" marL="0" rtl="0" algn="r">
              <a:spcBef>
                <a:spcPts val="800"/>
              </a:spcBef>
              <a:spcAft>
                <a:spcPts val="0"/>
              </a:spcAft>
              <a:buClr>
                <a:schemeClr val="dk1"/>
              </a:buClr>
              <a:buSzPts val="800"/>
              <a:buFont typeface="Arial"/>
              <a:buNone/>
            </a:pPr>
            <a:r>
              <a:t/>
            </a:r>
            <a:endParaRPr sz="1500">
              <a:solidFill>
                <a:srgbClr val="00AEEF"/>
              </a:solidFill>
            </a:endParaRPr>
          </a:p>
        </p:txBody>
      </p:sp>
      <p:sp>
        <p:nvSpPr>
          <p:cNvPr id="201" name="Google Shape;201;p34"/>
          <p:cNvSpPr txBox="1"/>
          <p:nvPr/>
        </p:nvSpPr>
        <p:spPr>
          <a:xfrm>
            <a:off x="627544" y="1026750"/>
            <a:ext cx="7758300" cy="3263100"/>
          </a:xfrm>
          <a:prstGeom prst="rect">
            <a:avLst/>
          </a:prstGeom>
          <a:noFill/>
          <a:ln>
            <a:noFill/>
          </a:ln>
        </p:spPr>
        <p:txBody>
          <a:bodyPr anchorCtr="0" anchor="t" bIns="68575" lIns="68575" spcFirstLastPara="1" rIns="68575" wrap="square" tIns="68575">
            <a:spAutoFit/>
          </a:bodyPr>
          <a:lstStyle/>
          <a:p>
            <a:pPr indent="0" lvl="0" marL="0" rtl="0" algn="just">
              <a:lnSpc>
                <a:spcPct val="150000"/>
              </a:lnSpc>
              <a:spcBef>
                <a:spcPts val="0"/>
              </a:spcBef>
              <a:spcAft>
                <a:spcPts val="0"/>
              </a:spcAft>
              <a:buNone/>
            </a:pPr>
            <a:r>
              <a:rPr lang="es">
                <a:solidFill>
                  <a:schemeClr val="dk1"/>
                </a:solidFill>
                <a:latin typeface="Helvetica Neue"/>
                <a:ea typeface="Helvetica Neue"/>
                <a:cs typeface="Helvetica Neue"/>
                <a:sym typeface="Helvetica Neue"/>
              </a:rPr>
              <a:t>Los principios que guían a los educadores al trabajar con clases o grupos de alumnos, teniendo en cuenta que algunos de ellos experimentan desafíos, deben incluir </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chemeClr val="dk1"/>
              </a:buClr>
              <a:buSzPts val="1400"/>
              <a:buFont typeface="Helvetica Neue"/>
              <a:buAutoNum type="alphaLcPeriod"/>
            </a:pPr>
            <a:r>
              <a:rPr lang="es">
                <a:solidFill>
                  <a:schemeClr val="dk1"/>
                </a:solidFill>
                <a:latin typeface="Helvetica Neue"/>
                <a:ea typeface="Helvetica Neue"/>
                <a:cs typeface="Helvetica Neue"/>
                <a:sym typeface="Helvetica Neue"/>
              </a:rPr>
              <a:t>adoptar una actitud positiva y expectativas de aprendizaje hacia todos los participantes</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chemeClr val="dk1"/>
              </a:buClr>
              <a:buSzPts val="1400"/>
              <a:buFont typeface="Helvetica Neue"/>
              <a:buAutoNum type="alphaLcPeriod"/>
            </a:pPr>
            <a:r>
              <a:rPr lang="es">
                <a:solidFill>
                  <a:schemeClr val="dk1"/>
                </a:solidFill>
                <a:latin typeface="Helvetica Neue"/>
                <a:ea typeface="Helvetica Neue"/>
                <a:cs typeface="Helvetica Neue"/>
                <a:sym typeface="Helvetica Neue"/>
              </a:rPr>
              <a:t>fomento de las competencias comunicativas</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chemeClr val="dk1"/>
              </a:buClr>
              <a:buSzPts val="1400"/>
              <a:buFont typeface="Helvetica Neue"/>
              <a:buAutoNum type="alphaLcPeriod"/>
            </a:pPr>
            <a:r>
              <a:rPr lang="es">
                <a:solidFill>
                  <a:schemeClr val="dk1"/>
                </a:solidFill>
                <a:latin typeface="Helvetica Neue"/>
                <a:ea typeface="Helvetica Neue"/>
                <a:cs typeface="Helvetica Neue"/>
                <a:sym typeface="Helvetica Neue"/>
              </a:rPr>
              <a:t>la aplicación de los principios del Diseño Universal del Aprendizaje para garantizar la participación activa</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chemeClr val="dk1"/>
              </a:buClr>
              <a:buSzPts val="1400"/>
              <a:buFont typeface="Helvetica Neue"/>
              <a:buAutoNum type="alphaLcPeriod"/>
            </a:pPr>
            <a:r>
              <a:rPr lang="es">
                <a:solidFill>
                  <a:schemeClr val="dk1"/>
                </a:solidFill>
                <a:latin typeface="Helvetica Neue"/>
                <a:ea typeface="Helvetica Neue"/>
                <a:cs typeface="Helvetica Neue"/>
                <a:sym typeface="Helvetica Neue"/>
              </a:rPr>
              <a:t>tener en cuenta las habilidades del siglo XXI que las actividades pueden apoyar</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chemeClr val="dk1"/>
              </a:buClr>
              <a:buSzPts val="1400"/>
              <a:buFont typeface="Helvetica Neue"/>
              <a:buAutoNum type="alphaLcPeriod"/>
            </a:pPr>
            <a:r>
              <a:rPr lang="es">
                <a:solidFill>
                  <a:schemeClr val="dk1"/>
                </a:solidFill>
                <a:latin typeface="Helvetica Neue"/>
                <a:ea typeface="Helvetica Neue"/>
                <a:cs typeface="Helvetica Neue"/>
                <a:sym typeface="Helvetica Neue"/>
              </a:rPr>
              <a:t>seleccionar y utilizar la personalización adecuada para los distintos alumnos</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chemeClr val="dk1"/>
              </a:buClr>
              <a:buSzPts val="1400"/>
              <a:buFont typeface="Helvetica Neue"/>
              <a:buAutoNum type="alphaLcPeriod"/>
            </a:pPr>
            <a:r>
              <a:rPr lang="es">
                <a:solidFill>
                  <a:schemeClr val="dk1"/>
                </a:solidFill>
                <a:latin typeface="Helvetica Neue"/>
                <a:ea typeface="Helvetica Neue"/>
                <a:cs typeface="Helvetica Neue"/>
                <a:sym typeface="Helvetica Neue"/>
              </a:rPr>
              <a:t>orientar la enseñanza y supervisar/registrar el rendimiento de los alumnos</a:t>
            </a:r>
            <a:endParaRPr>
              <a:solidFill>
                <a:schemeClr val="dk1"/>
              </a:solidFill>
              <a:latin typeface="Helvetica Neue"/>
              <a:ea typeface="Helvetica Neue"/>
              <a:cs typeface="Helvetica Neue"/>
              <a:sym typeface="Helvetica Neue"/>
            </a:endParaRPr>
          </a:p>
          <a:p>
            <a:pPr indent="-254000" lvl="0" marL="342900" rtl="0" algn="just">
              <a:lnSpc>
                <a:spcPct val="150000"/>
              </a:lnSpc>
              <a:spcBef>
                <a:spcPts val="0"/>
              </a:spcBef>
              <a:spcAft>
                <a:spcPts val="0"/>
              </a:spcAft>
              <a:buClr>
                <a:schemeClr val="dk1"/>
              </a:buClr>
              <a:buSzPts val="1400"/>
              <a:buFont typeface="Helvetica Neue"/>
              <a:buAutoNum type="alphaLcPeriod"/>
            </a:pPr>
            <a:r>
              <a:rPr lang="es">
                <a:solidFill>
                  <a:schemeClr val="dk1"/>
                </a:solidFill>
                <a:latin typeface="Helvetica Neue"/>
                <a:ea typeface="Helvetica Neue"/>
                <a:cs typeface="Helvetica Neue"/>
                <a:sym typeface="Helvetica Neue"/>
              </a:rPr>
              <a:t>estar preparado para introducir y aplicar cambios en el enfoque cuando o si es necesario</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1500">
                <a:solidFill>
                  <a:srgbClr val="00AEEF"/>
                </a:solidFill>
              </a:rPr>
              <a:t>Cómo garantizar la inclusión en su aula</a:t>
            </a:r>
            <a:endParaRPr sz="1500">
              <a:solidFill>
                <a:srgbClr val="00AEEF"/>
              </a:solidFill>
            </a:endParaRPr>
          </a:p>
          <a:p>
            <a:pPr indent="0" lvl="0" marL="0" rtl="0" algn="r">
              <a:spcBef>
                <a:spcPts val="800"/>
              </a:spcBef>
              <a:spcAft>
                <a:spcPts val="0"/>
              </a:spcAft>
              <a:buClr>
                <a:schemeClr val="dk1"/>
              </a:buClr>
              <a:buSzPts val="1100"/>
              <a:buFont typeface="Arial"/>
              <a:buNone/>
            </a:pPr>
            <a:r>
              <a:rPr lang="es" sz="1500">
                <a:solidFill>
                  <a:schemeClr val="accent4"/>
                </a:solidFill>
              </a:rPr>
              <a:t>Paso 1 Evaluación de las necesidades</a:t>
            </a:r>
            <a:endParaRPr sz="1500">
              <a:solidFill>
                <a:schemeClr val="accent4"/>
              </a:solidFill>
            </a:endParaRPr>
          </a:p>
          <a:p>
            <a:pPr indent="0" lvl="0" marL="0" rtl="0" algn="r">
              <a:spcBef>
                <a:spcPts val="800"/>
              </a:spcBef>
              <a:spcAft>
                <a:spcPts val="0"/>
              </a:spcAft>
              <a:buNone/>
            </a:pPr>
            <a:r>
              <a:t/>
            </a:r>
            <a:endParaRPr sz="1500">
              <a:solidFill>
                <a:schemeClr val="accent4"/>
              </a:solidFill>
            </a:endParaRPr>
          </a:p>
        </p:txBody>
      </p:sp>
      <p:sp>
        <p:nvSpPr>
          <p:cNvPr id="208" name="Google Shape;208;p35"/>
          <p:cNvSpPr txBox="1"/>
          <p:nvPr/>
        </p:nvSpPr>
        <p:spPr>
          <a:xfrm>
            <a:off x="627544" y="1267500"/>
            <a:ext cx="7758300" cy="307800"/>
          </a:xfrm>
          <a:prstGeom prst="rect">
            <a:avLst/>
          </a:prstGeom>
          <a:noFill/>
          <a:ln>
            <a:noFill/>
          </a:ln>
        </p:spPr>
        <p:txBody>
          <a:bodyPr anchorCtr="0" anchor="t" bIns="68575" lIns="68575" spcFirstLastPara="1" rIns="68575" wrap="square" tIns="68575">
            <a:spAutoFit/>
          </a:bodyPr>
          <a:lstStyle/>
          <a:p>
            <a:pPr indent="0" lvl="0" marL="0" rtl="0" algn="just">
              <a:lnSpc>
                <a:spcPct val="150000"/>
              </a:lnSpc>
              <a:spcBef>
                <a:spcPts val="0"/>
              </a:spcBef>
              <a:spcAft>
                <a:spcPts val="0"/>
              </a:spcAft>
              <a:buNone/>
            </a:pPr>
            <a:r>
              <a:t/>
            </a:r>
            <a:endParaRPr sz="1100"/>
          </a:p>
        </p:txBody>
      </p:sp>
      <p:pic>
        <p:nvPicPr>
          <p:cNvPr id="209" name="Google Shape;209;p35"/>
          <p:cNvPicPr preferRelativeResize="0"/>
          <p:nvPr/>
        </p:nvPicPr>
        <p:blipFill rotWithShape="1">
          <a:blip r:embed="rId3">
            <a:alphaModFix/>
          </a:blip>
          <a:srcRect b="7211" l="33581" r="33372" t="9607"/>
          <a:stretch/>
        </p:blipFill>
        <p:spPr>
          <a:xfrm>
            <a:off x="1817327" y="1567653"/>
            <a:ext cx="1054144" cy="1396571"/>
          </a:xfrm>
          <a:prstGeom prst="rect">
            <a:avLst/>
          </a:prstGeom>
          <a:noFill/>
          <a:ln>
            <a:noFill/>
          </a:ln>
        </p:spPr>
      </p:pic>
      <p:sp>
        <p:nvSpPr>
          <p:cNvPr id="210" name="Google Shape;210;p35"/>
          <p:cNvSpPr txBox="1"/>
          <p:nvPr/>
        </p:nvSpPr>
        <p:spPr>
          <a:xfrm>
            <a:off x="3118181" y="2002275"/>
            <a:ext cx="5448900" cy="1523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s" sz="1500">
                <a:latin typeface="Helvetica Neue"/>
                <a:ea typeface="Helvetica Neue"/>
                <a:cs typeface="Helvetica Neue"/>
                <a:sym typeface="Helvetica Neue"/>
              </a:rPr>
              <a:t>Echa un vistazo a los siguientes documentos contenidos en esta unidad </a:t>
            </a:r>
            <a:endParaRPr sz="1500">
              <a:latin typeface="Helvetica Neue"/>
              <a:ea typeface="Helvetica Neue"/>
              <a:cs typeface="Helvetica Neue"/>
              <a:sym typeface="Helvetica Neue"/>
            </a:endParaRPr>
          </a:p>
          <a:p>
            <a:pPr indent="-323850" lvl="0" marL="457200" rtl="0" algn="l">
              <a:spcBef>
                <a:spcPts val="0"/>
              </a:spcBef>
              <a:spcAft>
                <a:spcPts val="0"/>
              </a:spcAft>
              <a:buSzPts val="1500"/>
              <a:buFont typeface="Helvetica Neue"/>
              <a:buChar char="❖"/>
            </a:pPr>
            <a:r>
              <a:rPr lang="es" sz="1500">
                <a:latin typeface="Helvetica Neue"/>
                <a:ea typeface="Helvetica Neue"/>
                <a:cs typeface="Helvetica Neue"/>
                <a:sym typeface="Helvetica Neue"/>
              </a:rPr>
              <a:t>Evaluación de necesidades InCrea+</a:t>
            </a:r>
            <a:endParaRPr sz="1500">
              <a:latin typeface="Helvetica Neue"/>
              <a:ea typeface="Helvetica Neue"/>
              <a:cs typeface="Helvetica Neue"/>
              <a:sym typeface="Helvetica Neue"/>
            </a:endParaRPr>
          </a:p>
          <a:p>
            <a:pPr indent="-323850" lvl="0" marL="457200" rtl="0" algn="l">
              <a:spcBef>
                <a:spcPts val="0"/>
              </a:spcBef>
              <a:spcAft>
                <a:spcPts val="0"/>
              </a:spcAft>
              <a:buSzPts val="1500"/>
              <a:buFont typeface="Helvetica Neue"/>
              <a:buChar char="❖"/>
            </a:pPr>
            <a:r>
              <a:rPr lang="es" sz="1500">
                <a:latin typeface="Helvetica Neue"/>
                <a:ea typeface="Helvetica Neue"/>
                <a:cs typeface="Helvetica Neue"/>
                <a:sym typeface="Helvetica Neue"/>
              </a:rPr>
              <a:t>Cuestionarios InCrea+ de puntos fuertes y dificultades</a:t>
            </a:r>
            <a:endParaRPr sz="15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500">
              <a:latin typeface="Helvetica Neue"/>
              <a:ea typeface="Helvetica Neue"/>
              <a:cs typeface="Helvetica Neue"/>
              <a:sym typeface="Helvetica Neue"/>
            </a:endParaRPr>
          </a:p>
          <a:p>
            <a:pPr indent="0" lvl="0" marL="0" rtl="0" algn="l">
              <a:spcBef>
                <a:spcPts val="0"/>
              </a:spcBef>
              <a:spcAft>
                <a:spcPts val="0"/>
              </a:spcAft>
              <a:buNone/>
            </a:pPr>
            <a:r>
              <a:t/>
            </a:r>
            <a:endParaRPr sz="15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1500">
                <a:solidFill>
                  <a:srgbClr val="00AEEF"/>
                </a:solidFill>
              </a:rPr>
              <a:t>Cómo garantizar la inclusión en su aula</a:t>
            </a:r>
            <a:endParaRPr sz="1500">
              <a:solidFill>
                <a:srgbClr val="00AEEF"/>
              </a:solidFill>
            </a:endParaRPr>
          </a:p>
          <a:p>
            <a:pPr indent="0" lvl="0" marL="0" rtl="0" algn="r">
              <a:spcBef>
                <a:spcPts val="800"/>
              </a:spcBef>
              <a:spcAft>
                <a:spcPts val="0"/>
              </a:spcAft>
              <a:buClr>
                <a:schemeClr val="dk1"/>
              </a:buClr>
              <a:buSzPts val="1100"/>
              <a:buFont typeface="Arial"/>
              <a:buNone/>
            </a:pPr>
            <a:r>
              <a:rPr lang="es" sz="1500">
                <a:solidFill>
                  <a:schemeClr val="accent4"/>
                </a:solidFill>
              </a:rPr>
              <a:t>Paso 2 Formación de grupos y enseñanza de la inclusión </a:t>
            </a:r>
            <a:endParaRPr sz="1500">
              <a:solidFill>
                <a:schemeClr val="accent4"/>
              </a:solidFill>
            </a:endParaRPr>
          </a:p>
          <a:p>
            <a:pPr indent="0" lvl="0" marL="0" rtl="0" algn="r">
              <a:spcBef>
                <a:spcPts val="800"/>
              </a:spcBef>
              <a:spcAft>
                <a:spcPts val="0"/>
              </a:spcAft>
              <a:buNone/>
            </a:pPr>
            <a:r>
              <a:t/>
            </a:r>
            <a:endParaRPr sz="1500">
              <a:solidFill>
                <a:srgbClr val="00AEEF"/>
              </a:solidFill>
            </a:endParaRPr>
          </a:p>
        </p:txBody>
      </p:sp>
      <p:sp>
        <p:nvSpPr>
          <p:cNvPr id="217" name="Google Shape;217;p36"/>
          <p:cNvSpPr txBox="1"/>
          <p:nvPr/>
        </p:nvSpPr>
        <p:spPr>
          <a:xfrm>
            <a:off x="193556" y="1746338"/>
            <a:ext cx="8521800" cy="3309300"/>
          </a:xfrm>
          <a:prstGeom prst="rect">
            <a:avLst/>
          </a:prstGeom>
          <a:noFill/>
          <a:ln>
            <a:noFill/>
          </a:ln>
        </p:spPr>
        <p:txBody>
          <a:bodyPr anchorCtr="0" anchor="t" bIns="68575" lIns="68575" spcFirstLastPara="1" rIns="68575" wrap="square" tIns="68575">
            <a:spAutoFit/>
          </a:bodyPr>
          <a:lstStyle/>
          <a:p>
            <a:pPr indent="-260350" lvl="0" marL="342900" rtl="0" algn="just">
              <a:lnSpc>
                <a:spcPct val="150000"/>
              </a:lnSpc>
              <a:spcBef>
                <a:spcPts val="0"/>
              </a:spcBef>
              <a:spcAft>
                <a:spcPts val="0"/>
              </a:spcAft>
              <a:buClr>
                <a:srgbClr val="EC7320"/>
              </a:buClr>
              <a:buSzPts val="1500"/>
              <a:buFont typeface="Helvetica Neue"/>
              <a:buChar char="❖"/>
            </a:pPr>
            <a:r>
              <a:rPr lang="es" sz="1500">
                <a:solidFill>
                  <a:schemeClr val="dk1"/>
                </a:solidFill>
                <a:latin typeface="Helvetica Neue"/>
                <a:ea typeface="Helvetica Neue"/>
                <a:cs typeface="Helvetica Neue"/>
                <a:sym typeface="Helvetica Neue"/>
              </a:rPr>
              <a:t>Los alumnos deben unirse y participar voluntariamente. </a:t>
            </a:r>
            <a:endParaRPr sz="1500">
              <a:solidFill>
                <a:schemeClr val="dk1"/>
              </a:solidFill>
              <a:latin typeface="Helvetica Neue"/>
              <a:ea typeface="Helvetica Neue"/>
              <a:cs typeface="Helvetica Neue"/>
              <a:sym typeface="Helvetica Neue"/>
            </a:endParaRPr>
          </a:p>
          <a:p>
            <a:pPr indent="0" lvl="0" marL="342900" rtl="0" algn="just">
              <a:lnSpc>
                <a:spcPct val="150000"/>
              </a:lnSpc>
              <a:spcBef>
                <a:spcPts val="0"/>
              </a:spcBef>
              <a:spcAft>
                <a:spcPts val="0"/>
              </a:spcAft>
              <a:buNone/>
            </a:pPr>
            <a:r>
              <a:t/>
            </a:r>
            <a:endParaRPr sz="1500">
              <a:solidFill>
                <a:schemeClr val="dk1"/>
              </a:solidFill>
              <a:latin typeface="Helvetica Neue"/>
              <a:ea typeface="Helvetica Neue"/>
              <a:cs typeface="Helvetica Neue"/>
              <a:sym typeface="Helvetica Neue"/>
            </a:endParaRPr>
          </a:p>
          <a:p>
            <a:pPr indent="-260350" lvl="0" marL="342900" rtl="0" algn="just">
              <a:lnSpc>
                <a:spcPct val="150000"/>
              </a:lnSpc>
              <a:spcBef>
                <a:spcPts val="0"/>
              </a:spcBef>
              <a:spcAft>
                <a:spcPts val="0"/>
              </a:spcAft>
              <a:buClr>
                <a:srgbClr val="EC7320"/>
              </a:buClr>
              <a:buSzPts val="1500"/>
              <a:buFont typeface="Helvetica Neue"/>
              <a:buChar char="❖"/>
            </a:pPr>
            <a:r>
              <a:rPr lang="es" sz="1500">
                <a:solidFill>
                  <a:schemeClr val="dk1"/>
                </a:solidFill>
                <a:latin typeface="Helvetica Neue"/>
                <a:ea typeface="Helvetica Neue"/>
                <a:cs typeface="Helvetica Neue"/>
                <a:sym typeface="Helvetica Neue"/>
              </a:rPr>
              <a:t>El grupo debe ser mixto: niños en riesgo de exclusión y niños que se consideran y NO se consideran en riesgo de exclusión. </a:t>
            </a:r>
            <a:endParaRPr sz="1500">
              <a:solidFill>
                <a:schemeClr val="dk1"/>
              </a:solidFill>
              <a:latin typeface="Helvetica Neue"/>
              <a:ea typeface="Helvetica Neue"/>
              <a:cs typeface="Helvetica Neue"/>
              <a:sym typeface="Helvetica Neue"/>
            </a:endParaRPr>
          </a:p>
          <a:p>
            <a:pPr indent="0" lvl="0" marL="342900" rtl="0" algn="just">
              <a:lnSpc>
                <a:spcPct val="150000"/>
              </a:lnSpc>
              <a:spcBef>
                <a:spcPts val="0"/>
              </a:spcBef>
              <a:spcAft>
                <a:spcPts val="0"/>
              </a:spcAft>
              <a:buNone/>
            </a:pPr>
            <a:r>
              <a:t/>
            </a:r>
            <a:endParaRPr sz="1500">
              <a:solidFill>
                <a:schemeClr val="dk1"/>
              </a:solidFill>
              <a:latin typeface="Helvetica Neue"/>
              <a:ea typeface="Helvetica Neue"/>
              <a:cs typeface="Helvetica Neue"/>
              <a:sym typeface="Helvetica Neue"/>
            </a:endParaRPr>
          </a:p>
          <a:p>
            <a:pPr indent="-260350" lvl="0" marL="342900" rtl="0" algn="just">
              <a:lnSpc>
                <a:spcPct val="150000"/>
              </a:lnSpc>
              <a:spcBef>
                <a:spcPts val="0"/>
              </a:spcBef>
              <a:spcAft>
                <a:spcPts val="0"/>
              </a:spcAft>
              <a:buClr>
                <a:srgbClr val="EC7320"/>
              </a:buClr>
              <a:buSzPts val="1500"/>
              <a:buFont typeface="Helvetica Neue"/>
              <a:buChar char="❖"/>
            </a:pPr>
            <a:r>
              <a:rPr lang="es" sz="1500">
                <a:solidFill>
                  <a:schemeClr val="dk1"/>
                </a:solidFill>
                <a:latin typeface="Helvetica Neue"/>
                <a:ea typeface="Helvetica Neue"/>
                <a:cs typeface="Helvetica Neue"/>
                <a:sym typeface="Helvetica Neue"/>
              </a:rPr>
              <a:t>El profesor puede decidir crear más de un grupo y, en función de las necesidades, intereses y capacidades de los participantes, hacerles trabajar simultáneamente en diferentes actividades y compartir experiencias. </a:t>
            </a:r>
            <a:endParaRPr sz="1500">
              <a:solidFill>
                <a:schemeClr val="dk1"/>
              </a:solidFill>
              <a:latin typeface="Helvetica Neue"/>
              <a:ea typeface="Helvetica Neue"/>
              <a:cs typeface="Helvetica Neue"/>
              <a:sym typeface="Helvetica Neue"/>
            </a:endParaRPr>
          </a:p>
          <a:p>
            <a:pPr indent="0" lvl="0" marL="342900" rtl="0" algn="just">
              <a:lnSpc>
                <a:spcPct val="150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800"/>
              <a:buFont typeface="Arial"/>
              <a:buNone/>
            </a:pPr>
            <a:r>
              <a:t/>
            </a:r>
            <a:endParaRPr sz="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1500">
                <a:solidFill>
                  <a:srgbClr val="00AEEF"/>
                </a:solidFill>
              </a:rPr>
              <a:t>Cómo garantizar la inclusión en su aula</a:t>
            </a:r>
            <a:endParaRPr sz="1500">
              <a:solidFill>
                <a:srgbClr val="00AEEF"/>
              </a:solidFill>
            </a:endParaRPr>
          </a:p>
          <a:p>
            <a:pPr indent="0" lvl="0" marL="0" rtl="0" algn="r">
              <a:spcBef>
                <a:spcPts val="800"/>
              </a:spcBef>
              <a:spcAft>
                <a:spcPts val="0"/>
              </a:spcAft>
              <a:buClr>
                <a:schemeClr val="dk1"/>
              </a:buClr>
              <a:buSzPts val="1100"/>
              <a:buFont typeface="Arial"/>
              <a:buNone/>
            </a:pPr>
            <a:r>
              <a:rPr lang="es" sz="1500">
                <a:solidFill>
                  <a:schemeClr val="accent4"/>
                </a:solidFill>
              </a:rPr>
              <a:t>Paso 2 Formación de grupos y enseñanza de la inclusión </a:t>
            </a:r>
            <a:endParaRPr sz="1500">
              <a:solidFill>
                <a:srgbClr val="00AEEF"/>
              </a:solidFill>
            </a:endParaRPr>
          </a:p>
        </p:txBody>
      </p:sp>
      <p:sp>
        <p:nvSpPr>
          <p:cNvPr id="224" name="Google Shape;224;p37"/>
          <p:cNvSpPr txBox="1"/>
          <p:nvPr/>
        </p:nvSpPr>
        <p:spPr>
          <a:xfrm>
            <a:off x="193431" y="1031525"/>
            <a:ext cx="8521800" cy="4348200"/>
          </a:xfrm>
          <a:prstGeom prst="rect">
            <a:avLst/>
          </a:prstGeom>
          <a:noFill/>
          <a:ln>
            <a:noFill/>
          </a:ln>
        </p:spPr>
        <p:txBody>
          <a:bodyPr anchorCtr="0" anchor="t" bIns="68575" lIns="68575" spcFirstLastPara="1" rIns="68575" wrap="square" tIns="68575">
            <a:spAutoFit/>
          </a:bodyPr>
          <a:lstStyle/>
          <a:p>
            <a:pPr indent="0" lvl="0" marL="342900" rtl="0" algn="just">
              <a:lnSpc>
                <a:spcPct val="150000"/>
              </a:lnSpc>
              <a:spcBef>
                <a:spcPts val="0"/>
              </a:spcBef>
              <a:spcAft>
                <a:spcPts val="0"/>
              </a:spcAft>
              <a:buNone/>
            </a:pPr>
            <a:r>
              <a:t/>
            </a:r>
            <a:endParaRPr sz="1500">
              <a:solidFill>
                <a:schemeClr val="dk1"/>
              </a:solidFill>
              <a:latin typeface="Helvetica Neue"/>
              <a:ea typeface="Helvetica Neue"/>
              <a:cs typeface="Helvetica Neue"/>
              <a:sym typeface="Helvetica Neue"/>
            </a:endParaRPr>
          </a:p>
          <a:p>
            <a:pPr indent="-260350" lvl="0" marL="342900" rtl="0" algn="just">
              <a:lnSpc>
                <a:spcPct val="150000"/>
              </a:lnSpc>
              <a:spcBef>
                <a:spcPts val="0"/>
              </a:spcBef>
              <a:spcAft>
                <a:spcPts val="0"/>
              </a:spcAft>
              <a:buClr>
                <a:srgbClr val="EC7320"/>
              </a:buClr>
              <a:buSzPts val="1500"/>
              <a:buFont typeface="Helvetica Neue"/>
              <a:buChar char="❖"/>
            </a:pPr>
            <a:r>
              <a:rPr lang="es" sz="1500">
                <a:solidFill>
                  <a:schemeClr val="dk1"/>
                </a:solidFill>
                <a:latin typeface="Helvetica Neue"/>
                <a:ea typeface="Helvetica Neue"/>
                <a:cs typeface="Helvetica Neue"/>
                <a:sym typeface="Helvetica Neue"/>
              </a:rPr>
              <a:t>La introducción de sesiones cruzadas con actividades individuales puede ampliar la base de conocimientos y la experiencia de los alumnos implicados e involucrados con nuevos temas y personas. </a:t>
            </a:r>
            <a:endParaRPr sz="1500">
              <a:solidFill>
                <a:schemeClr val="dk1"/>
              </a:solidFill>
              <a:latin typeface="Helvetica Neue"/>
              <a:ea typeface="Helvetica Neue"/>
              <a:cs typeface="Helvetica Neue"/>
              <a:sym typeface="Helvetica Neue"/>
            </a:endParaRPr>
          </a:p>
          <a:p>
            <a:pPr indent="0" lvl="0" marL="342900" rtl="0" algn="just">
              <a:lnSpc>
                <a:spcPct val="150000"/>
              </a:lnSpc>
              <a:spcBef>
                <a:spcPts val="0"/>
              </a:spcBef>
              <a:spcAft>
                <a:spcPts val="0"/>
              </a:spcAft>
              <a:buNone/>
            </a:pPr>
            <a:r>
              <a:t/>
            </a:r>
            <a:endParaRPr sz="1500">
              <a:solidFill>
                <a:schemeClr val="dk1"/>
              </a:solidFill>
              <a:latin typeface="Helvetica Neue"/>
              <a:ea typeface="Helvetica Neue"/>
              <a:cs typeface="Helvetica Neue"/>
              <a:sym typeface="Helvetica Neue"/>
            </a:endParaRPr>
          </a:p>
          <a:p>
            <a:pPr indent="-260350" lvl="0" marL="342900" rtl="0" algn="just">
              <a:lnSpc>
                <a:spcPct val="150000"/>
              </a:lnSpc>
              <a:spcBef>
                <a:spcPts val="0"/>
              </a:spcBef>
              <a:spcAft>
                <a:spcPts val="0"/>
              </a:spcAft>
              <a:buClr>
                <a:srgbClr val="EC7320"/>
              </a:buClr>
              <a:buSzPts val="1500"/>
              <a:buFont typeface="Helvetica Neue"/>
              <a:buChar char="❖"/>
            </a:pPr>
            <a:r>
              <a:rPr lang="es" sz="1500">
                <a:solidFill>
                  <a:schemeClr val="dk1"/>
                </a:solidFill>
                <a:latin typeface="Helvetica Neue"/>
                <a:ea typeface="Helvetica Neue"/>
                <a:cs typeface="Helvetica Neue"/>
                <a:sym typeface="Helvetica Neue"/>
              </a:rPr>
              <a:t>Una vez más, hay que tener en cuenta la edad de los posibles participantes a la hora de desarrollar el enfoque, formar el grupo y seleccionar las actividades del plan de estudios</a:t>
            </a:r>
            <a:endParaRPr sz="1500">
              <a:solidFill>
                <a:schemeClr val="dk1"/>
              </a:solidFill>
              <a:latin typeface="Helvetica Neue"/>
              <a:ea typeface="Helvetica Neue"/>
              <a:cs typeface="Helvetica Neue"/>
              <a:sym typeface="Helvetica Neue"/>
            </a:endParaRPr>
          </a:p>
          <a:p>
            <a:pPr indent="0" lvl="0" marL="342900" rtl="0" algn="just">
              <a:lnSpc>
                <a:spcPct val="150000"/>
              </a:lnSpc>
              <a:spcBef>
                <a:spcPts val="0"/>
              </a:spcBef>
              <a:spcAft>
                <a:spcPts val="0"/>
              </a:spcAft>
              <a:buNone/>
            </a:pPr>
            <a:r>
              <a:t/>
            </a:r>
            <a:endParaRPr sz="1500">
              <a:solidFill>
                <a:schemeClr val="dk1"/>
              </a:solidFill>
              <a:latin typeface="Helvetica Neue"/>
              <a:ea typeface="Helvetica Neue"/>
              <a:cs typeface="Helvetica Neue"/>
              <a:sym typeface="Helvetica Neue"/>
            </a:endParaRPr>
          </a:p>
          <a:p>
            <a:pPr indent="-260350" lvl="0" marL="342900" rtl="0" algn="just">
              <a:lnSpc>
                <a:spcPct val="150000"/>
              </a:lnSpc>
              <a:spcBef>
                <a:spcPts val="0"/>
              </a:spcBef>
              <a:spcAft>
                <a:spcPts val="0"/>
              </a:spcAft>
              <a:buClr>
                <a:srgbClr val="EC7320"/>
              </a:buClr>
              <a:buSzPts val="1500"/>
              <a:buFont typeface="Helvetica Neue"/>
              <a:buChar char="❖"/>
            </a:pPr>
            <a:r>
              <a:rPr lang="es" sz="1500">
                <a:solidFill>
                  <a:schemeClr val="dk1"/>
                </a:solidFill>
                <a:latin typeface="Helvetica Neue"/>
                <a:ea typeface="Helvetica Neue"/>
                <a:cs typeface="Helvetica Neue"/>
                <a:sym typeface="Helvetica Neue"/>
              </a:rPr>
              <a:t>Se recomienda que haya una preparación de contenidos con una lección de sensibilización sobre las capacidades y la diversidad, que tendrá como objetivo sensibilizar a los alumnos sobre las diferentes capacidades, la diversidad y la inclusión. </a:t>
            </a:r>
            <a:endParaRPr sz="1500">
              <a:solidFill>
                <a:schemeClr val="dk1"/>
              </a:solidFill>
              <a:latin typeface="Helvetica Neue"/>
              <a:ea typeface="Helvetica Neue"/>
              <a:cs typeface="Helvetica Neue"/>
              <a:sym typeface="Helvetica Neue"/>
            </a:endParaRPr>
          </a:p>
          <a:p>
            <a:pPr indent="0" lvl="0" marL="342900" rtl="0" algn="just">
              <a:lnSpc>
                <a:spcPct val="150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sz="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0"/>
          <p:cNvSpPr txBox="1"/>
          <p:nvPr/>
        </p:nvSpPr>
        <p:spPr>
          <a:xfrm>
            <a:off x="626400" y="1710038"/>
            <a:ext cx="7891200" cy="755700"/>
          </a:xfrm>
          <a:prstGeom prst="rect">
            <a:avLst/>
          </a:prstGeom>
          <a:noFill/>
          <a:ln>
            <a:noFill/>
          </a:ln>
        </p:spPr>
        <p:txBody>
          <a:bodyPr anchorCtr="0" anchor="t" bIns="34275" lIns="68575" spcFirstLastPara="1" rIns="68575" wrap="square" tIns="34275">
            <a:normAutofit fontScale="25000" lnSpcReduction="20000"/>
          </a:bodyPr>
          <a:lstStyle/>
          <a:p>
            <a:pPr indent="0" lvl="0" marL="0" marR="0" rtl="0" algn="ctr">
              <a:lnSpc>
                <a:spcPct val="90000"/>
              </a:lnSpc>
              <a:spcBef>
                <a:spcPts val="0"/>
              </a:spcBef>
              <a:spcAft>
                <a:spcPts val="0"/>
              </a:spcAft>
              <a:buClr>
                <a:schemeClr val="dk1"/>
              </a:buClr>
              <a:buSzPts val="275"/>
              <a:buFont typeface="Arial"/>
              <a:buNone/>
            </a:pPr>
            <a:r>
              <a:rPr b="1" lang="es" sz="17400">
                <a:solidFill>
                  <a:schemeClr val="lt1"/>
                </a:solidFill>
                <a:latin typeface="Helvetica Neue"/>
                <a:ea typeface="Helvetica Neue"/>
                <a:cs typeface="Helvetica Neue"/>
                <a:sym typeface="Helvetica Neue"/>
              </a:rPr>
              <a:t>Fundamentos del plan de estudios &amp; </a:t>
            </a:r>
            <a:endParaRPr b="1" sz="17400">
              <a:solidFill>
                <a:schemeClr val="lt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dk1"/>
              </a:buClr>
              <a:buSzPts val="275"/>
              <a:buFont typeface="Arial"/>
              <a:buNone/>
            </a:pPr>
            <a:r>
              <a:rPr b="1" lang="es" sz="17400">
                <a:solidFill>
                  <a:schemeClr val="lt1"/>
                </a:solidFill>
                <a:latin typeface="Helvetica Neue"/>
                <a:ea typeface="Helvetica Neue"/>
                <a:cs typeface="Helvetica Neue"/>
                <a:sym typeface="Helvetica Neue"/>
              </a:rPr>
              <a:t>Cómo garantizar la inclusión en el aula</a:t>
            </a:r>
            <a:endParaRPr b="1" sz="17400">
              <a:solidFill>
                <a:schemeClr val="lt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lt1"/>
              </a:buClr>
              <a:buSzPct val="100000"/>
              <a:buFont typeface="Helvetica Neue"/>
              <a:buNone/>
            </a:pPr>
            <a:r>
              <a:t/>
            </a:r>
            <a:endParaRPr b="1" sz="6600">
              <a:solidFill>
                <a:schemeClr val="lt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rgbClr val="00AEEF"/>
              </a:buClr>
              <a:buSzPct val="100000"/>
              <a:buFont typeface="Arial"/>
              <a:buNone/>
            </a:pPr>
            <a:r>
              <a:t/>
            </a:r>
            <a:endParaRPr b="1" i="0" sz="5000" u="none" cap="none" strike="noStrike">
              <a:solidFill>
                <a:srgbClr val="00AEE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nvSpPr>
        <p:spPr>
          <a:xfrm>
            <a:off x="626400" y="1710038"/>
            <a:ext cx="7891200" cy="755700"/>
          </a:xfrm>
          <a:prstGeom prst="rect">
            <a:avLst/>
          </a:prstGeom>
          <a:noFill/>
          <a:ln>
            <a:noFill/>
          </a:ln>
        </p:spPr>
        <p:txBody>
          <a:bodyPr anchorCtr="0" anchor="t" bIns="34275" lIns="68575" spcFirstLastPara="1" rIns="68575" wrap="square" tIns="34275">
            <a:normAutofit fontScale="55000" lnSpcReduction="20000"/>
          </a:bodyPr>
          <a:lstStyle/>
          <a:p>
            <a:pPr indent="0" lvl="0" marL="0" marR="0" rtl="0" algn="ctr">
              <a:lnSpc>
                <a:spcPct val="90000"/>
              </a:lnSpc>
              <a:spcBef>
                <a:spcPts val="0"/>
              </a:spcBef>
              <a:spcAft>
                <a:spcPts val="0"/>
              </a:spcAft>
              <a:buClr>
                <a:schemeClr val="lt1"/>
              </a:buClr>
              <a:buSzPct val="100000"/>
              <a:buFont typeface="Helvetica Neue"/>
              <a:buNone/>
            </a:pPr>
            <a:r>
              <a:rPr b="1" lang="es" sz="6600">
                <a:solidFill>
                  <a:schemeClr val="lt1"/>
                </a:solidFill>
                <a:latin typeface="Helvetica Neue"/>
                <a:ea typeface="Helvetica Neue"/>
                <a:cs typeface="Helvetica Neue"/>
                <a:sym typeface="Helvetica Neue"/>
              </a:rPr>
              <a:t>¡Gracias por tu atención!</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AEEF"/>
              </a:buClr>
              <a:buSzPct val="100000"/>
              <a:buFont typeface="Arial"/>
              <a:buNone/>
            </a:pPr>
            <a:r>
              <a:t/>
            </a:r>
            <a:endParaRPr b="1" i="0" sz="5000" u="none" cap="none" strike="noStrike">
              <a:solidFill>
                <a:srgbClr val="00AEEF"/>
              </a:solidFill>
              <a:latin typeface="Helvetica Neue"/>
              <a:ea typeface="Helvetica Neue"/>
              <a:cs typeface="Helvetica Neue"/>
              <a:sym typeface="Helvetica Neue"/>
            </a:endParaRPr>
          </a:p>
        </p:txBody>
      </p:sp>
      <p:pic>
        <p:nvPicPr>
          <p:cNvPr id="230" name="Google Shape;230;p38"/>
          <p:cNvPicPr preferRelativeResize="0"/>
          <p:nvPr/>
        </p:nvPicPr>
        <p:blipFill rotWithShape="1">
          <a:blip r:embed="rId3">
            <a:alphaModFix/>
          </a:blip>
          <a:srcRect b="0" l="0" r="0" t="0"/>
          <a:stretch/>
        </p:blipFill>
        <p:spPr>
          <a:xfrm>
            <a:off x="2724506" y="2298844"/>
            <a:ext cx="3237412" cy="19877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1"/>
          <p:cNvSpPr txBox="1"/>
          <p:nvPr/>
        </p:nvSpPr>
        <p:spPr>
          <a:xfrm>
            <a:off x="278016" y="2017464"/>
            <a:ext cx="8588100" cy="3101400"/>
          </a:xfrm>
          <a:prstGeom prst="rect">
            <a:avLst/>
          </a:prstGeom>
          <a:noFill/>
          <a:ln>
            <a:noFill/>
          </a:ln>
        </p:spPr>
        <p:txBody>
          <a:bodyPr anchorCtr="0" anchor="t" bIns="34275" lIns="68575" spcFirstLastPara="1" rIns="68575" wrap="square" tIns="34275">
            <a:spAutoFit/>
          </a:bodyPr>
          <a:lstStyle/>
          <a:p>
            <a:pPr indent="-260350" lvl="0" marL="254000" marR="0" rtl="0" algn="l">
              <a:lnSpc>
                <a:spcPct val="100000"/>
              </a:lnSpc>
              <a:spcBef>
                <a:spcPts val="0"/>
              </a:spcBef>
              <a:spcAft>
                <a:spcPts val="0"/>
              </a:spcAft>
              <a:buClr>
                <a:schemeClr val="accent2"/>
              </a:buClr>
              <a:buSzPts val="1900"/>
              <a:buFont typeface="Helvetica Neue"/>
              <a:buChar char="❖"/>
            </a:pPr>
            <a:r>
              <a:rPr lang="es" sz="1900">
                <a:solidFill>
                  <a:schemeClr val="dk1"/>
                </a:solidFill>
                <a:latin typeface="Helvetica Neue"/>
                <a:ea typeface="Helvetica Neue"/>
                <a:cs typeface="Helvetica Neue"/>
                <a:sym typeface="Helvetica Neue"/>
              </a:rPr>
              <a:t>Descubrir los objetivos del Plan de Estudios InCrea+</a:t>
            </a:r>
            <a:endParaRPr sz="1900">
              <a:solidFill>
                <a:schemeClr val="dk1"/>
              </a:solidFill>
              <a:latin typeface="Helvetica Neue"/>
              <a:ea typeface="Helvetica Neue"/>
              <a:cs typeface="Helvetica Neue"/>
              <a:sym typeface="Helvetica Neue"/>
            </a:endParaRPr>
          </a:p>
          <a:p>
            <a:pPr indent="-260350" lvl="0" marL="254000" marR="0" rtl="0" algn="l">
              <a:lnSpc>
                <a:spcPct val="100000"/>
              </a:lnSpc>
              <a:spcBef>
                <a:spcPts val="0"/>
              </a:spcBef>
              <a:spcAft>
                <a:spcPts val="0"/>
              </a:spcAft>
              <a:buClr>
                <a:schemeClr val="accent2"/>
              </a:buClr>
              <a:buSzPts val="1900"/>
              <a:buFont typeface="Helvetica Neue"/>
              <a:buChar char="❖"/>
            </a:pPr>
            <a:r>
              <a:rPr lang="es" sz="1900">
                <a:solidFill>
                  <a:schemeClr val="dk1"/>
                </a:solidFill>
                <a:latin typeface="Helvetica Neue"/>
                <a:ea typeface="Helvetica Neue"/>
                <a:cs typeface="Helvetica Neue"/>
                <a:sym typeface="Helvetica Neue"/>
              </a:rPr>
              <a:t>Identificar las opciones y los fundamentos del plan de estudios</a:t>
            </a:r>
            <a:endParaRPr sz="1900">
              <a:solidFill>
                <a:schemeClr val="dk1"/>
              </a:solidFill>
              <a:latin typeface="Helvetica Neue"/>
              <a:ea typeface="Helvetica Neue"/>
              <a:cs typeface="Helvetica Neue"/>
              <a:sym typeface="Helvetica Neue"/>
            </a:endParaRPr>
          </a:p>
          <a:p>
            <a:pPr indent="-260350" lvl="0" marL="254000" marR="0" rtl="0" algn="l">
              <a:lnSpc>
                <a:spcPct val="100000"/>
              </a:lnSpc>
              <a:spcBef>
                <a:spcPts val="0"/>
              </a:spcBef>
              <a:spcAft>
                <a:spcPts val="0"/>
              </a:spcAft>
              <a:buClr>
                <a:schemeClr val="accent2"/>
              </a:buClr>
              <a:buSzPts val="1900"/>
              <a:buFont typeface="Helvetica Neue"/>
              <a:buChar char="❖"/>
            </a:pPr>
            <a:r>
              <a:rPr lang="es" sz="1900">
                <a:solidFill>
                  <a:schemeClr val="dk1"/>
                </a:solidFill>
                <a:latin typeface="Helvetica Neue"/>
                <a:ea typeface="Helvetica Neue"/>
                <a:cs typeface="Helvetica Neue"/>
                <a:sym typeface="Helvetica Neue"/>
              </a:rPr>
              <a:t>Comprender la estructura del plan de estudios</a:t>
            </a:r>
            <a:endParaRPr sz="1900">
              <a:solidFill>
                <a:schemeClr val="dk1"/>
              </a:solidFill>
              <a:latin typeface="Helvetica Neue"/>
              <a:ea typeface="Helvetica Neue"/>
              <a:cs typeface="Helvetica Neue"/>
              <a:sym typeface="Helvetica Neue"/>
            </a:endParaRPr>
          </a:p>
          <a:p>
            <a:pPr indent="-260350" lvl="0" marL="254000" marR="0" rtl="0" algn="l">
              <a:lnSpc>
                <a:spcPct val="100000"/>
              </a:lnSpc>
              <a:spcBef>
                <a:spcPts val="0"/>
              </a:spcBef>
              <a:spcAft>
                <a:spcPts val="0"/>
              </a:spcAft>
              <a:buClr>
                <a:schemeClr val="accent2"/>
              </a:buClr>
              <a:buSzPts val="1900"/>
              <a:buFont typeface="Helvetica Neue"/>
              <a:buChar char="❖"/>
            </a:pPr>
            <a:r>
              <a:rPr lang="es" sz="1900">
                <a:solidFill>
                  <a:schemeClr val="dk1"/>
                </a:solidFill>
                <a:latin typeface="Helvetica Neue"/>
                <a:ea typeface="Helvetica Neue"/>
                <a:cs typeface="Helvetica Neue"/>
                <a:sym typeface="Helvetica Neue"/>
              </a:rPr>
              <a:t>Reconocer y debatir las formas de garantizar la inclusión en el aula</a:t>
            </a:r>
            <a:endParaRPr sz="1900">
              <a:solidFill>
                <a:schemeClr val="dk1"/>
              </a:solidFill>
              <a:latin typeface="Helvetica Neue"/>
              <a:ea typeface="Helvetica Neue"/>
              <a:cs typeface="Helvetica Neue"/>
              <a:sym typeface="Helvetica Neue"/>
            </a:endParaRPr>
          </a:p>
          <a:p>
            <a:pPr indent="0" lvl="0" marL="342900" marR="0" rtl="0" algn="l">
              <a:lnSpc>
                <a:spcPct val="100000"/>
              </a:lnSpc>
              <a:spcBef>
                <a:spcPts val="0"/>
              </a:spcBef>
              <a:spcAft>
                <a:spcPts val="0"/>
              </a:spcAft>
              <a:buNone/>
            </a:pPr>
            <a:r>
              <a:t/>
            </a:r>
            <a:endParaRPr sz="19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19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19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1100"/>
          </a:p>
          <a:p>
            <a:pPr indent="0" lvl="0" marL="0" marR="0" rtl="0" algn="l">
              <a:lnSpc>
                <a:spcPct val="100000"/>
              </a:lnSpc>
              <a:spcBef>
                <a:spcPts val="0"/>
              </a:spcBef>
              <a:spcAft>
                <a:spcPts val="0"/>
              </a:spcAft>
              <a:buNone/>
            </a:pPr>
            <a:r>
              <a:t/>
            </a:r>
            <a:endParaRPr sz="1100"/>
          </a:p>
          <a:p>
            <a:pPr indent="-114300" lvl="0" marL="254000" marR="0" rtl="0" algn="l">
              <a:lnSpc>
                <a:spcPct val="100000"/>
              </a:lnSpc>
              <a:spcBef>
                <a:spcPts val="0"/>
              </a:spcBef>
              <a:spcAft>
                <a:spcPts val="0"/>
              </a:spcAft>
              <a:buClr>
                <a:srgbClr val="EC7320"/>
              </a:buClr>
              <a:buSzPts val="2100"/>
              <a:buFont typeface="Noto Sans Symbols"/>
              <a:buNone/>
            </a:pPr>
            <a:r>
              <a:t/>
            </a:r>
            <a:endParaRPr b="0" i="0" sz="2100" u="none" cap="none" strike="noStrike">
              <a:solidFill>
                <a:schemeClr val="dk1"/>
              </a:solidFill>
              <a:latin typeface="Helvetica Neue"/>
              <a:ea typeface="Helvetica Neue"/>
              <a:cs typeface="Helvetica Neue"/>
              <a:sym typeface="Helvetica Neue"/>
            </a:endParaRPr>
          </a:p>
          <a:p>
            <a:pPr indent="-114300" lvl="0" marL="254000" marR="0" rtl="0" algn="l">
              <a:lnSpc>
                <a:spcPct val="100000"/>
              </a:lnSpc>
              <a:spcBef>
                <a:spcPts val="0"/>
              </a:spcBef>
              <a:spcAft>
                <a:spcPts val="0"/>
              </a:spcAft>
              <a:buClr>
                <a:srgbClr val="EC7320"/>
              </a:buClr>
              <a:buSzPts val="2100"/>
              <a:buFont typeface="Noto Sans Symbols"/>
              <a:buNone/>
            </a:pPr>
            <a:r>
              <a:t/>
            </a:r>
            <a:endParaRPr b="0" i="0" sz="2100" u="none" cap="none" strike="noStrike">
              <a:solidFill>
                <a:schemeClr val="dk1"/>
              </a:solidFill>
              <a:latin typeface="Helvetica Neue"/>
              <a:ea typeface="Helvetica Neue"/>
              <a:cs typeface="Helvetica Neue"/>
              <a:sym typeface="Helvetica Neue"/>
            </a:endParaRPr>
          </a:p>
        </p:txBody>
      </p:sp>
      <p:sp>
        <p:nvSpPr>
          <p:cNvPr id="91" name="Google Shape;91;p21"/>
          <p:cNvSpPr txBox="1"/>
          <p:nvPr/>
        </p:nvSpPr>
        <p:spPr>
          <a:xfrm>
            <a:off x="2190008" y="351907"/>
            <a:ext cx="6515100" cy="629700"/>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0"/>
              </a:spcBef>
              <a:spcAft>
                <a:spcPts val="0"/>
              </a:spcAft>
              <a:buClr>
                <a:schemeClr val="dk1"/>
              </a:buClr>
              <a:buSzPts val="3600"/>
              <a:buFont typeface="Arial"/>
              <a:buNone/>
            </a:pPr>
            <a:r>
              <a:rPr b="1" i="0" lang="es" sz="3000" u="none" cap="none" strike="noStrike">
                <a:solidFill>
                  <a:srgbClr val="00AEEF"/>
                </a:solidFill>
                <a:latin typeface="Helvetica Neue"/>
                <a:ea typeface="Helvetica Neue"/>
                <a:cs typeface="Helvetica Neue"/>
                <a:sym typeface="Helvetica Neue"/>
              </a:rPr>
              <a:t>Objetiv</a:t>
            </a:r>
            <a:r>
              <a:rPr b="1" lang="es" sz="3000">
                <a:solidFill>
                  <a:srgbClr val="00AEEF"/>
                </a:solidFill>
                <a:latin typeface="Helvetica Neue"/>
                <a:ea typeface="Helvetica Neue"/>
                <a:cs typeface="Helvetica Neue"/>
                <a:sym typeface="Helvetica Neue"/>
              </a:rPr>
              <a:t>os</a:t>
            </a:r>
            <a:r>
              <a:rPr b="1" lang="es" sz="3000">
                <a:solidFill>
                  <a:srgbClr val="00AEEF"/>
                </a:solidFill>
                <a:latin typeface="Helvetica Neue"/>
                <a:ea typeface="Helvetica Neue"/>
                <a:cs typeface="Helvetica Neue"/>
                <a:sym typeface="Helvetica Neue"/>
              </a:rPr>
              <a:t> </a:t>
            </a:r>
            <a:endParaRPr b="1" i="0" sz="3000" u="none" cap="none" strike="noStrike">
              <a:solidFill>
                <a:srgbClr val="00AEE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2"/>
          <p:cNvSpPr txBox="1"/>
          <p:nvPr>
            <p:ph idx="1" type="body"/>
          </p:nvPr>
        </p:nvSpPr>
        <p:spPr>
          <a:xfrm>
            <a:off x="2200106" y="351319"/>
            <a:ext cx="6944100" cy="629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 sz="2300"/>
              <a:t>El currículum de InCrea+ tiene como objetivo...</a:t>
            </a:r>
            <a:endParaRPr sz="2300"/>
          </a:p>
        </p:txBody>
      </p:sp>
      <p:sp>
        <p:nvSpPr>
          <p:cNvPr id="98" name="Google Shape;98;p22"/>
          <p:cNvSpPr/>
          <p:nvPr/>
        </p:nvSpPr>
        <p:spPr>
          <a:xfrm>
            <a:off x="455775" y="1324763"/>
            <a:ext cx="8321400" cy="811200"/>
          </a:xfrm>
          <a:prstGeom prst="roundRect">
            <a:avLst>
              <a:gd fmla="val 16667" name="adj"/>
            </a:avLst>
          </a:prstGeom>
          <a:solidFill>
            <a:srgbClr val="EC7320"/>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lang="es" sz="1700">
                <a:solidFill>
                  <a:schemeClr val="dk1"/>
                </a:solidFill>
                <a:latin typeface="Helvetica Neue"/>
                <a:ea typeface="Helvetica Neue"/>
                <a:cs typeface="Helvetica Neue"/>
                <a:sym typeface="Helvetica Neue"/>
              </a:rPr>
              <a:t>...Proporcionar un método innovador de educación inclusiva y de promoción del bienestar mediante la aplicación de contenidos y prácticas educativas artísticas </a:t>
            </a:r>
            <a:endParaRPr sz="1700">
              <a:solidFill>
                <a:schemeClr val="dk1"/>
              </a:solidFill>
              <a:latin typeface="Helvetica Neue"/>
              <a:ea typeface="Helvetica Neue"/>
              <a:cs typeface="Helvetica Neue"/>
              <a:sym typeface="Helvetica Neue"/>
            </a:endParaRPr>
          </a:p>
          <a:p>
            <a:pPr indent="0" lvl="0" marL="0" rtl="0" algn="just">
              <a:spcBef>
                <a:spcPts val="0"/>
              </a:spcBef>
              <a:spcAft>
                <a:spcPts val="0"/>
              </a:spcAft>
              <a:buNone/>
            </a:pPr>
            <a:r>
              <a:t/>
            </a:r>
            <a:endParaRPr sz="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100"/>
          </a:p>
        </p:txBody>
      </p:sp>
      <p:sp>
        <p:nvSpPr>
          <p:cNvPr id="99" name="Google Shape;99;p22"/>
          <p:cNvSpPr txBox="1"/>
          <p:nvPr/>
        </p:nvSpPr>
        <p:spPr>
          <a:xfrm>
            <a:off x="1562719" y="2202656"/>
            <a:ext cx="5496600" cy="2955300"/>
          </a:xfrm>
          <a:prstGeom prst="rect">
            <a:avLst/>
          </a:prstGeom>
          <a:noFill/>
          <a:ln>
            <a:noFill/>
          </a:ln>
        </p:spPr>
        <p:txBody>
          <a:bodyPr anchorCtr="0" anchor="t" bIns="68575" lIns="68575" spcFirstLastPara="1" rIns="68575" wrap="square" tIns="68575">
            <a:spAutoFit/>
          </a:bodyPr>
          <a:lstStyle/>
          <a:p>
            <a:pPr indent="-260350" lvl="0" marL="254000" rtl="0" algn="l">
              <a:spcBef>
                <a:spcPts val="0"/>
              </a:spcBef>
              <a:spcAft>
                <a:spcPts val="0"/>
              </a:spcAft>
              <a:buClr>
                <a:srgbClr val="EC7320"/>
              </a:buClr>
              <a:buSzPts val="1900"/>
              <a:buFont typeface="Helvetica Neue"/>
              <a:buChar char="❖"/>
            </a:pPr>
            <a:r>
              <a:rPr lang="es" sz="1100">
                <a:latin typeface="Helvetica Neue"/>
                <a:ea typeface="Helvetica Neue"/>
                <a:cs typeface="Helvetica Neue"/>
                <a:sym typeface="Helvetica Neue"/>
              </a:rPr>
              <a:t>Desarrollar recursos de aprendizaje, materiales, actividades artísticas educativas y módulos de formación para fomentar la creatividad, la cultura, el diálogo multicultural, los recursos psicológicos y las principales habilidades del siglo XXI en los estudiantes de educación secundaria (de 11 a 16 años). </a:t>
            </a:r>
            <a:endParaRPr sz="1100">
              <a:latin typeface="Helvetica Neue"/>
              <a:ea typeface="Helvetica Neue"/>
              <a:cs typeface="Helvetica Neue"/>
              <a:sym typeface="Helvetica Neue"/>
            </a:endParaRPr>
          </a:p>
          <a:p>
            <a:pPr indent="-260350" lvl="0" marL="254000" rtl="0" algn="l">
              <a:spcBef>
                <a:spcPts val="0"/>
              </a:spcBef>
              <a:spcAft>
                <a:spcPts val="0"/>
              </a:spcAft>
              <a:buClr>
                <a:srgbClr val="EC7320"/>
              </a:buClr>
              <a:buSzPts val="1900"/>
              <a:buFont typeface="Helvetica Neue"/>
              <a:buChar char="❖"/>
            </a:pPr>
            <a:r>
              <a:rPr lang="es" sz="1100">
                <a:latin typeface="Helvetica Neue"/>
                <a:ea typeface="Helvetica Neue"/>
                <a:cs typeface="Helvetica Neue"/>
                <a:sym typeface="Helvetica Neue"/>
              </a:rPr>
              <a:t>Promover la inclusión social de los estudiantes de educación secundaria con necesidades educativas especiales, estudiantes de minorías o de familias con bajos ingresos.</a:t>
            </a:r>
            <a:endParaRPr sz="1100">
              <a:latin typeface="Helvetica Neue"/>
              <a:ea typeface="Helvetica Neue"/>
              <a:cs typeface="Helvetica Neue"/>
              <a:sym typeface="Helvetica Neue"/>
            </a:endParaRPr>
          </a:p>
          <a:p>
            <a:pPr indent="-260350" lvl="0" marL="254000" rtl="0" algn="l">
              <a:spcBef>
                <a:spcPts val="0"/>
              </a:spcBef>
              <a:spcAft>
                <a:spcPts val="0"/>
              </a:spcAft>
              <a:buClr>
                <a:srgbClr val="EC7320"/>
              </a:buClr>
              <a:buSzPts val="1900"/>
              <a:buFont typeface="Helvetica Neue"/>
              <a:buChar char="❖"/>
            </a:pPr>
            <a:r>
              <a:rPr lang="es" sz="1100">
                <a:latin typeface="Helvetica Neue"/>
                <a:ea typeface="Helvetica Neue"/>
                <a:cs typeface="Helvetica Neue"/>
                <a:sym typeface="Helvetica Neue"/>
              </a:rPr>
              <a:t>Mejorar las habilidades y competencias de los profesores en la educación inclusiva.</a:t>
            </a:r>
            <a:endParaRPr sz="1100">
              <a:latin typeface="Helvetica Neue"/>
              <a:ea typeface="Helvetica Neue"/>
              <a:cs typeface="Helvetica Neue"/>
              <a:sym typeface="Helvetica Neue"/>
            </a:endParaRPr>
          </a:p>
          <a:p>
            <a:pPr indent="-260350" lvl="0" marL="254000" rtl="0" algn="l">
              <a:spcBef>
                <a:spcPts val="0"/>
              </a:spcBef>
              <a:spcAft>
                <a:spcPts val="0"/>
              </a:spcAft>
              <a:buClr>
                <a:srgbClr val="EC7320"/>
              </a:buClr>
              <a:buSzPts val="1900"/>
              <a:buFont typeface="Helvetica Neue"/>
              <a:buChar char="❖"/>
            </a:pPr>
            <a:r>
              <a:rPr lang="es" sz="1100">
                <a:latin typeface="Helvetica Neue"/>
                <a:ea typeface="Helvetica Neue"/>
                <a:cs typeface="Helvetica Neue"/>
                <a:sym typeface="Helvetica Neue"/>
              </a:rPr>
              <a:t>Proporcionar un conjunto de nuevas habilidades y competencias para el CCS. </a:t>
            </a:r>
            <a:endParaRPr sz="1100">
              <a:latin typeface="Helvetica Neue"/>
              <a:ea typeface="Helvetica Neue"/>
              <a:cs typeface="Helvetica Neue"/>
              <a:sym typeface="Helvetica Neue"/>
            </a:endParaRPr>
          </a:p>
          <a:p>
            <a:pPr indent="-260350" lvl="0" marL="254000" rtl="0" algn="l">
              <a:spcBef>
                <a:spcPts val="0"/>
              </a:spcBef>
              <a:spcAft>
                <a:spcPts val="0"/>
              </a:spcAft>
              <a:buClr>
                <a:srgbClr val="EC7320"/>
              </a:buClr>
              <a:buSzPts val="1900"/>
              <a:buFont typeface="Helvetica Neue"/>
              <a:buChar char="❖"/>
            </a:pPr>
            <a:r>
              <a:rPr lang="es" sz="1100">
                <a:latin typeface="Helvetica Neue"/>
                <a:ea typeface="Helvetica Neue"/>
                <a:cs typeface="Helvetica Neue"/>
                <a:sym typeface="Helvetica Neue"/>
              </a:rPr>
              <a:t>Fomentar la posible colaboración entre especialistas en arte, expertos en educación y profesores.</a:t>
            </a:r>
            <a:endParaRPr sz="1100">
              <a:latin typeface="Helvetica Neue"/>
              <a:ea typeface="Helvetica Neue"/>
              <a:cs typeface="Helvetica Neue"/>
              <a:sym typeface="Helvetica Neue"/>
            </a:endParaRPr>
          </a:p>
          <a:p>
            <a:pPr indent="0" lvl="0" marL="342900" rtl="0" algn="l">
              <a:spcBef>
                <a:spcPts val="0"/>
              </a:spcBef>
              <a:spcAft>
                <a:spcPts val="0"/>
              </a:spcAft>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3"/>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rPr lang="es" sz="1500">
                <a:solidFill>
                  <a:srgbClr val="00AEEF"/>
                </a:solidFill>
              </a:rPr>
              <a:t>Elecciones para el plan de estudios InCrea</a:t>
            </a:r>
            <a:endParaRPr sz="1500">
              <a:solidFill>
                <a:srgbClr val="00AEEF"/>
              </a:solidFill>
            </a:endParaRPr>
          </a:p>
        </p:txBody>
      </p:sp>
      <p:sp>
        <p:nvSpPr>
          <p:cNvPr id="106" name="Google Shape;106;p23"/>
          <p:cNvSpPr/>
          <p:nvPr/>
        </p:nvSpPr>
        <p:spPr>
          <a:xfrm flipH="1" rot="1671283">
            <a:off x="6737238" y="1257428"/>
            <a:ext cx="1806172" cy="1288563"/>
          </a:xfrm>
          <a:prstGeom prst="wedgeRoundRectCallout">
            <a:avLst>
              <a:gd fmla="val -20833" name="adj1"/>
              <a:gd fmla="val 62500" name="adj2"/>
              <a:gd fmla="val 0" name="adj3"/>
            </a:avLst>
          </a:prstGeom>
          <a:solidFill>
            <a:srgbClr val="EA9139"/>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b="1" lang="es" sz="1600">
                <a:latin typeface="Helvetica Neue"/>
                <a:ea typeface="Helvetica Neue"/>
                <a:cs typeface="Helvetica Neue"/>
                <a:sym typeface="Helvetica Neue"/>
              </a:rPr>
              <a:t>¿Qué áreas han guiado el desarrollo del plan de estudios?</a:t>
            </a:r>
            <a:endParaRPr b="1" sz="1600">
              <a:latin typeface="Helvetica Neue"/>
              <a:ea typeface="Helvetica Neue"/>
              <a:cs typeface="Helvetica Neue"/>
              <a:sym typeface="Helvetica Neue"/>
            </a:endParaRPr>
          </a:p>
        </p:txBody>
      </p:sp>
      <p:sp>
        <p:nvSpPr>
          <p:cNvPr id="107" name="Google Shape;107;p23"/>
          <p:cNvSpPr/>
          <p:nvPr/>
        </p:nvSpPr>
        <p:spPr>
          <a:xfrm flipH="1" rot="-1288749">
            <a:off x="101046" y="1399863"/>
            <a:ext cx="2000750" cy="1448612"/>
          </a:xfrm>
          <a:prstGeom prst="wedgeEllipseCallout">
            <a:avLst>
              <a:gd fmla="val -20833" name="adj1"/>
              <a:gd fmla="val 62500" name="adj2"/>
            </a:avLst>
          </a:prstGeom>
          <a:solidFill>
            <a:srgbClr val="EA9139"/>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s" sz="1600">
                <a:latin typeface="Helvetica Neue"/>
                <a:ea typeface="Helvetica Neue"/>
                <a:cs typeface="Helvetica Neue"/>
                <a:sym typeface="Helvetica Neue"/>
              </a:rPr>
              <a:t>¿Cuáles son los fundamentos del plan de estudios?</a:t>
            </a:r>
            <a:endParaRPr b="1" sz="1600">
              <a:latin typeface="Helvetica Neue"/>
              <a:ea typeface="Helvetica Neue"/>
              <a:cs typeface="Helvetica Neue"/>
              <a:sym typeface="Helvetica Neue"/>
            </a:endParaRPr>
          </a:p>
        </p:txBody>
      </p:sp>
      <p:sp>
        <p:nvSpPr>
          <p:cNvPr id="108" name="Google Shape;108;p23"/>
          <p:cNvSpPr txBox="1"/>
          <p:nvPr/>
        </p:nvSpPr>
        <p:spPr>
          <a:xfrm>
            <a:off x="2736550" y="2994725"/>
            <a:ext cx="3263400" cy="1523700"/>
          </a:xfrm>
          <a:prstGeom prst="rect">
            <a:avLst/>
          </a:prstGeom>
          <a:noFill/>
          <a:ln cap="flat" cmpd="sng" w="38100">
            <a:solidFill>
              <a:srgbClr val="00AEEF"/>
            </a:solidFill>
            <a:prstDash val="solid"/>
            <a:round/>
            <a:headEnd len="sm" w="sm" type="none"/>
            <a:tailEnd len="sm" w="sm" type="none"/>
          </a:ln>
        </p:spPr>
        <p:txBody>
          <a:bodyPr anchorCtr="0" anchor="t" bIns="68575" lIns="68575" spcFirstLastPara="1" rIns="68575" wrap="square" tIns="68575">
            <a:spAutoFit/>
          </a:bodyPr>
          <a:lstStyle/>
          <a:p>
            <a:pPr indent="-279400" lvl="0" marL="342900" rtl="0" algn="l">
              <a:spcBef>
                <a:spcPts val="0"/>
              </a:spcBef>
              <a:spcAft>
                <a:spcPts val="0"/>
              </a:spcAft>
              <a:buClr>
                <a:srgbClr val="EC7320"/>
              </a:buClr>
              <a:buSzPts val="1800"/>
              <a:buFont typeface="Helvetica Neue"/>
              <a:buChar char="❖"/>
            </a:pPr>
            <a:r>
              <a:rPr b="1" lang="es" sz="1800">
                <a:solidFill>
                  <a:schemeClr val="dk1"/>
                </a:solidFill>
                <a:latin typeface="Helvetica Neue"/>
                <a:ea typeface="Helvetica Neue"/>
                <a:cs typeface="Helvetica Neue"/>
                <a:sym typeface="Helvetica Neue"/>
              </a:rPr>
              <a:t>Inclusión</a:t>
            </a:r>
            <a:endParaRPr b="1" sz="1800">
              <a:solidFill>
                <a:schemeClr val="dk1"/>
              </a:solidFill>
              <a:latin typeface="Helvetica Neue"/>
              <a:ea typeface="Helvetica Neue"/>
              <a:cs typeface="Helvetica Neue"/>
              <a:sym typeface="Helvetica Neue"/>
            </a:endParaRPr>
          </a:p>
          <a:p>
            <a:pPr indent="-279400" lvl="0" marL="342900" rtl="0" algn="l">
              <a:spcBef>
                <a:spcPts val="0"/>
              </a:spcBef>
              <a:spcAft>
                <a:spcPts val="0"/>
              </a:spcAft>
              <a:buClr>
                <a:srgbClr val="EC7320"/>
              </a:buClr>
              <a:buSzPts val="1800"/>
              <a:buFont typeface="Helvetica Neue"/>
              <a:buChar char="❖"/>
            </a:pPr>
            <a:r>
              <a:rPr b="1" lang="es" sz="1800">
                <a:solidFill>
                  <a:schemeClr val="dk1"/>
                </a:solidFill>
                <a:latin typeface="Helvetica Neue"/>
                <a:ea typeface="Helvetica Neue"/>
                <a:cs typeface="Helvetica Neue"/>
                <a:sym typeface="Helvetica Neue"/>
              </a:rPr>
              <a:t>Habilidades del siglo XXI</a:t>
            </a:r>
            <a:endParaRPr b="1" sz="1800">
              <a:solidFill>
                <a:schemeClr val="dk1"/>
              </a:solidFill>
              <a:latin typeface="Helvetica Neue"/>
              <a:ea typeface="Helvetica Neue"/>
              <a:cs typeface="Helvetica Neue"/>
              <a:sym typeface="Helvetica Neue"/>
            </a:endParaRPr>
          </a:p>
          <a:p>
            <a:pPr indent="-279400" lvl="0" marL="342900" rtl="0" algn="l">
              <a:spcBef>
                <a:spcPts val="0"/>
              </a:spcBef>
              <a:spcAft>
                <a:spcPts val="0"/>
              </a:spcAft>
              <a:buClr>
                <a:srgbClr val="EC7320"/>
              </a:buClr>
              <a:buSzPts val="1800"/>
              <a:buFont typeface="Helvetica Neue"/>
              <a:buChar char="❖"/>
            </a:pPr>
            <a:r>
              <a:rPr b="1" lang="es" sz="1800">
                <a:solidFill>
                  <a:schemeClr val="dk1"/>
                </a:solidFill>
                <a:latin typeface="Helvetica Neue"/>
                <a:ea typeface="Helvetica Neue"/>
                <a:cs typeface="Helvetica Neue"/>
                <a:sym typeface="Helvetica Neue"/>
              </a:rPr>
              <a:t>Ámbitos artísticos</a:t>
            </a:r>
            <a:endParaRPr b="1" sz="1800">
              <a:solidFill>
                <a:schemeClr val="dk1"/>
              </a:solidFill>
              <a:latin typeface="Helvetica Neue"/>
              <a:ea typeface="Helvetica Neue"/>
              <a:cs typeface="Helvetica Neue"/>
              <a:sym typeface="Helvetica Neue"/>
            </a:endParaRPr>
          </a:p>
          <a:p>
            <a:pPr indent="-279400" lvl="0" marL="342900" rtl="0" algn="l">
              <a:spcBef>
                <a:spcPts val="0"/>
              </a:spcBef>
              <a:spcAft>
                <a:spcPts val="0"/>
              </a:spcAft>
              <a:buClr>
                <a:srgbClr val="EC7320"/>
              </a:buClr>
              <a:buSzPts val="1800"/>
              <a:buFont typeface="Helvetica Neue"/>
              <a:buChar char="❖"/>
            </a:pPr>
            <a:r>
              <a:rPr b="1" lang="es" sz="1800">
                <a:solidFill>
                  <a:schemeClr val="dk1"/>
                </a:solidFill>
                <a:latin typeface="Helvetica Neue"/>
                <a:ea typeface="Helvetica Neue"/>
                <a:cs typeface="Helvetica Neue"/>
                <a:sym typeface="Helvetica Neue"/>
              </a:rPr>
              <a:t>DUA</a:t>
            </a:r>
            <a:endParaRPr b="1"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solidFill>
                <a:schemeClr val="dk1"/>
              </a:solidFill>
              <a:latin typeface="Helvetica Neue"/>
              <a:ea typeface="Helvetica Neue"/>
              <a:cs typeface="Helvetica Neue"/>
              <a:sym typeface="Helvetica Neue"/>
            </a:endParaRPr>
          </a:p>
        </p:txBody>
      </p:sp>
      <p:pic>
        <p:nvPicPr>
          <p:cNvPr id="109" name="Google Shape;109;p23"/>
          <p:cNvPicPr preferRelativeResize="0"/>
          <p:nvPr/>
        </p:nvPicPr>
        <p:blipFill rotWithShape="1">
          <a:blip r:embed="rId3">
            <a:alphaModFix/>
          </a:blip>
          <a:srcRect b="24127" l="51736" r="26315" t="26572"/>
          <a:stretch/>
        </p:blipFill>
        <p:spPr>
          <a:xfrm>
            <a:off x="1772679" y="2771363"/>
            <a:ext cx="877913" cy="1037869"/>
          </a:xfrm>
          <a:prstGeom prst="rect">
            <a:avLst/>
          </a:prstGeom>
          <a:noFill/>
          <a:ln>
            <a:noFill/>
          </a:ln>
        </p:spPr>
      </p:pic>
      <p:pic>
        <p:nvPicPr>
          <p:cNvPr id="110" name="Google Shape;110;p23"/>
          <p:cNvPicPr preferRelativeResize="0"/>
          <p:nvPr/>
        </p:nvPicPr>
        <p:blipFill rotWithShape="1">
          <a:blip r:embed="rId3">
            <a:alphaModFix/>
          </a:blip>
          <a:srcRect b="24127" l="26507" r="48598" t="26572"/>
          <a:stretch/>
        </p:blipFill>
        <p:spPr>
          <a:xfrm>
            <a:off x="6417292" y="2660456"/>
            <a:ext cx="1033913" cy="10776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1500">
                <a:solidFill>
                  <a:srgbClr val="00AEEF"/>
                </a:solidFill>
              </a:rPr>
              <a:t>Fundamentos del currículum</a:t>
            </a:r>
            <a:endParaRPr sz="1500">
              <a:solidFill>
                <a:srgbClr val="00AEEF"/>
              </a:solidFill>
            </a:endParaRPr>
          </a:p>
          <a:p>
            <a:pPr indent="0" lvl="0" marL="0" rtl="0" algn="r">
              <a:spcBef>
                <a:spcPts val="800"/>
              </a:spcBef>
              <a:spcAft>
                <a:spcPts val="0"/>
              </a:spcAft>
              <a:buClr>
                <a:schemeClr val="dk1"/>
              </a:buClr>
              <a:buSzPts val="1100"/>
              <a:buFont typeface="Arial"/>
              <a:buNone/>
            </a:pPr>
            <a:r>
              <a:t/>
            </a:r>
            <a:endParaRPr sz="1500">
              <a:solidFill>
                <a:srgbClr val="00AEEF"/>
              </a:solidFill>
            </a:endParaRPr>
          </a:p>
          <a:p>
            <a:pPr indent="0" lvl="0" marL="0" rtl="0" algn="r">
              <a:spcBef>
                <a:spcPts val="800"/>
              </a:spcBef>
              <a:spcAft>
                <a:spcPts val="0"/>
              </a:spcAft>
              <a:buNone/>
            </a:pPr>
            <a:r>
              <a:t/>
            </a:r>
            <a:endParaRPr sz="1500">
              <a:solidFill>
                <a:srgbClr val="00AEEF"/>
              </a:solidFill>
            </a:endParaRPr>
          </a:p>
          <a:p>
            <a:pPr indent="0" lvl="0" marL="0" rtl="0" algn="r">
              <a:spcBef>
                <a:spcPts val="800"/>
              </a:spcBef>
              <a:spcAft>
                <a:spcPts val="0"/>
              </a:spcAft>
              <a:buNone/>
            </a:pPr>
            <a:r>
              <a:t/>
            </a:r>
            <a:endParaRPr sz="1500">
              <a:solidFill>
                <a:schemeClr val="accent4"/>
              </a:solidFill>
            </a:endParaRPr>
          </a:p>
        </p:txBody>
      </p:sp>
      <p:sp>
        <p:nvSpPr>
          <p:cNvPr id="117" name="Google Shape;117;p24"/>
          <p:cNvSpPr txBox="1"/>
          <p:nvPr/>
        </p:nvSpPr>
        <p:spPr>
          <a:xfrm>
            <a:off x="87800" y="1028925"/>
            <a:ext cx="8627400" cy="4581300"/>
          </a:xfrm>
          <a:prstGeom prst="rect">
            <a:avLst/>
          </a:prstGeom>
          <a:noFill/>
          <a:ln>
            <a:noFill/>
          </a:ln>
        </p:spPr>
        <p:txBody>
          <a:bodyPr anchorCtr="0" anchor="t" bIns="68575" lIns="68575" spcFirstLastPara="1" rIns="68575" wrap="square" tIns="68575">
            <a:spAutoFit/>
          </a:bodyPr>
          <a:lstStyle/>
          <a:p>
            <a:pPr indent="0" lvl="0" marL="0" rtl="0" algn="just">
              <a:spcBef>
                <a:spcPts val="0"/>
              </a:spcBef>
              <a:spcAft>
                <a:spcPts val="0"/>
              </a:spcAft>
              <a:buNone/>
            </a:pPr>
            <a:r>
              <a:rPr i="1" lang="es" sz="1200">
                <a:solidFill>
                  <a:schemeClr val="accent2"/>
                </a:solidFill>
              </a:rPr>
              <a:t> "La inclusión social consiste en que cada persona participe en la sociedad y tenga control sobre sus propios recursos. También se trata de una comunidad que se preocupa por sus miembros, los hace sentir bienvenidos y está dispuesta a adaptarse a sus diversas necesidades."</a:t>
            </a:r>
            <a:endParaRPr i="1" sz="1200">
              <a:solidFill>
                <a:schemeClr val="accent2"/>
              </a:solidFill>
            </a:endParaRPr>
          </a:p>
          <a:p>
            <a:pPr indent="0" lvl="0" marL="0" rtl="0" algn="just">
              <a:spcBef>
                <a:spcPts val="0"/>
              </a:spcBef>
              <a:spcAft>
                <a:spcPts val="0"/>
              </a:spcAft>
              <a:buNone/>
            </a:pPr>
            <a:r>
              <a:rPr lang="es" sz="1200">
                <a:solidFill>
                  <a:schemeClr val="dk1"/>
                </a:solidFill>
              </a:rPr>
              <a:t>										Marino-Francis y Worrall-Davies (2010, p.38)</a:t>
            </a:r>
            <a:endParaRPr sz="800">
              <a:solidFill>
                <a:schemeClr val="dk1"/>
              </a:solidFill>
            </a:endParaRPr>
          </a:p>
          <a:p>
            <a:pPr indent="0" lvl="0" marL="0" rtl="0" algn="just">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s" sz="1200">
                <a:solidFill>
                  <a:schemeClr val="dk1"/>
                </a:solidFill>
                <a:latin typeface="Helvetica Neue"/>
                <a:ea typeface="Helvetica Neue"/>
                <a:cs typeface="Helvetica Neue"/>
                <a:sym typeface="Helvetica Neue"/>
              </a:rPr>
              <a:t>El proyecto InCrea+ considera:</a:t>
            </a:r>
            <a:endParaRPr sz="1200">
              <a:solidFill>
                <a:schemeClr val="dk1"/>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304800" lvl="0" marL="457200" rtl="0" algn="just">
              <a:spcBef>
                <a:spcPts val="0"/>
              </a:spcBef>
              <a:spcAft>
                <a:spcPts val="0"/>
              </a:spcAft>
              <a:buClr>
                <a:schemeClr val="dk1"/>
              </a:buClr>
              <a:buSzPts val="1200"/>
              <a:buFont typeface="Helvetica Neue"/>
              <a:buAutoNum type="arabicPeriod"/>
            </a:pPr>
            <a:r>
              <a:rPr lang="es" sz="1200">
                <a:solidFill>
                  <a:schemeClr val="dk1"/>
                </a:solidFill>
                <a:latin typeface="Helvetica Neue"/>
                <a:ea typeface="Helvetica Neue"/>
                <a:cs typeface="Helvetica Neue"/>
                <a:sym typeface="Helvetica Neue"/>
              </a:rPr>
              <a:t>La inclusión como un proceso en el que la igualdad de acceso y de oportunidades se da a todos dentro de un determinado grupo sin obstáculos ni prejuicios, teniendo en cuenta las necesidades, capacidades, habilidades y particularidades individuales</a:t>
            </a:r>
            <a:endParaRPr sz="1200">
              <a:solidFill>
                <a:schemeClr val="dk1"/>
              </a:solidFill>
              <a:latin typeface="Helvetica Neue"/>
              <a:ea typeface="Helvetica Neue"/>
              <a:cs typeface="Helvetica Neue"/>
              <a:sym typeface="Helvetica Neue"/>
            </a:endParaRPr>
          </a:p>
          <a:p>
            <a:pPr indent="0" lvl="0" marL="457200" rtl="0" algn="just">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304800" lvl="0" marL="457200" rtl="0" algn="just">
              <a:spcBef>
                <a:spcPts val="0"/>
              </a:spcBef>
              <a:spcAft>
                <a:spcPts val="0"/>
              </a:spcAft>
              <a:buClr>
                <a:schemeClr val="dk1"/>
              </a:buClr>
              <a:buSzPts val="1200"/>
              <a:buFont typeface="Helvetica Neue"/>
              <a:buAutoNum type="arabicPeriod"/>
            </a:pPr>
            <a:r>
              <a:rPr lang="es" sz="1200">
                <a:solidFill>
                  <a:schemeClr val="dk1"/>
                </a:solidFill>
                <a:latin typeface="Helvetica Neue"/>
                <a:ea typeface="Helvetica Neue"/>
                <a:cs typeface="Helvetica Neue"/>
                <a:sym typeface="Helvetica Neue"/>
              </a:rPr>
              <a:t>La educación inclusiva como un proceso en el que la educación es accesible para todos y ofrece igualdad de oportunidades, celebrando y utilizando las diferencias para lograr resultados de aprendizaje óptimos para todos. </a:t>
            </a:r>
            <a:endParaRPr sz="1200">
              <a:solidFill>
                <a:schemeClr val="dk1"/>
              </a:solidFill>
              <a:latin typeface="Helvetica Neue"/>
              <a:ea typeface="Helvetica Neue"/>
              <a:cs typeface="Helvetica Neue"/>
              <a:sym typeface="Helvetica Neue"/>
            </a:endParaRPr>
          </a:p>
          <a:p>
            <a:pPr indent="0" lvl="0" marL="457200" rtl="0" algn="just">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304800" lvl="0" marL="457200" rtl="0" algn="just">
              <a:spcBef>
                <a:spcPts val="0"/>
              </a:spcBef>
              <a:spcAft>
                <a:spcPts val="0"/>
              </a:spcAft>
              <a:buClr>
                <a:schemeClr val="dk1"/>
              </a:buClr>
              <a:buSzPts val="1200"/>
              <a:buFont typeface="Helvetica Neue"/>
              <a:buAutoNum type="arabicPeriod"/>
            </a:pPr>
            <a:r>
              <a:rPr lang="es" sz="1200">
                <a:solidFill>
                  <a:schemeClr val="dk1"/>
                </a:solidFill>
                <a:latin typeface="Helvetica Neue"/>
                <a:ea typeface="Helvetica Neue"/>
                <a:cs typeface="Helvetica Neue"/>
                <a:sym typeface="Helvetica Neue"/>
              </a:rPr>
              <a:t>que las artes en la educación inclusiva proporcionan un lenguaje universal de expresión de las habilidades personales y sociales y de los sentimientos, permitiendo la participación y el compromiso de todos sin miedo a los errores y al juicio</a:t>
            </a:r>
            <a:endParaRPr sz="1200">
              <a:solidFill>
                <a:schemeClr val="dk1"/>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s" sz="1200">
                <a:solidFill>
                  <a:schemeClr val="dk1"/>
                </a:solidFill>
                <a:latin typeface="Helvetica Neue"/>
                <a:ea typeface="Helvetica Neue"/>
                <a:cs typeface="Helvetica Neue"/>
                <a:sym typeface="Helvetica Neue"/>
              </a:rPr>
              <a:t>Los retos más importantes para la inclusión considerados en la encuesta, a saber: </a:t>
            </a:r>
            <a:endParaRPr sz="1200">
              <a:solidFill>
                <a:schemeClr val="dk1"/>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s" sz="1200">
                <a:solidFill>
                  <a:schemeClr val="accent2"/>
                </a:solidFill>
                <a:latin typeface="Helvetica Neue"/>
                <a:ea typeface="Helvetica Neue"/>
                <a:cs typeface="Helvetica Neue"/>
                <a:sym typeface="Helvetica Neue"/>
              </a:rPr>
              <a:t>culturales, socio económicos, sociales, físicos, cognitivos, de comportamiento, </a:t>
            </a:r>
            <a:endParaRPr sz="1200">
              <a:solidFill>
                <a:schemeClr val="accent2"/>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s" sz="1200">
                <a:solidFill>
                  <a:schemeClr val="accent2"/>
                </a:solidFill>
                <a:latin typeface="Helvetica Neue"/>
                <a:ea typeface="Helvetica Neue"/>
                <a:cs typeface="Helvetica Neue"/>
                <a:sym typeface="Helvetica Neue"/>
              </a:rPr>
              <a:t>de superdotación y de talento.</a:t>
            </a:r>
            <a:endParaRPr sz="1200">
              <a:solidFill>
                <a:schemeClr val="accent2"/>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800"/>
              <a:buFont typeface="Arial"/>
              <a:buNone/>
            </a:pPr>
            <a:r>
              <a:t/>
            </a:r>
            <a:endParaRPr sz="1200">
              <a:solidFill>
                <a:schemeClr val="dk1"/>
              </a:solidFill>
              <a:latin typeface="Helvetica Neue"/>
              <a:ea typeface="Helvetica Neue"/>
              <a:cs typeface="Helvetica Neue"/>
              <a:sym typeface="Helvetica Neue"/>
            </a:endParaRPr>
          </a:p>
          <a:p>
            <a:pPr indent="0" lvl="0" marL="0" rtl="0" algn="just">
              <a:spcBef>
                <a:spcPts val="0"/>
              </a:spcBef>
              <a:spcAft>
                <a:spcPts val="0"/>
              </a:spcAft>
              <a:buClr>
                <a:schemeClr val="dk1"/>
              </a:buClr>
              <a:buSzPts val="800"/>
              <a:buFont typeface="Arial"/>
              <a:buNone/>
            </a:pPr>
            <a:r>
              <a:t/>
            </a:r>
            <a:endParaRPr sz="800">
              <a:solidFill>
                <a:schemeClr val="dk1"/>
              </a:solidFill>
            </a:endParaRPr>
          </a:p>
          <a:p>
            <a:pPr indent="0" lvl="0" marL="0" rtl="0" algn="just">
              <a:lnSpc>
                <a:spcPct val="107916"/>
              </a:lnSpc>
              <a:spcBef>
                <a:spcPts val="0"/>
              </a:spcBef>
              <a:spcAft>
                <a:spcPts val="0"/>
              </a:spcAft>
              <a:buNone/>
            </a:pPr>
            <a:r>
              <a:t/>
            </a:r>
            <a:endParaRPr sz="800">
              <a:solidFill>
                <a:schemeClr val="dk1"/>
              </a:solidFill>
            </a:endParaRPr>
          </a:p>
          <a:p>
            <a:pPr indent="0" lvl="0" marL="0" rtl="0" algn="just">
              <a:spcBef>
                <a:spcPts val="0"/>
              </a:spcBef>
              <a:spcAft>
                <a:spcPts val="0"/>
              </a:spcAft>
              <a:buClr>
                <a:schemeClr val="dk1"/>
              </a:buClr>
              <a:buSzPts val="800"/>
              <a:buFont typeface="Arial"/>
              <a:buNone/>
            </a:pPr>
            <a:r>
              <a:t/>
            </a:r>
            <a:endParaRPr sz="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rPr lang="es" sz="1700"/>
              <a:t>Fundamentos del plan de estudios - Fomento de la inclusión</a:t>
            </a:r>
            <a:endParaRPr sz="1700"/>
          </a:p>
        </p:txBody>
      </p:sp>
      <p:sp>
        <p:nvSpPr>
          <p:cNvPr id="123" name="Google Shape;123;p25"/>
          <p:cNvSpPr txBox="1"/>
          <p:nvPr/>
        </p:nvSpPr>
        <p:spPr>
          <a:xfrm>
            <a:off x="448950" y="1171675"/>
            <a:ext cx="82665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s"/>
              <a:t>Los socios de InCrea+ llevaron a cabo una investigación de campo y documental en la que participaron:</a:t>
            </a:r>
            <a:endParaRPr/>
          </a:p>
          <a:p>
            <a:pPr indent="-317500" lvl="0" marL="457200" rtl="0" algn="l">
              <a:spcBef>
                <a:spcPts val="0"/>
              </a:spcBef>
              <a:spcAft>
                <a:spcPts val="0"/>
              </a:spcAft>
              <a:buSzPts val="1400"/>
              <a:buChar char="●"/>
            </a:pPr>
            <a:r>
              <a:rPr lang="es"/>
              <a:t>Docentes</a:t>
            </a:r>
            <a:endParaRPr/>
          </a:p>
          <a:p>
            <a:pPr indent="-317500" lvl="0" marL="457200" rtl="0" algn="l">
              <a:spcBef>
                <a:spcPts val="0"/>
              </a:spcBef>
              <a:spcAft>
                <a:spcPts val="0"/>
              </a:spcAft>
              <a:buSzPts val="1400"/>
              <a:buChar char="●"/>
            </a:pPr>
            <a:r>
              <a:rPr lang="es"/>
              <a:t>Trabajadores del sector creativo y cultural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 En esta investigación surgieron muchos retos relevantes para la inclusión en todos los países implicados.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Los desafíos más </a:t>
            </a:r>
            <a:r>
              <a:rPr lang="es"/>
              <a:t>importantes</a:t>
            </a:r>
            <a:r>
              <a:rPr lang="es"/>
              <a:t> para la inclusión considerados en la encuesta, a saber: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b="1" lang="es">
                <a:solidFill>
                  <a:srgbClr val="EC7320"/>
                </a:solidFill>
              </a:rPr>
              <a:t>1) Cultural 2) Socioeconómico 3) Social 4) Físico 5) Cognitivo 6) Comportamiento 7) Superdotación </a:t>
            </a:r>
            <a:endParaRPr b="1">
              <a:solidFill>
                <a:srgbClr val="EC7320"/>
              </a:solidFill>
            </a:endParaRPr>
          </a:p>
          <a:p>
            <a:pPr indent="0" lvl="0" marL="0" rtl="0" algn="l">
              <a:spcBef>
                <a:spcPts val="0"/>
              </a:spcBef>
              <a:spcAft>
                <a:spcPts val="0"/>
              </a:spcAft>
              <a:buClr>
                <a:schemeClr val="dk1"/>
              </a:buClr>
              <a:buSzPts val="1100"/>
              <a:buFont typeface="Arial"/>
              <a:buNone/>
            </a:pPr>
            <a:r>
              <a:rPr b="1" lang="es">
                <a:solidFill>
                  <a:srgbClr val="EC7320"/>
                </a:solidFill>
              </a:rPr>
              <a:t>8) Talento</a:t>
            </a:r>
            <a:endParaRPr b="1">
              <a:solidFill>
                <a:srgbClr val="EC7320"/>
              </a:solidFill>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s" u="sng"/>
              <a:t>El plan de estudios de InCrea+ se centra en trabajar para derribar estas barreras a la inclusión.</a:t>
            </a:r>
            <a:endParaRPr b="1" u="sng"/>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6"/>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Clr>
                <a:schemeClr val="dk1"/>
              </a:buClr>
              <a:buSzPts val="1100"/>
              <a:buFont typeface="Arial"/>
              <a:buNone/>
            </a:pPr>
            <a:r>
              <a:rPr lang="es" sz="2000">
                <a:solidFill>
                  <a:srgbClr val="00B0F0"/>
                </a:solidFill>
              </a:rPr>
              <a:t>Fundamentos del plan de estudios</a:t>
            </a:r>
            <a:endParaRPr sz="2000">
              <a:solidFill>
                <a:srgbClr val="00B0F0"/>
              </a:solidFill>
            </a:endParaRPr>
          </a:p>
          <a:p>
            <a:pPr indent="0" lvl="0" marL="0" rtl="0" algn="r">
              <a:spcBef>
                <a:spcPts val="800"/>
              </a:spcBef>
              <a:spcAft>
                <a:spcPts val="0"/>
              </a:spcAft>
              <a:buClr>
                <a:schemeClr val="dk1"/>
              </a:buClr>
              <a:buSzPts val="1100"/>
              <a:buFont typeface="Arial"/>
              <a:buNone/>
            </a:pPr>
            <a:r>
              <a:rPr lang="es" sz="2000">
                <a:solidFill>
                  <a:schemeClr val="accent4"/>
                </a:solidFill>
              </a:rPr>
              <a:t>Inclusión</a:t>
            </a:r>
            <a:endParaRPr sz="2000">
              <a:solidFill>
                <a:schemeClr val="accent4"/>
              </a:solidFill>
            </a:endParaRPr>
          </a:p>
          <a:p>
            <a:pPr indent="0" lvl="0" marL="0" rtl="0" algn="r">
              <a:spcBef>
                <a:spcPts val="800"/>
              </a:spcBef>
              <a:spcAft>
                <a:spcPts val="0"/>
              </a:spcAft>
              <a:buNone/>
            </a:pPr>
            <a:r>
              <a:t/>
            </a:r>
            <a:endParaRPr sz="3800"/>
          </a:p>
        </p:txBody>
      </p:sp>
      <p:sp>
        <p:nvSpPr>
          <p:cNvPr id="129" name="Google Shape;129;p26"/>
          <p:cNvSpPr txBox="1"/>
          <p:nvPr/>
        </p:nvSpPr>
        <p:spPr>
          <a:xfrm>
            <a:off x="1346325" y="1116950"/>
            <a:ext cx="7244700" cy="320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s"/>
              <a:t>¿Por qué es tan importante la inclusión? ¿Cómo ayuda?</a:t>
            </a:r>
            <a:endParaRPr b="1"/>
          </a:p>
          <a:p>
            <a:pPr indent="0" lvl="0" marL="0" rtl="0" algn="l">
              <a:spcBef>
                <a:spcPts val="0"/>
              </a:spcBef>
              <a:spcAft>
                <a:spcPts val="0"/>
              </a:spcAft>
              <a:buClr>
                <a:schemeClr val="dk1"/>
              </a:buClr>
              <a:buSzPts val="1100"/>
              <a:buFont typeface="Arial"/>
              <a:buNone/>
            </a:pPr>
            <a:r>
              <a:t/>
            </a:r>
            <a:endParaRPr/>
          </a:p>
          <a:p>
            <a:pPr indent="-317500" lvl="0" marL="457200" rtl="0" algn="l">
              <a:spcBef>
                <a:spcPts val="0"/>
              </a:spcBef>
              <a:spcAft>
                <a:spcPts val="0"/>
              </a:spcAft>
              <a:buClr>
                <a:schemeClr val="accent2"/>
              </a:buClr>
              <a:buSzPts val="1400"/>
              <a:buChar char="❖"/>
            </a:pPr>
            <a:r>
              <a:rPr lang="es"/>
              <a:t>Reducir las barreras al aprendizaje y a la participación de todos los alumnos, no sólo de los que tienen deficiencias o están catalogados como "con necesidades educativas especiales".</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Aprender de los intentos de superar las barreras al acceso y la participación de los estudiantes para hacer cambios en beneficio de los estudiantes en general</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Valorar a todos los estudiantes y al personal por igual</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Considerar las diferencias entre los alumnos como recursos que apoyan el aprendizaje, en lugar de problemas que hay que superar</a:t>
            </a:r>
            <a:endParaRPr/>
          </a:p>
          <a:p>
            <a:pPr indent="0" lvl="0" marL="0" rtl="0" algn="l">
              <a:spcBef>
                <a:spcPts val="0"/>
              </a:spcBef>
              <a:spcAft>
                <a:spcPts val="0"/>
              </a:spcAft>
              <a:buNone/>
            </a:pPr>
            <a:r>
              <a:t/>
            </a:r>
            <a:endParaRPr/>
          </a:p>
        </p:txBody>
      </p:sp>
      <p:pic>
        <p:nvPicPr>
          <p:cNvPr id="130" name="Google Shape;130;p26"/>
          <p:cNvPicPr preferRelativeResize="0"/>
          <p:nvPr/>
        </p:nvPicPr>
        <p:blipFill>
          <a:blip r:embed="rId3">
            <a:alphaModFix/>
          </a:blip>
          <a:stretch>
            <a:fillRect/>
          </a:stretch>
        </p:blipFill>
        <p:spPr>
          <a:xfrm>
            <a:off x="-284555" y="980995"/>
            <a:ext cx="1885050" cy="1791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idx="1" type="body"/>
          </p:nvPr>
        </p:nvSpPr>
        <p:spPr>
          <a:xfrm>
            <a:off x="2200113" y="351312"/>
            <a:ext cx="6515100" cy="6297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rPr lang="es" sz="2000">
                <a:solidFill>
                  <a:srgbClr val="00B0F0"/>
                </a:solidFill>
              </a:rPr>
              <a:t>Fundamentos del plan de estudios</a:t>
            </a:r>
            <a:endParaRPr sz="2000">
              <a:solidFill>
                <a:srgbClr val="00B0F0"/>
              </a:solidFill>
            </a:endParaRPr>
          </a:p>
          <a:p>
            <a:pPr indent="0" lvl="0" marL="0" rtl="0" algn="r">
              <a:spcBef>
                <a:spcPts val="800"/>
              </a:spcBef>
              <a:spcAft>
                <a:spcPts val="0"/>
              </a:spcAft>
              <a:buNone/>
            </a:pPr>
            <a:r>
              <a:rPr lang="es" sz="2000">
                <a:solidFill>
                  <a:schemeClr val="accent4"/>
                </a:solidFill>
              </a:rPr>
              <a:t>Inclusión</a:t>
            </a:r>
            <a:endParaRPr sz="2000">
              <a:solidFill>
                <a:schemeClr val="accent4"/>
              </a:solidFill>
            </a:endParaRPr>
          </a:p>
          <a:p>
            <a:pPr indent="0" lvl="0" marL="0" rtl="0" algn="r">
              <a:spcBef>
                <a:spcPts val="800"/>
              </a:spcBef>
              <a:spcAft>
                <a:spcPts val="0"/>
              </a:spcAft>
              <a:buNone/>
            </a:pPr>
            <a:r>
              <a:t/>
            </a:r>
            <a:endParaRPr sz="3800"/>
          </a:p>
        </p:txBody>
      </p:sp>
      <p:sp>
        <p:nvSpPr>
          <p:cNvPr id="136" name="Google Shape;136;p27"/>
          <p:cNvSpPr txBox="1"/>
          <p:nvPr/>
        </p:nvSpPr>
        <p:spPr>
          <a:xfrm>
            <a:off x="1346325" y="930900"/>
            <a:ext cx="7244700" cy="406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t>¿Por qué es tan importante la inclusión? ¿Cómo ayuda?</a:t>
            </a:r>
            <a:endParaRPr b="1"/>
          </a:p>
          <a:p>
            <a:pPr indent="0" lvl="0" marL="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Reconocer el derecho de los estudiantes a una educación en su localidad</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Aumentar la participación de los estudiantes en las culturas, los planes de estudio y las comunidades de las escuelas locales y reducir su exclusión de las mismas</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Mejorar las escuelas tanto para el personal como para los alumnos</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Hacer hincapié en el papel de las escuelas en la construcción de la comunidad y el desarrollo de valores, así como en el aumento de los logros.</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Fomentar las relaciones mutuamente sostenibles entre las escuelas y las comunidades</a:t>
            </a:r>
            <a:endParaRPr/>
          </a:p>
          <a:p>
            <a:pPr indent="0" lvl="0" marL="457200" rtl="0" algn="l">
              <a:spcBef>
                <a:spcPts val="0"/>
              </a:spcBef>
              <a:spcAft>
                <a:spcPts val="0"/>
              </a:spcAft>
              <a:buNone/>
            </a:pPr>
            <a:r>
              <a:t/>
            </a:r>
            <a:endParaRPr/>
          </a:p>
          <a:p>
            <a:pPr indent="-317500" lvl="0" marL="457200" rtl="0" algn="l">
              <a:spcBef>
                <a:spcPts val="0"/>
              </a:spcBef>
              <a:spcAft>
                <a:spcPts val="0"/>
              </a:spcAft>
              <a:buClr>
                <a:schemeClr val="accent2"/>
              </a:buClr>
              <a:buSzPts val="1400"/>
              <a:buChar char="❖"/>
            </a:pPr>
            <a:r>
              <a:rPr lang="es"/>
              <a:t>Reconocer que la inclusión en la educación es un aspecto de la inclusión en la sociedad. </a:t>
            </a:r>
            <a:endParaRPr/>
          </a:p>
          <a:p>
            <a:pPr indent="0" lvl="0" marL="0" rtl="0" algn="l">
              <a:spcBef>
                <a:spcPts val="0"/>
              </a:spcBef>
              <a:spcAft>
                <a:spcPts val="0"/>
              </a:spcAft>
              <a:buNone/>
            </a:pPr>
            <a:r>
              <a:t/>
            </a:r>
            <a:endParaRPr/>
          </a:p>
        </p:txBody>
      </p:sp>
      <p:pic>
        <p:nvPicPr>
          <p:cNvPr id="137" name="Google Shape;137;p27"/>
          <p:cNvPicPr preferRelativeResize="0"/>
          <p:nvPr/>
        </p:nvPicPr>
        <p:blipFill>
          <a:blip r:embed="rId3">
            <a:alphaModFix/>
          </a:blip>
          <a:stretch>
            <a:fillRect/>
          </a:stretch>
        </p:blipFill>
        <p:spPr>
          <a:xfrm>
            <a:off x="-284555" y="980995"/>
            <a:ext cx="1885050" cy="1791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