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VCbmw3n/rXoQdScw3ngmrtJ87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7c8d31cb6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127c8d31cb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7c8d31cb6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127c8d31cb6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11eab8aa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g111eab8aa9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g111eab8aa9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132b0134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g1132b0134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g1132b01343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132b0134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g1132b01343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g1132b01343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1eab8aa9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111eab8aa9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g111eab8aa9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7c8d31cb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127c8d31cb6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g127c8d31cb6_0_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7c8d31cb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27c8d31cb6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g127c8d31cb6_0_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7c8d31cb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127c8d31cb6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127c8d31cb6_0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7c8d31cb6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127c8d31cb6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127c8d31cb6_0_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27c8d31cb6_0_259"/>
          <p:cNvSpPr txBox="1"/>
          <p:nvPr/>
        </p:nvSpPr>
        <p:spPr>
          <a:xfrm>
            <a:off x="1028700" y="435307"/>
            <a:ext cx="102489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27c8d31cb6_0_261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127c8d31cb6_0_261"/>
          <p:cNvSpPr/>
          <p:nvPr/>
        </p:nvSpPr>
        <p:spPr>
          <a:xfrm>
            <a:off x="0" y="6708711"/>
            <a:ext cx="12192000" cy="14940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g127c8d31cb6_0_261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g127c8d31cb6_0_26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3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139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27c8d31cb6_0_25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 r="2028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127c8d31cb6_0_254" descr="Imagen que contiene botella, firmar, azul, naranj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846" y="423168"/>
            <a:ext cx="3728084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127c8d31cb6_0_254" descr="Imagen que contiene 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70" y="318144"/>
            <a:ext cx="2361913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127c8d31cb6_0_254"/>
          <p:cNvSpPr/>
          <p:nvPr/>
        </p:nvSpPr>
        <p:spPr>
          <a:xfrm>
            <a:off x="10885638" y="4305482"/>
            <a:ext cx="1759800" cy="509100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Creatividad Inclusiva por medio de la Educación Artística</a:t>
            </a:r>
          </a:p>
        </p:txBody>
      </p:sp>
      <p:sp>
        <p:nvSpPr>
          <p:cNvPr id="35" name="Google Shape;35;p1"/>
          <p:cNvSpPr/>
          <p:nvPr/>
        </p:nvSpPr>
        <p:spPr>
          <a:xfrm>
            <a:off x="1554193" y="4212865"/>
            <a:ext cx="89133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s-ES" sz="2800" b="1" dirty="0">
                <a:solidFill>
                  <a:schemeClr val="dk1"/>
                </a:solidFill>
              </a:rPr>
              <a:t>Cómo seleccionar, preparar, ejecutar y evaluar las actividades previstas en el plan de estudios de </a:t>
            </a:r>
            <a:r>
              <a:rPr lang="es-ES" sz="2800" b="1" dirty="0" err="1">
                <a:solidFill>
                  <a:schemeClr val="dk1"/>
                </a:solidFill>
              </a:rPr>
              <a:t>InCrea</a:t>
            </a:r>
            <a:r>
              <a:rPr lang="es-ES" sz="2800" b="1" dirty="0">
                <a:solidFill>
                  <a:schemeClr val="dk1"/>
                </a:solidFill>
              </a:rPr>
              <a:t>+</a:t>
            </a:r>
            <a:endParaRPr sz="28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7c8d31cb6_0_15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3100" dirty="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endParaRPr sz="3100" dirty="0">
              <a:solidFill>
                <a:srgbClr val="00AE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127c8d31cb6_0_152"/>
          <p:cNvSpPr/>
          <p:nvPr/>
        </p:nvSpPr>
        <p:spPr>
          <a:xfrm>
            <a:off x="584200" y="2003250"/>
            <a:ext cx="11265000" cy="45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dirty="0">
                <a:solidFill>
                  <a:schemeClr val="dk1"/>
                </a:solidFill>
              </a:rPr>
              <a:t>La evaluación es importante, ya que permite al profesor/formador recopilar datos con respecto a</a:t>
            </a:r>
          </a:p>
          <a:p>
            <a:pPr marL="514350" marR="0" lvl="0" indent="-5143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es-ES" sz="3200" dirty="0">
                <a:solidFill>
                  <a:schemeClr val="dk1"/>
                </a:solidFill>
              </a:rPr>
              <a:t>La consecución de los objetivos</a:t>
            </a:r>
          </a:p>
          <a:p>
            <a:pPr marL="514350" marR="0" lvl="0" indent="-5143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es-ES" sz="3200" dirty="0">
                <a:solidFill>
                  <a:schemeClr val="dk1"/>
                </a:solidFill>
              </a:rPr>
              <a:t>Los resultados del aprendizaje</a:t>
            </a:r>
          </a:p>
          <a:p>
            <a:pPr marL="514350" marR="0" lvl="0" indent="-5143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es-ES" sz="3200" dirty="0">
                <a:solidFill>
                  <a:schemeClr val="dk1"/>
                </a:solidFill>
              </a:rPr>
              <a:t>El efecto en los alumnos y su actitud/conocimiento sobre la inclusión</a:t>
            </a:r>
          </a:p>
          <a:p>
            <a:pPr marL="514350" marR="0" lvl="0" indent="-5143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es-ES" sz="3200" dirty="0">
                <a:solidFill>
                  <a:schemeClr val="dk1"/>
                </a:solidFill>
              </a:rPr>
              <a:t>Las mejoras necesarias para la futura aplicación</a:t>
            </a:r>
            <a:endParaRPr sz="1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7c8d31cb6_0_228"/>
          <p:cNvSpPr txBox="1"/>
          <p:nvPr/>
        </p:nvSpPr>
        <p:spPr>
          <a:xfrm>
            <a:off x="835200" y="2280051"/>
            <a:ext cx="105216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es-E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¡Gracias por tu atención!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g127c8d31cb6_0_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2675" y="3065125"/>
            <a:ext cx="4316550" cy="26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1eab8aa9a_0_0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s-ES" sz="3100" dirty="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Selección de las Actividades</a:t>
            </a:r>
            <a:endParaRPr sz="3100" dirty="0">
              <a:solidFill>
                <a:srgbClr val="00AE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11eab8aa9a_0_0"/>
          <p:cNvSpPr txBox="1"/>
          <p:nvPr/>
        </p:nvSpPr>
        <p:spPr>
          <a:xfrm>
            <a:off x="391400" y="1473700"/>
            <a:ext cx="11553000" cy="413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i="0" u="none" strike="noStrike" cap="none" dirty="0">
                <a:solidFill>
                  <a:schemeClr val="dk1"/>
                </a:solidFill>
              </a:rPr>
              <a:t>Se debe seleccionar una serie de actividades en función de: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700" i="0" u="none" strike="noStrike" cap="none" dirty="0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sz="1700" b="1" i="0" u="none" strike="noStrike" cap="none" dirty="0">
                <a:solidFill>
                  <a:schemeClr val="dk1"/>
                </a:solidFill>
              </a:rPr>
              <a:t>el grupo objetivo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sz="1700" b="1" i="0" u="none" strike="noStrike" cap="none" dirty="0">
                <a:solidFill>
                  <a:schemeClr val="dk1"/>
                </a:solidFill>
              </a:rPr>
              <a:t>los riesgos específicos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sz="1700" b="1" i="0" u="none" strike="noStrike" cap="none" dirty="0">
                <a:solidFill>
                  <a:schemeClr val="dk1"/>
                </a:solidFill>
              </a:rPr>
              <a:t>sus capacidades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sz="1700" b="1" i="0" u="none" strike="noStrike" cap="none" dirty="0">
                <a:solidFill>
                  <a:schemeClr val="dk1"/>
                </a:solidFill>
              </a:rPr>
              <a:t>los recursos de la escuela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sz="1700" b="1" i="0" u="none" strike="noStrike" cap="none" dirty="0">
                <a:solidFill>
                  <a:schemeClr val="dk1"/>
                </a:solidFill>
              </a:rPr>
              <a:t>la disponibilidad y las posibilidades de contratar expertos y facilitadores externos. </a:t>
            </a:r>
            <a:endParaRPr lang="en-US" sz="17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32b01343c_0_0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s-ES" sz="3100" dirty="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Planificación y preparación de la actividad</a:t>
            </a:r>
          </a:p>
        </p:txBody>
      </p:sp>
      <p:sp>
        <p:nvSpPr>
          <p:cNvPr id="52" name="Google Shape;52;g1132b01343c_0_0"/>
          <p:cNvSpPr txBox="1"/>
          <p:nvPr/>
        </p:nvSpPr>
        <p:spPr>
          <a:xfrm>
            <a:off x="302325" y="1371900"/>
            <a:ext cx="11323800" cy="478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Para preparar y planificar adecuadamente nuestras actividades, debemos asegurarnos de que nos encontramos en un entorno inclusivo. Tenemos que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endParaRPr lang="es-ES" sz="1800" i="0" u="none" strike="noStrike" cap="none" dirty="0">
              <a:solidFill>
                <a:schemeClr val="dk1"/>
              </a:solidFill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Garantizar la inclusión socioeconómica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Apoyar la inclusión cultural.  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Asegurarnos de que no hay barreras físicas.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Garantizar que la actividad se ocupa de los retos cognitivos.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Garantizar el apoyo a los retos de comportamiento.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800"/>
              <a:buFont typeface="Helvetica Neue"/>
              <a:buChar char="❖"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Tener en cuenta los posibles retos relacionados con el talento. </a:t>
            </a:r>
            <a:endParaRPr sz="18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i="0" u="sng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32b01343c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s-ES" sz="3100" dirty="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Ejecución de la actividad</a:t>
            </a:r>
          </a:p>
        </p:txBody>
      </p:sp>
      <p:sp>
        <p:nvSpPr>
          <p:cNvPr id="59" name="Google Shape;59;g1132b01343c_0_6"/>
          <p:cNvSpPr txBox="1"/>
          <p:nvPr/>
        </p:nvSpPr>
        <p:spPr>
          <a:xfrm>
            <a:off x="836725" y="1550050"/>
            <a:ext cx="11005800" cy="323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i="0" u="none" strike="noStrike" cap="none" dirty="0">
                <a:solidFill>
                  <a:srgbClr val="EC7320"/>
                </a:solidFill>
              </a:rPr>
              <a:t>❖</a:t>
            </a:r>
            <a:r>
              <a:rPr lang="es-ES" sz="1900" i="0" u="none" strike="noStrike" cap="none" dirty="0">
                <a:solidFill>
                  <a:schemeClr val="dk1"/>
                </a:solidFill>
              </a:rPr>
              <a:t>Definir y hacer cumplir unas normas mínimas de comportamiento claras.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0" u="none" strike="noStrike" cap="none" dirty="0">
                <a:solidFill>
                  <a:srgbClr val="EC7320"/>
                </a:solidFill>
              </a:rPr>
              <a:t>❖ </a:t>
            </a:r>
            <a:r>
              <a:rPr lang="es-ES" sz="1900" i="0" u="none" strike="noStrike" cap="none" dirty="0">
                <a:solidFill>
                  <a:schemeClr val="dk1"/>
                </a:solidFill>
              </a:rPr>
              <a:t>Tratar con sensibilidad a los niños que se portan mal.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i="0" u="none" strike="noStrike" cap="none" dirty="0">
                <a:solidFill>
                  <a:srgbClr val="EC7320"/>
                </a:solidFill>
              </a:rPr>
              <a:t>❖ </a:t>
            </a:r>
            <a:r>
              <a:rPr lang="es-ES" sz="1900" i="0" u="none" strike="noStrike" cap="none" dirty="0">
                <a:solidFill>
                  <a:schemeClr val="dk1"/>
                </a:solidFill>
              </a:rPr>
              <a:t>Crear oportunidades para escuchar a todos los niños,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i="0" u="none" strike="noStrike" cap="none" dirty="0">
                <a:solidFill>
                  <a:srgbClr val="EC7320"/>
                </a:solidFill>
              </a:rPr>
              <a:t>❖ </a:t>
            </a:r>
            <a:r>
              <a:rPr lang="es-ES" sz="1900" i="0" u="none" strike="noStrike" cap="none" dirty="0">
                <a:solidFill>
                  <a:schemeClr val="dk1"/>
                </a:solidFill>
              </a:rPr>
              <a:t>Ser consciente de las necesidades específicas de cada niño del grupo.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i="0" u="none" strike="noStrike" cap="none" dirty="0">
                <a:solidFill>
                  <a:srgbClr val="EC7320"/>
                </a:solidFill>
              </a:rPr>
              <a:t>❖ </a:t>
            </a:r>
            <a:r>
              <a:rPr lang="es-ES" sz="1900" i="0" u="none" strike="noStrike" cap="none" dirty="0">
                <a:solidFill>
                  <a:schemeClr val="dk1"/>
                </a:solidFill>
              </a:rPr>
              <a:t>Exponer claramente los horarios y la información clave.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i="0" u="none" strike="noStrike" cap="none" dirty="0">
                <a:solidFill>
                  <a:srgbClr val="EC7320"/>
                </a:solidFill>
              </a:rPr>
              <a:t>❖ </a:t>
            </a:r>
            <a:r>
              <a:rPr lang="es-ES" sz="1900" i="0" u="none" strike="noStrike" cap="none" dirty="0">
                <a:solidFill>
                  <a:schemeClr val="dk1"/>
                </a:solidFill>
              </a:rPr>
              <a:t>Utilizar el enfoque UDL.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i="0" u="none" strike="noStrike" cap="none" dirty="0">
                <a:solidFill>
                  <a:srgbClr val="EC7320"/>
                </a:solidFill>
              </a:rPr>
              <a:t>❖ </a:t>
            </a:r>
            <a:r>
              <a:rPr lang="es-ES" sz="1900" i="0" u="none" strike="noStrike" cap="none" dirty="0">
                <a:solidFill>
                  <a:schemeClr val="dk1"/>
                </a:solidFill>
              </a:rPr>
              <a:t>No comparar el progreso de un niño con otro; el progreso personal es clave.</a:t>
            </a:r>
            <a:endParaRPr lang="en-US" sz="19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1eab8aa9a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s-ES" sz="3100" dirty="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Ejecución de la actividad</a:t>
            </a:r>
          </a:p>
        </p:txBody>
      </p:sp>
      <p:sp>
        <p:nvSpPr>
          <p:cNvPr id="66" name="Google Shape;66;g111eab8aa9a_0_6"/>
          <p:cNvSpPr txBox="1"/>
          <p:nvPr/>
        </p:nvSpPr>
        <p:spPr>
          <a:xfrm>
            <a:off x="391400" y="1473700"/>
            <a:ext cx="11553000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El profesor puede decidir adoptar uno o varios de los siguientes enfoques: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800" i="0" u="none" strike="noStrike" cap="none" dirty="0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Utilizar </a:t>
            </a:r>
            <a:r>
              <a:rPr lang="es-ES" sz="1800" b="1" i="0" u="none" strike="noStrike" cap="none" dirty="0">
                <a:solidFill>
                  <a:schemeClr val="dk1"/>
                </a:solidFill>
              </a:rPr>
              <a:t>recursos de la red</a:t>
            </a:r>
            <a:r>
              <a:rPr lang="es-ES" sz="1800" i="0" u="none" strike="noStrike" cap="none" dirty="0">
                <a:solidFill>
                  <a:schemeClr val="dk1"/>
                </a:solidFill>
              </a:rPr>
              <a:t>, es decir, involucrar a expertos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s-ES" sz="1800" i="0" u="none" strike="noStrike" cap="none" dirty="0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Incluir actividades que tengan lugar en </a:t>
            </a:r>
            <a:r>
              <a:rPr lang="es-ES" sz="1800" b="1" i="0" u="none" strike="noStrike" cap="none" dirty="0">
                <a:solidFill>
                  <a:schemeClr val="dk1"/>
                </a:solidFill>
              </a:rPr>
              <a:t>entornos comunitarios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s-ES" sz="1800" i="0" u="none" strike="noStrike" cap="none" dirty="0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Seleccionar actividades de </a:t>
            </a:r>
            <a:r>
              <a:rPr lang="es-ES" sz="1800" b="1" i="0" u="none" strike="noStrike" cap="none" dirty="0">
                <a:solidFill>
                  <a:schemeClr val="dk1"/>
                </a:solidFill>
              </a:rPr>
              <a:t>una</a:t>
            </a:r>
            <a:r>
              <a:rPr lang="es-E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s-ES" sz="1800" b="1" i="0" u="none" strike="noStrike" cap="none" dirty="0">
                <a:solidFill>
                  <a:schemeClr val="dk1"/>
                </a:solidFill>
              </a:rPr>
              <a:t>sola sesión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s-ES" sz="1800" i="0" u="none" strike="noStrike" cap="none" dirty="0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Elegir actividades que se desarrollen </a:t>
            </a:r>
            <a:r>
              <a:rPr lang="es-ES" sz="1800" b="1" i="0" u="none" strike="noStrike" cap="none" dirty="0">
                <a:solidFill>
                  <a:schemeClr val="dk1"/>
                </a:solidFill>
              </a:rPr>
              <a:t>a lo largo de varias sesiones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s-ES" sz="1800" i="0" u="none" strike="noStrike" cap="none" dirty="0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i="0" u="none" strike="noStrike" cap="none" dirty="0">
                <a:solidFill>
                  <a:schemeClr val="dk1"/>
                </a:solidFill>
              </a:rPr>
              <a:t>Introduciendo </a:t>
            </a:r>
            <a:r>
              <a:rPr lang="es-ES" sz="1800" b="1" i="0" u="none" strike="noStrike" cap="none" dirty="0">
                <a:solidFill>
                  <a:schemeClr val="dk1"/>
                </a:solidFill>
              </a:rPr>
              <a:t>sesiones cruzadas </a:t>
            </a:r>
            <a:r>
              <a:rPr lang="es-ES" sz="1800" i="0" u="none" strike="noStrike" cap="none" dirty="0">
                <a:solidFill>
                  <a:schemeClr val="dk1"/>
                </a:solidFill>
              </a:rPr>
              <a:t>con actividades únicas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7c8d31cb6_0_145"/>
          <p:cNvSpPr txBox="1"/>
          <p:nvPr/>
        </p:nvSpPr>
        <p:spPr>
          <a:xfrm>
            <a:off x="351638" y="1917487"/>
            <a:ext cx="11450700" cy="331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i="0" u="none" strike="noStrike" cap="none" dirty="0">
                <a:solidFill>
                  <a:srgbClr val="000000"/>
                </a:solidFill>
              </a:rPr>
              <a:t>La evaluación está diseñada como parte del proceso de implementación del plan de estudios INCREA+.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s-ES" sz="28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i="0" u="none" strike="noStrike" cap="none" dirty="0">
                <a:solidFill>
                  <a:srgbClr val="000000"/>
                </a:solidFill>
              </a:rPr>
              <a:t>Se llevará a cabo en dos etapas: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i="0" u="none" strike="noStrike" cap="none" dirty="0">
                <a:solidFill>
                  <a:srgbClr val="000000"/>
                </a:solidFill>
              </a:rPr>
              <a:t>Tras la finalización de una actividad, rellenando la plantilla designada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i="0" u="none" strike="noStrike" cap="none" dirty="0">
                <a:solidFill>
                  <a:srgbClr val="000000"/>
                </a:solidFill>
              </a:rPr>
              <a:t>Tras la finalización de toda la formación, rellenando el formulario del profesor y la evaluación de los alumnos.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27c8d31cb6_0_145"/>
          <p:cNvSpPr txBox="1"/>
          <p:nvPr/>
        </p:nvSpPr>
        <p:spPr>
          <a:xfrm>
            <a:off x="761999" y="1917487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g127c8d31cb6_0_14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31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Evaluación</a:t>
            </a:r>
            <a:endParaRPr sz="3100" b="1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7c8d31cb6_0_167"/>
          <p:cNvSpPr txBox="1"/>
          <p:nvPr/>
        </p:nvSpPr>
        <p:spPr>
          <a:xfrm>
            <a:off x="761999" y="1917487"/>
            <a:ext cx="10534800" cy="4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i="0" u="none" strike="noStrike" cap="none" dirty="0">
                <a:solidFill>
                  <a:schemeClr val="dk1"/>
                </a:solidFill>
              </a:rPr>
              <a:t>La primera herramienta se titula </a:t>
            </a:r>
            <a:r>
              <a:rPr lang="es-ES" sz="3600" b="1" i="0" u="none" strike="noStrike" cap="none" dirty="0">
                <a:solidFill>
                  <a:schemeClr val="dk1"/>
                </a:solidFill>
              </a:rPr>
              <a:t>Evaluación de la actividad.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i="0" u="none" strike="noStrike" cap="none" dirty="0">
                <a:solidFill>
                  <a:schemeClr val="dk1"/>
                </a:solidFill>
              </a:rPr>
              <a:t>Debe ser rellenada por el profesor después de completar una actividad</a:t>
            </a:r>
            <a:endParaRPr sz="36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81" name="Google Shape;81;g127c8d31cb6_0_167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3100" b="1" i="0" u="none" strike="noStrike" cap="none" dirty="0">
                <a:solidFill>
                  <a:srgbClr val="00B0F0"/>
                </a:solidFill>
              </a:rPr>
              <a:t>Herramientas de evaluación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3100" b="1" i="0" u="none" strike="noStrike" cap="none" dirty="0">
                <a:solidFill>
                  <a:schemeClr val="accent4"/>
                </a:solidFill>
              </a:rPr>
              <a:t>Evaluación de la actividad</a:t>
            </a:r>
            <a:endParaRPr sz="3100" b="1" i="0" u="none" strike="noStrike" cap="non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7c8d31cb6_0_180"/>
          <p:cNvSpPr txBox="1"/>
          <p:nvPr/>
        </p:nvSpPr>
        <p:spPr>
          <a:xfrm>
            <a:off x="761999" y="1917487"/>
            <a:ext cx="10534800" cy="4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i="0" u="none" strike="noStrike" cap="none" dirty="0">
                <a:solidFill>
                  <a:schemeClr val="dk1"/>
                </a:solidFill>
              </a:rPr>
              <a:t>La segunda herramienta se titula </a:t>
            </a:r>
            <a:r>
              <a:rPr lang="es-ES" sz="3200" b="1" i="0" u="none" strike="noStrike" cap="none" dirty="0">
                <a:solidFill>
                  <a:schemeClr val="dk1"/>
                </a:solidFill>
              </a:rPr>
              <a:t>Evaluación de los resultados del aprendizaje.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i="0" u="none" strike="noStrike" cap="none" dirty="0">
                <a:solidFill>
                  <a:schemeClr val="dk1"/>
                </a:solidFill>
              </a:rPr>
              <a:t>Debe ser rellenado por el profesor después de completar toda la formación utilizando el plan de estudios INCREA+. </a:t>
            </a:r>
            <a:endParaRPr sz="32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88" name="Google Shape;88;g127c8d31cb6_0_180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3100" b="1" i="0" u="none" strike="noStrike" cap="none" dirty="0">
                <a:solidFill>
                  <a:srgbClr val="00AEEF"/>
                </a:solidFill>
              </a:rPr>
              <a:t>Herramientas de evaluación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3100" b="1" i="0" u="none" strike="noStrike" cap="none" dirty="0">
                <a:solidFill>
                  <a:schemeClr val="accent4"/>
                </a:solidFill>
              </a:rPr>
              <a:t>Evaluación de los resultados del aprendizaje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7c8d31cb6_0_193"/>
          <p:cNvSpPr txBox="1"/>
          <p:nvPr/>
        </p:nvSpPr>
        <p:spPr>
          <a:xfrm>
            <a:off x="761999" y="1917487"/>
            <a:ext cx="10534800" cy="4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i="0" u="none" strike="noStrike" cap="none" dirty="0">
                <a:solidFill>
                  <a:schemeClr val="dk1"/>
                </a:solidFill>
              </a:rPr>
              <a:t>La última herramienta se titula </a:t>
            </a:r>
            <a:r>
              <a:rPr lang="es-ES" sz="3200" b="1" i="0" u="none" strike="noStrike" cap="none" dirty="0">
                <a:solidFill>
                  <a:schemeClr val="dk1"/>
                </a:solidFill>
              </a:rPr>
              <a:t>Evaluación de la actividad para los estudiantes.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i="0" u="none" strike="noStrike" cap="none" dirty="0">
                <a:solidFill>
                  <a:schemeClr val="dk1"/>
                </a:solidFill>
              </a:rPr>
              <a:t>Debe ser rellenada por cada estudiante y presentada de forma anónima después de completar un conjunto de actividades o toda la formación utilizando el plan de estudios INCREA+. </a:t>
            </a:r>
            <a:endParaRPr sz="32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95" name="Google Shape;95;g127c8d31cb6_0_193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3100" b="1" i="0" u="none" strike="noStrike" cap="none" dirty="0">
                <a:solidFill>
                  <a:srgbClr val="00AEEF"/>
                </a:solidFill>
              </a:rPr>
              <a:t>Herramientas de evaluación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600" b="1" i="0" u="none" strike="noStrike" cap="none" dirty="0">
                <a:solidFill>
                  <a:schemeClr val="accent4"/>
                </a:solidFill>
              </a:rPr>
              <a:t>Evaluación de la actividad para los estudiantes</a:t>
            </a:r>
            <a:endParaRPr sz="2600" b="1" i="0" u="none" strike="noStrike" cap="non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Panorámica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Wingdings</vt:lpstr>
      <vt:lpstr>Arial</vt:lpstr>
      <vt:lpstr>Times New Roman</vt:lpstr>
      <vt:lpstr>Helvetica Neue</vt:lpstr>
      <vt:lpstr>Calibri</vt:lpstr>
      <vt:lpstr>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Óscar Muñoz</dc:creator>
  <cp:lastModifiedBy>Aoife Gleeson</cp:lastModifiedBy>
  <cp:revision>1</cp:revision>
  <dcterms:created xsi:type="dcterms:W3CDTF">2021-02-16T14:32:26Z</dcterms:created>
  <dcterms:modified xsi:type="dcterms:W3CDTF">2022-10-12T12:08:00Z</dcterms:modified>
</cp:coreProperties>
</file>