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0" r:id="rId2"/>
  </p:sldMasterIdLst>
  <p:notesMasterIdLst>
    <p:notesMasterId r:id="rId20"/>
  </p:notesMasterIdLst>
  <p:sldIdLst>
    <p:sldId id="256" r:id="rId3"/>
    <p:sldId id="262" r:id="rId4"/>
    <p:sldId id="258" r:id="rId5"/>
    <p:sldId id="257" r:id="rId6"/>
    <p:sldId id="259" r:id="rId7"/>
    <p:sldId id="260" r:id="rId8"/>
    <p:sldId id="261" r:id="rId9"/>
    <p:sldId id="263"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Helvetica Neue" panose="0200050300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IzvxPSDZE57SuvZ4eM73hgvJd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3"/>
    <p:restoredTop sz="94643"/>
  </p:normalViewPr>
  <p:slideViewPr>
    <p:cSldViewPr snapToGrid="0">
      <p:cViewPr varScale="1">
        <p:scale>
          <a:sx n="30" d="100"/>
          <a:sy n="30" d="100"/>
        </p:scale>
        <p:origin x="208" y="1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5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37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e0acc477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e0acc4771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12e0acc4771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13</a:t>
            </a:fld>
            <a:endParaRPr/>
          </a:p>
        </p:txBody>
      </p:sp>
    </p:spTree>
    <p:extLst>
      <p:ext uri="{BB962C8B-B14F-4D97-AF65-F5344CB8AC3E}">
        <p14:creationId xmlns:p14="http://schemas.microsoft.com/office/powerpoint/2010/main" val="316934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088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Art therapy is a technique rooted in the idea that creative expression can foster healing and mental well-being. The goal of art therapy is to utilize the creative process to help people explore self-expression and, in doing so, find new ways to  gain personal insight and develop new coping skills. The creation or appreciation of art is used to help people explore emotions, develop self-awareness, cope with stress, boost self-esteem, and work on social skills.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Art therapy (psychotherapy using visual and plastic art).</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Drama therapy (psychotherapy using drama and role games).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Music therapy (psychotherapy using music).</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Dance therapy (psychotherapy using dance and movement).</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Bibliotherapy (psychotherapy using poetry).</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Fairy-tales therapy (psychotherapy using fairy tales).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Games therapy (psychotherapy using various forms of games).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Movement (or body) therapy.</a:t>
            </a:r>
            <a:endParaRPr/>
          </a:p>
          <a:p>
            <a:pPr marL="228600" lvl="0" indent="-1397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15</a:t>
            </a:fld>
            <a:endParaRPr/>
          </a:p>
        </p:txBody>
      </p:sp>
    </p:spTree>
    <p:extLst>
      <p:ext uri="{BB962C8B-B14F-4D97-AF65-F5344CB8AC3E}">
        <p14:creationId xmlns:p14="http://schemas.microsoft.com/office/powerpoint/2010/main" val="250765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Confidentiality:  is essential to create a safe therapeutic environment.</a:t>
            </a:r>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Space must be quiet, spacious and isolated from outside sounds.</a:t>
            </a:r>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Time allocation: the therapeutic space also depends on a proper time allocation </a:t>
            </a:r>
            <a:endParaRPr/>
          </a:p>
        </p:txBody>
      </p:sp>
      <p:sp>
        <p:nvSpPr>
          <p:cNvPr id="151" name="Google Shape;151;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16</a:t>
            </a:fld>
            <a:endParaRPr/>
          </a:p>
        </p:txBody>
      </p:sp>
    </p:spTree>
    <p:extLst>
      <p:ext uri="{BB962C8B-B14F-4D97-AF65-F5344CB8AC3E}">
        <p14:creationId xmlns:p14="http://schemas.microsoft.com/office/powerpoint/2010/main" val="169766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793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extLst>
      <p:ext uri="{BB962C8B-B14F-4D97-AF65-F5344CB8AC3E}">
        <p14:creationId xmlns:p14="http://schemas.microsoft.com/office/powerpoint/2010/main" val="68829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94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2e10d385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2e10d385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g12e10d385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9" name="Google Shape;59;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985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27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extLst>
      <p:ext uri="{BB962C8B-B14F-4D97-AF65-F5344CB8AC3E}">
        <p14:creationId xmlns:p14="http://schemas.microsoft.com/office/powerpoint/2010/main" val="30853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18"/>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 name="Google Shape;21;p18"/>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8"/>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18"/>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4"/>
        <p:cNvGrpSpPr/>
        <p:nvPr/>
      </p:nvGrpSpPr>
      <p:grpSpPr>
        <a:xfrm>
          <a:off x="0" y="0"/>
          <a:ext cx="0" cy="0"/>
          <a:chOff x="0" y="0"/>
          <a:chExt cx="0" cy="0"/>
        </a:xfrm>
      </p:grpSpPr>
      <p:sp>
        <p:nvSpPr>
          <p:cNvPr id="25" name="Google Shape;25;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8" name="Google Shape;28;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6480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20"/>
          <p:cNvSpPr>
            <a:spLocks noGrp="1"/>
          </p:cNvSpPr>
          <p:nvPr>
            <p:ph type="pic" idx="2"/>
          </p:nvPr>
        </p:nvSpPr>
        <p:spPr>
          <a:xfrm>
            <a:off x="5183188" y="987428"/>
            <a:ext cx="6172201" cy="4873625"/>
          </a:xfrm>
          <a:prstGeom prst="rect">
            <a:avLst/>
          </a:prstGeom>
          <a:noFill/>
          <a:ln>
            <a:noFill/>
          </a:ln>
        </p:spPr>
      </p:sp>
      <p:sp>
        <p:nvSpPr>
          <p:cNvPr id="34" name="Google Shape;34;p20"/>
          <p:cNvSpPr txBox="1">
            <a:spLocks noGrp="1"/>
          </p:cNvSpPr>
          <p:nvPr>
            <p:ph type="body" idx="1"/>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35" name="Google Shape;35;p20"/>
          <p:cNvSpPr txBox="1">
            <a:spLocks noGrp="1"/>
          </p:cNvSpPr>
          <p:nvPr>
            <p:ph type="dt" idx="10"/>
          </p:nvPr>
        </p:nvSpPr>
        <p:spPr>
          <a:xfrm>
            <a:off x="838199" y="635635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20"/>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20"/>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a:t>
            </a:fld>
            <a:endParaRPr/>
          </a:p>
        </p:txBody>
      </p:sp>
    </p:spTree>
    <p:extLst>
      <p:ext uri="{BB962C8B-B14F-4D97-AF65-F5344CB8AC3E}">
        <p14:creationId xmlns:p14="http://schemas.microsoft.com/office/powerpoint/2010/main" val="402879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pic>
        <p:nvPicPr>
          <p:cNvPr id="14" name="Google Shape;14;p26" descr="Un grupo de personas en un salón de clases&#10;&#10;Descripción generada automáticamente con confianza media"/>
          <p:cNvPicPr preferRelativeResize="0"/>
          <p:nvPr/>
        </p:nvPicPr>
        <p:blipFill rotWithShape="1">
          <a:blip r:embed="rId6">
            <a:alphaModFix amt="25000"/>
          </a:blip>
          <a:srcRect t="17177" r="2024"/>
          <a:stretch/>
        </p:blipFill>
        <p:spPr>
          <a:xfrm>
            <a:off x="1" y="0"/>
            <a:ext cx="12192000" cy="6858000"/>
          </a:xfrm>
          <a:prstGeom prst="rect">
            <a:avLst/>
          </a:prstGeom>
          <a:noFill/>
          <a:ln>
            <a:noFill/>
          </a:ln>
        </p:spPr>
      </p:pic>
      <p:pic>
        <p:nvPicPr>
          <p:cNvPr id="15" name="Google Shape;15;p26" descr="Imagen que contiene botella, firmar, azul, naranja&#10;&#10;Descripción generada automáticamente"/>
          <p:cNvPicPr preferRelativeResize="0"/>
          <p:nvPr/>
        </p:nvPicPr>
        <p:blipFill rotWithShape="1">
          <a:blip r:embed="rId7">
            <a:alphaModFix/>
          </a:blip>
          <a:srcRect/>
          <a:stretch/>
        </p:blipFill>
        <p:spPr>
          <a:xfrm>
            <a:off x="8116846" y="423168"/>
            <a:ext cx="3728085" cy="851926"/>
          </a:xfrm>
          <a:prstGeom prst="rect">
            <a:avLst/>
          </a:prstGeom>
          <a:noFill/>
          <a:ln>
            <a:noFill/>
          </a:ln>
        </p:spPr>
      </p:pic>
      <p:pic>
        <p:nvPicPr>
          <p:cNvPr id="16" name="Google Shape;16;p26" descr="Imagen que contiene Logotipo&#10;&#10;Descripción generada automáticamente"/>
          <p:cNvPicPr preferRelativeResize="0"/>
          <p:nvPr/>
        </p:nvPicPr>
        <p:blipFill rotWithShape="1">
          <a:blip r:embed="rId8">
            <a:alphaModFix/>
          </a:blip>
          <a:srcRect/>
          <a:stretch/>
        </p:blipFill>
        <p:spPr>
          <a:xfrm>
            <a:off x="571570" y="318144"/>
            <a:ext cx="2361914" cy="915414"/>
          </a:xfrm>
          <a:prstGeom prst="rect">
            <a:avLst/>
          </a:prstGeom>
          <a:noFill/>
          <a:ln>
            <a:noFill/>
          </a:ln>
        </p:spPr>
      </p:pic>
      <p:sp>
        <p:nvSpPr>
          <p:cNvPr id="17" name="Google Shape;17;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a:solidFill>
                  <a:srgbClr val="EA9139"/>
                </a:solidFill>
                <a:latin typeface="Helvetica Neue"/>
                <a:ea typeface="Helvetica Neue"/>
                <a:cs typeface="Helvetica Neue"/>
                <a:sym typeface="Helvetica Neue"/>
              </a:rPr>
              <a:t>Inclusive CREAtivity through Educational Artmaking</a:t>
            </a:r>
            <a:endParaRPr sz="2800" b="1" i="0" u="none" strike="noStrike" cap="none">
              <a:solidFill>
                <a:srgbClr val="EA9139"/>
              </a:solidFill>
              <a:latin typeface="Helvetica Neue"/>
              <a:ea typeface="Helvetica Neue"/>
              <a:cs typeface="Helvetica Neue"/>
              <a:sym typeface="Helvetica Neue"/>
            </a:endParaRPr>
          </a:p>
        </p:txBody>
      </p:sp>
      <p:sp>
        <p:nvSpPr>
          <p:cNvPr id="34" name="Google Shape;34;p1"/>
          <p:cNvSpPr/>
          <p:nvPr/>
        </p:nvSpPr>
        <p:spPr>
          <a:xfrm>
            <a:off x="3224106" y="4002318"/>
            <a:ext cx="6111705" cy="10609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s-ES" sz="3600" b="1" dirty="0" err="1">
                <a:solidFill>
                  <a:schemeClr val="dk1"/>
                </a:solidFill>
                <a:latin typeface="Helvetica Neue"/>
                <a:ea typeface="Helvetica Neue"/>
                <a:cs typeface="Helvetica Neue"/>
                <a:sym typeface="Helvetica Neue"/>
              </a:rPr>
              <a:t>Basi</a:t>
            </a:r>
            <a:r>
              <a:rPr lang="es-ES" sz="3600" b="1" dirty="0">
                <a:solidFill>
                  <a:schemeClr val="dk1"/>
                </a:solidFill>
                <a:latin typeface="Helvetica Neue"/>
                <a:ea typeface="Helvetica Neue"/>
                <a:cs typeface="Helvetica Neue"/>
                <a:sym typeface="Helvetica Neue"/>
              </a:rPr>
              <a:t> </a:t>
            </a:r>
            <a:r>
              <a:rPr lang="es-ES" sz="3600" b="1" dirty="0" err="1">
                <a:solidFill>
                  <a:schemeClr val="dk1"/>
                </a:solidFill>
                <a:latin typeface="Helvetica Neue"/>
                <a:ea typeface="Helvetica Neue"/>
                <a:cs typeface="Helvetica Neue"/>
                <a:sym typeface="Helvetica Neue"/>
              </a:rPr>
              <a:t>dell’Educazione</a:t>
            </a:r>
            <a:r>
              <a:rPr lang="es-ES" sz="3600" b="1" dirty="0">
                <a:solidFill>
                  <a:schemeClr val="dk1"/>
                </a:solidFill>
                <a:latin typeface="Helvetica Neue"/>
                <a:ea typeface="Helvetica Neue"/>
                <a:cs typeface="Helvetica Neue"/>
                <a:sym typeface="Helvetica Neue"/>
              </a:rPr>
              <a:t> </a:t>
            </a:r>
            <a:r>
              <a:rPr lang="es-ES" sz="3600" b="1" dirty="0" err="1">
                <a:solidFill>
                  <a:schemeClr val="dk1"/>
                </a:solidFill>
                <a:latin typeface="Helvetica Neue"/>
                <a:ea typeface="Helvetica Neue"/>
                <a:cs typeface="Helvetica Neue"/>
                <a:sym typeface="Helvetica Neue"/>
              </a:rPr>
              <a:t>Artistica</a:t>
            </a:r>
            <a:r>
              <a:rPr lang="es-ES" sz="3600" b="1" dirty="0">
                <a:solidFill>
                  <a:schemeClr val="dk1"/>
                </a:solidFill>
                <a:latin typeface="Helvetica Neue"/>
                <a:ea typeface="Helvetica Neue"/>
                <a:cs typeface="Helvetica Neue"/>
                <a:sym typeface="Helvetica Neue"/>
              </a:rPr>
              <a:t> Inclusiva</a:t>
            </a:r>
            <a:endParaRPr sz="3600" b="1" i="0" u="none" strike="noStrike" cap="none" dirty="0">
              <a:solidFill>
                <a:schemeClr val="dk1"/>
              </a:solidFill>
              <a:latin typeface="Helvetica Neue"/>
              <a:ea typeface="Helvetica Neue"/>
              <a:cs typeface="Helvetica Neue"/>
              <a:sym typeface="Helvetica Neue"/>
            </a:endParaRPr>
          </a:p>
        </p:txBody>
      </p:sp>
      <p:sp>
        <p:nvSpPr>
          <p:cNvPr id="35" name="Google Shape;35;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6" name="Google Shape;36;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7" name="Google Shape;37;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p:nvPr/>
        </p:nvSpPr>
        <p:spPr>
          <a:xfrm>
            <a:off x="498050" y="1693450"/>
            <a:ext cx="11034000" cy="4308300"/>
          </a:xfrm>
          <a:prstGeom prst="rect">
            <a:avLst/>
          </a:prstGeom>
          <a:noFill/>
          <a:ln>
            <a:noFill/>
          </a:ln>
        </p:spPr>
        <p:txBody>
          <a:bodyPr spcFirstLastPara="1" wrap="square" lIns="91425" tIns="45700" rIns="91425" bIns="45700" anchor="t" anchorCtr="0">
            <a:spAutoFit/>
          </a:bodyPr>
          <a:lstStyle/>
          <a:p>
            <a:pPr marL="457200" marR="0" lvl="0" indent="-469900" algn="just" rtl="0">
              <a:lnSpc>
                <a:spcPct val="100000"/>
              </a:lnSpc>
              <a:spcBef>
                <a:spcPts val="0"/>
              </a:spcBef>
              <a:spcAft>
                <a:spcPts val="0"/>
              </a:spcAft>
              <a:buClr>
                <a:srgbClr val="000000"/>
              </a:buClr>
              <a:buSzPts val="2200"/>
              <a:buFont typeface="Arial"/>
              <a:buAutoNum type="arabicParenR"/>
            </a:pPr>
            <a:r>
              <a:rPr lang="es-ES" sz="2200" b="1" i="0" u="none" strike="noStrike" cap="none">
                <a:solidFill>
                  <a:srgbClr val="000000"/>
                </a:solidFill>
                <a:latin typeface="Calibri"/>
                <a:ea typeface="Calibri"/>
                <a:cs typeface="Calibri"/>
                <a:sym typeface="Calibri"/>
              </a:rPr>
              <a:t>utilizzare molteplici modalità di presentazione e di rappresentazione</a:t>
            </a:r>
            <a:r>
              <a:rPr lang="es-ES" sz="2200">
                <a:latin typeface="Calibri"/>
                <a:ea typeface="Calibri"/>
                <a:cs typeface="Calibri"/>
                <a:sym typeface="Calibri"/>
              </a:rPr>
              <a:t>:</a:t>
            </a: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457200" marR="0" lvl="0" indent="0" algn="just" rtl="0">
              <a:lnSpc>
                <a:spcPct val="100000"/>
              </a:lnSpc>
              <a:spcBef>
                <a:spcPts val="0"/>
              </a:spcBef>
              <a:spcAft>
                <a:spcPts val="0"/>
              </a:spcAft>
              <a:buNone/>
            </a:pPr>
            <a:endParaRPr sz="2200">
              <a:latin typeface="Calibri"/>
              <a:ea typeface="Calibri"/>
              <a:cs typeface="Calibri"/>
              <a:sym typeface="Calibri"/>
            </a:endParaRPr>
          </a:p>
          <a:p>
            <a:pPr marL="457200" marR="0" lvl="0" indent="-368300" algn="just" rtl="0">
              <a:lnSpc>
                <a:spcPct val="115000"/>
              </a:lnSpc>
              <a:spcBef>
                <a:spcPts val="0"/>
              </a:spcBef>
              <a:spcAft>
                <a:spcPts val="0"/>
              </a:spcAft>
              <a:buClr>
                <a:srgbClr val="000000"/>
              </a:buClr>
              <a:buSzPts val="2200"/>
              <a:buFont typeface="Calibri"/>
              <a:buChar char="●"/>
            </a:pPr>
            <a:r>
              <a:rPr lang="es-ES" sz="2200" i="0" u="none" strike="noStrike" cap="none">
                <a:solidFill>
                  <a:srgbClr val="000000"/>
                </a:solidFill>
                <a:latin typeface="Calibri"/>
                <a:ea typeface="Calibri"/>
                <a:cs typeface="Calibri"/>
                <a:sym typeface="Calibri"/>
              </a:rPr>
              <a:t>gli studenti differiscono tra loro in relazione alle modalità di percepire e comprendere</a:t>
            </a:r>
            <a:endParaRPr sz="2200" i="0" u="none" strike="noStrike" cap="none">
              <a:solidFill>
                <a:srgbClr val="000000"/>
              </a:solidFill>
              <a:latin typeface="Calibri"/>
              <a:ea typeface="Calibri"/>
              <a:cs typeface="Calibri"/>
              <a:sym typeface="Calibri"/>
            </a:endParaRPr>
          </a:p>
          <a:p>
            <a:pPr marL="450000" marR="0" lvl="0" indent="-368300" algn="just" rtl="0">
              <a:lnSpc>
                <a:spcPct val="115000"/>
              </a:lnSpc>
              <a:spcBef>
                <a:spcPts val="0"/>
              </a:spcBef>
              <a:spcAft>
                <a:spcPts val="0"/>
              </a:spcAft>
              <a:buSzPts val="2200"/>
              <a:buFont typeface="Calibri"/>
              <a:buChar char="●"/>
            </a:pPr>
            <a:r>
              <a:rPr lang="es-ES" sz="2200" i="0" u="none" strike="noStrike" cap="none">
                <a:solidFill>
                  <a:srgbClr val="000000"/>
                </a:solidFill>
                <a:latin typeface="Calibri"/>
                <a:ea typeface="Calibri"/>
                <a:cs typeface="Calibri"/>
                <a:sym typeface="Calibri"/>
              </a:rPr>
              <a:t>per assicurare un vero apprendimento occorre che ogni alunno riceva le informazioni attraverso diverse modalità comunicative</a:t>
            </a:r>
            <a:r>
              <a:rPr lang="es-ES" sz="2200">
                <a:latin typeface="Calibri"/>
                <a:ea typeface="Calibri"/>
                <a:cs typeface="Calibri"/>
                <a:sym typeface="Calibri"/>
              </a:rPr>
              <a:t>.</a:t>
            </a: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45720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r>
              <a:rPr lang="es-ES" sz="2200" i="1" u="none" strike="noStrike" cap="none">
                <a:solidFill>
                  <a:srgbClr val="000000"/>
                </a:solidFill>
                <a:highlight>
                  <a:srgbClr val="FCE5CD"/>
                </a:highlight>
                <a:latin typeface="Calibri"/>
                <a:ea typeface="Calibri"/>
                <a:cs typeface="Calibri"/>
                <a:sym typeface="Calibri"/>
              </a:rPr>
              <a:t>Non si tratta soltanto di fornire rappresentazioni che coinvolgano quanti più sensi possibile, ma anche quanti più linguaggi possibili; anche immagini e suoni possono essere veicolati in modi diversi (il linguaggio orale e la musica utilizzano entrambi il canale uditivo ma in modo radicalmente diverso) </a:t>
            </a:r>
            <a:r>
              <a:rPr lang="es-ES" sz="2200" i="0" u="none" strike="noStrike" cap="none">
                <a:solidFill>
                  <a:srgbClr val="000000"/>
                </a:solidFill>
                <a:latin typeface="Calibri"/>
                <a:ea typeface="Calibri"/>
                <a:cs typeface="Calibri"/>
                <a:sym typeface="Calibri"/>
              </a:rPr>
              <a:t> </a:t>
            </a:r>
            <a:endParaRPr sz="2200" i="0" u="none" strike="noStrike" cap="none">
              <a:solidFill>
                <a:srgbClr val="000000"/>
              </a:solidFill>
              <a:latin typeface="Calibri"/>
              <a:ea typeface="Calibri"/>
              <a:cs typeface="Calibri"/>
              <a:sym typeface="Calibri"/>
            </a:endParaRPr>
          </a:p>
        </p:txBody>
      </p:sp>
      <p:sp>
        <p:nvSpPr>
          <p:cNvPr id="96" name="Google Shape;96;p6"/>
          <p:cNvSpPr/>
          <p:nvPr/>
        </p:nvSpPr>
        <p:spPr>
          <a:xfrm>
            <a:off x="3470325" y="528800"/>
            <a:ext cx="4032150" cy="710600"/>
          </a:xfrm>
          <a:prstGeom prst="flowChartPredefined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rgbClr val="F05926"/>
                </a:solidFill>
              </a:rPr>
              <a:t>I PRINCIPI DELL’UDL</a:t>
            </a:r>
            <a:endParaRPr sz="2200" b="1">
              <a:solidFill>
                <a:srgbClr val="F05926"/>
              </a:solidFill>
            </a:endParaRPr>
          </a:p>
        </p:txBody>
      </p:sp>
      <p:sp>
        <p:nvSpPr>
          <p:cNvPr id="97" name="Google Shape;97;p6"/>
          <p:cNvSpPr/>
          <p:nvPr/>
        </p:nvSpPr>
        <p:spPr>
          <a:xfrm>
            <a:off x="5300400" y="2181350"/>
            <a:ext cx="372000" cy="545400"/>
          </a:xfrm>
          <a:prstGeom prst="down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01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p:nvPr/>
        </p:nvSpPr>
        <p:spPr>
          <a:xfrm>
            <a:off x="727125" y="1628475"/>
            <a:ext cx="105102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200" b="1" i="0" u="none" strike="noStrike" cap="none">
                <a:solidFill>
                  <a:srgbClr val="000000"/>
                </a:solidFill>
                <a:latin typeface="Calibri"/>
                <a:ea typeface="Calibri"/>
                <a:cs typeface="Calibri"/>
                <a:sym typeface="Calibri"/>
              </a:rPr>
              <a:t>2)</a:t>
            </a:r>
            <a:r>
              <a:rPr lang="es-ES" sz="2200" i="0" u="none" strike="noStrike" cap="none">
                <a:solidFill>
                  <a:srgbClr val="000000"/>
                </a:solidFill>
                <a:latin typeface="Calibri"/>
                <a:ea typeface="Calibri"/>
                <a:cs typeface="Calibri"/>
                <a:sym typeface="Calibri"/>
              </a:rPr>
              <a:t> </a:t>
            </a:r>
            <a:r>
              <a:rPr lang="es-ES" sz="2200" b="1" i="0" u="none" strike="noStrike" cap="none">
                <a:solidFill>
                  <a:srgbClr val="000000"/>
                </a:solidFill>
                <a:latin typeface="Calibri"/>
                <a:ea typeface="Calibri"/>
                <a:cs typeface="Calibri"/>
                <a:sym typeface="Calibri"/>
              </a:rPr>
              <a:t>ricercare un tipo linguaggio che utilizzi il lessico più semplice, e le strutture grammaticali e di sintattiche più accessibili </a:t>
            </a:r>
            <a:r>
              <a:rPr lang="es-ES" sz="2200" i="0" u="none" strike="noStrike" cap="none">
                <a:solidFill>
                  <a:srgbClr val="000000"/>
                </a:solidFill>
                <a:latin typeface="Calibri"/>
                <a:ea typeface="Calibri"/>
                <a:cs typeface="Calibri"/>
                <a:sym typeface="Calibri"/>
              </a:rPr>
              <a:t>(lasciando a specifici percorsi gli approfondimenti sulle finezze lessicali e sintattiche)</a:t>
            </a: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457200" marR="0" lvl="0" indent="-368300" algn="just" rtl="0">
              <a:lnSpc>
                <a:spcPct val="100000"/>
              </a:lnSpc>
              <a:spcBef>
                <a:spcPts val="0"/>
              </a:spcBef>
              <a:spcAft>
                <a:spcPts val="0"/>
              </a:spcAft>
              <a:buClr>
                <a:srgbClr val="000000"/>
              </a:buClr>
              <a:buSzPts val="2200"/>
              <a:buFont typeface="Calibri"/>
              <a:buChar char="●"/>
            </a:pPr>
            <a:r>
              <a:rPr lang="es-ES" sz="2200" i="0" u="none" strike="noStrike" cap="none">
                <a:solidFill>
                  <a:srgbClr val="000000"/>
                </a:solidFill>
                <a:latin typeface="Calibri"/>
                <a:ea typeface="Calibri"/>
                <a:cs typeface="Calibri"/>
                <a:sym typeface="Calibri"/>
              </a:rPr>
              <a:t>fornendo strumenti per decodificare simboli, espressioni e notazioni matematiche, espressioni linguistiche, ecc. </a:t>
            </a: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200" i="1" u="none" strike="noStrike" cap="none">
                <a:solidFill>
                  <a:srgbClr val="000000"/>
                </a:solidFill>
                <a:highlight>
                  <a:srgbClr val="FCE5CD"/>
                </a:highlight>
                <a:latin typeface="Calibri"/>
                <a:ea typeface="Calibri"/>
                <a:cs typeface="Calibri"/>
                <a:sym typeface="Calibri"/>
              </a:rPr>
              <a:t>Occorre anche promuovere la comprensione incrociata attraverso i diversi linguaggi </a:t>
            </a:r>
            <a:endParaRPr sz="2200" i="1" u="none" strike="noStrike" cap="none">
              <a:solidFill>
                <a:srgbClr val="000000"/>
              </a:solidFill>
              <a:highlight>
                <a:srgbClr val="FCE5CD"/>
              </a:highlight>
              <a:latin typeface="Calibri"/>
              <a:ea typeface="Calibri"/>
              <a:cs typeface="Calibri"/>
              <a:sym typeface="Calibri"/>
            </a:endParaRPr>
          </a:p>
        </p:txBody>
      </p:sp>
      <p:sp>
        <p:nvSpPr>
          <p:cNvPr id="103" name="Google Shape;103;p7"/>
          <p:cNvSpPr/>
          <p:nvPr/>
        </p:nvSpPr>
        <p:spPr>
          <a:xfrm>
            <a:off x="3470325" y="528800"/>
            <a:ext cx="4032150" cy="710600"/>
          </a:xfrm>
          <a:prstGeom prst="flowChartPredefined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rgbClr val="F05926"/>
                </a:solidFill>
              </a:rPr>
              <a:t>I PRINCIPI DELL’UDL</a:t>
            </a:r>
            <a:endParaRPr sz="2200" b="1">
              <a:solidFill>
                <a:srgbClr val="F05926"/>
              </a:solidFill>
            </a:endParaRPr>
          </a:p>
        </p:txBody>
      </p:sp>
      <p:sp>
        <p:nvSpPr>
          <p:cNvPr id="104" name="Google Shape;104;p7"/>
          <p:cNvSpPr/>
          <p:nvPr/>
        </p:nvSpPr>
        <p:spPr>
          <a:xfrm>
            <a:off x="5213700" y="3214175"/>
            <a:ext cx="545400" cy="644400"/>
          </a:xfrm>
          <a:prstGeom prst="down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74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p:nvPr/>
        </p:nvSpPr>
        <p:spPr>
          <a:xfrm>
            <a:off x="689625" y="1688725"/>
            <a:ext cx="10612800" cy="517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200" b="1" i="0" u="none" strike="noStrike" cap="none">
                <a:solidFill>
                  <a:srgbClr val="000000"/>
                </a:solidFill>
                <a:latin typeface="Calibri"/>
                <a:ea typeface="Calibri"/>
                <a:cs typeface="Calibri"/>
                <a:sym typeface="Calibri"/>
              </a:rPr>
              <a:t>3)</a:t>
            </a:r>
            <a:r>
              <a:rPr lang="es-ES" sz="2200" i="0" u="none" strike="noStrike" cap="none">
                <a:solidFill>
                  <a:srgbClr val="000000"/>
                </a:solidFill>
                <a:latin typeface="Calibri"/>
                <a:ea typeface="Calibri"/>
                <a:cs typeface="Calibri"/>
                <a:sym typeface="Calibri"/>
              </a:rPr>
              <a:t> </a:t>
            </a:r>
            <a:r>
              <a:rPr lang="es-ES" sz="2200" b="1" i="0" u="none" strike="noStrike" cap="none">
                <a:solidFill>
                  <a:srgbClr val="000000"/>
                </a:solidFill>
                <a:latin typeface="Calibri"/>
                <a:ea typeface="Calibri"/>
                <a:cs typeface="Calibri"/>
                <a:sym typeface="Calibri"/>
              </a:rPr>
              <a:t>fornire diverse opzioni per la comprensione</a:t>
            </a:r>
            <a:r>
              <a:rPr lang="es-ES" sz="2200" i="0" u="none" strike="noStrike" cap="none">
                <a:solidFill>
                  <a:srgbClr val="000000"/>
                </a:solidFill>
                <a:latin typeface="Calibri"/>
                <a:ea typeface="Calibri"/>
                <a:cs typeface="Calibri"/>
                <a:sym typeface="Calibri"/>
              </a:rPr>
              <a:t>: </a:t>
            </a: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457200" marR="0" lvl="0" indent="-368300" algn="just" rtl="0">
              <a:lnSpc>
                <a:spcPct val="100000"/>
              </a:lnSpc>
              <a:spcBef>
                <a:spcPts val="0"/>
              </a:spcBef>
              <a:spcAft>
                <a:spcPts val="0"/>
              </a:spcAft>
              <a:buClr>
                <a:srgbClr val="000000"/>
              </a:buClr>
              <a:buSzPts val="2200"/>
              <a:buFont typeface="Calibri"/>
              <a:buChar char="●"/>
            </a:pPr>
            <a:r>
              <a:rPr lang="es-ES" sz="2200" i="0" u="none" strike="noStrike" cap="none">
                <a:solidFill>
                  <a:srgbClr val="000000"/>
                </a:solidFill>
                <a:latin typeface="Calibri"/>
                <a:ea typeface="Calibri"/>
                <a:cs typeface="Calibri"/>
                <a:sym typeface="Calibri"/>
              </a:rPr>
              <a:t>“lo scopo dell’educazione non è di rendere le informazioni accessibili ma piuttosto di insegnare a ciascun allievo come trasformare le informazioni accessibili in conoscenza utilizzabile (le scienze cognitive hanno dimostrato che questo non è un atto passivo ma un processo attivo). </a:t>
            </a: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200" i="1" u="none" strike="noStrike" cap="none">
                <a:solidFill>
                  <a:srgbClr val="000000"/>
                </a:solidFill>
                <a:highlight>
                  <a:srgbClr val="FCE5CD"/>
                </a:highlight>
                <a:latin typeface="Calibri"/>
                <a:ea typeface="Calibri"/>
                <a:cs typeface="Calibri"/>
                <a:sym typeface="Calibri"/>
              </a:rPr>
              <a:t>Occorre promuovere le capacità di processare le informazioni (information processing skills) – quindi capacità quali l’attenzione selettiva e la capacità di integrare le nuove informazioni con quanto già conosciuto, ristrutturando il campo della conoscenza e non soltanto aggiungendo. Una progettazione accurata della presentazione delle informazioni deve prevedere anche i supporti (scaffolds) necessari per assicurare ad ogni allievo l’accesso alla conoscenza.</a:t>
            </a:r>
            <a:endParaRPr sz="2200" i="1" u="none" strike="noStrike" cap="none">
              <a:solidFill>
                <a:srgbClr val="000000"/>
              </a:solidFill>
              <a:highlight>
                <a:srgbClr val="FCE5CD"/>
              </a:highlight>
              <a:latin typeface="Calibri"/>
              <a:ea typeface="Calibri"/>
              <a:cs typeface="Calibri"/>
              <a:sym typeface="Calibri"/>
            </a:endParaRPr>
          </a:p>
        </p:txBody>
      </p:sp>
      <p:sp>
        <p:nvSpPr>
          <p:cNvPr id="110" name="Google Shape;110;p8"/>
          <p:cNvSpPr/>
          <p:nvPr/>
        </p:nvSpPr>
        <p:spPr>
          <a:xfrm>
            <a:off x="3470325" y="528800"/>
            <a:ext cx="4032150" cy="710600"/>
          </a:xfrm>
          <a:prstGeom prst="flowChartPredefined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solidFill>
                  <a:srgbClr val="F05926"/>
                </a:solidFill>
              </a:rPr>
              <a:t>I PRINCIPI DELL’UDL</a:t>
            </a:r>
            <a:endParaRPr sz="2200" b="1">
              <a:solidFill>
                <a:srgbClr val="F05926"/>
              </a:solidFill>
            </a:endParaRPr>
          </a:p>
        </p:txBody>
      </p:sp>
      <p:sp>
        <p:nvSpPr>
          <p:cNvPr id="111" name="Google Shape;111;p8"/>
          <p:cNvSpPr/>
          <p:nvPr/>
        </p:nvSpPr>
        <p:spPr>
          <a:xfrm>
            <a:off x="5213700" y="2255700"/>
            <a:ext cx="545400" cy="644400"/>
          </a:xfrm>
          <a:prstGeom prst="down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17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g12e0acc4771_0_15"/>
          <p:cNvSpPr txBox="1">
            <a:spLocks noGrp="1"/>
          </p:cNvSpPr>
          <p:nvPr>
            <p:ph type="body" idx="1"/>
          </p:nvPr>
        </p:nvSpPr>
        <p:spPr>
          <a:xfrm>
            <a:off x="838201" y="182562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Font typeface="Arial"/>
              <a:buNone/>
            </a:pPr>
            <a:r>
              <a:rPr lang="es-ES" sz="2200" b="1" dirty="0" err="1">
                <a:solidFill>
                  <a:srgbClr val="C55A11"/>
                </a:solidFill>
                <a:latin typeface="Calibri"/>
                <a:ea typeface="Calibri"/>
                <a:cs typeface="Calibri"/>
                <a:sym typeface="Calibri"/>
              </a:rPr>
              <a:t>Plannig</a:t>
            </a:r>
            <a:r>
              <a:rPr lang="es-ES" sz="2200" b="1" dirty="0">
                <a:solidFill>
                  <a:srgbClr val="C55A11"/>
                </a:solidFill>
                <a:latin typeface="Calibri"/>
                <a:ea typeface="Calibri"/>
                <a:cs typeface="Calibri"/>
                <a:sym typeface="Calibri"/>
              </a:rPr>
              <a:t> </a:t>
            </a:r>
            <a:r>
              <a:rPr lang="es-ES" sz="2200" b="1" dirty="0" err="1">
                <a:solidFill>
                  <a:srgbClr val="C55A11"/>
                </a:solidFill>
                <a:latin typeface="Calibri"/>
                <a:ea typeface="Calibri"/>
                <a:cs typeface="Calibri"/>
                <a:sym typeface="Calibri"/>
              </a:rPr>
              <a:t>for</a:t>
            </a:r>
            <a:r>
              <a:rPr lang="es-ES" sz="2200" b="1" dirty="0">
                <a:solidFill>
                  <a:srgbClr val="C55A11"/>
                </a:solidFill>
                <a:latin typeface="Calibri"/>
                <a:ea typeface="Calibri"/>
                <a:cs typeface="Calibri"/>
                <a:sym typeface="Calibri"/>
              </a:rPr>
              <a:t> </a:t>
            </a:r>
            <a:r>
              <a:rPr lang="es-ES" sz="2200" b="1" dirty="0" err="1">
                <a:solidFill>
                  <a:srgbClr val="C55A11"/>
                </a:solidFill>
                <a:latin typeface="Calibri"/>
                <a:ea typeface="Calibri"/>
                <a:cs typeface="Calibri"/>
                <a:sym typeface="Calibri"/>
              </a:rPr>
              <a:t>All</a:t>
            </a:r>
            <a:r>
              <a:rPr lang="es-ES" sz="2200" b="1" dirty="0">
                <a:solidFill>
                  <a:srgbClr val="C55A11"/>
                </a:solidFill>
                <a:latin typeface="Calibri"/>
                <a:ea typeface="Calibri"/>
                <a:cs typeface="Calibri"/>
                <a:sym typeface="Calibri"/>
              </a:rPr>
              <a:t> </a:t>
            </a:r>
            <a:r>
              <a:rPr lang="es-ES" sz="2200" b="1" dirty="0" err="1">
                <a:solidFill>
                  <a:srgbClr val="C55A11"/>
                </a:solidFill>
                <a:latin typeface="Calibri"/>
                <a:ea typeface="Calibri"/>
                <a:cs typeface="Calibri"/>
                <a:sym typeface="Calibri"/>
              </a:rPr>
              <a:t>Learners</a:t>
            </a:r>
            <a:r>
              <a:rPr lang="es-ES" sz="2200" b="1" dirty="0">
                <a:solidFill>
                  <a:srgbClr val="C55A11"/>
                </a:solidFill>
                <a:latin typeface="Calibri"/>
                <a:ea typeface="Calibri"/>
                <a:cs typeface="Calibri"/>
                <a:sym typeface="Calibri"/>
              </a:rPr>
              <a:t>: un </a:t>
            </a:r>
            <a:r>
              <a:rPr lang="es-ES" sz="2200" b="1" dirty="0" err="1">
                <a:solidFill>
                  <a:srgbClr val="C55A11"/>
                </a:solidFill>
                <a:latin typeface="Calibri"/>
                <a:ea typeface="Calibri"/>
                <a:cs typeface="Calibri"/>
                <a:sym typeface="Calibri"/>
              </a:rPr>
              <a:t>processo</a:t>
            </a:r>
            <a:r>
              <a:rPr lang="es-ES" sz="2200" b="1" dirty="0">
                <a:solidFill>
                  <a:srgbClr val="C55A11"/>
                </a:solidFill>
                <a:latin typeface="Calibri"/>
                <a:ea typeface="Calibri"/>
                <a:cs typeface="Calibri"/>
                <a:sym typeface="Calibri"/>
              </a:rPr>
              <a:t> in 4 </a:t>
            </a:r>
            <a:r>
              <a:rPr lang="es-ES" sz="2200" b="1" dirty="0" err="1">
                <a:solidFill>
                  <a:srgbClr val="C55A11"/>
                </a:solidFill>
                <a:latin typeface="Calibri"/>
                <a:ea typeface="Calibri"/>
                <a:cs typeface="Calibri"/>
                <a:sym typeface="Calibri"/>
              </a:rPr>
              <a:t>fasi</a:t>
            </a:r>
            <a:endParaRPr lang="es-ES" sz="2200" dirty="0">
              <a:latin typeface="Calibri"/>
              <a:ea typeface="Calibri"/>
              <a:cs typeface="Calibri"/>
              <a:sym typeface="Calibri"/>
            </a:endParaRPr>
          </a:p>
          <a:p>
            <a:pPr marL="177800" lvl="0" indent="0" algn="l" rtl="0">
              <a:lnSpc>
                <a:spcPct val="100000"/>
              </a:lnSpc>
              <a:spcBef>
                <a:spcPts val="0"/>
              </a:spcBef>
              <a:spcAft>
                <a:spcPts val="0"/>
              </a:spcAft>
              <a:buClr>
                <a:srgbClr val="000000"/>
              </a:buClr>
              <a:buFont typeface="Arial"/>
              <a:buNone/>
            </a:pPr>
            <a:endParaRPr sz="2200" b="1" dirty="0">
              <a:solidFill>
                <a:srgbClr val="0070C0"/>
              </a:solidFill>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r>
              <a:rPr lang="es-ES" sz="2200" i="1" dirty="0" err="1">
                <a:latin typeface="Calibri"/>
                <a:ea typeface="Calibri"/>
                <a:cs typeface="Calibri"/>
                <a:sym typeface="Calibri"/>
              </a:rPr>
              <a:t>Step</a:t>
            </a:r>
            <a:r>
              <a:rPr lang="es-ES" sz="2200" i="1" dirty="0">
                <a:latin typeface="Calibri"/>
                <a:ea typeface="Calibri"/>
                <a:cs typeface="Calibri"/>
                <a:sym typeface="Calibri"/>
              </a:rPr>
              <a:t> 1: </a:t>
            </a:r>
            <a:r>
              <a:rPr lang="es-ES" sz="2200" dirty="0" err="1">
                <a:solidFill>
                  <a:srgbClr val="C55A11"/>
                </a:solidFill>
                <a:latin typeface="Calibri"/>
                <a:ea typeface="Calibri"/>
                <a:cs typeface="Calibri"/>
                <a:sym typeface="Calibri"/>
              </a:rPr>
              <a:t>stabilire</a:t>
            </a:r>
            <a:r>
              <a:rPr lang="es-ES" sz="2200" dirty="0">
                <a:solidFill>
                  <a:srgbClr val="C55A11"/>
                </a:solidFill>
                <a:latin typeface="Calibri"/>
                <a:ea typeface="Calibri"/>
                <a:cs typeface="Calibri"/>
                <a:sym typeface="Calibri"/>
              </a:rPr>
              <a:t> </a:t>
            </a:r>
            <a:r>
              <a:rPr lang="es-ES" sz="2200" dirty="0" err="1">
                <a:solidFill>
                  <a:srgbClr val="C55A11"/>
                </a:solidFill>
                <a:latin typeface="Calibri"/>
                <a:ea typeface="Calibri"/>
                <a:cs typeface="Calibri"/>
                <a:sym typeface="Calibri"/>
              </a:rPr>
              <a:t>gli</a:t>
            </a:r>
            <a:r>
              <a:rPr lang="es-ES" sz="2200" dirty="0">
                <a:solidFill>
                  <a:srgbClr val="C55A11"/>
                </a:solidFill>
                <a:latin typeface="Calibri"/>
                <a:ea typeface="Calibri"/>
                <a:cs typeface="Calibri"/>
                <a:sym typeface="Calibri"/>
              </a:rPr>
              <a:t> </a:t>
            </a:r>
            <a:r>
              <a:rPr lang="es-ES" sz="2200" dirty="0" err="1">
                <a:solidFill>
                  <a:srgbClr val="C55A11"/>
                </a:solidFill>
                <a:latin typeface="Calibri"/>
                <a:ea typeface="Calibri"/>
                <a:cs typeface="Calibri"/>
                <a:sym typeface="Calibri"/>
              </a:rPr>
              <a:t>obiettivi</a:t>
            </a:r>
            <a:endParaRPr sz="2200" dirty="0">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endParaRPr sz="2200" dirty="0">
              <a:solidFill>
                <a:srgbClr val="C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r>
              <a:rPr lang="es-ES" sz="2200" i="1" dirty="0" err="1">
                <a:latin typeface="Calibri"/>
                <a:ea typeface="Calibri"/>
                <a:cs typeface="Calibri"/>
                <a:sym typeface="Calibri"/>
              </a:rPr>
              <a:t>Step</a:t>
            </a:r>
            <a:r>
              <a:rPr lang="es-ES" sz="2200" i="1" dirty="0">
                <a:latin typeface="Calibri"/>
                <a:ea typeface="Calibri"/>
                <a:cs typeface="Calibri"/>
                <a:sym typeface="Calibri"/>
              </a:rPr>
              <a:t> 2: </a:t>
            </a:r>
            <a:r>
              <a:rPr lang="es-ES" sz="2200" dirty="0" err="1">
                <a:solidFill>
                  <a:srgbClr val="C55A11"/>
                </a:solidFill>
                <a:latin typeface="Calibri"/>
                <a:ea typeface="Calibri"/>
                <a:cs typeface="Calibri"/>
                <a:sym typeface="Calibri"/>
              </a:rPr>
              <a:t>analizzare</a:t>
            </a:r>
            <a:r>
              <a:rPr lang="es-ES" sz="2200" dirty="0">
                <a:solidFill>
                  <a:srgbClr val="C55A11"/>
                </a:solidFill>
                <a:latin typeface="Calibri"/>
                <a:ea typeface="Calibri"/>
                <a:cs typeface="Calibri"/>
                <a:sym typeface="Calibri"/>
              </a:rPr>
              <a:t> la </a:t>
            </a:r>
            <a:r>
              <a:rPr lang="es-ES" sz="2200" dirty="0" err="1">
                <a:solidFill>
                  <a:srgbClr val="C55A11"/>
                </a:solidFill>
                <a:latin typeface="Calibri"/>
                <a:ea typeface="Calibri"/>
                <a:cs typeface="Calibri"/>
                <a:sym typeface="Calibri"/>
              </a:rPr>
              <a:t>programmazione</a:t>
            </a:r>
            <a:r>
              <a:rPr lang="es-ES" sz="2200" dirty="0">
                <a:solidFill>
                  <a:srgbClr val="C55A11"/>
                </a:solidFill>
                <a:latin typeface="Calibri"/>
                <a:ea typeface="Calibri"/>
                <a:cs typeface="Calibri"/>
                <a:sym typeface="Calibri"/>
              </a:rPr>
              <a:t> </a:t>
            </a:r>
            <a:r>
              <a:rPr lang="es-ES" sz="2200" dirty="0" err="1">
                <a:solidFill>
                  <a:srgbClr val="C55A11"/>
                </a:solidFill>
                <a:latin typeface="Calibri"/>
                <a:ea typeface="Calibri"/>
                <a:cs typeface="Calibri"/>
                <a:sym typeface="Calibri"/>
              </a:rPr>
              <a:t>attuale</a:t>
            </a:r>
            <a:r>
              <a:rPr lang="es-ES" sz="2200" dirty="0">
                <a:solidFill>
                  <a:srgbClr val="C55A11"/>
                </a:solidFill>
                <a:latin typeface="Calibri"/>
                <a:ea typeface="Calibri"/>
                <a:cs typeface="Calibri"/>
                <a:sym typeface="Calibri"/>
              </a:rPr>
              <a:t> per la </a:t>
            </a:r>
            <a:r>
              <a:rPr lang="es-ES" sz="2200" dirty="0" err="1">
                <a:solidFill>
                  <a:srgbClr val="C55A11"/>
                </a:solidFill>
                <a:latin typeface="Calibri"/>
                <a:ea typeface="Calibri"/>
                <a:cs typeface="Calibri"/>
                <a:sym typeface="Calibri"/>
              </a:rPr>
              <a:t>classe</a:t>
            </a:r>
            <a:r>
              <a:rPr lang="es-ES" sz="2200" dirty="0">
                <a:solidFill>
                  <a:srgbClr val="C55A11"/>
                </a:solidFill>
                <a:latin typeface="Calibri"/>
                <a:ea typeface="Calibri"/>
                <a:cs typeface="Calibri"/>
                <a:sym typeface="Calibri"/>
              </a:rPr>
              <a:t> </a:t>
            </a:r>
            <a:endParaRPr sz="2200" dirty="0">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endParaRPr sz="2200" dirty="0">
              <a:solidFill>
                <a:srgbClr val="C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r>
              <a:rPr lang="es-ES" sz="2200" i="1" dirty="0" err="1">
                <a:latin typeface="Calibri"/>
                <a:ea typeface="Calibri"/>
                <a:cs typeface="Calibri"/>
                <a:sym typeface="Calibri"/>
              </a:rPr>
              <a:t>Step</a:t>
            </a:r>
            <a:r>
              <a:rPr lang="es-ES" sz="2200" i="1" dirty="0">
                <a:latin typeface="Calibri"/>
                <a:ea typeface="Calibri"/>
                <a:cs typeface="Calibri"/>
                <a:sym typeface="Calibri"/>
              </a:rPr>
              <a:t> 3: </a:t>
            </a:r>
            <a:r>
              <a:rPr lang="es-ES" sz="2200" dirty="0" err="1">
                <a:solidFill>
                  <a:srgbClr val="C55A11"/>
                </a:solidFill>
                <a:latin typeface="Calibri"/>
                <a:ea typeface="Calibri"/>
                <a:cs typeface="Calibri"/>
                <a:sym typeface="Calibri"/>
              </a:rPr>
              <a:t>applicare</a:t>
            </a:r>
            <a:r>
              <a:rPr lang="es-ES" sz="2200" dirty="0">
                <a:solidFill>
                  <a:srgbClr val="C55A11"/>
                </a:solidFill>
                <a:latin typeface="Calibri"/>
                <a:ea typeface="Calibri"/>
                <a:cs typeface="Calibri"/>
                <a:sym typeface="Calibri"/>
              </a:rPr>
              <a:t> i </a:t>
            </a:r>
            <a:r>
              <a:rPr lang="es-ES" sz="2200" dirty="0" err="1">
                <a:solidFill>
                  <a:srgbClr val="C55A11"/>
                </a:solidFill>
                <a:latin typeface="Calibri"/>
                <a:ea typeface="Calibri"/>
                <a:cs typeface="Calibri"/>
                <a:sym typeface="Calibri"/>
              </a:rPr>
              <a:t>principi</a:t>
            </a:r>
            <a:r>
              <a:rPr lang="es-ES" sz="2200" dirty="0">
                <a:solidFill>
                  <a:srgbClr val="C55A11"/>
                </a:solidFill>
                <a:latin typeface="Calibri"/>
                <a:ea typeface="Calibri"/>
                <a:cs typeface="Calibri"/>
                <a:sym typeface="Calibri"/>
              </a:rPr>
              <a:t>  UDL </a:t>
            </a:r>
            <a:r>
              <a:rPr lang="es-ES" sz="2200" dirty="0" err="1">
                <a:solidFill>
                  <a:srgbClr val="C55A11"/>
                </a:solidFill>
                <a:latin typeface="Calibri"/>
                <a:ea typeface="Calibri"/>
                <a:cs typeface="Calibri"/>
                <a:sym typeface="Calibri"/>
              </a:rPr>
              <a:t>alla</a:t>
            </a:r>
            <a:r>
              <a:rPr lang="es-ES" sz="2200" dirty="0">
                <a:solidFill>
                  <a:srgbClr val="C55A11"/>
                </a:solidFill>
                <a:latin typeface="Calibri"/>
                <a:ea typeface="Calibri"/>
                <a:cs typeface="Calibri"/>
                <a:sym typeface="Calibri"/>
              </a:rPr>
              <a:t> </a:t>
            </a:r>
            <a:r>
              <a:rPr lang="es-ES" sz="2200" dirty="0" err="1">
                <a:solidFill>
                  <a:srgbClr val="C55A11"/>
                </a:solidFill>
                <a:latin typeface="Calibri"/>
                <a:ea typeface="Calibri"/>
                <a:cs typeface="Calibri"/>
                <a:sym typeface="Calibri"/>
              </a:rPr>
              <a:t>lezione</a:t>
            </a:r>
            <a:r>
              <a:rPr lang="es-ES" sz="2200" dirty="0">
                <a:solidFill>
                  <a:srgbClr val="C55A11"/>
                </a:solidFill>
                <a:latin typeface="Calibri"/>
                <a:ea typeface="Calibri"/>
                <a:cs typeface="Calibri"/>
                <a:sym typeface="Calibri"/>
              </a:rPr>
              <a:t> o </a:t>
            </a:r>
            <a:r>
              <a:rPr lang="es-ES" sz="2200" dirty="0" err="1">
                <a:solidFill>
                  <a:srgbClr val="C55A11"/>
                </a:solidFill>
                <a:latin typeface="Calibri"/>
                <a:ea typeface="Calibri"/>
                <a:cs typeface="Calibri"/>
                <a:sym typeface="Calibri"/>
              </a:rPr>
              <a:t>all’unità</a:t>
            </a:r>
            <a:r>
              <a:rPr lang="es-ES" sz="2200" dirty="0">
                <a:solidFill>
                  <a:srgbClr val="C55A11"/>
                </a:solidFill>
                <a:latin typeface="Calibri"/>
                <a:ea typeface="Calibri"/>
                <a:cs typeface="Calibri"/>
                <a:sym typeface="Calibri"/>
              </a:rPr>
              <a:t> di </a:t>
            </a:r>
            <a:r>
              <a:rPr lang="es-ES" sz="2200" dirty="0" err="1">
                <a:solidFill>
                  <a:srgbClr val="C55A11"/>
                </a:solidFill>
                <a:latin typeface="Calibri"/>
                <a:ea typeface="Calibri"/>
                <a:cs typeface="Calibri"/>
                <a:sym typeface="Calibri"/>
              </a:rPr>
              <a:t>apprendimento</a:t>
            </a:r>
            <a:r>
              <a:rPr lang="es-ES" sz="2200" dirty="0">
                <a:solidFill>
                  <a:srgbClr val="C55A11"/>
                </a:solidFill>
                <a:latin typeface="Calibri"/>
                <a:ea typeface="Calibri"/>
                <a:cs typeface="Calibri"/>
                <a:sym typeface="Calibri"/>
              </a:rPr>
              <a:t> </a:t>
            </a:r>
            <a:endParaRPr sz="2200" dirty="0">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endParaRPr sz="2200" dirty="0">
              <a:solidFill>
                <a:srgbClr val="C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Font typeface="Arial"/>
              <a:buNone/>
            </a:pPr>
            <a:r>
              <a:rPr lang="es-ES" sz="2200" i="1" dirty="0" err="1">
                <a:latin typeface="Calibri"/>
                <a:ea typeface="Calibri"/>
                <a:cs typeface="Calibri"/>
                <a:sym typeface="Calibri"/>
              </a:rPr>
              <a:t>Step</a:t>
            </a:r>
            <a:r>
              <a:rPr lang="es-ES" sz="2200" i="1" dirty="0">
                <a:latin typeface="Calibri"/>
                <a:ea typeface="Calibri"/>
                <a:cs typeface="Calibri"/>
                <a:sym typeface="Calibri"/>
              </a:rPr>
              <a:t> 4</a:t>
            </a:r>
            <a:r>
              <a:rPr lang="es-ES" sz="2200" dirty="0">
                <a:latin typeface="Calibri"/>
                <a:ea typeface="Calibri"/>
                <a:cs typeface="Calibri"/>
                <a:sym typeface="Calibri"/>
              </a:rPr>
              <a:t>: </a:t>
            </a:r>
            <a:r>
              <a:rPr lang="es-ES" sz="2200" dirty="0" err="1">
                <a:solidFill>
                  <a:srgbClr val="C55A11"/>
                </a:solidFill>
                <a:latin typeface="Calibri"/>
                <a:ea typeface="Calibri"/>
                <a:cs typeface="Calibri"/>
                <a:sym typeface="Calibri"/>
              </a:rPr>
              <a:t>Insegnare</a:t>
            </a:r>
            <a:r>
              <a:rPr lang="es-ES" sz="2200" dirty="0">
                <a:solidFill>
                  <a:srgbClr val="C55A11"/>
                </a:solidFill>
                <a:latin typeface="Calibri"/>
                <a:ea typeface="Calibri"/>
                <a:cs typeface="Calibri"/>
                <a:sym typeface="Calibri"/>
              </a:rPr>
              <a:t> la </a:t>
            </a:r>
            <a:r>
              <a:rPr lang="es-ES" sz="2200" dirty="0" err="1">
                <a:solidFill>
                  <a:srgbClr val="C55A11"/>
                </a:solidFill>
                <a:latin typeface="Calibri"/>
                <a:ea typeface="Calibri"/>
                <a:cs typeface="Calibri"/>
                <a:sym typeface="Calibri"/>
              </a:rPr>
              <a:t>lezione</a:t>
            </a:r>
            <a:r>
              <a:rPr lang="es-ES" sz="2200" dirty="0">
                <a:solidFill>
                  <a:srgbClr val="C55A11"/>
                </a:solidFill>
                <a:latin typeface="Calibri"/>
                <a:ea typeface="Calibri"/>
                <a:cs typeface="Calibri"/>
                <a:sym typeface="Calibri"/>
              </a:rPr>
              <a:t> o </a:t>
            </a:r>
            <a:r>
              <a:rPr lang="es-ES" sz="2200" dirty="0" err="1">
                <a:solidFill>
                  <a:srgbClr val="C55A11"/>
                </a:solidFill>
                <a:latin typeface="Calibri"/>
                <a:ea typeface="Calibri"/>
                <a:cs typeface="Calibri"/>
                <a:sym typeface="Calibri"/>
              </a:rPr>
              <a:t>unità</a:t>
            </a:r>
            <a:r>
              <a:rPr lang="es-ES" sz="2200" dirty="0">
                <a:solidFill>
                  <a:srgbClr val="C55A11"/>
                </a:solidFill>
                <a:latin typeface="Calibri"/>
                <a:ea typeface="Calibri"/>
                <a:cs typeface="Calibri"/>
                <a:sym typeface="Calibri"/>
              </a:rPr>
              <a:t> UDL</a:t>
            </a:r>
            <a:endParaRPr sz="2200" dirty="0">
              <a:solidFill>
                <a:srgbClr val="C55A11"/>
              </a:solidFill>
              <a:latin typeface="Calibri"/>
              <a:ea typeface="Calibri"/>
              <a:cs typeface="Calibri"/>
              <a:sym typeface="Calibri"/>
            </a:endParaRPr>
          </a:p>
          <a:p>
            <a:pPr marL="177800" lvl="0" indent="0" algn="l" rtl="0">
              <a:lnSpc>
                <a:spcPct val="100000"/>
              </a:lnSpc>
              <a:spcBef>
                <a:spcPts val="0"/>
              </a:spcBef>
              <a:spcAft>
                <a:spcPts val="0"/>
              </a:spcAft>
              <a:buClr>
                <a:srgbClr val="000000"/>
              </a:buClr>
              <a:buFont typeface="Arial"/>
              <a:buNone/>
            </a:pPr>
            <a:r>
              <a:rPr lang="es-ES" sz="3300" b="1" dirty="0">
                <a:solidFill>
                  <a:srgbClr val="0070C0"/>
                </a:solidFill>
                <a:latin typeface="Helvetica Neue"/>
                <a:ea typeface="Helvetica Neue"/>
                <a:cs typeface="Helvetica Neue"/>
                <a:sym typeface="Helvetica Neue"/>
              </a:rPr>
              <a:t> </a:t>
            </a:r>
            <a:endParaRPr sz="3300" b="1" dirty="0">
              <a:solidFill>
                <a:srgbClr val="0070C0"/>
              </a:solidFill>
              <a:latin typeface="Helvetica Neue"/>
              <a:ea typeface="Helvetica Neue"/>
              <a:cs typeface="Helvetica Neue"/>
              <a:sym typeface="Helvetica Neue"/>
            </a:endParaRPr>
          </a:p>
          <a:p>
            <a:pPr marL="0" lvl="0" indent="0" algn="l" rtl="0">
              <a:spcBef>
                <a:spcPts val="1000"/>
              </a:spcBef>
              <a:spcAft>
                <a:spcPts val="0"/>
              </a:spcAft>
              <a:buNone/>
            </a:pPr>
            <a:endParaRPr sz="1900" dirty="0"/>
          </a:p>
        </p:txBody>
      </p:sp>
    </p:spTree>
    <p:extLst>
      <p:ext uri="{BB962C8B-B14F-4D97-AF65-F5344CB8AC3E}">
        <p14:creationId xmlns:p14="http://schemas.microsoft.com/office/powerpoint/2010/main" val="106418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7"/>
        <p:cNvGrpSpPr/>
        <p:nvPr/>
      </p:nvGrpSpPr>
      <p:grpSpPr>
        <a:xfrm>
          <a:off x="0" y="0"/>
          <a:ext cx="0" cy="0"/>
          <a:chOff x="0" y="0"/>
          <a:chExt cx="0" cy="0"/>
        </a:xfrm>
      </p:grpSpPr>
      <p:sp>
        <p:nvSpPr>
          <p:cNvPr id="138" name="Google Shape;138;p21"/>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6600"/>
              <a:buFont typeface="Arial"/>
              <a:buNone/>
            </a:pPr>
            <a:r>
              <a:rPr lang="es-ES" sz="6600" b="1" i="0" u="none" strike="noStrike" cap="none">
                <a:solidFill>
                  <a:schemeClr val="lt1"/>
                </a:solidFill>
                <a:latin typeface="Helvetica Neue"/>
                <a:ea typeface="Helvetica Neue"/>
                <a:cs typeface="Helvetica Neue"/>
                <a:sym typeface="Helvetica Neue"/>
              </a:rPr>
              <a:t>ART-THERAPY AND 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313270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45" name="Google Shape;145;p22"/>
          <p:cNvSpPr txBox="1"/>
          <p:nvPr/>
        </p:nvSpPr>
        <p:spPr>
          <a:xfrm>
            <a:off x="567159" y="1577941"/>
            <a:ext cx="10996023" cy="49089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s-ES" sz="2200" b="0" i="0" u="none" strike="noStrike" cap="none" dirty="0" err="1">
                <a:solidFill>
                  <a:schemeClr val="tx1"/>
                </a:solidFill>
                <a:latin typeface="Helvetica Neue"/>
                <a:ea typeface="Helvetica Neue"/>
                <a:cs typeface="Helvetica Neue"/>
                <a:sym typeface="Helvetica Neue"/>
              </a:rPr>
              <a:t>L’</a:t>
            </a:r>
            <a:r>
              <a:rPr lang="es-ES" sz="2200" b="0" i="0" u="none" strike="noStrike" cap="none" dirty="0" err="1">
                <a:solidFill>
                  <a:srgbClr val="C55A11"/>
                </a:solidFill>
                <a:latin typeface="Helvetica Neue"/>
                <a:ea typeface="Helvetica Neue"/>
                <a:cs typeface="Helvetica Neue"/>
                <a:sym typeface="Helvetica Neue"/>
              </a:rPr>
              <a:t>Arte</a:t>
            </a:r>
            <a:r>
              <a:rPr lang="es-ES" sz="2200" b="0" i="0" u="none" strike="noStrike" cap="none" dirty="0">
                <a:solidFill>
                  <a:srgbClr val="C55A11"/>
                </a:solidFill>
                <a:latin typeface="Helvetica Neue"/>
                <a:ea typeface="Helvetica Neue"/>
                <a:cs typeface="Helvetica Neue"/>
                <a:sym typeface="Helvetica Neue"/>
              </a:rPr>
              <a:t> terapia </a:t>
            </a:r>
            <a:r>
              <a:rPr lang="it-IT" sz="2200" b="0" i="0" u="none" strike="noStrike" cap="none" dirty="0">
                <a:solidFill>
                  <a:srgbClr val="000000"/>
                </a:solidFill>
                <a:latin typeface="Helvetica Neue"/>
                <a:ea typeface="Helvetica Neue"/>
                <a:cs typeface="Helvetica Neue"/>
                <a:sym typeface="Helvetica Neue"/>
              </a:rPr>
              <a:t>si basa sulla comprensione che le nostre opere creative ci possano aiutare a capire chi siamo, ad esprimere pensieri ed emozioni impossibili da esprimere con parole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600"/>
              </a:spcBef>
              <a:spcAft>
                <a:spcPts val="0"/>
              </a:spcAft>
              <a:buClr>
                <a:srgbClr val="000000"/>
              </a:buClr>
              <a:buSzPts val="2200"/>
              <a:buFont typeface="Arial"/>
              <a:buNone/>
            </a:pPr>
            <a:r>
              <a:rPr lang="it-IT" sz="2200" b="0" i="0" u="none" strike="noStrike" cap="none" dirty="0">
                <a:solidFill>
                  <a:srgbClr val="000000"/>
                </a:solidFill>
                <a:latin typeface="Helvetica Neue"/>
                <a:ea typeface="Helvetica Neue"/>
                <a:cs typeface="Helvetica Neue"/>
                <a:sym typeface="Helvetica Neue"/>
              </a:rPr>
              <a:t>Diverse possibilit</a:t>
            </a:r>
            <a:r>
              <a:rPr lang="it-IT" sz="2200" dirty="0">
                <a:latin typeface="Helvetica Neue"/>
                <a:ea typeface="Helvetica Neue"/>
                <a:cs typeface="Helvetica Neue"/>
                <a:sym typeface="Helvetica Neue"/>
              </a:rPr>
              <a:t>à: </a:t>
            </a:r>
            <a:endParaRPr sz="1400" b="0" i="0" u="none" strike="noStrike" cap="none" dirty="0">
              <a:solidFill>
                <a:srgbClr val="000000"/>
              </a:solidFill>
              <a:latin typeface="Arial"/>
              <a:ea typeface="Arial"/>
              <a:cs typeface="Arial"/>
              <a:sym typeface="Arial"/>
            </a:endParaRPr>
          </a:p>
          <a:p>
            <a:pPr marL="688975" marR="0" lvl="0" indent="-293688" algn="just" rtl="0">
              <a:lnSpc>
                <a:spcPct val="100000"/>
              </a:lnSpc>
              <a:spcBef>
                <a:spcPts val="0"/>
              </a:spcBef>
              <a:spcAft>
                <a:spcPts val="0"/>
              </a:spcAft>
              <a:buClr>
                <a:srgbClr val="C55A11"/>
              </a:buClr>
              <a:buSzPts val="2200"/>
              <a:buFont typeface="Noto Sans Symbols"/>
              <a:buChar char="❖"/>
            </a:pPr>
            <a:r>
              <a:rPr lang="it-IT" sz="2200" b="0" i="0" u="none" strike="noStrike" cap="none" dirty="0">
                <a:solidFill>
                  <a:srgbClr val="000000"/>
                </a:solidFill>
                <a:latin typeface="Helvetica Neue"/>
                <a:ea typeface="Helvetica Neue"/>
                <a:cs typeface="Helvetica Neue"/>
                <a:sym typeface="Helvetica Neue"/>
              </a:rPr>
              <a:t>Terapia dell’arte visiva e plastica</a:t>
            </a:r>
            <a:endParaRPr sz="2200" b="0" i="0" u="none" strike="noStrike" cap="none" dirty="0">
              <a:solidFill>
                <a:srgbClr val="000000"/>
              </a:solidFill>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dirty="0" err="1">
                <a:latin typeface="Helvetica Neue"/>
                <a:ea typeface="Helvetica Neue"/>
                <a:cs typeface="Helvetica Neue"/>
                <a:sym typeface="Helvetica Neue"/>
              </a:rPr>
              <a:t>Teatroterapia</a:t>
            </a:r>
            <a:endParaRPr sz="2200" b="0" i="0" u="none" strike="noStrike" cap="none" dirty="0">
              <a:solidFill>
                <a:srgbClr val="000000"/>
              </a:solidFill>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a:solidFill>
                  <a:srgbClr val="000000"/>
                </a:solidFill>
                <a:latin typeface="Helvetica Neue"/>
                <a:ea typeface="Helvetica Neue"/>
                <a:cs typeface="Helvetica Neue"/>
                <a:sym typeface="Helvetica Neue"/>
              </a:rPr>
              <a:t>Music</a:t>
            </a:r>
            <a:r>
              <a:rPr lang="es-ES" sz="2200" dirty="0">
                <a:latin typeface="Helvetica Neue"/>
                <a:ea typeface="Helvetica Neue"/>
                <a:cs typeface="Helvetica Neue"/>
                <a:sym typeface="Helvetica Neue"/>
              </a:rPr>
              <a:t>o</a:t>
            </a:r>
            <a:r>
              <a:rPr lang="es-ES" sz="2200" b="0" i="0" u="none" strike="noStrike" cap="none" dirty="0">
                <a:solidFill>
                  <a:srgbClr val="000000"/>
                </a:solidFill>
                <a:latin typeface="Helvetica Neue"/>
                <a:ea typeface="Helvetica Neue"/>
                <a:cs typeface="Helvetica Neue"/>
                <a:sym typeface="Helvetica Neue"/>
              </a:rPr>
              <a:t>terapia</a:t>
            </a:r>
            <a:endParaRPr sz="2200" b="0" i="0" u="none" strike="noStrike" cap="none" dirty="0">
              <a:solidFill>
                <a:srgbClr val="000000"/>
              </a:solidFill>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err="1">
                <a:solidFill>
                  <a:srgbClr val="000000"/>
                </a:solidFill>
                <a:latin typeface="Helvetica Neue"/>
                <a:ea typeface="Helvetica Neue"/>
                <a:cs typeface="Helvetica Neue"/>
                <a:sym typeface="Helvetica Neue"/>
              </a:rPr>
              <a:t>Danzaterapia</a:t>
            </a:r>
            <a:r>
              <a:rPr lang="es-ES" sz="2200" b="0" i="0" u="none" strike="noStrike" cap="none" dirty="0">
                <a:solidFill>
                  <a:srgbClr val="00000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err="1">
                <a:solidFill>
                  <a:srgbClr val="000000"/>
                </a:solidFill>
                <a:latin typeface="Helvetica Neue"/>
                <a:ea typeface="Helvetica Neue"/>
                <a:cs typeface="Helvetica Neue"/>
                <a:sym typeface="Helvetica Neue"/>
              </a:rPr>
              <a:t>Biblioterapia</a:t>
            </a:r>
            <a:endParaRPr sz="1400" b="0" i="0" u="none" strike="noStrike" cap="none" dirty="0">
              <a:solidFill>
                <a:srgbClr val="000000"/>
              </a:solidFill>
              <a:latin typeface="Arial"/>
              <a:ea typeface="Arial"/>
              <a:cs typeface="Arial"/>
              <a:sym typeface="Arial"/>
            </a:endParaRPr>
          </a:p>
          <a:p>
            <a:pPr marL="688975" marR="0" lvl="0" indent="-293688" algn="just" rtl="0">
              <a:lnSpc>
                <a:spcPct val="100000"/>
              </a:lnSpc>
              <a:spcBef>
                <a:spcPts val="0"/>
              </a:spcBef>
              <a:spcAft>
                <a:spcPts val="0"/>
              </a:spcAft>
              <a:buClr>
                <a:srgbClr val="C55A11"/>
              </a:buClr>
              <a:buSzPts val="2200"/>
              <a:buFont typeface="Noto Sans Symbols"/>
              <a:buChar char="❖"/>
            </a:pPr>
            <a:r>
              <a:rPr lang="it-IT" sz="2200" b="0" i="0" u="none" strike="noStrike" cap="none" dirty="0">
                <a:solidFill>
                  <a:srgbClr val="000000"/>
                </a:solidFill>
                <a:latin typeface="Helvetica Neue"/>
                <a:ea typeface="Helvetica Neue"/>
                <a:cs typeface="Helvetica Neue"/>
                <a:sym typeface="Helvetica Neue"/>
              </a:rPr>
              <a:t>Terapia delle fiabe</a:t>
            </a:r>
            <a:endParaRPr sz="2200" b="0" i="0" u="none" strike="noStrike" cap="none" dirty="0">
              <a:solidFill>
                <a:srgbClr val="000000"/>
              </a:solidFill>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dirty="0">
                <a:latin typeface="Helvetica Neue"/>
                <a:ea typeface="Helvetica Neue"/>
                <a:cs typeface="Helvetica Neue"/>
                <a:sym typeface="Helvetica Neue"/>
              </a:rPr>
              <a:t>Terapia </a:t>
            </a:r>
            <a:r>
              <a:rPr lang="es-ES" sz="2200" dirty="0" err="1">
                <a:latin typeface="Helvetica Neue"/>
                <a:ea typeface="Helvetica Neue"/>
                <a:cs typeface="Helvetica Neue"/>
                <a:sym typeface="Helvetica Neue"/>
              </a:rPr>
              <a:t>dei</a:t>
            </a:r>
            <a:r>
              <a:rPr lang="es-ES" sz="2200" dirty="0">
                <a:latin typeface="Helvetica Neue"/>
                <a:ea typeface="Helvetica Neue"/>
                <a:cs typeface="Helvetica Neue"/>
                <a:sym typeface="Helvetica Neue"/>
              </a:rPr>
              <a:t> </a:t>
            </a:r>
            <a:r>
              <a:rPr lang="es-ES" sz="2200" dirty="0" err="1">
                <a:latin typeface="Helvetica Neue"/>
                <a:ea typeface="Helvetica Neue"/>
                <a:cs typeface="Helvetica Neue"/>
                <a:sym typeface="Helvetica Neue"/>
              </a:rPr>
              <a:t>giochi</a:t>
            </a:r>
            <a:endParaRPr lang="es-ES" sz="2200" dirty="0">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a:solidFill>
                  <a:srgbClr val="000000"/>
                </a:solidFill>
                <a:latin typeface="Helvetica Neue"/>
                <a:ea typeface="Helvetica Neue"/>
                <a:cs typeface="Helvetica Neue"/>
                <a:sym typeface="Helvetica Neue"/>
              </a:rPr>
              <a:t>Terapia del </a:t>
            </a:r>
            <a:r>
              <a:rPr lang="es-ES" sz="2200" b="0" i="0" u="none" strike="noStrike" cap="none" dirty="0" err="1">
                <a:solidFill>
                  <a:srgbClr val="000000"/>
                </a:solidFill>
                <a:latin typeface="Helvetica Neue"/>
                <a:ea typeface="Helvetica Neue"/>
                <a:cs typeface="Helvetica Neue"/>
                <a:sym typeface="Helvetica Neue"/>
              </a:rPr>
              <a:t>movimento</a:t>
            </a:r>
            <a:r>
              <a:rPr lang="es-ES" sz="2200" b="0" i="0" u="none" strike="noStrike" cap="none" dirty="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Helvetica Neue"/>
              <a:ea typeface="Helvetica Neue"/>
              <a:cs typeface="Helvetica Neue"/>
              <a:sym typeface="Helvetica Neue"/>
            </a:endParaRPr>
          </a:p>
        </p:txBody>
      </p:sp>
      <p:pic>
        <p:nvPicPr>
          <p:cNvPr id="147" name="Google Shape;147;p22"/>
          <p:cNvPicPr preferRelativeResize="0"/>
          <p:nvPr/>
        </p:nvPicPr>
        <p:blipFill rotWithShape="1">
          <a:blip r:embed="rId3">
            <a:alphaModFix/>
          </a:blip>
          <a:srcRect/>
          <a:stretch/>
        </p:blipFill>
        <p:spPr>
          <a:xfrm>
            <a:off x="8487204" y="3154844"/>
            <a:ext cx="3704796" cy="2165302"/>
          </a:xfrm>
          <a:prstGeom prst="rect">
            <a:avLst/>
          </a:prstGeom>
          <a:noFill/>
          <a:ln>
            <a:noFill/>
          </a:ln>
        </p:spPr>
      </p:pic>
    </p:spTree>
    <p:extLst>
      <p:ext uri="{BB962C8B-B14F-4D97-AF65-F5344CB8AC3E}">
        <p14:creationId xmlns:p14="http://schemas.microsoft.com/office/powerpoint/2010/main" val="427674509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54" name="Google Shape;154;p32"/>
          <p:cNvSpPr txBox="1"/>
          <p:nvPr/>
        </p:nvSpPr>
        <p:spPr>
          <a:xfrm>
            <a:off x="1841707" y="1767363"/>
            <a:ext cx="9462558"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it-IT" sz="2400" b="1" i="0" u="none" strike="noStrike" cap="none" dirty="0">
                <a:solidFill>
                  <a:schemeClr val="accent2"/>
                </a:solidFill>
                <a:latin typeface="+mn-lt"/>
                <a:ea typeface="Helvetica Neue"/>
                <a:cs typeface="Helvetica Neue"/>
                <a:sym typeface="Helvetica Neue"/>
              </a:rPr>
              <a:t>Quali sono le caratteristiche dell’</a:t>
            </a:r>
            <a:r>
              <a:rPr lang="it-IT" sz="2400" b="1" i="0" u="none" strike="noStrike" cap="none" dirty="0" err="1">
                <a:solidFill>
                  <a:schemeClr val="accent2"/>
                </a:solidFill>
                <a:latin typeface="+mn-lt"/>
                <a:ea typeface="Helvetica Neue"/>
                <a:cs typeface="Helvetica Neue"/>
                <a:sym typeface="Helvetica Neue"/>
              </a:rPr>
              <a:t>arteterapia</a:t>
            </a:r>
            <a:r>
              <a:rPr lang="it-IT" sz="2400" b="1" i="0" u="none" strike="noStrike" cap="none" dirty="0">
                <a:solidFill>
                  <a:schemeClr val="accent2"/>
                </a:solidFill>
                <a:latin typeface="+mn-lt"/>
                <a:ea typeface="Helvetica Neue"/>
                <a:cs typeface="Helvetica Neue"/>
                <a:sym typeface="Helvetica Neue"/>
              </a:rPr>
              <a:t> nell’educazione?</a:t>
            </a:r>
            <a:endParaRPr sz="1400" b="1" i="0" u="none" strike="noStrike" cap="none" dirty="0">
              <a:solidFill>
                <a:schemeClr val="accent2"/>
              </a:solidFill>
              <a:latin typeface="+mn-lt"/>
              <a:sym typeface="Arial"/>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dirty="0">
              <a:solidFill>
                <a:schemeClr val="tx1"/>
              </a:solidFill>
              <a:latin typeface="Helvetica Neue"/>
              <a:ea typeface="Helvetica Neue"/>
              <a:cs typeface="Helvetica Neue"/>
              <a:sym typeface="Helvetica Neue"/>
            </a:endParaRPr>
          </a:p>
          <a:p>
            <a:pPr marL="1492250" marR="0" lvl="0" indent="-704850" algn="just" rtl="0">
              <a:lnSpc>
                <a:spcPct val="100000"/>
              </a:lnSpc>
              <a:spcBef>
                <a:spcPts val="0"/>
              </a:spcBef>
              <a:spcAft>
                <a:spcPts val="0"/>
              </a:spcAft>
              <a:buClr>
                <a:srgbClr val="000000"/>
              </a:buClr>
              <a:buSzPts val="2400"/>
              <a:buFont typeface="Noto Sans Symbols"/>
              <a:buNone/>
            </a:pPr>
            <a:endParaRPr lang="it-IT" sz="2400" dirty="0">
              <a:solidFill>
                <a:schemeClr val="tx1"/>
              </a:solidFill>
              <a:latin typeface="Helvetica Neue"/>
              <a:ea typeface="Helvetica Neue"/>
              <a:cs typeface="Helvetica Neue"/>
              <a:sym typeface="Helvetica Neue"/>
            </a:endParaRPr>
          </a:p>
          <a:p>
            <a:pPr marL="1492250" marR="0" lvl="0" indent="-704850" algn="just" rtl="0">
              <a:lnSpc>
                <a:spcPct val="100000"/>
              </a:lnSpc>
              <a:spcBef>
                <a:spcPts val="0"/>
              </a:spcBef>
              <a:spcAft>
                <a:spcPts val="0"/>
              </a:spcAft>
              <a:buClr>
                <a:srgbClr val="000000"/>
              </a:buClr>
              <a:buSzPts val="2400"/>
              <a:buFont typeface="Noto Sans Symbols"/>
              <a:buNone/>
            </a:pPr>
            <a:endParaRPr sz="2400" b="0" i="0" u="none" strike="noStrike" cap="none" dirty="0">
              <a:solidFill>
                <a:schemeClr val="tx1"/>
              </a:solidFill>
              <a:latin typeface="Helvetica Neue"/>
              <a:ea typeface="Helvetica Neue"/>
              <a:cs typeface="Helvetica Neue"/>
              <a:sym typeface="Helvetica Neue"/>
            </a:endParaRPr>
          </a:p>
        </p:txBody>
      </p:sp>
      <p:sp>
        <p:nvSpPr>
          <p:cNvPr id="155" name="Google Shape;155;p32" descr="Teaching Art to Students with Special Needs | Deep Space Sparkl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2"/>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s-ES" sz="2000" b="1" i="0" u="none" strike="noStrike" cap="none">
                <a:solidFill>
                  <a:srgbClr val="00B0F0"/>
                </a:solidFill>
                <a:latin typeface="Helvetica Neue"/>
                <a:ea typeface="Helvetica Neue"/>
                <a:cs typeface="Helvetica Neue"/>
                <a:sym typeface="Helvetica Neue"/>
              </a:rPr>
              <a:t>ART-THERAPY AND EDUCATION</a:t>
            </a:r>
            <a:endParaRPr sz="1400" b="0" i="0" u="none" strike="noStrike" cap="none">
              <a:solidFill>
                <a:srgbClr val="000000"/>
              </a:solidFill>
              <a:latin typeface="Arial"/>
              <a:ea typeface="Arial"/>
              <a:cs typeface="Arial"/>
              <a:sym typeface="Arial"/>
            </a:endParaRPr>
          </a:p>
        </p:txBody>
      </p:sp>
      <p:sp>
        <p:nvSpPr>
          <p:cNvPr id="2" name="Rettangolo 1">
            <a:extLst>
              <a:ext uri="{FF2B5EF4-FFF2-40B4-BE49-F238E27FC236}">
                <a16:creationId xmlns:a16="http://schemas.microsoft.com/office/drawing/2014/main" id="{73958D82-0441-2248-8C6A-E9156C6A28E5}"/>
              </a:ext>
            </a:extLst>
          </p:cNvPr>
          <p:cNvSpPr/>
          <p:nvPr/>
        </p:nvSpPr>
        <p:spPr>
          <a:xfrm>
            <a:off x="430788" y="2749935"/>
            <a:ext cx="10873477" cy="3139321"/>
          </a:xfrm>
          <a:prstGeom prst="rect">
            <a:avLst/>
          </a:prstGeom>
        </p:spPr>
        <p:txBody>
          <a:bodyPr wrap="square">
            <a:spAutoFit/>
          </a:bodyPr>
          <a:lstStyle/>
          <a:p>
            <a:pPr marL="688975" lvl="0" indent="-293688" algn="just">
              <a:spcBef>
                <a:spcPts val="1200"/>
              </a:spcBef>
              <a:buClr>
                <a:srgbClr val="C55A11"/>
              </a:buClr>
              <a:buSzPts val="2200"/>
              <a:buFont typeface="Noto Sans Symbols"/>
              <a:buChar char="❖"/>
            </a:pPr>
            <a:r>
              <a:rPr lang="it-IT" sz="2800" dirty="0">
                <a:latin typeface="Helvetica Neue"/>
                <a:ea typeface="Helvetica Neue"/>
                <a:cs typeface="Helvetica Neue"/>
                <a:sym typeface="Helvetica Neue"/>
              </a:rPr>
              <a:t>Un complesso di idee teoriche e pratiche, nuove metodologie;</a:t>
            </a:r>
          </a:p>
          <a:p>
            <a:pPr marL="688975" lvl="0" indent="-293688" algn="just">
              <a:spcBef>
                <a:spcPts val="1200"/>
              </a:spcBef>
              <a:buClr>
                <a:srgbClr val="C55A11"/>
              </a:buClr>
              <a:buSzPts val="2200"/>
              <a:buFont typeface="Noto Sans Symbols"/>
              <a:buChar char="❖"/>
            </a:pPr>
            <a:r>
              <a:rPr lang="it-IT" sz="2800" dirty="0">
                <a:latin typeface="Helvetica Neue"/>
                <a:ea typeface="Helvetica Neue"/>
                <a:cs typeface="Helvetica Neue"/>
                <a:sym typeface="Helvetica Neue"/>
              </a:rPr>
              <a:t>Una varietà di connessioni con fenomeni sociali, psicologici e pedagogici;</a:t>
            </a:r>
          </a:p>
          <a:p>
            <a:pPr marL="688975" lvl="0" indent="-293688" algn="just">
              <a:spcBef>
                <a:spcPts val="1200"/>
              </a:spcBef>
              <a:buClr>
                <a:srgbClr val="C55A11"/>
              </a:buClr>
              <a:buSzPts val="2200"/>
              <a:buFont typeface="Noto Sans Symbols"/>
              <a:buChar char="❖"/>
            </a:pPr>
            <a:r>
              <a:rPr lang="it-IT" sz="2800" dirty="0">
                <a:latin typeface="Helvetica Neue"/>
                <a:ea typeface="Helvetica Neue"/>
                <a:cs typeface="Helvetica Neue"/>
                <a:sym typeface="Helvetica Neue"/>
              </a:rPr>
              <a:t>Un certo distacco (autonomia, esclusività) dagli altri campi della pedagogia</a:t>
            </a:r>
          </a:p>
          <a:p>
            <a:pPr marL="688975" lvl="0" indent="-293688" algn="just">
              <a:spcBef>
                <a:spcPts val="1200"/>
              </a:spcBef>
              <a:buClr>
                <a:srgbClr val="C55A11"/>
              </a:buClr>
              <a:buSzPts val="2200"/>
              <a:buFont typeface="Noto Sans Symbols"/>
              <a:buChar char="❖"/>
            </a:pPr>
            <a:r>
              <a:rPr lang="it-IT" sz="2800" dirty="0">
                <a:latin typeface="Helvetica Neue"/>
                <a:ea typeface="Helvetica Neue"/>
                <a:cs typeface="Helvetica Neue"/>
                <a:sym typeface="Helvetica Neue"/>
              </a:rPr>
              <a:t>La capacità di integrazione e trasformazione.</a:t>
            </a:r>
            <a:endParaRPr lang="it-IT" sz="2800" dirty="0"/>
          </a:p>
        </p:txBody>
      </p:sp>
    </p:spTree>
    <p:extLst>
      <p:ext uri="{BB962C8B-B14F-4D97-AF65-F5344CB8AC3E}">
        <p14:creationId xmlns:p14="http://schemas.microsoft.com/office/powerpoint/2010/main" val="414037827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0"/>
        <p:cNvGrpSpPr/>
        <p:nvPr/>
      </p:nvGrpSpPr>
      <p:grpSpPr>
        <a:xfrm>
          <a:off x="0" y="0"/>
          <a:ext cx="0" cy="0"/>
          <a:chOff x="0" y="0"/>
          <a:chExt cx="0" cy="0"/>
        </a:xfrm>
      </p:grpSpPr>
      <p:sp>
        <p:nvSpPr>
          <p:cNvPr id="171" name="Google Shape;171;p39"/>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it-IT" sz="8800" b="1" i="0" u="none" strike="noStrike" cap="none" dirty="0">
                <a:solidFill>
                  <a:schemeClr val="lt1"/>
                </a:solidFill>
                <a:latin typeface="Helvetica Neue"/>
                <a:ea typeface="Helvetica Neue"/>
                <a:cs typeface="Helvetica Neue"/>
                <a:sym typeface="Helvetica Neue"/>
              </a:rPr>
              <a:t>Grazie per l’attenzione!</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172" name="Google Shape;172;p39"/>
          <p:cNvPicPr preferRelativeResize="0"/>
          <p:nvPr/>
        </p:nvPicPr>
        <p:blipFill rotWithShape="1">
          <a:blip r:embed="rId3">
            <a:alphaModFix/>
          </a:blip>
          <a:srcRect/>
          <a:stretch/>
        </p:blipFill>
        <p:spPr>
          <a:xfrm>
            <a:off x="3238232" y="3073753"/>
            <a:ext cx="5377735" cy="3301929"/>
          </a:xfrm>
          <a:prstGeom prst="rect">
            <a:avLst/>
          </a:prstGeom>
          <a:noFill/>
          <a:ln>
            <a:noFill/>
          </a:ln>
        </p:spPr>
      </p:pic>
    </p:spTree>
    <p:extLst>
      <p:ext uri="{BB962C8B-B14F-4D97-AF65-F5344CB8AC3E}">
        <p14:creationId xmlns:p14="http://schemas.microsoft.com/office/powerpoint/2010/main" val="14922218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3"/>
          <p:cNvSpPr txBox="1"/>
          <p:nvPr/>
        </p:nvSpPr>
        <p:spPr>
          <a:xfrm>
            <a:off x="456223" y="2119417"/>
            <a:ext cx="11450700" cy="2800726"/>
          </a:xfrm>
          <a:prstGeom prst="rect">
            <a:avLst/>
          </a:prstGeom>
          <a:noFill/>
          <a:ln>
            <a:noFill/>
          </a:ln>
        </p:spPr>
        <p:txBody>
          <a:bodyPr spcFirstLastPara="1" wrap="square" lIns="91425" tIns="45700" rIns="91425" bIns="45700" anchor="t" anchorCtr="0">
            <a:spAutoFit/>
          </a:bodyPr>
          <a:lstStyle/>
          <a:p>
            <a:pPr lvl="0" algn="just">
              <a:buSzPts val="2400"/>
            </a:pPr>
            <a:r>
              <a:rPr lang="es-ES" sz="2400" dirty="0"/>
              <a:t>Per </a:t>
            </a:r>
            <a:r>
              <a:rPr lang="es-ES" sz="2400" dirty="0" err="1"/>
              <a:t>saperne</a:t>
            </a:r>
            <a:r>
              <a:rPr lang="es-ES" sz="2400" dirty="0"/>
              <a:t> di </a:t>
            </a:r>
            <a:r>
              <a:rPr lang="es-ES" sz="2400" dirty="0" err="1"/>
              <a:t>più</a:t>
            </a:r>
            <a:r>
              <a:rPr lang="es-ES" sz="2400" dirty="0"/>
              <a:t> </a:t>
            </a:r>
            <a:r>
              <a:rPr lang="es-ES" sz="2400" dirty="0" err="1"/>
              <a:t>sulle</a:t>
            </a:r>
            <a:r>
              <a:rPr lang="es-ES" sz="2400" dirty="0"/>
              <a:t> </a:t>
            </a:r>
            <a:r>
              <a:rPr lang="es-ES" sz="2400" dirty="0" err="1"/>
              <a:t>basi</a:t>
            </a:r>
            <a:r>
              <a:rPr lang="es-ES" sz="2400" dirty="0"/>
              <a:t> </a:t>
            </a:r>
            <a:r>
              <a:rPr lang="es-ES" sz="2400" dirty="0" err="1"/>
              <a:t>dell’Arte</a:t>
            </a:r>
            <a:r>
              <a:rPr lang="es-ES" sz="2400" dirty="0"/>
              <a:t> Educativa inclusiva: </a:t>
            </a:r>
            <a:endParaRPr sz="1400" b="0" i="0" u="none" strike="noStrike" cap="none" dirty="0">
              <a:solidFill>
                <a:srgbClr val="000000"/>
              </a:solidFill>
              <a:latin typeface="Arial"/>
              <a:ea typeface="Arial"/>
              <a:cs typeface="Arial"/>
              <a:sym typeface="Arial"/>
            </a:endParaRPr>
          </a:p>
          <a:p>
            <a:pPr marL="342900" marR="0" lvl="2" indent="-190500" algn="just" rtl="0">
              <a:lnSpc>
                <a:spcPct val="100000"/>
              </a:lnSpc>
              <a:spcBef>
                <a:spcPts val="0"/>
              </a:spcBef>
              <a:spcAft>
                <a:spcPts val="0"/>
              </a:spcAft>
              <a:buClr>
                <a:srgbClr val="EC7320"/>
              </a:buClr>
              <a:buSzPts val="2400"/>
              <a:buFont typeface="Noto Sans Symbols"/>
              <a:buNone/>
            </a:pPr>
            <a:endParaRPr sz="2400" b="0" i="0" u="none" strike="noStrike" cap="none" dirty="0">
              <a:solidFill>
                <a:srgbClr val="000000"/>
              </a:solidFill>
              <a:latin typeface="Arial"/>
              <a:ea typeface="Arial"/>
              <a:cs typeface="Arial"/>
              <a:sym typeface="Arial"/>
            </a:endParaRPr>
          </a:p>
          <a:p>
            <a:pPr marL="1890713" marR="0" lvl="3" indent="-342900" algn="just" rtl="0">
              <a:lnSpc>
                <a:spcPct val="100000"/>
              </a:lnSpc>
              <a:spcBef>
                <a:spcPts val="0"/>
              </a:spcBef>
              <a:spcAft>
                <a:spcPts val="0"/>
              </a:spcAft>
              <a:buClr>
                <a:srgbClr val="EC7320"/>
              </a:buClr>
              <a:buSzPts val="2400"/>
              <a:buFont typeface="Noto Sans Symbols"/>
              <a:buChar char="❖"/>
            </a:pPr>
            <a:r>
              <a:rPr lang="es-ES" sz="2400" b="0" i="0" u="none" strike="noStrike" cap="none" dirty="0">
                <a:solidFill>
                  <a:srgbClr val="000000"/>
                </a:solidFill>
                <a:latin typeface="Arial"/>
                <a:ea typeface="Arial"/>
                <a:cs typeface="Arial"/>
                <a:sym typeface="Arial"/>
              </a:rPr>
              <a:t>Positive </a:t>
            </a:r>
            <a:r>
              <a:rPr lang="es-ES" sz="2400" b="0" i="0" u="none" strike="noStrike" cap="none" dirty="0" err="1">
                <a:solidFill>
                  <a:srgbClr val="000000"/>
                </a:solidFill>
                <a:latin typeface="Arial"/>
                <a:ea typeface="Arial"/>
                <a:cs typeface="Arial"/>
                <a:sym typeface="Arial"/>
              </a:rPr>
              <a:t>Youth</a:t>
            </a:r>
            <a:r>
              <a:rPr lang="es-ES" sz="2400" b="0" i="0" u="none" strike="noStrike" cap="none" dirty="0">
                <a:solidFill>
                  <a:srgbClr val="000000"/>
                </a:solidFill>
                <a:latin typeface="Arial"/>
                <a:ea typeface="Arial"/>
                <a:cs typeface="Arial"/>
                <a:sym typeface="Arial"/>
              </a:rPr>
              <a:t> </a:t>
            </a:r>
            <a:r>
              <a:rPr lang="es-ES" sz="2400" b="0" i="0" u="none" strike="noStrike" cap="none" dirty="0" err="1">
                <a:solidFill>
                  <a:srgbClr val="000000"/>
                </a:solidFill>
                <a:latin typeface="Arial"/>
                <a:ea typeface="Arial"/>
                <a:cs typeface="Arial"/>
                <a:sym typeface="Arial"/>
              </a:rPr>
              <a:t>Development</a:t>
            </a:r>
            <a:endParaRPr sz="1400" b="0" i="0" u="none" strike="noStrike" cap="none" dirty="0">
              <a:solidFill>
                <a:srgbClr val="000000"/>
              </a:solidFill>
              <a:latin typeface="Arial"/>
              <a:ea typeface="Arial"/>
              <a:cs typeface="Arial"/>
              <a:sym typeface="Arial"/>
            </a:endParaRPr>
          </a:p>
          <a:p>
            <a:pPr marL="1890713" marR="0" lvl="3" indent="-342900" algn="just" rtl="0">
              <a:lnSpc>
                <a:spcPct val="100000"/>
              </a:lnSpc>
              <a:spcBef>
                <a:spcPts val="0"/>
              </a:spcBef>
              <a:spcAft>
                <a:spcPts val="0"/>
              </a:spcAft>
              <a:buClr>
                <a:srgbClr val="EC7320"/>
              </a:buClr>
              <a:buSzPts val="2400"/>
              <a:buFont typeface="Noto Sans Symbols"/>
              <a:buChar char="❖"/>
            </a:pPr>
            <a:r>
              <a:rPr lang="es-ES" sz="2400" b="0" i="0" u="none" strike="noStrike" cap="none" dirty="0">
                <a:solidFill>
                  <a:srgbClr val="000000"/>
                </a:solidFill>
                <a:latin typeface="Arial"/>
                <a:ea typeface="Arial"/>
                <a:cs typeface="Arial"/>
                <a:sym typeface="Arial"/>
              </a:rPr>
              <a:t>Universal </a:t>
            </a:r>
            <a:r>
              <a:rPr lang="es-ES" sz="2400" b="0" i="0" u="none" strike="noStrike" cap="none" dirty="0" err="1">
                <a:solidFill>
                  <a:srgbClr val="000000"/>
                </a:solidFill>
                <a:latin typeface="Arial"/>
                <a:ea typeface="Arial"/>
                <a:cs typeface="Arial"/>
                <a:sym typeface="Arial"/>
              </a:rPr>
              <a:t>Design</a:t>
            </a:r>
            <a:r>
              <a:rPr lang="es-ES" sz="2400" b="0" i="0" u="none" strike="noStrike" cap="none" dirty="0">
                <a:solidFill>
                  <a:srgbClr val="000000"/>
                </a:solidFill>
                <a:latin typeface="Arial"/>
                <a:ea typeface="Arial"/>
                <a:cs typeface="Arial"/>
                <a:sym typeface="Arial"/>
              </a:rPr>
              <a:t> </a:t>
            </a:r>
            <a:r>
              <a:rPr lang="es-ES" sz="2400" b="0" i="0" u="none" strike="noStrike" cap="none" dirty="0" err="1">
                <a:solidFill>
                  <a:srgbClr val="000000"/>
                </a:solidFill>
                <a:latin typeface="Arial"/>
                <a:ea typeface="Arial"/>
                <a:cs typeface="Arial"/>
                <a:sym typeface="Arial"/>
              </a:rPr>
              <a:t>for</a:t>
            </a:r>
            <a:r>
              <a:rPr lang="es-ES" sz="2400" b="0" i="0" u="none" strike="noStrike" cap="none" dirty="0">
                <a:solidFill>
                  <a:srgbClr val="000000"/>
                </a:solidFill>
                <a:latin typeface="Arial"/>
                <a:ea typeface="Arial"/>
                <a:cs typeface="Arial"/>
                <a:sym typeface="Arial"/>
              </a:rPr>
              <a:t> </a:t>
            </a:r>
            <a:r>
              <a:rPr lang="es-ES" sz="2400" b="0" i="0" u="none" strike="noStrike" cap="none" dirty="0" err="1">
                <a:solidFill>
                  <a:srgbClr val="000000"/>
                </a:solidFill>
                <a:latin typeface="Arial"/>
                <a:ea typeface="Arial"/>
                <a:cs typeface="Arial"/>
                <a:sym typeface="Arial"/>
              </a:rPr>
              <a:t>Learning</a:t>
            </a:r>
            <a:r>
              <a:rPr lang="es-ES" sz="2400" b="0" i="0" u="none" strike="noStrike" cap="none" dirty="0">
                <a:solidFill>
                  <a:srgbClr val="000000"/>
                </a:solidFill>
                <a:latin typeface="Arial"/>
                <a:ea typeface="Arial"/>
                <a:cs typeface="Arial"/>
                <a:sym typeface="Arial"/>
              </a:rPr>
              <a:t> (UDL)</a:t>
            </a:r>
            <a:endParaRPr sz="1400" b="0" i="0" u="none" strike="noStrike" cap="none" dirty="0">
              <a:solidFill>
                <a:srgbClr val="000000"/>
              </a:solidFill>
              <a:latin typeface="Arial"/>
              <a:ea typeface="Arial"/>
              <a:cs typeface="Arial"/>
              <a:sym typeface="Arial"/>
            </a:endParaRPr>
          </a:p>
          <a:p>
            <a:pPr marL="1890713" marR="0" lvl="3" indent="-342900" algn="just" rtl="0">
              <a:lnSpc>
                <a:spcPct val="100000"/>
              </a:lnSpc>
              <a:spcBef>
                <a:spcPts val="0"/>
              </a:spcBef>
              <a:spcAft>
                <a:spcPts val="0"/>
              </a:spcAft>
              <a:buClr>
                <a:srgbClr val="EC7320"/>
              </a:buClr>
              <a:buSzPts val="2400"/>
              <a:buFont typeface="Noto Sans Symbols"/>
              <a:buChar char="❖"/>
            </a:pPr>
            <a:r>
              <a:rPr lang="it-IT" sz="2400" b="0" i="0" u="none" strike="noStrike" cap="none" dirty="0">
                <a:solidFill>
                  <a:srgbClr val="000000"/>
                </a:solidFill>
                <a:latin typeface="Arial"/>
                <a:ea typeface="Arial"/>
                <a:cs typeface="Arial"/>
                <a:sym typeface="Arial"/>
              </a:rPr>
              <a:t>Arte Terapia ed Educazione </a:t>
            </a:r>
            <a:endParaRPr sz="2400" b="0" i="0" u="none" strike="noStrike" cap="none" dirty="0">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40" name="Google Shape;40;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4800" b="1" i="0" u="none" strike="noStrike" cap="none">
                <a:solidFill>
                  <a:srgbClr val="C55A11"/>
                </a:solidFill>
                <a:latin typeface="Arial"/>
                <a:ea typeface="Arial"/>
                <a:cs typeface="Arial"/>
                <a:sym typeface="Arial"/>
              </a:rPr>
              <a:t>Objectives</a:t>
            </a:r>
            <a:endParaRPr sz="4800" b="1" i="0" u="none" strike="noStrike" cap="none">
              <a:solidFill>
                <a:srgbClr val="C55A11"/>
              </a:solidFill>
              <a:latin typeface="Arial"/>
              <a:ea typeface="Arial"/>
              <a:cs typeface="Arial"/>
              <a:sym typeface="Arial"/>
            </a:endParaRPr>
          </a:p>
        </p:txBody>
      </p:sp>
    </p:spTree>
    <p:extLst>
      <p:ext uri="{BB962C8B-B14F-4D97-AF65-F5344CB8AC3E}">
        <p14:creationId xmlns:p14="http://schemas.microsoft.com/office/powerpoint/2010/main" val="155915108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
        <p:cNvGrpSpPr/>
        <p:nvPr/>
      </p:nvGrpSpPr>
      <p:grpSpPr>
        <a:xfrm>
          <a:off x="0" y="0"/>
          <a:ext cx="0" cy="0"/>
          <a:chOff x="0" y="0"/>
          <a:chExt cx="0" cy="0"/>
        </a:xfrm>
      </p:grpSpPr>
      <p:sp>
        <p:nvSpPr>
          <p:cNvPr id="45" name="Google Shape;45;p4"/>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6600"/>
              <a:buFont typeface="Arial"/>
              <a:buNone/>
            </a:pPr>
            <a:r>
              <a:rPr lang="es-ES" sz="6600" b="1" i="0" u="none" strike="noStrike" cap="none" dirty="0">
                <a:solidFill>
                  <a:schemeClr val="lt1"/>
                </a:solidFill>
                <a:latin typeface="Arial"/>
                <a:ea typeface="Arial"/>
                <a:cs typeface="Arial"/>
                <a:sym typeface="Arial"/>
              </a:rPr>
              <a:t>POSITIVE YOUTH DEVELOPMENT</a:t>
            </a:r>
            <a:endParaRPr sz="66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4336518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g12e10d38538_0_0"/>
          <p:cNvSpPr txBox="1">
            <a:spLocks noGrp="1"/>
          </p:cNvSpPr>
          <p:nvPr>
            <p:ph type="title"/>
          </p:nvPr>
        </p:nvSpPr>
        <p:spPr>
          <a:xfrm>
            <a:off x="838201" y="113137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sz="3000" b="1" i="1">
                <a:solidFill>
                  <a:srgbClr val="31538F"/>
                </a:solidFill>
              </a:rPr>
              <a:t>POSITIVE YOUTH DEVELOPMENT (PYD)</a:t>
            </a:r>
            <a:endParaRPr sz="3000" b="1" i="1">
              <a:solidFill>
                <a:srgbClr val="31538F"/>
              </a:solidFill>
            </a:endParaRPr>
          </a:p>
        </p:txBody>
      </p:sp>
      <p:sp>
        <p:nvSpPr>
          <p:cNvPr id="44" name="Google Shape;44;g12e10d38538_0_0"/>
          <p:cNvSpPr txBox="1">
            <a:spLocks noGrp="1"/>
          </p:cNvSpPr>
          <p:nvPr>
            <p:ph type="body" idx="1"/>
          </p:nvPr>
        </p:nvSpPr>
        <p:spPr>
          <a:xfrm>
            <a:off x="1547000" y="2583288"/>
            <a:ext cx="4238400" cy="31800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r>
              <a:rPr lang="es-ES" sz="2200" b="1">
                <a:solidFill>
                  <a:srgbClr val="F05926"/>
                </a:solidFill>
                <a:latin typeface="Calibri"/>
                <a:ea typeface="Calibri"/>
                <a:cs typeface="Calibri"/>
                <a:sym typeface="Calibri"/>
              </a:rPr>
              <a:t>Che cos'è Il Positive Youth Development?</a:t>
            </a:r>
            <a:endParaRPr sz="2200" b="1">
              <a:solidFill>
                <a:srgbClr val="F05926"/>
              </a:solidFill>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endParaRPr sz="2200">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r>
              <a:rPr lang="es-ES" sz="2200">
                <a:latin typeface="Calibri"/>
                <a:ea typeface="Calibri"/>
                <a:cs typeface="Calibri"/>
                <a:sym typeface="Calibri"/>
              </a:rPr>
              <a:t>Un approccio forte in cui i giovani si sviluppano identificando e perfezionando abilità, competenze e interessi in un modo che li aiuta a raggiungere il loro pieno potenziale.</a:t>
            </a:r>
            <a:endParaRPr sz="2200">
              <a:latin typeface="Calibri"/>
              <a:ea typeface="Calibri"/>
              <a:cs typeface="Calibri"/>
              <a:sym typeface="Calibri"/>
            </a:endParaRPr>
          </a:p>
          <a:p>
            <a:pPr marL="0" lvl="0" indent="0" algn="l" rtl="0">
              <a:spcBef>
                <a:spcPts val="1000"/>
              </a:spcBef>
              <a:spcAft>
                <a:spcPts val="0"/>
              </a:spcAft>
              <a:buNone/>
            </a:pPr>
            <a:endParaRPr sz="2100"/>
          </a:p>
        </p:txBody>
      </p:sp>
      <p:pic>
        <p:nvPicPr>
          <p:cNvPr id="45" name="Google Shape;45;g12e10d38538_0_0"/>
          <p:cNvPicPr preferRelativeResize="0"/>
          <p:nvPr/>
        </p:nvPicPr>
        <p:blipFill rotWithShape="1">
          <a:blip r:embed="rId3">
            <a:alphaModFix/>
          </a:blip>
          <a:srcRect/>
          <a:stretch/>
        </p:blipFill>
        <p:spPr>
          <a:xfrm>
            <a:off x="6691650" y="1900525"/>
            <a:ext cx="4439425" cy="4545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5"/>
          <p:cNvPicPr preferRelativeResize="0"/>
          <p:nvPr/>
        </p:nvPicPr>
        <p:blipFill rotWithShape="1">
          <a:blip r:embed="rId3">
            <a:alphaModFix/>
          </a:blip>
          <a:srcRect/>
          <a:stretch/>
        </p:blipFill>
        <p:spPr>
          <a:xfrm>
            <a:off x="6142155" y="1234174"/>
            <a:ext cx="1443238" cy="1257475"/>
          </a:xfrm>
          <a:prstGeom prst="roundRect">
            <a:avLst>
              <a:gd name="adj" fmla="val 8594"/>
            </a:avLst>
          </a:prstGeom>
          <a:solidFill>
            <a:srgbClr val="ECECEC"/>
          </a:solidFill>
          <a:ln>
            <a:noFill/>
          </a:ln>
          <a:effectLst>
            <a:reflection stA="38000" endPos="28000" dist="5000" dir="5400000" sy="-100000" algn="bl" rotWithShape="0"/>
          </a:effectLst>
        </p:spPr>
      </p:pic>
      <p:pic>
        <p:nvPicPr>
          <p:cNvPr id="62" name="Google Shape;62;p5"/>
          <p:cNvPicPr preferRelativeResize="0"/>
          <p:nvPr/>
        </p:nvPicPr>
        <p:blipFill rotWithShape="1">
          <a:blip r:embed="rId4">
            <a:alphaModFix/>
          </a:blip>
          <a:srcRect/>
          <a:stretch/>
        </p:blipFill>
        <p:spPr>
          <a:xfrm>
            <a:off x="6233811" y="2843858"/>
            <a:ext cx="1438781" cy="1255885"/>
          </a:xfrm>
          <a:prstGeom prst="roundRect">
            <a:avLst>
              <a:gd name="adj" fmla="val 8594"/>
            </a:avLst>
          </a:prstGeom>
          <a:solidFill>
            <a:srgbClr val="ECECEC"/>
          </a:solidFill>
          <a:ln>
            <a:noFill/>
          </a:ln>
          <a:effectLst>
            <a:reflection stA="38000" endPos="28000" dist="5000" dir="5400000" sy="-100000" algn="bl" rotWithShape="0"/>
          </a:effectLst>
        </p:spPr>
      </p:pic>
      <p:pic>
        <p:nvPicPr>
          <p:cNvPr id="63" name="Google Shape;63;p5"/>
          <p:cNvPicPr preferRelativeResize="0"/>
          <p:nvPr/>
        </p:nvPicPr>
        <p:blipFill rotWithShape="1">
          <a:blip r:embed="rId5">
            <a:alphaModFix/>
          </a:blip>
          <a:srcRect/>
          <a:stretch/>
        </p:blipFill>
        <p:spPr>
          <a:xfrm>
            <a:off x="6183214" y="4484291"/>
            <a:ext cx="1438781" cy="1255885"/>
          </a:xfrm>
          <a:prstGeom prst="roundRect">
            <a:avLst>
              <a:gd name="adj" fmla="val 8594"/>
            </a:avLst>
          </a:prstGeom>
          <a:solidFill>
            <a:srgbClr val="ECECEC"/>
          </a:solidFill>
          <a:ln>
            <a:noFill/>
          </a:ln>
          <a:effectLst>
            <a:reflection stA="38000" endPos="28000" dist="5000" dir="5400000" sy="-100000" algn="bl" rotWithShape="0"/>
          </a:effectLst>
        </p:spPr>
      </p:pic>
      <p:sp>
        <p:nvSpPr>
          <p:cNvPr id="64" name="Google Shape;64;p5"/>
          <p:cNvSpPr txBox="1"/>
          <p:nvPr/>
        </p:nvSpPr>
        <p:spPr>
          <a:xfrm>
            <a:off x="2387956" y="1293258"/>
            <a:ext cx="2793316" cy="369332"/>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VISIONE DEL BAMBINO</a:t>
            </a:r>
            <a:endParaRPr sz="1800" b="0" i="0" u="none" strike="noStrike" cap="none">
              <a:solidFill>
                <a:schemeClr val="dk1"/>
              </a:solidFill>
              <a:latin typeface="Arial"/>
              <a:ea typeface="Arial"/>
              <a:cs typeface="Arial"/>
              <a:sym typeface="Arial"/>
            </a:endParaRPr>
          </a:p>
        </p:txBody>
      </p:sp>
      <p:sp>
        <p:nvSpPr>
          <p:cNvPr id="65" name="Google Shape;65;p5"/>
          <p:cNvSpPr txBox="1"/>
          <p:nvPr/>
        </p:nvSpPr>
        <p:spPr>
          <a:xfrm>
            <a:off x="2025588" y="3077832"/>
            <a:ext cx="3594226" cy="646331"/>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INTERAZIONE TRA IL BAMBINO E LA COMUNITA’</a:t>
            </a:r>
            <a:endParaRPr sz="1800" b="0" i="0" u="none" strike="noStrike" cap="none">
              <a:solidFill>
                <a:schemeClr val="dk1"/>
              </a:solidFill>
              <a:latin typeface="Arial"/>
              <a:ea typeface="Arial"/>
              <a:cs typeface="Arial"/>
              <a:sym typeface="Arial"/>
            </a:endParaRPr>
          </a:p>
        </p:txBody>
      </p:sp>
      <p:sp>
        <p:nvSpPr>
          <p:cNvPr id="66" name="Google Shape;66;p5"/>
          <p:cNvSpPr txBox="1"/>
          <p:nvPr/>
        </p:nvSpPr>
        <p:spPr>
          <a:xfrm>
            <a:off x="1939615" y="4631887"/>
            <a:ext cx="3471900" cy="369300"/>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RUOLO NELLA  COMUNITA’ </a:t>
            </a:r>
            <a:endParaRPr sz="1400" b="0" i="0" u="none" strike="noStrike" cap="none">
              <a:solidFill>
                <a:srgbClr val="000000"/>
              </a:solidFill>
              <a:latin typeface="Arial"/>
              <a:ea typeface="Arial"/>
              <a:cs typeface="Arial"/>
              <a:sym typeface="Arial"/>
            </a:endParaRPr>
          </a:p>
        </p:txBody>
      </p:sp>
      <p:sp>
        <p:nvSpPr>
          <p:cNvPr id="67" name="Google Shape;67;p5"/>
          <p:cNvSpPr txBox="1"/>
          <p:nvPr/>
        </p:nvSpPr>
        <p:spPr>
          <a:xfrm>
            <a:off x="1156775" y="1721000"/>
            <a:ext cx="50376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tutti hanno punti di forza, talenti e interessi che si svilupperanno se vengono sostenuti con le risorse  psicologiche</a:t>
            </a:r>
            <a:endParaRPr sz="2200" i="0" u="none" strike="noStrike" cap="none">
              <a:solidFill>
                <a:srgbClr val="000000"/>
              </a:solidFill>
              <a:latin typeface="Calibri"/>
              <a:ea typeface="Calibri"/>
              <a:cs typeface="Calibri"/>
              <a:sym typeface="Calibri"/>
            </a:endParaRPr>
          </a:p>
        </p:txBody>
      </p:sp>
      <p:sp>
        <p:nvSpPr>
          <p:cNvPr id="68" name="Google Shape;68;p5"/>
          <p:cNvSpPr txBox="1"/>
          <p:nvPr/>
        </p:nvSpPr>
        <p:spPr>
          <a:xfrm>
            <a:off x="7898301" y="1567125"/>
            <a:ext cx="3471900" cy="1446900"/>
          </a:xfrm>
          <a:prstGeom prst="rect">
            <a:avLst/>
          </a:prstGeom>
          <a:noFill/>
          <a:ln>
            <a:noFill/>
          </a:ln>
        </p:spPr>
        <p:txBody>
          <a:bodyPr spcFirstLastPara="1" wrap="square" lIns="91425" tIns="45700" rIns="91425" bIns="45700" anchor="t" anchorCtr="0">
            <a:spAutoFit/>
          </a:bodyPr>
          <a:lstStyle/>
          <a:p>
            <a:pPr marL="285750" marR="0" lvl="0" indent="-323850" algn="ctr" rtl="0">
              <a:lnSpc>
                <a:spcPct val="100000"/>
              </a:lnSpc>
              <a:spcBef>
                <a:spcPts val="0"/>
              </a:spcBef>
              <a:spcAft>
                <a:spcPts val="0"/>
              </a:spcAft>
              <a:buClr>
                <a:schemeClr val="accent1"/>
              </a:buClr>
              <a:buSzPts val="2200"/>
              <a:buFont typeface="Calibri"/>
              <a:buChar char="▪"/>
            </a:pPr>
            <a:r>
              <a:rPr lang="es-ES" sz="2200" i="1" u="none" strike="noStrike" cap="none">
                <a:solidFill>
                  <a:srgbClr val="000000"/>
                </a:solidFill>
                <a:latin typeface="Calibri"/>
                <a:ea typeface="Calibri"/>
                <a:cs typeface="Calibri"/>
                <a:sym typeface="Calibri"/>
              </a:rPr>
              <a:t>Enfatizzare le potenzialità manifestate</a:t>
            </a:r>
            <a:endParaRPr sz="2200" i="0" u="none" strike="noStrike" cap="none">
              <a:solidFill>
                <a:srgbClr val="000000"/>
              </a:solidFill>
              <a:latin typeface="Calibri"/>
              <a:ea typeface="Calibri"/>
              <a:cs typeface="Calibri"/>
              <a:sym typeface="Calibri"/>
            </a:endParaRPr>
          </a:p>
          <a:p>
            <a:pPr marL="285750" marR="0" lvl="0" indent="-323850" algn="ctr" rtl="0">
              <a:lnSpc>
                <a:spcPct val="100000"/>
              </a:lnSpc>
              <a:spcBef>
                <a:spcPts val="0"/>
              </a:spcBef>
              <a:spcAft>
                <a:spcPts val="0"/>
              </a:spcAft>
              <a:buClr>
                <a:schemeClr val="accent1"/>
              </a:buClr>
              <a:buSzPts val="2200"/>
              <a:buFont typeface="Calibri"/>
              <a:buChar char="▪"/>
            </a:pPr>
            <a:r>
              <a:rPr lang="es-ES" sz="2200" i="1" u="none" strike="noStrike" cap="none">
                <a:solidFill>
                  <a:srgbClr val="000000"/>
                </a:solidFill>
                <a:latin typeface="Calibri"/>
                <a:ea typeface="Calibri"/>
                <a:cs typeface="Calibri"/>
                <a:sym typeface="Calibri"/>
              </a:rPr>
              <a:t>Coinvolgere i bambini in attività produttive</a:t>
            </a:r>
            <a:endParaRPr sz="2200" i="0" u="none" strike="noStrike" cap="none">
              <a:solidFill>
                <a:srgbClr val="000000"/>
              </a:solidFill>
              <a:latin typeface="Calibri"/>
              <a:ea typeface="Calibri"/>
              <a:cs typeface="Calibri"/>
              <a:sym typeface="Calibri"/>
            </a:endParaRPr>
          </a:p>
        </p:txBody>
      </p:sp>
      <p:sp>
        <p:nvSpPr>
          <p:cNvPr id="69" name="Google Shape;69;p5"/>
          <p:cNvSpPr txBox="1"/>
          <p:nvPr/>
        </p:nvSpPr>
        <p:spPr>
          <a:xfrm>
            <a:off x="1347125" y="3724175"/>
            <a:ext cx="47763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il bambino ha un ruolo attivo nella relazione con la sua comunità</a:t>
            </a:r>
            <a:endParaRPr sz="2200" i="0" u="none" strike="noStrike" cap="none">
              <a:solidFill>
                <a:srgbClr val="000000"/>
              </a:solidFill>
              <a:latin typeface="Calibri"/>
              <a:ea typeface="Calibri"/>
              <a:cs typeface="Calibri"/>
              <a:sym typeface="Calibri"/>
            </a:endParaRPr>
          </a:p>
        </p:txBody>
      </p:sp>
      <p:sp>
        <p:nvSpPr>
          <p:cNvPr id="70" name="Google Shape;70;p5"/>
          <p:cNvSpPr txBox="1"/>
          <p:nvPr/>
        </p:nvSpPr>
        <p:spPr>
          <a:xfrm>
            <a:off x="7956401" y="3086850"/>
            <a:ext cx="3413700" cy="1785600"/>
          </a:xfrm>
          <a:prstGeom prst="rect">
            <a:avLst/>
          </a:prstGeom>
          <a:noFill/>
          <a:ln>
            <a:noFill/>
          </a:ln>
        </p:spPr>
        <p:txBody>
          <a:bodyPr spcFirstLastPara="1" wrap="square" lIns="91425" tIns="45700" rIns="91425" bIns="45700" anchor="t" anchorCtr="0">
            <a:spAutoFit/>
          </a:bodyPr>
          <a:lstStyle/>
          <a:p>
            <a:pPr marL="285750" marR="0" lvl="0" indent="-323850" algn="ctr" rtl="0">
              <a:lnSpc>
                <a:spcPct val="100000"/>
              </a:lnSpc>
              <a:spcBef>
                <a:spcPts val="0"/>
              </a:spcBef>
              <a:spcAft>
                <a:spcPts val="0"/>
              </a:spcAft>
              <a:buClr>
                <a:schemeClr val="accent4"/>
              </a:buClr>
              <a:buSzPts val="2200"/>
              <a:buFont typeface="Calibri"/>
              <a:buChar char="▪"/>
            </a:pPr>
            <a:r>
              <a:rPr lang="es-ES" sz="2200" i="1" u="none" strike="noStrike" cap="none">
                <a:solidFill>
                  <a:srgbClr val="000000"/>
                </a:solidFill>
                <a:latin typeface="Calibri"/>
                <a:ea typeface="Calibri"/>
                <a:cs typeface="Calibri"/>
                <a:sym typeface="Calibri"/>
              </a:rPr>
              <a:t>Molteplici influenze sociali positive  sono necessarie per creare un ambiente di apprendimento ottimale</a:t>
            </a:r>
            <a:endParaRPr sz="2200" i="0" u="none" strike="noStrike" cap="none">
              <a:solidFill>
                <a:srgbClr val="000000"/>
              </a:solidFill>
              <a:latin typeface="Calibri"/>
              <a:ea typeface="Calibri"/>
              <a:cs typeface="Calibri"/>
              <a:sym typeface="Calibri"/>
            </a:endParaRPr>
          </a:p>
        </p:txBody>
      </p:sp>
      <p:sp>
        <p:nvSpPr>
          <p:cNvPr id="71" name="Google Shape;71;p5"/>
          <p:cNvSpPr txBox="1"/>
          <p:nvPr/>
        </p:nvSpPr>
        <p:spPr>
          <a:xfrm>
            <a:off x="1259681" y="5139391"/>
            <a:ext cx="49512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Esplorando l’ambiente il bambino acquisisce competenze e capacità di contribuire allo sviluppo morale del mondo</a:t>
            </a:r>
            <a:endParaRPr sz="2200" i="0" u="none" strike="noStrike" cap="none">
              <a:solidFill>
                <a:srgbClr val="000000"/>
              </a:solidFill>
              <a:latin typeface="Calibri"/>
              <a:ea typeface="Calibri"/>
              <a:cs typeface="Calibri"/>
              <a:sym typeface="Calibri"/>
            </a:endParaRPr>
          </a:p>
        </p:txBody>
      </p:sp>
      <p:sp>
        <p:nvSpPr>
          <p:cNvPr id="72" name="Google Shape;72;p5"/>
          <p:cNvSpPr txBox="1"/>
          <p:nvPr/>
        </p:nvSpPr>
        <p:spPr>
          <a:xfrm>
            <a:off x="8039027" y="4872450"/>
            <a:ext cx="3413700" cy="1446900"/>
          </a:xfrm>
          <a:prstGeom prst="rect">
            <a:avLst/>
          </a:prstGeom>
          <a:noFill/>
          <a:ln>
            <a:noFill/>
          </a:ln>
        </p:spPr>
        <p:txBody>
          <a:bodyPr spcFirstLastPara="1" wrap="square" lIns="91425" tIns="45700" rIns="91425" bIns="45700" anchor="t" anchorCtr="0">
            <a:spAutoFit/>
          </a:bodyPr>
          <a:lstStyle/>
          <a:p>
            <a:pPr marL="285750" marR="0" lvl="0" indent="-323850" algn="ctr" rtl="0">
              <a:lnSpc>
                <a:spcPct val="100000"/>
              </a:lnSpc>
              <a:spcBef>
                <a:spcPts val="0"/>
              </a:spcBef>
              <a:spcAft>
                <a:spcPts val="0"/>
              </a:spcAft>
              <a:buClr>
                <a:srgbClr val="C00000"/>
              </a:buClr>
              <a:buSzPts val="2200"/>
              <a:buFont typeface="Calibri"/>
              <a:buChar char="▪"/>
            </a:pPr>
            <a:r>
              <a:rPr lang="es-ES" sz="2200" i="1" u="none" strike="noStrike" cap="none">
                <a:solidFill>
                  <a:srgbClr val="000000"/>
                </a:solidFill>
                <a:latin typeface="Calibri"/>
                <a:ea typeface="Calibri"/>
                <a:cs typeface="Calibri"/>
                <a:sym typeface="Calibri"/>
              </a:rPr>
              <a:t>È essenziale per i futuri cittadini acquisire un'identità positiva e responsabile</a:t>
            </a:r>
            <a:endParaRPr sz="2200" i="1" u="none" strike="noStrike" cap="none">
              <a:solidFill>
                <a:srgbClr val="000000"/>
              </a:solidFill>
              <a:latin typeface="Calibri"/>
              <a:ea typeface="Calibri"/>
              <a:cs typeface="Calibri"/>
              <a:sym typeface="Calibri"/>
            </a:endParaRPr>
          </a:p>
        </p:txBody>
      </p:sp>
      <p:pic>
        <p:nvPicPr>
          <p:cNvPr id="73" name="Google Shape;73;p5"/>
          <p:cNvPicPr preferRelativeResize="0"/>
          <p:nvPr/>
        </p:nvPicPr>
        <p:blipFill rotWithShape="1">
          <a:blip r:embed="rId6">
            <a:alphaModFix/>
          </a:blip>
          <a:srcRect/>
          <a:stretch/>
        </p:blipFill>
        <p:spPr>
          <a:xfrm>
            <a:off x="6482540" y="694072"/>
            <a:ext cx="941320" cy="4507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6"/>
          <p:cNvPicPr preferRelativeResize="0"/>
          <p:nvPr/>
        </p:nvPicPr>
        <p:blipFill rotWithShape="1">
          <a:blip r:embed="rId3">
            <a:alphaModFix/>
          </a:blip>
          <a:srcRect/>
          <a:stretch/>
        </p:blipFill>
        <p:spPr>
          <a:xfrm>
            <a:off x="8813674" y="6079446"/>
            <a:ext cx="1951759" cy="633568"/>
          </a:xfrm>
          <a:prstGeom prst="rect">
            <a:avLst/>
          </a:prstGeom>
          <a:noFill/>
          <a:ln>
            <a:noFill/>
          </a:ln>
        </p:spPr>
      </p:pic>
      <p:sp>
        <p:nvSpPr>
          <p:cNvPr id="79" name="Google Shape;79;p6"/>
          <p:cNvSpPr txBox="1"/>
          <p:nvPr/>
        </p:nvSpPr>
        <p:spPr>
          <a:xfrm>
            <a:off x="7688152" y="1677575"/>
            <a:ext cx="3664800" cy="415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GLI OBIETTIVI: </a:t>
            </a:r>
            <a:endParaRPr sz="22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Costruire competenze personali, abilità sociali e atteggiamenti positivi</a:t>
            </a:r>
            <a:endParaRPr sz="22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s-ES" sz="2200" i="1" u="none" strike="noStrike" cap="none">
                <a:solidFill>
                  <a:srgbClr val="000000"/>
                </a:solidFill>
                <a:latin typeface="Calibri"/>
                <a:ea typeface="Calibri"/>
                <a:cs typeface="Calibri"/>
                <a:sym typeface="Calibri"/>
              </a:rPr>
              <a:t>Incrementare le relazioni positive, i supporti sociali e le opportunità che sostengono le risorse e aiutano i giovani a prosperare all'interno del loro ambiente.</a:t>
            </a:r>
            <a:endParaRPr sz="2200" i="0" u="none" strike="noStrike" cap="none">
              <a:solidFill>
                <a:srgbClr val="000000"/>
              </a:solidFill>
              <a:latin typeface="Calibri"/>
              <a:ea typeface="Calibri"/>
              <a:cs typeface="Calibri"/>
              <a:sym typeface="Calibri"/>
            </a:endParaRPr>
          </a:p>
        </p:txBody>
      </p:sp>
      <p:sp>
        <p:nvSpPr>
          <p:cNvPr id="80" name="Google Shape;80;p6"/>
          <p:cNvSpPr/>
          <p:nvPr/>
        </p:nvSpPr>
        <p:spPr>
          <a:xfrm rot="5400000">
            <a:off x="9448834" y="3200371"/>
            <a:ext cx="447600" cy="457200"/>
          </a:xfrm>
          <a:prstGeom prst="striped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1" name="Google Shape;81;p6"/>
          <p:cNvPicPr preferRelativeResize="0"/>
          <p:nvPr/>
        </p:nvPicPr>
        <p:blipFill rotWithShape="1">
          <a:blip r:embed="rId4">
            <a:alphaModFix/>
          </a:blip>
          <a:srcRect t="2930"/>
          <a:stretch/>
        </p:blipFill>
        <p:spPr>
          <a:xfrm>
            <a:off x="450341" y="1265594"/>
            <a:ext cx="6397496" cy="5447421"/>
          </a:xfrm>
          <a:prstGeom prst="rect">
            <a:avLst/>
          </a:prstGeom>
          <a:noFill/>
          <a:ln>
            <a:noFill/>
          </a:ln>
        </p:spPr>
      </p:pic>
      <p:sp>
        <p:nvSpPr>
          <p:cNvPr id="82" name="Google Shape;82;p6"/>
          <p:cNvSpPr txBox="1"/>
          <p:nvPr/>
        </p:nvSpPr>
        <p:spPr>
          <a:xfrm>
            <a:off x="1058973" y="4444969"/>
            <a:ext cx="155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COMPETENZA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a:t>
            </a:r>
            <a:r>
              <a:rPr lang="es-ES" sz="1400" b="1" i="0" u="none" strike="noStrike" cap="none">
                <a:solidFill>
                  <a:schemeClr val="lt1"/>
                </a:solidFill>
                <a:latin typeface="Calibri"/>
                <a:ea typeface="Calibri"/>
                <a:cs typeface="Calibri"/>
                <a:sym typeface="Calibri"/>
              </a:rPr>
              <a:t>competence</a:t>
            </a:r>
            <a:r>
              <a:rPr lang="es-ES" sz="1800" b="1" i="0" u="none" strike="noStrike" cap="none">
                <a:solidFill>
                  <a:schemeClr val="lt1"/>
                </a:solidFill>
                <a:latin typeface="Calibri"/>
                <a:ea typeface="Calibri"/>
                <a:cs typeface="Calibri"/>
                <a:sym typeface="Calibri"/>
              </a:rPr>
              <a:t>)</a:t>
            </a:r>
            <a:endParaRPr sz="1200" b="1" i="0" u="none" strike="noStrike" cap="none">
              <a:solidFill>
                <a:schemeClr val="lt1"/>
              </a:solidFill>
              <a:latin typeface="Calibri"/>
              <a:ea typeface="Calibri"/>
              <a:cs typeface="Calibri"/>
              <a:sym typeface="Calibri"/>
            </a:endParaRPr>
          </a:p>
        </p:txBody>
      </p:sp>
      <p:sp>
        <p:nvSpPr>
          <p:cNvPr id="83" name="Google Shape;83;p6"/>
          <p:cNvSpPr txBox="1"/>
          <p:nvPr/>
        </p:nvSpPr>
        <p:spPr>
          <a:xfrm>
            <a:off x="3183484" y="1829339"/>
            <a:ext cx="112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FIDUCIA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a:t>
            </a:r>
            <a:r>
              <a:rPr lang="es-ES" sz="1400" b="1" i="0" u="none" strike="noStrike" cap="none">
                <a:solidFill>
                  <a:schemeClr val="lt1"/>
                </a:solidFill>
                <a:latin typeface="Calibri"/>
                <a:ea typeface="Calibri"/>
                <a:cs typeface="Calibri"/>
                <a:sym typeface="Calibri"/>
              </a:rPr>
              <a:t>confidence)</a:t>
            </a:r>
            <a:endParaRPr sz="1800" b="1" i="0" u="none" strike="noStrike" cap="none">
              <a:solidFill>
                <a:schemeClr val="lt1"/>
              </a:solidFill>
              <a:latin typeface="Calibri"/>
              <a:ea typeface="Calibri"/>
              <a:cs typeface="Calibri"/>
              <a:sym typeface="Calibri"/>
            </a:endParaRPr>
          </a:p>
        </p:txBody>
      </p:sp>
      <p:sp>
        <p:nvSpPr>
          <p:cNvPr id="84" name="Google Shape;84;p6"/>
          <p:cNvSpPr txBox="1"/>
          <p:nvPr/>
        </p:nvSpPr>
        <p:spPr>
          <a:xfrm>
            <a:off x="4958254" y="2846810"/>
            <a:ext cx="129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CARATTERE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a:t>
            </a:r>
            <a:r>
              <a:rPr lang="es-ES" sz="1400" b="1" i="0" u="none" strike="noStrike" cap="none">
                <a:solidFill>
                  <a:schemeClr val="lt1"/>
                </a:solidFill>
                <a:latin typeface="Calibri"/>
                <a:ea typeface="Calibri"/>
                <a:cs typeface="Calibri"/>
                <a:sym typeface="Calibri"/>
              </a:rPr>
              <a:t>character</a:t>
            </a:r>
            <a:r>
              <a:rPr lang="es-ES" sz="18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5" name="Google Shape;85;p6"/>
          <p:cNvSpPr txBox="1"/>
          <p:nvPr/>
        </p:nvSpPr>
        <p:spPr>
          <a:xfrm>
            <a:off x="4810837" y="4638312"/>
            <a:ext cx="1736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CURA</a:t>
            </a:r>
            <a:r>
              <a:rPr lang="es-ES" sz="1200" b="0" i="0" u="none" strike="noStrike" cap="none">
                <a:solidFill>
                  <a:srgbClr val="000000"/>
                </a:solidFill>
                <a:latin typeface="Arial"/>
                <a:ea typeface="Arial"/>
                <a:cs typeface="Arial"/>
                <a:sym typeface="Arial"/>
              </a:rPr>
              <a:t> </a:t>
            </a:r>
            <a:r>
              <a:rPr lang="es-ES" sz="18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a:t>
            </a:r>
            <a:r>
              <a:rPr lang="es-ES" sz="1400" b="1" i="0" u="none" strike="noStrike" cap="none">
                <a:solidFill>
                  <a:schemeClr val="lt1"/>
                </a:solidFill>
                <a:latin typeface="Calibri"/>
                <a:ea typeface="Calibri"/>
                <a:cs typeface="Calibri"/>
                <a:sym typeface="Calibri"/>
              </a:rPr>
              <a:t>care &amp; compassion</a:t>
            </a:r>
            <a:r>
              <a:rPr lang="es-ES" sz="18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6" name="Google Shape;86;p6"/>
          <p:cNvSpPr txBox="1"/>
          <p:nvPr/>
        </p:nvSpPr>
        <p:spPr>
          <a:xfrm>
            <a:off x="1209558" y="2637288"/>
            <a:ext cx="1577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CONNESSIONE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a:t>
            </a:r>
            <a:r>
              <a:rPr lang="es-ES" sz="1400" b="1" i="0" u="none" strike="noStrike" cap="none">
                <a:solidFill>
                  <a:schemeClr val="lt1"/>
                </a:solidFill>
                <a:latin typeface="Calibri"/>
                <a:ea typeface="Calibri"/>
                <a:cs typeface="Calibri"/>
                <a:sym typeface="Calibri"/>
              </a:rPr>
              <a:t>connection</a:t>
            </a:r>
            <a:r>
              <a:rPr lang="es-ES" sz="18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7" name="Google Shape;87;p6"/>
          <p:cNvSpPr txBox="1"/>
          <p:nvPr/>
        </p:nvSpPr>
        <p:spPr>
          <a:xfrm>
            <a:off x="2914681" y="5284807"/>
            <a:ext cx="146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800" b="1" i="0" u="none" strike="noStrike" cap="none">
                <a:solidFill>
                  <a:schemeClr val="lt1"/>
                </a:solidFill>
                <a:latin typeface="Calibri"/>
                <a:ea typeface="Calibri"/>
                <a:cs typeface="Calibri"/>
                <a:sym typeface="Calibri"/>
              </a:rPr>
              <a:t>CONTRIBUTO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400" b="1" i="0" u="none" strike="noStrike" cap="none">
                <a:solidFill>
                  <a:schemeClr val="lt1"/>
                </a:solidFill>
                <a:latin typeface="Calibri"/>
                <a:ea typeface="Calibri"/>
                <a:cs typeface="Calibri"/>
                <a:sym typeface="Calibri"/>
              </a:rPr>
              <a:t>(contribution)</a:t>
            </a:r>
            <a:endParaRPr sz="1400" b="0" i="0" u="none" strike="noStrike" cap="none">
              <a:solidFill>
                <a:srgbClr val="000000"/>
              </a:solidFill>
              <a:latin typeface="Arial"/>
              <a:ea typeface="Arial"/>
              <a:cs typeface="Arial"/>
              <a:sym typeface="Arial"/>
            </a:endParaRPr>
          </a:p>
        </p:txBody>
      </p:sp>
      <p:sp>
        <p:nvSpPr>
          <p:cNvPr id="88" name="Google Shape;88;p6"/>
          <p:cNvSpPr txBox="1"/>
          <p:nvPr/>
        </p:nvSpPr>
        <p:spPr>
          <a:xfrm>
            <a:off x="2612627" y="3588369"/>
            <a:ext cx="22707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i="0" u="none" strike="noStrike" cap="none">
                <a:solidFill>
                  <a:srgbClr val="3F3F3F"/>
                </a:solidFill>
                <a:latin typeface="Arial"/>
                <a:ea typeface="Arial"/>
                <a:cs typeface="Arial"/>
                <a:sym typeface="Arial"/>
              </a:rPr>
              <a:t>MODELLO: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S" sz="2000" b="1" i="0" u="none" strike="noStrike" cap="none">
                <a:solidFill>
                  <a:srgbClr val="3F3F3F"/>
                </a:solidFill>
                <a:latin typeface="Arial"/>
                <a:ea typeface="Arial"/>
                <a:cs typeface="Arial"/>
                <a:sym typeface="Arial"/>
              </a:rPr>
              <a:t>Le 5 C</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7"/>
          <p:cNvCxnSpPr/>
          <p:nvPr/>
        </p:nvCxnSpPr>
        <p:spPr>
          <a:xfrm>
            <a:off x="1501485" y="6538776"/>
            <a:ext cx="8792400" cy="0"/>
          </a:xfrm>
          <a:prstGeom prst="straightConnector1">
            <a:avLst/>
          </a:prstGeom>
          <a:noFill/>
          <a:ln w="57150" cap="flat" cmpd="sng">
            <a:solidFill>
              <a:srgbClr val="F05926"/>
            </a:solidFill>
            <a:prstDash val="solid"/>
            <a:miter lim="800000"/>
            <a:headEnd type="none" w="sm" len="sm"/>
            <a:tailEnd type="none" w="sm" len="sm"/>
          </a:ln>
        </p:spPr>
      </p:cxnSp>
      <p:sp>
        <p:nvSpPr>
          <p:cNvPr id="94" name="Google Shape;94;p7"/>
          <p:cNvSpPr txBox="1"/>
          <p:nvPr/>
        </p:nvSpPr>
        <p:spPr>
          <a:xfrm>
            <a:off x="7680564" y="1430989"/>
            <a:ext cx="285718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a:latin typeface="Calibri"/>
                <a:ea typeface="Calibri"/>
                <a:cs typeface="Calibri"/>
                <a:sym typeface="Calibri"/>
              </a:rPr>
              <a:t>CONNESSIONE</a:t>
            </a:r>
            <a:endParaRPr sz="2000">
              <a:latin typeface="Calibri"/>
              <a:ea typeface="Calibri"/>
              <a:cs typeface="Calibri"/>
              <a:sym typeface="Calibri"/>
            </a:endParaRPr>
          </a:p>
          <a:p>
            <a:pPr marL="0" marR="0" lvl="0" indent="0" algn="ctr" rtl="0">
              <a:lnSpc>
                <a:spcPct val="100000"/>
              </a:lnSpc>
              <a:spcBef>
                <a:spcPts val="0"/>
              </a:spcBef>
              <a:spcAft>
                <a:spcPts val="0"/>
              </a:spcAft>
              <a:buNone/>
            </a:pPr>
            <a:r>
              <a:rPr lang="es-ES" sz="2000">
                <a:latin typeface="Calibri"/>
                <a:ea typeface="Calibri"/>
                <a:cs typeface="Calibri"/>
                <a:sym typeface="Calibri"/>
              </a:rPr>
              <a:t>legami positivi con persone e istituzioni</a:t>
            </a:r>
            <a:endParaRPr/>
          </a:p>
        </p:txBody>
      </p:sp>
      <p:sp>
        <p:nvSpPr>
          <p:cNvPr id="95" name="Google Shape;95;p7"/>
          <p:cNvSpPr txBox="1"/>
          <p:nvPr/>
        </p:nvSpPr>
        <p:spPr>
          <a:xfrm>
            <a:off x="3421529" y="3147086"/>
            <a:ext cx="2447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a:latin typeface="Calibri"/>
                <a:ea typeface="Calibri"/>
                <a:cs typeface="Calibri"/>
                <a:sym typeface="Calibri"/>
              </a:rPr>
              <a:t>FIDUCIA</a:t>
            </a:r>
            <a:r>
              <a:rPr lang="es-ES" sz="2000">
                <a:latin typeface="Calibri"/>
                <a:ea typeface="Calibri"/>
                <a:cs typeface="Calibri"/>
                <a:sym typeface="Calibri"/>
              </a:rPr>
              <a:t> </a:t>
            </a:r>
            <a:endParaRPr sz="2000">
              <a:latin typeface="Calibri"/>
              <a:ea typeface="Calibri"/>
              <a:cs typeface="Calibri"/>
              <a:sym typeface="Calibri"/>
            </a:endParaRPr>
          </a:p>
          <a:p>
            <a:pPr marL="0" marR="0" lvl="0" indent="0" algn="ctr" rtl="0">
              <a:lnSpc>
                <a:spcPct val="100000"/>
              </a:lnSpc>
              <a:spcBef>
                <a:spcPts val="0"/>
              </a:spcBef>
              <a:spcAft>
                <a:spcPts val="0"/>
              </a:spcAft>
              <a:buNone/>
            </a:pPr>
            <a:r>
              <a:rPr lang="es-ES" sz="2000">
                <a:latin typeface="Calibri"/>
                <a:ea typeface="Calibri"/>
                <a:cs typeface="Calibri"/>
                <a:sym typeface="Calibri"/>
              </a:rPr>
              <a:t>autostima e autoefficacia complessivamente positiva </a:t>
            </a:r>
            <a:endParaRPr/>
          </a:p>
        </p:txBody>
      </p:sp>
      <p:sp>
        <p:nvSpPr>
          <p:cNvPr id="96" name="Google Shape;96;p7"/>
          <p:cNvSpPr txBox="1"/>
          <p:nvPr/>
        </p:nvSpPr>
        <p:spPr>
          <a:xfrm>
            <a:off x="7686235" y="2670364"/>
            <a:ext cx="29292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a:latin typeface="Calibri"/>
                <a:ea typeface="Calibri"/>
                <a:cs typeface="Calibri"/>
                <a:sym typeface="Calibri"/>
              </a:rPr>
              <a:t>CARATTERE</a:t>
            </a:r>
            <a:endParaRPr sz="2000">
              <a:latin typeface="Calibri"/>
              <a:ea typeface="Calibri"/>
              <a:cs typeface="Calibri"/>
              <a:sym typeface="Calibri"/>
            </a:endParaRPr>
          </a:p>
          <a:p>
            <a:pPr marL="0" marR="0" lvl="0" indent="0" algn="ctr" rtl="0">
              <a:lnSpc>
                <a:spcPct val="100000"/>
              </a:lnSpc>
              <a:spcBef>
                <a:spcPts val="0"/>
              </a:spcBef>
              <a:spcAft>
                <a:spcPts val="0"/>
              </a:spcAft>
              <a:buNone/>
            </a:pPr>
            <a:r>
              <a:rPr lang="es-ES" sz="2000">
                <a:latin typeface="Calibri"/>
                <a:ea typeface="Calibri"/>
                <a:cs typeface="Calibri"/>
                <a:sym typeface="Calibri"/>
              </a:rPr>
              <a:t>valori e principi guida, rispetto alle regole sociali e culturali, responsabilità delle proprie azioni,</a:t>
            </a:r>
            <a:r>
              <a:rPr lang="es-ES" sz="2000" b="0" i="0" u="none" strike="noStrike" cap="none">
                <a:solidFill>
                  <a:srgbClr val="000000"/>
                </a:solidFill>
                <a:latin typeface="Arial"/>
                <a:ea typeface="Arial"/>
                <a:cs typeface="Arial"/>
                <a:sym typeface="Arial"/>
              </a:rPr>
              <a:t> </a:t>
            </a:r>
            <a:endParaRPr/>
          </a:p>
        </p:txBody>
      </p:sp>
      <p:sp>
        <p:nvSpPr>
          <p:cNvPr id="97" name="Google Shape;97;p7"/>
          <p:cNvSpPr txBox="1"/>
          <p:nvPr/>
        </p:nvSpPr>
        <p:spPr>
          <a:xfrm>
            <a:off x="7830330" y="4778531"/>
            <a:ext cx="2715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a:latin typeface="Calibri"/>
                <a:ea typeface="Calibri"/>
                <a:cs typeface="Calibri"/>
                <a:sym typeface="Calibri"/>
              </a:rPr>
              <a:t>CURA</a:t>
            </a:r>
            <a:r>
              <a:rPr lang="es-ES" sz="2000">
                <a:latin typeface="Calibri"/>
                <a:ea typeface="Calibri"/>
                <a:cs typeface="Calibri"/>
                <a:sym typeface="Calibri"/>
              </a:rPr>
              <a:t> </a:t>
            </a:r>
            <a:endParaRPr sz="2000">
              <a:latin typeface="Calibri"/>
              <a:ea typeface="Calibri"/>
              <a:cs typeface="Calibri"/>
              <a:sym typeface="Calibri"/>
            </a:endParaRPr>
          </a:p>
          <a:p>
            <a:pPr marL="0" marR="0" lvl="0" indent="0" algn="ctr" rtl="0">
              <a:lnSpc>
                <a:spcPct val="100000"/>
              </a:lnSpc>
              <a:spcBef>
                <a:spcPts val="0"/>
              </a:spcBef>
              <a:spcAft>
                <a:spcPts val="0"/>
              </a:spcAft>
              <a:buNone/>
            </a:pPr>
            <a:r>
              <a:rPr lang="es-ES" sz="2000">
                <a:latin typeface="Calibri"/>
                <a:ea typeface="Calibri"/>
                <a:cs typeface="Calibri"/>
                <a:sym typeface="Calibri"/>
              </a:rPr>
              <a:t>simpatia ed empatia, tolleranza ed accettazione</a:t>
            </a:r>
            <a:endParaRPr/>
          </a:p>
        </p:txBody>
      </p:sp>
      <p:sp>
        <p:nvSpPr>
          <p:cNvPr id="98" name="Google Shape;98;p7"/>
          <p:cNvSpPr txBox="1"/>
          <p:nvPr/>
        </p:nvSpPr>
        <p:spPr>
          <a:xfrm flipH="1">
            <a:off x="3345152" y="1358647"/>
            <a:ext cx="27651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i="0" u="none" strike="noStrike" cap="none">
                <a:solidFill>
                  <a:srgbClr val="000000"/>
                </a:solidFill>
                <a:latin typeface="Calibri"/>
                <a:ea typeface="Calibri"/>
                <a:cs typeface="Calibri"/>
                <a:sym typeface="Calibri"/>
              </a:rPr>
              <a:t>COMPETENZA </a:t>
            </a:r>
            <a:endParaRPr sz="2000">
              <a:latin typeface="Calibri"/>
              <a:ea typeface="Calibri"/>
              <a:cs typeface="Calibri"/>
              <a:sym typeface="Calibri"/>
            </a:endParaRPr>
          </a:p>
          <a:p>
            <a:pPr marL="0" marR="0" lvl="0" indent="0" algn="ctr" rtl="0">
              <a:lnSpc>
                <a:spcPct val="100000"/>
              </a:lnSpc>
              <a:spcBef>
                <a:spcPts val="0"/>
              </a:spcBef>
              <a:spcAft>
                <a:spcPts val="0"/>
              </a:spcAft>
              <a:buNone/>
            </a:pPr>
            <a:r>
              <a:rPr lang="es-ES" sz="2000" i="0" u="none" strike="noStrike" cap="none">
                <a:solidFill>
                  <a:srgbClr val="000000"/>
                </a:solidFill>
                <a:latin typeface="Calibri"/>
                <a:ea typeface="Calibri"/>
                <a:cs typeface="Calibri"/>
                <a:sym typeface="Calibri"/>
              </a:rPr>
              <a:t> visione positiva delle proprie competenze e delle capacità di utilizzarle efficacemente</a:t>
            </a:r>
            <a:endParaRPr sz="2000">
              <a:latin typeface="Calibri"/>
              <a:ea typeface="Calibri"/>
              <a:cs typeface="Calibri"/>
              <a:sym typeface="Calibri"/>
            </a:endParaRPr>
          </a:p>
        </p:txBody>
      </p:sp>
      <p:sp>
        <p:nvSpPr>
          <p:cNvPr id="99" name="Google Shape;99;p7"/>
          <p:cNvSpPr txBox="1"/>
          <p:nvPr/>
        </p:nvSpPr>
        <p:spPr>
          <a:xfrm>
            <a:off x="3392551" y="4907565"/>
            <a:ext cx="2630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000" b="1">
                <a:latin typeface="Calibri"/>
                <a:ea typeface="Calibri"/>
                <a:cs typeface="Calibri"/>
                <a:sym typeface="Calibri"/>
              </a:rPr>
              <a:t>CONTRIBUTO</a:t>
            </a:r>
            <a:r>
              <a:rPr lang="es-ES" sz="2000">
                <a:latin typeface="Calibri"/>
                <a:ea typeface="Calibri"/>
                <a:cs typeface="Calibri"/>
                <a:sym typeface="Calibri"/>
              </a:rPr>
              <a:t> partecipazione attiva, sviluppo e utilizzo delle capacità di leadership</a:t>
            </a:r>
            <a:endParaRPr/>
          </a:p>
        </p:txBody>
      </p:sp>
      <p:sp>
        <p:nvSpPr>
          <p:cNvPr id="100" name="Google Shape;100;p7"/>
          <p:cNvSpPr txBox="1"/>
          <p:nvPr/>
        </p:nvSpPr>
        <p:spPr>
          <a:xfrm>
            <a:off x="5274327" y="1571273"/>
            <a:ext cx="1048685" cy="248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14" b="0" i="0" u="none" strike="noStrike" cap="none">
                <a:solidFill>
                  <a:schemeClr val="lt1"/>
                </a:solidFill>
                <a:latin typeface="Arial"/>
                <a:ea typeface="Arial"/>
                <a:cs typeface="Arial"/>
                <a:sym typeface="Arial"/>
              </a:rPr>
              <a:t>CONFIDENCE</a:t>
            </a:r>
            <a:endParaRPr/>
          </a:p>
        </p:txBody>
      </p:sp>
      <p:sp>
        <p:nvSpPr>
          <p:cNvPr id="101" name="Google Shape;101;p7"/>
          <p:cNvSpPr txBox="1"/>
          <p:nvPr/>
        </p:nvSpPr>
        <p:spPr>
          <a:xfrm>
            <a:off x="6587312" y="2213693"/>
            <a:ext cx="997389" cy="248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14" b="0" i="0" u="none" strike="noStrike" cap="none">
                <a:solidFill>
                  <a:schemeClr val="lt1"/>
                </a:solidFill>
                <a:latin typeface="Arial"/>
                <a:ea typeface="Arial"/>
                <a:cs typeface="Arial"/>
                <a:sym typeface="Arial"/>
              </a:rPr>
              <a:t>CHARACTER</a:t>
            </a:r>
            <a:endParaRPr/>
          </a:p>
        </p:txBody>
      </p:sp>
      <p:sp>
        <p:nvSpPr>
          <p:cNvPr id="102" name="Google Shape;102;p7"/>
          <p:cNvSpPr txBox="1"/>
          <p:nvPr/>
        </p:nvSpPr>
        <p:spPr>
          <a:xfrm>
            <a:off x="6792464" y="3425071"/>
            <a:ext cx="692818" cy="248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14" b="0" i="0" u="none" strike="noStrike" cap="none">
                <a:solidFill>
                  <a:schemeClr val="lt1"/>
                </a:solidFill>
                <a:latin typeface="Arial"/>
                <a:ea typeface="Arial"/>
                <a:cs typeface="Arial"/>
                <a:sym typeface="Arial"/>
              </a:rPr>
              <a:t>CARING</a:t>
            </a:r>
            <a:endParaRPr/>
          </a:p>
        </p:txBody>
      </p:sp>
      <p:sp>
        <p:nvSpPr>
          <p:cNvPr id="103" name="Google Shape;103;p7"/>
          <p:cNvSpPr txBox="1"/>
          <p:nvPr/>
        </p:nvSpPr>
        <p:spPr>
          <a:xfrm>
            <a:off x="5216619" y="3931658"/>
            <a:ext cx="1180131" cy="248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14" b="0" i="0" u="none" strike="noStrike" cap="none">
                <a:solidFill>
                  <a:schemeClr val="lt1"/>
                </a:solidFill>
                <a:latin typeface="Arial"/>
                <a:ea typeface="Arial"/>
                <a:cs typeface="Arial"/>
                <a:sym typeface="Arial"/>
              </a:rPr>
              <a:t>CONTRIBUTION</a:t>
            </a:r>
            <a:endParaRPr/>
          </a:p>
        </p:txBody>
      </p:sp>
      <p:pic>
        <p:nvPicPr>
          <p:cNvPr id="104" name="Google Shape;104;p7"/>
          <p:cNvPicPr preferRelativeResize="0"/>
          <p:nvPr/>
        </p:nvPicPr>
        <p:blipFill rotWithShape="1">
          <a:blip r:embed="rId3">
            <a:alphaModFix/>
          </a:blip>
          <a:srcRect/>
          <a:stretch/>
        </p:blipFill>
        <p:spPr>
          <a:xfrm>
            <a:off x="1916523" y="4649196"/>
            <a:ext cx="1591630" cy="1275063"/>
          </a:xfrm>
          <a:prstGeom prst="roundRect">
            <a:avLst>
              <a:gd name="adj" fmla="val 16667"/>
            </a:avLst>
          </a:prstGeom>
          <a:gradFill>
            <a:gsLst>
              <a:gs pos="0">
                <a:schemeClr val="accent3"/>
              </a:gs>
              <a:gs pos="100000">
                <a:srgbClr val="D8D8D8"/>
              </a:gs>
            </a:gsLst>
            <a:lin ang="16200000" scaled="0"/>
          </a:gradFill>
          <a:ln>
            <a:noFill/>
          </a:ln>
          <a:effectLst>
            <a:outerShdw blurRad="152400" dist="12000" dir="900000" sy="98000" kx="110000" ky="200000" algn="tl" rotWithShape="0">
              <a:srgbClr val="000000">
                <a:alpha val="29803"/>
              </a:srgbClr>
            </a:outerShdw>
          </a:effectLst>
        </p:spPr>
      </p:pic>
      <p:pic>
        <p:nvPicPr>
          <p:cNvPr id="105" name="Google Shape;105;p7"/>
          <p:cNvPicPr preferRelativeResize="0"/>
          <p:nvPr/>
        </p:nvPicPr>
        <p:blipFill rotWithShape="1">
          <a:blip r:embed="rId4">
            <a:alphaModFix/>
          </a:blip>
          <a:srcRect/>
          <a:stretch/>
        </p:blipFill>
        <p:spPr>
          <a:xfrm>
            <a:off x="1818217" y="1305983"/>
            <a:ext cx="1459800" cy="1380600"/>
          </a:xfrm>
          <a:prstGeom prst="roundRect">
            <a:avLst>
              <a:gd name="adj" fmla="val 0"/>
            </a:avLst>
          </a:prstGeom>
          <a:noFill/>
          <a:ln>
            <a:noFill/>
          </a:ln>
          <a:effectLst>
            <a:outerShdw blurRad="152400" dist="12000" dir="900000" sy="98000" kx="110000" ky="200000" algn="tl" rotWithShape="0">
              <a:srgbClr val="000000">
                <a:alpha val="29803"/>
              </a:srgbClr>
            </a:outerShdw>
          </a:effectLst>
        </p:spPr>
      </p:pic>
      <p:pic>
        <p:nvPicPr>
          <p:cNvPr id="106" name="Google Shape;106;p7"/>
          <p:cNvPicPr preferRelativeResize="0"/>
          <p:nvPr/>
        </p:nvPicPr>
        <p:blipFill rotWithShape="1">
          <a:blip r:embed="rId5">
            <a:alphaModFix/>
          </a:blip>
          <a:srcRect/>
          <a:stretch/>
        </p:blipFill>
        <p:spPr>
          <a:xfrm>
            <a:off x="6177416" y="1354340"/>
            <a:ext cx="1371791" cy="1283856"/>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107" name="Google Shape;107;p7"/>
          <p:cNvPicPr preferRelativeResize="0"/>
          <p:nvPr/>
        </p:nvPicPr>
        <p:blipFill rotWithShape="1">
          <a:blip r:embed="rId6">
            <a:alphaModFix/>
          </a:blip>
          <a:srcRect/>
          <a:stretch/>
        </p:blipFill>
        <p:spPr>
          <a:xfrm>
            <a:off x="6065129" y="2756687"/>
            <a:ext cx="1424552" cy="1327824"/>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108" name="Google Shape;108;p7"/>
          <p:cNvPicPr preferRelativeResize="0"/>
          <p:nvPr/>
        </p:nvPicPr>
        <p:blipFill rotWithShape="1">
          <a:blip r:embed="rId7">
            <a:alphaModFix/>
          </a:blip>
          <a:srcRect/>
          <a:stretch/>
        </p:blipFill>
        <p:spPr>
          <a:xfrm>
            <a:off x="6177415" y="4583244"/>
            <a:ext cx="1565250" cy="1406966"/>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109" name="Google Shape;109;p7"/>
          <p:cNvPicPr preferRelativeResize="0"/>
          <p:nvPr/>
        </p:nvPicPr>
        <p:blipFill rotWithShape="1">
          <a:blip r:embed="rId8">
            <a:alphaModFix/>
          </a:blip>
          <a:srcRect/>
          <a:stretch/>
        </p:blipFill>
        <p:spPr>
          <a:xfrm>
            <a:off x="1794783" y="2835528"/>
            <a:ext cx="1574043" cy="1415759"/>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9"/>
        <p:cNvGrpSpPr/>
        <p:nvPr/>
      </p:nvGrpSpPr>
      <p:grpSpPr>
        <a:xfrm>
          <a:off x="0" y="0"/>
          <a:ext cx="0" cy="0"/>
          <a:chOff x="0" y="0"/>
          <a:chExt cx="0" cy="0"/>
        </a:xfrm>
      </p:grpSpPr>
      <p:sp>
        <p:nvSpPr>
          <p:cNvPr id="100" name="Google Shape;100;p9"/>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6600"/>
              <a:buFont typeface="Arial"/>
              <a:buNone/>
            </a:pPr>
            <a:r>
              <a:rPr lang="es-ES" sz="6600" b="1" i="0" u="none" strike="noStrike" cap="none">
                <a:solidFill>
                  <a:schemeClr val="lt1"/>
                </a:solidFill>
                <a:latin typeface="Arial"/>
                <a:ea typeface="Arial"/>
                <a:cs typeface="Arial"/>
                <a:sym typeface="Arial"/>
              </a:rPr>
              <a:t>UNIVERSAL DESIGN FOR LEARNING (UDL)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681322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p:nvPr/>
        </p:nvSpPr>
        <p:spPr>
          <a:xfrm>
            <a:off x="627950" y="1814200"/>
            <a:ext cx="10559700" cy="347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L’espressione </a:t>
            </a:r>
            <a:r>
              <a:rPr lang="es-ES" sz="2200" b="1" i="1" u="none" strike="noStrike" cap="none">
                <a:solidFill>
                  <a:srgbClr val="000000"/>
                </a:solidFill>
                <a:latin typeface="Calibri"/>
                <a:ea typeface="Calibri"/>
                <a:cs typeface="Calibri"/>
                <a:sym typeface="Calibri"/>
              </a:rPr>
              <a:t>Universal Design for Learning </a:t>
            </a:r>
            <a:r>
              <a:rPr lang="es-ES" sz="2200" i="0" u="none" strike="noStrike" cap="none">
                <a:solidFill>
                  <a:srgbClr val="000000"/>
                </a:solidFill>
                <a:latin typeface="Calibri"/>
                <a:ea typeface="Calibri"/>
                <a:cs typeface="Calibri"/>
                <a:sym typeface="Calibri"/>
              </a:rPr>
              <a:t>indica una modalità di </a:t>
            </a:r>
            <a:r>
              <a:rPr lang="es-ES" sz="2200" i="0" u="none" strike="noStrike" cap="none">
                <a:solidFill>
                  <a:srgbClr val="F05926"/>
                </a:solidFill>
                <a:latin typeface="Calibri"/>
                <a:ea typeface="Calibri"/>
                <a:cs typeface="Calibri"/>
                <a:sym typeface="Calibri"/>
              </a:rPr>
              <a:t>progettazione </a:t>
            </a:r>
            <a:r>
              <a:rPr lang="es-ES" sz="2200" i="0" u="none" strike="noStrike" cap="none">
                <a:solidFill>
                  <a:srgbClr val="000000"/>
                </a:solidFill>
                <a:latin typeface="Calibri"/>
                <a:ea typeface="Calibri"/>
                <a:cs typeface="Calibri"/>
                <a:sym typeface="Calibri"/>
              </a:rPr>
              <a:t>e di </a:t>
            </a:r>
            <a:r>
              <a:rPr lang="es-ES" sz="2200" i="0" u="none" strike="noStrike" cap="none">
                <a:solidFill>
                  <a:srgbClr val="F05926"/>
                </a:solidFill>
                <a:latin typeface="Calibri"/>
                <a:ea typeface="Calibri"/>
                <a:cs typeface="Calibri"/>
                <a:sym typeface="Calibri"/>
              </a:rPr>
              <a:t>gestione </a:t>
            </a:r>
            <a:r>
              <a:rPr lang="es-ES" sz="2200" i="0" u="none" strike="noStrike" cap="none">
                <a:solidFill>
                  <a:srgbClr val="000000"/>
                </a:solidFill>
                <a:latin typeface="Calibri"/>
                <a:ea typeface="Calibri"/>
                <a:cs typeface="Calibri"/>
                <a:sym typeface="Calibri"/>
              </a:rPr>
              <a:t>della pratica educativa, basata su una attenta ricerca, che:</a:t>
            </a:r>
            <a:endParaRPr sz="2200">
              <a:latin typeface="Calibri"/>
              <a:ea typeface="Calibri"/>
              <a:cs typeface="Calibri"/>
              <a:sym typeface="Calibri"/>
            </a:endParaRPr>
          </a:p>
          <a:p>
            <a:pPr marL="0" marR="0" lvl="0" indent="0" algn="just" rtl="0">
              <a:lnSpc>
                <a:spcPct val="100000"/>
              </a:lnSpc>
              <a:spcBef>
                <a:spcPts val="0"/>
              </a:spcBef>
              <a:spcAft>
                <a:spcPts val="0"/>
              </a:spcAft>
              <a:buNone/>
            </a:pP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 - </a:t>
            </a:r>
            <a:r>
              <a:rPr lang="es-ES" sz="2200" i="1" u="none" strike="noStrike" cap="none">
                <a:solidFill>
                  <a:srgbClr val="000000"/>
                </a:solidFill>
                <a:latin typeface="Calibri"/>
                <a:ea typeface="Calibri"/>
                <a:cs typeface="Calibri"/>
                <a:sym typeface="Calibri"/>
              </a:rPr>
              <a:t>prevede flessibilità </a:t>
            </a:r>
            <a:r>
              <a:rPr lang="es-ES" sz="2200" i="0" u="none" strike="noStrike" cap="none">
                <a:solidFill>
                  <a:srgbClr val="000000"/>
                </a:solidFill>
                <a:latin typeface="Calibri"/>
                <a:ea typeface="Calibri"/>
                <a:cs typeface="Calibri"/>
                <a:sym typeface="Calibri"/>
              </a:rPr>
              <a:t>nel modo in cui le informazioni sono presentate, in come gli studenti rispondono o dimostrano conoscenze e capacità e nel modo in cui gli studenti vengono interessati; </a:t>
            </a:r>
            <a:endParaRPr sz="22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200">
              <a:latin typeface="Calibri"/>
              <a:ea typeface="Calibri"/>
              <a:cs typeface="Calibri"/>
              <a:sym typeface="Calibri"/>
            </a:endParaRPr>
          </a:p>
          <a:p>
            <a:pPr marL="0" marR="0" lvl="0" indent="0" algn="just" rtl="0">
              <a:lnSpc>
                <a:spcPct val="100000"/>
              </a:lnSpc>
              <a:spcBef>
                <a:spcPts val="0"/>
              </a:spcBef>
              <a:spcAft>
                <a:spcPts val="0"/>
              </a:spcAft>
              <a:buNone/>
            </a:pPr>
            <a:r>
              <a:rPr lang="es-ES" sz="2200" i="0" u="none" strike="noStrike" cap="none">
                <a:solidFill>
                  <a:srgbClr val="000000"/>
                </a:solidFill>
                <a:latin typeface="Calibri"/>
                <a:ea typeface="Calibri"/>
                <a:cs typeface="Calibri"/>
                <a:sym typeface="Calibri"/>
              </a:rPr>
              <a:t>- </a:t>
            </a:r>
            <a:r>
              <a:rPr lang="es-ES" sz="2200" i="1" u="none" strike="noStrike" cap="none">
                <a:solidFill>
                  <a:srgbClr val="000000"/>
                </a:solidFill>
                <a:latin typeface="Calibri"/>
                <a:ea typeface="Calibri"/>
                <a:cs typeface="Calibri"/>
                <a:sym typeface="Calibri"/>
              </a:rPr>
              <a:t>riduce le barriere nell’istruzione</a:t>
            </a:r>
            <a:r>
              <a:rPr lang="es-ES" sz="2200" i="0" u="none" strike="noStrike" cap="none">
                <a:solidFill>
                  <a:srgbClr val="000000"/>
                </a:solidFill>
                <a:latin typeface="Calibri"/>
                <a:ea typeface="Calibri"/>
                <a:cs typeface="Calibri"/>
                <a:sym typeface="Calibri"/>
              </a:rPr>
              <a:t>, realizzando gli opportuni adattamenti e supporti e modifiche e mantenendo un alto livello di aspettativa (di successo) per tutti gli studenti, inclusi quelli con disabilità e quelli che hanno limitazioni linguistiche</a:t>
            </a:r>
            <a:endParaRPr sz="220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0559546"/>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1091</Words>
  <Application>Microsoft Macintosh PowerPoint</Application>
  <PresentationFormat>Widescreen</PresentationFormat>
  <Paragraphs>141</Paragraphs>
  <Slides>17</Slides>
  <Notes>17</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17</vt:i4>
      </vt:variant>
    </vt:vector>
  </HeadingPairs>
  <TitlesOfParts>
    <vt:vector size="24" baseType="lpstr">
      <vt:lpstr>Times New Roman</vt:lpstr>
      <vt:lpstr>Noto Sans Symbols</vt:lpstr>
      <vt:lpstr>Calibri</vt:lpstr>
      <vt:lpstr>Arial</vt:lpstr>
      <vt:lpstr>Helvetica Neue</vt:lpstr>
      <vt:lpstr>Diseño personalizado</vt:lpstr>
      <vt:lpstr>2_Diseño personalizado</vt:lpstr>
      <vt:lpstr>Presentazione standard di PowerPoint</vt:lpstr>
      <vt:lpstr>Presentazione standard di PowerPoint</vt:lpstr>
      <vt:lpstr>Presentazione standard di PowerPoint</vt:lpstr>
      <vt:lpstr>POSITIVE YOUTH DEVELOPMENT (PYD)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Óscar Muñoz</dc:creator>
  <cp:lastModifiedBy>grazia barbara conti</cp:lastModifiedBy>
  <cp:revision>4</cp:revision>
  <dcterms:created xsi:type="dcterms:W3CDTF">2021-02-16T14:32:26Z</dcterms:created>
  <dcterms:modified xsi:type="dcterms:W3CDTF">2022-09-26T11:02:17Z</dcterms:modified>
</cp:coreProperties>
</file>