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50" r:id="rId2"/>
  </p:sldMasterIdLst>
  <p:notesMasterIdLst>
    <p:notesMasterId r:id="rId14"/>
  </p:notesMasterIdLst>
  <p:sldIdLst>
    <p:sldId id="256" r:id="rId3"/>
    <p:sldId id="260" r:id="rId4"/>
    <p:sldId id="259" r:id="rId5"/>
    <p:sldId id="258" r:id="rId6"/>
    <p:sldId id="261" r:id="rId7"/>
    <p:sldId id="262" r:id="rId8"/>
    <p:sldId id="263" r:id="rId9"/>
    <p:sldId id="274" r:id="rId10"/>
    <p:sldId id="276" r:id="rId11"/>
    <p:sldId id="278" r:id="rId12"/>
    <p:sldId id="271" r:id="rId13"/>
  </p:sldIdLst>
  <p:sldSz cx="12192000" cy="6858000"/>
  <p:notesSz cx="6888163" cy="10020300"/>
  <p:embeddedFontLst>
    <p:embeddedFont>
      <p:font typeface="Helvetica Neue" panose="02000503000000020004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D+/9Qt6FTAyQ9kFnc7Nv2vBcr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6A64A1-632F-4E5B-91DD-4E99E69401D4}">
  <a:tblStyle styleId="{C36A64A1-632F-4E5B-91DD-4E99E69401D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8CC21C8-F79F-405D-8797-DECFEE17BBE6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06"/>
    <p:restoredTop sz="94643"/>
  </p:normalViewPr>
  <p:slideViewPr>
    <p:cSldViewPr snapToGrid="0">
      <p:cViewPr varScale="1">
        <p:scale>
          <a:sx n="19" d="100"/>
          <a:sy n="19" d="100"/>
        </p:scale>
        <p:origin x="200" y="2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8" Type="http://customschemas.google.com/relationships/presentationmetadata" Target="metadata"/><Relationship Id="rId10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4871" cy="50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698" y="0"/>
            <a:ext cx="2984871" cy="50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" name="Google Shape;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32bd431e28_0_54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132bd431e2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062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39faca80a6_0_0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139faca80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2bd431e28_0_32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132bd431e2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32bd431e28_0_24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g132bd431e2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32bd431e28_0_16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g132bd431e2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32bd431e28_0_39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g132bd431e2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32bd431e28_0_48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132bd431e2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32bd431e28_0_54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132bd431e2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32bd431e28_0_54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132bd431e2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6128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32bd431e28_0_54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132bd431e2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0637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4" descr="Un grupo de personas en un salón de clases&#10;&#10;Descripción generada automáticamente con confianza media"/>
          <p:cNvPicPr preferRelativeResize="0"/>
          <p:nvPr/>
        </p:nvPicPr>
        <p:blipFill rotWithShape="1">
          <a:blip r:embed="rId3">
            <a:alphaModFix amt="25000"/>
          </a:blip>
          <a:srcRect t="17177"/>
          <a:stretch/>
        </p:blipFill>
        <p:spPr>
          <a:xfrm>
            <a:off x="0" y="0"/>
            <a:ext cx="124441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4"/>
          <p:cNvSpPr/>
          <p:nvPr/>
        </p:nvSpPr>
        <p:spPr>
          <a:xfrm>
            <a:off x="10770625" y="4270076"/>
            <a:ext cx="1759789" cy="508958"/>
          </a:xfrm>
          <a:prstGeom prst="ellipse">
            <a:avLst/>
          </a:prstGeom>
          <a:solidFill>
            <a:srgbClr val="F5F5F5">
              <a:alpha val="8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6" descr="Un grupo de personas en un salón de clases&#10;&#10;Descripción generada automáticamente con confianza media"/>
          <p:cNvPicPr preferRelativeResize="0"/>
          <p:nvPr/>
        </p:nvPicPr>
        <p:blipFill rotWithShape="1">
          <a:blip r:embed="rId3">
            <a:alphaModFix amt="25000"/>
          </a:blip>
          <a:srcRect t="17177" r="2024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6" descr="Imagen que contiene botella, firmar, azul, naranj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6846" y="423168"/>
            <a:ext cx="3728085" cy="85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6" descr="Imagen que contiene Logotip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70" y="318144"/>
            <a:ext cx="2361914" cy="91541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6"/>
          <p:cNvSpPr/>
          <p:nvPr/>
        </p:nvSpPr>
        <p:spPr>
          <a:xfrm>
            <a:off x="10885638" y="4305482"/>
            <a:ext cx="1759789" cy="508958"/>
          </a:xfrm>
          <a:prstGeom prst="ellipse">
            <a:avLst/>
          </a:prstGeom>
          <a:solidFill>
            <a:srgbClr val="E7A5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"/>
          <p:cNvSpPr/>
          <p:nvPr/>
        </p:nvSpPr>
        <p:spPr>
          <a:xfrm>
            <a:off x="1441580" y="3388331"/>
            <a:ext cx="91385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>
                <a:solidFill>
                  <a:srgbClr val="EA91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Inclusive CREAtivity through Educational Artmaking</a:t>
            </a:r>
            <a:endParaRPr sz="2800" b="1" i="0" u="none" strike="noStrike" cap="none">
              <a:solidFill>
                <a:srgbClr val="EA913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Google Shape;29;p1"/>
          <p:cNvSpPr/>
          <p:nvPr/>
        </p:nvSpPr>
        <p:spPr>
          <a:xfrm>
            <a:off x="1604050" y="4165995"/>
            <a:ext cx="9351818" cy="505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2000"/>
            </a:pPr>
            <a:r>
              <a:rPr lang="es-ES" sz="24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Come </a:t>
            </a:r>
            <a:r>
              <a:rPr lang="es-ES" sz="24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selezionare</a:t>
            </a:r>
            <a:r>
              <a:rPr lang="es-ES" sz="24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preparare, implementare e </a:t>
            </a:r>
            <a:r>
              <a:rPr lang="es-ES" sz="24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valutare</a:t>
            </a:r>
            <a:r>
              <a:rPr lang="es-ES" sz="24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le </a:t>
            </a:r>
            <a:r>
              <a:rPr lang="es-ES" sz="24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attività</a:t>
            </a:r>
            <a:r>
              <a:rPr lang="es-ES" sz="24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previste </a:t>
            </a:r>
            <a:r>
              <a:rPr lang="es-ES" sz="24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nel</a:t>
            </a:r>
            <a:r>
              <a:rPr lang="es-ES" sz="24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4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Curriculum</a:t>
            </a:r>
            <a:r>
              <a:rPr lang="es-ES" sz="24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InCrea+</a:t>
            </a:r>
            <a:endParaRPr sz="2400" b="1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Google Shape;30;p1"/>
          <p:cNvSpPr txBox="1"/>
          <p:nvPr/>
        </p:nvSpPr>
        <p:spPr>
          <a:xfrm>
            <a:off x="6279959" y="5937933"/>
            <a:ext cx="5616575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es-E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r>
              <a:rPr lang="es-E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has </a:t>
            </a:r>
            <a:r>
              <a:rPr lang="es-E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been</a:t>
            </a:r>
            <a:r>
              <a:rPr lang="es-E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funded</a:t>
            </a:r>
            <a:r>
              <a:rPr lang="es-E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es-E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E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</a:t>
            </a:r>
            <a:r>
              <a:rPr lang="es-E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lang="es-E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E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European</a:t>
            </a:r>
            <a:r>
              <a:rPr lang="es-E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Union</a:t>
            </a:r>
            <a:r>
              <a:rPr lang="es-E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es-E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material </a:t>
            </a:r>
            <a:r>
              <a:rPr lang="es-E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reflects</a:t>
            </a:r>
            <a:r>
              <a:rPr lang="es-E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E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views</a:t>
            </a:r>
            <a:r>
              <a:rPr lang="es-E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</a:t>
            </a:r>
            <a:r>
              <a:rPr lang="es-E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s-E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E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author</a:t>
            </a:r>
            <a:r>
              <a:rPr lang="es-E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es-E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E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Commission</a:t>
            </a:r>
            <a:r>
              <a:rPr lang="es-E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cannot</a:t>
            </a:r>
            <a:r>
              <a:rPr lang="es-E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</a:t>
            </a:r>
            <a:r>
              <a:rPr lang="es-E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held</a:t>
            </a:r>
            <a:r>
              <a:rPr lang="es-E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responsible</a:t>
            </a:r>
            <a:r>
              <a:rPr lang="es-E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es-E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</a:t>
            </a:r>
            <a:r>
              <a:rPr lang="es-E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 </a:t>
            </a:r>
            <a:r>
              <a:rPr lang="es-E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</a:t>
            </a:r>
            <a:r>
              <a:rPr lang="es-E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</a:t>
            </a:r>
            <a:r>
              <a:rPr lang="es-E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</a:t>
            </a:r>
            <a:r>
              <a:rPr lang="es-E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made</a:t>
            </a:r>
            <a:r>
              <a:rPr lang="es-E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s-E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E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</a:t>
            </a:r>
            <a:r>
              <a:rPr lang="es-E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contained</a:t>
            </a:r>
            <a:r>
              <a:rPr lang="es-E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therein</a:t>
            </a:r>
            <a:r>
              <a:rPr lang="es-E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" name="Google Shape;31;p1" descr="Imagen que contiene firmar, botella, azul, parad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135" y="5548717"/>
            <a:ext cx="4754706" cy="104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" descr="Imagen que contiene Logotip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8792" y="1920753"/>
            <a:ext cx="3884103" cy="1505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32bd431e28_0_54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.</a:t>
            </a:r>
            <a:endParaRPr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6E62E60-0E67-0C4B-A93C-F2F5E0E2F97C}"/>
              </a:ext>
            </a:extLst>
          </p:cNvPr>
          <p:cNvSpPr/>
          <p:nvPr/>
        </p:nvSpPr>
        <p:spPr>
          <a:xfrm>
            <a:off x="127000" y="1712436"/>
            <a:ext cx="11925300" cy="3593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600"/>
              </a:spcAft>
              <a:buSzPts val="3200"/>
            </a:pPr>
            <a:r>
              <a:rPr lang="es-ES" sz="2800" dirty="0">
                <a:solidFill>
                  <a:schemeClr val="dk1"/>
                </a:solidFill>
              </a:rPr>
              <a:t>La </a:t>
            </a:r>
            <a:r>
              <a:rPr lang="es-ES" sz="2800" dirty="0" err="1">
                <a:solidFill>
                  <a:schemeClr val="dk1"/>
                </a:solidFill>
              </a:rPr>
              <a:t>valutazione</a:t>
            </a:r>
            <a:r>
              <a:rPr lang="es-ES" sz="2800" dirty="0">
                <a:solidFill>
                  <a:schemeClr val="dk1"/>
                </a:solidFill>
              </a:rPr>
              <a:t> </a:t>
            </a:r>
            <a:r>
              <a:rPr lang="es-ES" sz="2800" dirty="0" err="1">
                <a:solidFill>
                  <a:schemeClr val="dk1"/>
                </a:solidFill>
              </a:rPr>
              <a:t>è</a:t>
            </a:r>
            <a:r>
              <a:rPr lang="es-ES" sz="2800" dirty="0">
                <a:solidFill>
                  <a:schemeClr val="dk1"/>
                </a:solidFill>
              </a:rPr>
              <a:t> importante: </a:t>
            </a:r>
            <a:r>
              <a:rPr lang="es-ES" sz="2800" dirty="0" err="1">
                <a:solidFill>
                  <a:schemeClr val="dk1"/>
                </a:solidFill>
              </a:rPr>
              <a:t>consente</a:t>
            </a:r>
            <a:r>
              <a:rPr lang="es-ES" sz="2800" dirty="0">
                <a:solidFill>
                  <a:schemeClr val="dk1"/>
                </a:solidFill>
              </a:rPr>
              <a:t> </a:t>
            </a:r>
            <a:r>
              <a:rPr lang="es-ES" sz="2800" dirty="0" err="1">
                <a:solidFill>
                  <a:schemeClr val="dk1"/>
                </a:solidFill>
              </a:rPr>
              <a:t>all’insegnante</a:t>
            </a:r>
            <a:r>
              <a:rPr lang="es-ES" sz="2800" dirty="0">
                <a:solidFill>
                  <a:schemeClr val="dk1"/>
                </a:solidFill>
              </a:rPr>
              <a:t> di </a:t>
            </a:r>
            <a:r>
              <a:rPr lang="es-ES" sz="2800" dirty="0" err="1">
                <a:solidFill>
                  <a:schemeClr val="dk1"/>
                </a:solidFill>
              </a:rPr>
              <a:t>raccogliere</a:t>
            </a:r>
            <a:r>
              <a:rPr lang="es-ES" sz="2800" dirty="0">
                <a:solidFill>
                  <a:schemeClr val="dk1"/>
                </a:solidFill>
              </a:rPr>
              <a:t> </a:t>
            </a:r>
            <a:r>
              <a:rPr lang="es-ES" sz="2800" dirty="0" err="1">
                <a:solidFill>
                  <a:schemeClr val="dk1"/>
                </a:solidFill>
              </a:rPr>
              <a:t>dati</a:t>
            </a:r>
            <a:r>
              <a:rPr lang="es-ES" sz="2800" dirty="0">
                <a:solidFill>
                  <a:schemeClr val="dk1"/>
                </a:solidFill>
              </a:rPr>
              <a:t> </a:t>
            </a:r>
            <a:r>
              <a:rPr lang="es-ES" sz="2800" dirty="0" err="1">
                <a:solidFill>
                  <a:schemeClr val="dk1"/>
                </a:solidFill>
              </a:rPr>
              <a:t>relativi</a:t>
            </a:r>
            <a:r>
              <a:rPr lang="es-ES" sz="2800" dirty="0">
                <a:solidFill>
                  <a:schemeClr val="dk1"/>
                </a:solidFill>
              </a:rPr>
              <a:t> a:</a:t>
            </a:r>
          </a:p>
          <a:p>
            <a:pPr marL="514350" lvl="0" indent="-514350" algn="just">
              <a:lnSpc>
                <a:spcPct val="107000"/>
              </a:lnSpc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s-ES" sz="2800" dirty="0" err="1">
                <a:solidFill>
                  <a:schemeClr val="dk1"/>
                </a:solidFill>
              </a:rPr>
              <a:t>Gli</a:t>
            </a:r>
            <a:r>
              <a:rPr lang="es-ES" sz="2800" dirty="0">
                <a:solidFill>
                  <a:schemeClr val="dk1"/>
                </a:solidFill>
              </a:rPr>
              <a:t> </a:t>
            </a:r>
            <a:r>
              <a:rPr lang="es-ES" sz="2800" dirty="0" err="1">
                <a:solidFill>
                  <a:schemeClr val="dk1"/>
                </a:solidFill>
              </a:rPr>
              <a:t>obiettivi</a:t>
            </a:r>
            <a:r>
              <a:rPr lang="es-ES" sz="2800" dirty="0">
                <a:solidFill>
                  <a:schemeClr val="dk1"/>
                </a:solidFill>
              </a:rPr>
              <a:t> </a:t>
            </a:r>
            <a:r>
              <a:rPr lang="es-ES" sz="2800" dirty="0" err="1">
                <a:solidFill>
                  <a:schemeClr val="dk1"/>
                </a:solidFill>
              </a:rPr>
              <a:t>raggiunti</a:t>
            </a:r>
            <a:r>
              <a:rPr lang="es-ES" sz="2800" dirty="0">
                <a:solidFill>
                  <a:schemeClr val="dk1"/>
                </a:solidFill>
              </a:rPr>
              <a:t>; </a:t>
            </a:r>
          </a:p>
          <a:p>
            <a:pPr marL="514350" lvl="0" indent="-514350" algn="just">
              <a:lnSpc>
                <a:spcPct val="107000"/>
              </a:lnSpc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s-ES" sz="2800" dirty="0">
                <a:solidFill>
                  <a:schemeClr val="dk1"/>
                </a:solidFill>
              </a:rPr>
              <a:t>I </a:t>
            </a:r>
            <a:r>
              <a:rPr lang="es-ES" sz="2800" dirty="0" err="1">
                <a:solidFill>
                  <a:schemeClr val="dk1"/>
                </a:solidFill>
              </a:rPr>
              <a:t>risultati</a:t>
            </a:r>
            <a:r>
              <a:rPr lang="es-ES" sz="2800" dirty="0">
                <a:solidFill>
                  <a:schemeClr val="dk1"/>
                </a:solidFill>
              </a:rPr>
              <a:t> </a:t>
            </a:r>
            <a:r>
              <a:rPr lang="es-ES" sz="2800" dirty="0" err="1">
                <a:solidFill>
                  <a:schemeClr val="dk1"/>
                </a:solidFill>
              </a:rPr>
              <a:t>dell’apprendimento</a:t>
            </a:r>
            <a:r>
              <a:rPr lang="es-ES" sz="2800" dirty="0">
                <a:solidFill>
                  <a:schemeClr val="dk1"/>
                </a:solidFill>
              </a:rPr>
              <a:t>;</a:t>
            </a:r>
          </a:p>
          <a:p>
            <a:pPr marL="514350" lvl="0" indent="-514350" algn="just">
              <a:lnSpc>
                <a:spcPct val="107000"/>
              </a:lnSpc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s-ES" sz="2800" dirty="0" err="1">
                <a:solidFill>
                  <a:schemeClr val="dk1"/>
                </a:solidFill>
              </a:rPr>
              <a:t>Gli</a:t>
            </a:r>
            <a:r>
              <a:rPr lang="es-ES" sz="2800" dirty="0">
                <a:solidFill>
                  <a:schemeClr val="dk1"/>
                </a:solidFill>
              </a:rPr>
              <a:t> effetti </a:t>
            </a:r>
            <a:r>
              <a:rPr lang="es-ES" sz="2800" dirty="0" err="1">
                <a:solidFill>
                  <a:schemeClr val="dk1"/>
                </a:solidFill>
              </a:rPr>
              <a:t>sulle</a:t>
            </a:r>
            <a:r>
              <a:rPr lang="es-ES" sz="2800" dirty="0">
                <a:solidFill>
                  <a:schemeClr val="dk1"/>
                </a:solidFill>
              </a:rPr>
              <a:t> </a:t>
            </a:r>
            <a:r>
              <a:rPr lang="es-ES" sz="2800" dirty="0" err="1">
                <a:solidFill>
                  <a:schemeClr val="dk1"/>
                </a:solidFill>
              </a:rPr>
              <a:t>conoscenze</a:t>
            </a:r>
            <a:r>
              <a:rPr lang="es-ES" sz="2800" dirty="0">
                <a:solidFill>
                  <a:schemeClr val="dk1"/>
                </a:solidFill>
              </a:rPr>
              <a:t> e sui </a:t>
            </a:r>
            <a:r>
              <a:rPr lang="es-ES" sz="2800" dirty="0" err="1">
                <a:solidFill>
                  <a:schemeClr val="dk1"/>
                </a:solidFill>
              </a:rPr>
              <a:t>comportamenti</a:t>
            </a:r>
            <a:r>
              <a:rPr lang="es-ES" sz="2800" dirty="0">
                <a:solidFill>
                  <a:schemeClr val="dk1"/>
                </a:solidFill>
              </a:rPr>
              <a:t> </a:t>
            </a:r>
            <a:r>
              <a:rPr lang="es-ES" sz="2800" dirty="0" err="1">
                <a:solidFill>
                  <a:schemeClr val="dk1"/>
                </a:solidFill>
              </a:rPr>
              <a:t>degli</a:t>
            </a:r>
            <a:r>
              <a:rPr lang="es-ES" sz="2800" dirty="0">
                <a:solidFill>
                  <a:schemeClr val="dk1"/>
                </a:solidFill>
              </a:rPr>
              <a:t> </a:t>
            </a:r>
            <a:r>
              <a:rPr lang="es-ES" sz="2800" dirty="0" err="1">
                <a:solidFill>
                  <a:schemeClr val="dk1"/>
                </a:solidFill>
              </a:rPr>
              <a:t>studenti</a:t>
            </a:r>
            <a:r>
              <a:rPr lang="es-ES" sz="2800" dirty="0">
                <a:solidFill>
                  <a:schemeClr val="dk1"/>
                </a:solidFill>
              </a:rPr>
              <a:t> e </a:t>
            </a:r>
            <a:r>
              <a:rPr lang="es-ES" sz="2800" dirty="0" err="1">
                <a:solidFill>
                  <a:schemeClr val="dk1"/>
                </a:solidFill>
              </a:rPr>
              <a:t>delle</a:t>
            </a:r>
            <a:r>
              <a:rPr lang="es-ES" sz="2800" dirty="0">
                <a:solidFill>
                  <a:schemeClr val="dk1"/>
                </a:solidFill>
              </a:rPr>
              <a:t> </a:t>
            </a:r>
            <a:r>
              <a:rPr lang="es-ES" sz="2800" dirty="0" err="1">
                <a:solidFill>
                  <a:schemeClr val="dk1"/>
                </a:solidFill>
              </a:rPr>
              <a:t>studentesse</a:t>
            </a:r>
            <a:r>
              <a:rPr lang="es-ES" sz="2800" dirty="0">
                <a:solidFill>
                  <a:schemeClr val="dk1"/>
                </a:solidFill>
              </a:rPr>
              <a:t> </a:t>
            </a:r>
            <a:r>
              <a:rPr lang="es-ES" sz="2800" dirty="0" err="1">
                <a:solidFill>
                  <a:schemeClr val="dk1"/>
                </a:solidFill>
              </a:rPr>
              <a:t>sull’inclusione</a:t>
            </a:r>
            <a:r>
              <a:rPr lang="es-ES" sz="2800" dirty="0">
                <a:solidFill>
                  <a:schemeClr val="dk1"/>
                </a:solidFill>
              </a:rPr>
              <a:t>;</a:t>
            </a:r>
          </a:p>
          <a:p>
            <a:pPr marL="514350" lvl="0" indent="-514350">
              <a:lnSpc>
                <a:spcPct val="107000"/>
              </a:lnSpc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s-ES" sz="2800" dirty="0" err="1">
                <a:solidFill>
                  <a:schemeClr val="dk1"/>
                </a:solidFill>
              </a:rPr>
              <a:t>Miglioramenti</a:t>
            </a:r>
            <a:r>
              <a:rPr lang="es-ES" sz="2800" dirty="0">
                <a:solidFill>
                  <a:schemeClr val="dk1"/>
                </a:solidFill>
              </a:rPr>
              <a:t> </a:t>
            </a:r>
            <a:r>
              <a:rPr lang="es-ES" sz="2800" dirty="0" err="1">
                <a:solidFill>
                  <a:schemeClr val="dk1"/>
                </a:solidFill>
              </a:rPr>
              <a:t>necessari</a:t>
            </a:r>
            <a:r>
              <a:rPr lang="es-ES" sz="2800" dirty="0">
                <a:solidFill>
                  <a:schemeClr val="dk1"/>
                </a:solidFill>
              </a:rPr>
              <a:t> per </a:t>
            </a:r>
            <a:r>
              <a:rPr lang="es-ES" sz="2800" dirty="0" err="1">
                <a:solidFill>
                  <a:schemeClr val="dk1"/>
                </a:solidFill>
              </a:rPr>
              <a:t>l’attuazione</a:t>
            </a:r>
            <a:r>
              <a:rPr lang="es-ES" sz="2800" dirty="0">
                <a:solidFill>
                  <a:schemeClr val="dk1"/>
                </a:solidFill>
              </a:rPr>
              <a:t> futura</a:t>
            </a:r>
            <a:endParaRPr lang="es-ES" sz="4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30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39faca80a6_0_0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… </a:t>
            </a:r>
            <a:endParaRPr/>
          </a:p>
        </p:txBody>
      </p:sp>
      <p:sp>
        <p:nvSpPr>
          <p:cNvPr id="146" name="Google Shape;146;g139faca80a6_0_0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.  . </a:t>
            </a:r>
            <a:endParaRPr/>
          </a:p>
        </p:txBody>
      </p:sp>
      <p:sp>
        <p:nvSpPr>
          <p:cNvPr id="147" name="Google Shape;147;g139faca80a6_0_0"/>
          <p:cNvSpPr txBox="1"/>
          <p:nvPr/>
        </p:nvSpPr>
        <p:spPr>
          <a:xfrm>
            <a:off x="889794" y="1738168"/>
            <a:ext cx="104124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65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Grazie per l’attenzione</a:t>
            </a:r>
            <a:endParaRPr sz="6500" b="1" u="none" strike="noStrike" cap="none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g139faca80a6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5049" y="3299001"/>
            <a:ext cx="4445675" cy="272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32bd431e28_0_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.</a:t>
            </a:r>
            <a:endParaRPr/>
          </a:p>
        </p:txBody>
      </p:sp>
      <p:sp>
        <p:nvSpPr>
          <p:cNvPr id="62" name="Google Shape;62;g132bd431e28_0_32"/>
          <p:cNvSpPr txBox="1"/>
          <p:nvPr/>
        </p:nvSpPr>
        <p:spPr>
          <a:xfrm>
            <a:off x="842800" y="1421175"/>
            <a:ext cx="10476900" cy="47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attività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devono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essere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selezionate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in base a: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Wingdings" pitchFamily="2" charset="2"/>
              <a:buChar char="v"/>
            </a:pP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Wingdings" pitchFamily="2" charset="2"/>
              <a:buChar char="v"/>
            </a:pP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gruppo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target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Wingdings" pitchFamily="2" charset="2"/>
              <a:buChar char="v"/>
            </a:pP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rischi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specifici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Wingdings" pitchFamily="2" charset="2"/>
              <a:buChar char="v"/>
            </a:pP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capacità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dei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partecipanti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Wingdings" pitchFamily="2" charset="2"/>
              <a:buChar char="v"/>
            </a:pP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risorse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della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scuola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associazione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Wingdings" pitchFamily="2" charset="2"/>
              <a:buChar char="v"/>
            </a:pP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disponibilità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possibilità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coinvolgere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esperti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facilitatori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esterni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Si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raccomanda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svolgere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almeno un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certo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numero di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attività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Sebbene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selezione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delle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attività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specifiche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spetterà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conduttore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insegnante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in base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ai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suddetti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parametri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sarebbe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b="1" u="sng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vantaggioso</a:t>
            </a:r>
            <a:r>
              <a:rPr lang="es-ES" sz="22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che si </a:t>
            </a:r>
            <a:r>
              <a:rPr lang="es-ES" sz="2200" b="1" u="sng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svolgessero</a:t>
            </a:r>
            <a:r>
              <a:rPr lang="es-ES" sz="22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b="1" u="sng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quante</a:t>
            </a:r>
            <a:r>
              <a:rPr lang="es-ES" sz="22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b="1" u="sng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più</a:t>
            </a:r>
            <a:r>
              <a:rPr lang="es-ES" sz="22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b="1" u="sng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sessioni</a:t>
            </a:r>
            <a:r>
              <a:rPr lang="es-ES" sz="22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b="1" u="sng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possibili</a:t>
            </a:r>
            <a:r>
              <a:rPr lang="es-ES" sz="22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al fine di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garantire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approccio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sostenibile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e un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apprendimento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attivo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per i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partecipanti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coinvolti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32bd431e28_0_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.</a:t>
            </a:r>
            <a:endParaRPr/>
          </a:p>
        </p:txBody>
      </p:sp>
      <p:sp>
        <p:nvSpPr>
          <p:cNvPr id="54" name="Google Shape;54;g132bd431e28_0_24"/>
          <p:cNvSpPr txBox="1"/>
          <p:nvPr/>
        </p:nvSpPr>
        <p:spPr>
          <a:xfrm>
            <a:off x="842800" y="1421175"/>
            <a:ext cx="10476900" cy="47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Per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prepararci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pianificare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adeguatamente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nostre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attività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dobbiamo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assicurarci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trovarci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in un ambiente inclusivo.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Abbiamo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bisogno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di: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Wingdings" pitchFamily="2" charset="2"/>
              <a:buChar char="v"/>
            </a:pP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Garantire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l'inclusione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socio-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economica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Wingdings" pitchFamily="2" charset="2"/>
              <a:buChar char="v"/>
            </a:pP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Sostenere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l'inclusione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culturale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Assicurati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che non ci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siano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barriere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fisiche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Assicurati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che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l'attività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affronti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sfide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cognitive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Garantire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supporto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per la gestione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delle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sfide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comportamentali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Considera le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possibili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sfide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legate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al talento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2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Ciò</a:t>
            </a:r>
            <a:r>
              <a:rPr lang="es-ES" sz="22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che </a:t>
            </a:r>
            <a:r>
              <a:rPr lang="es-ES" sz="22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lang="es-ES" sz="22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molto</a:t>
            </a:r>
            <a:r>
              <a:rPr lang="es-ES" sz="22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importante </a:t>
            </a:r>
            <a:r>
              <a:rPr lang="es-ES" sz="22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lang="es-ES" sz="22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che </a:t>
            </a:r>
            <a:r>
              <a:rPr lang="es-ES" sz="22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l'insegnante</a:t>
            </a:r>
            <a:r>
              <a:rPr lang="es-ES" sz="22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s-ES" sz="22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es-ES" sz="22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facilitatore</a:t>
            </a:r>
            <a:r>
              <a:rPr lang="es-ES" sz="22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rimangano</a:t>
            </a:r>
            <a:r>
              <a:rPr lang="es-ES" sz="22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flessibili</a:t>
            </a:r>
            <a:r>
              <a:rPr lang="es-ES" sz="22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2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ascoltino</a:t>
            </a:r>
            <a:r>
              <a:rPr lang="es-ES" sz="22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s-ES" sz="22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partecipanti</a:t>
            </a:r>
            <a:r>
              <a:rPr lang="es-ES" sz="22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s-ES" sz="22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siano</a:t>
            </a:r>
            <a:r>
              <a:rPr lang="es-ES" sz="22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pronti</a:t>
            </a:r>
            <a:r>
              <a:rPr lang="es-ES" sz="22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ES" sz="22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introdurre</a:t>
            </a:r>
            <a:r>
              <a:rPr lang="es-ES" sz="22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cambiamenti</a:t>
            </a:r>
            <a:r>
              <a:rPr lang="es-ES" sz="22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s-ES" sz="22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modifiche</a:t>
            </a:r>
            <a:r>
              <a:rPr lang="es-ES" sz="22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quando</a:t>
            </a:r>
            <a:r>
              <a:rPr lang="es-ES" sz="22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b="1" i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necessario</a:t>
            </a:r>
            <a:r>
              <a:rPr lang="es-ES" sz="22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g132bd431e28_0_24"/>
          <p:cNvSpPr/>
          <p:nvPr/>
        </p:nvSpPr>
        <p:spPr>
          <a:xfrm rot="-10799013" flipH="1">
            <a:off x="1269504" y="3362943"/>
            <a:ext cx="1044600" cy="8922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2857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32bd431e28_0_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.</a:t>
            </a:r>
            <a:endParaRPr/>
          </a:p>
        </p:txBody>
      </p:sp>
      <p:sp>
        <p:nvSpPr>
          <p:cNvPr id="47" name="Google Shape;47;g132bd431e28_0_16"/>
          <p:cNvSpPr txBox="1"/>
          <p:nvPr/>
        </p:nvSpPr>
        <p:spPr>
          <a:xfrm>
            <a:off x="842800" y="1421175"/>
            <a:ext cx="10476900" cy="28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Alcuni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suggerimenti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generali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per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tutte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classi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tutte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attività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extracurriculari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comunitarie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che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mirano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essere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inclusive: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v"/>
            </a:pP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itchFamily="2" charset="2"/>
              <a:buChar char="v"/>
            </a:pP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Definire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chiari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standard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minimi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comportamento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itchFamily="2" charset="2"/>
              <a:buChar char="v"/>
            </a:pP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Applicare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tali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standard in modo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coerente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al fine di creare un ambiente di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apprendimento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calmo e propositivo.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itchFamily="2" charset="2"/>
              <a:buChar char="v"/>
            </a:pP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Trattate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sensibilità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bambini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che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adottano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comportamenti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disturbanti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itchFamily="2" charset="2"/>
              <a:buChar char="v"/>
            </a:pP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Creare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opportunità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per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ascoltare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tutti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bambini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, ad es. un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circolo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condivisione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prima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dell'inizio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ogni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sessione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pratica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itchFamily="2" charset="2"/>
              <a:buChar char="v"/>
            </a:pP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Sii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consapevole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dei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bisogni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specifici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ogni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bambino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gruppo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itchFamily="2" charset="2"/>
              <a:buChar char="v"/>
            </a:pP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Utilizzare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la pre-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valutazione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per una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buona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pianificazione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itchFamily="2" charset="2"/>
              <a:buChar char="v"/>
            </a:pP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Visualizza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chiaramente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gli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orari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e le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informazioni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chiave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itchFamily="2" charset="2"/>
              <a:buChar char="v"/>
            </a:pP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Utilizzare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l'approccio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UDL.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itchFamily="2" charset="2"/>
              <a:buChar char="v"/>
            </a:pP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Non confrontare i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progressi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di un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bambino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con un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altro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progresso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latin typeface="Calibri"/>
                <a:ea typeface="Calibri"/>
                <a:cs typeface="Calibri"/>
                <a:sym typeface="Calibri"/>
              </a:rPr>
              <a:t>personale</a:t>
            </a:r>
            <a:r>
              <a:rPr lang="es-ES" sz="22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32bd431e28_0_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.</a:t>
            </a:r>
            <a:endParaRPr/>
          </a:p>
        </p:txBody>
      </p:sp>
      <p:sp>
        <p:nvSpPr>
          <p:cNvPr id="69" name="Google Shape;69;g132bd431e28_0_39"/>
          <p:cNvSpPr txBox="1"/>
          <p:nvPr/>
        </p:nvSpPr>
        <p:spPr>
          <a:xfrm>
            <a:off x="842800" y="1421175"/>
            <a:ext cx="10476900" cy="47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2200">
                <a:latin typeface="Calibri"/>
                <a:ea typeface="Calibri"/>
                <a:cs typeface="Calibri"/>
                <a:sym typeface="Calibri"/>
              </a:rPr>
              <a:t>L'insegnante può decidere di adottare uno o più dei </a:t>
            </a:r>
            <a:r>
              <a:rPr lang="es-ES" sz="2200" b="1" u="sng">
                <a:latin typeface="Calibri"/>
                <a:ea typeface="Calibri"/>
                <a:cs typeface="Calibri"/>
                <a:sym typeface="Calibri"/>
              </a:rPr>
              <a:t>seguenti approcci:</a:t>
            </a:r>
            <a:endParaRPr sz="2200" b="1" u="sng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AutoNum type="arabicPeriod"/>
            </a:pPr>
            <a:r>
              <a:rPr lang="es-ES" sz="2200">
                <a:latin typeface="Calibri"/>
                <a:ea typeface="Calibri"/>
                <a:cs typeface="Calibri"/>
                <a:sym typeface="Calibri"/>
              </a:rPr>
              <a:t>Utilizzando </a:t>
            </a:r>
            <a:r>
              <a:rPr lang="es-ES" sz="2200" b="1" u="sng">
                <a:latin typeface="Calibri"/>
                <a:ea typeface="Calibri"/>
                <a:cs typeface="Calibri"/>
                <a:sym typeface="Calibri"/>
              </a:rPr>
              <a:t>risorse di rete</a:t>
            </a:r>
            <a:r>
              <a:rPr lang="es-ES" sz="2200">
                <a:latin typeface="Calibri"/>
                <a:ea typeface="Calibri"/>
                <a:cs typeface="Calibri"/>
                <a:sym typeface="Calibri"/>
              </a:rPr>
              <a:t>, ovvero coinvolgendo esperti, partecipando attivamente all'attività come co-conduttore o per consulenza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AutoNum type="arabicPeriod"/>
            </a:pPr>
            <a:r>
              <a:rPr lang="es-ES" sz="2200">
                <a:latin typeface="Calibri"/>
                <a:ea typeface="Calibri"/>
                <a:cs typeface="Calibri"/>
                <a:sym typeface="Calibri"/>
              </a:rPr>
              <a:t>Selezionando </a:t>
            </a:r>
            <a:r>
              <a:rPr lang="es-ES" sz="2200" b="1" u="sng">
                <a:latin typeface="Calibri"/>
                <a:ea typeface="Calibri"/>
                <a:cs typeface="Calibri"/>
                <a:sym typeface="Calibri"/>
              </a:rPr>
              <a:t>attività a sessione singola</a:t>
            </a:r>
            <a:r>
              <a:rPr lang="es-ES" sz="2200">
                <a:latin typeface="Calibri"/>
                <a:ea typeface="Calibri"/>
                <a:cs typeface="Calibri"/>
                <a:sym typeface="Calibri"/>
              </a:rPr>
              <a:t> sfruttando così diverse sfide (ma anche abilità ed espressioni artistiche diverse)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AutoNum type="arabicPeriod"/>
            </a:pPr>
            <a:r>
              <a:rPr lang="es-ES" sz="2200">
                <a:latin typeface="Calibri"/>
                <a:ea typeface="Calibri"/>
                <a:cs typeface="Calibri"/>
                <a:sym typeface="Calibri"/>
              </a:rPr>
              <a:t>Scegliendo </a:t>
            </a:r>
            <a:r>
              <a:rPr lang="es-ES" sz="2200" b="1" u="sng">
                <a:latin typeface="Calibri"/>
                <a:ea typeface="Calibri"/>
                <a:cs typeface="Calibri"/>
                <a:sym typeface="Calibri"/>
              </a:rPr>
              <a:t>attività che si sviluppano lungo più sessioni</a:t>
            </a:r>
            <a:r>
              <a:rPr lang="es-ES" sz="2200">
                <a:latin typeface="Calibri"/>
                <a:ea typeface="Calibri"/>
                <a:cs typeface="Calibri"/>
                <a:sym typeface="Calibri"/>
              </a:rPr>
              <a:t> con il vantaggio di approfondire sia la conoscenza che l'esperienza per uno specifico insieme di obiettivi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AutoNum type="arabicPeriod"/>
            </a:pPr>
            <a:r>
              <a:rPr lang="es-ES" sz="2200">
                <a:latin typeface="Calibri"/>
                <a:ea typeface="Calibri"/>
                <a:cs typeface="Calibri"/>
                <a:sym typeface="Calibri"/>
              </a:rPr>
              <a:t>Comprendere le </a:t>
            </a:r>
            <a:r>
              <a:rPr lang="es-ES" sz="2200" b="1" u="sng">
                <a:latin typeface="Calibri"/>
                <a:ea typeface="Calibri"/>
                <a:cs typeface="Calibri"/>
                <a:sym typeface="Calibri"/>
              </a:rPr>
              <a:t>attività che si svolgono in contesti comunitari,</a:t>
            </a:r>
            <a:r>
              <a:rPr lang="es-ES" sz="2200">
                <a:latin typeface="Calibri"/>
                <a:ea typeface="Calibri"/>
                <a:cs typeface="Calibri"/>
                <a:sym typeface="Calibri"/>
              </a:rPr>
              <a:t> con il vantaggio di sviluppare la conoscenza del contesto della vita reale e sostenere l'esperienza di partecipazione attiva.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AutoNum type="arabicPeriod"/>
            </a:pPr>
            <a:r>
              <a:rPr lang="es-ES" sz="2200">
                <a:latin typeface="Calibri"/>
                <a:ea typeface="Calibri"/>
                <a:cs typeface="Calibri"/>
                <a:sym typeface="Calibri"/>
              </a:rPr>
              <a:t>Introdurre </a:t>
            </a:r>
            <a:r>
              <a:rPr lang="es-ES" sz="2200" b="1" u="sng">
                <a:latin typeface="Calibri"/>
                <a:ea typeface="Calibri"/>
                <a:cs typeface="Calibri"/>
                <a:sym typeface="Calibri"/>
              </a:rPr>
              <a:t>sessioni incrociate con singole attività</a:t>
            </a:r>
            <a:r>
              <a:rPr lang="es-ES" sz="2200">
                <a:latin typeface="Calibri"/>
                <a:ea typeface="Calibri"/>
                <a:cs typeface="Calibri"/>
                <a:sym typeface="Calibri"/>
              </a:rPr>
              <a:t> per ampliare la base di conoscenze e l'esperienza degli studenti coinvolti e motivarli con nuovi argomenti e persone.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32bd431e28_0_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.</a:t>
            </a:r>
            <a:endParaRPr/>
          </a:p>
        </p:txBody>
      </p:sp>
      <p:sp>
        <p:nvSpPr>
          <p:cNvPr id="76" name="Google Shape;76;g132bd431e28_0_48"/>
          <p:cNvSpPr txBox="1"/>
          <p:nvPr/>
        </p:nvSpPr>
        <p:spPr>
          <a:xfrm>
            <a:off x="842800" y="1421175"/>
            <a:ext cx="10476900" cy="3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2500">
                <a:latin typeface="Calibri"/>
                <a:ea typeface="Calibri"/>
                <a:cs typeface="Calibri"/>
                <a:sym typeface="Calibri"/>
              </a:rPr>
              <a:t>Alcuni suggerimenti </a:t>
            </a:r>
            <a:r>
              <a:rPr lang="es-ES" sz="2500" b="1" u="sng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DA ADOTTARE…</a:t>
            </a:r>
            <a:endParaRPr sz="2500" b="1" u="sng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es-ES" sz="2300">
                <a:latin typeface="Calibri"/>
                <a:ea typeface="Calibri"/>
                <a:cs typeface="Calibri"/>
                <a:sym typeface="Calibri"/>
              </a:rPr>
              <a:t>Parla e comunica con i ragazzi/e con disabilità come fai normalmente con tutti gli altri.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es-ES" sz="2300">
                <a:latin typeface="Calibri"/>
                <a:ea typeface="Calibri"/>
                <a:cs typeface="Calibri"/>
                <a:sym typeface="Calibri"/>
              </a:rPr>
              <a:t>Comportati normalmente con loro.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es-ES" sz="2300">
                <a:latin typeface="Calibri"/>
                <a:ea typeface="Calibri"/>
                <a:cs typeface="Calibri"/>
                <a:sym typeface="Calibri"/>
              </a:rPr>
              <a:t>Parla di cosa possono fare.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es-ES" sz="2300">
                <a:latin typeface="Calibri"/>
                <a:ea typeface="Calibri"/>
                <a:cs typeface="Calibri"/>
                <a:sym typeface="Calibri"/>
              </a:rPr>
              <a:t>Dì loro "no grazie" o "per favore smettila, non mi piace quando lo fai" se stanno facendo qualcosa che non ti piace o è socialmente inaccettabile.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es-ES" sz="2300">
                <a:latin typeface="Calibri"/>
                <a:ea typeface="Calibri"/>
                <a:cs typeface="Calibri"/>
                <a:sym typeface="Calibri"/>
              </a:rPr>
              <a:t>Chiedi se hanno bisogno di aiuto e offri assistenza solo se è necessario.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es-ES" sz="2300">
                <a:latin typeface="Calibri"/>
                <a:ea typeface="Calibri"/>
                <a:cs typeface="Calibri"/>
                <a:sym typeface="Calibri"/>
              </a:rPr>
              <a:t>Impara da tutti, comprese le persone con disabilità.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g132bd431e28_0_48"/>
          <p:cNvPicPr preferRelativeResize="0"/>
          <p:nvPr/>
        </p:nvPicPr>
        <p:blipFill rotWithShape="1">
          <a:blip r:embed="rId3">
            <a:alphaModFix/>
          </a:blip>
          <a:srcRect l="26508" t="26572" r="51187" b="24127"/>
          <a:stretch/>
        </p:blipFill>
        <p:spPr>
          <a:xfrm>
            <a:off x="10285251" y="5205525"/>
            <a:ext cx="1282450" cy="149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132bd431e28_0_48"/>
          <p:cNvPicPr preferRelativeResize="0"/>
          <p:nvPr/>
        </p:nvPicPr>
        <p:blipFill rotWithShape="1">
          <a:blip r:embed="rId3">
            <a:alphaModFix/>
          </a:blip>
          <a:srcRect l="51023" t="26572" r="26314" b="24127"/>
          <a:stretch/>
        </p:blipFill>
        <p:spPr>
          <a:xfrm>
            <a:off x="8400574" y="4664876"/>
            <a:ext cx="1282450" cy="146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32bd431e28_0_54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.</a:t>
            </a:r>
            <a:endParaRPr/>
          </a:p>
        </p:txBody>
      </p:sp>
      <p:sp>
        <p:nvSpPr>
          <p:cNvPr id="85" name="Google Shape;85;g132bd431e28_0_54"/>
          <p:cNvSpPr txBox="1"/>
          <p:nvPr/>
        </p:nvSpPr>
        <p:spPr>
          <a:xfrm>
            <a:off x="842800" y="1421175"/>
            <a:ext cx="10476900" cy="47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25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Comportamenti DA NON ADOTTARE…</a:t>
            </a:r>
            <a:endParaRPr sz="2500" b="1" u="sng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Non parlare con la persona con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disabilità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 come se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fosse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più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giovane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della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sua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età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effettiva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3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Se ha un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assistente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, non parlare con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l'assistente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. Parla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direttamente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lei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/lui.</a:t>
            </a:r>
            <a:endParaRPr sz="23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Non indicare,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ridere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fissare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, ignorare o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prendere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 in giro le persone che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sono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diverse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3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Non concentrare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l'attenzione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 su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ciò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 che una persona non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può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fare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3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Non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dare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 per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scontato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 che una persona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abbia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bisogno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aiuto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 importante che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imparino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fare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 le cose da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soli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 e di solito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siano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perfettamente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 in grado di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fare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molto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più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quello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 che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gli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altri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presumono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3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Non pensare di non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poter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ricevere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aiuto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imparare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 da una persona con </a:t>
            </a:r>
            <a:r>
              <a:rPr lang="es-ES" sz="2300" dirty="0" err="1">
                <a:latin typeface="Calibri"/>
                <a:ea typeface="Calibri"/>
                <a:cs typeface="Calibri"/>
                <a:sym typeface="Calibri"/>
              </a:rPr>
              <a:t>disabilità</a:t>
            </a:r>
            <a:r>
              <a:rPr lang="es-ES" sz="23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3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32bd431e28_0_54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.</a:t>
            </a:r>
            <a:endParaRPr/>
          </a:p>
        </p:txBody>
      </p:sp>
      <p:sp>
        <p:nvSpPr>
          <p:cNvPr id="85" name="Google Shape;85;g132bd431e28_0_54"/>
          <p:cNvSpPr txBox="1"/>
          <p:nvPr/>
        </p:nvSpPr>
        <p:spPr>
          <a:xfrm>
            <a:off x="563400" y="1764075"/>
            <a:ext cx="11196800" cy="47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07000"/>
              </a:lnSpc>
              <a:buSzPts val="2800"/>
            </a:pPr>
            <a:r>
              <a:rPr lang="es-ES" sz="2400" dirty="0"/>
              <a:t>La </a:t>
            </a:r>
            <a:r>
              <a:rPr lang="es-ES" sz="2400" dirty="0" err="1"/>
              <a:t>valutazione</a:t>
            </a:r>
            <a:r>
              <a:rPr lang="es-ES" sz="2400" dirty="0"/>
              <a:t> </a:t>
            </a:r>
            <a:r>
              <a:rPr lang="es-ES" sz="2400" dirty="0" err="1"/>
              <a:t>è</a:t>
            </a:r>
            <a:r>
              <a:rPr lang="es-ES" sz="2400" dirty="0"/>
              <a:t> parte del </a:t>
            </a:r>
            <a:r>
              <a:rPr lang="es-ES" sz="2400" dirty="0" err="1"/>
              <a:t>processo</a:t>
            </a:r>
            <a:r>
              <a:rPr lang="es-ES" sz="2400" dirty="0"/>
              <a:t> di </a:t>
            </a:r>
            <a:r>
              <a:rPr lang="es-ES" sz="2400" dirty="0" err="1"/>
              <a:t>implemtazione</a:t>
            </a:r>
            <a:r>
              <a:rPr lang="es-ES" sz="2400" dirty="0"/>
              <a:t> del </a:t>
            </a:r>
            <a:r>
              <a:rPr lang="es-ES" sz="2400" dirty="0" err="1"/>
              <a:t>programma</a:t>
            </a:r>
            <a:r>
              <a:rPr lang="es-ES" sz="2400" dirty="0"/>
              <a:t> INCREA+.</a:t>
            </a:r>
          </a:p>
          <a:p>
            <a:pPr lvl="0">
              <a:lnSpc>
                <a:spcPct val="107000"/>
              </a:lnSpc>
              <a:buSzPts val="2800"/>
            </a:pPr>
            <a:endParaRPr lang="es-ES" sz="2400" dirty="0"/>
          </a:p>
          <a:p>
            <a:pPr lvl="0">
              <a:lnSpc>
                <a:spcPct val="107000"/>
              </a:lnSpc>
              <a:buSzPts val="2800"/>
            </a:pPr>
            <a:r>
              <a:rPr lang="es-ES" sz="2400" dirty="0"/>
              <a:t>Si </a:t>
            </a:r>
            <a:r>
              <a:rPr lang="es-ES" sz="2400" dirty="0" err="1"/>
              <a:t>articola</a:t>
            </a:r>
            <a:r>
              <a:rPr lang="es-ES" sz="2400" dirty="0"/>
              <a:t> in </a:t>
            </a:r>
            <a:r>
              <a:rPr lang="es-ES" sz="2400" dirty="0" err="1"/>
              <a:t>due</a:t>
            </a:r>
            <a:r>
              <a:rPr lang="es-ES" sz="2400" dirty="0"/>
              <a:t> </a:t>
            </a:r>
            <a:r>
              <a:rPr lang="es-ES" sz="2400" dirty="0" err="1"/>
              <a:t>momenti</a:t>
            </a:r>
            <a:r>
              <a:rPr lang="es-ES" sz="2400" dirty="0"/>
              <a:t>:</a:t>
            </a:r>
          </a:p>
          <a:p>
            <a:pPr lvl="0">
              <a:lnSpc>
                <a:spcPct val="107000"/>
              </a:lnSpc>
              <a:spcAft>
                <a:spcPts val="600"/>
              </a:spcAft>
              <a:buSzPts val="2800"/>
            </a:pPr>
            <a:endParaRPr lang="es-ES" sz="2400" dirty="0"/>
          </a:p>
          <a:p>
            <a:pPr marL="457200" lvl="0" indent="-457200" algn="just">
              <a:lnSpc>
                <a:spcPct val="107000"/>
              </a:lnSpc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s-ES" sz="2400" dirty="0"/>
              <a:t>Dopo </a:t>
            </a:r>
            <a:r>
              <a:rPr lang="es-ES" sz="2400" dirty="0" err="1"/>
              <a:t>il</a:t>
            </a:r>
            <a:r>
              <a:rPr lang="es-ES" sz="2400" dirty="0"/>
              <a:t> </a:t>
            </a:r>
            <a:r>
              <a:rPr lang="es-ES" sz="2400" dirty="0" err="1"/>
              <a:t>completamento</a:t>
            </a:r>
            <a:r>
              <a:rPr lang="es-ES" sz="2400" dirty="0"/>
              <a:t> di </a:t>
            </a:r>
            <a:r>
              <a:rPr lang="es-ES" sz="2400" dirty="0" err="1"/>
              <a:t>un’attività</a:t>
            </a:r>
            <a:r>
              <a:rPr lang="es-ES" sz="2400" dirty="0"/>
              <a:t>, compilando la </a:t>
            </a:r>
            <a:r>
              <a:rPr lang="es-ES" sz="2400" dirty="0" err="1"/>
              <a:t>scheda</a:t>
            </a:r>
            <a:r>
              <a:rPr lang="es-ES" sz="2400" dirty="0"/>
              <a:t> </a:t>
            </a:r>
            <a:r>
              <a:rPr lang="es-ES" sz="2400" dirty="0" err="1"/>
              <a:t>designata</a:t>
            </a:r>
            <a:endParaRPr lang="es-ES" sz="2400" dirty="0"/>
          </a:p>
          <a:p>
            <a:pPr marL="457200" lvl="0" indent="-457200" algn="just">
              <a:lnSpc>
                <a:spcPct val="107000"/>
              </a:lnSpc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s-ES" sz="2400" dirty="0"/>
              <a:t>Dopo </a:t>
            </a:r>
            <a:r>
              <a:rPr lang="es-ES" sz="2400" dirty="0" err="1"/>
              <a:t>il</a:t>
            </a:r>
            <a:r>
              <a:rPr lang="es-ES" sz="2400" dirty="0"/>
              <a:t> </a:t>
            </a:r>
            <a:r>
              <a:rPr lang="es-ES" sz="2400" dirty="0" err="1"/>
              <a:t>completamento</a:t>
            </a:r>
            <a:r>
              <a:rPr lang="es-ES" sz="2400" dirty="0"/>
              <a:t> del </a:t>
            </a:r>
            <a:r>
              <a:rPr lang="es-ES" sz="2400" dirty="0" err="1"/>
              <a:t>percorso</a:t>
            </a:r>
            <a:r>
              <a:rPr lang="es-ES" sz="2400" dirty="0"/>
              <a:t>, compilando </a:t>
            </a:r>
            <a:r>
              <a:rPr lang="es-ES" sz="2400" dirty="0" err="1"/>
              <a:t>il</a:t>
            </a:r>
            <a:r>
              <a:rPr lang="es-ES" sz="2400" dirty="0"/>
              <a:t> modulo per </a:t>
            </a:r>
            <a:r>
              <a:rPr lang="es-ES" sz="2400" dirty="0" err="1"/>
              <a:t>l’insegnante</a:t>
            </a:r>
            <a:r>
              <a:rPr lang="es-ES" sz="2400" dirty="0"/>
              <a:t> e la </a:t>
            </a:r>
            <a:r>
              <a:rPr lang="es-ES" sz="2400" dirty="0" err="1"/>
              <a:t>valutazione</a:t>
            </a:r>
            <a:r>
              <a:rPr lang="es-ES" sz="2400" dirty="0"/>
              <a:t> </a:t>
            </a:r>
            <a:r>
              <a:rPr lang="es-ES" sz="2400" dirty="0" err="1"/>
              <a:t>degli</a:t>
            </a:r>
            <a:r>
              <a:rPr lang="es-ES" sz="2400" dirty="0"/>
              <a:t> </a:t>
            </a:r>
            <a:r>
              <a:rPr lang="es-ES" sz="2400" dirty="0" err="1"/>
              <a:t>studenti</a:t>
            </a:r>
            <a:r>
              <a:rPr lang="es-ES" sz="2400" dirty="0"/>
              <a:t> e </a:t>
            </a:r>
            <a:r>
              <a:rPr lang="es-ES" sz="2400" dirty="0" err="1"/>
              <a:t>delle</a:t>
            </a:r>
            <a:r>
              <a:rPr lang="es-ES" sz="2400" dirty="0"/>
              <a:t> </a:t>
            </a:r>
            <a:r>
              <a:rPr lang="es-ES" sz="2400" dirty="0" err="1"/>
              <a:t>studentesse</a:t>
            </a:r>
            <a:r>
              <a:rPr lang="es-ES" sz="2400" dirty="0"/>
              <a:t>.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4570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86E62E60-0E67-0C4B-A93C-F2F5E0E2F97C}"/>
              </a:ext>
            </a:extLst>
          </p:cNvPr>
          <p:cNvSpPr/>
          <p:nvPr/>
        </p:nvSpPr>
        <p:spPr>
          <a:xfrm>
            <a:off x="127000" y="1712436"/>
            <a:ext cx="12065000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buSzPct val="100000"/>
            </a:pPr>
            <a:r>
              <a:rPr lang="es-ES" sz="2400" dirty="0">
                <a:solidFill>
                  <a:schemeClr val="dk1"/>
                </a:solidFill>
              </a:rPr>
              <a:t>1. </a:t>
            </a:r>
            <a:r>
              <a:rPr lang="es-ES" sz="2400" b="1" dirty="0" err="1">
                <a:solidFill>
                  <a:schemeClr val="dk1"/>
                </a:solidFill>
              </a:rPr>
              <a:t>Valutazione</a:t>
            </a:r>
            <a:r>
              <a:rPr lang="es-ES" sz="2400" b="1" dirty="0">
                <a:solidFill>
                  <a:schemeClr val="dk1"/>
                </a:solidFill>
              </a:rPr>
              <a:t> </a:t>
            </a:r>
            <a:r>
              <a:rPr lang="es-ES" sz="2400" b="1" dirty="0" err="1">
                <a:solidFill>
                  <a:schemeClr val="dk1"/>
                </a:solidFill>
              </a:rPr>
              <a:t>dell’attività</a:t>
            </a:r>
            <a:r>
              <a:rPr lang="es-ES" sz="2400" b="1" dirty="0">
                <a:solidFill>
                  <a:schemeClr val="dk1"/>
                </a:solidFill>
              </a:rPr>
              <a:t>:</a:t>
            </a:r>
            <a:endParaRPr lang="es-ES" sz="2400" dirty="0">
              <a:solidFill>
                <a:schemeClr val="dk1"/>
              </a:solidFill>
            </a:endParaRPr>
          </a:p>
          <a:p>
            <a:pPr lvl="0" algn="just">
              <a:spcBef>
                <a:spcPts val="600"/>
              </a:spcBef>
              <a:buSzPts val="3600"/>
            </a:pPr>
            <a:r>
              <a:rPr lang="es-ES" sz="2400" dirty="0" err="1">
                <a:solidFill>
                  <a:schemeClr val="dk1"/>
                </a:solidFill>
              </a:rPr>
              <a:t>È</a:t>
            </a:r>
            <a:r>
              <a:rPr lang="es-ES" sz="2400" dirty="0">
                <a:solidFill>
                  <a:schemeClr val="dk1"/>
                </a:solidFill>
              </a:rPr>
              <a:t> </a:t>
            </a:r>
            <a:r>
              <a:rPr lang="es-ES" sz="2400" dirty="0" err="1">
                <a:solidFill>
                  <a:schemeClr val="dk1"/>
                </a:solidFill>
              </a:rPr>
              <a:t>compilata</a:t>
            </a:r>
            <a:r>
              <a:rPr lang="es-ES" sz="2400" dirty="0">
                <a:solidFill>
                  <a:schemeClr val="dk1"/>
                </a:solidFill>
              </a:rPr>
              <a:t> </a:t>
            </a:r>
            <a:r>
              <a:rPr lang="es-ES" sz="2400" dirty="0" err="1">
                <a:solidFill>
                  <a:schemeClr val="dk1"/>
                </a:solidFill>
              </a:rPr>
              <a:t>dall’insegnante</a:t>
            </a:r>
            <a:r>
              <a:rPr lang="es-ES" sz="2400" dirty="0">
                <a:solidFill>
                  <a:schemeClr val="dk1"/>
                </a:solidFill>
              </a:rPr>
              <a:t> al termine di </a:t>
            </a:r>
            <a:r>
              <a:rPr lang="es-ES" sz="2400" dirty="0" err="1">
                <a:solidFill>
                  <a:schemeClr val="dk1"/>
                </a:solidFill>
              </a:rPr>
              <a:t>un’attività</a:t>
            </a:r>
            <a:r>
              <a:rPr lang="es-ES" sz="2400" dirty="0">
                <a:solidFill>
                  <a:schemeClr val="dk1"/>
                </a:solidFill>
              </a:rPr>
              <a:t>.</a:t>
            </a:r>
          </a:p>
          <a:p>
            <a:pPr lvl="0" algn="just">
              <a:spcBef>
                <a:spcPts val="600"/>
              </a:spcBef>
              <a:buSzPts val="3600"/>
            </a:pPr>
            <a:endParaRPr lang="es-ES" sz="2400" dirty="0">
              <a:solidFill>
                <a:schemeClr val="dk1"/>
              </a:solidFill>
            </a:endParaRPr>
          </a:p>
          <a:p>
            <a:pPr lvl="0" algn="just">
              <a:spcBef>
                <a:spcPts val="600"/>
              </a:spcBef>
              <a:buSzPts val="3600"/>
            </a:pPr>
            <a:r>
              <a:rPr lang="es-ES" sz="2400" dirty="0">
                <a:solidFill>
                  <a:schemeClr val="dk1"/>
                </a:solidFill>
              </a:rPr>
              <a:t>2. </a:t>
            </a:r>
            <a:r>
              <a:rPr lang="es-ES" sz="2400" b="1" dirty="0" err="1">
                <a:solidFill>
                  <a:schemeClr val="dk1"/>
                </a:solidFill>
              </a:rPr>
              <a:t>Valutazione</a:t>
            </a:r>
            <a:r>
              <a:rPr lang="es-ES" sz="2400" b="1" dirty="0">
                <a:solidFill>
                  <a:schemeClr val="dk1"/>
                </a:solidFill>
              </a:rPr>
              <a:t> </a:t>
            </a:r>
            <a:r>
              <a:rPr lang="es-ES" sz="2400" b="1" dirty="0" err="1">
                <a:solidFill>
                  <a:schemeClr val="dk1"/>
                </a:solidFill>
              </a:rPr>
              <a:t>degli</a:t>
            </a:r>
            <a:r>
              <a:rPr lang="es-ES" sz="2400" b="1" dirty="0">
                <a:solidFill>
                  <a:schemeClr val="dk1"/>
                </a:solidFill>
              </a:rPr>
              <a:t> </a:t>
            </a:r>
            <a:r>
              <a:rPr lang="es-ES" sz="2400" b="1" dirty="0" err="1">
                <a:solidFill>
                  <a:schemeClr val="dk1"/>
                </a:solidFill>
              </a:rPr>
              <a:t>apprendimenti</a:t>
            </a:r>
            <a:r>
              <a:rPr lang="es-ES" sz="2400" b="1" dirty="0">
                <a:solidFill>
                  <a:schemeClr val="dk1"/>
                </a:solidFill>
              </a:rPr>
              <a:t>:</a:t>
            </a:r>
            <a:endParaRPr lang="es-ES" sz="2400" dirty="0">
              <a:solidFill>
                <a:schemeClr val="dk1"/>
              </a:solidFill>
            </a:endParaRPr>
          </a:p>
          <a:p>
            <a:pPr lvl="0" algn="just">
              <a:spcBef>
                <a:spcPts val="600"/>
              </a:spcBef>
              <a:buSzPts val="3600"/>
            </a:pPr>
            <a:r>
              <a:rPr lang="es-ES" sz="2400" dirty="0" err="1">
                <a:solidFill>
                  <a:schemeClr val="dk1"/>
                </a:solidFill>
              </a:rPr>
              <a:t>È</a:t>
            </a:r>
            <a:r>
              <a:rPr lang="es-ES" sz="2400" dirty="0">
                <a:solidFill>
                  <a:schemeClr val="dk1"/>
                </a:solidFill>
              </a:rPr>
              <a:t> </a:t>
            </a:r>
            <a:r>
              <a:rPr lang="es-ES" sz="2400" dirty="0" err="1">
                <a:solidFill>
                  <a:schemeClr val="dk1"/>
                </a:solidFill>
              </a:rPr>
              <a:t>compilata</a:t>
            </a:r>
            <a:r>
              <a:rPr lang="es-ES" sz="2400" dirty="0">
                <a:solidFill>
                  <a:schemeClr val="dk1"/>
                </a:solidFill>
              </a:rPr>
              <a:t> </a:t>
            </a:r>
            <a:r>
              <a:rPr lang="es-ES" sz="2400" dirty="0" err="1">
                <a:solidFill>
                  <a:schemeClr val="dk1"/>
                </a:solidFill>
              </a:rPr>
              <a:t>dall</a:t>
            </a:r>
            <a:r>
              <a:rPr lang="es-ES" sz="2400" dirty="0">
                <a:solidFill>
                  <a:schemeClr val="dk1"/>
                </a:solidFill>
              </a:rPr>
              <a:t>’ </a:t>
            </a:r>
            <a:r>
              <a:rPr lang="es-ES" sz="2400" dirty="0" err="1">
                <a:solidFill>
                  <a:schemeClr val="dk1"/>
                </a:solidFill>
              </a:rPr>
              <a:t>insegnante</a:t>
            </a:r>
            <a:r>
              <a:rPr lang="es-ES" sz="2400" dirty="0">
                <a:solidFill>
                  <a:schemeClr val="dk1"/>
                </a:solidFill>
              </a:rPr>
              <a:t> dopo </a:t>
            </a:r>
            <a:r>
              <a:rPr lang="es-ES" sz="2400" dirty="0" err="1">
                <a:solidFill>
                  <a:schemeClr val="dk1"/>
                </a:solidFill>
              </a:rPr>
              <a:t>aver</a:t>
            </a:r>
            <a:r>
              <a:rPr lang="es-ES" sz="2400" dirty="0">
                <a:solidFill>
                  <a:schemeClr val="dk1"/>
                </a:solidFill>
              </a:rPr>
              <a:t> </a:t>
            </a:r>
            <a:r>
              <a:rPr lang="es-ES" sz="2400" dirty="0" err="1">
                <a:solidFill>
                  <a:schemeClr val="dk1"/>
                </a:solidFill>
              </a:rPr>
              <a:t>implementato</a:t>
            </a:r>
            <a:r>
              <a:rPr lang="es-ES" sz="2400" dirty="0">
                <a:solidFill>
                  <a:schemeClr val="dk1"/>
                </a:solidFill>
              </a:rPr>
              <a:t> </a:t>
            </a:r>
            <a:r>
              <a:rPr lang="es-ES" sz="2400" dirty="0" err="1">
                <a:solidFill>
                  <a:schemeClr val="dk1"/>
                </a:solidFill>
              </a:rPr>
              <a:t>il</a:t>
            </a:r>
            <a:r>
              <a:rPr lang="es-ES" sz="2400" dirty="0">
                <a:solidFill>
                  <a:schemeClr val="dk1"/>
                </a:solidFill>
              </a:rPr>
              <a:t> </a:t>
            </a:r>
            <a:r>
              <a:rPr lang="es-ES" sz="2400" dirty="0" err="1">
                <a:solidFill>
                  <a:schemeClr val="dk1"/>
                </a:solidFill>
              </a:rPr>
              <a:t>Curriculum</a:t>
            </a:r>
            <a:r>
              <a:rPr lang="es-ES" sz="2400" dirty="0">
                <a:solidFill>
                  <a:schemeClr val="dk1"/>
                </a:solidFill>
              </a:rPr>
              <a:t> INCREA+</a:t>
            </a:r>
          </a:p>
          <a:p>
            <a:pPr lvl="0" algn="just">
              <a:spcBef>
                <a:spcPts val="600"/>
              </a:spcBef>
              <a:buSzPts val="3600"/>
            </a:pPr>
            <a:endParaRPr lang="es-ES" sz="2400" dirty="0">
              <a:solidFill>
                <a:schemeClr val="dk1"/>
              </a:solidFill>
            </a:endParaRPr>
          </a:p>
          <a:p>
            <a:pPr lvl="0" algn="just">
              <a:spcBef>
                <a:spcPts val="600"/>
              </a:spcBef>
              <a:buSzPts val="3200"/>
            </a:pPr>
            <a:r>
              <a:rPr lang="es-ES" sz="2400" dirty="0">
                <a:solidFill>
                  <a:schemeClr val="dk1"/>
                </a:solidFill>
              </a:rPr>
              <a:t>3.  </a:t>
            </a:r>
            <a:r>
              <a:rPr lang="es-ES" sz="2400" b="1" dirty="0" err="1">
                <a:solidFill>
                  <a:schemeClr val="dk1"/>
                </a:solidFill>
              </a:rPr>
              <a:t>Valutazione</a:t>
            </a:r>
            <a:r>
              <a:rPr lang="es-ES" sz="2400" b="1" dirty="0">
                <a:solidFill>
                  <a:schemeClr val="dk1"/>
                </a:solidFill>
              </a:rPr>
              <a:t> </a:t>
            </a:r>
            <a:r>
              <a:rPr lang="es-ES" sz="2400" b="1" dirty="0" err="1">
                <a:solidFill>
                  <a:schemeClr val="dk1"/>
                </a:solidFill>
              </a:rPr>
              <a:t>dell’attività</a:t>
            </a:r>
            <a:r>
              <a:rPr lang="es-ES" sz="2400" b="1" dirty="0">
                <a:solidFill>
                  <a:schemeClr val="dk1"/>
                </a:solidFill>
              </a:rPr>
              <a:t> per </a:t>
            </a:r>
            <a:r>
              <a:rPr lang="es-ES" sz="2400" b="1" dirty="0" err="1">
                <a:solidFill>
                  <a:schemeClr val="dk1"/>
                </a:solidFill>
              </a:rPr>
              <a:t>gli</a:t>
            </a:r>
            <a:r>
              <a:rPr lang="es-ES" sz="2400" b="1" dirty="0">
                <a:solidFill>
                  <a:schemeClr val="dk1"/>
                </a:solidFill>
              </a:rPr>
              <a:t> </a:t>
            </a:r>
            <a:r>
              <a:rPr lang="es-ES" sz="2400" b="1" dirty="0" err="1">
                <a:solidFill>
                  <a:schemeClr val="dk1"/>
                </a:solidFill>
              </a:rPr>
              <a:t>studenti</a:t>
            </a:r>
            <a:r>
              <a:rPr lang="es-ES" sz="2400" b="1" dirty="0">
                <a:solidFill>
                  <a:schemeClr val="dk1"/>
                </a:solidFill>
              </a:rPr>
              <a:t> e le </a:t>
            </a:r>
            <a:r>
              <a:rPr lang="es-ES" sz="2400" b="1" dirty="0" err="1">
                <a:solidFill>
                  <a:schemeClr val="dk1"/>
                </a:solidFill>
              </a:rPr>
              <a:t>studentesse</a:t>
            </a:r>
            <a:r>
              <a:rPr lang="es-ES" sz="2400" b="1" dirty="0">
                <a:solidFill>
                  <a:schemeClr val="dk1"/>
                </a:solidFill>
              </a:rPr>
              <a:t>:</a:t>
            </a:r>
          </a:p>
          <a:p>
            <a:pPr lvl="0" algn="just">
              <a:spcBef>
                <a:spcPts val="600"/>
              </a:spcBef>
              <a:buSzPts val="3200"/>
            </a:pPr>
            <a:r>
              <a:rPr lang="es-ES" sz="2400" dirty="0" err="1">
                <a:solidFill>
                  <a:schemeClr val="dk1"/>
                </a:solidFill>
              </a:rPr>
              <a:t>È</a:t>
            </a:r>
            <a:r>
              <a:rPr lang="es-ES" sz="2400" dirty="0">
                <a:solidFill>
                  <a:schemeClr val="dk1"/>
                </a:solidFill>
              </a:rPr>
              <a:t> </a:t>
            </a:r>
            <a:r>
              <a:rPr lang="es-ES" sz="2400" dirty="0" err="1">
                <a:solidFill>
                  <a:schemeClr val="dk1"/>
                </a:solidFill>
              </a:rPr>
              <a:t>compilata</a:t>
            </a:r>
            <a:r>
              <a:rPr lang="es-ES" sz="2400" dirty="0">
                <a:solidFill>
                  <a:schemeClr val="dk1"/>
                </a:solidFill>
              </a:rPr>
              <a:t> da </a:t>
            </a:r>
            <a:r>
              <a:rPr lang="es-ES" sz="2400" dirty="0" err="1">
                <a:solidFill>
                  <a:schemeClr val="dk1"/>
                </a:solidFill>
              </a:rPr>
              <a:t>ogni</a:t>
            </a:r>
            <a:r>
              <a:rPr lang="es-ES" sz="2400" dirty="0">
                <a:solidFill>
                  <a:schemeClr val="dk1"/>
                </a:solidFill>
              </a:rPr>
              <a:t> </a:t>
            </a:r>
            <a:r>
              <a:rPr lang="es-ES" sz="2400" dirty="0" err="1">
                <a:solidFill>
                  <a:schemeClr val="dk1"/>
                </a:solidFill>
              </a:rPr>
              <a:t>studente</a:t>
            </a:r>
            <a:r>
              <a:rPr lang="es-ES" sz="2400" dirty="0">
                <a:solidFill>
                  <a:schemeClr val="dk1"/>
                </a:solidFill>
              </a:rPr>
              <a:t> e </a:t>
            </a:r>
            <a:r>
              <a:rPr lang="es-ES" sz="2400" dirty="0" err="1">
                <a:solidFill>
                  <a:schemeClr val="dk1"/>
                </a:solidFill>
              </a:rPr>
              <a:t>studentessa</a:t>
            </a:r>
            <a:r>
              <a:rPr lang="es-ES" sz="2400" dirty="0">
                <a:solidFill>
                  <a:schemeClr val="dk1"/>
                </a:solidFill>
              </a:rPr>
              <a:t> e </a:t>
            </a:r>
            <a:r>
              <a:rPr lang="es-ES" sz="2400" dirty="0" err="1">
                <a:solidFill>
                  <a:schemeClr val="dk1"/>
                </a:solidFill>
              </a:rPr>
              <a:t>presentato</a:t>
            </a:r>
            <a:r>
              <a:rPr lang="es-ES" sz="2400" dirty="0">
                <a:solidFill>
                  <a:schemeClr val="dk1"/>
                </a:solidFill>
              </a:rPr>
              <a:t> in forma </a:t>
            </a:r>
            <a:r>
              <a:rPr lang="es-ES" sz="2400" dirty="0" err="1">
                <a:solidFill>
                  <a:schemeClr val="dk1"/>
                </a:solidFill>
              </a:rPr>
              <a:t>anonima</a:t>
            </a:r>
            <a:r>
              <a:rPr lang="es-ES" sz="2400" dirty="0">
                <a:solidFill>
                  <a:schemeClr val="dk1"/>
                </a:solidFill>
              </a:rPr>
              <a:t> dopo </a:t>
            </a:r>
            <a:r>
              <a:rPr lang="es-ES" sz="2400" dirty="0" err="1">
                <a:solidFill>
                  <a:schemeClr val="dk1"/>
                </a:solidFill>
              </a:rPr>
              <a:t>aver</a:t>
            </a:r>
            <a:r>
              <a:rPr lang="es-ES" sz="2400" dirty="0">
                <a:solidFill>
                  <a:schemeClr val="dk1"/>
                </a:solidFill>
              </a:rPr>
              <a:t> </a:t>
            </a:r>
            <a:r>
              <a:rPr lang="es-ES" sz="2400" dirty="0" err="1">
                <a:solidFill>
                  <a:schemeClr val="dk1"/>
                </a:solidFill>
              </a:rPr>
              <a:t>partecipato</a:t>
            </a:r>
            <a:r>
              <a:rPr lang="es-ES" sz="2400" dirty="0">
                <a:solidFill>
                  <a:schemeClr val="dk1"/>
                </a:solidFill>
              </a:rPr>
              <a:t> </a:t>
            </a:r>
            <a:r>
              <a:rPr lang="es-ES" sz="2400" dirty="0" err="1">
                <a:solidFill>
                  <a:schemeClr val="dk1"/>
                </a:solidFill>
              </a:rPr>
              <a:t>all’implementazione</a:t>
            </a:r>
            <a:r>
              <a:rPr lang="es-ES" sz="2400" dirty="0">
                <a:solidFill>
                  <a:schemeClr val="dk1"/>
                </a:solidFill>
              </a:rPr>
              <a:t> del </a:t>
            </a:r>
            <a:r>
              <a:rPr lang="es-ES" sz="2400" dirty="0" err="1">
                <a:solidFill>
                  <a:schemeClr val="dk1"/>
                </a:solidFill>
              </a:rPr>
              <a:t>Curriculum</a:t>
            </a:r>
            <a:r>
              <a:rPr lang="es-ES" sz="2400" dirty="0">
                <a:solidFill>
                  <a:schemeClr val="dk1"/>
                </a:solidFill>
              </a:rPr>
              <a:t> INCREA+.</a:t>
            </a:r>
          </a:p>
          <a:p>
            <a:pPr lvl="0" algn="just">
              <a:spcBef>
                <a:spcPts val="600"/>
              </a:spcBef>
              <a:buSzPts val="3600"/>
            </a:pPr>
            <a:endParaRPr lang="es-ES" sz="2800" dirty="0">
              <a:solidFill>
                <a:schemeClr val="dk1"/>
              </a:solidFill>
            </a:endParaRPr>
          </a:p>
          <a:p>
            <a:pPr lvl="0" algn="just">
              <a:spcBef>
                <a:spcPts val="600"/>
              </a:spcBef>
              <a:buSzPts val="3600"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850242277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866</Words>
  <Application>Microsoft Macintosh PowerPoint</Application>
  <PresentationFormat>Widescreen</PresentationFormat>
  <Paragraphs>89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Arial</vt:lpstr>
      <vt:lpstr>Wingdings</vt:lpstr>
      <vt:lpstr>Helvetica Neue</vt:lpstr>
      <vt:lpstr>Times New Roman</vt:lpstr>
      <vt:lpstr>Calibri</vt:lpstr>
      <vt:lpstr>Diseño personalizado</vt:lpstr>
      <vt:lpstr>2_Diseño personalizado</vt:lpstr>
      <vt:lpstr>Presentazione standard di PowerPoint</vt:lpstr>
      <vt:lpstr>.</vt:lpstr>
      <vt:lpstr>.</vt:lpstr>
      <vt:lpstr>.</vt:lpstr>
      <vt:lpstr>.</vt:lpstr>
      <vt:lpstr>.</vt:lpstr>
      <vt:lpstr>.</vt:lpstr>
      <vt:lpstr>.</vt:lpstr>
      <vt:lpstr>Presentazione standard di PowerPoint</vt:lpstr>
      <vt:lpstr>.</vt:lpstr>
      <vt:lpstr>…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Óscar Muñoz</dc:creator>
  <cp:lastModifiedBy>grazia barbara conti</cp:lastModifiedBy>
  <cp:revision>6</cp:revision>
  <dcterms:created xsi:type="dcterms:W3CDTF">2021-02-16T14:32:26Z</dcterms:created>
  <dcterms:modified xsi:type="dcterms:W3CDTF">2022-10-18T15:03:55Z</dcterms:modified>
</cp:coreProperties>
</file>