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1" r:id="rId2"/>
  </p:sldMasterIdLst>
  <p:notesMasterIdLst>
    <p:notesMasterId r:id="rId43"/>
  </p:notesMasterIdLst>
  <p:sldIdLst>
    <p:sldId id="256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4" r:id="rId42"/>
  </p:sldIdLst>
  <p:sldSz cx="12192000" cy="6858000"/>
  <p:notesSz cx="6858000" cy="9144000"/>
  <p:embeddedFontLst>
    <p:embeddedFont>
      <p:font typeface="Helvetica Neue" panose="02000503000000020004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zcgB1qMRyHmybnywPDyEtK6JG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73171"/>
  </p:normalViewPr>
  <p:slideViewPr>
    <p:cSldViewPr snapToGrid="0">
      <p:cViewPr varScale="1">
        <p:scale>
          <a:sx n="92" d="100"/>
          <a:sy n="92" d="100"/>
        </p:scale>
        <p:origin x="17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60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" name="Google Shape;1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0" name="Google Shape;20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12" name="Google Shape;21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8" name="Google Shape;23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ES" dirty="0"/>
          </a:p>
        </p:txBody>
      </p:sp>
      <p:sp>
        <p:nvSpPr>
          <p:cNvPr id="80" name="Google Shape;8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7" name="Google Shape;25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2" name="Google Shape;27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279" name="Google Shape;279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None/>
            </a:pPr>
            <a:endParaRPr dirty="0"/>
          </a:p>
        </p:txBody>
      </p:sp>
      <p:sp>
        <p:nvSpPr>
          <p:cNvPr id="291" name="Google Shape;29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298" name="Google Shape;298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306" name="Google Shape;306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313" name="Google Shape;313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340" name="Google Shape;34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4" name="Google Shape;354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7" name="Google Shape;377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4" name="Google Shape;384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0" name="Google Shape;40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5" name="Google Shape;4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22" name="Google Shape;1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0" name="Google Shape;1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sz="2800" b="1" i="0" u="none" strike="noStrike" cap="non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2819908" y="4029695"/>
            <a:ext cx="6381869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s-E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</a:t>
            </a:r>
            <a:r>
              <a:rPr lang="es-E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Europee</a:t>
            </a:r>
            <a:r>
              <a:rPr lang="es-E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all’Inclusione</a:t>
            </a:r>
            <a:r>
              <a:rPr lang="es-E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s-E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alla</a:t>
            </a:r>
            <a:r>
              <a:rPr lang="es-E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Educazione</a:t>
            </a:r>
            <a:r>
              <a:rPr lang="es-E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/>
        </p:nvSpPr>
        <p:spPr>
          <a:xfrm>
            <a:off x="215779" y="1223909"/>
            <a:ext cx="11416240" cy="402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Genere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educativi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spesso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all’inclusione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genere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piuttosto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combatterle</a:t>
            </a:r>
            <a:endParaRPr sz="2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1088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mondo, 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s-ES" sz="22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ragazze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hanno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-ES" sz="22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accesso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all’educazione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limitato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ragazzi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1088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famiglie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migranti</a:t>
            </a:r>
            <a:r>
              <a:rPr lang="es-ES" sz="2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dopo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raggiunto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l’Europa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trattenere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loro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figlie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casa da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1088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paesi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(raramente in Europa),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ragazzi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ragazze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studiano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separatamente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specialmente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dopo una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/>
        </p:nvSpPr>
        <p:spPr>
          <a:xfrm>
            <a:off x="425413" y="1195773"/>
            <a:ext cx="114507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Preparazione</a:t>
            </a: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stereotipi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pregiudizi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Stereotipi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discriminazione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razziale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ruoli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genere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stereotipi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culturali</a:t>
            </a:r>
            <a:endParaRPr sz="2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sz="2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Pregiudizi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difficoltà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insegnare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efficacemente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una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multiculturale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praticare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l’educazione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inclusiva.</a:t>
            </a:r>
            <a:endParaRPr sz="2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3098992" y="630644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  <p:pic>
        <p:nvPicPr>
          <p:cNvPr id="168" name="Google Shape;1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974" y="1470350"/>
            <a:ext cx="749575" cy="9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/>
        </p:nvSpPr>
        <p:spPr>
          <a:xfrm>
            <a:off x="425413" y="1420856"/>
            <a:ext cx="114507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Preparazione degli insegnanti</a:t>
            </a:r>
            <a:endParaRPr sz="22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2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i="1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Sguardo daltonico </a:t>
            </a: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cui una persona vede le origini culturali, razziali ed etniche come irrilevanti e presume che trattare tutti gli individui allo stesso modo cancellerà i problemi di iniquità e ingiustizia.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s-ES" sz="2200" b="1" i="1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	La prospettiva daltonica NON E’ LA SOLUZIONE!	</a:t>
            </a:r>
            <a:endParaRPr sz="2200" b="1" i="1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preparazione degli insegnanti è influenzata da: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Mancanza di risorse e formazione sull’educazione inclusiva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Restrizioni finanziarie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/>
        </p:nvSpPr>
        <p:spPr>
          <a:xfrm>
            <a:off x="425413" y="1562370"/>
            <a:ext cx="11450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Preparazione</a:t>
            </a: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2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Bisogni</a:t>
            </a:r>
            <a:r>
              <a:rPr lang="es-E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s-E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r>
              <a:rPr lang="es-E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affrontare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sfide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Adattare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insegnamento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all'insegnamento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una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diversificata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insegnando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contemporaneamente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lingua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tempo extra da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/>
          <p:nvPr/>
        </p:nvSpPr>
        <p:spPr>
          <a:xfrm>
            <a:off x="808567" y="1853333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6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BISOGNI EDUCATIVI SPECIALI E DISABILITA’</a:t>
            </a:r>
            <a:endParaRPr sz="6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endParaRPr sz="533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/>
        </p:nvSpPr>
        <p:spPr>
          <a:xfrm>
            <a:off x="516554" y="1420856"/>
            <a:ext cx="84876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Disabilità</a:t>
            </a:r>
            <a:endParaRPr sz="28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WHO: almeno 1 persona su 10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mondo ha una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condizione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fisica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cognitiva o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psichica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limita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l’attività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persona.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Povertà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importante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disabilità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sostenute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dalla </a:t>
            </a:r>
            <a:r>
              <a:rPr lang="es-ES" sz="22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disabilità</a:t>
            </a:r>
            <a:r>
              <a:rPr lang="es-E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difficoltà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nell’accesso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vari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servizi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sanitari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difficoltà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all’istruzione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l’atteggiamento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persone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2556873" y="3479675"/>
            <a:ext cx="7425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innate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2556873" y="3987831"/>
            <a:ext cx="118513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acquisite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Disabilità</a:t>
            </a:r>
            <a:endParaRPr sz="2000" b="1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0"/>
          <p:cNvSpPr/>
          <p:nvPr/>
        </p:nvSpPr>
        <p:spPr>
          <a:xfrm rot="8373513">
            <a:off x="2080359" y="3630459"/>
            <a:ext cx="548852" cy="588181"/>
          </a:xfrm>
          <a:prstGeom prst="leftUpArrow">
            <a:avLst/>
          </a:prstGeom>
          <a:solidFill>
            <a:schemeClr val="accent2"/>
          </a:solidFill>
          <a:ln w="25400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/>
        </p:nvSpPr>
        <p:spPr>
          <a:xfrm>
            <a:off x="522054" y="1489185"/>
            <a:ext cx="114507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Disabilità, bisogni educativi speciali e EI</a:t>
            </a:r>
            <a:endParaRPr sz="2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s-E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InCrea+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 di contribuire attraverso metodi artistici, all'inclusione scolastica degli studenti e studentesse con disabilità.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Preparare i bambini con bisogni educativi speciali (BES) all'educazione inclusiva è complicato perché ha bisogno di: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Adattare il curriculum scolastico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adattare i metodi degli insegnanti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modificare le tecniche di valutazione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migliorare l’accessibilità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Disabilità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5584875" y="4090154"/>
            <a:ext cx="5575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5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S" sz="25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DUCAZIONE INCLUSIVA = STRATEGIA MULTICOMPONENTE</a:t>
            </a:r>
            <a:endParaRPr sz="2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/>
        </p:nvSpPr>
        <p:spPr>
          <a:xfrm>
            <a:off x="579726" y="1577609"/>
            <a:ext cx="11450700" cy="2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5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Disabilità, bisogni educativi speciali e EI</a:t>
            </a:r>
            <a:endParaRPr sz="2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linee guida </a:t>
            </a: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UNESCO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sottolineano 3 ragioni principali a supporto dell’Educazione Inclusiva: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Arial"/>
              <a:buAutoNum type="arabicPeriod"/>
            </a:pPr>
            <a:r>
              <a:rPr lang="es-ES" sz="2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EI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 a sviluppare modalità di insegnamento che rispondano a bisogni diversi.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è uno strumento eccellente per cambiare l'atteggiamento nei confronti della diversità e per costituire la base di una società non discriminatoria e imparziale.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è conveniente.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Disabilità</a:t>
            </a:r>
            <a:endParaRPr sz="2000" b="1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/>
        </p:nvSpPr>
        <p:spPr>
          <a:xfrm>
            <a:off x="562797" y="1783312"/>
            <a:ext cx="114507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Quali </a:t>
            </a:r>
            <a:r>
              <a:rPr lang="es-ES" sz="2200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s-ES" sz="22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ostacoli</a:t>
            </a:r>
            <a:r>
              <a:rPr lang="es-ES" sz="22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all’educazione</a:t>
            </a:r>
            <a:r>
              <a:rPr lang="es-ES" sz="22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inclusiva per i </a:t>
            </a:r>
            <a:r>
              <a:rPr lang="es-ES" sz="2200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bambini</a:t>
            </a:r>
            <a:r>
              <a:rPr lang="es-ES" sz="22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2200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disabilità</a:t>
            </a:r>
            <a:r>
              <a:rPr lang="es-ES" sz="22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❖"/>
            </a:pP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Mancanza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di una </a:t>
            </a: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adeguata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</a:pPr>
            <a:endParaRPr sz="2200" i="0" u="none" strike="noStrike" cap="none" dirty="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❖"/>
            </a:pP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Mancanza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accessibilità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fisica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</a:pPr>
            <a:endParaRPr sz="2200" i="0" u="none" strike="noStrike" cap="none" dirty="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❖"/>
            </a:pP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Barriere </a:t>
            </a: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attitudinali</a:t>
            </a: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</a:pPr>
            <a:endParaRPr sz="2200" i="0" u="none" strike="noStrike" cap="none" dirty="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❖"/>
            </a:pPr>
            <a:r>
              <a:rPr lang="es-ES" sz="22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Barriere </a:t>
            </a:r>
            <a:r>
              <a:rPr lang="es-ES" sz="22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economiche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Disabilità</a:t>
            </a:r>
            <a:endParaRPr/>
          </a:p>
        </p:txBody>
      </p:sp>
      <p:sp>
        <p:nvSpPr>
          <p:cNvPr id="242" name="Google Shape;242;p31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/>
        </p:nvSpPr>
        <p:spPr>
          <a:xfrm>
            <a:off x="541282" y="1546644"/>
            <a:ext cx="114507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Superare le sfide all'educazione inclusiva per i bambini con disabilità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Collocare adeguatamente gli studenti con disabilità all'interno della classe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Fornire parità di trattamento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Progettare un piano educativo individuale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Creare una cerchia di amici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Noto Sans Symbols"/>
              <a:buChar char="❖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Adottare o applicare il cosiddetto </a:t>
            </a:r>
            <a:r>
              <a:rPr lang="es-ES" sz="2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Universal Design for Learning (UDL)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17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7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Disabilità</a:t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/>
        </p:nvSpPr>
        <p:spPr>
          <a:xfrm>
            <a:off x="532036" y="1557260"/>
            <a:ext cx="112434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uali </a:t>
            </a:r>
            <a:r>
              <a:rPr lang="es-E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principali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all’inclusione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Migrazione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Disabilità</a:t>
            </a:r>
            <a:r>
              <a:rPr lang="es-E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bisogni</a:t>
            </a:r>
            <a:r>
              <a:rPr lang="es-E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educativi</a:t>
            </a:r>
            <a:r>
              <a:rPr lang="es-E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speciali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Povertà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Giftedness</a:t>
            </a:r>
            <a:r>
              <a:rPr lang="es-E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talento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Pandemia COVID-19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1417535" y="2728182"/>
            <a:ext cx="4219575" cy="61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2885294" y="79442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</a:t>
            </a:r>
            <a:r>
              <a:rPr lang="es-ES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all’inclusione</a:t>
            </a:r>
            <a:r>
              <a:rPr lang="es-ES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s-ES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all’educazione</a:t>
            </a:r>
            <a:endParaRPr sz="2000" b="1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/>
        </p:nvSpPr>
        <p:spPr>
          <a:xfrm>
            <a:off x="490183" y="1559418"/>
            <a:ext cx="114507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Superare le sfide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FORMAZIONE DEGLI INSEGNANTI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dovrebbe coprire aspetti che consentano un'inclusione di successo e il graduale sviluppo di abilità e competenze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dovrebbe comprendere informazioni su politiche e strategie per promuovere il diritto delle persone con disabilità a partecipare al processo educativo a tutti i livelli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dovrebbe utilizzare la tecnologia e gli adattamenti dei programmi scolastici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dovrebbe consentire il coinvolgimento dei genitori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dovrebbe includere la conoscenza di tecniche per lavorare con studenti con disabilità psichiche/cognitive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Disabilità</a:t>
            </a:r>
            <a:endParaRPr/>
          </a:p>
        </p:txBody>
      </p:sp>
      <p:sp>
        <p:nvSpPr>
          <p:cNvPr id="263" name="Google Shape;263;p33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/>
        </p:nvSpPr>
        <p:spPr>
          <a:xfrm>
            <a:off x="808567" y="18533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POVERTA’ CAMBIAMENTI ECONOMICI E DIGITALIZZAZIONE</a:t>
            </a:r>
            <a:endParaRPr sz="533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/>
        </p:nvSpPr>
        <p:spPr>
          <a:xfrm>
            <a:off x="510473" y="1656103"/>
            <a:ext cx="11450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2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Povertà, Sfide economiche e Digitalizzazione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2200" b="1" i="1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i="1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Povertà: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un'altra sfida critica sia per l'accesso che per l'inclusione nell'istruzione.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 è intrinsecamente legata a un'ampia varietà di questioni che, direttamente o indirettamente, influenzano l'istruzione e i relativi risultati: fame, mancanza di casa/riparo, accesso alle cure mediche, sicurezza e molti altri.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Effetti della poverà a scuola: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servizi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            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Povertà, Sfide economiche e Digitalizzazione</a:t>
            </a:r>
            <a:endParaRPr sz="2000" b="1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/>
        </p:nvSpPr>
        <p:spPr>
          <a:xfrm>
            <a:off x="425413" y="1420856"/>
            <a:ext cx="114507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C55A1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Povertà e scarso rendimento scolastico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Incapacità dei genitori di aiutare i propri figli nello studio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genitori non possono garantire un'alimentazione adeguata ai propri figli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Spese legate all'istruzione che rappresentano una sfida per le famiglie a basso reddito </a:t>
            </a: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 aggiunta all'istruzione gratuita)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Libri di testo e materiali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 di abbigliamento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Trasporto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Digitalizzazione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C55A1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Povertà, Sfide economiche e Digitalizzazione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/>
        </p:nvSpPr>
        <p:spPr>
          <a:xfrm>
            <a:off x="808567" y="20692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1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sz="5330" b="1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/>
        </p:nvSpPr>
        <p:spPr>
          <a:xfrm>
            <a:off x="509506" y="1566613"/>
            <a:ext cx="11450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1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Giftedness</a:t>
            </a:r>
            <a:endParaRPr sz="280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 plusdotati-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talentuosi, creativi e innovativi, ma inspiegabilmente ignorati nel loro bisogno di imparare in un modo particolare: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dotati dal punto di vista verbale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 dotati di capacità visive e spaziali 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9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1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sz="2000" b="1" i="1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/>
          <p:nvPr/>
        </p:nvSpPr>
        <p:spPr>
          <a:xfrm>
            <a:off x="477608" y="1598510"/>
            <a:ext cx="11450700" cy="4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1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Giftedness</a:t>
            </a:r>
            <a:r>
              <a:rPr lang="es-ES" sz="2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e talento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Doni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abilità umane che sono più generali nella prima infanzia e possono essere creative, sensomotorie, intellettuali e socio-affettive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Talenti: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doni che vengono sviluppati sistematicamente</a:t>
            </a:r>
            <a:endParaRPr sz="2200" i="0" u="none" strike="noStrike" cap="none">
              <a:solidFill>
                <a:srgbClr val="8A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1" i="0" u="none" strike="noStrike" cap="none">
              <a:solidFill>
                <a:srgbClr val="8A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1" i="0" u="none" strike="noStrike" cap="none">
              <a:solidFill>
                <a:srgbClr val="8A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rgbClr val="8A66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</a:t>
            </a:r>
            <a:r>
              <a:rPr lang="es-E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Doni                Talenti </a:t>
            </a:r>
            <a:r>
              <a:rPr lang="es-ES" sz="2200" b="1" i="0" u="none" strike="noStrike" cap="none">
                <a:solidFill>
                  <a:srgbClr val="8A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8A66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s-ES" sz="2500" b="1" i="0" u="none" strike="noStrike" cap="none">
                <a:solidFill>
                  <a:srgbClr val="8A6600"/>
                </a:solidFill>
                <a:latin typeface="Calibri"/>
                <a:ea typeface="Calibri"/>
                <a:cs typeface="Calibri"/>
                <a:sym typeface="Calibri"/>
              </a:rPr>
              <a:t>    attraverso programmi di formazione ed esposizione ad eventi, attività e servizi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8A6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40"/>
          <p:cNvSpPr/>
          <p:nvPr/>
        </p:nvSpPr>
        <p:spPr>
          <a:xfrm>
            <a:off x="4587041" y="4496413"/>
            <a:ext cx="789600" cy="135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1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sz="2000" b="1" i="1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/>
          <p:nvPr/>
        </p:nvSpPr>
        <p:spPr>
          <a:xfrm>
            <a:off x="498874" y="1428390"/>
            <a:ext cx="114507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C55A1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Bambini «due volte eccezionali»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manifestano una combinazione di abilità e apprendimento eccezionali (molto dotati in matematica, scrittura o musica                      </a:t>
            </a:r>
            <a:r>
              <a:rPr lang="es-E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2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vivono sfide che influiscono sul loro apprendimento (ADHD, dislessia, discalculia, autismo)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non identificati con successo, è difficile ottenere il supporto di cui hanno bisogno a scuola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non vengono identificati, questi bambini/e non vengono sfidati e motivati in modo significativo e diventano frustrati e ansiosi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Raccomandazione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 bambini dotati devono ricevere attenzioni e opportunità congrue ai loro bisogni durante il periodo della loro istruzione scolastica, perché i doni devono essere coltivati in talenti in una fase molto precoce della vita.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1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sz="2000" b="1" i="1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/>
          <p:nvPr/>
        </p:nvSpPr>
        <p:spPr>
          <a:xfrm>
            <a:off x="477609" y="1449653"/>
            <a:ext cx="114507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5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Bambini</a:t>
            </a:r>
            <a:r>
              <a:rPr lang="es-ES" sz="25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s-ES" sz="25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due</a:t>
            </a:r>
            <a:r>
              <a:rPr lang="es-ES" sz="25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volte</a:t>
            </a:r>
            <a:r>
              <a:rPr lang="es-ES" sz="25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eccezionali</a:t>
            </a:r>
            <a:r>
              <a:rPr lang="es-ES" sz="25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5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dotati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richiede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un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insegnante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abbia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necessaria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esperienze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rilevanti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grado di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caratteristiche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comportamentali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positive che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che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caratterizzano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dotato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valutare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maturità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livello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sofisticatezza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come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ragionano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apprendimento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loro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migliorare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conoscenze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nonché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ciò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effettivamente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credono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riguardo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argomento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1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sz="2000" b="1" i="1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/>
        </p:nvSpPr>
        <p:spPr>
          <a:xfrm>
            <a:off x="565568" y="1456486"/>
            <a:ext cx="11450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Elenco di alcuni tratti comportamentali generali che i bambini dotati possono esibire: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Curioso e motivato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 molte domande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una buona memoria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 rapidamente le informazioni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Padroneggia presto le capacità di lettura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Dimostra forti abilità matematiche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 in modo indipendente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Esprime opinioni uniche e originali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Possiede capacità di pensiero e di problem solving di livello superiore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un forte senso della giustizia e gli piace impegnarsi in dibattiti su questioni attuali e problemi della vita reale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1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sz="2000" b="1" i="1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/>
        </p:nvSpPr>
        <p:spPr>
          <a:xfrm>
            <a:off x="808567" y="2026958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6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 sz="6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endParaRPr sz="533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/>
          <p:nvPr/>
        </p:nvSpPr>
        <p:spPr>
          <a:xfrm>
            <a:off x="544303" y="1420856"/>
            <a:ext cx="114507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Elenco dei tratti che possono influenzare negativamente il processo di apprendimento, se i bisogni di uno studente dotato non vengono presi in considerazione: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 facilmente fuori tema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Impaziente quando non viene chiamato in classe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annoia facilmente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Fatica nei compiti ripetitivi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Prende troppo lavoro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lavora bene in gruppo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Critico sugli altri e su sè stesso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1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sz="2000" b="1" i="1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/>
          <p:nvPr/>
        </p:nvSpPr>
        <p:spPr>
          <a:xfrm>
            <a:off x="546821" y="1420856"/>
            <a:ext cx="114507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500" b="1" i="0" u="none" strike="noStrike" cap="none">
                <a:solidFill>
                  <a:srgbClr val="C55A1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L'istruzione soddisfa i bisogni di studenti e studentesse dotati/e?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L'ambiente scolastico non offre loro le opportunità e le condizioni più adeguate per apprendere o dimostrare ciò che conoscono;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insegnanti hanno una capacità limitata di individuare e identificare le molteplici manifestazioni del dono.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7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Noto Sans Symbols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progetto InCrea+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offre approcci artistici che saranno estremamente utili per questi studenti, guidandoli verso l'uso di modi espressivi più convenzionali come la scrittura, il teatro, ecc.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5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1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sz="2000" b="1" i="1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/>
          <p:nvPr/>
        </p:nvSpPr>
        <p:spPr>
          <a:xfrm>
            <a:off x="808567" y="20819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MINACCE DAL 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</a:t>
            </a:r>
            <a:endParaRPr sz="6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/>
          <p:nvPr/>
        </p:nvSpPr>
        <p:spPr>
          <a:xfrm>
            <a:off x="466976" y="1917487"/>
            <a:ext cx="114507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Minacce dal COVID-19</a:t>
            </a:r>
            <a:endParaRPr sz="280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COVID-19 ha portato una crisi educativa, i governi di tutto il mondo hanno temporaneamente chiuso le scuole nel tentativo di rafforzare il distanziamento sociale e rallentare la trasmissione virale.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7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Noto Sans Symbols"/>
              <a:buNone/>
            </a:pP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L'UNESCO stima che il 60% della popolazione studentesca mondiale sia stata colpita, con 19 miliardi di studenti che non frequentano la scuola in 150 paesi.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7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Noto Sans Symbols"/>
              <a:buNone/>
            </a:pP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2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Gli studi hanno dimostrato che la perdita di accesso all'istruzione non solo riduce l'apprendimento a breve termine, ma aumenta anche i tassi di abbandono a lungo termine e riduce le future opportunità socioeconomiche.</a:t>
            </a:r>
            <a:endParaRPr sz="2200" b="1" i="0" u="none" strike="noStrike" cap="none">
              <a:solidFill>
                <a:srgbClr val="8A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8A6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47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Minacce dal COVID-19</a:t>
            </a:r>
            <a:endParaRPr sz="2000" b="1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/>
          <p:nvPr/>
        </p:nvSpPr>
        <p:spPr>
          <a:xfrm>
            <a:off x="466976" y="1917487"/>
            <a:ext cx="114507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L’impatto della pandemia</a:t>
            </a:r>
            <a:endParaRPr sz="280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bambini con vulnerabilità…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avranno meno opportunità di imparare a casa;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affronteranno un maggiore rischio di sfruttamento;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potrebbero non avere un'alimentazione adeguata in assenza di accesso a pasti scolastici gratuiti o sovvenzionati e potrebbero andare incontro a malnutrizione.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8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Minacce dal COVID-19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/>
        </p:nvSpPr>
        <p:spPr>
          <a:xfrm>
            <a:off x="527134" y="1652792"/>
            <a:ext cx="114507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Sfide dell'apprendimento a distanza per gli studenti con disabilità e/o bisogni speciali di apprendimento: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L’apprendimento tramite utilizzo della la tecnologia non è abbastanza coinvolgente/motivante;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accesso ridotto ai supporti educativi e agli interventi di apprendimento individualizzati;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perdita di connessioni sociali;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molte risorse non sono accessibili a bambini ciechi o sordi anche se la tecnologia esiste;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bambini con deficit di attenzione, disturbo da iperattività o studenti sensibili al cambiamento, come quelli con disturbi dello spettro autistico, possono faticare a lavorare in maniera indipendente davanti a un computer.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9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Minacce dal COVID-19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/>
          <p:nvPr/>
        </p:nvSpPr>
        <p:spPr>
          <a:xfrm>
            <a:off x="535802" y="1691345"/>
            <a:ext cx="114507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5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Covid-19, isolamento sociale e apprendimento a distanza</a:t>
            </a:r>
            <a:endParaRPr sz="2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pandemia ha aumentato il rischio che gli studenti emarginati si disimpegnino ulteriormente dall'istruzione e abbandonino presto la scuola.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L'autoisolamento e il distanziamento sociale mettono alcuni bambini a rischio maggiore, inclusi stigma e discriminazione, accesso limitato a un'assistenza sanitaria di qualità, violenza familiare, abbandono o abuso, povertà familiare ecc.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318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❖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genitori diventano gli attori principali nell'educazione dei loro figli.</a:t>
            </a:r>
            <a:endParaRPr sz="2200" b="1" i="0" u="none" strike="noStrike" cap="none">
              <a:solidFill>
                <a:srgbClr val="8A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8A6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50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Minacce dal COVID-19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 txBox="1"/>
          <p:nvPr/>
        </p:nvSpPr>
        <p:spPr>
          <a:xfrm>
            <a:off x="554181" y="1891874"/>
            <a:ext cx="114507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5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Servizi essenziali il cui accesso è stato limitato o precluso durante la chiusura delle scuole</a:t>
            </a:r>
            <a:endParaRPr sz="2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accesso a programmi scolastici di nutrizione e integrazione nutrizionale.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accesso a cure specialistiche o riabilitative.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accesso ai servizi formali di salute mentale e supporto psicosociale (MHPSS) spesso forniti nelle scuole.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68262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Char char="o"/>
            </a:pPr>
            <a:r>
              <a:rPr lang="es-E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amenità e tutele sociali.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Minacce dal COVID-19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/>
          <p:nvPr/>
        </p:nvSpPr>
        <p:spPr>
          <a:xfrm>
            <a:off x="554181" y="1891874"/>
            <a:ext cx="114507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5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Identificare le priorità durante la pandemia:</a:t>
            </a:r>
            <a:endParaRPr sz="2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Equità e inclusione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Qualità e Rilevanza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educativo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Approcci interdisciplinari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200"/>
              <a:buFont typeface="Calibri"/>
              <a:buChar char="o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</a:t>
            </a:r>
            <a:endParaRPr sz="2200" b="1" i="0" u="none" strike="noStrike" cap="none">
              <a:solidFill>
                <a:srgbClr val="8A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2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Minacce dal COVID-19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3"/>
          <p:cNvSpPr txBox="1"/>
          <p:nvPr/>
        </p:nvSpPr>
        <p:spPr>
          <a:xfrm>
            <a:off x="554181" y="1891874"/>
            <a:ext cx="114507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50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La strada del recupero</a:t>
            </a:r>
            <a:endParaRPr sz="2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recupero dell'istruzione mira a garantire che: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Nessun bambino viene lasciato indietro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assicurando che tutti i bambini e i giovani tornino a scuola e ricevano un supporto completo per avere successo.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bambino sta imparando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accelerando l'apprendimento e abbattendo il divario di apprendimento digitale.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gli insegnanti hanno il potere 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supportare il personale docente.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europee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Minacce dal COVID-19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/>
        </p:nvSpPr>
        <p:spPr>
          <a:xfrm>
            <a:off x="425413" y="1540698"/>
            <a:ext cx="114507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s-ES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principali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fattori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ES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all’educazione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inclusiva</a:t>
            </a:r>
            <a:r>
              <a:rPr lang="es-E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sostenuti</a:t>
            </a:r>
            <a:r>
              <a:rPr lang="es-E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dalla </a:t>
            </a:r>
            <a:r>
              <a:rPr lang="es-ES" sz="3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migrazione</a:t>
            </a:r>
            <a:endParaRPr sz="3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❖"/>
            </a:pPr>
            <a:r>
              <a:rPr lang="es-ES" sz="2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Barriere </a:t>
            </a:r>
            <a:r>
              <a:rPr lang="es-ES" sz="28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linguistiche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❖"/>
            </a:pPr>
            <a:r>
              <a:rPr lang="es-ES" sz="2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❖"/>
            </a:pPr>
            <a:r>
              <a:rPr lang="es-ES" sz="2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Salute </a:t>
            </a:r>
            <a:r>
              <a:rPr lang="es-ES" sz="28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mentale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❖"/>
            </a:pPr>
            <a:r>
              <a:rPr lang="es-ES" sz="2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Etnia, genere e </a:t>
            </a:r>
            <a:r>
              <a:rPr lang="es-ES" sz="28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religione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❖"/>
            </a:pPr>
            <a:r>
              <a:rPr lang="es-ES" sz="28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Preparazione</a:t>
            </a:r>
            <a:r>
              <a:rPr lang="es-ES" sz="2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s-ES" sz="2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s-ES" sz="8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Grazie per l’attenzione!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8" name="Google Shape;43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232" y="3073753"/>
            <a:ext cx="5377735" cy="330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/>
        </p:nvSpPr>
        <p:spPr>
          <a:xfrm>
            <a:off x="155256" y="1420856"/>
            <a:ext cx="11450700" cy="4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Barriere </a:t>
            </a: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linguistiche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❖"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prevalenti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EI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principali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difficoltà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causate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dalle barriere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linguistiche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migranti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</a:pP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incapacità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comprendere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necessità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ripetizioni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</a:pP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minore fiducia in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sè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stessi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</a:pP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ore di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studio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dopo la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evitare di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rimanere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indietro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sul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</a:pP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lotta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all'esclusione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Problemi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causati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dalle barriere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linguistiche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altri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attori</a:t>
            </a:r>
            <a:r>
              <a:rPr lang="es-ES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</a:pP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Rapporti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resto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altri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genitori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</a:pP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Difficoltà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genitore-insegnante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</a:pP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mancanza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traduttori</a:t>
            </a:r>
            <a:r>
              <a:rPr lang="es-ES" sz="2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60425" marR="0" lvl="0" indent="-460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10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/>
        </p:nvSpPr>
        <p:spPr>
          <a:xfrm>
            <a:off x="370656" y="1308089"/>
            <a:ext cx="11450700" cy="297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8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83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multisfaccettate</a:t>
            </a:r>
            <a:endParaRPr lang="es-ES"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 panose="020F0502020204030204" pitchFamily="34" charset="0"/>
              <a:buChar char="❖"/>
            </a:pP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Diversa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verbale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, che porta a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incomprensioni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immigrati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compagni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bullismo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, prese in giro,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esclusione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frustrazione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confusione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);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Char char="❖"/>
            </a:pP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Stereotipi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causati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da una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rappresentazione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errata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caratteristiche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culturali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migranti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Char char="❖"/>
            </a:pP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Insicurezza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appartenenza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s-ES" sz="2100" i="0" u="none" strike="noStrike" cap="none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depressione</a:t>
            </a:r>
            <a:r>
              <a:rPr lang="es-ES" sz="2100" i="0" u="none" strike="noStrike" cap="none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ES" sz="11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1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/>
          <p:nvPr/>
        </p:nvSpPr>
        <p:spPr>
          <a:xfrm>
            <a:off x="425413" y="1734487"/>
            <a:ext cx="114507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80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Salute </a:t>
            </a: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mentale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22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❖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Influisce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direttamente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sulle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prestazioni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 stress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7461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disturbo da stress post </a:t>
            </a:r>
            <a:r>
              <a:rPr lang="es-ES" sz="2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traumatico</a:t>
            </a:r>
            <a:r>
              <a:rPr lang="es-E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traduce 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in: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Mancanza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concentrazione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Basse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performance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educative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Difficoltà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nell’adattarsi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ambiente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sentono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emarginati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7713" marR="0" lvl="0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200"/>
              <a:buFont typeface="Calibri"/>
              <a:buChar char="o"/>
            </a:pP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volte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affrontano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conflitti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violenza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aggressività</a:t>
            </a:r>
            <a:r>
              <a:rPr lang="es-ES" sz="2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  <p:sp>
        <p:nvSpPr>
          <p:cNvPr id="136" name="Google Shape;136;p12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/>
          <p:nvPr/>
        </p:nvSpPr>
        <p:spPr>
          <a:xfrm>
            <a:off x="457200" y="1411450"/>
            <a:ext cx="82350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Etnia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C55A1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Consapevolezza</a:t>
            </a:r>
            <a:r>
              <a:rPr lang="es-E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etnica</a:t>
            </a:r>
            <a:r>
              <a:rPr lang="es-E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centro di un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insegnamento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efficace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una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multiculturale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 </a:t>
            </a:r>
            <a:r>
              <a:rPr lang="es-ES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insegnanti</a:t>
            </a:r>
            <a:r>
              <a:rPr lang="es-E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dovrebbero</a:t>
            </a:r>
            <a:r>
              <a:rPr lang="es-E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fare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considerare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modalità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sviluppare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clima di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inclusivo,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rispettoso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bullismo</a:t>
            </a:r>
            <a:r>
              <a:rPr lang="es-E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razziale</a:t>
            </a:r>
            <a:r>
              <a:rPr lang="es-E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 a: </a:t>
            </a: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984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984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conflitti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984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esclusione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marR="0" lvl="0" indent="-3984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fisici</a:t>
            </a: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 all’inclusione e all’educazione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/>
        </p:nvSpPr>
        <p:spPr>
          <a:xfrm>
            <a:off x="116397" y="1167621"/>
            <a:ext cx="114507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Religione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61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98463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una 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barriera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perchè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902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festività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vacanza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902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Mancanza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comprensione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accettazione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le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pratiche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religiose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61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61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: 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902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conflitti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902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insulti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902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discriminazione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902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esclusione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educativo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902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Char char="o"/>
            </a:pP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compromissione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relazioni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61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Sfide</a:t>
            </a:r>
            <a:r>
              <a:rPr lang="es-ES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all’inclusione</a:t>
            </a:r>
            <a:r>
              <a:rPr lang="es-ES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s-ES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all’educazione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Immigrazione</a:t>
            </a:r>
            <a:endParaRPr dirty="0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2340</Words>
  <Application>Microsoft Macintosh PowerPoint</Application>
  <PresentationFormat>Widescreen</PresentationFormat>
  <Paragraphs>410</Paragraphs>
  <Slides>40</Slides>
  <Notes>40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8" baseType="lpstr">
      <vt:lpstr>Times New Roman</vt:lpstr>
      <vt:lpstr>Helvetica Neue</vt:lpstr>
      <vt:lpstr>Noto Sans Symbols</vt:lpstr>
      <vt:lpstr>Calibri</vt:lpstr>
      <vt:lpstr>Arial</vt:lpstr>
      <vt:lpstr>Courier New</vt:lpstr>
      <vt:lpstr>Diseño personalizado</vt:lpstr>
      <vt:lpstr>2_Diseño personalizado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Óscar Muñoz</dc:creator>
  <cp:lastModifiedBy>grazia barbara conti</cp:lastModifiedBy>
  <cp:revision>9</cp:revision>
  <dcterms:created xsi:type="dcterms:W3CDTF">2021-02-16T14:32:26Z</dcterms:created>
  <dcterms:modified xsi:type="dcterms:W3CDTF">2022-09-23T08:37:24Z</dcterms:modified>
</cp:coreProperties>
</file>