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2000"/>
  <p:notesSz cx="6858000" cy="9144000"/>
  <p:embeddedFontLst>
    <p:embeddedFont>
      <p:font typeface="Helvetica Neue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8" roundtripDataSignature="AMtx7mjmfY+WaKw1jI0qJGeq89OPl1Wq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HelveticaNeue-bold.fntdata"/><Relationship Id="rId12" Type="http://schemas.openxmlformats.org/officeDocument/2006/relationships/slide" Target="slides/slide6.xml"/><Relationship Id="rId34" Type="http://schemas.openxmlformats.org/officeDocument/2006/relationships/font" Target="fonts/HelveticaNeue-regular.fntdata"/><Relationship Id="rId15" Type="http://schemas.openxmlformats.org/officeDocument/2006/relationships/slide" Target="slides/slide9.xml"/><Relationship Id="rId37" Type="http://schemas.openxmlformats.org/officeDocument/2006/relationships/font" Target="fonts/HelveticaNeue-boldItalic.fntdata"/><Relationship Id="rId14" Type="http://schemas.openxmlformats.org/officeDocument/2006/relationships/slide" Target="slides/slide8.xml"/><Relationship Id="rId36" Type="http://schemas.openxmlformats.org/officeDocument/2006/relationships/font" Target="fonts/HelveticaNeue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2" name="Google Shape;13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158" name="Google Shape;158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178" name="Google Shape;178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0" name="Google Shape;7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5" name="Google Shape;8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/>
          <p:nvPr>
            <p:ph idx="1" type="body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8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botella, firmar, azul, naranja&#10;&#10;Descripción generada automáticamente" id="16" name="Google Shape;1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7" name="Google Shape;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/>
        </p:nvSpPr>
        <p:spPr>
          <a:xfrm>
            <a:off x="1028700" y="435307"/>
            <a:ext cx="10248901" cy="1007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</a:pPr>
            <a:r>
              <a:t/>
            </a:r>
            <a:endParaRPr b="1" i="0" sz="6600" u="none" cap="none" strike="noStrik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/>
          <p:nvPr>
            <p:ph idx="1" type="body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9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botella, firmar, azul, naranja&#10;&#10;Descripción generada automáticamente" id="28" name="Google Shape;2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29" name="Google Shape;2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 grupo de personas en un salón de clases&#10;&#10;Descripción generada automáticamente con confianza media" id="10" name="Google Shape;10;p24"/>
          <p:cNvPicPr preferRelativeResize="0"/>
          <p:nvPr/>
        </p:nvPicPr>
        <p:blipFill rotWithShape="1">
          <a:blip r:embed="rId1">
            <a:alphaModFix amt="25000"/>
          </a:blip>
          <a:srcRect b="0" l="0" r="0"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13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 grupo de personas en un salón de clases&#10;&#10;Descripción generada automáticamente con confianza media" id="19" name="Google Shape;19;p26"/>
          <p:cNvPicPr preferRelativeResize="0"/>
          <p:nvPr/>
        </p:nvPicPr>
        <p:blipFill rotWithShape="1">
          <a:blip r:embed="rId1">
            <a:alphaModFix amt="25000"/>
          </a:blip>
          <a:srcRect b="0" l="0" r="2024" t="1717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botella, firmar, azul, naranja&#10;&#10;Descripción generada automáticamente" id="20" name="Google Shape;2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6846" y="423168"/>
            <a:ext cx="3728085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21" name="Google Shape;2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6"/>
          <p:cNvSpPr/>
          <p:nvPr/>
        </p:nvSpPr>
        <p:spPr>
          <a:xfrm>
            <a:off x="10885638" y="4305482"/>
            <a:ext cx="1759789" cy="508958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1441580" y="3388331"/>
            <a:ext cx="91385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Inclusive CREAtivity through Educational Artmaking</a:t>
            </a:r>
            <a:endParaRPr b="1" i="0" sz="2800" u="none" cap="none" strike="noStrike">
              <a:solidFill>
                <a:srgbClr val="EA91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2634825" y="4196875"/>
            <a:ext cx="70119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b="1" lang="en-GB" sz="2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6279959" y="5937933"/>
            <a:ext cx="5616575" cy="65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the support from the European Union.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material reflects the views only of the author, and the Commission cannot be held responsible for any use which may be made of the information contained therein.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n que contiene firmar, botella, azul, parada&#10;&#10;Descripción generada automáticamente" id="37" name="Google Shape;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38" name="Google Shape;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223730" y="1582975"/>
            <a:ext cx="11303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C55A11"/>
                </a:solidFill>
              </a:rPr>
              <a:t>Gender</a:t>
            </a:r>
            <a:endParaRPr/>
          </a:p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70C0"/>
              </a:solidFill>
            </a:endParaRPr>
          </a:p>
          <a:p>
            <a:pPr indent="0" lvl="0" marL="4000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none" cap="none" strike="noStrike">
                <a:solidFill>
                  <a:schemeClr val="dk1"/>
                </a:solidFill>
              </a:rPr>
              <a:t>Evidence</a:t>
            </a:r>
            <a:r>
              <a:rPr i="0" lang="en-GB" sz="2000" u="none" cap="none" strike="noStrike">
                <a:solidFill>
                  <a:schemeClr val="dk1"/>
                </a:solidFill>
              </a:rPr>
              <a:t>: </a:t>
            </a:r>
            <a:endParaRPr sz="2000">
              <a:solidFill>
                <a:schemeClr val="dk1"/>
              </a:solidFill>
            </a:endParaRPr>
          </a:p>
          <a:p>
            <a:pPr indent="-342900" lvl="0" marL="1081087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E</a:t>
            </a:r>
            <a:r>
              <a:rPr lang="en-GB" sz="2000">
                <a:solidFill>
                  <a:schemeClr val="dk1"/>
                </a:solidFill>
              </a:rPr>
              <a:t>ducational systems often perpetuate rather than challenge gender inequalities.</a:t>
            </a:r>
            <a:endParaRPr sz="2000">
              <a:solidFill>
                <a:schemeClr val="dk1"/>
              </a:solidFill>
            </a:endParaRPr>
          </a:p>
          <a:p>
            <a:pPr indent="-342900" lvl="0" marL="108108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Worldwide girls have </a:t>
            </a:r>
            <a:r>
              <a:rPr i="1" lang="en-GB" sz="2000" u="none" cap="none" strike="noStrike">
                <a:solidFill>
                  <a:schemeClr val="dk1"/>
                </a:solidFill>
              </a:rPr>
              <a:t>more limited access to education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than boys</a:t>
            </a:r>
            <a:r>
              <a:rPr i="1" lang="en-GB" sz="2000" u="none" cap="none" strike="noStrike">
                <a:solidFill>
                  <a:schemeClr val="dk1"/>
                </a:solidFill>
              </a:rPr>
              <a:t>.</a:t>
            </a:r>
            <a:endParaRPr i="1" sz="2000" u="none" cap="none" strike="noStrike">
              <a:solidFill>
                <a:schemeClr val="dk1"/>
              </a:solidFill>
            </a:endParaRPr>
          </a:p>
          <a:p>
            <a:pPr indent="-342900" lvl="0" marL="108108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Migrant families</a:t>
            </a:r>
            <a:r>
              <a:rPr i="1" lang="en-GB" sz="2000" u="none" cap="none" strike="noStrike">
                <a:solidFill>
                  <a:schemeClr val="dk1"/>
                </a:solidFill>
              </a:rPr>
              <a:t>,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after coming to Europe, may hold back their daughters from school.</a:t>
            </a:r>
            <a:endParaRPr/>
          </a:p>
          <a:p>
            <a:pPr indent="-342900" lvl="0" marL="108108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In some countries (rarely in Europe), boys and girls study separately, especially after a certain age.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Migration</a:t>
            </a:r>
            <a:endParaRPr b="1" i="0" sz="2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494150" y="1374800"/>
            <a:ext cx="112803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400" u="none" cap="none" strike="noStrike">
                <a:solidFill>
                  <a:srgbClr val="C55A11"/>
                </a:solidFill>
              </a:rPr>
              <a:t> </a:t>
            </a:r>
            <a:r>
              <a:rPr b="1" i="0" lang="en-GB" sz="2800" u="none" cap="none" strike="noStrike">
                <a:solidFill>
                  <a:srgbClr val="C55A11"/>
                </a:solidFill>
              </a:rPr>
              <a:t>Teacher preparedness</a:t>
            </a:r>
            <a:endParaRPr/>
          </a:p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70C0"/>
              </a:solidFill>
            </a:endParaRPr>
          </a:p>
          <a:p>
            <a:pPr indent="0" lvl="0" marL="50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000" u="none" cap="none" strike="noStrike">
                <a:solidFill>
                  <a:schemeClr val="dk1"/>
                </a:solidFill>
              </a:rPr>
              <a:t>Teachers a</a:t>
            </a:r>
            <a:r>
              <a:rPr lang="en-GB" sz="2000">
                <a:solidFill>
                  <a:schemeClr val="dk1"/>
                </a:solidFill>
              </a:rPr>
              <a:t>s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part of the society           have </a:t>
            </a:r>
            <a:r>
              <a:rPr b="1" i="1" lang="en-GB" sz="2000" u="none" cap="none" strike="noStrike">
                <a:solidFill>
                  <a:schemeClr val="dk1"/>
                </a:solidFill>
              </a:rPr>
              <a:t>stereotypes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and </a:t>
            </a:r>
            <a:r>
              <a:rPr b="1" i="1" lang="en-GB" sz="2000" u="none" cap="none" strike="noStrike">
                <a:solidFill>
                  <a:schemeClr val="dk1"/>
                </a:solidFill>
              </a:rPr>
              <a:t>prejudices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related to diversity</a:t>
            </a:r>
            <a:r>
              <a:rPr b="1" i="1" lang="en-GB" sz="2000" u="none" cap="none" strike="noStrike">
                <a:solidFill>
                  <a:schemeClr val="dk1"/>
                </a:solidFill>
              </a:rPr>
              <a:t>:</a:t>
            </a:r>
            <a:endParaRPr b="1" i="1" sz="2000" u="none" cap="none" strike="noStrike">
              <a:solidFill>
                <a:schemeClr val="dk1"/>
              </a:solidFill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dk1"/>
              </a:solidFill>
            </a:endParaRPr>
          </a:p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none" cap="none" strike="noStrike">
                <a:solidFill>
                  <a:schemeClr val="dk1"/>
                </a:solidFill>
              </a:rPr>
              <a:t>Stereotypes</a:t>
            </a:r>
            <a:r>
              <a:rPr b="1" i="1" lang="en-GB" sz="2000" u="none" cap="none" strike="noStrike">
                <a:solidFill>
                  <a:schemeClr val="dk1"/>
                </a:solidFill>
              </a:rPr>
              <a:t>:</a:t>
            </a:r>
            <a:r>
              <a:rPr lang="en-GB"/>
              <a:t>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racial discrimination</a:t>
            </a:r>
            <a:r>
              <a:rPr lang="en-GB"/>
              <a:t>,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gender roles</a:t>
            </a:r>
            <a:r>
              <a:rPr lang="en-GB"/>
              <a:t>,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cultural stereotypes</a:t>
            </a:r>
            <a:r>
              <a:rPr lang="en-GB" sz="2000">
                <a:solidFill>
                  <a:schemeClr val="dk1"/>
                </a:solidFill>
              </a:rPr>
              <a:t>.</a:t>
            </a:r>
            <a:r>
              <a:rPr i="0" lang="en-GB" sz="2000" u="none" cap="none" strike="noStrike">
                <a:solidFill>
                  <a:schemeClr val="dk1"/>
                </a:solidFill>
              </a:rPr>
              <a:t> 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none" cap="none" strike="noStrike">
                <a:solidFill>
                  <a:schemeClr val="dk1"/>
                </a:solidFill>
              </a:rPr>
              <a:t>Prejudices: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the difficulty in teaching a multicultural classroom effectively or providing IE.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000">
                <a:solidFill>
                  <a:schemeClr val="dk1"/>
                </a:solidFill>
              </a:rPr>
              <a:t>Teachers’ needs:</a:t>
            </a:r>
            <a:endParaRPr b="1" sz="2000">
              <a:solidFill>
                <a:schemeClr val="dk1"/>
              </a:solidFill>
            </a:endParaRPr>
          </a:p>
          <a:p>
            <a:pPr indent="-342900" lvl="0" marL="7429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Training to address these challenges;</a:t>
            </a:r>
            <a:endParaRPr>
              <a:solidFill>
                <a:schemeClr val="dk1"/>
              </a:solidFill>
            </a:endParaRPr>
          </a:p>
          <a:p>
            <a:pPr indent="-342900" lvl="0" marL="7429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Adjusting the teaching style to teaching a diverse class;</a:t>
            </a:r>
            <a:endParaRPr>
              <a:solidFill>
                <a:schemeClr val="dk1"/>
              </a:solidFill>
            </a:endParaRPr>
          </a:p>
          <a:p>
            <a:pPr indent="-342900" lvl="0" marL="7429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Follow the curriculum while simultaneously teaching a new language to some students;</a:t>
            </a:r>
            <a:endParaRPr>
              <a:solidFill>
                <a:schemeClr val="dk1"/>
              </a:solidFill>
            </a:endParaRPr>
          </a:p>
          <a:p>
            <a:pPr indent="-342900" lvl="0" marL="7429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Considering extra time to be provided to some of the new migrant students.</a:t>
            </a:r>
            <a:endParaRPr b="1" i="1" sz="20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5934" y="1706341"/>
            <a:ext cx="912897" cy="91289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Migration</a:t>
            </a:r>
            <a:endParaRPr b="1" i="0" sz="2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/>
        </p:nvSpPr>
        <p:spPr>
          <a:xfrm>
            <a:off x="808567" y="1853333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b="1" i="0" lang="en-GB" sz="7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b="1" i="0" lang="en-GB" sz="6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 NEEDS AND DISABILITIES</a:t>
            </a:r>
            <a:endParaRPr b="1" i="0" sz="6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630"/>
              <a:buFont typeface="Arial"/>
              <a:buNone/>
            </a:pPr>
            <a:r>
              <a:t/>
            </a:r>
            <a:endParaRPr b="1" i="0" sz="5330" u="none" cap="none" strike="noStrik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664324" y="1474200"/>
            <a:ext cx="105939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C55A11"/>
                </a:solidFill>
              </a:rPr>
              <a:t>Disabilities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none" cap="none" strike="noStrike">
                <a:solidFill>
                  <a:schemeClr val="dk1"/>
                </a:solidFill>
              </a:rPr>
              <a:t>Disability</a:t>
            </a:r>
            <a:r>
              <a:rPr i="0" lang="en-GB" sz="2000" u="none" cap="none" strike="noStrike">
                <a:solidFill>
                  <a:schemeClr val="dk1"/>
                </a:solidFill>
              </a:rPr>
              <a:t>: a physical, mental or psychological condition that limits a person’s activity.</a:t>
            </a:r>
            <a:endParaRPr sz="2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000" u="none" cap="none" strike="noStrike">
                <a:solidFill>
                  <a:schemeClr val="dk1"/>
                </a:solidFill>
              </a:rPr>
              <a:t>     Disabilities  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C55A1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none" cap="none" strike="noStrike">
                <a:solidFill>
                  <a:schemeClr val="dk1"/>
                </a:solidFill>
              </a:rPr>
              <a:t>What are the challenges prompted by disabilities?</a:t>
            </a:r>
            <a:endParaRPr b="1" i="1" sz="2000" u="none" cap="none" strike="noStrike">
              <a:solidFill>
                <a:schemeClr val="dk1"/>
              </a:solidFill>
            </a:endParaRPr>
          </a:p>
          <a:p>
            <a:pPr indent="-317500" lvl="0" marL="6318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difficulty in accessing various health services</a:t>
            </a:r>
            <a:r>
              <a:rPr lang="en-GB" sz="2000">
                <a:solidFill>
                  <a:schemeClr val="dk1"/>
                </a:solidFill>
              </a:rPr>
              <a:t>;</a:t>
            </a:r>
            <a:endParaRPr sz="2000"/>
          </a:p>
          <a:p>
            <a:pPr indent="-317500" lvl="0" marL="6318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difficulty in accessing employment and education;</a:t>
            </a:r>
            <a:endParaRPr sz="2000"/>
          </a:p>
          <a:p>
            <a:pPr indent="-317500" lvl="0" marL="6318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the attitude of other people</a:t>
            </a:r>
            <a:r>
              <a:rPr b="1" lang="en-GB" sz="2000">
                <a:solidFill>
                  <a:schemeClr val="dk1"/>
                </a:solidFill>
              </a:rPr>
              <a:t>.</a:t>
            </a:r>
            <a:endParaRPr b="1" i="0" sz="2000" u="none" cap="none" strike="noStrike">
              <a:solidFill>
                <a:schemeClr val="dk1"/>
              </a:solidFill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2873398" y="2625375"/>
            <a:ext cx="74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innate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2873410" y="3164856"/>
            <a:ext cx="970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acquired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0"/>
          <p:cNvSpPr/>
          <p:nvPr/>
        </p:nvSpPr>
        <p:spPr>
          <a:xfrm rot="8372687">
            <a:off x="2454228" y="2733142"/>
            <a:ext cx="548814" cy="588187"/>
          </a:xfrm>
          <a:prstGeom prst="leftUpArrow">
            <a:avLst/>
          </a:prstGeom>
          <a:solidFill>
            <a:schemeClr val="accent2"/>
          </a:solidFill>
          <a:ln cap="flat" cmpd="sng" w="25400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Disabilities</a:t>
            </a:r>
            <a:endParaRPr b="1" i="0" sz="2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 amt="31000"/>
          </a:blip>
          <a:srcRect b="0" l="0" r="30589" t="0"/>
          <a:stretch/>
        </p:blipFill>
        <p:spPr>
          <a:xfrm>
            <a:off x="7160525" y="3313688"/>
            <a:ext cx="4488624" cy="169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/>
        </p:nvSpPr>
        <p:spPr>
          <a:xfrm>
            <a:off x="687025" y="1616175"/>
            <a:ext cx="10934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C55A11"/>
                </a:solidFill>
              </a:rPr>
              <a:t>Disabilities, special education and IE</a:t>
            </a:r>
            <a:endParaRPr b="1" i="0" sz="1800" u="none" cap="none" strike="noStrike">
              <a:solidFill>
                <a:srgbClr val="0070C0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000" u="none" cap="none" strike="noStrike">
                <a:solidFill>
                  <a:schemeClr val="dk1"/>
                </a:solidFill>
              </a:rPr>
              <a:t>Preparing the children with special educational needs (SEN) for inclusive education is complicated because it needs:</a:t>
            </a:r>
            <a:endParaRPr sz="2000"/>
          </a:p>
          <a:p>
            <a:pPr indent="-317500" lvl="0" marL="7985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  curriculum adaptation</a:t>
            </a:r>
            <a:endParaRPr sz="2000"/>
          </a:p>
          <a:p>
            <a:pPr indent="-317500" lvl="0" marL="7985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  adapting the teaching methods</a:t>
            </a:r>
            <a:endParaRPr sz="2000"/>
          </a:p>
          <a:p>
            <a:pPr indent="-317500" lvl="0" marL="7985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  modified assessment techniques</a:t>
            </a:r>
            <a:endParaRPr sz="2000"/>
          </a:p>
          <a:p>
            <a:pPr indent="-317500" lvl="0" marL="798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  accessibility arrangements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Disabilities</a:t>
            </a:r>
            <a:endParaRPr b="1" i="0" sz="2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/>
          <p:nvPr/>
        </p:nvSpPr>
        <p:spPr>
          <a:xfrm>
            <a:off x="541282" y="1645469"/>
            <a:ext cx="114507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400" u="none" cap="none" strike="noStrike">
                <a:solidFill>
                  <a:srgbClr val="C55A11"/>
                </a:solidFill>
              </a:rPr>
              <a:t>Overcoming the challenges to inclusive education for children with disabilities</a:t>
            </a:r>
            <a:endParaRPr i="0" sz="2400" u="none" cap="none" strike="noStrike">
              <a:solidFill>
                <a:srgbClr val="C55A1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107950" lvl="0" marL="630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i="0" lang="en-GB" sz="2000" u="none" cap="none" strike="noStrike">
                <a:solidFill>
                  <a:schemeClr val="dk1"/>
                </a:solidFill>
              </a:rPr>
              <a:t>Place the students with disabilities adequately within the classroom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107950" lvl="0" marL="630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i="0" lang="en-GB" sz="2000" u="none" cap="none" strike="noStrike">
                <a:solidFill>
                  <a:schemeClr val="dk1"/>
                </a:solidFill>
              </a:rPr>
              <a:t>Provide equal treatment</a:t>
            </a:r>
            <a:endParaRPr sz="2000"/>
          </a:p>
          <a:p>
            <a:pPr indent="-107950" lvl="0" marL="630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i="0" lang="en-GB" sz="2000" u="none" cap="none" strike="noStrike">
                <a:solidFill>
                  <a:schemeClr val="dk1"/>
                </a:solidFill>
              </a:rPr>
              <a:t>Design individual education plan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107950" lvl="0" marL="630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i="0" lang="en-GB" sz="2000" u="none" cap="none" strike="noStrike">
                <a:solidFill>
                  <a:schemeClr val="dk1"/>
                </a:solidFill>
              </a:rPr>
              <a:t>Create a circle of friends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107950" lvl="0" marL="630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i="0" lang="en-GB" sz="2000" u="none" cap="none" strike="noStrike">
                <a:solidFill>
                  <a:schemeClr val="dk1"/>
                </a:solidFill>
              </a:rPr>
              <a:t>Adopt or apply the so-called Universal Design for Learning (UDL)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2" name="Google Shape;142;p32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Disabilities</a:t>
            </a:r>
            <a:endParaRPr b="1" i="0" sz="2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 txBox="1"/>
          <p:nvPr/>
        </p:nvSpPr>
        <p:spPr>
          <a:xfrm>
            <a:off x="808567" y="1853332"/>
            <a:ext cx="10521600" cy="3058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b="1" i="0" lang="en-GB" sz="7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POVERTY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FINANCIAL CHALLENGES AND DIGITALIZATION</a:t>
            </a:r>
            <a:endParaRPr b="1" i="0" sz="5330" u="none" cap="none" strike="noStrik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/>
          <p:nvPr/>
        </p:nvSpPr>
        <p:spPr>
          <a:xfrm>
            <a:off x="518573" y="1639903"/>
            <a:ext cx="114507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C55A11"/>
                </a:solidFill>
              </a:rPr>
              <a:t>Poverty, financial challenges and digitalization</a:t>
            </a:r>
            <a:endParaRPr b="1" i="1" sz="900" u="none" cap="none" strike="noStrike">
              <a:solidFill>
                <a:srgbClr val="C55A1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none" cap="none" strike="noStrike">
                <a:solidFill>
                  <a:schemeClr val="dk1"/>
                </a:solidFill>
              </a:rPr>
              <a:t>Poverty: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is intrinsically </a:t>
            </a:r>
            <a:r>
              <a:rPr i="0" lang="en-GB" sz="2000" u="none" cap="none" strike="noStrike">
                <a:solidFill>
                  <a:srgbClr val="000000"/>
                </a:solidFill>
              </a:rPr>
              <a:t>linked to a wide variety of issues that directly or indirectly affect education</a:t>
            </a:r>
            <a:r>
              <a:rPr lang="en-GB" sz="2000"/>
              <a:t>, like:</a:t>
            </a:r>
            <a:r>
              <a:rPr i="0" lang="en-GB" sz="2000" u="none" cap="none" strike="noStrike">
                <a:solidFill>
                  <a:srgbClr val="000000"/>
                </a:solidFill>
              </a:rPr>
              <a:t> hunger and malnutri</a:t>
            </a:r>
            <a:r>
              <a:rPr lang="en-GB" sz="2000"/>
              <a:t>tion</a:t>
            </a:r>
            <a:r>
              <a:rPr i="0" lang="en-GB" sz="2000" u="none" cap="none" strike="noStrike">
                <a:solidFill>
                  <a:srgbClr val="000000"/>
                </a:solidFill>
              </a:rPr>
              <a:t>, lack of home/shelter, </a:t>
            </a:r>
            <a:r>
              <a:rPr lang="en-GB" sz="2000">
                <a:solidFill>
                  <a:schemeClr val="dk1"/>
                </a:solidFill>
              </a:rPr>
              <a:t>poor health care</a:t>
            </a:r>
            <a:r>
              <a:rPr i="0" lang="en-GB" sz="2000" u="none" cap="none" strike="noStrike">
                <a:solidFill>
                  <a:srgbClr val="000000"/>
                </a:solidFill>
              </a:rPr>
              <a:t>, </a:t>
            </a:r>
            <a:r>
              <a:rPr lang="en-GB" sz="2000">
                <a:solidFill>
                  <a:schemeClr val="dk1"/>
                </a:solidFill>
              </a:rPr>
              <a:t>abnormalities and disabilities</a:t>
            </a:r>
            <a:r>
              <a:rPr i="0" lang="en-GB" sz="2000" u="none" cap="none" strike="noStrike">
                <a:solidFill>
                  <a:srgbClr val="000000"/>
                </a:solidFill>
              </a:rPr>
              <a:t>.</a:t>
            </a:r>
            <a:r>
              <a:rPr i="0" lang="en-GB" sz="2000" u="none" cap="none" strike="noStrike">
                <a:solidFill>
                  <a:schemeClr val="dk1"/>
                </a:solidFill>
              </a:rPr>
              <a:t> 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none" cap="none" strike="noStrike">
                <a:solidFill>
                  <a:schemeClr val="dk1"/>
                </a:solidFill>
              </a:rPr>
              <a:t>Effects of poverty for schools:</a:t>
            </a:r>
            <a:endParaRPr b="1" i="1" sz="1800" u="none" cap="none" strike="noStrike">
              <a:solidFill>
                <a:schemeClr val="dk1"/>
              </a:solidFill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Facilitie</a:t>
            </a:r>
            <a:r>
              <a:rPr lang="en-GB" sz="2000"/>
              <a:t>s - Most schools lack adaptations that ensure accessibility for children with physical disabilities due to big costs.</a:t>
            </a:r>
            <a:endParaRPr sz="2600">
              <a:solidFill>
                <a:schemeClr val="dk1"/>
              </a:solidFill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Personnel</a:t>
            </a:r>
            <a:r>
              <a:rPr lang="en-GB" sz="2000">
                <a:solidFill>
                  <a:schemeClr val="dk1"/>
                </a:solidFill>
              </a:rPr>
              <a:t> - Additional personnel require extra funding.</a:t>
            </a:r>
            <a:r>
              <a:rPr i="0" lang="en-GB" sz="2000" u="none" cap="none" strike="noStrike">
                <a:solidFill>
                  <a:schemeClr val="dk1"/>
                </a:solidFill>
              </a:rPr>
              <a:t>         </a:t>
            </a:r>
            <a:endParaRPr/>
          </a:p>
        </p:txBody>
      </p:sp>
      <p:sp>
        <p:nvSpPr>
          <p:cNvPr id="154" name="Google Shape;154;p35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Poverty, Financial Challenges and Digitalization</a:t>
            </a:r>
            <a:endParaRPr b="1" i="0" sz="30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/>
          <p:nvPr/>
        </p:nvSpPr>
        <p:spPr>
          <a:xfrm>
            <a:off x="509500" y="1545350"/>
            <a:ext cx="76296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dk1"/>
                </a:solidFill>
              </a:rPr>
              <a:t>Effects of poverty in family:</a:t>
            </a:r>
            <a:endParaRPr sz="2400">
              <a:solidFill>
                <a:srgbClr val="C55A11"/>
              </a:solidFill>
            </a:endParaRPr>
          </a:p>
          <a:p>
            <a:pPr indent="-342900" lvl="3" marL="6826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Parents’ inability to help their children in study;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342900" lvl="3" marL="6826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Parents cannot ensure adequate nutrition for their children.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200" u="none" cap="none" strike="noStrike">
                <a:solidFill>
                  <a:srgbClr val="C55A11"/>
                </a:solidFill>
              </a:rPr>
              <a:t>Education-related expenses that present a challenge to low-income families </a:t>
            </a:r>
            <a:endParaRPr sz="1200"/>
          </a:p>
          <a:p>
            <a:pPr indent="-404813" lvl="0" marL="7477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Textbooks and materials</a:t>
            </a:r>
            <a:endParaRPr/>
          </a:p>
          <a:p>
            <a:pPr indent="-404813" lvl="0" marL="7477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Clothing</a:t>
            </a:r>
            <a:endParaRPr/>
          </a:p>
          <a:p>
            <a:pPr indent="-404813" lvl="0" marL="7477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Transportation</a:t>
            </a:r>
            <a:endParaRPr/>
          </a:p>
          <a:p>
            <a:pPr indent="-404813" lvl="0" marL="7477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Digitalization</a:t>
            </a:r>
            <a:r>
              <a:rPr lang="en-GB" sz="2000">
                <a:solidFill>
                  <a:schemeClr val="dk1"/>
                </a:solidFill>
              </a:rPr>
              <a:t>.</a:t>
            </a:r>
            <a:endParaRPr/>
          </a:p>
        </p:txBody>
      </p:sp>
      <p:sp>
        <p:nvSpPr>
          <p:cNvPr id="161" name="Google Shape;161;p36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Poverty, Financial Challenges and Digitalization</a:t>
            </a:r>
            <a:endParaRPr b="1" i="0" sz="30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2" name="Google Shape;162;p36"/>
          <p:cNvPicPr preferRelativeResize="0"/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8098400" y="2720875"/>
            <a:ext cx="3538426" cy="23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 txBox="1"/>
          <p:nvPr/>
        </p:nvSpPr>
        <p:spPr>
          <a:xfrm>
            <a:off x="808567" y="2069232"/>
            <a:ext cx="10521600" cy="3058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b="1" i="0" lang="en-GB" sz="7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GIFTEDNESS</a:t>
            </a:r>
            <a:endParaRPr b="1" i="0" sz="5330" u="none" cap="none" strike="noStrik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/>
        </p:nvSpPr>
        <p:spPr>
          <a:xfrm>
            <a:off x="532036" y="1557260"/>
            <a:ext cx="11243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</a:rPr>
              <a:t>What are the main challenges to inclusion?</a:t>
            </a:r>
            <a:endParaRPr b="1" i="0" sz="24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-336550" lvl="0" marL="10826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400">
                <a:solidFill>
                  <a:schemeClr val="dk1"/>
                </a:solidFill>
              </a:rPr>
              <a:t>M</a:t>
            </a:r>
            <a:r>
              <a:rPr i="0" lang="en-GB" sz="2400" u="none" cap="none" strike="noStrike">
                <a:solidFill>
                  <a:schemeClr val="dk1"/>
                </a:solidFill>
              </a:rPr>
              <a:t>igration</a:t>
            </a:r>
            <a:endParaRPr/>
          </a:p>
          <a:p>
            <a:pPr indent="-336550" lvl="0" marL="10826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400"/>
              <a:t>S</a:t>
            </a:r>
            <a:r>
              <a:rPr i="0" lang="en-GB" sz="2400" u="none" cap="none" strike="noStrike">
                <a:solidFill>
                  <a:srgbClr val="000000"/>
                </a:solidFill>
              </a:rPr>
              <a:t>pecial </a:t>
            </a:r>
            <a:r>
              <a:rPr lang="en-GB" sz="2400"/>
              <a:t>N</a:t>
            </a:r>
            <a:r>
              <a:rPr i="0" lang="en-GB" sz="2400" u="none" cap="none" strike="noStrike">
                <a:solidFill>
                  <a:srgbClr val="000000"/>
                </a:solidFill>
              </a:rPr>
              <a:t>eeds and </a:t>
            </a:r>
            <a:r>
              <a:rPr lang="en-GB" sz="2400"/>
              <a:t>D</a:t>
            </a:r>
            <a:r>
              <a:rPr i="0" lang="en-GB" sz="2400" u="none" cap="none" strike="noStrike">
                <a:solidFill>
                  <a:srgbClr val="000000"/>
                </a:solidFill>
              </a:rPr>
              <a:t>isabilit</a:t>
            </a:r>
            <a:r>
              <a:rPr lang="en-GB" sz="2400"/>
              <a:t>ies</a:t>
            </a:r>
            <a:endParaRPr/>
          </a:p>
          <a:p>
            <a:pPr indent="-336550" lvl="0" marL="10826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400"/>
              <a:t>P</a:t>
            </a:r>
            <a:r>
              <a:rPr i="0" lang="en-GB" sz="2400" u="none" cap="none" strike="noStrike">
                <a:solidFill>
                  <a:srgbClr val="000000"/>
                </a:solidFill>
              </a:rPr>
              <a:t>overty, </a:t>
            </a:r>
            <a:r>
              <a:rPr lang="en-GB" sz="2400">
                <a:solidFill>
                  <a:schemeClr val="dk1"/>
                </a:solidFill>
              </a:rPr>
              <a:t>F</a:t>
            </a:r>
            <a:r>
              <a:rPr lang="en-GB" sz="2400">
                <a:solidFill>
                  <a:schemeClr val="dk1"/>
                </a:solidFill>
              </a:rPr>
              <a:t>inancial Challenges and Digitalization</a:t>
            </a:r>
            <a:endParaRPr/>
          </a:p>
          <a:p>
            <a:pPr indent="-336550" lvl="0" marL="10826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400"/>
              <a:t>G</a:t>
            </a:r>
            <a:r>
              <a:rPr i="0" lang="en-GB" sz="2400" u="none" cap="none" strike="noStrike">
                <a:solidFill>
                  <a:srgbClr val="000000"/>
                </a:solidFill>
              </a:rPr>
              <a:t>iftedness</a:t>
            </a:r>
            <a:endParaRPr/>
          </a:p>
          <a:p>
            <a:pPr indent="-336550" lvl="0" marL="10826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lang="en-GB" sz="2400"/>
              <a:t>T</a:t>
            </a:r>
            <a:r>
              <a:rPr i="0" lang="en-GB" sz="2400" u="none" cap="none" strike="noStrike">
                <a:solidFill>
                  <a:srgbClr val="000000"/>
                </a:solidFill>
              </a:rPr>
              <a:t>he Covid-19 </a:t>
            </a:r>
            <a:r>
              <a:rPr lang="en-GB" sz="2400"/>
              <a:t>P</a:t>
            </a:r>
            <a:r>
              <a:rPr i="0" lang="en-GB" sz="2400" u="none" cap="none" strike="noStrike">
                <a:solidFill>
                  <a:srgbClr val="000000"/>
                </a:solidFill>
              </a:rPr>
              <a:t>andemic</a:t>
            </a:r>
            <a:r>
              <a:rPr i="0" lang="en-GB" sz="2400" u="none" cap="none" strike="noStrike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2885294" y="79442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0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Challenges to inclusion and education</a:t>
            </a:r>
            <a:endParaRPr b="1" i="0" sz="2000" u="none" cap="none" strike="noStrike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9"/>
          <p:cNvSpPr txBox="1"/>
          <p:nvPr/>
        </p:nvSpPr>
        <p:spPr>
          <a:xfrm>
            <a:off x="509506" y="1566613"/>
            <a:ext cx="114507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C55A11"/>
                </a:solidFill>
              </a:rPr>
              <a:t>Giftedness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none" cap="none" strike="noStrike">
                <a:solidFill>
                  <a:schemeClr val="dk1"/>
                </a:solidFill>
              </a:rPr>
              <a:t>Gifted learners -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 talented, creative and innovative, but inexplicably ignored in their need to learn in a particular way.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none" cap="none" strike="noStrike">
                <a:solidFill>
                  <a:schemeClr val="dk1"/>
                </a:solidFill>
              </a:rPr>
              <a:t>	             </a:t>
            </a:r>
            <a:endParaRPr sz="2000"/>
          </a:p>
          <a:p>
            <a:pPr indent="-317500" lvl="0" marL="6318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1" lang="en-GB" sz="2000" u="none" cap="none" strike="noStrike">
                <a:solidFill>
                  <a:schemeClr val="dk1"/>
                </a:solidFill>
              </a:rPr>
              <a:t>Verbally gifted children</a:t>
            </a:r>
            <a:endParaRPr i="1" sz="2000" u="none" cap="none" strike="noStrike">
              <a:solidFill>
                <a:schemeClr val="dk1"/>
              </a:solidFill>
            </a:endParaRPr>
          </a:p>
          <a:p>
            <a:pPr indent="-317500" lvl="0" marL="6318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1" lang="en-GB" sz="2000" u="none" cap="none" strike="noStrike">
                <a:solidFill>
                  <a:schemeClr val="dk1"/>
                </a:solidFill>
              </a:rPr>
              <a:t>Visual-spatially gifted children </a:t>
            </a:r>
            <a:endParaRPr i="1" sz="2000" u="none" cap="none" strike="noStrike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000">
                <a:solidFill>
                  <a:srgbClr val="C55A11"/>
                </a:solidFill>
              </a:rPr>
              <a:t>Do</a:t>
            </a:r>
            <a:r>
              <a:rPr b="1" lang="en-GB" sz="2000">
                <a:solidFill>
                  <a:srgbClr val="C55A11"/>
                </a:solidFill>
              </a:rPr>
              <a:t>es education cater to the needs of the gifted?</a:t>
            </a:r>
            <a:endParaRPr b="1" sz="2000">
              <a:solidFill>
                <a:srgbClr val="0070C0"/>
              </a:solidFill>
            </a:endParaRPr>
          </a:p>
          <a:p>
            <a:pPr indent="-317500" lvl="0" marL="342900" rtl="0" algn="just"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The school environment does not offer the most appropriate opportunities and conditions for them to learn or to demonstrate what they know;</a:t>
            </a:r>
            <a:endParaRPr sz="2000">
              <a:solidFill>
                <a:schemeClr val="dk1"/>
              </a:solidFill>
            </a:endParaRPr>
          </a:p>
          <a:p>
            <a:pPr indent="-317500" lvl="0" marL="342900" rtl="0" algn="just"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Teachers have a limited capacity to spot and identify the multiple manifestations of giftedness.</a:t>
            </a:r>
            <a:endParaRPr b="1" i="0" sz="2000" u="none" cap="none" strike="noStrike">
              <a:solidFill>
                <a:srgbClr val="8A66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000" u="none" cap="none" strike="noStrike">
                <a:solidFill>
                  <a:schemeClr val="dk1"/>
                </a:solidFill>
              </a:rPr>
              <a:t> </a:t>
            </a:r>
            <a:endParaRPr i="0" sz="2000" u="none" cap="none" strike="noStrike">
              <a:solidFill>
                <a:schemeClr val="dk1"/>
              </a:solidFill>
            </a:endParaRPr>
          </a:p>
        </p:txBody>
      </p:sp>
      <p:sp>
        <p:nvSpPr>
          <p:cNvPr id="174" name="Google Shape;174;p39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Giftedness</a:t>
            </a:r>
            <a:endParaRPr b="1" i="0" sz="30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1"/>
          <p:cNvSpPr txBox="1"/>
          <p:nvPr/>
        </p:nvSpPr>
        <p:spPr>
          <a:xfrm>
            <a:off x="498874" y="1428390"/>
            <a:ext cx="114507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C55A11"/>
                </a:solidFill>
              </a:rPr>
              <a:t>Twice-exceptional children</a:t>
            </a:r>
            <a:endParaRPr i="0" sz="2400" u="none" cap="none" strike="noStrike">
              <a:solidFill>
                <a:schemeClr val="dk1"/>
              </a:solidFill>
            </a:endParaRPr>
          </a:p>
          <a:p>
            <a:pPr indent="-317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i="0" lang="en-GB" sz="2000" u="none" cap="none" strike="noStrike">
                <a:solidFill>
                  <a:schemeClr val="dk1"/>
                </a:solidFill>
              </a:rPr>
              <a:t>they manifest a combination of exceptional abilities and learning (highly gifted in math, writing or music</a:t>
            </a:r>
            <a:r>
              <a:rPr lang="en-GB" sz="2000">
                <a:solidFill>
                  <a:schemeClr val="dk1"/>
                </a:solidFill>
              </a:rPr>
              <a:t>)</a:t>
            </a:r>
            <a:endParaRPr sz="2000"/>
          </a:p>
          <a:p>
            <a:pPr indent="0" lvl="2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000" u="none" cap="none" strike="noStrike">
                <a:solidFill>
                  <a:schemeClr val="dk1"/>
                </a:solidFill>
              </a:rPr>
              <a:t>     </a:t>
            </a:r>
            <a:r>
              <a:rPr i="0" lang="en-GB" sz="2000" u="none" cap="none" strike="noStrike">
                <a:solidFill>
                  <a:srgbClr val="C55A11"/>
                </a:solidFill>
              </a:rPr>
              <a:t>&amp;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317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i="0" lang="en-GB" sz="2000" u="none" cap="none" strike="noStrike">
                <a:solidFill>
                  <a:schemeClr val="dk1"/>
                </a:solidFill>
              </a:rPr>
              <a:t>they have challenges affecting their learning (ADHD, dyslexia, dyscalculia, autism)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</a:rPr>
              <a:t>Challenges</a:t>
            </a:r>
            <a:endParaRPr sz="2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</a:endParaRPr>
          </a:p>
          <a:p>
            <a:pPr indent="-317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i="0" lang="en-GB" sz="2000" u="none" cap="none" strike="noStrike">
                <a:solidFill>
                  <a:schemeClr val="dk1"/>
                </a:solidFill>
              </a:rPr>
              <a:t>If successfully identified, the support they need in school is difficult to get;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317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❖"/>
            </a:pPr>
            <a:r>
              <a:rPr i="0" lang="en-GB" sz="2000" u="none" cap="none" strike="noStrike">
                <a:solidFill>
                  <a:schemeClr val="dk1"/>
                </a:solidFill>
              </a:rPr>
              <a:t>If they are not identified, they are not challenged in a meaningful way and become frustrated and anxious.</a:t>
            </a:r>
            <a:endParaRPr i="0" sz="2000" u="none" cap="none" strike="noStrike">
              <a:solidFill>
                <a:schemeClr val="dk1"/>
              </a:solidFill>
            </a:endParaRPr>
          </a:p>
        </p:txBody>
      </p:sp>
      <p:sp>
        <p:nvSpPr>
          <p:cNvPr id="181" name="Google Shape;181;p41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Giftedness</a:t>
            </a:r>
            <a:endParaRPr b="1" i="0" sz="30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/>
          <p:nvPr/>
        </p:nvSpPr>
        <p:spPr>
          <a:xfrm>
            <a:off x="643275" y="1420775"/>
            <a:ext cx="107871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000" u="none" cap="none" strike="noStrike">
                <a:solidFill>
                  <a:schemeClr val="dk1"/>
                </a:solidFill>
              </a:rPr>
              <a:t>List of some general behavioral traits that gifted children may exhibit: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</a:rPr>
              <a:t> </a:t>
            </a:r>
            <a:endParaRPr b="1" i="0" sz="1800" u="none" cap="none" strike="noStrike">
              <a:solidFill>
                <a:schemeClr val="dk1"/>
              </a:solidFill>
            </a:endParaRPr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Curious and motivated</a:t>
            </a:r>
            <a:endParaRPr sz="2000"/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Ask many questions</a:t>
            </a:r>
            <a:endParaRPr sz="2000"/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Ha</a:t>
            </a:r>
            <a:r>
              <a:rPr lang="en-GB" sz="2000">
                <a:solidFill>
                  <a:schemeClr val="dk1"/>
                </a:solidFill>
              </a:rPr>
              <a:t>ve</a:t>
            </a:r>
            <a:r>
              <a:rPr i="0" lang="en-GB" sz="2000" u="none" cap="none" strike="noStrike">
                <a:solidFill>
                  <a:schemeClr val="dk1"/>
                </a:solidFill>
              </a:rPr>
              <a:t> a good memory</a:t>
            </a:r>
            <a:endParaRPr sz="2000"/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Quickly retain information</a:t>
            </a:r>
            <a:endParaRPr sz="2000"/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Master reading skills early</a:t>
            </a:r>
            <a:endParaRPr sz="2000"/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Demonstrate strong math skills</a:t>
            </a:r>
            <a:endParaRPr sz="2000"/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Think independently</a:t>
            </a:r>
            <a:endParaRPr sz="2000"/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Express unique, original opinions</a:t>
            </a:r>
            <a:endParaRPr sz="2000"/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Possess higher level thinking and problem-solving skills</a:t>
            </a:r>
            <a:endParaRPr sz="2000"/>
          </a:p>
          <a:p>
            <a:pPr indent="-317500" lvl="0" marL="6318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Ha</a:t>
            </a:r>
            <a:r>
              <a:rPr lang="en-GB" sz="2000">
                <a:solidFill>
                  <a:schemeClr val="dk1"/>
                </a:solidFill>
              </a:rPr>
              <a:t>ve</a:t>
            </a:r>
            <a:r>
              <a:rPr i="0" lang="en-GB" sz="2000" u="none" cap="none" strike="noStrike">
                <a:solidFill>
                  <a:schemeClr val="dk1"/>
                </a:solidFill>
              </a:rPr>
              <a:t> a strong sense of justice and likes to engage in debates on current issues and real-life problems.</a:t>
            </a:r>
            <a:endParaRPr i="0" sz="2000" u="none" cap="none" strike="noStrike">
              <a:solidFill>
                <a:schemeClr val="dk1"/>
              </a:solidFill>
            </a:endParaRPr>
          </a:p>
        </p:txBody>
      </p:sp>
      <p:sp>
        <p:nvSpPr>
          <p:cNvPr id="188" name="Google Shape;188;p43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Giftedness</a:t>
            </a:r>
            <a:endParaRPr b="1" i="0" sz="30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9" name="Google Shape;189;p43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7584400" y="2123688"/>
            <a:ext cx="3935150" cy="26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6"/>
          <p:cNvSpPr txBox="1"/>
          <p:nvPr/>
        </p:nvSpPr>
        <p:spPr>
          <a:xfrm>
            <a:off x="808567" y="2081932"/>
            <a:ext cx="10521600" cy="3058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b="1" i="0" lang="en-GB" sz="7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 THREATS</a:t>
            </a:r>
            <a:endParaRPr b="1" i="0" sz="6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9"/>
          <p:cNvSpPr txBox="1"/>
          <p:nvPr/>
        </p:nvSpPr>
        <p:spPr>
          <a:xfrm>
            <a:off x="527134" y="1652792"/>
            <a:ext cx="114507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000" u="none" cap="none" strike="noStrike">
                <a:solidFill>
                  <a:srgbClr val="C55A11"/>
                </a:solidFill>
              </a:rPr>
              <a:t>Challenges of the remote learning on vulnera</a:t>
            </a:r>
            <a:r>
              <a:rPr lang="en-GB" sz="2000">
                <a:solidFill>
                  <a:srgbClr val="C55A11"/>
                </a:solidFill>
              </a:rPr>
              <a:t>ble </a:t>
            </a:r>
            <a:r>
              <a:rPr i="0" lang="en-GB" sz="2000" u="none" cap="none" strike="noStrike">
                <a:solidFill>
                  <a:srgbClr val="C55A11"/>
                </a:solidFill>
              </a:rPr>
              <a:t>learners:</a:t>
            </a:r>
            <a:endParaRPr/>
          </a:p>
          <a:p>
            <a:pPr indent="-317500" lvl="0" marL="682625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rgbClr val="000000"/>
                </a:solidFill>
              </a:rPr>
              <a:t>barriers to engaging with technology;</a:t>
            </a:r>
            <a:endParaRPr sz="2000"/>
          </a:p>
          <a:p>
            <a:pPr indent="-317500" lvl="0" marL="682625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risk of exploitation;</a:t>
            </a:r>
            <a:endParaRPr sz="2000">
              <a:solidFill>
                <a:schemeClr val="dk1"/>
              </a:solidFill>
            </a:endParaRPr>
          </a:p>
          <a:p>
            <a:pPr indent="-317500" lvl="0" marL="682625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limited access to quality health care, family violence, neglect or abuse;</a:t>
            </a:r>
            <a:endParaRPr sz="2000">
              <a:solidFill>
                <a:schemeClr val="dk1"/>
              </a:solidFill>
            </a:endParaRPr>
          </a:p>
          <a:p>
            <a:pPr indent="-317500" lvl="0" marL="682625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>
                <a:solidFill>
                  <a:schemeClr val="dk1"/>
                </a:solidFill>
              </a:rPr>
              <a:t>lack adequate food in the absence of access to free or subsidized school meals and malnutrition;</a:t>
            </a:r>
            <a:endParaRPr sz="2000">
              <a:solidFill>
                <a:schemeClr val="dk1"/>
              </a:solidFill>
            </a:endParaRPr>
          </a:p>
          <a:p>
            <a:pPr indent="-317500" lvl="0" marL="682625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rgbClr val="000000"/>
                </a:solidFill>
              </a:rPr>
              <a:t>reduced access to educational supports and individualized learning interventions;</a:t>
            </a:r>
            <a:endParaRPr sz="2000"/>
          </a:p>
          <a:p>
            <a:pPr indent="-317500" lvl="0" marL="682625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/>
              <a:t>the </a:t>
            </a:r>
            <a:r>
              <a:rPr i="0" lang="en-GB" sz="2000" u="none" cap="none" strike="noStrike">
                <a:solidFill>
                  <a:srgbClr val="000000"/>
                </a:solidFill>
              </a:rPr>
              <a:t>loss of social connections;</a:t>
            </a:r>
            <a:endParaRPr sz="2000"/>
          </a:p>
          <a:p>
            <a:pPr indent="-317500" lvl="0" marL="682625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/>
              <a:t>un</a:t>
            </a:r>
            <a:r>
              <a:rPr i="0" lang="en-GB" sz="2000" u="none" cap="none" strike="noStrike">
                <a:solidFill>
                  <a:srgbClr val="000000"/>
                </a:solidFill>
              </a:rPr>
              <a:t>accessible resources for blind or deaf students, even if the technology exists;</a:t>
            </a:r>
            <a:endParaRPr sz="2000"/>
          </a:p>
          <a:p>
            <a:pPr indent="-317500" lvl="0" marL="682625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Char char="o"/>
            </a:pPr>
            <a:r>
              <a:rPr lang="en-GB" sz="2000"/>
              <a:t>the struggle with independent work in front of a computer for the students with attention deficit, hyperactivity disorder, or learners who are sensitive to change, such as those with autism spectrum disorders</a:t>
            </a:r>
            <a:r>
              <a:rPr lang="en-GB" sz="2000">
                <a:solidFill>
                  <a:schemeClr val="dk1"/>
                </a:solidFill>
              </a:rPr>
              <a:t>.</a:t>
            </a:r>
            <a:endParaRPr sz="2000"/>
          </a:p>
        </p:txBody>
      </p:sp>
      <p:sp>
        <p:nvSpPr>
          <p:cNvPr id="201" name="Google Shape;201;p49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 Threats</a:t>
            </a:r>
            <a:endParaRPr b="1" i="0" sz="3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 txBox="1"/>
          <p:nvPr/>
        </p:nvSpPr>
        <p:spPr>
          <a:xfrm>
            <a:off x="554181" y="1891874"/>
            <a:ext cx="114507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800" u="none" cap="none" strike="noStrike">
                <a:solidFill>
                  <a:srgbClr val="C55A11"/>
                </a:solidFill>
              </a:rPr>
              <a:t>Essential services that were limited or lost due to school closures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C55A11"/>
              </a:solidFill>
            </a:endParaRPr>
          </a:p>
          <a:p>
            <a:pPr indent="-342900" lvl="0" marL="682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i="0" lang="en-GB" sz="2000" u="none" cap="none" strike="noStrike">
                <a:solidFill>
                  <a:srgbClr val="000000"/>
                </a:solidFill>
              </a:rPr>
              <a:t>access to school-based nutrition and nutritional supplement programs</a:t>
            </a:r>
            <a:r>
              <a:rPr lang="en-GB" sz="2000"/>
              <a:t>;</a:t>
            </a:r>
            <a:endParaRPr/>
          </a:p>
          <a:p>
            <a:pPr indent="-342900" lvl="0" marL="682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access to specialized or rehabilitative care</a:t>
            </a:r>
            <a:r>
              <a:rPr lang="en-GB" sz="2000">
                <a:solidFill>
                  <a:schemeClr val="dk1"/>
                </a:solidFill>
              </a:rPr>
              <a:t>;</a:t>
            </a:r>
            <a:endParaRPr/>
          </a:p>
          <a:p>
            <a:pPr indent="-342900" lvl="0" marL="682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access to the formal mental health and psychosocial support (MHPSS) services often provided in school</a:t>
            </a:r>
            <a:r>
              <a:rPr lang="en-GB" sz="2000">
                <a:solidFill>
                  <a:schemeClr val="dk1"/>
                </a:solidFill>
              </a:rPr>
              <a:t>s;</a:t>
            </a:r>
            <a:endParaRPr/>
          </a:p>
          <a:p>
            <a:pPr indent="-342900" lvl="0" marL="6826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Char char="o"/>
            </a:pPr>
            <a:r>
              <a:rPr i="0" lang="en-GB" sz="2000" u="none" cap="none" strike="noStrike">
                <a:solidFill>
                  <a:srgbClr val="000000"/>
                </a:solidFill>
              </a:rPr>
              <a:t>social amenities and safeguards.</a:t>
            </a:r>
            <a:endParaRPr b="1" i="0" sz="3600" u="none" cap="none" strike="noStrike">
              <a:solidFill>
                <a:srgbClr val="8A6600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000" u="none" cap="none" strike="noStrike">
                <a:solidFill>
                  <a:schemeClr val="dk1"/>
                </a:solidFill>
              </a:rPr>
              <a:t>    </a:t>
            </a:r>
            <a:endParaRPr i="0" sz="2000" u="none" cap="none" strike="noStrike">
              <a:solidFill>
                <a:schemeClr val="dk1"/>
              </a:solidFill>
            </a:endParaRPr>
          </a:p>
        </p:txBody>
      </p:sp>
      <p:sp>
        <p:nvSpPr>
          <p:cNvPr id="208" name="Google Shape;208;p51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 Threats</a:t>
            </a:r>
            <a:endParaRPr b="1" i="0" sz="3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3"/>
          <p:cNvSpPr txBox="1"/>
          <p:nvPr/>
        </p:nvSpPr>
        <p:spPr>
          <a:xfrm>
            <a:off x="619025" y="1843650"/>
            <a:ext cx="110706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800" u="none" cap="none" strike="noStrike">
                <a:solidFill>
                  <a:srgbClr val="C55A11"/>
                </a:solidFill>
              </a:rPr>
              <a:t>The road to recovery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000" u="none" cap="none" strike="noStrike">
                <a:solidFill>
                  <a:schemeClr val="dk1"/>
                </a:solidFill>
              </a:rPr>
              <a:t>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000" u="none" cap="none" strike="noStrike">
                <a:solidFill>
                  <a:schemeClr val="dk1"/>
                </a:solidFill>
              </a:rPr>
              <a:t>Recovering education aims to ensure that: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-509588" lvl="0" marL="1143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/>
              <a:buChar char="o"/>
            </a:pPr>
            <a:r>
              <a:rPr b="1" i="0" lang="en-GB" sz="2000" u="none" cap="none" strike="noStrike">
                <a:solidFill>
                  <a:schemeClr val="dk1"/>
                </a:solidFill>
              </a:rPr>
              <a:t>No child is left behind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- ensuring all children and youth are back in school and receiving comprehensive support to succeed.</a:t>
            </a:r>
            <a:endParaRPr/>
          </a:p>
          <a:p>
            <a:pPr indent="-509588" lvl="0" marL="1143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/>
              <a:buChar char="o"/>
            </a:pPr>
            <a:r>
              <a:rPr b="1" i="0" lang="en-GB" sz="2000" u="none" cap="none" strike="noStrike">
                <a:solidFill>
                  <a:schemeClr val="dk1"/>
                </a:solidFill>
              </a:rPr>
              <a:t>Every child is learning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- accelerating learning and breaking down the digital learning divide.</a:t>
            </a:r>
            <a:endParaRPr/>
          </a:p>
          <a:p>
            <a:pPr indent="-509588" lvl="0" marL="1143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/>
              <a:buChar char="o"/>
            </a:pPr>
            <a:r>
              <a:rPr b="1" i="0" lang="en-GB" sz="2000" u="none" cap="none" strike="noStrike">
                <a:solidFill>
                  <a:schemeClr val="dk1"/>
                </a:solidFill>
              </a:rPr>
              <a:t>All teachers are empowered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- supporting the teaching workforce.</a:t>
            </a:r>
            <a:endParaRPr i="0" sz="2000" u="none" cap="none" strike="noStrike">
              <a:solidFill>
                <a:schemeClr val="dk1"/>
              </a:solidFill>
            </a:endParaRPr>
          </a:p>
        </p:txBody>
      </p:sp>
      <p:sp>
        <p:nvSpPr>
          <p:cNvPr id="215" name="Google Shape;215;p53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5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 Threats</a:t>
            </a:r>
            <a:endParaRPr b="1" i="0" sz="3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/>
          <p:nvPr/>
        </p:nvSpPr>
        <p:spPr>
          <a:xfrm>
            <a:off x="938231" y="2190972"/>
            <a:ext cx="10521600" cy="1007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b="1" i="0" lang="en-GB" sz="8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 for your attention!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r>
              <a:t/>
            </a:r>
            <a:endParaRPr b="1" i="0" sz="6600" u="none" cap="none" strike="noStrik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1" name="Google Shape;22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232" y="3073753"/>
            <a:ext cx="5377735" cy="330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/>
        </p:nvSpPr>
        <p:spPr>
          <a:xfrm>
            <a:off x="808567" y="2026958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b="1" i="0" lang="en-GB" sz="7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b="1" i="0" lang="en-GB" sz="6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MIGRATION</a:t>
            </a:r>
            <a:endParaRPr b="1" i="0" sz="6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630"/>
              <a:buFont typeface="Arial"/>
              <a:buNone/>
            </a:pPr>
            <a:r>
              <a:t/>
            </a:r>
            <a:endParaRPr b="1" i="0" sz="5330" u="none" cap="none" strike="noStrik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/>
        </p:nvSpPr>
        <p:spPr>
          <a:xfrm>
            <a:off x="693725" y="1588200"/>
            <a:ext cx="110049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</a:rPr>
              <a:t>The main risk factors/challenges</a:t>
            </a:r>
            <a:r>
              <a:rPr i="0" lang="en-GB" sz="2400" u="none" cap="none" strike="noStrike">
                <a:solidFill>
                  <a:srgbClr val="000000"/>
                </a:solidFill>
              </a:rPr>
              <a:t> related to inclusion in education, underpinned by migration</a:t>
            </a:r>
            <a:r>
              <a:rPr lang="en-GB" sz="2400"/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 u="none" cap="none" strike="noStrike">
              <a:solidFill>
                <a:srgbClr val="000000"/>
              </a:solidFill>
            </a:endParaRPr>
          </a:p>
          <a:p>
            <a:pPr indent="-342900" lvl="7" marL="7985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Char char="❖"/>
            </a:pPr>
            <a:r>
              <a:rPr i="1" lang="en-GB" sz="2400" u="none" cap="none" strike="noStrike">
                <a:solidFill>
                  <a:srgbClr val="000000"/>
                </a:solidFill>
              </a:rPr>
              <a:t>Language barriers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42900" lvl="7" marL="7985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Char char="❖"/>
            </a:pPr>
            <a:r>
              <a:rPr i="1" lang="en-GB" sz="2400" u="none" cap="none" strike="noStrike">
                <a:solidFill>
                  <a:srgbClr val="000000"/>
                </a:solidFill>
              </a:rPr>
              <a:t>Culture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42900" lvl="7" marL="7985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Char char="❖"/>
            </a:pPr>
            <a:r>
              <a:rPr i="1" lang="en-GB" sz="2400" u="none" cap="none" strike="noStrike">
                <a:solidFill>
                  <a:srgbClr val="000000"/>
                </a:solidFill>
              </a:rPr>
              <a:t>Mental health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42900" lvl="7" marL="798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Char char="❖"/>
            </a:pPr>
            <a:r>
              <a:rPr i="1" lang="en-GB" sz="2400" u="none" cap="none" strike="noStrike">
                <a:solidFill>
                  <a:srgbClr val="000000"/>
                </a:solidFill>
              </a:rPr>
              <a:t>Race, gender and religion</a:t>
            </a:r>
            <a:endParaRPr sz="2400"/>
          </a:p>
          <a:p>
            <a:pPr indent="-342900" lvl="7" marL="798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Char char="❖"/>
            </a:pPr>
            <a:r>
              <a:rPr i="1" lang="en-GB" sz="2400" u="none" cap="none" strike="noStrike">
                <a:solidFill>
                  <a:srgbClr val="000000"/>
                </a:solidFill>
              </a:rPr>
              <a:t>Teachers’ preparedness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600" u="none" cap="none" strike="noStrike">
                <a:solidFill>
                  <a:srgbClr val="000000"/>
                </a:solidFill>
              </a:rPr>
              <a:t> </a:t>
            </a:r>
            <a:endParaRPr i="0" sz="2000" u="none" cap="none" strike="noStrike">
              <a:solidFill>
                <a:schemeClr val="dk1"/>
              </a:solidFill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3189167" y="581069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Migration</a:t>
            </a:r>
            <a:endParaRPr b="1" i="0" sz="2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" name="Google Shape;58;p9"/>
          <p:cNvPicPr preferRelativeResize="0"/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6388075" y="2409749"/>
            <a:ext cx="5107024" cy="268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/>
        </p:nvSpPr>
        <p:spPr>
          <a:xfrm>
            <a:off x="621950" y="1545900"/>
            <a:ext cx="7557600" cy="4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C55A11"/>
                </a:solidFill>
              </a:rPr>
              <a:t>Language barriers</a:t>
            </a:r>
            <a:endParaRPr/>
          </a:p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</a:rPr>
              <a:t>What are the main problems caused by language barriers for migrant students?</a:t>
            </a:r>
            <a:endParaRPr b="1"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000" u="none" cap="none" strike="noStrike">
                <a:solidFill>
                  <a:schemeClr val="dk1"/>
                </a:solidFill>
              </a:rPr>
              <a:t> </a:t>
            </a:r>
            <a:endParaRPr sz="1600"/>
          </a:p>
          <a:p>
            <a:pPr indent="-473075" lvl="0" marL="8604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rgbClr val="000000"/>
                </a:solidFill>
              </a:rPr>
              <a:t>unable to understand the material and they need repetition </a:t>
            </a:r>
            <a:endParaRPr sz="1600"/>
          </a:p>
          <a:p>
            <a:pPr indent="-473075" lvl="0" marL="8604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rgbClr val="000000"/>
                </a:solidFill>
              </a:rPr>
              <a:t>diminished self-confidence</a:t>
            </a:r>
            <a:endParaRPr sz="1600"/>
          </a:p>
          <a:p>
            <a:pPr indent="-473075" lvl="0" marL="8604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rgbClr val="000000"/>
                </a:solidFill>
              </a:rPr>
              <a:t>more hours after school to avoid falling behind on the material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-473075" lvl="0" marL="8604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rgbClr val="000000"/>
                </a:solidFill>
              </a:rPr>
              <a:t>struggle with social issues and with exclusion </a:t>
            </a:r>
            <a:endParaRPr sz="1600"/>
          </a:p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-460375" lvl="0" marL="860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</a:endParaRPr>
          </a:p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</a:rPr>
              <a:t> </a:t>
            </a:r>
            <a:endParaRPr b="1" i="0" sz="2000" u="none" cap="none" strike="noStrike">
              <a:solidFill>
                <a:schemeClr val="dk1"/>
              </a:solidFill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Migration</a:t>
            </a:r>
            <a:endParaRPr b="1" i="0" sz="2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6" name="Google Shape;66;p10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79550" y="2261863"/>
            <a:ext cx="3773700" cy="2665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/>
        </p:nvSpPr>
        <p:spPr>
          <a:xfrm>
            <a:off x="623225" y="1631800"/>
            <a:ext cx="10816800" cy="3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400" u="none" cap="none" strike="noStrike">
                <a:solidFill>
                  <a:srgbClr val="C55A11"/>
                </a:solidFill>
              </a:rPr>
              <a:t> </a:t>
            </a:r>
            <a:r>
              <a:rPr b="1" i="0" lang="en-GB" sz="2800" u="none" cap="none" strike="noStrike">
                <a:solidFill>
                  <a:srgbClr val="C55A11"/>
                </a:solidFill>
              </a:rPr>
              <a:t>Culture</a:t>
            </a:r>
            <a:endParaRPr/>
          </a:p>
          <a:p>
            <a:pPr indent="0" lvl="0" marL="5683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</a:endParaRPr>
          </a:p>
          <a:p>
            <a:pPr indent="0" lvl="0" marL="50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</a:rPr>
              <a:t>Multifaceted challenges</a:t>
            </a:r>
            <a:endParaRPr b="1" i="0" sz="2000" u="none" cap="none" strike="noStrike">
              <a:solidFill>
                <a:srgbClr val="000000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-474662" lvl="0" marL="10302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❖"/>
            </a:pPr>
            <a:r>
              <a:rPr i="0" lang="en-GB" sz="2000" u="none" cap="none" strike="noStrike">
                <a:solidFill>
                  <a:srgbClr val="000000"/>
                </a:solidFill>
              </a:rPr>
              <a:t>Different non-verbal communication, leading to misunderstandings between teachers and migrant students and among classmates (bullying, mockery, exclusion, frustration, confusion).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74662" lvl="0" marL="103028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❖"/>
            </a:pPr>
            <a:r>
              <a:rPr i="0" lang="en-GB" sz="2000" u="none" cap="none" strike="noStrike">
                <a:solidFill>
                  <a:srgbClr val="000000"/>
                </a:solidFill>
              </a:rPr>
              <a:t>Stereotypes caused by misrepresentation of the cultural characteristics of migrant students.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74663" lvl="0" marL="103028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Noto Sans Symbols"/>
              <a:buChar char="❖"/>
            </a:pPr>
            <a:r>
              <a:rPr i="0" lang="en-GB" sz="2000" u="none" cap="none" strike="noStrike">
                <a:solidFill>
                  <a:srgbClr val="000000"/>
                </a:solidFill>
              </a:rPr>
              <a:t>S</a:t>
            </a:r>
            <a:r>
              <a:rPr i="1" lang="en-GB" sz="2000" u="none" cap="none" strike="noStrike">
                <a:solidFill>
                  <a:srgbClr val="000000"/>
                </a:solidFill>
              </a:rPr>
              <a:t>ocial affiliation</a:t>
            </a:r>
            <a:r>
              <a:rPr i="0" lang="en-GB" sz="2000" u="none" cap="none" strike="noStrike">
                <a:solidFill>
                  <a:srgbClr val="000000"/>
                </a:solidFill>
              </a:rPr>
              <a:t> insecurity – depression</a:t>
            </a:r>
            <a:r>
              <a:rPr b="1" lang="en-GB" sz="2000">
                <a:solidFill>
                  <a:schemeClr val="dk1"/>
                </a:solidFill>
              </a:rPr>
              <a:t>.</a:t>
            </a:r>
            <a:endParaRPr b="1" i="0" sz="2000" u="none" cap="none" strike="noStrike">
              <a:solidFill>
                <a:schemeClr val="dk1"/>
              </a:solidFill>
            </a:endParaRPr>
          </a:p>
        </p:txBody>
      </p:sp>
      <p:sp>
        <p:nvSpPr>
          <p:cNvPr id="73" name="Google Shape;73;p11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Migration</a:t>
            </a:r>
            <a:endParaRPr b="1" i="0" sz="2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/>
        </p:nvSpPr>
        <p:spPr>
          <a:xfrm>
            <a:off x="932475" y="1474000"/>
            <a:ext cx="103017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C55A11"/>
                </a:solidFill>
              </a:rPr>
              <a:t>Mental health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rgbClr val="C55A11"/>
              </a:solidFill>
            </a:endParaRPr>
          </a:p>
          <a:p>
            <a:pPr indent="-342900" lvl="0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❖"/>
            </a:pPr>
            <a:r>
              <a:rPr i="0" lang="en-GB" sz="2000" u="none" cap="none" strike="noStrike">
                <a:solidFill>
                  <a:schemeClr val="dk1"/>
                </a:solidFill>
              </a:rPr>
              <a:t>Directly affects students’ performance</a:t>
            </a:r>
            <a:endParaRPr/>
          </a:p>
          <a:p>
            <a:pPr indent="-342900" lvl="0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Noto Sans Symbols"/>
              <a:buChar char="❖"/>
            </a:pPr>
            <a:r>
              <a:rPr i="0" lang="en-GB" sz="2000" u="none" cap="none" strike="noStrike">
                <a:solidFill>
                  <a:schemeClr val="dk1"/>
                </a:solidFill>
              </a:rPr>
              <a:t>The main issue: </a:t>
            </a:r>
            <a:r>
              <a:rPr b="1" i="1" lang="en-GB" sz="2000" u="none" cap="none" strike="noStrike">
                <a:solidFill>
                  <a:srgbClr val="C55A11"/>
                </a:solidFill>
              </a:rPr>
              <a:t>stress</a:t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50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</a:rPr>
              <a:t>Posttraumatic stress disorders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result in:</a:t>
            </a:r>
            <a:endParaRPr/>
          </a:p>
          <a:p>
            <a:pPr indent="-346075" lvl="0" marL="7477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Lack of concentration </a:t>
            </a:r>
            <a:endParaRPr/>
          </a:p>
          <a:p>
            <a:pPr indent="-346075" lvl="0" marL="7477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Low educational performances</a:t>
            </a:r>
            <a:endParaRPr/>
          </a:p>
          <a:p>
            <a:pPr indent="-346075" lvl="0" marL="7477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Difficulty in adjusting to the new environment</a:t>
            </a:r>
            <a:endParaRPr/>
          </a:p>
          <a:p>
            <a:pPr indent="-346075" lvl="0" marL="7477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Students feel like outcasts</a:t>
            </a:r>
            <a:endParaRPr/>
          </a:p>
          <a:p>
            <a:pPr indent="-346075" lvl="0" marL="7477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Students sometimes solve conflicts with violence and aggressivity.</a:t>
            </a:r>
            <a:endParaRPr/>
          </a:p>
        </p:txBody>
      </p:sp>
      <p:sp>
        <p:nvSpPr>
          <p:cNvPr id="80" name="Google Shape;80;p12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Migration</a:t>
            </a:r>
            <a:endParaRPr b="1" i="0" sz="2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" name="Google Shape;81;p12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7980525" y="1473988"/>
            <a:ext cx="3155075" cy="40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765225" y="1460075"/>
            <a:ext cx="108678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C55A11"/>
                </a:solidFill>
              </a:rPr>
              <a:t>Race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none" cap="none" strike="noStrike">
                <a:solidFill>
                  <a:schemeClr val="dk1"/>
                </a:solidFill>
              </a:rPr>
              <a:t>Racial awareness: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is at the centre of effective teaching in a multicultural classroom.  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none" cap="none" strike="noStrike">
                <a:solidFill>
                  <a:schemeClr val="dk1"/>
                </a:solidFill>
              </a:rPr>
              <a:t>What teachers should do</a:t>
            </a:r>
            <a:r>
              <a:rPr b="1" i="0" lang="en-GB" sz="2000" u="none" cap="none" strike="noStrike">
                <a:solidFill>
                  <a:schemeClr val="dk1"/>
                </a:solidFill>
              </a:rPr>
              <a:t>: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consider ways to develop </a:t>
            </a:r>
            <a:r>
              <a:rPr i="0" lang="en-GB" sz="2000" u="none" cap="none" strike="noStrike">
                <a:solidFill>
                  <a:srgbClr val="C55A11"/>
                </a:solidFill>
              </a:rPr>
              <a:t>an inclusive class climate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that respects all the students in the classroom. </a:t>
            </a:r>
            <a:endParaRPr b="1" i="1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none" cap="none" strike="noStrike">
                <a:solidFill>
                  <a:schemeClr val="dk1"/>
                </a:solidFill>
              </a:rPr>
              <a:t>Racial bullying </a:t>
            </a:r>
            <a:r>
              <a:rPr i="0" lang="en-GB" sz="2000" u="none" cap="none" strike="noStrike">
                <a:solidFill>
                  <a:schemeClr val="dk1"/>
                </a:solidFill>
              </a:rPr>
              <a:t>leads to: </a:t>
            </a:r>
            <a:endParaRPr/>
          </a:p>
          <a:p>
            <a:pPr indent="-398463" lvl="0" marL="7985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depression</a:t>
            </a:r>
            <a:endParaRPr/>
          </a:p>
          <a:p>
            <a:pPr indent="-398463" lvl="0" marL="7985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conflicts</a:t>
            </a:r>
            <a:endParaRPr/>
          </a:p>
          <a:p>
            <a:pPr indent="-398463" lvl="0" marL="7985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exclusion</a:t>
            </a:r>
            <a:endParaRPr/>
          </a:p>
          <a:p>
            <a:pPr indent="-398463" lvl="0" marL="7985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physical abuse.</a:t>
            </a:r>
            <a:endParaRPr i="0" sz="2000" u="none" cap="none" strike="noStrike">
              <a:solidFill>
                <a:schemeClr val="dk1"/>
              </a:solidFill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Migration</a:t>
            </a:r>
            <a:endParaRPr b="1" i="0" sz="2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6931225" y="3020225"/>
            <a:ext cx="4280175" cy="26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425275" y="1170650"/>
            <a:ext cx="7794900" cy="5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70C0"/>
              </a:solidFill>
            </a:endParaRPr>
          </a:p>
          <a:p>
            <a:pPr indent="0" lvl="0" marL="400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C55A11"/>
                </a:solidFill>
              </a:rPr>
              <a:t>Religion</a:t>
            </a:r>
            <a:endParaRPr/>
          </a:p>
          <a:p>
            <a:pPr indent="0" lvl="0" marL="7461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39846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000" u="none" cap="none" strike="noStrike">
                <a:solidFill>
                  <a:schemeClr val="dk1"/>
                </a:solidFill>
              </a:rPr>
              <a:t>It is a </a:t>
            </a:r>
            <a:r>
              <a:rPr b="1" i="1" lang="en-GB" sz="2000" u="none" cap="none" strike="noStrike">
                <a:solidFill>
                  <a:schemeClr val="dk1"/>
                </a:solidFill>
              </a:rPr>
              <a:t>barrier</a:t>
            </a:r>
            <a:r>
              <a:rPr i="0" lang="en-GB" sz="2000" u="none" cap="none" strike="noStrike">
                <a:solidFill>
                  <a:schemeClr val="dk1"/>
                </a:solidFill>
              </a:rPr>
              <a:t> because of: </a:t>
            </a:r>
            <a:endParaRPr/>
          </a:p>
          <a:p>
            <a:pPr indent="-342900" lvl="0" marL="10890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diverging public holidays and values;</a:t>
            </a:r>
            <a:endParaRPr/>
          </a:p>
          <a:p>
            <a:pPr indent="-342900" lvl="0" marL="10890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lack of understanding of practices and their acceptance.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7461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these</a:t>
            </a:r>
            <a:r>
              <a:rPr i="0" lang="en-GB" sz="2000" u="none" cap="none" strike="noStrike">
                <a:solidFill>
                  <a:schemeClr val="dk1"/>
                </a:solidFill>
              </a:rPr>
              <a:t> </a:t>
            </a:r>
            <a:r>
              <a:rPr b="1" i="1" lang="en-GB" sz="2000" u="none" cap="none" strike="noStrike">
                <a:solidFill>
                  <a:schemeClr val="dk1"/>
                </a:solidFill>
              </a:rPr>
              <a:t>lead</a:t>
            </a:r>
            <a:r>
              <a:rPr i="0" lang="en-GB" sz="2000" u="none" cap="none" strike="noStrike">
                <a:solidFill>
                  <a:schemeClr val="dk1"/>
                </a:solidFill>
              </a:rPr>
              <a:t> to: </a:t>
            </a:r>
            <a:endParaRPr/>
          </a:p>
          <a:p>
            <a:pPr indent="-342900" lvl="0" marL="10890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 conflicts</a:t>
            </a:r>
            <a:endParaRPr/>
          </a:p>
          <a:p>
            <a:pPr indent="-342900" lvl="0" marL="10890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 insults</a:t>
            </a:r>
            <a:endParaRPr/>
          </a:p>
          <a:p>
            <a:pPr indent="-342900" lvl="0" marL="10890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 discrimination</a:t>
            </a:r>
            <a:endParaRPr/>
          </a:p>
          <a:p>
            <a:pPr indent="-342900" lvl="0" marL="10890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 exclusion from the educational process</a:t>
            </a:r>
            <a:endParaRPr/>
          </a:p>
          <a:p>
            <a:pPr indent="-342900" lvl="0" marL="108902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Char char="o"/>
            </a:pPr>
            <a:r>
              <a:rPr i="0" lang="en-GB" sz="2000" u="none" cap="none" strike="noStrike">
                <a:solidFill>
                  <a:schemeClr val="dk1"/>
                </a:solidFill>
              </a:rPr>
              <a:t> social relationships at school affected</a:t>
            </a:r>
            <a:r>
              <a:rPr lang="en-GB" sz="2000">
                <a:solidFill>
                  <a:schemeClr val="dk1"/>
                </a:solidFill>
              </a:rPr>
              <a:t>.</a:t>
            </a:r>
            <a:endParaRPr/>
          </a:p>
          <a:p>
            <a:pPr indent="0" lvl="0" marL="7461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000" u="none" cap="none" strike="noStrike">
                <a:solidFill>
                  <a:schemeClr val="dk1"/>
                </a:solidFill>
              </a:rPr>
              <a:t> </a:t>
            </a:r>
            <a:endParaRPr i="0" sz="2000" u="none" cap="none" strike="noStrike">
              <a:solidFill>
                <a:schemeClr val="dk1"/>
              </a:solidFill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3189167" y="581069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challenges to inclusion and education</a:t>
            </a:r>
            <a:endParaRPr sz="1900"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GB" sz="2500" u="none" cap="none" strike="noStrik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Migration</a:t>
            </a:r>
            <a:endParaRPr b="1" i="0" sz="25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7728175" y="1865450"/>
            <a:ext cx="4001875" cy="340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2021-02-16T14:32:26Z</dcterms:created>
  <dc:creator>Óscar Muñoz</dc:creator>
</cp:coreProperties>
</file>