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embeddedFontLst>
    <p:embeddedFont>
      <p:font typeface="Helvetica Neue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mfY+WaKw1jI0qJGeq89OPl1Wq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30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8548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589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015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588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8027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97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32" name="Google Shape;13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7607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7410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8882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394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/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58" name="Google Shape;158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5870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88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773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688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178" name="Google Shape;178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317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8739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1738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8828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109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428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738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142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" name="Google Shape;5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4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805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0" name="Google Shape;7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90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68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5" name="Google Shape;8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28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858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8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/>
        </p:nvSpPr>
        <p:spPr>
          <a:xfrm>
            <a:off x="1028700" y="435307"/>
            <a:ext cx="10248901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9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29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139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6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 r="2024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6" descr="Imagen que contiene botella, firmar, azul, naranj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6846" y="423168"/>
            <a:ext cx="3728085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6" descr="Imagen que contiene 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6"/>
          <p:cNvSpPr/>
          <p:nvPr/>
        </p:nvSpPr>
        <p:spPr>
          <a:xfrm>
            <a:off x="10885638" y="4305482"/>
            <a:ext cx="1759789" cy="508958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1441580" y="3388331"/>
            <a:ext cx="91385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lt-LT" sz="2800" dirty="0"/>
              <a:t>Įtraukusis kūrybingumas ugdant meninius gebėjimus</a:t>
            </a:r>
          </a:p>
        </p:txBody>
      </p:sp>
      <p:sp>
        <p:nvSpPr>
          <p:cNvPr id="35" name="Google Shape;35;p1"/>
          <p:cNvSpPr/>
          <p:nvPr/>
        </p:nvSpPr>
        <p:spPr>
          <a:xfrm>
            <a:off x="2634825" y="4196875"/>
            <a:ext cx="70119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lt-LT" sz="2400" dirty="0" err="1" smtClean="0"/>
              <a:t>Įtraukties</a:t>
            </a:r>
            <a:r>
              <a:rPr lang="lt-LT" sz="2400" dirty="0" smtClean="0"/>
              <a:t> ir švietimo regioniniai iššūkiai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Ši</a:t>
            </a:r>
            <a:r>
              <a:rPr lang="en-GB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GB" sz="11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</a:t>
            </a:r>
            <a:r>
              <a:rPr lang="lt-LT" sz="1100" dirty="0" err="1" smtClean="0">
                <a:solidFill>
                  <a:schemeClr val="dk1"/>
                </a:solidFill>
              </a:rPr>
              <a:t>ktas</a:t>
            </a:r>
            <a:r>
              <a:rPr lang="en-GB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</a:t>
            </a:r>
            <a:r>
              <a:rPr lang="lt-LT" sz="11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inansuotas</a:t>
            </a:r>
            <a:r>
              <a:rPr lang="en-GB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</a:t>
            </a:r>
            <a:r>
              <a:rPr lang="lt-LT" sz="11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lt-LT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Sąjungos Komisijos</a:t>
            </a:r>
            <a:r>
              <a:rPr lang="en-GB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Ši</a:t>
            </a:r>
            <a:r>
              <a:rPr lang="en-GB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lang="lt-LT" sz="11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edžiaga</a:t>
            </a:r>
            <a:r>
              <a:rPr lang="lt-LT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atspindi tik autoriaus požiūrį</a:t>
            </a:r>
            <a:r>
              <a:rPr lang="en-GB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t-LT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todėl K</a:t>
            </a:r>
            <a:r>
              <a:rPr lang="en-GB" sz="11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omisi</a:t>
            </a:r>
            <a:r>
              <a:rPr lang="lt-LT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 negali būti laikomas atsakinga už bet kokį joje pateiktos i</a:t>
            </a:r>
            <a:r>
              <a:rPr lang="en-GB" sz="11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nforma</a:t>
            </a:r>
            <a:r>
              <a:rPr lang="lt-LT" sz="11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cijos</a:t>
            </a:r>
            <a:r>
              <a:rPr lang="lt-LT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naudojimą</a:t>
            </a:r>
            <a:r>
              <a:rPr lang="en-GB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" name="Google Shape;37;p1" descr="Imagen que contiene firmar, botella, azul, par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223730" y="1582975"/>
            <a:ext cx="11303700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 b="1" i="0" u="none" strike="noStrike" cap="none" dirty="0" smtClean="0">
                <a:solidFill>
                  <a:srgbClr val="C55A11"/>
                </a:solidFill>
              </a:rPr>
              <a:t>Lytis</a:t>
            </a:r>
            <a:endParaRPr dirty="0"/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70C0"/>
              </a:solidFill>
            </a:endParaRPr>
          </a:p>
          <a:p>
            <a:pPr marL="40005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b="1" i="1" u="none" strike="noStrike" cap="none" dirty="0" smtClean="0">
                <a:solidFill>
                  <a:schemeClr val="dk1"/>
                </a:solidFill>
              </a:rPr>
              <a:t>Pasireiškia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: </a:t>
            </a:r>
            <a:endParaRPr sz="2000" dirty="0">
              <a:solidFill>
                <a:schemeClr val="dk1"/>
              </a:solidFill>
            </a:endParaRPr>
          </a:p>
          <a:p>
            <a:pPr marL="1081087" lvl="0" indent="-342900" algn="just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>
                <a:solidFill>
                  <a:schemeClr val="dk1"/>
                </a:solidFill>
              </a:rPr>
              <a:t>Švietimo sistemos dažnai įtvirtina, o ne meta iššūkį lyčių nelygybei</a:t>
            </a:r>
            <a:r>
              <a:rPr lang="en-GB" sz="2000" dirty="0" smtClean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  <a:p>
            <a:pPr marL="1081088" lvl="0" indent="-342900" algn="just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/>
              <a:t>M</a:t>
            </a:r>
            <a:r>
              <a:rPr lang="lt-LT" sz="2000" dirty="0" smtClean="0"/>
              <a:t>ergaitės </a:t>
            </a:r>
            <a:r>
              <a:rPr lang="lt-LT" sz="2000" dirty="0"/>
              <a:t>visame pasaulyje turi mažiau galimybių įgyti išsilavinimą nei berniukai</a:t>
            </a:r>
            <a:r>
              <a:rPr lang="en-GB" sz="2000" i="1" u="none" strike="noStrike" cap="none" dirty="0" smtClean="0">
                <a:solidFill>
                  <a:schemeClr val="dk1"/>
                </a:solidFill>
              </a:rPr>
              <a:t>.</a:t>
            </a:r>
            <a:endParaRPr sz="2000" i="1" u="none" strike="noStrike" cap="none" dirty="0">
              <a:solidFill>
                <a:schemeClr val="dk1"/>
              </a:solidFill>
            </a:endParaRPr>
          </a:p>
          <a:p>
            <a:pPr marL="1081088" lvl="0" indent="-342900" algn="just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/>
              <a:t>K</a:t>
            </a:r>
            <a:r>
              <a:rPr lang="lt-LT" sz="2000" dirty="0" smtClean="0"/>
              <a:t>ai </a:t>
            </a:r>
            <a:r>
              <a:rPr lang="lt-LT" sz="2000" dirty="0"/>
              <a:t>kurios migrantų šeimos, atvykusios į Europą, gali neleisti savo dukrų į </a:t>
            </a:r>
            <a:r>
              <a:rPr lang="lt-LT" sz="2000" dirty="0" smtClean="0"/>
              <a:t>mokyklą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.</a:t>
            </a:r>
            <a:endParaRPr dirty="0"/>
          </a:p>
          <a:p>
            <a:pPr marL="1081088" lvl="0" indent="-342900" algn="just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/>
              <a:t>K</a:t>
            </a:r>
            <a:r>
              <a:rPr lang="lt-LT" sz="2000" dirty="0" smtClean="0"/>
              <a:t>ai </a:t>
            </a:r>
            <a:r>
              <a:rPr lang="lt-LT" sz="2000" dirty="0"/>
              <a:t>kuriose šalyse dėl kultūros ar religijos berniukai ir mergaitės mokosi atskirai, ypač sulaukus tam tikro amžiaus, tačiau Europoje ši praktika yra taikoma </a:t>
            </a:r>
            <a:r>
              <a:rPr lang="lt-LT" sz="2000" dirty="0" smtClean="0"/>
              <a:t>retai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104" name="Google Shape;104;p15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endParaRPr lang="en-GB" sz="19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Migracija</a:t>
            </a:r>
            <a:endParaRPr lang="en-GB" sz="25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494150" y="1374800"/>
            <a:ext cx="11280300" cy="510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2800" b="1" dirty="0" smtClean="0">
                <a:solidFill>
                  <a:srgbClr val="C55A11"/>
                </a:solidFill>
              </a:rPr>
              <a:t> Mokytojų pasirengimas</a:t>
            </a:r>
            <a:endParaRPr dirty="0"/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 dirty="0">
              <a:solidFill>
                <a:srgbClr val="0070C0"/>
              </a:solidFill>
            </a:endParaRPr>
          </a:p>
          <a:p>
            <a:pPr marL="50800" lvl="0" algn="just"/>
            <a:r>
              <a:rPr lang="lt-LT" sz="2000" dirty="0"/>
              <a:t>M</a:t>
            </a:r>
            <a:r>
              <a:rPr lang="lt-LT" sz="2000" dirty="0" smtClean="0"/>
              <a:t>okytojai </a:t>
            </a:r>
            <a:r>
              <a:rPr lang="lt-LT" sz="2000" dirty="0"/>
              <a:t>yra visuomenės </a:t>
            </a:r>
            <a:r>
              <a:rPr lang="lt-LT" sz="2000" dirty="0" smtClean="0"/>
              <a:t>dalis          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 </a:t>
            </a:r>
            <a:r>
              <a:rPr lang="lt-LT" sz="2000" dirty="0"/>
              <a:t>turi </a:t>
            </a:r>
            <a:r>
              <a:rPr lang="lt-LT" sz="2000" b="1" dirty="0"/>
              <a:t>stereotipų ir išankstinių </a:t>
            </a:r>
            <a:r>
              <a:rPr lang="lt-LT" sz="2000" dirty="0" smtClean="0"/>
              <a:t>nusistatymų</a:t>
            </a:r>
            <a:r>
              <a:rPr lang="en-GB" sz="2000" b="1" i="1" u="none" strike="noStrike" cap="none" dirty="0" smtClean="0">
                <a:solidFill>
                  <a:schemeClr val="dk1"/>
                </a:solidFill>
              </a:rPr>
              <a:t>:</a:t>
            </a:r>
            <a:endParaRPr sz="2000" b="1" i="1" u="none" strike="noStrike" cap="none" dirty="0">
              <a:solidFill>
                <a:schemeClr val="dk1"/>
              </a:solidFill>
            </a:endParaRPr>
          </a:p>
          <a:p>
            <a:pPr marL="50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dirty="0">
              <a:solidFill>
                <a:schemeClr val="dk1"/>
              </a:solidFill>
            </a:endParaRPr>
          </a:p>
          <a:p>
            <a:pPr marL="400050" lvl="0"/>
            <a:r>
              <a:rPr lang="en-GB" sz="2000" b="1" i="1" u="none" strike="noStrike" cap="none" dirty="0" err="1" smtClean="0">
                <a:solidFill>
                  <a:schemeClr val="dk1"/>
                </a:solidFill>
              </a:rPr>
              <a:t>Stereot</a:t>
            </a:r>
            <a:r>
              <a:rPr lang="lt-LT" sz="2000" b="1" i="1" u="none" strike="noStrike" cap="none" dirty="0" smtClean="0">
                <a:solidFill>
                  <a:schemeClr val="dk1"/>
                </a:solidFill>
              </a:rPr>
              <a:t>i</a:t>
            </a:r>
            <a:r>
              <a:rPr lang="en-GB" sz="2000" b="1" i="1" u="none" strike="noStrike" cap="none" dirty="0" smtClean="0">
                <a:solidFill>
                  <a:schemeClr val="dk1"/>
                </a:solidFill>
              </a:rPr>
              <a:t>p</a:t>
            </a:r>
            <a:r>
              <a:rPr lang="lt-LT" sz="2000" b="1" i="1" u="none" strike="noStrike" cap="none" dirty="0" smtClean="0">
                <a:solidFill>
                  <a:schemeClr val="dk1"/>
                </a:solidFill>
              </a:rPr>
              <a:t>ai:</a:t>
            </a:r>
            <a:r>
              <a:rPr lang="lt-LT" sz="2000" dirty="0" smtClean="0"/>
              <a:t> apima rasinę diskriminaciją</a:t>
            </a:r>
            <a:r>
              <a:rPr lang="lt-LT" sz="2000" dirty="0"/>
              <a:t>, lyčių vaidmenis ir kultūrinius stereotipus</a:t>
            </a:r>
            <a:r>
              <a:rPr lang="en-GB" sz="2000" dirty="0" smtClean="0">
                <a:solidFill>
                  <a:schemeClr val="dk1"/>
                </a:solidFill>
              </a:rPr>
              <a:t>.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 </a:t>
            </a:r>
            <a:endParaRPr sz="2000" i="0" u="none" strike="noStrike" cap="none" dirty="0">
              <a:solidFill>
                <a:schemeClr val="dk1"/>
              </a:solidFill>
            </a:endParaRPr>
          </a:p>
          <a:p>
            <a:pPr marL="400050" lvl="0"/>
            <a:r>
              <a:rPr lang="lt-LT" sz="2000" b="1" i="1" dirty="0" smtClean="0"/>
              <a:t>Išankstiniai </a:t>
            </a:r>
            <a:r>
              <a:rPr lang="lt-LT" sz="2000" i="1" dirty="0" smtClean="0"/>
              <a:t>nusistatymai</a:t>
            </a:r>
            <a:r>
              <a:rPr lang="en-GB" sz="2000" b="1" i="1" u="none" strike="noStrike" cap="none" dirty="0" smtClean="0">
                <a:solidFill>
                  <a:schemeClr val="dk1"/>
                </a:solidFill>
              </a:rPr>
              <a:t>: </a:t>
            </a:r>
            <a:r>
              <a:rPr lang="lt-LT" sz="2000" dirty="0"/>
              <a:t>yra sunkiau veiksmingai mokyti </a:t>
            </a:r>
            <a:r>
              <a:rPr lang="lt-LT" sz="2000" dirty="0" err="1"/>
              <a:t>daugiakultūrę</a:t>
            </a:r>
            <a:r>
              <a:rPr lang="lt-LT" sz="2000" dirty="0"/>
              <a:t> klasę arba vykdyti įtraukų ugdymą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.</a:t>
            </a:r>
            <a:endParaRPr sz="2000" i="0" u="none" strike="noStrike" cap="none" dirty="0">
              <a:solidFill>
                <a:schemeClr val="dk1"/>
              </a:solidFill>
            </a:endParaRPr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lt-LT" sz="2000" b="1" dirty="0" smtClean="0">
                <a:solidFill>
                  <a:schemeClr val="dk1"/>
                </a:solidFill>
              </a:rPr>
              <a:t>Mokytojų poreikiai</a:t>
            </a:r>
            <a:r>
              <a:rPr lang="en-GB" sz="2000" b="1" dirty="0" smtClean="0">
                <a:solidFill>
                  <a:schemeClr val="dk1"/>
                </a:solidFill>
              </a:rPr>
              <a:t>:</a:t>
            </a:r>
            <a:endParaRPr sz="2000" b="1" dirty="0">
              <a:solidFill>
                <a:schemeClr val="dk1"/>
              </a:solidFill>
            </a:endParaRPr>
          </a:p>
          <a:p>
            <a:pPr marL="742950" lvl="0" indent="-342900" algn="just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en-GB" sz="2000" dirty="0" err="1">
                <a:solidFill>
                  <a:schemeClr val="dk1"/>
                </a:solidFill>
              </a:rPr>
              <a:t>Mokymai</a:t>
            </a:r>
            <a:r>
              <a:rPr lang="en-GB" sz="2000" dirty="0">
                <a:solidFill>
                  <a:schemeClr val="dk1"/>
                </a:solidFill>
              </a:rPr>
              <a:t>, </a:t>
            </a:r>
            <a:r>
              <a:rPr lang="en-GB" sz="2000" dirty="0" err="1">
                <a:solidFill>
                  <a:schemeClr val="dk1"/>
                </a:solidFill>
              </a:rPr>
              <a:t>kaip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įveikti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šiuos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iššūkius</a:t>
            </a:r>
            <a:r>
              <a:rPr lang="en-GB" sz="2000" dirty="0">
                <a:solidFill>
                  <a:schemeClr val="dk1"/>
                </a:solidFill>
              </a:rPr>
              <a:t>;</a:t>
            </a:r>
            <a:endParaRPr dirty="0">
              <a:solidFill>
                <a:schemeClr val="dk1"/>
              </a:solidFill>
            </a:endParaRPr>
          </a:p>
          <a:p>
            <a:pPr marL="742950" lvl="0" indent="-342900" algn="just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/>
              <a:t>pritaikyti savo mokymo stilių </a:t>
            </a:r>
            <a:r>
              <a:rPr lang="lt-LT" sz="2000" dirty="0"/>
              <a:t>mokyti </a:t>
            </a:r>
            <a:r>
              <a:rPr lang="lt-LT" sz="2000" dirty="0" err="1"/>
              <a:t>daugiakultūrę</a:t>
            </a:r>
            <a:r>
              <a:rPr lang="lt-LT" sz="2000" dirty="0"/>
              <a:t> </a:t>
            </a:r>
            <a:r>
              <a:rPr lang="lt-LT" sz="2000" dirty="0" smtClean="0"/>
              <a:t>klasę</a:t>
            </a:r>
            <a:r>
              <a:rPr lang="en-GB" sz="2000" dirty="0" smtClean="0">
                <a:solidFill>
                  <a:schemeClr val="dk1"/>
                </a:solidFill>
              </a:rPr>
              <a:t>;</a:t>
            </a:r>
            <a:endParaRPr dirty="0">
              <a:solidFill>
                <a:schemeClr val="dk1"/>
              </a:solidFill>
            </a:endParaRPr>
          </a:p>
          <a:p>
            <a:pPr marL="742950" lvl="0" indent="-342900" algn="just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/>
              <a:t>kai kuriuos mokinius tuo pačiu metu </a:t>
            </a:r>
            <a:r>
              <a:rPr lang="lt-LT" sz="2000" dirty="0" smtClean="0"/>
              <a:t>mokyti </a:t>
            </a:r>
            <a:r>
              <a:rPr lang="lt-LT" sz="2000" dirty="0"/>
              <a:t>ir naujos kalbos</a:t>
            </a:r>
            <a:r>
              <a:rPr lang="en-GB" sz="2000" dirty="0" smtClean="0">
                <a:solidFill>
                  <a:schemeClr val="dk1"/>
                </a:solidFill>
              </a:rPr>
              <a:t>;</a:t>
            </a:r>
            <a:endParaRPr dirty="0">
              <a:solidFill>
                <a:schemeClr val="dk1"/>
              </a:solidFill>
            </a:endParaRPr>
          </a:p>
          <a:p>
            <a:pPr marL="742950" lvl="0" indent="-342900" algn="just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/>
              <a:t>kai kuriems naujiems migrantams mokiniams reikia skirti papildomo laiko</a:t>
            </a:r>
            <a:r>
              <a:rPr lang="en-GB" sz="2000" dirty="0" smtClean="0">
                <a:solidFill>
                  <a:schemeClr val="dk1"/>
                </a:solidFill>
              </a:rPr>
              <a:t>.</a:t>
            </a:r>
            <a:endParaRPr sz="2000" b="1" i="1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5934" y="1706341"/>
            <a:ext cx="912897" cy="91289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endParaRPr lang="en-GB" sz="19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Migracija</a:t>
            </a:r>
            <a:endParaRPr lang="en-GB" sz="25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/>
        </p:nvSpPr>
        <p:spPr>
          <a:xfrm>
            <a:off x="808567" y="1853333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n-GB" sz="7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lt-LT" sz="60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NEGALIOS</a:t>
            </a:r>
            <a:endParaRPr sz="6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630"/>
              <a:buFont typeface="Arial"/>
              <a:buNone/>
            </a:pPr>
            <a:endParaRPr sz="533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664324" y="1474200"/>
            <a:ext cx="105939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2800" b="1" dirty="0" err="1" smtClean="0">
                <a:solidFill>
                  <a:srgbClr val="C55A11"/>
                </a:solidFill>
              </a:rPr>
              <a:t>Negalios</a:t>
            </a:r>
            <a:endParaRPr lang="lt-LT" sz="2800" b="1" dirty="0" smtClean="0">
              <a:solidFill>
                <a:srgbClr val="C55A11"/>
              </a:solidFill>
            </a:endParaRPr>
          </a:p>
          <a:p>
            <a:pPr lvl="0" algn="just"/>
            <a:endParaRPr sz="2000" b="1" i="1" u="none" strike="noStrike" cap="none" dirty="0">
              <a:solidFill>
                <a:schemeClr val="dk1"/>
              </a:solidFill>
            </a:endParaRPr>
          </a:p>
          <a:p>
            <a:pPr algn="just"/>
            <a:r>
              <a:rPr lang="lt-LT" sz="2000" b="1" i="1" dirty="0" smtClean="0">
                <a:solidFill>
                  <a:schemeClr val="dk1"/>
                </a:solidFill>
              </a:rPr>
              <a:t>Negalia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: </a:t>
            </a:r>
            <a:r>
              <a:rPr lang="lt-LT" sz="2000" i="1" dirty="0"/>
              <a:t>fizinė, psichinė ar psichologinė būklė, ribojanti asmens veiklą</a:t>
            </a:r>
            <a:r>
              <a:rPr lang="lt-LT" sz="2000" dirty="0" smtClean="0"/>
              <a:t>.</a:t>
            </a:r>
            <a:endParaRPr lang="lt-LT" sz="2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cap="none" dirty="0">
                <a:solidFill>
                  <a:schemeClr val="dk1"/>
                </a:solidFill>
              </a:rPr>
              <a:t>     </a:t>
            </a:r>
            <a:r>
              <a:rPr lang="lt-LT" sz="2000" i="0" u="none" strike="noStrike" cap="none" dirty="0" smtClean="0">
                <a:solidFill>
                  <a:schemeClr val="dk1"/>
                </a:solidFill>
              </a:rPr>
              <a:t>Negalia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  </a:t>
            </a:r>
            <a:endParaRPr sz="20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C55A1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lt-LT" sz="2000" dirty="0"/>
              <a:t>Negalia gali sukelti daugybę iššūkių produktyviam ir visaverčiam gyvenimo </a:t>
            </a:r>
            <a:r>
              <a:rPr lang="lt-LT" sz="2000" dirty="0" smtClean="0"/>
              <a:t>būdui</a:t>
            </a:r>
            <a:r>
              <a:rPr lang="lt-LT" sz="2000" dirty="0"/>
              <a:t>:</a:t>
            </a:r>
            <a:endParaRPr sz="2000" b="1" i="1" u="none" strike="noStrike" cap="none" dirty="0" smtClean="0">
              <a:solidFill>
                <a:schemeClr val="dk1"/>
              </a:solidFill>
            </a:endParaRPr>
          </a:p>
          <a:p>
            <a:pPr marL="631825" lvl="0" indent="-317500" algn="just">
              <a:lnSpc>
                <a:spcPct val="150000"/>
              </a:lnSpc>
              <a:buClr>
                <a:srgbClr val="EC7320"/>
              </a:buClr>
              <a:buSzPts val="2000"/>
              <a:buChar char="o"/>
            </a:pPr>
            <a:r>
              <a:rPr lang="lt-LT" sz="2000" dirty="0"/>
              <a:t>sudėtinga naudotis įvairiomis sveikatos priežiūros paslaugomis</a:t>
            </a:r>
            <a:r>
              <a:rPr lang="en-GB" sz="2000" dirty="0" smtClean="0">
                <a:solidFill>
                  <a:schemeClr val="dk1"/>
                </a:solidFill>
              </a:rPr>
              <a:t>;</a:t>
            </a:r>
            <a:endParaRPr sz="2000" dirty="0" smtClean="0"/>
          </a:p>
          <a:p>
            <a:pPr marL="631825" lvl="0" indent="-317500" algn="just">
              <a:lnSpc>
                <a:spcPct val="150000"/>
              </a:lnSpc>
              <a:buClr>
                <a:srgbClr val="EC7320"/>
              </a:buClr>
              <a:buSzPts val="2000"/>
              <a:buChar char="o"/>
            </a:pPr>
            <a:r>
              <a:rPr lang="lt-LT" sz="2000" dirty="0"/>
              <a:t>s</a:t>
            </a:r>
            <a:r>
              <a:rPr lang="lt-LT" sz="2000" dirty="0" smtClean="0"/>
              <a:t>udėtinga įsidarbinti </a:t>
            </a:r>
            <a:r>
              <a:rPr lang="lt-LT" sz="2000" dirty="0"/>
              <a:t>ir mokytis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;</a:t>
            </a:r>
            <a:endParaRPr sz="2000" dirty="0"/>
          </a:p>
          <a:p>
            <a:pPr marL="631825" lvl="0" indent="-317500" algn="just">
              <a:lnSpc>
                <a:spcPct val="150000"/>
              </a:lnSpc>
              <a:buClr>
                <a:srgbClr val="EC7320"/>
              </a:buClr>
              <a:buSzPts val="2000"/>
              <a:buChar char="o"/>
            </a:pPr>
            <a:r>
              <a:rPr lang="lt-LT" sz="2000" dirty="0"/>
              <a:t>kitų žmonių </a:t>
            </a:r>
            <a:r>
              <a:rPr lang="lt-LT" sz="2000" dirty="0" smtClean="0"/>
              <a:t>požiūris</a:t>
            </a:r>
            <a:r>
              <a:rPr lang="en-GB" sz="2000" b="1" dirty="0" smtClean="0">
                <a:solidFill>
                  <a:schemeClr val="dk1"/>
                </a:solidFill>
              </a:rPr>
              <a:t>.</a:t>
            </a:r>
            <a:endParaRPr sz="20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2873398" y="2625375"/>
            <a:ext cx="228381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 kuria gimstama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2873410" y="3164856"/>
            <a:ext cx="97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įgyta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/>
          <p:nvPr/>
        </p:nvSpPr>
        <p:spPr>
          <a:xfrm rot="8372687">
            <a:off x="2454228" y="2733142"/>
            <a:ext cx="548814" cy="588187"/>
          </a:xfrm>
          <a:prstGeom prst="leftUpArrow">
            <a:avLst/>
          </a:prstGeom>
          <a:solidFill>
            <a:schemeClr val="accent2"/>
          </a:solidFill>
          <a:ln w="25400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endParaRPr lang="en-GB" sz="19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lt-LT" sz="2500" b="1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Negalios</a:t>
            </a:r>
            <a:endParaRPr lang="en-GB" sz="25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 amt="31000"/>
          </a:blip>
          <a:srcRect r="30589"/>
          <a:stretch/>
        </p:blipFill>
        <p:spPr>
          <a:xfrm>
            <a:off x="7160525" y="3313688"/>
            <a:ext cx="4488624" cy="16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/>
        </p:nvSpPr>
        <p:spPr>
          <a:xfrm>
            <a:off x="687025" y="1616175"/>
            <a:ext cx="10934400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800" b="1" dirty="0" err="1">
                <a:solidFill>
                  <a:srgbClr val="C55A11"/>
                </a:solidFill>
              </a:rPr>
              <a:t>Negalia</a:t>
            </a:r>
            <a:r>
              <a:rPr lang="en-GB" sz="2800" b="1" dirty="0">
                <a:solidFill>
                  <a:srgbClr val="C55A11"/>
                </a:solidFill>
              </a:rPr>
              <a:t>, </a:t>
            </a:r>
            <a:r>
              <a:rPr lang="en-GB" sz="2800" b="1" dirty="0" err="1">
                <a:solidFill>
                  <a:srgbClr val="C55A11"/>
                </a:solidFill>
              </a:rPr>
              <a:t>specialusis</a:t>
            </a:r>
            <a:r>
              <a:rPr lang="en-GB" sz="2800" b="1" dirty="0">
                <a:solidFill>
                  <a:srgbClr val="C55A11"/>
                </a:solidFill>
              </a:rPr>
              <a:t> </a:t>
            </a:r>
            <a:r>
              <a:rPr lang="en-GB" sz="2800" b="1" dirty="0" err="1">
                <a:solidFill>
                  <a:srgbClr val="C55A11"/>
                </a:solidFill>
              </a:rPr>
              <a:t>švietimas</a:t>
            </a:r>
            <a:r>
              <a:rPr lang="en-GB" sz="2800" b="1" dirty="0">
                <a:solidFill>
                  <a:srgbClr val="C55A11"/>
                </a:solidFill>
              </a:rPr>
              <a:t> ir </a:t>
            </a:r>
            <a:r>
              <a:rPr lang="en-GB" sz="2800" b="1" dirty="0" err="1">
                <a:solidFill>
                  <a:srgbClr val="C55A11"/>
                </a:solidFill>
              </a:rPr>
              <a:t>įtraukus</a:t>
            </a:r>
            <a:r>
              <a:rPr lang="en-GB" sz="2800" b="1" dirty="0">
                <a:solidFill>
                  <a:srgbClr val="C55A11"/>
                </a:solidFill>
              </a:rPr>
              <a:t> </a:t>
            </a:r>
            <a:r>
              <a:rPr lang="en-GB" sz="2800" b="1" dirty="0" err="1" smtClean="0">
                <a:solidFill>
                  <a:srgbClr val="C55A11"/>
                </a:solidFill>
              </a:rPr>
              <a:t>ugdymas</a:t>
            </a:r>
            <a:endParaRPr lang="lt-LT" sz="2800" b="1" dirty="0" smtClean="0">
              <a:solidFill>
                <a:srgbClr val="C55A11"/>
              </a:solidFill>
            </a:endParaRPr>
          </a:p>
          <a:p>
            <a:pPr lvl="0"/>
            <a:endParaRPr sz="1800" i="0" u="none" strike="noStrike" cap="none" dirty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lt-LT" sz="2000" dirty="0" err="1" smtClean="0"/>
              <a:t>Įtraukiajam</a:t>
            </a:r>
            <a:r>
              <a:rPr lang="lt-LT" sz="2000" dirty="0" smtClean="0"/>
              <a:t> švietimui vaikams su specialiaisiais ugdymosi poreikiais (SUP) </a:t>
            </a:r>
            <a:r>
              <a:rPr lang="lt-LT" sz="2000" dirty="0"/>
              <a:t>reikia sudaryti palankesnes </a:t>
            </a:r>
            <a:r>
              <a:rPr lang="lt-LT" sz="2000" dirty="0" smtClean="0"/>
              <a:t>sąlygas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:</a:t>
            </a:r>
            <a:endParaRPr sz="2000" dirty="0"/>
          </a:p>
          <a:p>
            <a:pPr marL="798513" lvl="0" indent="-317500">
              <a:lnSpc>
                <a:spcPct val="150000"/>
              </a:lnSpc>
              <a:buClr>
                <a:srgbClr val="EC7320"/>
              </a:buClr>
              <a:buSzPts val="2000"/>
              <a:buChar char="o"/>
            </a:pPr>
            <a:r>
              <a:rPr lang="en-GB" sz="2000" i="0" u="none" strike="noStrike" cap="none" dirty="0">
                <a:solidFill>
                  <a:schemeClr val="dk1"/>
                </a:solidFill>
              </a:rPr>
              <a:t> </a:t>
            </a:r>
            <a:r>
              <a:rPr lang="lt-LT" sz="2000" dirty="0"/>
              <a:t>mokymo programų pritaikymą</a:t>
            </a:r>
            <a:endParaRPr sz="2000" dirty="0"/>
          </a:p>
          <a:p>
            <a:pPr marL="798513" lvl="0" indent="-317500">
              <a:lnSpc>
                <a:spcPct val="150000"/>
              </a:lnSpc>
              <a:buClr>
                <a:srgbClr val="EC7320"/>
              </a:buClr>
              <a:buSzPts val="2000"/>
              <a:buChar char="o"/>
            </a:pPr>
            <a:r>
              <a:rPr lang="en-GB" sz="2000" i="0" u="none" strike="noStrike" cap="none" dirty="0">
                <a:solidFill>
                  <a:schemeClr val="dk1"/>
                </a:solidFill>
              </a:rPr>
              <a:t> </a:t>
            </a:r>
            <a:r>
              <a:rPr lang="lt-LT" sz="2000" dirty="0"/>
              <a:t>mokymo metodų taikymą</a:t>
            </a:r>
            <a:endParaRPr sz="2000" dirty="0"/>
          </a:p>
          <a:p>
            <a:pPr marL="798513" lvl="0" indent="-317500">
              <a:lnSpc>
                <a:spcPct val="150000"/>
              </a:lnSpc>
              <a:buClr>
                <a:srgbClr val="EC7320"/>
              </a:buClr>
              <a:buSzPts val="2000"/>
              <a:buChar char="o"/>
            </a:pPr>
            <a:r>
              <a:rPr lang="en-GB" sz="2000" i="0" u="none" strike="noStrike" cap="none" dirty="0">
                <a:solidFill>
                  <a:schemeClr val="dk1"/>
                </a:solidFill>
              </a:rPr>
              <a:t> </a:t>
            </a:r>
            <a:r>
              <a:rPr lang="lt-LT" sz="2000" dirty="0"/>
              <a:t>modifikuotus vertinimo metodus</a:t>
            </a:r>
            <a:endParaRPr sz="2000" dirty="0"/>
          </a:p>
          <a:p>
            <a:pPr marL="798512" lvl="0" indent="-317500">
              <a:lnSpc>
                <a:spcPct val="150000"/>
              </a:lnSpc>
              <a:buClr>
                <a:srgbClr val="EC7320"/>
              </a:buClr>
              <a:buSzPts val="2000"/>
              <a:buChar char="o"/>
            </a:pPr>
            <a:r>
              <a:rPr lang="en-GB" sz="2000" i="0" u="none" strike="noStrike" cap="none" dirty="0">
                <a:solidFill>
                  <a:schemeClr val="dk1"/>
                </a:solidFill>
              </a:rPr>
              <a:t> </a:t>
            </a:r>
            <a:r>
              <a:rPr lang="lt-LT" sz="2000" dirty="0"/>
              <a:t>prieinamumo </a:t>
            </a:r>
            <a:r>
              <a:rPr lang="lt-LT" sz="2000" dirty="0" smtClean="0"/>
              <a:t>priemones.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endParaRPr lang="en-GB" sz="19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lt-LT" sz="25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Negalios</a:t>
            </a:r>
            <a:endParaRPr lang="en-GB" sz="25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/>
          <p:nvPr/>
        </p:nvSpPr>
        <p:spPr>
          <a:xfrm>
            <a:off x="541282" y="1645469"/>
            <a:ext cx="11450700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2400" dirty="0">
                <a:solidFill>
                  <a:srgbClr val="C55A11"/>
                </a:solidFill>
              </a:rPr>
              <a:t>Vaikų su negalia įtraukiojo ugdymo iššūkių </a:t>
            </a:r>
            <a:r>
              <a:rPr lang="lt-LT" sz="2400" dirty="0" smtClean="0">
                <a:solidFill>
                  <a:srgbClr val="C55A11"/>
                </a:solidFill>
              </a:rPr>
              <a:t>įveikimas</a:t>
            </a:r>
          </a:p>
          <a:p>
            <a:pPr lvl="0"/>
            <a:endParaRPr sz="2000" i="0" u="none" strike="noStrike" cap="none" dirty="0">
              <a:solidFill>
                <a:schemeClr val="dk1"/>
              </a:solidFill>
            </a:endParaRPr>
          </a:p>
          <a:p>
            <a:pPr marL="630000" lvl="0" indent="-107950">
              <a:lnSpc>
                <a:spcPct val="150000"/>
              </a:lnSpc>
              <a:buClr>
                <a:srgbClr val="EC7320"/>
              </a:buClr>
              <a:buSzPts val="2000"/>
              <a:buChar char="❖"/>
            </a:pPr>
            <a:r>
              <a:rPr lang="lt-LT" sz="2000" dirty="0" smtClean="0"/>
              <a:t> Kad </a:t>
            </a:r>
            <a:r>
              <a:rPr lang="lt-LT" sz="2000" dirty="0"/>
              <a:t>visi </a:t>
            </a:r>
            <a:r>
              <a:rPr lang="lt-LT" sz="2000" dirty="0" smtClean="0"/>
              <a:t>vaikai, net ir su negalia, </a:t>
            </a:r>
            <a:r>
              <a:rPr lang="lt-LT" sz="2000" dirty="0"/>
              <a:t>galėtų dalyvauti klasės </a:t>
            </a:r>
            <a:r>
              <a:rPr lang="lt-LT" sz="2000" dirty="0" smtClean="0"/>
              <a:t>veiklose</a:t>
            </a:r>
          </a:p>
          <a:p>
            <a:pPr marL="630000" lvl="0" indent="-107950">
              <a:lnSpc>
                <a:spcPct val="150000"/>
              </a:lnSpc>
              <a:buClr>
                <a:srgbClr val="EC7320"/>
              </a:buClr>
              <a:buSzPts val="2000"/>
              <a:buChar char="❖"/>
            </a:pPr>
            <a:r>
              <a:rPr lang="lt-LT" sz="2000" i="1" dirty="0" smtClean="0"/>
              <a:t> užtikrinti </a:t>
            </a:r>
            <a:r>
              <a:rPr lang="lt-LT" sz="2000" i="1" dirty="0"/>
              <a:t>vienodą požiūrį </a:t>
            </a:r>
            <a:r>
              <a:rPr lang="lt-LT" sz="2000" dirty="0"/>
              <a:t>į socialinę aplinką </a:t>
            </a:r>
            <a:r>
              <a:rPr lang="lt-LT" sz="2000" dirty="0" smtClean="0"/>
              <a:t>klasėje</a:t>
            </a:r>
          </a:p>
          <a:p>
            <a:pPr marL="630000" lvl="0" indent="-107950">
              <a:lnSpc>
                <a:spcPct val="150000"/>
              </a:lnSpc>
              <a:buClr>
                <a:srgbClr val="EC7320"/>
              </a:buClr>
              <a:buSzPts val="2000"/>
              <a:buChar char="❖"/>
            </a:pPr>
            <a:r>
              <a:rPr lang="lt-LT" sz="2000" dirty="0" smtClean="0"/>
              <a:t> nustatyti </a:t>
            </a:r>
            <a:r>
              <a:rPr lang="lt-LT" sz="2000" i="1" dirty="0" smtClean="0"/>
              <a:t>individualius </a:t>
            </a:r>
            <a:r>
              <a:rPr lang="lt-LT" sz="2000" i="1" dirty="0"/>
              <a:t>švietimo </a:t>
            </a:r>
            <a:r>
              <a:rPr lang="lt-LT" sz="2000" i="1" dirty="0" smtClean="0"/>
              <a:t>planus</a:t>
            </a:r>
          </a:p>
          <a:p>
            <a:pPr marL="630000" lvl="0" indent="-107950">
              <a:lnSpc>
                <a:spcPct val="150000"/>
              </a:lnSpc>
              <a:buClr>
                <a:srgbClr val="EC7320"/>
              </a:buClr>
              <a:buSzPts val="2000"/>
              <a:buChar char="❖"/>
            </a:pPr>
            <a:r>
              <a:rPr lang="lt-LT" sz="2000" dirty="0">
                <a:solidFill>
                  <a:schemeClr val="dk1"/>
                </a:solidFill>
              </a:rPr>
              <a:t> </a:t>
            </a:r>
            <a:r>
              <a:rPr lang="lt-LT" sz="2000" dirty="0" smtClean="0">
                <a:solidFill>
                  <a:schemeClr val="dk1"/>
                </a:solidFill>
              </a:rPr>
              <a:t>sukurti draugų ratą</a:t>
            </a:r>
            <a:endParaRPr sz="2000" i="0" u="none" strike="noStrike" cap="none" dirty="0">
              <a:solidFill>
                <a:schemeClr val="dk1"/>
              </a:solidFill>
            </a:endParaRPr>
          </a:p>
          <a:p>
            <a:pPr marL="630000" lvl="0" indent="-107950">
              <a:lnSpc>
                <a:spcPct val="150000"/>
              </a:lnSpc>
              <a:buClr>
                <a:srgbClr val="EC7320"/>
              </a:buClr>
              <a:buSzPts val="2000"/>
              <a:buChar char="❖"/>
            </a:pPr>
            <a:r>
              <a:rPr lang="lt-LT" sz="2000" dirty="0" smtClean="0"/>
              <a:t> taip vadinamo universalaus </a:t>
            </a:r>
            <a:r>
              <a:rPr lang="lt-LT" sz="2000" dirty="0"/>
              <a:t>mokymosi dizaino priėmimas ir </a:t>
            </a:r>
            <a:r>
              <a:rPr lang="lt-LT" sz="2000" dirty="0" smtClean="0"/>
              <a:t>taikymas.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42" name="Google Shape;142;p32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endParaRPr lang="en-GB" sz="19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lt-LT" sz="25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Negalios</a:t>
            </a:r>
            <a:endParaRPr lang="en-GB" sz="25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/>
          <p:nvPr/>
        </p:nvSpPr>
        <p:spPr>
          <a:xfrm>
            <a:off x="808567" y="1853332"/>
            <a:ext cx="10505609" cy="334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lt-LT" sz="7200" dirty="0" smtClean="0"/>
              <a:t>SKURDAS, FINANSINIAI IŠŠŪKIAI IR SKAITMENINIMAS</a:t>
            </a:r>
            <a:endParaRPr lang="lt-LT" sz="533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/>
          <p:nvPr/>
        </p:nvSpPr>
        <p:spPr>
          <a:xfrm>
            <a:off x="518573" y="1639903"/>
            <a:ext cx="11450700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800" b="1" dirty="0" err="1">
                <a:solidFill>
                  <a:srgbClr val="C55A11"/>
                </a:solidFill>
              </a:rPr>
              <a:t>Skurdas</a:t>
            </a:r>
            <a:r>
              <a:rPr lang="en-GB" sz="2800" b="1" dirty="0">
                <a:solidFill>
                  <a:srgbClr val="C55A11"/>
                </a:solidFill>
              </a:rPr>
              <a:t>, </a:t>
            </a:r>
            <a:r>
              <a:rPr lang="en-GB" sz="2800" b="1" dirty="0" err="1">
                <a:solidFill>
                  <a:srgbClr val="C55A11"/>
                </a:solidFill>
              </a:rPr>
              <a:t>finansiniai</a:t>
            </a:r>
            <a:r>
              <a:rPr lang="en-GB" sz="2800" b="1" dirty="0">
                <a:solidFill>
                  <a:srgbClr val="C55A11"/>
                </a:solidFill>
              </a:rPr>
              <a:t> </a:t>
            </a:r>
            <a:r>
              <a:rPr lang="en-GB" sz="2800" b="1" dirty="0" err="1">
                <a:solidFill>
                  <a:srgbClr val="C55A11"/>
                </a:solidFill>
              </a:rPr>
              <a:t>iššūkiai</a:t>
            </a:r>
            <a:r>
              <a:rPr lang="en-GB" sz="2800" b="1" dirty="0">
                <a:solidFill>
                  <a:srgbClr val="C55A11"/>
                </a:solidFill>
              </a:rPr>
              <a:t> ir </a:t>
            </a:r>
            <a:r>
              <a:rPr lang="en-GB" sz="2800" b="1" dirty="0" err="1" smtClean="0">
                <a:solidFill>
                  <a:srgbClr val="C55A11"/>
                </a:solidFill>
              </a:rPr>
              <a:t>skaitmeninimas</a:t>
            </a:r>
            <a:endParaRPr lang="lt-LT" sz="2800" b="1" dirty="0" smtClean="0">
              <a:solidFill>
                <a:srgbClr val="C55A1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lt-LT" sz="2000" b="1" i="1" u="none" strike="noStrike" cap="none" dirty="0" smtClean="0">
                <a:solidFill>
                  <a:schemeClr val="dk1"/>
                </a:solidFill>
              </a:rPr>
              <a:t>Skurdas</a:t>
            </a:r>
            <a:r>
              <a:rPr lang="en-GB" sz="2000" b="1" i="1" u="none" strike="noStrike" cap="none" dirty="0" smtClean="0">
                <a:solidFill>
                  <a:schemeClr val="dk1"/>
                </a:solidFill>
              </a:rPr>
              <a:t>: </a:t>
            </a:r>
            <a:r>
              <a:rPr lang="lt-LT" sz="2000" dirty="0"/>
              <a:t>yra neatsiejamas nuo įvairių klausimų, kurie tiesiogiai arba netiesiogiai daro poveikį švietimui ir susijusiems pasiekimams, t. y.  badas, namų ir (arba) pastogės praradimas, galimybė naudotis sveikatos priežiūros paslaugomis, saugumas ir </a:t>
            </a:r>
            <a:r>
              <a:rPr lang="lt-LT" sz="2000" dirty="0" err="1" smtClean="0"/>
              <a:t>pan</a:t>
            </a:r>
            <a:r>
              <a:rPr lang="en-GB" sz="2000" i="0" u="none" strike="noStrike" cap="none" dirty="0" smtClean="0">
                <a:solidFill>
                  <a:srgbClr val="000000"/>
                </a:solidFill>
              </a:rPr>
              <a:t>.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 </a:t>
            </a:r>
            <a:endParaRPr sz="20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b="1" i="1" u="none" strike="noStrike" cap="none" dirty="0" smtClean="0">
                <a:solidFill>
                  <a:schemeClr val="dk1"/>
                </a:solidFill>
              </a:rPr>
              <a:t>Skurdo poveikis mokykloms</a:t>
            </a:r>
            <a:r>
              <a:rPr lang="en-GB" sz="2000" b="1" i="1" u="none" strike="noStrike" cap="none" dirty="0" smtClean="0">
                <a:solidFill>
                  <a:schemeClr val="dk1"/>
                </a:solidFill>
              </a:rPr>
              <a:t>:</a:t>
            </a:r>
            <a:endParaRPr sz="1800" b="1" i="1" u="none" strike="noStrike" cap="none" dirty="0">
              <a:solidFill>
                <a:schemeClr val="dk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EC7320"/>
              </a:buClr>
              <a:buSzPts val="2400"/>
              <a:buChar char="o"/>
            </a:pPr>
            <a:r>
              <a:rPr lang="lt-LT" sz="2000" i="0" u="none" strike="noStrike" cap="none" dirty="0" smtClean="0">
                <a:solidFill>
                  <a:schemeClr val="dk1"/>
                </a:solidFill>
              </a:rPr>
              <a:t>Įranga</a:t>
            </a:r>
            <a:r>
              <a:rPr lang="en-GB" sz="2000" dirty="0" smtClean="0"/>
              <a:t> </a:t>
            </a:r>
            <a:r>
              <a:rPr lang="en-GB" sz="2000" dirty="0"/>
              <a:t>- </a:t>
            </a:r>
            <a:r>
              <a:rPr lang="lt-LT" sz="2000" dirty="0"/>
              <a:t>investicijos į mokyklų pastatų renovaciją ir pritaikymą, kuriais užtikrinamas prieinamumas fizinę negalią turintiems vaikams, dažnai yra ribotos </a:t>
            </a:r>
            <a:r>
              <a:rPr lang="lt-LT" sz="2000" dirty="0" smtClean="0"/>
              <a:t>dėl didelių sąnaudų</a:t>
            </a:r>
            <a:r>
              <a:rPr lang="en-GB" sz="2000" dirty="0" smtClean="0"/>
              <a:t>.</a:t>
            </a:r>
            <a:endParaRPr sz="2600" dirty="0">
              <a:solidFill>
                <a:schemeClr val="dk1"/>
              </a:solidFill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000" i="0" u="none" strike="noStrike" cap="none" dirty="0" smtClean="0">
                <a:solidFill>
                  <a:schemeClr val="dk1"/>
                </a:solidFill>
              </a:rPr>
              <a:t>Person</a:t>
            </a:r>
            <a:r>
              <a:rPr lang="lt-LT" sz="2000" i="0" u="none" strike="noStrike" cap="none" dirty="0" smtClean="0">
                <a:solidFill>
                  <a:schemeClr val="dk1"/>
                </a:solidFill>
              </a:rPr>
              <a:t>alas</a:t>
            </a:r>
            <a:r>
              <a:rPr lang="en-GB" sz="2000" dirty="0" smtClean="0">
                <a:solidFill>
                  <a:schemeClr val="dk1"/>
                </a:solidFill>
              </a:rPr>
              <a:t> – </a:t>
            </a:r>
            <a:r>
              <a:rPr lang="lt-LT" sz="2000" dirty="0" smtClean="0">
                <a:solidFill>
                  <a:schemeClr val="dk1"/>
                </a:solidFill>
              </a:rPr>
              <a:t>papildomas personalas reikalauja naujų išlaidų</a:t>
            </a:r>
            <a:r>
              <a:rPr lang="en-GB" sz="2000" dirty="0" smtClean="0">
                <a:solidFill>
                  <a:schemeClr val="dk1"/>
                </a:solidFill>
              </a:rPr>
              <a:t>.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         </a:t>
            </a:r>
            <a:endParaRPr dirty="0"/>
          </a:p>
        </p:txBody>
      </p:sp>
      <p:sp>
        <p:nvSpPr>
          <p:cNvPr id="154" name="Google Shape;154;p35"/>
          <p:cNvSpPr txBox="1"/>
          <p:nvPr/>
        </p:nvSpPr>
        <p:spPr>
          <a:xfrm>
            <a:off x="3189167" y="593261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endParaRPr lang="en-GB" sz="1900" dirty="0"/>
          </a:p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n-GB" sz="25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Skurdas</a:t>
            </a:r>
            <a:r>
              <a:rPr lang="en-GB" sz="25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GB" sz="25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finansiniai</a:t>
            </a:r>
            <a:r>
              <a:rPr lang="en-GB" sz="25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r>
              <a:rPr lang="en-GB" sz="25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</a:t>
            </a:r>
            <a:r>
              <a:rPr lang="en-GB" sz="25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skaitmeninimas</a:t>
            </a:r>
            <a:endParaRPr sz="30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/>
        </p:nvSpPr>
        <p:spPr>
          <a:xfrm>
            <a:off x="631420" y="1545350"/>
            <a:ext cx="7890788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b="1" i="1" dirty="0" smtClean="0">
                <a:solidFill>
                  <a:schemeClr val="dk1"/>
                </a:solidFill>
              </a:rPr>
              <a:t>Skurdo poveikis šeimos gyvenimui</a:t>
            </a:r>
            <a:r>
              <a:rPr lang="en-GB" sz="2000" b="1" i="1" dirty="0" smtClean="0">
                <a:solidFill>
                  <a:schemeClr val="dk1"/>
                </a:solidFill>
              </a:rPr>
              <a:t>:</a:t>
            </a:r>
            <a:endParaRPr sz="2400" dirty="0">
              <a:solidFill>
                <a:srgbClr val="C55A11"/>
              </a:solidFill>
            </a:endParaRPr>
          </a:p>
          <a:p>
            <a:pPr marL="682625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lt-LT" sz="2000" i="0" u="none" strike="noStrike" cap="none" dirty="0" smtClean="0">
                <a:solidFill>
                  <a:schemeClr val="dk1"/>
                </a:solidFill>
              </a:rPr>
              <a:t>Tėvų nesugebėjimas padėti vaikams moksluose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;</a:t>
            </a:r>
            <a:endParaRPr sz="2000" i="0" u="none" strike="noStrike" cap="none" dirty="0">
              <a:solidFill>
                <a:schemeClr val="dk1"/>
              </a:solidFill>
            </a:endParaRPr>
          </a:p>
          <a:p>
            <a:pPr marL="682625" lvl="3" indent="-342900">
              <a:lnSpc>
                <a:spcPct val="150000"/>
              </a:lnSpc>
              <a:buClr>
                <a:srgbClr val="EC7320"/>
              </a:buClr>
              <a:buSzPts val="2400"/>
              <a:buChar char="o"/>
            </a:pPr>
            <a:r>
              <a:rPr lang="lt-LT" sz="2000" dirty="0"/>
              <a:t>neužtikrinama tinkama mokinių mityba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.</a:t>
            </a:r>
            <a:endParaRPr dirty="0"/>
          </a:p>
          <a:p>
            <a:pPr lvl="0">
              <a:lnSpc>
                <a:spcPct val="150000"/>
              </a:lnSpc>
            </a:pPr>
            <a:r>
              <a:rPr lang="lt-LT" sz="2200" dirty="0">
                <a:solidFill>
                  <a:srgbClr val="C55A11"/>
                </a:solidFill>
              </a:rPr>
              <a:t>Su švietimu susijusios išlaidos, kurios kelia sunkumų mažas pajamas gaunančioms </a:t>
            </a:r>
            <a:r>
              <a:rPr lang="lt-LT" sz="2200" dirty="0" smtClean="0">
                <a:solidFill>
                  <a:srgbClr val="C55A11"/>
                </a:solidFill>
              </a:rPr>
              <a:t>šeimoms</a:t>
            </a:r>
            <a:r>
              <a:rPr lang="en-GB" sz="2200" i="0" u="none" strike="noStrike" cap="none" dirty="0" smtClean="0">
                <a:solidFill>
                  <a:srgbClr val="C55A11"/>
                </a:solidFill>
              </a:rPr>
              <a:t> </a:t>
            </a:r>
            <a:endParaRPr sz="1200" dirty="0" smtClean="0"/>
          </a:p>
          <a:p>
            <a:pPr marL="747713" marR="0" lvl="0" indent="-4048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lt-LT" sz="2000" i="0" u="none" strike="noStrike" cap="none" dirty="0" smtClean="0">
                <a:solidFill>
                  <a:schemeClr val="dk1"/>
                </a:solidFill>
              </a:rPr>
              <a:t>Vadovėliai ir priemonės</a:t>
            </a:r>
            <a:endParaRPr dirty="0" smtClean="0"/>
          </a:p>
          <a:p>
            <a:pPr marL="747713" marR="0" lvl="0" indent="-4048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lt-LT" sz="2000" dirty="0" smtClean="0">
                <a:solidFill>
                  <a:schemeClr val="dk1"/>
                </a:solidFill>
              </a:rPr>
              <a:t>Drabužiai</a:t>
            </a:r>
            <a:endParaRPr dirty="0"/>
          </a:p>
          <a:p>
            <a:pPr marL="747713" marR="0" lvl="0" indent="-4048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000" i="0" u="none" strike="noStrike" cap="none" dirty="0" err="1" smtClean="0">
                <a:solidFill>
                  <a:schemeClr val="dk1"/>
                </a:solidFill>
              </a:rPr>
              <a:t>Transporta</a:t>
            </a:r>
            <a:r>
              <a:rPr lang="lt-LT" sz="2000" i="0" u="none" strike="noStrike" cap="none" dirty="0" smtClean="0">
                <a:solidFill>
                  <a:schemeClr val="dk1"/>
                </a:solidFill>
              </a:rPr>
              <a:t>s</a:t>
            </a:r>
            <a:endParaRPr dirty="0"/>
          </a:p>
          <a:p>
            <a:pPr marL="747713" marR="0" lvl="0" indent="-4048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lt-LT" sz="2000" dirty="0" smtClean="0">
                <a:solidFill>
                  <a:schemeClr val="dk1"/>
                </a:solidFill>
              </a:rPr>
              <a:t>Skaitmeninimas</a:t>
            </a:r>
            <a:r>
              <a:rPr lang="en-GB" sz="2000" dirty="0" smtClean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161" name="Google Shape;161;p36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endParaRPr lang="en-GB" sz="1900" dirty="0"/>
          </a:p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n-GB" sz="25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Skurdas</a:t>
            </a:r>
            <a:r>
              <a:rPr lang="en-GB" sz="25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GB" sz="25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finansiniai</a:t>
            </a:r>
            <a:r>
              <a:rPr lang="en-GB" sz="25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r>
              <a:rPr lang="en-GB" sz="25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</a:t>
            </a:r>
            <a:r>
              <a:rPr lang="en-GB" sz="25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skaitmeninimas</a:t>
            </a:r>
            <a:endParaRPr lang="en-GB" sz="3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2" name="Google Shape;162;p36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8098400" y="2720875"/>
            <a:ext cx="3538426" cy="23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 txBox="1"/>
          <p:nvPr/>
        </p:nvSpPr>
        <p:spPr>
          <a:xfrm>
            <a:off x="808567" y="2069232"/>
            <a:ext cx="10521600" cy="305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n-GB" sz="7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lang="lt-LT" sz="60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ABUMAI</a:t>
            </a:r>
            <a:endParaRPr sz="533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/>
        </p:nvSpPr>
        <p:spPr>
          <a:xfrm>
            <a:off x="532036" y="1557260"/>
            <a:ext cx="11243400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b="1" i="0" u="none" strike="noStrike" cap="none" dirty="0" smtClean="0">
                <a:solidFill>
                  <a:schemeClr val="dk1"/>
                </a:solidFill>
              </a:rPr>
              <a:t>Kokie yra pagrindiniai </a:t>
            </a:r>
            <a:r>
              <a:rPr lang="lt-LT" sz="2400" b="1" i="0" u="none" strike="noStrike" cap="none" dirty="0" err="1" smtClean="0">
                <a:solidFill>
                  <a:schemeClr val="dk1"/>
                </a:solidFill>
              </a:rPr>
              <a:t>įtraukaus</a:t>
            </a:r>
            <a:r>
              <a:rPr lang="lt-LT" sz="2400" b="1" i="0" u="none" strike="noStrike" cap="none" dirty="0" smtClean="0">
                <a:solidFill>
                  <a:schemeClr val="dk1"/>
                </a:solidFill>
              </a:rPr>
              <a:t> švietimo iššūkiai</a:t>
            </a:r>
            <a:r>
              <a:rPr lang="en-GB" sz="2400" b="1" i="0" u="none" strike="noStrike" cap="none" dirty="0" smtClean="0">
                <a:solidFill>
                  <a:schemeClr val="dk1"/>
                </a:solidFill>
              </a:rPr>
              <a:t>?</a:t>
            </a:r>
            <a:endParaRPr sz="24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1082675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400" dirty="0" err="1" smtClean="0">
                <a:solidFill>
                  <a:schemeClr val="dk1"/>
                </a:solidFill>
              </a:rPr>
              <a:t>M</a:t>
            </a:r>
            <a:r>
              <a:rPr lang="en-GB" sz="2400" i="0" u="none" strike="noStrike" cap="none" dirty="0" err="1" smtClean="0">
                <a:solidFill>
                  <a:schemeClr val="dk1"/>
                </a:solidFill>
              </a:rPr>
              <a:t>igra</a:t>
            </a:r>
            <a:r>
              <a:rPr lang="lt-LT" sz="2400" i="0" u="none" strike="noStrike" cap="none" dirty="0" err="1" smtClean="0">
                <a:solidFill>
                  <a:schemeClr val="dk1"/>
                </a:solidFill>
              </a:rPr>
              <a:t>cija</a:t>
            </a:r>
            <a:endParaRPr dirty="0"/>
          </a:p>
          <a:p>
            <a:pPr marL="1082675" lvl="0" indent="-336550">
              <a:lnSpc>
                <a:spcPct val="150000"/>
              </a:lnSpc>
              <a:buClr>
                <a:srgbClr val="EC7320"/>
              </a:buClr>
              <a:buSzPts val="2400"/>
              <a:buChar char="o"/>
            </a:pPr>
            <a:r>
              <a:rPr lang="lt-LT" sz="2400" dirty="0" smtClean="0"/>
              <a:t>Negalios</a:t>
            </a:r>
          </a:p>
          <a:p>
            <a:pPr marL="1082675" lvl="0" indent="-336550">
              <a:lnSpc>
                <a:spcPct val="150000"/>
              </a:lnSpc>
              <a:buClr>
                <a:srgbClr val="EC7320"/>
              </a:buClr>
              <a:buSzPts val="2400"/>
              <a:buChar char="o"/>
            </a:pPr>
            <a:r>
              <a:rPr lang="lt-LT" sz="2400" dirty="0"/>
              <a:t>Skurdas, finansiniai iššūkiai ir </a:t>
            </a:r>
            <a:r>
              <a:rPr lang="lt-LT" sz="2400" dirty="0" smtClean="0"/>
              <a:t>skaitmeninimas</a:t>
            </a:r>
          </a:p>
          <a:p>
            <a:pPr marL="1082675" lvl="0" indent="-336550">
              <a:lnSpc>
                <a:spcPct val="150000"/>
              </a:lnSpc>
              <a:buClr>
                <a:srgbClr val="EC7320"/>
              </a:buClr>
              <a:buSzPts val="2400"/>
              <a:buChar char="o"/>
            </a:pPr>
            <a:r>
              <a:rPr lang="lt-LT" sz="2400" dirty="0" smtClean="0"/>
              <a:t>Gabumai</a:t>
            </a:r>
          </a:p>
          <a:p>
            <a:pPr marL="1082675" lvl="0" indent="-336550">
              <a:lnSpc>
                <a:spcPct val="150000"/>
              </a:lnSpc>
              <a:buClr>
                <a:srgbClr val="EC7320"/>
              </a:buClr>
              <a:buSzPts val="2400"/>
              <a:buChar char="o"/>
            </a:pPr>
            <a:r>
              <a:rPr lang="en-GB" sz="2400" i="0" u="none" strike="noStrike" cap="none" dirty="0" smtClean="0">
                <a:solidFill>
                  <a:srgbClr val="000000"/>
                </a:solidFill>
              </a:rPr>
              <a:t>Covid-19 </a:t>
            </a:r>
            <a:r>
              <a:rPr lang="lt-LT" sz="2400" i="0" u="none" strike="noStrike" cap="none" dirty="0" smtClean="0">
                <a:solidFill>
                  <a:srgbClr val="000000"/>
                </a:solidFill>
              </a:rPr>
              <a:t>p</a:t>
            </a:r>
            <a:r>
              <a:rPr lang="en-GB" sz="2400" i="0" u="none" strike="noStrike" cap="none" dirty="0" err="1" smtClean="0">
                <a:solidFill>
                  <a:srgbClr val="000000"/>
                </a:solidFill>
              </a:rPr>
              <a:t>andemi</a:t>
            </a:r>
            <a:r>
              <a:rPr lang="lt-LT" sz="2400" i="0" u="none" strike="noStrike" cap="none" dirty="0" smtClean="0">
                <a:solidFill>
                  <a:srgbClr val="000000"/>
                </a:solidFill>
              </a:rPr>
              <a:t>ja.</a:t>
            </a:r>
            <a:r>
              <a:rPr lang="en-GB" sz="2400" i="0" u="none" strike="noStrike" cap="none" dirty="0" smtClean="0">
                <a:solidFill>
                  <a:schemeClr val="dk1"/>
                </a:solidFill>
              </a:rPr>
              <a:t> 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2885294" y="79442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lt-LT" sz="2000" b="1" i="0" u="none" strike="noStrike" cap="none" dirty="0" err="1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lt-LT" sz="2000" b="1" i="0" u="none" strike="noStrike" cap="none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regioniniai iššūkiai</a:t>
            </a:r>
            <a:endParaRPr sz="2000" b="1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9"/>
          <p:cNvSpPr txBox="1"/>
          <p:nvPr/>
        </p:nvSpPr>
        <p:spPr>
          <a:xfrm>
            <a:off x="509506" y="1566613"/>
            <a:ext cx="11450700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 smtClean="0">
                <a:solidFill>
                  <a:srgbClr val="C55A11"/>
                </a:solidFill>
              </a:rPr>
              <a:t>G</a:t>
            </a:r>
            <a:r>
              <a:rPr lang="lt-LT" sz="2800" b="1" i="0" u="none" strike="noStrike" cap="none" dirty="0" err="1" smtClean="0">
                <a:solidFill>
                  <a:srgbClr val="C55A11"/>
                </a:solidFill>
              </a:rPr>
              <a:t>abumai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</a:rPr>
              <a:t> </a:t>
            </a:r>
            <a:endParaRPr dirty="0"/>
          </a:p>
          <a:p>
            <a:pPr lvl="0"/>
            <a:r>
              <a:rPr lang="en-GB" sz="2000" b="1" i="1" u="none" strike="noStrike" cap="none" dirty="0" smtClean="0">
                <a:solidFill>
                  <a:schemeClr val="dk1"/>
                </a:solidFill>
              </a:rPr>
              <a:t>G</a:t>
            </a:r>
            <a:r>
              <a:rPr lang="lt-LT" sz="2000" b="1" i="1" u="none" strike="noStrike" cap="none" dirty="0" err="1" smtClean="0">
                <a:solidFill>
                  <a:schemeClr val="dk1"/>
                </a:solidFill>
              </a:rPr>
              <a:t>abūs</a:t>
            </a:r>
            <a:r>
              <a:rPr lang="lt-LT" sz="2000" b="1" i="1" u="none" strike="noStrike" cap="none" dirty="0" smtClean="0">
                <a:solidFill>
                  <a:schemeClr val="dk1"/>
                </a:solidFill>
              </a:rPr>
              <a:t> vaikai</a:t>
            </a:r>
            <a:r>
              <a:rPr lang="en-GB" sz="2000" b="1" i="1" u="none" strike="noStrike" cap="none" dirty="0" smtClean="0">
                <a:solidFill>
                  <a:schemeClr val="dk1"/>
                </a:solidFill>
              </a:rPr>
              <a:t> </a:t>
            </a:r>
            <a:r>
              <a:rPr lang="en-GB" sz="2000" b="1" i="1" u="none" strike="noStrike" cap="none" dirty="0">
                <a:solidFill>
                  <a:schemeClr val="dk1"/>
                </a:solidFill>
              </a:rPr>
              <a:t>- </a:t>
            </a:r>
            <a:r>
              <a:rPr lang="en-GB" sz="2000" i="0" u="none" strike="noStrike" cap="none" dirty="0">
                <a:solidFill>
                  <a:schemeClr val="dk1"/>
                </a:solidFill>
              </a:rPr>
              <a:t> </a:t>
            </a:r>
            <a:r>
              <a:rPr lang="lt-LT" sz="2000" dirty="0"/>
              <a:t>yra talentingi, kūrybingi ir novatoriški, o kartu ir nepaaiškinamai ignoruojami dėl poreikio mokytis tam tikru būdu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.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 u="none" strike="noStrike" cap="none" dirty="0">
                <a:solidFill>
                  <a:schemeClr val="dk1"/>
                </a:solidFill>
              </a:rPr>
              <a:t>	             </a:t>
            </a:r>
            <a:endParaRPr sz="2000" dirty="0"/>
          </a:p>
          <a:p>
            <a:pPr marL="631825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 i="1" u="none" strike="noStrike" cap="none" dirty="0" smtClean="0">
                <a:solidFill>
                  <a:schemeClr val="dk1"/>
                </a:solidFill>
              </a:rPr>
              <a:t>Verbal</a:t>
            </a:r>
            <a:r>
              <a:rPr lang="lt-LT" sz="2000" i="1" u="none" strike="noStrike" cap="none" dirty="0" err="1" smtClean="0">
                <a:solidFill>
                  <a:schemeClr val="dk1"/>
                </a:solidFill>
              </a:rPr>
              <a:t>iškai</a:t>
            </a:r>
            <a:r>
              <a:rPr lang="lt-LT" sz="2000" i="1" u="none" strike="noStrike" cap="none" dirty="0" smtClean="0">
                <a:solidFill>
                  <a:schemeClr val="dk1"/>
                </a:solidFill>
              </a:rPr>
              <a:t> gabūs vaikai</a:t>
            </a:r>
            <a:endParaRPr sz="2000" i="1" u="none" strike="noStrike" cap="none" dirty="0">
              <a:solidFill>
                <a:schemeClr val="dk1"/>
              </a:solidFill>
            </a:endParaRPr>
          </a:p>
          <a:p>
            <a:pPr marL="631825" lvl="0" indent="-317500">
              <a:buClr>
                <a:srgbClr val="EC7320"/>
              </a:buClr>
              <a:buSzPts val="2000"/>
              <a:buChar char="o"/>
            </a:pPr>
            <a:r>
              <a:rPr lang="lt-LT" sz="2000" i="1" dirty="0"/>
              <a:t>vizualiai gabūs</a:t>
            </a:r>
            <a:r>
              <a:rPr lang="lt-LT" sz="2000" dirty="0"/>
              <a:t> </a:t>
            </a:r>
            <a:r>
              <a:rPr lang="lt-LT" sz="2000" i="1" dirty="0"/>
              <a:t>vaikai</a:t>
            </a:r>
            <a:r>
              <a:rPr lang="en-GB" sz="2000" i="1" u="none" strike="noStrike" cap="none" dirty="0" smtClean="0">
                <a:solidFill>
                  <a:schemeClr val="dk1"/>
                </a:solidFill>
              </a:rPr>
              <a:t> </a:t>
            </a:r>
            <a:endParaRPr sz="2000" i="1" u="none" strike="noStrike" cap="none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</a:pPr>
            <a:r>
              <a:rPr lang="lt-LT" sz="2000" b="1" dirty="0">
                <a:solidFill>
                  <a:srgbClr val="C55A11"/>
                </a:solidFill>
              </a:rPr>
              <a:t>Ar išsilavinimas tenkina gabiųjų poreikius</a:t>
            </a:r>
            <a:r>
              <a:rPr lang="lt-LT" sz="2000" b="1" dirty="0" smtClean="0">
                <a:solidFill>
                  <a:srgbClr val="C55A11"/>
                </a:solidFill>
              </a:rPr>
              <a:t>?</a:t>
            </a:r>
          </a:p>
          <a:p>
            <a:pPr marL="342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lt-LT" sz="2000" dirty="0" smtClean="0">
                <a:solidFill>
                  <a:schemeClr val="tx1"/>
                </a:solidFill>
              </a:rPr>
              <a:t>Mokyklos </a:t>
            </a:r>
            <a:r>
              <a:rPr lang="lt-LT" sz="2000" dirty="0">
                <a:solidFill>
                  <a:schemeClr val="tx1"/>
                </a:solidFill>
              </a:rPr>
              <a:t>aplinka nesuteikia jiems tinkamiausių galimybių ir sąlygų mokytis ar parodyti, ką moka</a:t>
            </a:r>
            <a:r>
              <a:rPr lang="lt-LT" sz="2000" dirty="0" smtClean="0">
                <a:solidFill>
                  <a:schemeClr val="tx1"/>
                </a:solidFill>
              </a:rPr>
              <a:t>;</a:t>
            </a:r>
          </a:p>
          <a:p>
            <a:pPr marL="342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lt-LT" sz="2000" dirty="0" smtClean="0">
                <a:solidFill>
                  <a:schemeClr val="tx1"/>
                </a:solidFill>
              </a:rPr>
              <a:t>Mokytojai </a:t>
            </a:r>
            <a:r>
              <a:rPr lang="lt-LT" sz="2000" dirty="0">
                <a:solidFill>
                  <a:schemeClr val="tx1"/>
                </a:solidFill>
              </a:rPr>
              <a:t>turi ribotas galimybes pastebėti ir atpažinti įvairias gabumo apraiškas.</a:t>
            </a:r>
            <a:r>
              <a:rPr lang="en-GB" sz="2000" i="0" u="none" strike="noStrike" cap="none" dirty="0" smtClean="0">
                <a:solidFill>
                  <a:schemeClr val="tx1"/>
                </a:solidFill>
              </a:rPr>
              <a:t> </a:t>
            </a:r>
            <a:endParaRPr sz="200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174" name="Google Shape;174;p39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endParaRPr lang="en-GB" sz="1900"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500" b="1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lang="lt-LT" sz="2500" b="1" dirty="0" err="1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abumai</a:t>
            </a:r>
            <a:endParaRPr sz="30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1"/>
          <p:cNvSpPr txBox="1"/>
          <p:nvPr/>
        </p:nvSpPr>
        <p:spPr>
          <a:xfrm>
            <a:off x="498874" y="1428390"/>
            <a:ext cx="11450700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400" b="1" dirty="0" err="1">
                <a:solidFill>
                  <a:srgbClr val="C55A11"/>
                </a:solidFill>
              </a:rPr>
              <a:t>Dvigubai</a:t>
            </a:r>
            <a:r>
              <a:rPr lang="en-GB" sz="2400" b="1" dirty="0">
                <a:solidFill>
                  <a:srgbClr val="C55A11"/>
                </a:solidFill>
              </a:rPr>
              <a:t> </a:t>
            </a:r>
            <a:r>
              <a:rPr lang="en-GB" sz="2400" b="1" dirty="0" err="1">
                <a:solidFill>
                  <a:srgbClr val="C55A11"/>
                </a:solidFill>
              </a:rPr>
              <a:t>išskirtinis</a:t>
            </a:r>
            <a:r>
              <a:rPr lang="en-GB" sz="2400" b="1" dirty="0">
                <a:solidFill>
                  <a:srgbClr val="C55A11"/>
                </a:solidFill>
              </a:rPr>
              <a:t> </a:t>
            </a:r>
            <a:r>
              <a:rPr lang="lt-LT" sz="2400" b="1" dirty="0" smtClean="0">
                <a:solidFill>
                  <a:srgbClr val="C55A11"/>
                </a:solidFill>
              </a:rPr>
              <a:t>vaikas</a:t>
            </a:r>
            <a:endParaRPr sz="2400" i="0" u="none" strike="noStrike" cap="none" dirty="0" smtClean="0">
              <a:solidFill>
                <a:schemeClr val="dk1"/>
              </a:solidFill>
            </a:endParaRPr>
          </a:p>
          <a:p>
            <a:pPr marL="342900" lvl="0" indent="-317500" algn="just">
              <a:buClr>
                <a:srgbClr val="EC7320"/>
              </a:buClr>
              <a:buSzPts val="2000"/>
              <a:buChar char="❖"/>
            </a:pPr>
            <a:r>
              <a:rPr lang="en-GB" sz="2000" dirty="0" err="1">
                <a:solidFill>
                  <a:schemeClr val="dk1"/>
                </a:solidFill>
              </a:rPr>
              <a:t>labai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gabūs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matematikos</a:t>
            </a:r>
            <a:r>
              <a:rPr lang="en-GB" sz="2000" dirty="0">
                <a:solidFill>
                  <a:schemeClr val="dk1"/>
                </a:solidFill>
              </a:rPr>
              <a:t>, </a:t>
            </a:r>
            <a:r>
              <a:rPr lang="en-GB" sz="2000" dirty="0" err="1">
                <a:solidFill>
                  <a:schemeClr val="dk1"/>
                </a:solidFill>
              </a:rPr>
              <a:t>rašymo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ar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muzikos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srityse</a:t>
            </a:r>
            <a:r>
              <a:rPr lang="en-GB" sz="2000" dirty="0">
                <a:solidFill>
                  <a:schemeClr val="dk1"/>
                </a:solidFill>
              </a:rPr>
              <a:t>     </a:t>
            </a:r>
            <a:r>
              <a:rPr lang="en-GB" sz="2000" i="0" u="none" strike="noStrike" cap="none" dirty="0">
                <a:solidFill>
                  <a:srgbClr val="C55A11"/>
                </a:solidFill>
              </a:rPr>
              <a:t>&amp;</a:t>
            </a:r>
            <a:endParaRPr sz="2000" i="0" u="none" strike="noStrike" cap="none" dirty="0">
              <a:solidFill>
                <a:schemeClr val="dk1"/>
              </a:solidFill>
            </a:endParaRPr>
          </a:p>
          <a:p>
            <a:pPr marL="342900" lvl="0" indent="-317500" algn="just">
              <a:buClr>
                <a:srgbClr val="EC7320"/>
              </a:buClr>
              <a:buSzPts val="2000"/>
              <a:buChar char="❖"/>
            </a:pPr>
            <a:r>
              <a:rPr lang="lt-LT" sz="2000" dirty="0" smtClean="0">
                <a:solidFill>
                  <a:schemeClr val="dk1"/>
                </a:solidFill>
              </a:rPr>
              <a:t>susiduria </a:t>
            </a:r>
            <a:r>
              <a:rPr lang="lt-LT" sz="2000" dirty="0">
                <a:solidFill>
                  <a:schemeClr val="dk1"/>
                </a:solidFill>
              </a:rPr>
              <a:t>su sunkumais, turinčiais įtakos jų mokymuisi, pvz. ADHD, </a:t>
            </a:r>
            <a:r>
              <a:rPr lang="lt-LT" sz="2000" dirty="0" err="1">
                <a:solidFill>
                  <a:schemeClr val="dk1"/>
                </a:solidFill>
              </a:rPr>
              <a:t>disleksija</a:t>
            </a:r>
            <a:r>
              <a:rPr lang="lt-LT" sz="2000" dirty="0">
                <a:solidFill>
                  <a:schemeClr val="dk1"/>
                </a:solidFill>
              </a:rPr>
              <a:t>, </a:t>
            </a:r>
            <a:r>
              <a:rPr lang="lt-LT" sz="2000" dirty="0" err="1">
                <a:solidFill>
                  <a:schemeClr val="dk1"/>
                </a:solidFill>
              </a:rPr>
              <a:t>diskalkulija</a:t>
            </a:r>
            <a:r>
              <a:rPr lang="lt-LT" sz="2000" dirty="0">
                <a:solidFill>
                  <a:schemeClr val="dk1"/>
                </a:solidFill>
              </a:rPr>
              <a:t>, autizmas ar kitomis jutimų apdorojimo </a:t>
            </a:r>
            <a:r>
              <a:rPr lang="lt-LT" sz="2000" dirty="0" smtClean="0">
                <a:solidFill>
                  <a:schemeClr val="dk1"/>
                </a:solidFill>
              </a:rPr>
              <a:t>problemomis.</a:t>
            </a:r>
            <a:endParaRPr sz="2000" dirty="0">
              <a:solidFill>
                <a:schemeClr val="dk1"/>
              </a:solidFill>
            </a:endParaRPr>
          </a:p>
          <a:p>
            <a:pPr lvl="0" algn="just"/>
            <a:r>
              <a:rPr lang="lt-LT" sz="2000" dirty="0" smtClean="0"/>
              <a:t>    </a:t>
            </a:r>
            <a:r>
              <a:rPr lang="lt-LT" sz="2000" i="1" dirty="0" smtClean="0"/>
              <a:t>Sudėtingiausią </a:t>
            </a:r>
            <a:r>
              <a:rPr lang="lt-LT" sz="2000" i="1" dirty="0"/>
              <a:t>grupę sudaro vaikai, kurie atitinka abi šias </a:t>
            </a:r>
            <a:r>
              <a:rPr lang="lt-LT" sz="2000" i="1" dirty="0" smtClean="0"/>
              <a:t>kategorijas</a:t>
            </a:r>
            <a:r>
              <a:rPr lang="lt-LT" sz="2000" dirty="0" smtClean="0"/>
              <a:t>.</a:t>
            </a:r>
          </a:p>
          <a:p>
            <a:pPr lvl="0" algn="just"/>
            <a:endParaRPr sz="20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b="1" i="0" u="none" strike="noStrike" cap="none" dirty="0" smtClean="0">
                <a:solidFill>
                  <a:schemeClr val="dk1"/>
                </a:solidFill>
              </a:rPr>
              <a:t>Iššūkiai</a:t>
            </a:r>
            <a:endParaRPr sz="2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</a:endParaRPr>
          </a:p>
          <a:p>
            <a:pPr marL="342900" lvl="0" indent="-317500" algn="just">
              <a:buClr>
                <a:srgbClr val="EC7320"/>
              </a:buClr>
              <a:buSzPts val="2000"/>
              <a:buChar char="❖"/>
            </a:pPr>
            <a:r>
              <a:rPr lang="lt-LT" sz="2000" dirty="0">
                <a:solidFill>
                  <a:schemeClr val="dk1"/>
                </a:solidFill>
              </a:rPr>
              <a:t>kai sėkmingai atpažįstami dvigubai išskirtiniai vaikai, atrodo, kad sunku gauti pagalbą, kurios jiems reikia mokykloje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;</a:t>
            </a:r>
            <a:endParaRPr sz="2000" i="0" u="none" strike="noStrike" cap="none" dirty="0">
              <a:solidFill>
                <a:schemeClr val="dk1"/>
              </a:solidFill>
            </a:endParaRPr>
          </a:p>
          <a:p>
            <a:pPr marL="342900" lvl="0" indent="-317500" algn="just">
              <a:buClr>
                <a:srgbClr val="EC7320"/>
              </a:buClr>
              <a:buSzPts val="2000"/>
              <a:buChar char="❖"/>
            </a:pPr>
            <a:r>
              <a:rPr lang="lt-LT" sz="2000" dirty="0">
                <a:solidFill>
                  <a:schemeClr val="dk1"/>
                </a:solidFill>
              </a:rPr>
              <a:t>kai gabumai lieka </a:t>
            </a:r>
            <a:r>
              <a:rPr lang="lt-LT" sz="2000" dirty="0" smtClean="0">
                <a:solidFill>
                  <a:schemeClr val="dk1"/>
                </a:solidFill>
              </a:rPr>
              <a:t>nepastebėti, </a:t>
            </a:r>
            <a:r>
              <a:rPr lang="lt-LT" sz="2000" dirty="0">
                <a:solidFill>
                  <a:schemeClr val="dk1"/>
                </a:solidFill>
              </a:rPr>
              <a:t>tai gali nesukelti jam reikšmingo iššūkio, o tik nusivylimą ir nerimą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.</a:t>
            </a:r>
            <a:endParaRPr sz="20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81" name="Google Shape;181;p41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endParaRPr lang="en-GB" sz="1900" dirty="0"/>
          </a:p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n-GB" sz="25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Gabumai</a:t>
            </a:r>
            <a:endParaRPr lang="en-GB" sz="3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/>
          <p:nvPr/>
        </p:nvSpPr>
        <p:spPr>
          <a:xfrm>
            <a:off x="643275" y="1420775"/>
            <a:ext cx="10787100" cy="495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2000" dirty="0"/>
              <a:t>K</a:t>
            </a:r>
            <a:r>
              <a:rPr lang="lt-LT" sz="2000" dirty="0" smtClean="0"/>
              <a:t>ai </a:t>
            </a:r>
            <a:r>
              <a:rPr lang="lt-LT" sz="2000" dirty="0"/>
              <a:t>kurių bendrųjų elgesio bruožų, kuriuos gali parodyti gabūs </a:t>
            </a:r>
            <a:r>
              <a:rPr lang="lt-LT" sz="2000" dirty="0" smtClean="0"/>
              <a:t>vaikai, sąrašas 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</a:rPr>
              <a:t> </a:t>
            </a:r>
            <a:endParaRPr sz="1800" b="1" i="0" u="none" strike="noStrike" cap="none" dirty="0">
              <a:solidFill>
                <a:schemeClr val="dk1"/>
              </a:solidFill>
            </a:endParaRPr>
          </a:p>
          <a:p>
            <a:pPr marL="314325" lvl="0">
              <a:lnSpc>
                <a:spcPct val="115000"/>
              </a:lnSpc>
              <a:buClr>
                <a:srgbClr val="EC7320"/>
              </a:buClr>
              <a:buSzPts val="2000"/>
            </a:pPr>
            <a:r>
              <a:rPr lang="lt-LT" sz="2000" dirty="0">
                <a:solidFill>
                  <a:schemeClr val="dk1"/>
                </a:solidFill>
              </a:rPr>
              <a:t>●	Smalsus ir motyvuotas;</a:t>
            </a:r>
          </a:p>
          <a:p>
            <a:pPr marL="314325" lvl="0">
              <a:lnSpc>
                <a:spcPct val="115000"/>
              </a:lnSpc>
              <a:buClr>
                <a:srgbClr val="EC7320"/>
              </a:buClr>
              <a:buSzPts val="2000"/>
            </a:pPr>
            <a:r>
              <a:rPr lang="lt-LT" sz="2000" dirty="0">
                <a:solidFill>
                  <a:schemeClr val="dk1"/>
                </a:solidFill>
              </a:rPr>
              <a:t>●	užduodantis daug klausimų;</a:t>
            </a:r>
          </a:p>
          <a:p>
            <a:pPr marL="314325" lvl="0">
              <a:lnSpc>
                <a:spcPct val="115000"/>
              </a:lnSpc>
              <a:buClr>
                <a:srgbClr val="EC7320"/>
              </a:buClr>
              <a:buSzPts val="2000"/>
            </a:pPr>
            <a:r>
              <a:rPr lang="lt-LT" sz="2000" dirty="0">
                <a:solidFill>
                  <a:schemeClr val="dk1"/>
                </a:solidFill>
              </a:rPr>
              <a:t>●	turintis gerą atmintį;</a:t>
            </a:r>
          </a:p>
          <a:p>
            <a:pPr marL="314325" lvl="0">
              <a:lnSpc>
                <a:spcPct val="115000"/>
              </a:lnSpc>
              <a:buClr>
                <a:srgbClr val="EC7320"/>
              </a:buClr>
              <a:buSzPts val="2000"/>
            </a:pPr>
            <a:r>
              <a:rPr lang="lt-LT" sz="2000" dirty="0">
                <a:solidFill>
                  <a:schemeClr val="dk1"/>
                </a:solidFill>
              </a:rPr>
              <a:t>●	lengvai įsimenantis informaciją;</a:t>
            </a:r>
          </a:p>
          <a:p>
            <a:pPr marL="314325" lvl="0">
              <a:lnSpc>
                <a:spcPct val="115000"/>
              </a:lnSpc>
              <a:buClr>
                <a:srgbClr val="EC7320"/>
              </a:buClr>
              <a:buSzPts val="2000"/>
            </a:pPr>
            <a:r>
              <a:rPr lang="lt-LT" sz="2000" dirty="0">
                <a:solidFill>
                  <a:schemeClr val="dk1"/>
                </a:solidFill>
              </a:rPr>
              <a:t>●	ankstesniame amžiuje įvaldyti skaitymo įgūdžiai;</a:t>
            </a:r>
          </a:p>
          <a:p>
            <a:pPr marL="314325" lvl="0">
              <a:lnSpc>
                <a:spcPct val="115000"/>
              </a:lnSpc>
              <a:buClr>
                <a:srgbClr val="EC7320"/>
              </a:buClr>
              <a:buSzPts val="2000"/>
            </a:pPr>
            <a:r>
              <a:rPr lang="lt-LT" sz="2000" dirty="0">
                <a:solidFill>
                  <a:schemeClr val="dk1"/>
                </a:solidFill>
              </a:rPr>
              <a:t>●	stiprūs matematikos įgūdžiai;</a:t>
            </a:r>
          </a:p>
          <a:p>
            <a:pPr marL="314325" lvl="0">
              <a:lnSpc>
                <a:spcPct val="115000"/>
              </a:lnSpc>
              <a:buClr>
                <a:srgbClr val="EC7320"/>
              </a:buClr>
              <a:buSzPts val="2000"/>
            </a:pPr>
            <a:r>
              <a:rPr lang="lt-LT" sz="2000" dirty="0">
                <a:solidFill>
                  <a:schemeClr val="dk1"/>
                </a:solidFill>
              </a:rPr>
              <a:t>●	savarankiškai mąstantis;</a:t>
            </a:r>
          </a:p>
          <a:p>
            <a:pPr marL="314325" lvl="0">
              <a:lnSpc>
                <a:spcPct val="115000"/>
              </a:lnSpc>
              <a:buClr>
                <a:srgbClr val="EC7320"/>
              </a:buClr>
              <a:buSzPts val="2000"/>
            </a:pPr>
            <a:r>
              <a:rPr lang="lt-LT" sz="2000" dirty="0">
                <a:solidFill>
                  <a:schemeClr val="dk1"/>
                </a:solidFill>
              </a:rPr>
              <a:t>●	išreiškiantis unikalias bei originalias nuomones;</a:t>
            </a:r>
          </a:p>
          <a:p>
            <a:pPr marL="314325" lvl="0">
              <a:lnSpc>
                <a:spcPct val="115000"/>
              </a:lnSpc>
              <a:buClr>
                <a:srgbClr val="EC7320"/>
              </a:buClr>
              <a:buSzPts val="2000"/>
            </a:pPr>
            <a:r>
              <a:rPr lang="lt-LT" sz="2000" dirty="0">
                <a:solidFill>
                  <a:schemeClr val="dk1"/>
                </a:solidFill>
              </a:rPr>
              <a:t>●	turintis aukštesnio lygio mąstymo ir problemų sprendimo įgūdžių;</a:t>
            </a:r>
          </a:p>
          <a:p>
            <a:pPr marL="314325" lvl="0">
              <a:lnSpc>
                <a:spcPct val="115000"/>
              </a:lnSpc>
              <a:buClr>
                <a:srgbClr val="EC7320"/>
              </a:buClr>
              <a:buSzPts val="2000"/>
            </a:pPr>
            <a:r>
              <a:rPr lang="lt-LT" sz="2000" dirty="0">
                <a:solidFill>
                  <a:schemeClr val="dk1"/>
                </a:solidFill>
              </a:rPr>
              <a:t>●	pasižymintis stipriu teisingumo jausmu ir mėgstantis dalyvauti diskusijose aktualiais klausimais ir realiomis problemomis.</a:t>
            </a:r>
          </a:p>
          <a:p>
            <a:pPr marL="314325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</a:pPr>
            <a:endParaRPr sz="20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88" name="Google Shape;188;p43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endParaRPr lang="en-GB" sz="1900" dirty="0"/>
          </a:p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en-GB" sz="25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Gabumai</a:t>
            </a:r>
            <a:endParaRPr lang="en-GB" sz="3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9" name="Google Shape;189;p43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7584400" y="2123688"/>
            <a:ext cx="3935150" cy="26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6"/>
          <p:cNvSpPr txBox="1"/>
          <p:nvPr/>
        </p:nvSpPr>
        <p:spPr>
          <a:xfrm>
            <a:off x="808567" y="2081932"/>
            <a:ext cx="10521600" cy="305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n-GB" sz="7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 </a:t>
            </a:r>
            <a:r>
              <a:rPr lang="lt-LT" sz="60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GRĖSMĖ</a:t>
            </a:r>
            <a:r>
              <a:rPr lang="en-GB" sz="60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6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9"/>
          <p:cNvSpPr txBox="1"/>
          <p:nvPr/>
        </p:nvSpPr>
        <p:spPr>
          <a:xfrm>
            <a:off x="527134" y="1652792"/>
            <a:ext cx="11450700" cy="444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000" dirty="0" err="1">
                <a:solidFill>
                  <a:srgbClr val="C55A11"/>
                </a:solidFill>
              </a:rPr>
              <a:t>Nuotolinio</a:t>
            </a:r>
            <a:r>
              <a:rPr lang="en-GB" sz="2000" dirty="0">
                <a:solidFill>
                  <a:srgbClr val="C55A11"/>
                </a:solidFill>
              </a:rPr>
              <a:t> </a:t>
            </a:r>
            <a:r>
              <a:rPr lang="en-GB" sz="2000" dirty="0" err="1">
                <a:solidFill>
                  <a:srgbClr val="C55A11"/>
                </a:solidFill>
              </a:rPr>
              <a:t>mokymosi</a:t>
            </a:r>
            <a:r>
              <a:rPr lang="en-GB" sz="2000" dirty="0">
                <a:solidFill>
                  <a:srgbClr val="C55A11"/>
                </a:solidFill>
              </a:rPr>
              <a:t> </a:t>
            </a:r>
            <a:r>
              <a:rPr lang="en-GB" sz="2000" dirty="0" err="1">
                <a:solidFill>
                  <a:srgbClr val="C55A11"/>
                </a:solidFill>
              </a:rPr>
              <a:t>iššūkiai</a:t>
            </a:r>
            <a:r>
              <a:rPr lang="en-GB" sz="2000" dirty="0">
                <a:solidFill>
                  <a:srgbClr val="C55A11"/>
                </a:solidFill>
              </a:rPr>
              <a:t> </a:t>
            </a:r>
            <a:r>
              <a:rPr lang="en-GB" sz="2000" dirty="0" err="1">
                <a:solidFill>
                  <a:srgbClr val="C55A11"/>
                </a:solidFill>
              </a:rPr>
              <a:t>pažeidžiamiems</a:t>
            </a:r>
            <a:r>
              <a:rPr lang="en-GB" sz="2000" dirty="0">
                <a:solidFill>
                  <a:srgbClr val="C55A11"/>
                </a:solidFill>
              </a:rPr>
              <a:t> </a:t>
            </a:r>
            <a:r>
              <a:rPr lang="en-GB" sz="2000" dirty="0" err="1" smtClean="0">
                <a:solidFill>
                  <a:srgbClr val="C55A11"/>
                </a:solidFill>
              </a:rPr>
              <a:t>besimokantiesiems</a:t>
            </a:r>
            <a:r>
              <a:rPr lang="en-GB" sz="2000" dirty="0" smtClean="0">
                <a:solidFill>
                  <a:srgbClr val="C55A11"/>
                </a:solidFill>
              </a:rPr>
              <a:t>:</a:t>
            </a:r>
            <a:endParaRPr dirty="0"/>
          </a:p>
          <a:p>
            <a:pPr marL="682625" lvl="0" indent="-317500" algn="just">
              <a:lnSpc>
                <a:spcPct val="115000"/>
              </a:lnSpc>
              <a:buClr>
                <a:srgbClr val="EC7320"/>
              </a:buClr>
              <a:buSzPts val="2000"/>
              <a:buChar char="o"/>
            </a:pPr>
            <a:r>
              <a:rPr lang="en-GB" sz="2000" dirty="0" err="1" smtClean="0"/>
              <a:t>kliūt</a:t>
            </a:r>
            <a:r>
              <a:rPr lang="lt-LT" sz="2000" dirty="0" smtClean="0"/>
              <a:t>y</a:t>
            </a:r>
            <a:r>
              <a:rPr lang="en-GB" sz="2000" dirty="0" smtClean="0"/>
              <a:t>s </a:t>
            </a:r>
            <a:r>
              <a:rPr lang="lt-LT" sz="2000" dirty="0" smtClean="0"/>
              <a:t>panaudojant</a:t>
            </a:r>
            <a:r>
              <a:rPr lang="en-GB" sz="2000" dirty="0" smtClean="0"/>
              <a:t> </a:t>
            </a:r>
            <a:r>
              <a:rPr lang="en-GB" sz="2000" dirty="0" err="1"/>
              <a:t>technologijas</a:t>
            </a:r>
            <a:r>
              <a:rPr lang="en-GB" sz="2000" dirty="0"/>
              <a:t>;</a:t>
            </a:r>
            <a:endParaRPr sz="2000" dirty="0"/>
          </a:p>
          <a:p>
            <a:pPr marL="682625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lt-LT" sz="2000" dirty="0" smtClean="0">
                <a:solidFill>
                  <a:schemeClr val="dk1"/>
                </a:solidFill>
              </a:rPr>
              <a:t>Išnaudojimo </a:t>
            </a:r>
            <a:r>
              <a:rPr lang="en-GB" sz="2000" dirty="0" err="1" smtClean="0">
                <a:solidFill>
                  <a:schemeClr val="dk1"/>
                </a:solidFill>
              </a:rPr>
              <a:t>ri</a:t>
            </a:r>
            <a:r>
              <a:rPr lang="lt-LT" sz="2000" dirty="0" err="1" smtClean="0">
                <a:solidFill>
                  <a:schemeClr val="dk1"/>
                </a:solidFill>
              </a:rPr>
              <a:t>zika</a:t>
            </a:r>
            <a:r>
              <a:rPr lang="en-GB" sz="2000" dirty="0" smtClean="0">
                <a:solidFill>
                  <a:schemeClr val="dk1"/>
                </a:solidFill>
              </a:rPr>
              <a:t>;</a:t>
            </a:r>
            <a:endParaRPr sz="2000" dirty="0">
              <a:solidFill>
                <a:schemeClr val="dk1"/>
              </a:solidFill>
            </a:endParaRPr>
          </a:p>
          <a:p>
            <a:pPr marL="682625" lvl="0" indent="-317500" algn="just">
              <a:lnSpc>
                <a:spcPct val="115000"/>
              </a:lnSpc>
              <a:buClr>
                <a:srgbClr val="EC7320"/>
              </a:buClr>
              <a:buSzPts val="2000"/>
              <a:buChar char="o"/>
            </a:pPr>
            <a:r>
              <a:rPr lang="lt-LT" sz="2000" dirty="0" smtClean="0"/>
              <a:t>ribota prieiga </a:t>
            </a:r>
            <a:r>
              <a:rPr lang="lt-LT" sz="2000" dirty="0"/>
              <a:t>prie kokybiškos sveikatos priežiūros, </a:t>
            </a:r>
            <a:r>
              <a:rPr lang="lt-LT" sz="2000" dirty="0" smtClean="0"/>
              <a:t>smurtas </a:t>
            </a:r>
            <a:r>
              <a:rPr lang="lt-LT" sz="2000" dirty="0"/>
              <a:t>šeimoje, </a:t>
            </a:r>
            <a:r>
              <a:rPr lang="lt-LT" sz="2000" dirty="0" smtClean="0"/>
              <a:t>nepriežiūra </a:t>
            </a:r>
            <a:r>
              <a:rPr lang="lt-LT" sz="2000" dirty="0"/>
              <a:t>ar </a:t>
            </a:r>
            <a:r>
              <a:rPr lang="lt-LT" sz="2000" dirty="0" smtClean="0"/>
              <a:t>prievarta</a:t>
            </a:r>
            <a:r>
              <a:rPr lang="en-GB" sz="2000" dirty="0" smtClean="0">
                <a:solidFill>
                  <a:schemeClr val="dk1"/>
                </a:solidFill>
              </a:rPr>
              <a:t>;</a:t>
            </a:r>
            <a:endParaRPr sz="2000" dirty="0">
              <a:solidFill>
                <a:schemeClr val="dk1"/>
              </a:solidFill>
            </a:endParaRPr>
          </a:p>
          <a:p>
            <a:pPr marL="682625" lvl="0" indent="-317500" algn="just">
              <a:lnSpc>
                <a:spcPct val="115000"/>
              </a:lnSpc>
              <a:buClr>
                <a:srgbClr val="EC7320"/>
              </a:buClr>
              <a:buSzPts val="2000"/>
              <a:buChar char="o"/>
            </a:pPr>
            <a:r>
              <a:rPr lang="lt-LT" sz="2000" dirty="0">
                <a:solidFill>
                  <a:schemeClr val="dk1"/>
                </a:solidFill>
              </a:rPr>
              <a:t>trūksta tinkamo maisto, kai nėra galimybės gauti nemokamo ar subsidijuojamo maitinimo mokykloje ir netinkama mityba</a:t>
            </a:r>
            <a:r>
              <a:rPr lang="lt-LT" sz="2000" dirty="0" smtClean="0">
                <a:solidFill>
                  <a:schemeClr val="dk1"/>
                </a:solidFill>
              </a:rPr>
              <a:t>;</a:t>
            </a:r>
          </a:p>
          <a:p>
            <a:pPr marL="682625" lvl="0" indent="-317500" algn="just">
              <a:lnSpc>
                <a:spcPct val="115000"/>
              </a:lnSpc>
              <a:buClr>
                <a:srgbClr val="EC7320"/>
              </a:buClr>
              <a:buSzPts val="2000"/>
              <a:buChar char="o"/>
            </a:pPr>
            <a:r>
              <a:rPr lang="lt-LT" sz="2000" dirty="0" smtClean="0">
                <a:solidFill>
                  <a:schemeClr val="dk1"/>
                </a:solidFill>
              </a:rPr>
              <a:t>sumažėjusi </a:t>
            </a:r>
            <a:r>
              <a:rPr lang="lt-LT" sz="2000" dirty="0">
                <a:solidFill>
                  <a:schemeClr val="dk1"/>
                </a:solidFill>
              </a:rPr>
              <a:t>prieiga prie švietimo pagalbos ir individualizuotų mokymosi intervencijų</a:t>
            </a:r>
            <a:r>
              <a:rPr lang="lt-LT" sz="2000" dirty="0" smtClean="0">
                <a:solidFill>
                  <a:schemeClr val="dk1"/>
                </a:solidFill>
              </a:rPr>
              <a:t>;</a:t>
            </a:r>
          </a:p>
          <a:p>
            <a:pPr marL="682625" lvl="0" indent="-317500" algn="just">
              <a:lnSpc>
                <a:spcPct val="115000"/>
              </a:lnSpc>
              <a:buClr>
                <a:srgbClr val="EC7320"/>
              </a:buClr>
              <a:buSzPts val="2000"/>
              <a:buChar char="o"/>
            </a:pPr>
            <a:r>
              <a:rPr lang="lt-LT" sz="2000" dirty="0" smtClean="0">
                <a:solidFill>
                  <a:schemeClr val="dk1"/>
                </a:solidFill>
              </a:rPr>
              <a:t>socialinių </a:t>
            </a:r>
            <a:r>
              <a:rPr lang="lt-LT" sz="2000" dirty="0">
                <a:solidFill>
                  <a:schemeClr val="dk1"/>
                </a:solidFill>
              </a:rPr>
              <a:t>ryšių praradimas</a:t>
            </a:r>
            <a:r>
              <a:rPr lang="lt-LT" sz="2000" dirty="0" smtClean="0">
                <a:solidFill>
                  <a:schemeClr val="dk1"/>
                </a:solidFill>
              </a:rPr>
              <a:t>;</a:t>
            </a:r>
          </a:p>
          <a:p>
            <a:pPr marL="682625" lvl="0" indent="-317500" algn="just">
              <a:lnSpc>
                <a:spcPct val="115000"/>
              </a:lnSpc>
              <a:buClr>
                <a:srgbClr val="EC7320"/>
              </a:buClr>
              <a:buSzPts val="2000"/>
              <a:buChar char="o"/>
            </a:pPr>
            <a:r>
              <a:rPr lang="lt-LT" sz="2000" dirty="0" smtClean="0">
                <a:solidFill>
                  <a:schemeClr val="dk1"/>
                </a:solidFill>
              </a:rPr>
              <a:t>neprieinami </a:t>
            </a:r>
            <a:r>
              <a:rPr lang="lt-LT" sz="2000" dirty="0">
                <a:solidFill>
                  <a:schemeClr val="dk1"/>
                </a:solidFill>
              </a:rPr>
              <a:t>ištekliai akliesiems ar kurtiesiems studentams, net jei tokia technologija yra</a:t>
            </a:r>
            <a:r>
              <a:rPr lang="lt-LT" sz="2000" dirty="0" smtClean="0">
                <a:solidFill>
                  <a:schemeClr val="dk1"/>
                </a:solidFill>
              </a:rPr>
              <a:t>;</a:t>
            </a:r>
          </a:p>
          <a:p>
            <a:pPr marL="682625" lvl="0" indent="-317500" algn="just">
              <a:lnSpc>
                <a:spcPct val="115000"/>
              </a:lnSpc>
              <a:buClr>
                <a:srgbClr val="EC7320"/>
              </a:buClr>
              <a:buSzPts val="2000"/>
              <a:buChar char="o"/>
            </a:pPr>
            <a:r>
              <a:rPr lang="lt-LT" sz="2000" dirty="0" smtClean="0">
                <a:solidFill>
                  <a:schemeClr val="dk1"/>
                </a:solidFill>
              </a:rPr>
              <a:t>kova </a:t>
            </a:r>
            <a:r>
              <a:rPr lang="lt-LT" sz="2000" dirty="0">
                <a:solidFill>
                  <a:schemeClr val="dk1"/>
                </a:solidFill>
              </a:rPr>
              <a:t>su savarankišku darbu prie kompiuterio mokiniams, turintiems dėmesio trūkumo, </a:t>
            </a:r>
            <a:r>
              <a:rPr lang="lt-LT" sz="2000" dirty="0" err="1">
                <a:solidFill>
                  <a:schemeClr val="dk1"/>
                </a:solidFill>
              </a:rPr>
              <a:t>hiperaktyvumo</a:t>
            </a:r>
            <a:r>
              <a:rPr lang="lt-LT" sz="2000" dirty="0">
                <a:solidFill>
                  <a:schemeClr val="dk1"/>
                </a:solidFill>
              </a:rPr>
              <a:t> sutrikimą arba besimokantiems, kurie jautrūs pokyčiams, pavyzdžiui, turintiems autizmo spektro sutrikimų.</a:t>
            </a:r>
            <a:endParaRPr sz="2000" dirty="0"/>
          </a:p>
        </p:txBody>
      </p:sp>
      <p:sp>
        <p:nvSpPr>
          <p:cNvPr id="201" name="Google Shape;201;p49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endParaRPr lang="en-GB" sz="1900"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500" b="1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 </a:t>
            </a:r>
            <a:r>
              <a:rPr lang="lt-LT" sz="2500" b="1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grėsmės</a:t>
            </a:r>
            <a:endParaRPr sz="35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 txBox="1"/>
          <p:nvPr/>
        </p:nvSpPr>
        <p:spPr>
          <a:xfrm>
            <a:off x="554181" y="1891874"/>
            <a:ext cx="1145070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lt-LT" sz="2800" dirty="0">
                <a:solidFill>
                  <a:srgbClr val="C55A11"/>
                </a:solidFill>
              </a:rPr>
              <a:t>Pagrindinės paslaugos, kurios buvo apribotos arba prarastos dėl mokyklų uždarymo</a:t>
            </a:r>
            <a:endParaRPr sz="2000" b="1" i="0" u="none" strike="noStrike" cap="none" dirty="0">
              <a:solidFill>
                <a:srgbClr val="C55A11"/>
              </a:solidFill>
            </a:endParaRPr>
          </a:p>
          <a:p>
            <a:pPr marL="682625" lvl="0" indent="-342900" algn="just">
              <a:buClr>
                <a:srgbClr val="EC7320"/>
              </a:buClr>
              <a:buSzPts val="2400"/>
              <a:buChar char="o"/>
            </a:pPr>
            <a:r>
              <a:rPr lang="lt-LT" sz="2000" dirty="0"/>
              <a:t>mokyklose </a:t>
            </a:r>
            <a:r>
              <a:rPr lang="lt-LT" sz="2000" dirty="0" smtClean="0"/>
              <a:t>vykdomos </a:t>
            </a:r>
            <a:r>
              <a:rPr lang="lt-LT" sz="2000" dirty="0"/>
              <a:t>mitybos ir maisto papildų </a:t>
            </a:r>
            <a:r>
              <a:rPr lang="lt-LT" sz="2000" dirty="0" smtClean="0"/>
              <a:t>papildomos programos</a:t>
            </a:r>
            <a:r>
              <a:rPr lang="en-GB" sz="2000" dirty="0" smtClean="0"/>
              <a:t>;</a:t>
            </a:r>
            <a:endParaRPr dirty="0"/>
          </a:p>
          <a:p>
            <a:pPr marL="682625" lvl="0" indent="-342900" algn="just">
              <a:buClr>
                <a:srgbClr val="EC7320"/>
              </a:buClr>
              <a:buSzPts val="2400"/>
              <a:buChar char="o"/>
            </a:pPr>
            <a:r>
              <a:rPr lang="lt-LT" sz="2000" dirty="0"/>
              <a:t>specializuota ar </a:t>
            </a:r>
            <a:r>
              <a:rPr lang="lt-LT" sz="2000" dirty="0" smtClean="0"/>
              <a:t>reabilitacinė </a:t>
            </a:r>
            <a:r>
              <a:rPr lang="lt-LT" sz="2000" dirty="0"/>
              <a:t>priežiūra</a:t>
            </a:r>
            <a:r>
              <a:rPr lang="en-GB" sz="2000" dirty="0" smtClean="0">
                <a:solidFill>
                  <a:schemeClr val="dk1"/>
                </a:solidFill>
              </a:rPr>
              <a:t>;</a:t>
            </a:r>
            <a:endParaRPr dirty="0"/>
          </a:p>
          <a:p>
            <a:pPr marL="682625" lvl="0" indent="-342900" algn="just">
              <a:buClr>
                <a:srgbClr val="EC7320"/>
              </a:buClr>
              <a:buSzPts val="2400"/>
              <a:buChar char="o"/>
            </a:pPr>
            <a:r>
              <a:rPr lang="lt-LT" sz="2000" dirty="0"/>
              <a:t>naudotis oficialiomis psichikos sveikatos ir psichosocialinės paramos paslaugomis</a:t>
            </a:r>
            <a:r>
              <a:rPr lang="en-GB" sz="2000" dirty="0" smtClean="0">
                <a:solidFill>
                  <a:schemeClr val="dk1"/>
                </a:solidFill>
              </a:rPr>
              <a:t>;</a:t>
            </a:r>
            <a:endParaRPr dirty="0"/>
          </a:p>
          <a:p>
            <a:pPr marL="682625" lvl="0" indent="-342900" algn="just">
              <a:buClr>
                <a:srgbClr val="EC7320"/>
              </a:buClr>
              <a:buSzPts val="2400"/>
              <a:buChar char="o"/>
            </a:pPr>
            <a:r>
              <a:rPr lang="lt-LT" sz="2000" dirty="0" smtClean="0"/>
              <a:t>socialiniai </a:t>
            </a:r>
            <a:r>
              <a:rPr lang="lt-LT" sz="2000" dirty="0"/>
              <a:t>patogumus ir apsaugos </a:t>
            </a:r>
            <a:r>
              <a:rPr lang="lt-LT" sz="2000" dirty="0" smtClean="0"/>
              <a:t>priemonės</a:t>
            </a:r>
            <a:r>
              <a:rPr lang="en-GB" sz="2000" i="0" u="none" strike="noStrike" cap="none" dirty="0" smtClean="0">
                <a:solidFill>
                  <a:srgbClr val="000000"/>
                </a:solidFill>
              </a:rPr>
              <a:t>.</a:t>
            </a:r>
            <a:endParaRPr sz="3600" b="1" i="0" u="none" strike="noStrike" cap="none" dirty="0">
              <a:solidFill>
                <a:srgbClr val="8A6600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cap="none" dirty="0">
                <a:solidFill>
                  <a:schemeClr val="dk1"/>
                </a:solidFill>
              </a:rPr>
              <a:t>    </a:t>
            </a:r>
            <a:endParaRPr sz="20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08" name="Google Shape;208;p51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lt-LT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 </a:t>
            </a:r>
            <a:r>
              <a:rPr lang="lt-LT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lt-LT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iššūkiai</a:t>
            </a:r>
            <a:endParaRPr lang="lt-LT" sz="1900" dirty="0"/>
          </a:p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lt-LT" sz="25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 grėsmės</a:t>
            </a:r>
            <a:endParaRPr lang="lt-LT" sz="35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3"/>
          <p:cNvSpPr txBox="1"/>
          <p:nvPr/>
        </p:nvSpPr>
        <p:spPr>
          <a:xfrm>
            <a:off x="619025" y="1843650"/>
            <a:ext cx="110706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2800" dirty="0" err="1" smtClean="0">
                <a:solidFill>
                  <a:srgbClr val="C55A11"/>
                </a:solidFill>
              </a:rPr>
              <a:t>Kelias</a:t>
            </a:r>
            <a:r>
              <a:rPr lang="en-GB" sz="2800" dirty="0" smtClean="0">
                <a:solidFill>
                  <a:srgbClr val="C55A11"/>
                </a:solidFill>
              </a:rPr>
              <a:t> </a:t>
            </a:r>
            <a:r>
              <a:rPr lang="en-GB" sz="2800" dirty="0">
                <a:solidFill>
                  <a:srgbClr val="C55A11"/>
                </a:solidFill>
              </a:rPr>
              <a:t>į </a:t>
            </a:r>
            <a:r>
              <a:rPr lang="en-GB" sz="2800" dirty="0" err="1" smtClean="0">
                <a:solidFill>
                  <a:srgbClr val="C55A11"/>
                </a:solidFill>
              </a:rPr>
              <a:t>atsigavimą</a:t>
            </a:r>
            <a:endParaRPr dirty="0" smtClean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cap="none" dirty="0" smtClean="0">
                <a:solidFill>
                  <a:schemeClr val="dk1"/>
                </a:solidFill>
              </a:rPr>
              <a:t>      </a:t>
            </a:r>
            <a:endParaRPr dirty="0" smtClean="0"/>
          </a:p>
          <a:p>
            <a:pPr lvl="0" algn="just"/>
            <a:r>
              <a:rPr lang="lt-LT" sz="2000" dirty="0">
                <a:solidFill>
                  <a:schemeClr val="dk1"/>
                </a:solidFill>
              </a:rPr>
              <a:t>Atkuriant švietimą siekiama užtikrinti, kad:</a:t>
            </a:r>
          </a:p>
          <a:p>
            <a:pPr lvl="0" algn="just"/>
            <a:r>
              <a:rPr lang="lt-LT" sz="2000" dirty="0">
                <a:solidFill>
                  <a:schemeClr val="dk1"/>
                </a:solidFill>
              </a:rPr>
              <a:t>●	</a:t>
            </a:r>
            <a:r>
              <a:rPr lang="lt-LT" sz="2000" b="1" dirty="0">
                <a:solidFill>
                  <a:schemeClr val="dk1"/>
                </a:solidFill>
              </a:rPr>
              <a:t>Nė vienas vaikas nėra paliekamas nuošalyje </a:t>
            </a:r>
            <a:r>
              <a:rPr lang="lt-LT" sz="2000" dirty="0">
                <a:solidFill>
                  <a:schemeClr val="dk1"/>
                </a:solidFill>
              </a:rPr>
              <a:t>– užtikrinti, kad visi vaikai ir jaunimas grįžtų į mokyklą ir gautų visapusišką paramą siekiant sėkmės;</a:t>
            </a:r>
          </a:p>
          <a:p>
            <a:pPr lvl="0" algn="just"/>
            <a:r>
              <a:rPr lang="lt-LT" sz="2000" dirty="0">
                <a:solidFill>
                  <a:schemeClr val="dk1"/>
                </a:solidFill>
              </a:rPr>
              <a:t>●	</a:t>
            </a:r>
            <a:r>
              <a:rPr lang="lt-LT" sz="2000" b="1" dirty="0">
                <a:solidFill>
                  <a:schemeClr val="dk1"/>
                </a:solidFill>
              </a:rPr>
              <a:t>Kiekvienas vaikas mokosi</a:t>
            </a:r>
            <a:r>
              <a:rPr lang="lt-LT" sz="2000" dirty="0">
                <a:solidFill>
                  <a:schemeClr val="dk1"/>
                </a:solidFill>
              </a:rPr>
              <a:t> – spartina mokymąsi ir mažina skaitmeninio mokymosi atotrūkį;</a:t>
            </a:r>
          </a:p>
          <a:p>
            <a:pPr lvl="0" algn="just"/>
            <a:r>
              <a:rPr lang="lt-LT" sz="2000" dirty="0">
                <a:solidFill>
                  <a:schemeClr val="dk1"/>
                </a:solidFill>
              </a:rPr>
              <a:t>●	</a:t>
            </a:r>
            <a:r>
              <a:rPr lang="lt-LT" sz="2000" b="1" dirty="0">
                <a:solidFill>
                  <a:schemeClr val="dk1"/>
                </a:solidFill>
              </a:rPr>
              <a:t>Visi mokytojai turi tinkamus gebėjimus </a:t>
            </a:r>
            <a:r>
              <a:rPr lang="lt-LT" sz="2000" dirty="0">
                <a:solidFill>
                  <a:schemeClr val="dk1"/>
                </a:solidFill>
              </a:rPr>
              <a:t>– remti </a:t>
            </a:r>
            <a:r>
              <a:rPr lang="lt-LT" sz="2000" dirty="0" smtClean="0">
                <a:solidFill>
                  <a:schemeClr val="dk1"/>
                </a:solidFill>
              </a:rPr>
              <a:t>pedagogus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.</a:t>
            </a:r>
            <a:endParaRPr sz="20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15" name="Google Shape;215;p53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lt-LT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 </a:t>
            </a:r>
            <a:r>
              <a:rPr lang="lt-LT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lt-LT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iššūkiai</a:t>
            </a:r>
            <a:endParaRPr lang="lt-LT" sz="1900" dirty="0"/>
          </a:p>
          <a:p>
            <a:pPr lvl="0" algn="r">
              <a:lnSpc>
                <a:spcPct val="90000"/>
              </a:lnSpc>
              <a:buClr>
                <a:schemeClr val="dk1"/>
              </a:buClr>
            </a:pPr>
            <a:r>
              <a:rPr lang="lt-LT" sz="25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 grėsmės</a:t>
            </a:r>
            <a:endParaRPr lang="lt-LT" sz="35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/>
        </p:nvSpPr>
        <p:spPr>
          <a:xfrm>
            <a:off x="938231" y="2190972"/>
            <a:ext cx="10521600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lt-LT" sz="88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Dėkojame už jūsų dėmesį</a:t>
            </a:r>
            <a:r>
              <a:rPr lang="en-GB" sz="88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1" name="Google Shape;22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232" y="3073753"/>
            <a:ext cx="5377735" cy="330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/>
        </p:nvSpPr>
        <p:spPr>
          <a:xfrm>
            <a:off x="808567" y="2026958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n-GB" sz="7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n-GB" sz="60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</a:t>
            </a:r>
            <a:r>
              <a:rPr lang="lt-LT" sz="60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CIJA</a:t>
            </a:r>
            <a:endParaRPr sz="533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/>
        </p:nvSpPr>
        <p:spPr>
          <a:xfrm>
            <a:off x="693725" y="1588200"/>
            <a:ext cx="11004900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b="1" i="0" u="none" strike="noStrike" cap="none" dirty="0" smtClean="0">
                <a:solidFill>
                  <a:srgbClr val="000000"/>
                </a:solidFill>
              </a:rPr>
              <a:t>Pagrindiniai </a:t>
            </a:r>
            <a:r>
              <a:rPr lang="lt-LT" sz="2400" b="1" i="0" u="none" strike="noStrike" cap="none" dirty="0" err="1" smtClean="0">
                <a:solidFill>
                  <a:srgbClr val="000000"/>
                </a:solidFill>
              </a:rPr>
              <a:t>įtraukties</a:t>
            </a:r>
            <a:r>
              <a:rPr lang="lt-LT" sz="2400" b="1" i="0" u="none" strike="noStrike" cap="none" dirty="0" smtClean="0">
                <a:solidFill>
                  <a:srgbClr val="000000"/>
                </a:solidFill>
              </a:rPr>
              <a:t> ir švietimo iššūkiai, </a:t>
            </a:r>
            <a:r>
              <a:rPr lang="lt-LT" sz="2400" i="0" u="none" strike="noStrike" cap="none" dirty="0" smtClean="0">
                <a:solidFill>
                  <a:srgbClr val="000000"/>
                </a:solidFill>
              </a:rPr>
              <a:t>sąlygoti</a:t>
            </a:r>
            <a:r>
              <a:rPr lang="en-GB" sz="2400" i="0" u="none" strike="noStrike" cap="none" dirty="0" smtClean="0">
                <a:solidFill>
                  <a:srgbClr val="000000"/>
                </a:solidFill>
              </a:rPr>
              <a:t> </a:t>
            </a:r>
            <a:r>
              <a:rPr lang="en-GB" sz="2400" i="0" u="none" strike="noStrike" cap="none" dirty="0" err="1" smtClean="0">
                <a:solidFill>
                  <a:srgbClr val="000000"/>
                </a:solidFill>
              </a:rPr>
              <a:t>migra</a:t>
            </a:r>
            <a:r>
              <a:rPr lang="lt-LT" sz="2400" i="0" u="none" strike="noStrike" cap="none" dirty="0" smtClean="0">
                <a:solidFill>
                  <a:srgbClr val="000000"/>
                </a:solidFill>
              </a:rPr>
              <a:t>c</a:t>
            </a:r>
            <a:r>
              <a:rPr lang="en-GB" sz="2400" i="0" u="none" strike="noStrike" cap="none" dirty="0" smtClean="0">
                <a:solidFill>
                  <a:srgbClr val="000000"/>
                </a:solidFill>
              </a:rPr>
              <a:t>i</a:t>
            </a:r>
            <a:r>
              <a:rPr lang="lt-LT" sz="2400" i="0" u="none" strike="noStrike" cap="none" dirty="0" smtClean="0">
                <a:solidFill>
                  <a:srgbClr val="000000"/>
                </a:solidFill>
              </a:rPr>
              <a:t>jos</a:t>
            </a:r>
            <a:r>
              <a:rPr lang="en-GB" sz="2400" dirty="0" smtClean="0"/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 strike="noStrike" cap="none" dirty="0">
              <a:solidFill>
                <a:srgbClr val="000000"/>
              </a:solidFill>
            </a:endParaRPr>
          </a:p>
          <a:p>
            <a:pPr marL="798513" marR="0" lvl="7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Char char="❖"/>
            </a:pPr>
            <a:r>
              <a:rPr lang="lt-LT" sz="2400" i="1" u="none" strike="noStrike" cap="none" dirty="0" smtClean="0">
                <a:solidFill>
                  <a:srgbClr val="000000"/>
                </a:solidFill>
              </a:rPr>
              <a:t>Kalbos barjerai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798513" marR="0" lvl="7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Char char="❖"/>
            </a:pPr>
            <a:r>
              <a:rPr lang="lt-LT" sz="2400" i="1" u="none" strike="noStrike" cap="none" dirty="0" smtClean="0">
                <a:solidFill>
                  <a:srgbClr val="000000"/>
                </a:solidFill>
              </a:rPr>
              <a:t>K</a:t>
            </a:r>
            <a:r>
              <a:rPr lang="en-GB" sz="2400" i="1" u="none" strike="noStrike" cap="none" dirty="0" err="1" smtClean="0">
                <a:solidFill>
                  <a:srgbClr val="000000"/>
                </a:solidFill>
              </a:rPr>
              <a:t>ult</a:t>
            </a:r>
            <a:r>
              <a:rPr lang="lt-LT" sz="2400" i="1" u="none" strike="noStrike" cap="none" dirty="0" smtClean="0">
                <a:solidFill>
                  <a:srgbClr val="000000"/>
                </a:solidFill>
              </a:rPr>
              <a:t>ū</a:t>
            </a:r>
            <a:r>
              <a:rPr lang="en-GB" sz="2400" i="1" u="none" strike="noStrike" cap="none" dirty="0" smtClean="0">
                <a:solidFill>
                  <a:srgbClr val="000000"/>
                </a:solidFill>
              </a:rPr>
              <a:t>r</a:t>
            </a:r>
            <a:r>
              <a:rPr lang="lt-LT" sz="2400" i="1" u="none" strike="noStrike" cap="none" dirty="0" smtClean="0">
                <a:solidFill>
                  <a:srgbClr val="000000"/>
                </a:solidFill>
              </a:rPr>
              <a:t>a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798513" marR="0" lvl="7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Char char="❖"/>
            </a:pPr>
            <a:r>
              <a:rPr lang="lt-LT" sz="2400" i="1" dirty="0" smtClean="0"/>
              <a:t>Psichinė sveikata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798512" marR="0" lvl="7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Char char="❖"/>
            </a:pPr>
            <a:r>
              <a:rPr lang="en-GB" sz="2400" i="1" u="none" strike="noStrike" cap="none" dirty="0" smtClean="0">
                <a:solidFill>
                  <a:srgbClr val="000000"/>
                </a:solidFill>
              </a:rPr>
              <a:t>Ra</a:t>
            </a:r>
            <a:r>
              <a:rPr lang="lt-LT" sz="2400" i="1" u="none" strike="noStrike" cap="none" dirty="0" err="1" smtClean="0">
                <a:solidFill>
                  <a:srgbClr val="000000"/>
                </a:solidFill>
              </a:rPr>
              <a:t>sė</a:t>
            </a:r>
            <a:r>
              <a:rPr lang="en-GB" sz="2400" i="1" u="none" strike="noStrike" cap="none" dirty="0" smtClean="0">
                <a:solidFill>
                  <a:srgbClr val="000000"/>
                </a:solidFill>
              </a:rPr>
              <a:t>, </a:t>
            </a:r>
            <a:r>
              <a:rPr lang="lt-LT" sz="2400" i="1" u="none" strike="noStrike" cap="none" dirty="0" smtClean="0">
                <a:solidFill>
                  <a:srgbClr val="000000"/>
                </a:solidFill>
              </a:rPr>
              <a:t>lytis</a:t>
            </a:r>
            <a:r>
              <a:rPr lang="en-GB" sz="2400" i="1" u="none" strike="noStrike" cap="none" dirty="0" smtClean="0">
                <a:solidFill>
                  <a:srgbClr val="000000"/>
                </a:solidFill>
              </a:rPr>
              <a:t> </a:t>
            </a:r>
            <a:r>
              <a:rPr lang="lt-LT" sz="2400" i="1" u="none" strike="noStrike" cap="none" dirty="0" smtClean="0">
                <a:solidFill>
                  <a:srgbClr val="000000"/>
                </a:solidFill>
              </a:rPr>
              <a:t>ir</a:t>
            </a:r>
            <a:r>
              <a:rPr lang="en-GB" sz="2400" i="1" u="none" strike="noStrike" cap="none" dirty="0" smtClean="0">
                <a:solidFill>
                  <a:srgbClr val="000000"/>
                </a:solidFill>
              </a:rPr>
              <a:t> </a:t>
            </a:r>
            <a:r>
              <a:rPr lang="en-GB" sz="2400" i="1" u="none" strike="noStrike" cap="none" dirty="0" err="1" smtClean="0">
                <a:solidFill>
                  <a:srgbClr val="000000"/>
                </a:solidFill>
              </a:rPr>
              <a:t>religi</a:t>
            </a:r>
            <a:r>
              <a:rPr lang="lt-LT" sz="2400" i="1" u="none" strike="noStrike" cap="none" dirty="0" smtClean="0">
                <a:solidFill>
                  <a:srgbClr val="000000"/>
                </a:solidFill>
              </a:rPr>
              <a:t>ja</a:t>
            </a:r>
            <a:endParaRPr sz="2400" dirty="0"/>
          </a:p>
          <a:p>
            <a:pPr marL="798512" marR="0" lvl="7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Char char="❖"/>
            </a:pPr>
            <a:r>
              <a:rPr lang="lt-LT" sz="2400" i="1" u="none" strike="noStrike" cap="none" dirty="0" smtClean="0">
                <a:solidFill>
                  <a:srgbClr val="000000"/>
                </a:solidFill>
              </a:rPr>
              <a:t>Mokytojų pasirengimas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0" u="none" strike="noStrike" cap="none" dirty="0">
                <a:solidFill>
                  <a:srgbClr val="000000"/>
                </a:solidFill>
              </a:rPr>
              <a:t> </a:t>
            </a:r>
            <a:endParaRPr sz="20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lt-LT" sz="2800" dirty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Regioniniai </a:t>
            </a:r>
            <a:r>
              <a:rPr lang="lt-LT" sz="2800" dirty="0" err="1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įtraukties</a:t>
            </a:r>
            <a:r>
              <a:rPr lang="lt-LT" sz="2800" dirty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ir švietimo </a:t>
            </a:r>
            <a:r>
              <a:rPr lang="lt-LT" sz="2800" dirty="0" smtClean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iššūkiai</a:t>
            </a: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i="0" u="none" strike="noStrike" cap="none" dirty="0" err="1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</a:t>
            </a:r>
            <a:r>
              <a:rPr lang="lt-LT" sz="2500" b="1" i="0" u="none" strike="noStrike" cap="none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GB" sz="2500" b="1" i="0" u="none" strike="noStrike" cap="none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lt-LT" sz="2500" b="1" i="0" u="none" strike="noStrike" cap="none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</a:t>
            </a:r>
            <a:endParaRPr sz="25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" name="Google Shape;58;p9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6388075" y="2409749"/>
            <a:ext cx="5107024" cy="268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/>
        </p:nvSpPr>
        <p:spPr>
          <a:xfrm>
            <a:off x="621950" y="1545900"/>
            <a:ext cx="7557600" cy="4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 b="1" i="0" u="none" strike="noStrike" cap="none" dirty="0" smtClean="0">
                <a:solidFill>
                  <a:srgbClr val="C55A11"/>
                </a:solidFill>
              </a:rPr>
              <a:t>Kalbos barjeras</a:t>
            </a:r>
            <a:endParaRPr dirty="0"/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b="1" i="0" u="none" strike="noStrike" cap="none" dirty="0" smtClean="0">
                <a:solidFill>
                  <a:schemeClr val="dk1"/>
                </a:solidFill>
              </a:rPr>
              <a:t>Kokios pagrindinės </a:t>
            </a:r>
            <a:r>
              <a:rPr lang="en-GB" sz="2000" b="1" i="0" u="none" strike="noStrike" cap="none" dirty="0" smtClean="0">
                <a:solidFill>
                  <a:schemeClr val="dk1"/>
                </a:solidFill>
              </a:rPr>
              <a:t>problem</a:t>
            </a:r>
            <a:r>
              <a:rPr lang="lt-LT" sz="2000" b="1" i="0" u="none" strike="noStrike" cap="none" dirty="0" smtClean="0">
                <a:solidFill>
                  <a:schemeClr val="dk1"/>
                </a:solidFill>
              </a:rPr>
              <a:t>o</a:t>
            </a:r>
            <a:r>
              <a:rPr lang="en-GB" sz="2000" b="1" i="0" u="none" strike="noStrike" cap="none" dirty="0" smtClean="0">
                <a:solidFill>
                  <a:schemeClr val="dk1"/>
                </a:solidFill>
              </a:rPr>
              <a:t>s</a:t>
            </a:r>
            <a:r>
              <a:rPr lang="lt-LT" sz="2000" b="1" i="0" u="none" strike="noStrike" cap="none" dirty="0" smtClean="0">
                <a:solidFill>
                  <a:schemeClr val="dk1"/>
                </a:solidFill>
              </a:rPr>
              <a:t>, kurias sąlygoja </a:t>
            </a:r>
            <a:r>
              <a:rPr lang="en-GB" sz="2000" b="1" i="0" u="none" strike="noStrike" cap="none" dirty="0" smtClean="0">
                <a:solidFill>
                  <a:schemeClr val="dk1"/>
                </a:solidFill>
              </a:rPr>
              <a:t>migrant</a:t>
            </a:r>
            <a:r>
              <a:rPr lang="lt-LT" sz="2000" b="1" i="0" u="none" strike="noStrike" cap="none" dirty="0" smtClean="0">
                <a:solidFill>
                  <a:schemeClr val="dk1"/>
                </a:solidFill>
              </a:rPr>
              <a:t>ų </a:t>
            </a:r>
            <a:r>
              <a:rPr lang="lt-LT" sz="2000" b="1" i="0" u="none" strike="noStrike" cap="none" dirty="0" err="1" smtClean="0">
                <a:solidFill>
                  <a:schemeClr val="dk1"/>
                </a:solidFill>
              </a:rPr>
              <a:t>kalbo</a:t>
            </a:r>
            <a:r>
              <a:rPr lang="en-GB" sz="2000" b="1" i="0" u="none" strike="noStrike" cap="none" dirty="0" smtClean="0">
                <a:solidFill>
                  <a:schemeClr val="dk1"/>
                </a:solidFill>
              </a:rPr>
              <a:t>s</a:t>
            </a:r>
            <a:r>
              <a:rPr lang="lt-LT" sz="2000" b="1" i="0" u="none" strike="noStrike" cap="none" dirty="0" smtClean="0">
                <a:solidFill>
                  <a:schemeClr val="dk1"/>
                </a:solidFill>
              </a:rPr>
              <a:t> barjeras</a:t>
            </a:r>
            <a:r>
              <a:rPr lang="en-GB" sz="2000" b="1" i="0" u="none" strike="noStrike" cap="none" dirty="0" smtClean="0">
                <a:solidFill>
                  <a:schemeClr val="dk1"/>
                </a:solidFill>
              </a:rPr>
              <a:t>?</a:t>
            </a:r>
            <a:endParaRPr sz="20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cap="none" dirty="0">
                <a:solidFill>
                  <a:schemeClr val="dk1"/>
                </a:solidFill>
              </a:rPr>
              <a:t> </a:t>
            </a:r>
            <a:endParaRPr sz="1600" dirty="0"/>
          </a:p>
          <a:p>
            <a:pPr marL="860425" lvl="0" indent="-473075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/>
              <a:t>Nesugebėjimas suprasti medžiagos ir papildomas kartojimo poreikis </a:t>
            </a:r>
            <a:endParaRPr lang="lt-LT" sz="2000" dirty="0" smtClean="0"/>
          </a:p>
          <a:p>
            <a:pPr marL="860425" lvl="0" indent="-473075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/>
              <a:t>mažėja pasitikėjimas savimi </a:t>
            </a:r>
            <a:endParaRPr lang="lt-LT" sz="2000" dirty="0" smtClean="0"/>
          </a:p>
          <a:p>
            <a:pPr marL="860425" lvl="0" indent="-473075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/>
              <a:t>praleidžiamas papildomas laikas po pamokų, kad būtų išvengta atsilikimo nuo pamokų </a:t>
            </a:r>
            <a:r>
              <a:rPr lang="lt-LT" sz="2000" dirty="0" smtClean="0"/>
              <a:t>medžiagos</a:t>
            </a:r>
          </a:p>
          <a:p>
            <a:pPr marL="860425" lvl="0" indent="-473075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/>
              <a:t>s</a:t>
            </a:r>
            <a:r>
              <a:rPr lang="en-GB" sz="2000" i="0" u="none" strike="noStrike" cap="none" dirty="0" err="1" smtClean="0">
                <a:solidFill>
                  <a:srgbClr val="000000"/>
                </a:solidFill>
              </a:rPr>
              <a:t>ocial</a:t>
            </a:r>
            <a:r>
              <a:rPr lang="lt-LT" sz="2000" i="0" u="none" strike="noStrike" cap="none" dirty="0" err="1" smtClean="0">
                <a:solidFill>
                  <a:srgbClr val="000000"/>
                </a:solidFill>
              </a:rPr>
              <a:t>inės</a:t>
            </a:r>
            <a:r>
              <a:rPr lang="lt-LT" sz="2000" i="0" u="none" strike="noStrike" cap="none" dirty="0" smtClean="0">
                <a:solidFill>
                  <a:srgbClr val="000000"/>
                </a:solidFill>
              </a:rPr>
              <a:t> problemos ir </a:t>
            </a:r>
            <a:r>
              <a:rPr lang="lt-LT" sz="2000" i="0" u="none" strike="noStrike" cap="none" dirty="0" smtClean="0">
                <a:solidFill>
                  <a:srgbClr val="000000"/>
                </a:solidFill>
              </a:rPr>
              <a:t>atskirtis.</a:t>
            </a:r>
            <a:r>
              <a:rPr lang="en-GB" sz="2000" i="0" u="none" strike="noStrike" cap="none" dirty="0" smtClean="0">
                <a:solidFill>
                  <a:srgbClr val="000000"/>
                </a:solidFill>
              </a:rPr>
              <a:t> </a:t>
            </a:r>
            <a:endParaRPr sz="1600" dirty="0"/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0" u="none" strike="noStrike" cap="none" dirty="0">
              <a:solidFill>
                <a:srgbClr val="000000"/>
              </a:solidFill>
            </a:endParaRPr>
          </a:p>
          <a:p>
            <a:pPr marL="860425" marR="0" lvl="0" indent="-460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0" u="none" strike="noStrike" cap="none" dirty="0">
              <a:solidFill>
                <a:srgbClr val="000000"/>
              </a:solidFill>
            </a:endParaRPr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</a:endParaRPr>
          </a:p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</a:rPr>
              <a:t> </a:t>
            </a:r>
            <a:endParaRPr sz="20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500" b="1" i="0" u="none" strike="noStrike" cap="none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</a:t>
            </a:r>
            <a:r>
              <a:rPr lang="lt-LT" sz="2500" b="1" i="0" u="none" strike="noStrike" cap="none" dirty="0" err="1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iniai</a:t>
            </a:r>
            <a:r>
              <a:rPr lang="lt-LT" sz="2500" b="1" i="0" u="none" strike="noStrike" cap="none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lt-LT" sz="2500" b="1" i="0" u="none" strike="noStrike" cap="none" dirty="0" err="1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lt-LT" sz="2500" b="1" i="0" u="none" strike="noStrike" cap="none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iššūkiai</a:t>
            </a:r>
            <a:endParaRPr sz="1900"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500" b="1" i="0" u="none" strike="noStrike" cap="none" dirty="0" err="1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</a:t>
            </a:r>
            <a:r>
              <a:rPr lang="lt-LT" sz="2500" b="1" i="0" u="none" strike="noStrike" cap="none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GB" sz="2500" b="1" i="0" u="none" strike="noStrike" cap="none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lt-LT" sz="2500" b="1" i="0" u="none" strike="noStrike" cap="none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</a:t>
            </a:r>
            <a:endParaRPr sz="25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" name="Google Shape;66;p10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79550" y="2261863"/>
            <a:ext cx="3773700" cy="2665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/>
        </p:nvSpPr>
        <p:spPr>
          <a:xfrm>
            <a:off x="623225" y="1631800"/>
            <a:ext cx="10816800" cy="392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 dirty="0">
                <a:solidFill>
                  <a:srgbClr val="C55A11"/>
                </a:solidFill>
              </a:rPr>
              <a:t> </a:t>
            </a:r>
            <a:r>
              <a:rPr lang="lt-LT" sz="2800" b="1" dirty="0">
                <a:solidFill>
                  <a:srgbClr val="C55A11"/>
                </a:solidFill>
              </a:rPr>
              <a:t>K</a:t>
            </a:r>
            <a:r>
              <a:rPr lang="en-GB" sz="2800" b="1" i="0" u="none" strike="noStrike" cap="none" dirty="0" err="1" smtClean="0">
                <a:solidFill>
                  <a:srgbClr val="C55A11"/>
                </a:solidFill>
              </a:rPr>
              <a:t>ult</a:t>
            </a:r>
            <a:r>
              <a:rPr lang="lt-LT" sz="2800" b="1" i="0" u="none" strike="noStrike" cap="none" dirty="0" smtClean="0">
                <a:solidFill>
                  <a:srgbClr val="C55A11"/>
                </a:solidFill>
              </a:rPr>
              <a:t>ū</a:t>
            </a:r>
            <a:r>
              <a:rPr lang="en-GB" sz="2800" b="1" i="0" u="none" strike="noStrike" cap="none" dirty="0" smtClean="0">
                <a:solidFill>
                  <a:srgbClr val="C55A11"/>
                </a:solidFill>
              </a:rPr>
              <a:t>r</a:t>
            </a:r>
            <a:r>
              <a:rPr lang="lt-LT" sz="2800" b="1" i="0" u="none" strike="noStrike" cap="none" dirty="0" smtClean="0">
                <a:solidFill>
                  <a:srgbClr val="C55A11"/>
                </a:solidFill>
              </a:rPr>
              <a:t>a</a:t>
            </a:r>
            <a:endParaRPr dirty="0"/>
          </a:p>
          <a:p>
            <a:pPr marL="56832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</a:endParaRPr>
          </a:p>
          <a:p>
            <a:pPr marL="50800" lvl="0" algn="just"/>
            <a:r>
              <a:rPr lang="lt-LT" sz="2000" b="1" dirty="0" smtClean="0"/>
              <a:t>Daugialypiai iššūkiai</a:t>
            </a:r>
          </a:p>
          <a:p>
            <a:pPr marL="50800" lvl="0" algn="just"/>
            <a:endParaRPr sz="2100" b="1" dirty="0"/>
          </a:p>
          <a:p>
            <a:pPr marL="1030287" lvl="0" indent="-474662" algn="just">
              <a:buClr>
                <a:srgbClr val="C55A11"/>
              </a:buClr>
              <a:buSzPts val="2000"/>
              <a:buChar char="❖"/>
            </a:pPr>
            <a:r>
              <a:rPr lang="lt-LT" sz="2000" dirty="0" smtClean="0"/>
              <a:t>Skirtingas </a:t>
            </a:r>
            <a:r>
              <a:rPr lang="lt-LT" sz="2000" dirty="0"/>
              <a:t>neverbalinio bendravimo </a:t>
            </a:r>
            <a:r>
              <a:rPr lang="lt-LT" sz="2000" dirty="0" smtClean="0"/>
              <a:t>stilius. </a:t>
            </a:r>
            <a:r>
              <a:rPr lang="lt-LT" sz="2000" dirty="0"/>
              <a:t>Dėl to gali kilti nesusipratimų tiek tarp mokytojo ir mokinių, tiek tarp klasės draugų </a:t>
            </a:r>
            <a:r>
              <a:rPr lang="en-GB" sz="2000" i="0" u="none" strike="noStrike" cap="none" dirty="0" smtClean="0">
                <a:solidFill>
                  <a:srgbClr val="000000"/>
                </a:solidFill>
              </a:rPr>
              <a:t>(</a:t>
            </a:r>
            <a:r>
              <a:rPr lang="lt-LT" sz="2000" dirty="0"/>
              <a:t>tai gali būti atskirties, pašaipų, bendraamžių patyčių, mokytojo nusivylimo ir painiavos </a:t>
            </a:r>
            <a:r>
              <a:rPr lang="lt-LT" sz="2000" dirty="0" smtClean="0"/>
              <a:t>priežastis</a:t>
            </a:r>
            <a:r>
              <a:rPr lang="en-GB" sz="2000" i="0" u="none" strike="noStrike" cap="none" dirty="0" smtClean="0">
                <a:solidFill>
                  <a:srgbClr val="000000"/>
                </a:solidFill>
              </a:rPr>
              <a:t>).</a:t>
            </a:r>
            <a:endParaRPr sz="2000" i="0" u="none" strike="noStrike" cap="none" dirty="0">
              <a:solidFill>
                <a:srgbClr val="000000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1030287" lvl="0" indent="-474662" algn="just">
              <a:buClr>
                <a:srgbClr val="C55A11"/>
              </a:buClr>
              <a:buSzPts val="2000"/>
              <a:buChar char="❖"/>
            </a:pPr>
            <a:r>
              <a:rPr lang="lt-LT" sz="2000" dirty="0"/>
              <a:t>Stereotipai, atsirandantys dėl klaidingo migrantų studentų kultūrinių savybių pateikimo</a:t>
            </a:r>
            <a:r>
              <a:rPr lang="en-GB" sz="2000" i="0" u="none" strike="noStrike" cap="none" dirty="0" smtClean="0">
                <a:solidFill>
                  <a:srgbClr val="000000"/>
                </a:solidFill>
              </a:rPr>
              <a:t>.</a:t>
            </a:r>
            <a:endParaRPr sz="2000" i="0" u="none" strike="noStrike" cap="none" dirty="0">
              <a:solidFill>
                <a:srgbClr val="000000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1030288" lvl="0" indent="-474663" algn="just">
              <a:buClr>
                <a:srgbClr val="C55A11"/>
              </a:buClr>
              <a:buSzPts val="2000"/>
              <a:buFont typeface="Noto Sans Symbols"/>
              <a:buChar char="❖"/>
            </a:pPr>
            <a:r>
              <a:rPr lang="lt-LT" sz="2000" dirty="0" smtClean="0"/>
              <a:t>Nesaugumas </a:t>
            </a:r>
            <a:r>
              <a:rPr lang="lt-LT" sz="2000" dirty="0"/>
              <a:t>dėl savo </a:t>
            </a:r>
            <a:r>
              <a:rPr lang="lt-LT" sz="2000" i="1" dirty="0"/>
              <a:t>socialinės priklausomybės</a:t>
            </a:r>
            <a:r>
              <a:rPr lang="lt-LT" sz="2000" dirty="0" smtClean="0"/>
              <a:t> </a:t>
            </a:r>
            <a:r>
              <a:rPr lang="lt-LT" sz="2000" dirty="0"/>
              <a:t>– </a:t>
            </a:r>
            <a:r>
              <a:rPr lang="lt-LT" sz="2000" dirty="0" smtClean="0"/>
              <a:t>vedantis į depresiją.</a:t>
            </a:r>
            <a:endParaRPr sz="20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73" name="Google Shape;73;p11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lt-LT" sz="2800" dirty="0">
                <a:solidFill>
                  <a:srgbClr val="00B0F0"/>
                </a:solidFill>
              </a:rPr>
              <a:t>Regioniniai </a:t>
            </a:r>
            <a:r>
              <a:rPr lang="lt-LT" sz="2800" dirty="0" err="1">
                <a:solidFill>
                  <a:srgbClr val="00B0F0"/>
                </a:solidFill>
              </a:rPr>
              <a:t>įtraukties</a:t>
            </a:r>
            <a:r>
              <a:rPr lang="lt-LT" sz="2800" dirty="0">
                <a:solidFill>
                  <a:srgbClr val="00B0F0"/>
                </a:solidFill>
              </a:rPr>
              <a:t> ir švietimo </a:t>
            </a:r>
            <a:r>
              <a:rPr lang="lt-LT" sz="2800" dirty="0" smtClean="0">
                <a:solidFill>
                  <a:srgbClr val="00B0F0"/>
                </a:solidFill>
              </a:rPr>
              <a:t>iššūkiai</a:t>
            </a: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i="0" u="none" strike="noStrike" cap="none" dirty="0" err="1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</a:t>
            </a:r>
            <a:r>
              <a:rPr lang="lt-LT" sz="2500" b="1" i="0" u="none" strike="noStrike" cap="none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GB" sz="2500" b="1" i="0" u="none" strike="noStrike" cap="none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lt-LT" sz="2500" b="1" i="0" u="none" strike="noStrike" cap="none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</a:t>
            </a:r>
            <a:endParaRPr sz="25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/>
        </p:nvSpPr>
        <p:spPr>
          <a:xfrm>
            <a:off x="932475" y="1474000"/>
            <a:ext cx="10301700" cy="51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2800" b="1" dirty="0" smtClean="0">
                <a:solidFill>
                  <a:srgbClr val="C55A11"/>
                </a:solidFill>
              </a:rPr>
              <a:t>Psichinė sveikata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 dirty="0">
              <a:solidFill>
                <a:srgbClr val="C55A11"/>
              </a:solidFill>
            </a:endParaRPr>
          </a:p>
          <a:p>
            <a:pPr marL="685800" lvl="0" indent="-342900">
              <a:lnSpc>
                <a:spcPct val="150000"/>
              </a:lnSpc>
              <a:buClr>
                <a:srgbClr val="C55A11"/>
              </a:buClr>
              <a:buSzPts val="2000"/>
              <a:buChar char="❖"/>
            </a:pPr>
            <a:r>
              <a:rPr lang="lt-LT" sz="2000" dirty="0"/>
              <a:t>turi tiesioginės įtakos jo rezultatams </a:t>
            </a:r>
            <a:endParaRPr lang="lt-LT" sz="2000" dirty="0" smtClean="0"/>
          </a:p>
          <a:p>
            <a:pPr marL="685800" lvl="0" indent="-342900">
              <a:lnSpc>
                <a:spcPct val="150000"/>
              </a:lnSpc>
              <a:buClr>
                <a:srgbClr val="C55A11"/>
              </a:buClr>
              <a:buSzPts val="2000"/>
              <a:buChar char="❖"/>
            </a:pPr>
            <a:r>
              <a:rPr lang="lt-LT" sz="2000" dirty="0">
                <a:solidFill>
                  <a:schemeClr val="dk1"/>
                </a:solidFill>
              </a:rPr>
              <a:t>p</a:t>
            </a:r>
            <a:r>
              <a:rPr lang="lt-LT" sz="2000" i="0" u="none" strike="noStrike" cap="none" dirty="0" smtClean="0">
                <a:solidFill>
                  <a:schemeClr val="dk1"/>
                </a:solidFill>
              </a:rPr>
              <a:t>atiriamas </a:t>
            </a:r>
            <a:r>
              <a:rPr lang="en-GB" sz="2000" b="1" i="1" u="none" strike="noStrike" cap="none" dirty="0" err="1" smtClean="0">
                <a:solidFill>
                  <a:srgbClr val="C55A11"/>
                </a:solidFill>
              </a:rPr>
              <a:t>stres</a:t>
            </a:r>
            <a:r>
              <a:rPr lang="lt-LT" sz="2000" b="1" i="1" u="none" strike="noStrike" cap="none" dirty="0" smtClean="0">
                <a:solidFill>
                  <a:srgbClr val="C55A11"/>
                </a:solidFill>
              </a:rPr>
              <a:t>a</a:t>
            </a:r>
            <a:r>
              <a:rPr lang="en-GB" sz="2000" b="1" i="1" u="none" strike="noStrike" cap="none" dirty="0" smtClean="0">
                <a:solidFill>
                  <a:srgbClr val="C55A11"/>
                </a:solidFill>
              </a:rPr>
              <a:t>s</a:t>
            </a:r>
            <a:endParaRPr dirty="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50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err="1" smtClean="0">
                <a:solidFill>
                  <a:schemeClr val="dk1"/>
                </a:solidFill>
              </a:rPr>
              <a:t>Potraumi</a:t>
            </a:r>
            <a:r>
              <a:rPr lang="lt-LT" sz="2000" b="1" i="0" u="none" strike="noStrike" cap="none" dirty="0" err="1" smtClean="0">
                <a:solidFill>
                  <a:schemeClr val="dk1"/>
                </a:solidFill>
              </a:rPr>
              <a:t>nio</a:t>
            </a:r>
            <a:r>
              <a:rPr lang="en-GB" sz="2000" b="1" i="0" u="none" strike="noStrike" cap="none" dirty="0" smtClean="0">
                <a:solidFill>
                  <a:schemeClr val="dk1"/>
                </a:solidFill>
              </a:rPr>
              <a:t> </a:t>
            </a:r>
            <a:r>
              <a:rPr lang="en-GB" sz="2000" b="1" i="0" u="none" strike="noStrike" cap="none" dirty="0" err="1" smtClean="0">
                <a:solidFill>
                  <a:schemeClr val="dk1"/>
                </a:solidFill>
              </a:rPr>
              <a:t>stres</a:t>
            </a:r>
            <a:r>
              <a:rPr lang="lt-LT" sz="2000" b="1" i="0" u="none" strike="noStrike" cap="none" dirty="0" smtClean="0">
                <a:solidFill>
                  <a:schemeClr val="dk1"/>
                </a:solidFill>
              </a:rPr>
              <a:t>o</a:t>
            </a:r>
            <a:r>
              <a:rPr lang="en-GB" sz="2000" b="1" i="0" u="none" strike="noStrike" cap="none" dirty="0" smtClean="0">
                <a:solidFill>
                  <a:schemeClr val="dk1"/>
                </a:solidFill>
              </a:rPr>
              <a:t> s</a:t>
            </a:r>
            <a:r>
              <a:rPr lang="lt-LT" sz="2000" b="1" i="0" u="none" strike="noStrike" cap="none" dirty="0" err="1" smtClean="0">
                <a:solidFill>
                  <a:schemeClr val="dk1"/>
                </a:solidFill>
              </a:rPr>
              <a:t>utrikimai</a:t>
            </a:r>
            <a:r>
              <a:rPr lang="en-GB" sz="2000" b="1" i="0" u="none" strike="noStrike" cap="none" dirty="0" smtClean="0">
                <a:solidFill>
                  <a:schemeClr val="dk1"/>
                </a:solidFill>
              </a:rPr>
              <a:t> </a:t>
            </a:r>
            <a:r>
              <a:rPr lang="en-GB" sz="2000" i="0" u="none" strike="noStrike" cap="none" dirty="0" err="1" smtClean="0">
                <a:solidFill>
                  <a:schemeClr val="dk1"/>
                </a:solidFill>
              </a:rPr>
              <a:t>su</a:t>
            </a:r>
            <a:r>
              <a:rPr lang="lt-LT" sz="2000" i="0" u="none" strike="noStrike" cap="none" dirty="0" smtClean="0">
                <a:solidFill>
                  <a:schemeClr val="dk1"/>
                </a:solidFill>
              </a:rPr>
              <a:t>kelia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:</a:t>
            </a:r>
            <a:endParaRPr dirty="0"/>
          </a:p>
          <a:p>
            <a:pPr marL="747713" lvl="0" indent="-346075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/>
              <a:t>sunkumų susikaupti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 </a:t>
            </a:r>
            <a:endParaRPr dirty="0"/>
          </a:p>
          <a:p>
            <a:pPr marL="747713" lvl="0" indent="-346075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/>
              <a:t>prastus mokymosi rezultatus </a:t>
            </a:r>
            <a:endParaRPr lang="lt-LT" sz="2000" dirty="0" smtClean="0"/>
          </a:p>
          <a:p>
            <a:pPr marL="747713" lvl="0" indent="-346075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 smtClean="0"/>
              <a:t>sunkumus </a:t>
            </a:r>
            <a:r>
              <a:rPr lang="lt-LT" sz="2000" dirty="0"/>
              <a:t>prisitaikant prie naujos aplinkos </a:t>
            </a:r>
            <a:endParaRPr lang="lt-LT" sz="2000" dirty="0" smtClean="0"/>
          </a:p>
          <a:p>
            <a:pPr marL="747713" lvl="0" indent="-346075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/>
              <a:t>a</a:t>
            </a:r>
            <a:r>
              <a:rPr lang="lt-LT" sz="2000" dirty="0" smtClean="0"/>
              <a:t>tstumtojo jausmą </a:t>
            </a:r>
          </a:p>
          <a:p>
            <a:pPr marL="747713" lvl="0" indent="-346075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/>
              <a:t>kai kuriais atvejais vaikai iš kovojančių šalių gali būti neišmokę spręsti konfliktų be </a:t>
            </a:r>
            <a:r>
              <a:rPr lang="lt-LT" sz="2000" dirty="0" smtClean="0"/>
              <a:t>smurto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80" name="Google Shape;80;p12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endParaRPr lang="en-GB" sz="19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Migracija</a:t>
            </a:r>
            <a:endParaRPr lang="en-GB" sz="25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Google Shape;81;p12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7980525" y="1473988"/>
            <a:ext cx="3155075" cy="40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765225" y="1460075"/>
            <a:ext cx="10867800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 smtClean="0">
                <a:solidFill>
                  <a:srgbClr val="C55A11"/>
                </a:solidFill>
              </a:rPr>
              <a:t>Ra</a:t>
            </a:r>
            <a:r>
              <a:rPr lang="lt-LT" sz="2800" b="1" i="0" u="none" strike="noStrike" cap="none" dirty="0" err="1" smtClean="0">
                <a:solidFill>
                  <a:srgbClr val="C55A11"/>
                </a:solidFill>
              </a:rPr>
              <a:t>sė</a:t>
            </a:r>
            <a:endParaRPr dirty="0"/>
          </a:p>
          <a:p>
            <a:pPr lvl="0" algn="just">
              <a:lnSpc>
                <a:spcPct val="150000"/>
              </a:lnSpc>
            </a:pPr>
            <a:r>
              <a:rPr lang="lt-LT" sz="2000" b="1" i="1" dirty="0"/>
              <a:t>R</a:t>
            </a:r>
            <a:r>
              <a:rPr lang="lt-LT" sz="2000" b="1" i="1" dirty="0" smtClean="0"/>
              <a:t>asinis sąmoningumas</a:t>
            </a:r>
            <a:r>
              <a:rPr lang="en-GB" sz="2000" b="1" i="1" u="none" strike="noStrike" cap="none" dirty="0" smtClean="0">
                <a:solidFill>
                  <a:schemeClr val="dk1"/>
                </a:solidFill>
              </a:rPr>
              <a:t>: </a:t>
            </a:r>
            <a:r>
              <a:rPr lang="lt-LT" sz="2000" dirty="0" smtClean="0"/>
              <a:t>yra v</a:t>
            </a:r>
            <a:r>
              <a:rPr lang="lt-LT" sz="2000" dirty="0" smtClean="0"/>
              <a:t>eiksmingo </a:t>
            </a:r>
            <a:r>
              <a:rPr lang="lt-LT" sz="2000" dirty="0" err="1"/>
              <a:t>daugiakultūrinės</a:t>
            </a:r>
            <a:r>
              <a:rPr lang="lt-LT" sz="2000" dirty="0"/>
              <a:t> mokymo klasės centras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.  </a:t>
            </a:r>
            <a:endParaRPr sz="2000" i="0" u="none" strike="noStrike" cap="none" dirty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lt-LT" sz="2000" b="1" i="1" u="none" strike="noStrike" cap="none" dirty="0" smtClean="0">
                <a:solidFill>
                  <a:schemeClr val="dk1"/>
                </a:solidFill>
              </a:rPr>
              <a:t>Ką </a:t>
            </a:r>
            <a:r>
              <a:rPr lang="lt-LT" sz="2000" b="1" i="1" dirty="0">
                <a:solidFill>
                  <a:schemeClr val="dk1"/>
                </a:solidFill>
              </a:rPr>
              <a:t>m</a:t>
            </a:r>
            <a:r>
              <a:rPr lang="lt-LT" sz="2000" b="1" i="1" u="none" strike="noStrike" cap="none" dirty="0" smtClean="0">
                <a:solidFill>
                  <a:schemeClr val="dk1"/>
                </a:solidFill>
              </a:rPr>
              <a:t>okytojai turi daryti</a:t>
            </a:r>
            <a:r>
              <a:rPr lang="en-GB" sz="2000" b="1" i="0" u="none" strike="noStrike" cap="none" dirty="0" smtClean="0">
                <a:solidFill>
                  <a:schemeClr val="dk1"/>
                </a:solidFill>
              </a:rPr>
              <a:t>: </a:t>
            </a:r>
            <a:r>
              <a:rPr lang="lt-LT" sz="2000" dirty="0"/>
              <a:t>mokytojai turėtų apsvarstyti, kaip būtų galima sukurti įtraukų klasės klimatą, kuriame būtų atsižvelgiama į visus klasėje esančius </a:t>
            </a:r>
            <a:r>
              <a:rPr lang="lt-LT" sz="2000" dirty="0" smtClean="0"/>
              <a:t>asmenis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.</a:t>
            </a:r>
            <a:endParaRPr sz="2000" b="1" i="1" u="none" strike="noStrike" cap="none" dirty="0" smtClean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 u="none" strike="noStrike" cap="none" dirty="0" smtClean="0">
                <a:solidFill>
                  <a:schemeClr val="dk1"/>
                </a:solidFill>
              </a:rPr>
              <a:t>Ra</a:t>
            </a:r>
            <a:r>
              <a:rPr lang="lt-LT" sz="2000" b="1" i="1" u="none" strike="noStrike" cap="none" dirty="0" smtClean="0">
                <a:solidFill>
                  <a:schemeClr val="dk1"/>
                </a:solidFill>
              </a:rPr>
              <a:t>s</a:t>
            </a:r>
            <a:r>
              <a:rPr lang="en-GB" sz="2000" b="1" i="1" u="none" strike="noStrike" cap="none" dirty="0" smtClean="0">
                <a:solidFill>
                  <a:schemeClr val="dk1"/>
                </a:solidFill>
              </a:rPr>
              <a:t>i</a:t>
            </a:r>
            <a:r>
              <a:rPr lang="lt-LT" sz="2000" b="1" i="1" u="none" strike="noStrike" cap="none" dirty="0" err="1" smtClean="0">
                <a:solidFill>
                  <a:schemeClr val="dk1"/>
                </a:solidFill>
              </a:rPr>
              <a:t>nės</a:t>
            </a:r>
            <a:r>
              <a:rPr lang="lt-LT" sz="2000" b="1" i="1" u="none" strike="noStrike" cap="none" dirty="0" smtClean="0">
                <a:solidFill>
                  <a:schemeClr val="dk1"/>
                </a:solidFill>
              </a:rPr>
              <a:t> patyčios</a:t>
            </a:r>
            <a:r>
              <a:rPr lang="en-GB" sz="2000" b="1" i="1" u="none" strike="noStrike" cap="none" dirty="0" smtClean="0">
                <a:solidFill>
                  <a:schemeClr val="dk1"/>
                </a:solidFill>
              </a:rPr>
              <a:t> </a:t>
            </a:r>
            <a:r>
              <a:rPr lang="lt-LT" sz="2000" u="none" strike="noStrike" cap="none" dirty="0" smtClean="0">
                <a:solidFill>
                  <a:schemeClr val="dk1"/>
                </a:solidFill>
              </a:rPr>
              <a:t>atveda prie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: </a:t>
            </a:r>
            <a:endParaRPr dirty="0" smtClean="0"/>
          </a:p>
          <a:p>
            <a:pPr marL="798513" marR="0" lvl="0" indent="-39846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 i="0" u="none" strike="noStrike" cap="none" dirty="0" err="1" smtClean="0">
                <a:solidFill>
                  <a:schemeClr val="dk1"/>
                </a:solidFill>
              </a:rPr>
              <a:t>depres</a:t>
            </a:r>
            <a:r>
              <a:rPr lang="lt-LT" sz="2000" i="0" u="none" strike="noStrike" cap="none" dirty="0" err="1" smtClean="0">
                <a:solidFill>
                  <a:schemeClr val="dk1"/>
                </a:solidFill>
              </a:rPr>
              <a:t>ijos</a:t>
            </a:r>
            <a:endParaRPr dirty="0"/>
          </a:p>
          <a:p>
            <a:pPr marL="798513" marR="0" lvl="0" indent="-39846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lt-LT" sz="2000" dirty="0" err="1">
                <a:solidFill>
                  <a:schemeClr val="dk1"/>
                </a:solidFill>
              </a:rPr>
              <a:t>k</a:t>
            </a:r>
            <a:r>
              <a:rPr lang="en-GB" sz="2000" i="0" u="none" strike="noStrike" cap="none" dirty="0" err="1" smtClean="0">
                <a:solidFill>
                  <a:schemeClr val="dk1"/>
                </a:solidFill>
              </a:rPr>
              <a:t>onfli</a:t>
            </a:r>
            <a:r>
              <a:rPr lang="lt-LT" sz="2000" i="0" u="none" strike="noStrike" cap="none" dirty="0" err="1" smtClean="0">
                <a:solidFill>
                  <a:schemeClr val="dk1"/>
                </a:solidFill>
              </a:rPr>
              <a:t>ktų</a:t>
            </a:r>
            <a:endParaRPr dirty="0"/>
          </a:p>
          <a:p>
            <a:pPr marL="798513" marR="0" lvl="0" indent="-39846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lt-LT" sz="2000" dirty="0" smtClean="0">
                <a:solidFill>
                  <a:schemeClr val="dk1"/>
                </a:solidFill>
              </a:rPr>
              <a:t>atskirties</a:t>
            </a:r>
            <a:endParaRPr dirty="0"/>
          </a:p>
          <a:p>
            <a:pPr marL="798513" marR="0" lvl="0" indent="-39846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lt-LT" sz="2000" dirty="0">
                <a:solidFill>
                  <a:schemeClr val="dk1"/>
                </a:solidFill>
              </a:rPr>
              <a:t>f</a:t>
            </a:r>
            <a:r>
              <a:rPr lang="lt-LT" sz="2000" dirty="0" smtClean="0">
                <a:solidFill>
                  <a:schemeClr val="dk1"/>
                </a:solidFill>
              </a:rPr>
              <a:t>izinio išnaudojimo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.</a:t>
            </a:r>
            <a:endParaRPr sz="20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endParaRPr lang="en-GB" sz="19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Migracija</a:t>
            </a:r>
            <a:endParaRPr lang="en-GB" sz="25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6931225" y="3020225"/>
            <a:ext cx="4280175" cy="26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425275" y="1170650"/>
            <a:ext cx="7794900" cy="560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70C0"/>
              </a:solidFill>
            </a:endParaRPr>
          </a:p>
          <a:p>
            <a:pPr marL="400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 err="1" smtClean="0">
                <a:solidFill>
                  <a:srgbClr val="C55A11"/>
                </a:solidFill>
              </a:rPr>
              <a:t>Religi</a:t>
            </a:r>
            <a:r>
              <a:rPr lang="lt-LT" sz="2800" b="1" i="0" u="none" strike="noStrike" cap="none" dirty="0" smtClean="0">
                <a:solidFill>
                  <a:srgbClr val="C55A11"/>
                </a:solidFill>
              </a:rPr>
              <a:t>ja</a:t>
            </a:r>
            <a:endParaRPr dirty="0"/>
          </a:p>
          <a:p>
            <a:pPr marL="74612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0" u="none" strike="noStrike" cap="none" dirty="0">
              <a:solidFill>
                <a:schemeClr val="dk1"/>
              </a:solidFill>
            </a:endParaRPr>
          </a:p>
          <a:p>
            <a:pPr marL="398463" lvl="0" algn="just">
              <a:lnSpc>
                <a:spcPct val="150000"/>
              </a:lnSpc>
            </a:pPr>
            <a:r>
              <a:rPr lang="lt-LT" sz="2000" dirty="0" smtClean="0"/>
              <a:t>- viena </a:t>
            </a:r>
            <a:r>
              <a:rPr lang="lt-LT" sz="2000" dirty="0"/>
              <a:t>iš dažniausiai minimų kliūčių  priežasčių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: </a:t>
            </a:r>
            <a:endParaRPr dirty="0"/>
          </a:p>
          <a:p>
            <a:pPr marL="1089025" lvl="0" indent="-342900" algn="just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/>
              <a:t>dėl skirtingų valstybinių švenčių ar vertybių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;</a:t>
            </a:r>
            <a:endParaRPr dirty="0"/>
          </a:p>
          <a:p>
            <a:pPr marL="1089025" lvl="0" indent="-342900" algn="just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 smtClean="0">
                <a:solidFill>
                  <a:schemeClr val="dk1"/>
                </a:solidFill>
              </a:rPr>
              <a:t>kitų </a:t>
            </a:r>
            <a:r>
              <a:rPr lang="pt-BR" sz="2000" dirty="0" smtClean="0">
                <a:solidFill>
                  <a:schemeClr val="dk1"/>
                </a:solidFill>
              </a:rPr>
              <a:t>praktikos nesupratim</a:t>
            </a:r>
            <a:r>
              <a:rPr lang="lt-LT" sz="2000" dirty="0" smtClean="0">
                <a:solidFill>
                  <a:schemeClr val="dk1"/>
                </a:solidFill>
              </a:rPr>
              <a:t>o</a:t>
            </a:r>
            <a:r>
              <a:rPr lang="pt-BR" sz="2000" dirty="0" smtClean="0">
                <a:solidFill>
                  <a:schemeClr val="dk1"/>
                </a:solidFill>
              </a:rPr>
              <a:t> </a:t>
            </a:r>
            <a:r>
              <a:rPr lang="pt-BR" sz="2000" dirty="0">
                <a:solidFill>
                  <a:schemeClr val="dk1"/>
                </a:solidFill>
              </a:rPr>
              <a:t>ir </a:t>
            </a:r>
            <a:r>
              <a:rPr lang="lt-LT" sz="2000" dirty="0" smtClean="0">
                <a:solidFill>
                  <a:schemeClr val="dk1"/>
                </a:solidFill>
              </a:rPr>
              <a:t>ne</a:t>
            </a:r>
            <a:r>
              <a:rPr lang="pt-BR" sz="2000" dirty="0" smtClean="0">
                <a:solidFill>
                  <a:schemeClr val="dk1"/>
                </a:solidFill>
              </a:rPr>
              <a:t>priėmim</a:t>
            </a:r>
            <a:r>
              <a:rPr lang="lt-LT" sz="2000" dirty="0" smtClean="0">
                <a:solidFill>
                  <a:schemeClr val="dk1"/>
                </a:solidFill>
              </a:rPr>
              <a:t>o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.</a:t>
            </a:r>
            <a:endParaRPr sz="2000" i="0" u="none" strike="noStrike" cap="none" dirty="0">
              <a:solidFill>
                <a:schemeClr val="dk1"/>
              </a:solidFill>
            </a:endParaRPr>
          </a:p>
          <a:p>
            <a:pPr marL="746125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dirty="0" smtClean="0">
                <a:solidFill>
                  <a:schemeClr val="dk1"/>
                </a:solidFill>
              </a:rPr>
              <a:t>Dėl 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to</a:t>
            </a:r>
            <a:r>
              <a:rPr lang="lt-LT" sz="2000" i="0" u="none" strike="noStrike" cap="none" dirty="0" smtClean="0">
                <a:solidFill>
                  <a:schemeClr val="dk1"/>
                </a:solidFill>
              </a:rPr>
              <a:t> gali kilti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: </a:t>
            </a:r>
            <a:endParaRPr dirty="0"/>
          </a:p>
          <a:p>
            <a:pPr marL="1089025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 i="0" u="none" strike="noStrike" cap="none" dirty="0">
                <a:solidFill>
                  <a:schemeClr val="dk1"/>
                </a:solidFill>
              </a:rPr>
              <a:t> </a:t>
            </a:r>
            <a:r>
              <a:rPr lang="lt-LT" sz="2000" dirty="0">
                <a:solidFill>
                  <a:schemeClr val="dk1"/>
                </a:solidFill>
              </a:rPr>
              <a:t>k</a:t>
            </a:r>
            <a:r>
              <a:rPr lang="en-GB" sz="2000" i="0" u="none" strike="noStrike" cap="none" dirty="0" err="1" smtClean="0">
                <a:solidFill>
                  <a:schemeClr val="dk1"/>
                </a:solidFill>
              </a:rPr>
              <a:t>onfli</a:t>
            </a:r>
            <a:r>
              <a:rPr lang="lt-LT" sz="2000" i="0" u="none" strike="noStrike" cap="none" dirty="0" smtClean="0">
                <a:solidFill>
                  <a:schemeClr val="dk1"/>
                </a:solidFill>
              </a:rPr>
              <a:t>k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t</a:t>
            </a:r>
            <a:r>
              <a:rPr lang="lt-LT" sz="2000" i="0" u="none" strike="noStrike" cap="none" dirty="0" smtClean="0">
                <a:solidFill>
                  <a:schemeClr val="dk1"/>
                </a:solidFill>
              </a:rPr>
              <a:t>ų</a:t>
            </a:r>
            <a:endParaRPr dirty="0"/>
          </a:p>
          <a:p>
            <a:pPr marL="1089025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 i="0" u="none" strike="noStrike" cap="none" dirty="0">
                <a:solidFill>
                  <a:schemeClr val="dk1"/>
                </a:solidFill>
              </a:rPr>
              <a:t> </a:t>
            </a:r>
            <a:r>
              <a:rPr lang="lt-LT" sz="2000" dirty="0" smtClean="0">
                <a:solidFill>
                  <a:schemeClr val="dk1"/>
                </a:solidFill>
              </a:rPr>
              <a:t>įžeidinėjimų</a:t>
            </a:r>
            <a:endParaRPr dirty="0"/>
          </a:p>
          <a:p>
            <a:pPr marL="1089025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dis</a:t>
            </a:r>
            <a:r>
              <a:rPr lang="lt-LT" sz="2000" i="0" u="none" strike="noStrike" cap="none" dirty="0" smtClean="0">
                <a:solidFill>
                  <a:schemeClr val="dk1"/>
                </a:solidFill>
              </a:rPr>
              <a:t>k</a:t>
            </a:r>
            <a:r>
              <a:rPr lang="en-GB" sz="2000" i="0" u="none" strike="noStrike" cap="none" dirty="0" err="1" smtClean="0">
                <a:solidFill>
                  <a:schemeClr val="dk1"/>
                </a:solidFill>
              </a:rPr>
              <a:t>rimina</a:t>
            </a:r>
            <a:r>
              <a:rPr lang="lt-LT" sz="2000" i="0" u="none" strike="noStrike" cap="none" dirty="0" err="1" smtClean="0">
                <a:solidFill>
                  <a:schemeClr val="dk1"/>
                </a:solidFill>
              </a:rPr>
              <a:t>cija</a:t>
            </a:r>
            <a:endParaRPr dirty="0"/>
          </a:p>
          <a:p>
            <a:pPr marL="1089025" lvl="0" indent="-342900" algn="just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lt-LT" sz="2000" dirty="0" smtClean="0"/>
              <a:t> atskirtis </a:t>
            </a:r>
            <a:r>
              <a:rPr lang="lt-LT" sz="2000" dirty="0"/>
              <a:t>nuo švietimo </a:t>
            </a:r>
            <a:r>
              <a:rPr lang="lt-LT" sz="2000" dirty="0" smtClean="0"/>
              <a:t>procesų</a:t>
            </a:r>
          </a:p>
          <a:p>
            <a:pPr marL="1089025" lvl="0" indent="-342900" algn="just">
              <a:lnSpc>
                <a:spcPct val="150000"/>
              </a:lnSpc>
              <a:buClr>
                <a:srgbClr val="C55A11"/>
              </a:buClr>
              <a:buSzPts val="2000"/>
              <a:buChar char="o"/>
            </a:pPr>
            <a:r>
              <a:rPr lang="en-GB" sz="2000" i="0" u="none" strike="noStrike" cap="none" dirty="0" smtClean="0">
                <a:solidFill>
                  <a:schemeClr val="dk1"/>
                </a:solidFill>
              </a:rPr>
              <a:t> </a:t>
            </a:r>
            <a:r>
              <a:rPr lang="lt-LT" sz="2000" i="0" u="none" strike="noStrike" cap="none" dirty="0" smtClean="0">
                <a:solidFill>
                  <a:schemeClr val="dk1"/>
                </a:solidFill>
              </a:rPr>
              <a:t>pažeidžiami </a:t>
            </a:r>
            <a:r>
              <a:rPr lang="en-GB" sz="2000" i="0" u="none" strike="noStrike" cap="none" dirty="0" smtClean="0">
                <a:solidFill>
                  <a:schemeClr val="dk1"/>
                </a:solidFill>
              </a:rPr>
              <a:t>social</a:t>
            </a:r>
            <a:r>
              <a:rPr lang="lt-LT" sz="2000" i="0" u="none" strike="noStrike" cap="none" dirty="0" err="1" smtClean="0">
                <a:solidFill>
                  <a:schemeClr val="dk1"/>
                </a:solidFill>
              </a:rPr>
              <a:t>iniai</a:t>
            </a:r>
            <a:r>
              <a:rPr lang="lt-LT" sz="2000" i="0" u="none" strike="noStrike" cap="none" dirty="0" smtClean="0">
                <a:solidFill>
                  <a:schemeClr val="dk1"/>
                </a:solidFill>
              </a:rPr>
              <a:t> santykiai mokykloje</a:t>
            </a:r>
            <a:r>
              <a:rPr lang="en-GB" sz="2000" dirty="0" smtClean="0">
                <a:solidFill>
                  <a:schemeClr val="dk1"/>
                </a:solidFill>
              </a:rPr>
              <a:t>.</a:t>
            </a:r>
            <a:endParaRPr dirty="0"/>
          </a:p>
          <a:p>
            <a:pPr marL="74612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0" u="none" strike="noStrike" cap="none" dirty="0">
                <a:solidFill>
                  <a:schemeClr val="dk1"/>
                </a:solidFill>
              </a:rPr>
              <a:t> </a:t>
            </a:r>
            <a:endParaRPr sz="20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Regioniniai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įtraukties</a:t>
            </a:r>
            <a:r>
              <a:rPr lang="en-GB" sz="25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ir švietimo </a:t>
            </a:r>
            <a:r>
              <a:rPr lang="en-GB" sz="25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iššūkiai</a:t>
            </a:r>
            <a:endParaRPr lang="en-GB" sz="19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GB" sz="25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Migracija</a:t>
            </a:r>
            <a:endParaRPr lang="en-GB" sz="25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7728175" y="1865450"/>
            <a:ext cx="4001875" cy="340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1181</Words>
  <Application>Microsoft Office PowerPoint</Application>
  <PresentationFormat>Plačiaekranė</PresentationFormat>
  <Paragraphs>255</Paragraphs>
  <Slides>27</Slides>
  <Notes>27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27</vt:i4>
      </vt:variant>
    </vt:vector>
  </HeadingPairs>
  <TitlesOfParts>
    <vt:vector size="35" baseType="lpstr">
      <vt:lpstr>Helvetica Neue</vt:lpstr>
      <vt:lpstr>Noto Sans Symbols</vt:lpstr>
      <vt:lpstr>Calibri</vt:lpstr>
      <vt:lpstr>Times New Roman</vt:lpstr>
      <vt:lpstr>Arial</vt:lpstr>
      <vt:lpstr>Courier New</vt:lpstr>
      <vt:lpstr>Diseño personalizado</vt:lpstr>
      <vt:lpstr>2_Diseño personalizado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Óscar Muñoz</dc:creator>
  <cp:lastModifiedBy>User</cp:lastModifiedBy>
  <cp:revision>17</cp:revision>
  <dcterms:created xsi:type="dcterms:W3CDTF">2021-02-16T14:32:26Z</dcterms:created>
  <dcterms:modified xsi:type="dcterms:W3CDTF">2022-11-03T08:44:19Z</dcterms:modified>
</cp:coreProperties>
</file>