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VCbmw3n/rXoQdScw3ngmrtJ87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7c8d31cb6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27c8d31cb6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7c8d31cb6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127c8d31cb6_0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11eab8aa9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g111eab8aa9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111eab8aa9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132b01343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g1132b01343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g1132b01343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132b01343c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g1132b01343c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g1132b01343c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1eab8aa9a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g111eab8aa9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g111eab8aa9a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7c8d31cb6_0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127c8d31cb6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127c8d31cb6_0_1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7c8d31cb6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127c8d31cb6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g127c8d31cb6_0_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7c8d31cb6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127c8d31cb6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g127c8d31cb6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7c8d31cb6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127c8d31cb6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127c8d31cb6_0_1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/>
          <p:nvPr>
            <p:ph idx="1" type="body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botella, firmar, azul, naranja&#10;&#10;Descripción generada automáticamente" id="16" name="Google Shape;1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7" name="Google Shape;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27c8d31cb6_0_259"/>
          <p:cNvSpPr txBox="1"/>
          <p:nvPr/>
        </p:nvSpPr>
        <p:spPr>
          <a:xfrm>
            <a:off x="1028700" y="435307"/>
            <a:ext cx="102489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27c8d31cb6_0_261"/>
          <p:cNvSpPr txBox="1"/>
          <p:nvPr>
            <p:ph idx="1" type="body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g127c8d31cb6_0_261"/>
          <p:cNvSpPr/>
          <p:nvPr/>
        </p:nvSpPr>
        <p:spPr>
          <a:xfrm>
            <a:off x="0" y="6708711"/>
            <a:ext cx="12192000" cy="14940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botella, firmar, azul, naranja&#10;&#10;Descripción generada automáticamente" id="28" name="Google Shape;28;g127c8d31cb6_0_2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29" name="Google Shape;29;g127c8d31cb6_0_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0" y="318144"/>
            <a:ext cx="2361913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grupo de personas en un salón de clases&#10;&#10;Descripción generada automáticamente con confianza media" id="10" name="Google Shape;10;p24"/>
          <p:cNvPicPr preferRelativeResize="0"/>
          <p:nvPr/>
        </p:nvPicPr>
        <p:blipFill rotWithShape="1">
          <a:blip r:embed="rId1">
            <a:alphaModFix amt="25000"/>
          </a:blip>
          <a:srcRect b="0" l="0" r="0"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13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grupo de personas en un salón de clases&#10;&#10;Descripción generada automáticamente con confianza media" id="19" name="Google Shape;19;g127c8d31cb6_0_254"/>
          <p:cNvPicPr preferRelativeResize="0"/>
          <p:nvPr/>
        </p:nvPicPr>
        <p:blipFill rotWithShape="1">
          <a:blip r:embed="rId1">
            <a:alphaModFix amt="25000"/>
          </a:blip>
          <a:srcRect b="0" l="0" r="2028" t="17177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botella, firmar, azul, naranja&#10;&#10;Descripción generada automáticamente" id="20" name="Google Shape;20;g127c8d31cb6_0_2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6846" y="423168"/>
            <a:ext cx="3728084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21" name="Google Shape;21;g127c8d31cb6_0_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0" y="318144"/>
            <a:ext cx="2361913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127c8d31cb6_0_254"/>
          <p:cNvSpPr/>
          <p:nvPr/>
        </p:nvSpPr>
        <p:spPr>
          <a:xfrm>
            <a:off x="10885638" y="4305482"/>
            <a:ext cx="1759800" cy="509100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ES" sz="2800" u="none" cap="none" strike="noStrike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CREAtivity through Educational Artmaking</a:t>
            </a:r>
            <a:endParaRPr b="1" i="0" sz="2800" u="none" cap="none" strike="noStrike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1531000" y="4002325"/>
            <a:ext cx="89133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lang="es-ES" sz="2800">
                <a:solidFill>
                  <a:schemeClr val="dk1"/>
                </a:solidFill>
              </a:rPr>
              <a:t>How to select, prepare, implement, and assess activities foreseen in InCrea+ Curriculum</a:t>
            </a:r>
            <a:endParaRPr b="1" i="0" sz="2800" u="none" cap="none" strike="noStrike">
              <a:solidFill>
                <a:schemeClr val="dk1"/>
              </a:solidFill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n que contiene firmar, botella, azul, parada&#10;&#10;Descripción generada automáticamente"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7c8d31cb6_0_152"/>
          <p:cNvSpPr txBox="1"/>
          <p:nvPr>
            <p:ph idx="1" type="body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310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 sz="3100">
              <a:solidFill>
                <a:srgbClr val="00AE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127c8d31cb6_0_152"/>
          <p:cNvSpPr/>
          <p:nvPr/>
        </p:nvSpPr>
        <p:spPr>
          <a:xfrm>
            <a:off x="584200" y="2003250"/>
            <a:ext cx="11265000" cy="45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</a:rPr>
              <a:t>Evaluation</a:t>
            </a:r>
            <a:r>
              <a:rPr i="0" lang="es-ES" sz="3200" u="none" cap="none" strike="noStrike">
                <a:solidFill>
                  <a:schemeClr val="dk1"/>
                </a:solidFill>
              </a:rPr>
              <a:t> is important, as it allows the teacher/trainer to collect data in regards to: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i="0" lang="es-ES" sz="3200" u="none" cap="none" strike="noStrike">
                <a:solidFill>
                  <a:schemeClr val="dk1"/>
                </a:solidFill>
              </a:rPr>
              <a:t>Achieving the goals</a:t>
            </a:r>
            <a:endParaRPr/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i="0" lang="es-ES" sz="3200" u="none" cap="none" strike="noStrike">
                <a:solidFill>
                  <a:schemeClr val="dk1"/>
                </a:solidFill>
              </a:rPr>
              <a:t>Learning outcomes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i="0" lang="es-ES" sz="3200" u="none" cap="none" strike="noStrike">
                <a:solidFill>
                  <a:schemeClr val="dk1"/>
                </a:solidFill>
              </a:rPr>
              <a:t>Effect on the students and their attitude/knowledge on inclusion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i="0" lang="es-ES" sz="3200" u="none" cap="none" strike="noStrike">
                <a:solidFill>
                  <a:schemeClr val="dk1"/>
                </a:solidFill>
              </a:rPr>
              <a:t>Necessary improvements for future implementation</a:t>
            </a:r>
            <a:endParaRPr i="0" sz="4400" u="none" cap="none" strike="noStrike">
              <a:solidFill>
                <a:schemeClr val="dk1"/>
              </a:solidFill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7c8d31cb6_0_228"/>
          <p:cNvSpPr txBox="1"/>
          <p:nvPr/>
        </p:nvSpPr>
        <p:spPr>
          <a:xfrm>
            <a:off x="835200" y="2280051"/>
            <a:ext cx="105216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b="1" i="0" lang="es-ES" sz="8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 for your attention!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g127c8d31cb6_0_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2675" y="3065125"/>
            <a:ext cx="4316550" cy="26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1eab8aa9a_0_0"/>
          <p:cNvSpPr txBox="1"/>
          <p:nvPr>
            <p:ph idx="1" type="body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s-ES" sz="310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Activity Selection</a:t>
            </a:r>
            <a:endParaRPr sz="3100">
              <a:solidFill>
                <a:srgbClr val="00AE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11eab8aa9a_0_0"/>
          <p:cNvSpPr txBox="1"/>
          <p:nvPr/>
        </p:nvSpPr>
        <p:spPr>
          <a:xfrm>
            <a:off x="391400" y="1473700"/>
            <a:ext cx="115530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-ES" sz="1700" u="none" cap="none" strike="noStrike">
                <a:solidFill>
                  <a:schemeClr val="dk1"/>
                </a:solidFill>
              </a:rPr>
              <a:t>A range of activities are to be selected based on:</a:t>
            </a:r>
            <a:endParaRPr i="0" sz="17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700" u="none" cap="none" strike="noStrike">
              <a:solidFill>
                <a:schemeClr val="dk1"/>
              </a:solidFill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700"/>
              <a:buChar char="❖"/>
            </a:pPr>
            <a:r>
              <a:rPr b="1" i="0" lang="es-ES" sz="1700" u="none" cap="none" strike="noStrike">
                <a:solidFill>
                  <a:schemeClr val="dk1"/>
                </a:solidFill>
              </a:rPr>
              <a:t> the target group </a:t>
            </a:r>
            <a:endParaRPr b="1" i="0" sz="1700" u="none" cap="none" strike="noStrike">
              <a:solidFill>
                <a:schemeClr val="dk1"/>
              </a:solidFill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700"/>
              <a:buChar char="❖"/>
            </a:pPr>
            <a:r>
              <a:rPr b="1" i="0" lang="es-ES" sz="1700" u="none" cap="none" strike="noStrike">
                <a:solidFill>
                  <a:schemeClr val="dk1"/>
                </a:solidFill>
              </a:rPr>
              <a:t>the specific risks</a:t>
            </a:r>
            <a:endParaRPr b="1" i="0" sz="1700" u="none" cap="none" strike="noStrike">
              <a:solidFill>
                <a:schemeClr val="dk1"/>
              </a:solidFill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700"/>
              <a:buChar char="❖"/>
            </a:pPr>
            <a:r>
              <a:rPr b="1" i="0" lang="es-ES" sz="1700" u="none" cap="none" strike="noStrike">
                <a:solidFill>
                  <a:schemeClr val="dk1"/>
                </a:solidFill>
              </a:rPr>
              <a:t>their capabilities </a:t>
            </a:r>
            <a:endParaRPr b="1" i="0" sz="1700" u="none" cap="none" strike="noStrike">
              <a:solidFill>
                <a:schemeClr val="dk1"/>
              </a:solidFill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700"/>
              <a:buChar char="❖"/>
            </a:pPr>
            <a:r>
              <a:rPr b="1" i="0" lang="es-ES" sz="1700" u="none" cap="none" strike="noStrike">
                <a:solidFill>
                  <a:schemeClr val="dk1"/>
                </a:solidFill>
              </a:rPr>
              <a:t>the school’s resources </a:t>
            </a:r>
            <a:endParaRPr b="1" i="0" sz="1700" u="none" cap="none" strike="noStrike">
              <a:solidFill>
                <a:schemeClr val="dk1"/>
              </a:solidFill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700"/>
              <a:buChar char="❖"/>
            </a:pPr>
            <a:r>
              <a:rPr b="1" i="0" lang="es-ES" sz="1700" u="none" cap="none" strike="noStrike">
                <a:solidFill>
                  <a:schemeClr val="dk1"/>
                </a:solidFill>
              </a:rPr>
              <a:t>availability and possibilities for engaging external experts and facilitators. </a:t>
            </a:r>
            <a:endParaRPr b="1" i="0" sz="17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7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7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32b01343c_0_0"/>
          <p:cNvSpPr txBox="1"/>
          <p:nvPr>
            <p:ph idx="1" type="body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s-ES" sz="310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Activity Planning and Preparation</a:t>
            </a:r>
            <a:endParaRPr sz="3100">
              <a:solidFill>
                <a:srgbClr val="00AE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1132b01343c_0_0"/>
          <p:cNvSpPr txBox="1"/>
          <p:nvPr/>
        </p:nvSpPr>
        <p:spPr>
          <a:xfrm>
            <a:off x="302325" y="1371900"/>
            <a:ext cx="113238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300">
                <a:solidFill>
                  <a:schemeClr val="dk1"/>
                </a:solidFill>
              </a:rPr>
              <a:t>I</a:t>
            </a:r>
            <a:r>
              <a:rPr i="0" lang="es-ES" sz="1800" u="none" cap="none" strike="noStrike">
                <a:solidFill>
                  <a:schemeClr val="dk1"/>
                </a:solidFill>
              </a:rPr>
              <a:t>n order to properly prepare for and plan our activities, we need to ensure that we are in an inclusive environment. We need to:</a:t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r>
              <a:rPr i="0" lang="es-ES" sz="1800" u="none" cap="none" strike="noStrike">
                <a:solidFill>
                  <a:schemeClr val="dk1"/>
                </a:solidFill>
              </a:rPr>
              <a:t>Ensure</a:t>
            </a:r>
            <a:r>
              <a:rPr b="1" i="0" lang="es-ES" sz="1800" u="none" cap="none" strike="noStrike">
                <a:solidFill>
                  <a:schemeClr val="dk1"/>
                </a:solidFill>
              </a:rPr>
              <a:t> socio-economic inclusion</a:t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r>
              <a:rPr i="0" lang="es-ES" sz="1800" u="none" cap="none" strike="noStrike">
                <a:solidFill>
                  <a:schemeClr val="dk1"/>
                </a:solidFill>
              </a:rPr>
              <a:t>Support</a:t>
            </a:r>
            <a:r>
              <a:rPr b="1" i="0" lang="es-ES" sz="1800" u="none" cap="none" strike="noStrike">
                <a:solidFill>
                  <a:schemeClr val="dk1"/>
                </a:solidFill>
              </a:rPr>
              <a:t> cultural inclusion</a:t>
            </a:r>
            <a:r>
              <a:rPr i="0" lang="es-ES" sz="1800" u="none" cap="none" strike="noStrike">
                <a:solidFill>
                  <a:schemeClr val="dk1"/>
                </a:solidFill>
              </a:rPr>
              <a:t>.  </a:t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r>
              <a:rPr i="0" lang="es-ES" sz="1800" u="none" cap="none" strike="noStrike">
                <a:solidFill>
                  <a:schemeClr val="dk1"/>
                </a:solidFill>
              </a:rPr>
              <a:t>Ensure there are no </a:t>
            </a:r>
            <a:r>
              <a:rPr b="1" i="0" lang="es-ES" sz="1800" u="none" cap="none" strike="noStrike">
                <a:solidFill>
                  <a:schemeClr val="dk1"/>
                </a:solidFill>
              </a:rPr>
              <a:t>physical barriers</a:t>
            </a:r>
            <a:r>
              <a:rPr lang="es-ES" sz="1800">
                <a:solidFill>
                  <a:schemeClr val="dk1"/>
                </a:solidFill>
              </a:rPr>
              <a:t>.</a:t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r>
              <a:rPr i="0" lang="es-ES" sz="1800" u="none" cap="none" strike="noStrike">
                <a:solidFill>
                  <a:schemeClr val="dk1"/>
                </a:solidFill>
              </a:rPr>
              <a:t>Ensure the activity addresses </a:t>
            </a:r>
            <a:r>
              <a:rPr b="1" i="0" lang="es-ES" sz="1800" u="none" cap="none" strike="noStrike">
                <a:solidFill>
                  <a:schemeClr val="dk1"/>
                </a:solidFill>
              </a:rPr>
              <a:t>cognitive challenges</a:t>
            </a:r>
            <a:r>
              <a:rPr lang="es-ES" sz="1800">
                <a:solidFill>
                  <a:schemeClr val="dk1"/>
                </a:solidFill>
              </a:rPr>
              <a:t>.</a:t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r>
              <a:rPr i="0" lang="es-ES" sz="1800" u="none" cap="none" strike="noStrike">
                <a:solidFill>
                  <a:schemeClr val="dk1"/>
                </a:solidFill>
              </a:rPr>
              <a:t>Ensure support for </a:t>
            </a:r>
            <a:r>
              <a:rPr b="1" i="0" lang="es-ES" sz="1800" u="none" cap="none" strike="noStrike">
                <a:solidFill>
                  <a:schemeClr val="dk1"/>
                </a:solidFill>
              </a:rPr>
              <a:t>behavioural challenges</a:t>
            </a:r>
            <a:r>
              <a:rPr lang="es-ES" sz="1800">
                <a:solidFill>
                  <a:schemeClr val="dk1"/>
                </a:solidFill>
              </a:rPr>
              <a:t>.</a:t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r>
              <a:rPr i="0" lang="es-ES" sz="1800" u="none" cap="none" strike="noStrike">
                <a:solidFill>
                  <a:schemeClr val="dk1"/>
                </a:solidFill>
              </a:rPr>
              <a:t>Consider </a:t>
            </a:r>
            <a:r>
              <a:rPr b="1" i="0" lang="es-ES" sz="1800" u="none" cap="none" strike="noStrike">
                <a:solidFill>
                  <a:schemeClr val="dk1"/>
                </a:solidFill>
              </a:rPr>
              <a:t>possible talent related challenges</a:t>
            </a:r>
            <a:r>
              <a:rPr lang="es-ES" sz="1800">
                <a:solidFill>
                  <a:schemeClr val="dk1"/>
                </a:solidFill>
              </a:rPr>
              <a:t>.</a:t>
            </a:r>
            <a:r>
              <a:rPr i="0" lang="es-ES" sz="1800" u="none" cap="none" strike="noStrike">
                <a:solidFill>
                  <a:schemeClr val="dk1"/>
                </a:solidFill>
              </a:rPr>
              <a:t>  </a:t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sng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32b01343c_0_6"/>
          <p:cNvSpPr txBox="1"/>
          <p:nvPr>
            <p:ph idx="1" type="body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s-ES" sz="310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Activity Implementation</a:t>
            </a:r>
            <a:endParaRPr sz="3100">
              <a:solidFill>
                <a:srgbClr val="00AE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1132b01343c_0_6"/>
          <p:cNvSpPr txBox="1"/>
          <p:nvPr/>
        </p:nvSpPr>
        <p:spPr>
          <a:xfrm>
            <a:off x="836725" y="1550050"/>
            <a:ext cx="110058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9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-ES" sz="2300" u="none" cap="none" strike="noStrike">
                <a:solidFill>
                  <a:srgbClr val="EC7320"/>
                </a:solidFill>
              </a:rPr>
              <a:t>❖</a:t>
            </a:r>
            <a:r>
              <a:rPr i="0" lang="es-ES" sz="1900" u="none" cap="none" strike="noStrike">
                <a:solidFill>
                  <a:schemeClr val="dk1"/>
                </a:solidFill>
              </a:rPr>
              <a:t>Define and enforce clear minimum standards for behaviour.</a:t>
            </a:r>
            <a:endParaRPr i="0" sz="19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-ES" sz="2300" u="none" cap="none" strike="noStrike">
                <a:solidFill>
                  <a:srgbClr val="EC7320"/>
                </a:solidFill>
              </a:rPr>
              <a:t>❖</a:t>
            </a:r>
            <a:r>
              <a:rPr i="0" lang="es-ES" sz="1900" u="none" cap="none" strike="noStrike">
                <a:solidFill>
                  <a:schemeClr val="dk1"/>
                </a:solidFill>
              </a:rPr>
              <a:t>Deal sensitively with children who misbehave.</a:t>
            </a:r>
            <a:endParaRPr i="0" sz="19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-ES" sz="2300" u="none" cap="none" strike="noStrike">
                <a:solidFill>
                  <a:srgbClr val="EC7320"/>
                </a:solidFill>
              </a:rPr>
              <a:t>❖</a:t>
            </a:r>
            <a:r>
              <a:rPr i="0" lang="es-ES" sz="1900" u="none" cap="none" strike="noStrike">
                <a:solidFill>
                  <a:schemeClr val="dk1"/>
                </a:solidFill>
              </a:rPr>
              <a:t>Create opportunities to listen to all children, </a:t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-ES" sz="2300" u="none" cap="none" strike="noStrike">
                <a:solidFill>
                  <a:srgbClr val="EC7320"/>
                </a:solidFill>
              </a:rPr>
              <a:t>❖</a:t>
            </a:r>
            <a:r>
              <a:rPr i="0" lang="es-ES" sz="1900" u="none" cap="none" strike="noStrike">
                <a:solidFill>
                  <a:schemeClr val="dk1"/>
                </a:solidFill>
              </a:rPr>
              <a:t>Be aware of the specific needs of every child in the group.</a:t>
            </a:r>
            <a:endParaRPr i="0" sz="19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-ES" sz="2300" u="none" cap="none" strike="noStrike">
                <a:solidFill>
                  <a:srgbClr val="EC7320"/>
                </a:solidFill>
              </a:rPr>
              <a:t>❖</a:t>
            </a:r>
            <a:r>
              <a:rPr i="0" lang="es-ES" sz="1900" u="none" cap="none" strike="noStrike">
                <a:solidFill>
                  <a:schemeClr val="dk1"/>
                </a:solidFill>
              </a:rPr>
              <a:t>Clearly display timetables and key information.</a:t>
            </a:r>
            <a:endParaRPr i="0" sz="19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-ES" sz="2300" u="none" cap="none" strike="noStrike">
                <a:solidFill>
                  <a:srgbClr val="EC7320"/>
                </a:solidFill>
              </a:rPr>
              <a:t>❖</a:t>
            </a:r>
            <a:r>
              <a:rPr i="0" lang="es-ES" sz="1900" u="none" cap="none" strike="noStrike">
                <a:solidFill>
                  <a:schemeClr val="dk1"/>
                </a:solidFill>
              </a:rPr>
              <a:t>Use the UDL approach.</a:t>
            </a:r>
            <a:endParaRPr i="0" sz="19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-ES" sz="2300" u="none" cap="none" strike="noStrike">
                <a:solidFill>
                  <a:srgbClr val="EC7320"/>
                </a:solidFill>
              </a:rPr>
              <a:t>❖</a:t>
            </a:r>
            <a:r>
              <a:rPr i="0" lang="es-ES" sz="1900" u="none" cap="none" strike="noStrike">
                <a:solidFill>
                  <a:schemeClr val="dk1"/>
                </a:solidFill>
              </a:rPr>
              <a:t>Don't compare the progress of one child to another; personal progress is key.</a:t>
            </a:r>
            <a:endParaRPr i="0" sz="19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1eab8aa9a_0_6"/>
          <p:cNvSpPr txBox="1"/>
          <p:nvPr>
            <p:ph idx="1" type="body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s-ES" sz="310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Activity Implementation</a:t>
            </a:r>
            <a:endParaRPr sz="3100">
              <a:solidFill>
                <a:srgbClr val="00AE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111eab8aa9a_0_6"/>
          <p:cNvSpPr txBox="1"/>
          <p:nvPr/>
        </p:nvSpPr>
        <p:spPr>
          <a:xfrm>
            <a:off x="391400" y="1473700"/>
            <a:ext cx="11553000" cy="4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-ES" sz="1800" u="none" cap="none" strike="noStrike">
                <a:solidFill>
                  <a:schemeClr val="dk1"/>
                </a:solidFill>
              </a:rPr>
              <a:t>The teacher may decide to take up one or more of the following approaches:</a:t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i="0" lang="es-ES" sz="1800" u="none" cap="none" strike="noStrike">
                <a:solidFill>
                  <a:schemeClr val="dk1"/>
                </a:solidFill>
              </a:rPr>
              <a:t>Using</a:t>
            </a:r>
            <a:r>
              <a:rPr b="1" i="0" lang="es-ES" sz="1800" u="none" cap="none" strike="noStrike">
                <a:solidFill>
                  <a:schemeClr val="dk1"/>
                </a:solidFill>
              </a:rPr>
              <a:t> network resources, that is involving experts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s-ES" sz="1800">
                <a:solidFill>
                  <a:schemeClr val="dk1"/>
                </a:solidFill>
              </a:rPr>
              <a:t>Including </a:t>
            </a:r>
            <a:r>
              <a:rPr b="1" lang="es-ES" sz="1800">
                <a:solidFill>
                  <a:schemeClr val="dk1"/>
                </a:solidFill>
              </a:rPr>
              <a:t>activities that take place in community settings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i="0" lang="es-ES" sz="1800" u="none" cap="none" strike="noStrike">
                <a:solidFill>
                  <a:schemeClr val="dk1"/>
                </a:solidFill>
              </a:rPr>
              <a:t>Selecting </a:t>
            </a:r>
            <a:r>
              <a:rPr b="1" i="0" lang="es-ES" sz="1800" u="none" cap="none" strike="noStrike">
                <a:solidFill>
                  <a:schemeClr val="dk1"/>
                </a:solidFill>
              </a:rPr>
              <a:t>single-session activities</a:t>
            </a:r>
            <a:endParaRPr b="1" i="0" sz="1800" u="none" cap="none" strike="noStrike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i="0" lang="es-ES" sz="1800" u="none" cap="none" strike="noStrike">
                <a:solidFill>
                  <a:schemeClr val="dk1"/>
                </a:solidFill>
              </a:rPr>
              <a:t>Choosing </a:t>
            </a:r>
            <a:r>
              <a:rPr b="1" i="0" lang="es-ES" sz="1800" u="none" cap="none" strike="noStrike">
                <a:solidFill>
                  <a:schemeClr val="dk1"/>
                </a:solidFill>
              </a:rPr>
              <a:t>activities that develop along multiple sessio</a:t>
            </a:r>
            <a:r>
              <a:rPr b="1" lang="es-ES" sz="1800">
                <a:solidFill>
                  <a:schemeClr val="dk1"/>
                </a:solidFill>
              </a:rPr>
              <a:t>ns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i="0" lang="es-ES" sz="1800" u="none" cap="none" strike="noStrike">
                <a:solidFill>
                  <a:schemeClr val="dk1"/>
                </a:solidFill>
              </a:rPr>
              <a:t>Introducing </a:t>
            </a:r>
            <a:r>
              <a:rPr b="1" i="0" lang="es-ES" sz="1800" u="none" cap="none" strike="noStrike">
                <a:solidFill>
                  <a:schemeClr val="dk1"/>
                </a:solidFill>
              </a:rPr>
              <a:t>crossover sessions with single activities</a:t>
            </a:r>
            <a:r>
              <a:rPr i="0" lang="es-ES" sz="1800" u="none" cap="none" strike="noStrike">
                <a:solidFill>
                  <a:schemeClr val="dk1"/>
                </a:solidFill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7c8d31cb6_0_145"/>
          <p:cNvSpPr txBox="1"/>
          <p:nvPr/>
        </p:nvSpPr>
        <p:spPr>
          <a:xfrm>
            <a:off x="351638" y="1917487"/>
            <a:ext cx="11450700" cy="42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s-ES" sz="2800" u="none" cap="none" strike="noStrike">
                <a:solidFill>
                  <a:srgbClr val="000000"/>
                </a:solidFill>
              </a:rPr>
              <a:t>The evaluation is designed as part of the process of the implementation of the INCREA+ curriculum.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s-ES" sz="2800" u="none" cap="none" strike="noStrike">
                <a:solidFill>
                  <a:schemeClr val="dk1"/>
                </a:solidFill>
              </a:rPr>
              <a:t>It is to be carried out at two stages: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i="0" lang="es-ES" sz="2800" u="none" cap="none" strike="noStrike">
                <a:solidFill>
                  <a:schemeClr val="dk1"/>
                </a:solidFill>
              </a:rPr>
              <a:t>After completion on an activity, by filling in the designated template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i="0" lang="es-ES" sz="2800" u="none" cap="none" strike="noStrike">
                <a:solidFill>
                  <a:schemeClr val="dk1"/>
                </a:solidFill>
              </a:rPr>
              <a:t>After completion of the entire training, by completing the teacher form and the evaluation by students.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1079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27c8d31cb6_0_145"/>
          <p:cNvSpPr txBox="1"/>
          <p:nvPr/>
        </p:nvSpPr>
        <p:spPr>
          <a:xfrm>
            <a:off x="761999" y="1917487"/>
            <a:ext cx="42195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g127c8d31cb6_0_14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s-ES" sz="31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</a:t>
            </a:r>
            <a:endParaRPr b="1" i="0" sz="3100" u="none" cap="none" strike="noStrike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7c8d31cb6_0_167"/>
          <p:cNvSpPr txBox="1"/>
          <p:nvPr/>
        </p:nvSpPr>
        <p:spPr>
          <a:xfrm>
            <a:off x="761999" y="1917487"/>
            <a:ext cx="10534800" cy="4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ES" sz="3600" u="none" cap="none" strike="noStrike">
                <a:solidFill>
                  <a:schemeClr val="dk1"/>
                </a:solidFill>
              </a:rPr>
              <a:t>The first tool is titled </a:t>
            </a:r>
            <a:r>
              <a:rPr b="1" i="0" lang="es-ES" sz="3600" u="none" cap="none" strike="noStrike">
                <a:solidFill>
                  <a:schemeClr val="dk1"/>
                </a:solidFill>
              </a:rPr>
              <a:t>Assessment of activity</a:t>
            </a:r>
            <a:r>
              <a:rPr i="0" lang="es-ES" sz="3600" u="none" cap="none" strike="noStrike">
                <a:solidFill>
                  <a:schemeClr val="dk1"/>
                </a:solidFill>
              </a:rPr>
              <a:t>. </a:t>
            </a:r>
            <a:endParaRPr i="0" sz="36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ES" sz="3600" u="none" cap="none" strike="noStrike">
                <a:solidFill>
                  <a:schemeClr val="dk1"/>
                </a:solidFill>
              </a:rPr>
              <a:t>It is to be filled in by the teacher after completing an activity </a:t>
            </a:r>
            <a:endParaRPr i="0" sz="3600" u="none" cap="none" strike="noStrike">
              <a:solidFill>
                <a:schemeClr val="dk1"/>
              </a:solidFill>
            </a:endParaRPr>
          </a:p>
        </p:txBody>
      </p:sp>
      <p:sp>
        <p:nvSpPr>
          <p:cNvPr id="81" name="Google Shape;81;g127c8d31cb6_0_167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s-ES" sz="3100" u="none" cap="none" strike="noStrike">
                <a:solidFill>
                  <a:srgbClr val="00AEEF"/>
                </a:solidFill>
              </a:rPr>
              <a:t>Evaluation tools</a:t>
            </a:r>
            <a:endParaRPr b="1" i="0" sz="3100" u="none" cap="none" strike="noStrike">
              <a:solidFill>
                <a:srgbClr val="00AEEF"/>
              </a:solidFill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s-ES" sz="3100" u="none" cap="none" strike="noStrike">
                <a:solidFill>
                  <a:schemeClr val="accent4"/>
                </a:solidFill>
              </a:rPr>
              <a:t>Assessment of activity</a:t>
            </a:r>
            <a:endParaRPr b="1" i="0" sz="3100" u="none" cap="none" strike="noStrike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7c8d31cb6_0_180"/>
          <p:cNvSpPr txBox="1"/>
          <p:nvPr/>
        </p:nvSpPr>
        <p:spPr>
          <a:xfrm>
            <a:off x="761999" y="1917487"/>
            <a:ext cx="10534800" cy="4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s-ES" sz="3200" u="none" cap="none" strike="noStrike">
                <a:solidFill>
                  <a:schemeClr val="dk1"/>
                </a:solidFill>
              </a:rPr>
              <a:t>The second tool is titled </a:t>
            </a:r>
            <a:r>
              <a:rPr b="1" i="0" lang="es-ES" sz="3200" u="none" cap="none" strike="noStrike">
                <a:solidFill>
                  <a:schemeClr val="dk1"/>
                </a:solidFill>
              </a:rPr>
              <a:t>Assessment of Learning Outcomes</a:t>
            </a:r>
            <a:r>
              <a:rPr i="0" lang="es-ES" sz="3200" u="none" cap="none" strike="noStrike">
                <a:solidFill>
                  <a:schemeClr val="dk1"/>
                </a:solidFill>
              </a:rPr>
              <a:t>. </a:t>
            </a:r>
            <a:endParaRPr i="0" sz="32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s-ES" sz="3200" u="none" cap="none" strike="noStrike">
                <a:solidFill>
                  <a:schemeClr val="dk1"/>
                </a:solidFill>
              </a:rPr>
              <a:t>It is to be filled in by the teacher after completing the entire training using the INCREA+ Curriculum. </a:t>
            </a:r>
            <a:endParaRPr i="0" sz="3200" u="none" cap="none" strike="noStrike">
              <a:solidFill>
                <a:schemeClr val="dk1"/>
              </a:solidFill>
            </a:endParaRPr>
          </a:p>
        </p:txBody>
      </p:sp>
      <p:sp>
        <p:nvSpPr>
          <p:cNvPr id="88" name="Google Shape;88;g127c8d31cb6_0_180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s-ES" sz="3100" u="none" cap="none" strike="noStrike">
                <a:solidFill>
                  <a:srgbClr val="00AEEF"/>
                </a:solidFill>
              </a:rPr>
              <a:t>Evaluation tools</a:t>
            </a:r>
            <a:endParaRPr b="1" i="0" sz="3100" u="none" cap="none" strike="noStrike">
              <a:solidFill>
                <a:srgbClr val="00AEEF"/>
              </a:solidFill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s-ES" sz="3100" u="none" cap="none" strike="noStrike">
                <a:solidFill>
                  <a:schemeClr val="accent4"/>
                </a:solidFill>
              </a:rPr>
              <a:t>Assessment of Learning outcomes</a:t>
            </a:r>
            <a:endParaRPr b="1" i="0" sz="3100" u="none" cap="none" strike="noStrike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7c8d31cb6_0_193"/>
          <p:cNvSpPr txBox="1"/>
          <p:nvPr/>
        </p:nvSpPr>
        <p:spPr>
          <a:xfrm>
            <a:off x="761999" y="1917487"/>
            <a:ext cx="10534800" cy="4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s-ES" sz="3200" u="none" cap="none" strike="noStrike">
                <a:solidFill>
                  <a:schemeClr val="dk1"/>
                </a:solidFill>
              </a:rPr>
              <a:t>The last tool is titled </a:t>
            </a:r>
            <a:r>
              <a:rPr b="1" i="0" lang="es-ES" sz="3200" u="none" cap="none" strike="noStrike">
                <a:solidFill>
                  <a:schemeClr val="dk1"/>
                </a:solidFill>
              </a:rPr>
              <a:t>Assessment of activity for students</a:t>
            </a:r>
            <a:r>
              <a:rPr i="0" lang="es-ES" sz="3200" u="none" cap="none" strike="noStrike">
                <a:solidFill>
                  <a:schemeClr val="dk1"/>
                </a:solidFill>
              </a:rPr>
              <a:t>. </a:t>
            </a:r>
            <a:endParaRPr i="0" sz="32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s-ES" sz="3200" u="none" cap="none" strike="noStrike">
                <a:solidFill>
                  <a:schemeClr val="dk1"/>
                </a:solidFill>
              </a:rPr>
              <a:t>It is to be filled in by the each student and submitted anonymously after completing a set of activities or the entire training using the INCREA+ Curriculum. </a:t>
            </a:r>
            <a:endParaRPr i="0" sz="3200" u="none" cap="none" strike="noStrike">
              <a:solidFill>
                <a:schemeClr val="dk1"/>
              </a:solidFill>
            </a:endParaRPr>
          </a:p>
        </p:txBody>
      </p:sp>
      <p:sp>
        <p:nvSpPr>
          <p:cNvPr id="95" name="Google Shape;95;g127c8d31cb6_0_193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s-ES" sz="3100" u="none" cap="none" strike="noStrike">
                <a:solidFill>
                  <a:srgbClr val="00AEEF"/>
                </a:solidFill>
              </a:rPr>
              <a:t>Evaluation tools</a:t>
            </a:r>
            <a:endParaRPr b="1" i="0" sz="3100" u="none" cap="none" strike="noStrike">
              <a:solidFill>
                <a:srgbClr val="00AEEF"/>
              </a:solidFill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s-ES" sz="3100" u="none" cap="none" strike="noStrike">
                <a:solidFill>
                  <a:schemeClr val="accent4"/>
                </a:solidFill>
              </a:rPr>
              <a:t>Assessment of activity for students</a:t>
            </a:r>
            <a:endParaRPr b="1" i="0" sz="3100" u="none" cap="none" strike="noStrike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2021-02-16T14:32:26Z</dcterms:created>
  <dc:creator>Óscar Muñoz</dc:creator>
</cp:coreProperties>
</file>