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33"/>
  </p:notesMasterIdLst>
  <p:sldIdLst>
    <p:sldId id="256" r:id="rId3"/>
    <p:sldId id="257" r:id="rId4"/>
    <p:sldId id="258" r:id="rId5"/>
    <p:sldId id="295" r:id="rId6"/>
    <p:sldId id="259" r:id="rId7"/>
    <p:sldId id="265" r:id="rId8"/>
    <p:sldId id="267" r:id="rId9"/>
    <p:sldId id="268" r:id="rId10"/>
    <p:sldId id="269" r:id="rId11"/>
    <p:sldId id="296" r:id="rId12"/>
    <p:sldId id="270" r:id="rId13"/>
    <p:sldId id="272" r:id="rId14"/>
    <p:sldId id="277" r:id="rId15"/>
    <p:sldId id="278" r:id="rId16"/>
    <p:sldId id="299" r:id="rId17"/>
    <p:sldId id="300" r:id="rId18"/>
    <p:sldId id="281" r:id="rId19"/>
    <p:sldId id="297" r:id="rId20"/>
    <p:sldId id="282" r:id="rId21"/>
    <p:sldId id="283" r:id="rId22"/>
    <p:sldId id="284" r:id="rId23"/>
    <p:sldId id="285" r:id="rId24"/>
    <p:sldId id="286" r:id="rId25"/>
    <p:sldId id="287" r:id="rId26"/>
    <p:sldId id="288" r:id="rId27"/>
    <p:sldId id="289" r:id="rId28"/>
    <p:sldId id="290" r:id="rId29"/>
    <p:sldId id="260" r:id="rId30"/>
    <p:sldId id="298" r:id="rId31"/>
    <p:sldId id="294"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Helvetica Neue"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IwpJcqjhBAJCdagsVMLJbraD+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70" autoAdjust="0"/>
    <p:restoredTop sz="80471" autoAdjust="0"/>
  </p:normalViewPr>
  <p:slideViewPr>
    <p:cSldViewPr snapToGrid="0">
      <p:cViewPr varScale="1">
        <p:scale>
          <a:sx n="69" d="100"/>
          <a:sy n="69" d="100"/>
        </p:scale>
        <p:origin x="15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EB0F3-6237-4C1A-B3E6-18290756B227}"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13726BFD-2BEE-468F-B1FB-0FB78057E310}">
      <dgm:prSet phldrT="[Text]" custT="1"/>
      <dgm:spPr/>
      <dgm:t>
        <a:bodyPr/>
        <a:lstStyle/>
        <a:p>
          <a:r>
            <a:rPr lang="bg-BG" sz="3200" b="1" i="0" u="none" strike="noStrike" cap="none" dirty="0" err="1">
              <a:latin typeface="Helvetica Neue"/>
              <a:ea typeface="Helvetica Neue"/>
              <a:cs typeface="Helvetica Neue"/>
              <a:sym typeface="Helvetica Neue"/>
            </a:rPr>
            <a:t>ПМР</a:t>
          </a:r>
          <a:r>
            <a:rPr lang="bg-BG" sz="3200" b="1" i="0" u="none" strike="noStrike" cap="none" dirty="0">
              <a:latin typeface="Helvetica Neue"/>
              <a:ea typeface="Helvetica Neue"/>
              <a:cs typeface="Helvetica Neue"/>
              <a:sym typeface="Helvetica Neue"/>
            </a:rPr>
            <a:t> модели и подходи</a:t>
          </a:r>
          <a:endParaRPr lang="en-US" sz="3200" dirty="0"/>
        </a:p>
      </dgm:t>
    </dgm:pt>
    <dgm:pt modelId="{351370FD-5835-4A60-ABB0-9D9DD873E4BB}" type="parTrans" cxnId="{11C0A1F2-A312-43B7-A3AF-2991209E2FC6}">
      <dgm:prSet/>
      <dgm:spPr/>
      <dgm:t>
        <a:bodyPr/>
        <a:lstStyle/>
        <a:p>
          <a:endParaRPr lang="en-US"/>
        </a:p>
      </dgm:t>
    </dgm:pt>
    <dgm:pt modelId="{00267246-843D-4686-8949-4EC15CD187C3}" type="sibTrans" cxnId="{11C0A1F2-A312-43B7-A3AF-2991209E2FC6}">
      <dgm:prSet/>
      <dgm:spPr/>
      <dgm:t>
        <a:bodyPr/>
        <a:lstStyle/>
        <a:p>
          <a:endParaRPr lang="en-US"/>
        </a:p>
      </dgm:t>
    </dgm:pt>
    <dgm:pt modelId="{8327EE7C-5C55-48EE-90E4-B6FD6087CC51}" type="asst">
      <dgm:prSet phldrT="[Text]" custT="1"/>
      <dgm:spPr/>
      <dgm:t>
        <a:bodyPr/>
        <a:lstStyle/>
        <a:p>
          <a:r>
            <a:rPr lang="bg-BG" sz="3200" b="1" dirty="0">
              <a:latin typeface="Helvetica Neue"/>
              <a:ea typeface="Helvetica Neue"/>
              <a:cs typeface="Helvetica Neue"/>
              <a:sym typeface="Helvetica Neue"/>
            </a:rPr>
            <a:t>5</a:t>
          </a:r>
          <a:r>
            <a:rPr lang="en-US" sz="3200" b="1" dirty="0">
              <a:latin typeface="Helvetica Neue"/>
              <a:ea typeface="Helvetica Neue"/>
              <a:cs typeface="Helvetica Neue"/>
              <a:sym typeface="Helvetica Neue"/>
            </a:rPr>
            <a:t>-</a:t>
          </a:r>
          <a:r>
            <a:rPr lang="bg-BG" sz="3200" b="1" dirty="0">
              <a:latin typeface="Helvetica Neue"/>
              <a:ea typeface="Helvetica Neue"/>
              <a:cs typeface="Helvetica Neue"/>
              <a:sym typeface="Helvetica Neue"/>
            </a:rPr>
            <a:t>те характеристики на Лернер</a:t>
          </a:r>
          <a:endParaRPr lang="en-US" sz="3200" dirty="0"/>
        </a:p>
      </dgm:t>
    </dgm:pt>
    <dgm:pt modelId="{1C7DFCDB-E2A3-430E-BCFF-B3C9840A2A98}" type="parTrans" cxnId="{14F5E5D6-004B-47F9-872D-F2DAE77EE10A}">
      <dgm:prSet/>
      <dgm:spPr/>
      <dgm:t>
        <a:bodyPr/>
        <a:lstStyle/>
        <a:p>
          <a:endParaRPr lang="en-US"/>
        </a:p>
      </dgm:t>
    </dgm:pt>
    <dgm:pt modelId="{14627845-1BC6-4722-9834-29DE9B6AE198}" type="sibTrans" cxnId="{14F5E5D6-004B-47F9-872D-F2DAE77EE10A}">
      <dgm:prSet/>
      <dgm:spPr/>
      <dgm:t>
        <a:bodyPr/>
        <a:lstStyle/>
        <a:p>
          <a:endParaRPr lang="en-US"/>
        </a:p>
      </dgm:t>
    </dgm:pt>
    <dgm:pt modelId="{25179259-0601-4A7A-A7B6-1326DE7D98B8}" type="asst">
      <dgm:prSet custT="1"/>
      <dgm:spPr/>
      <dgm:t>
        <a:bodyPr/>
        <a:lstStyle/>
        <a:p>
          <a:pPr rtl="0"/>
          <a:r>
            <a:rPr lang="bg-BG" sz="3200" b="1" dirty="0">
              <a:latin typeface="Helvetica Neue"/>
              <a:ea typeface="Helvetica Neue"/>
              <a:cs typeface="Helvetica Neue"/>
              <a:sym typeface="Helvetica Neue"/>
            </a:rPr>
            <a:t>6</a:t>
          </a:r>
          <a:r>
            <a:rPr lang="en-US" sz="3200" b="1" dirty="0">
              <a:latin typeface="Helvetica Neue"/>
              <a:ea typeface="Helvetica Neue"/>
              <a:cs typeface="Helvetica Neue"/>
              <a:sym typeface="Helvetica Neue"/>
            </a:rPr>
            <a:t>-</a:t>
          </a:r>
          <a:r>
            <a:rPr lang="bg-BG" sz="3200" b="1" dirty="0">
              <a:latin typeface="Helvetica Neue"/>
              <a:ea typeface="Helvetica Neue"/>
              <a:cs typeface="Helvetica Neue"/>
              <a:sym typeface="Helvetica Neue"/>
            </a:rPr>
            <a:t>те характеристики на Лернер</a:t>
          </a:r>
          <a:endParaRPr lang="en-US" sz="3200" dirty="0"/>
        </a:p>
      </dgm:t>
    </dgm:pt>
    <dgm:pt modelId="{418B1FF3-D018-4D2E-86B9-8571B2CEA001}" type="parTrans" cxnId="{FE3EB7A3-0911-4796-B380-A7F0B5FA4F68}">
      <dgm:prSet/>
      <dgm:spPr/>
      <dgm:t>
        <a:bodyPr/>
        <a:lstStyle/>
        <a:p>
          <a:endParaRPr lang="en-US"/>
        </a:p>
      </dgm:t>
    </dgm:pt>
    <dgm:pt modelId="{73D4DA90-E3A8-4ED2-8C99-F77173F2261E}" type="sibTrans" cxnId="{FE3EB7A3-0911-4796-B380-A7F0B5FA4F68}">
      <dgm:prSet/>
      <dgm:spPr/>
      <dgm:t>
        <a:bodyPr/>
        <a:lstStyle/>
        <a:p>
          <a:endParaRPr lang="en-US"/>
        </a:p>
      </dgm:t>
    </dgm:pt>
    <dgm:pt modelId="{E8365791-763A-4280-8964-6A9209023213}" type="pres">
      <dgm:prSet presAssocID="{FFFEB0F3-6237-4C1A-B3E6-18290756B227}" presName="hierChild1" presStyleCnt="0">
        <dgm:presLayoutVars>
          <dgm:orgChart val="1"/>
          <dgm:chPref val="1"/>
          <dgm:dir/>
          <dgm:animOne val="branch"/>
          <dgm:animLvl val="lvl"/>
          <dgm:resizeHandles/>
        </dgm:presLayoutVars>
      </dgm:prSet>
      <dgm:spPr/>
    </dgm:pt>
    <dgm:pt modelId="{04DD4212-A87A-446F-8E57-C881AE163558}" type="pres">
      <dgm:prSet presAssocID="{13726BFD-2BEE-468F-B1FB-0FB78057E310}" presName="hierRoot1" presStyleCnt="0">
        <dgm:presLayoutVars>
          <dgm:hierBranch val="init"/>
        </dgm:presLayoutVars>
      </dgm:prSet>
      <dgm:spPr/>
    </dgm:pt>
    <dgm:pt modelId="{37199DD4-B7E2-4A7E-97C1-AE3CE5A735AF}" type="pres">
      <dgm:prSet presAssocID="{13726BFD-2BEE-468F-B1FB-0FB78057E310}" presName="rootComposite1" presStyleCnt="0"/>
      <dgm:spPr/>
    </dgm:pt>
    <dgm:pt modelId="{726626DD-A142-4A50-B356-07364EE98DFE}" type="pres">
      <dgm:prSet presAssocID="{13726BFD-2BEE-468F-B1FB-0FB78057E310}" presName="rootText1" presStyleLbl="node0" presStyleIdx="0" presStyleCnt="1" custScaleX="181976" custScaleY="51180">
        <dgm:presLayoutVars>
          <dgm:chPref val="3"/>
        </dgm:presLayoutVars>
      </dgm:prSet>
      <dgm:spPr/>
    </dgm:pt>
    <dgm:pt modelId="{09426A80-C76B-46C3-A5AC-5C5CF877E789}" type="pres">
      <dgm:prSet presAssocID="{13726BFD-2BEE-468F-B1FB-0FB78057E310}" presName="rootConnector1" presStyleLbl="node1" presStyleIdx="0" presStyleCnt="0"/>
      <dgm:spPr/>
    </dgm:pt>
    <dgm:pt modelId="{4D8762E0-9F62-43A7-BF08-8D998C9B02A4}" type="pres">
      <dgm:prSet presAssocID="{13726BFD-2BEE-468F-B1FB-0FB78057E310}" presName="hierChild2" presStyleCnt="0"/>
      <dgm:spPr/>
    </dgm:pt>
    <dgm:pt modelId="{8EB98121-18FB-4BBC-87D0-1BADFB6B2960}" type="pres">
      <dgm:prSet presAssocID="{13726BFD-2BEE-468F-B1FB-0FB78057E310}" presName="hierChild3" presStyleCnt="0"/>
      <dgm:spPr/>
    </dgm:pt>
    <dgm:pt modelId="{D4807B96-770E-4525-A5CC-4F3D7B97BF7E}" type="pres">
      <dgm:prSet presAssocID="{1C7DFCDB-E2A3-430E-BCFF-B3C9840A2A98}" presName="Name111" presStyleLbl="parChTrans1D2" presStyleIdx="0" presStyleCnt="2"/>
      <dgm:spPr/>
    </dgm:pt>
    <dgm:pt modelId="{333E4A6A-7FCC-4249-837C-6F0F67CD8923}" type="pres">
      <dgm:prSet presAssocID="{8327EE7C-5C55-48EE-90E4-B6FD6087CC51}" presName="hierRoot3" presStyleCnt="0">
        <dgm:presLayoutVars>
          <dgm:hierBranch val="init"/>
        </dgm:presLayoutVars>
      </dgm:prSet>
      <dgm:spPr/>
    </dgm:pt>
    <dgm:pt modelId="{204374E9-05CB-4189-9F83-7C54148F97F6}" type="pres">
      <dgm:prSet presAssocID="{8327EE7C-5C55-48EE-90E4-B6FD6087CC51}" presName="rootComposite3" presStyleCnt="0"/>
      <dgm:spPr/>
    </dgm:pt>
    <dgm:pt modelId="{433AF0BC-34F8-4B40-96A8-C8962BDDB422}" type="pres">
      <dgm:prSet presAssocID="{8327EE7C-5C55-48EE-90E4-B6FD6087CC51}" presName="rootText3" presStyleLbl="asst1" presStyleIdx="0" presStyleCnt="2">
        <dgm:presLayoutVars>
          <dgm:chPref val="3"/>
        </dgm:presLayoutVars>
      </dgm:prSet>
      <dgm:spPr/>
    </dgm:pt>
    <dgm:pt modelId="{5E0E2FE7-82A8-4CF3-BAD8-D5A72AF30BA3}" type="pres">
      <dgm:prSet presAssocID="{8327EE7C-5C55-48EE-90E4-B6FD6087CC51}" presName="rootConnector3" presStyleLbl="asst1" presStyleIdx="0" presStyleCnt="2"/>
      <dgm:spPr/>
    </dgm:pt>
    <dgm:pt modelId="{5A2C34AC-92E0-4E85-8330-E295A2C5AD91}" type="pres">
      <dgm:prSet presAssocID="{8327EE7C-5C55-48EE-90E4-B6FD6087CC51}" presName="hierChild6" presStyleCnt="0"/>
      <dgm:spPr/>
    </dgm:pt>
    <dgm:pt modelId="{31C20D62-4382-4A14-B83A-F9671C982D81}" type="pres">
      <dgm:prSet presAssocID="{8327EE7C-5C55-48EE-90E4-B6FD6087CC51}" presName="hierChild7" presStyleCnt="0"/>
      <dgm:spPr/>
    </dgm:pt>
    <dgm:pt modelId="{62760DAD-2BEA-4FF1-91B8-4F895BDBB70E}" type="pres">
      <dgm:prSet presAssocID="{418B1FF3-D018-4D2E-86B9-8571B2CEA001}" presName="Name111" presStyleLbl="parChTrans1D2" presStyleIdx="1" presStyleCnt="2"/>
      <dgm:spPr/>
    </dgm:pt>
    <dgm:pt modelId="{77EFEFA7-E3D3-4A03-8A25-537489F49C0D}" type="pres">
      <dgm:prSet presAssocID="{25179259-0601-4A7A-A7B6-1326DE7D98B8}" presName="hierRoot3" presStyleCnt="0">
        <dgm:presLayoutVars>
          <dgm:hierBranch val="init"/>
        </dgm:presLayoutVars>
      </dgm:prSet>
      <dgm:spPr/>
    </dgm:pt>
    <dgm:pt modelId="{7619096F-321D-477A-86BD-2860724BB9D6}" type="pres">
      <dgm:prSet presAssocID="{25179259-0601-4A7A-A7B6-1326DE7D98B8}" presName="rootComposite3" presStyleCnt="0"/>
      <dgm:spPr/>
    </dgm:pt>
    <dgm:pt modelId="{C326932A-153C-40A9-A2AD-C01592352FD3}" type="pres">
      <dgm:prSet presAssocID="{25179259-0601-4A7A-A7B6-1326DE7D98B8}" presName="rootText3" presStyleLbl="asst1" presStyleIdx="1" presStyleCnt="2">
        <dgm:presLayoutVars>
          <dgm:chPref val="3"/>
        </dgm:presLayoutVars>
      </dgm:prSet>
      <dgm:spPr/>
    </dgm:pt>
    <dgm:pt modelId="{3AE2AC23-4FD0-4DB5-AB25-F0DE18C34E59}" type="pres">
      <dgm:prSet presAssocID="{25179259-0601-4A7A-A7B6-1326DE7D98B8}" presName="rootConnector3" presStyleLbl="asst1" presStyleIdx="1" presStyleCnt="2"/>
      <dgm:spPr/>
    </dgm:pt>
    <dgm:pt modelId="{6C724314-ADA9-417A-AAA8-59AE477C0498}" type="pres">
      <dgm:prSet presAssocID="{25179259-0601-4A7A-A7B6-1326DE7D98B8}" presName="hierChild6" presStyleCnt="0"/>
      <dgm:spPr/>
    </dgm:pt>
    <dgm:pt modelId="{87EDDE1C-46E8-4AF3-95A9-E419055A183C}" type="pres">
      <dgm:prSet presAssocID="{25179259-0601-4A7A-A7B6-1326DE7D98B8}" presName="hierChild7" presStyleCnt="0"/>
      <dgm:spPr/>
    </dgm:pt>
  </dgm:ptLst>
  <dgm:cxnLst>
    <dgm:cxn modelId="{6D7BC10B-3304-46B0-A466-9AA18D49C0C0}" type="presOf" srcId="{8327EE7C-5C55-48EE-90E4-B6FD6087CC51}" destId="{5E0E2FE7-82A8-4CF3-BAD8-D5A72AF30BA3}" srcOrd="1" destOrd="0" presId="urn:microsoft.com/office/officeart/2005/8/layout/orgChart1"/>
    <dgm:cxn modelId="{763F9214-AC15-4EF5-B25D-3C2783B63720}" type="presOf" srcId="{25179259-0601-4A7A-A7B6-1326DE7D98B8}" destId="{C326932A-153C-40A9-A2AD-C01592352FD3}" srcOrd="0" destOrd="0" presId="urn:microsoft.com/office/officeart/2005/8/layout/orgChart1"/>
    <dgm:cxn modelId="{0E052626-BA66-4287-841B-C193BCB742C1}" type="presOf" srcId="{FFFEB0F3-6237-4C1A-B3E6-18290756B227}" destId="{E8365791-763A-4280-8964-6A9209023213}" srcOrd="0" destOrd="0" presId="urn:microsoft.com/office/officeart/2005/8/layout/orgChart1"/>
    <dgm:cxn modelId="{C4B6C32C-912E-40F0-9B78-31C105DE361E}" type="presOf" srcId="{13726BFD-2BEE-468F-B1FB-0FB78057E310}" destId="{726626DD-A142-4A50-B356-07364EE98DFE}" srcOrd="0" destOrd="0" presId="urn:microsoft.com/office/officeart/2005/8/layout/orgChart1"/>
    <dgm:cxn modelId="{0FF6B031-D5A3-41E3-82D4-59F9F2600312}" type="presOf" srcId="{8327EE7C-5C55-48EE-90E4-B6FD6087CC51}" destId="{433AF0BC-34F8-4B40-96A8-C8962BDDB422}" srcOrd="0" destOrd="0" presId="urn:microsoft.com/office/officeart/2005/8/layout/orgChart1"/>
    <dgm:cxn modelId="{F8F73132-555F-47CF-8A9E-974CC49E3C2D}" type="presOf" srcId="{25179259-0601-4A7A-A7B6-1326DE7D98B8}" destId="{3AE2AC23-4FD0-4DB5-AB25-F0DE18C34E59}" srcOrd="1" destOrd="0" presId="urn:microsoft.com/office/officeart/2005/8/layout/orgChart1"/>
    <dgm:cxn modelId="{5B09DD49-7359-45E5-AE4D-A085695299BF}" type="presOf" srcId="{418B1FF3-D018-4D2E-86B9-8571B2CEA001}" destId="{62760DAD-2BEA-4FF1-91B8-4F895BDBB70E}" srcOrd="0" destOrd="0" presId="urn:microsoft.com/office/officeart/2005/8/layout/orgChart1"/>
    <dgm:cxn modelId="{FE3EB7A3-0911-4796-B380-A7F0B5FA4F68}" srcId="{13726BFD-2BEE-468F-B1FB-0FB78057E310}" destId="{25179259-0601-4A7A-A7B6-1326DE7D98B8}" srcOrd="1" destOrd="0" parTransId="{418B1FF3-D018-4D2E-86B9-8571B2CEA001}" sibTransId="{73D4DA90-E3A8-4ED2-8C99-F77173F2261E}"/>
    <dgm:cxn modelId="{CC778FBE-53C4-4CE5-BC22-888F7076EFF2}" type="presOf" srcId="{1C7DFCDB-E2A3-430E-BCFF-B3C9840A2A98}" destId="{D4807B96-770E-4525-A5CC-4F3D7B97BF7E}" srcOrd="0" destOrd="0" presId="urn:microsoft.com/office/officeart/2005/8/layout/orgChart1"/>
    <dgm:cxn modelId="{BCD894C3-AC69-485F-9B4E-C8C2A6E03628}" type="presOf" srcId="{13726BFD-2BEE-468F-B1FB-0FB78057E310}" destId="{09426A80-C76B-46C3-A5AC-5C5CF877E789}" srcOrd="1" destOrd="0" presId="urn:microsoft.com/office/officeart/2005/8/layout/orgChart1"/>
    <dgm:cxn modelId="{14F5E5D6-004B-47F9-872D-F2DAE77EE10A}" srcId="{13726BFD-2BEE-468F-B1FB-0FB78057E310}" destId="{8327EE7C-5C55-48EE-90E4-B6FD6087CC51}" srcOrd="0" destOrd="0" parTransId="{1C7DFCDB-E2A3-430E-BCFF-B3C9840A2A98}" sibTransId="{14627845-1BC6-4722-9834-29DE9B6AE198}"/>
    <dgm:cxn modelId="{11C0A1F2-A312-43B7-A3AF-2991209E2FC6}" srcId="{FFFEB0F3-6237-4C1A-B3E6-18290756B227}" destId="{13726BFD-2BEE-468F-B1FB-0FB78057E310}" srcOrd="0" destOrd="0" parTransId="{351370FD-5835-4A60-ABB0-9D9DD873E4BB}" sibTransId="{00267246-843D-4686-8949-4EC15CD187C3}"/>
    <dgm:cxn modelId="{FCC8910C-BEB9-4892-A1FC-9138DBFBE9B9}" type="presParOf" srcId="{E8365791-763A-4280-8964-6A9209023213}" destId="{04DD4212-A87A-446F-8E57-C881AE163558}" srcOrd="0" destOrd="0" presId="urn:microsoft.com/office/officeart/2005/8/layout/orgChart1"/>
    <dgm:cxn modelId="{16DAF8AB-2CF5-43E4-A685-22D32A44E1CC}" type="presParOf" srcId="{04DD4212-A87A-446F-8E57-C881AE163558}" destId="{37199DD4-B7E2-4A7E-97C1-AE3CE5A735AF}" srcOrd="0" destOrd="0" presId="urn:microsoft.com/office/officeart/2005/8/layout/orgChart1"/>
    <dgm:cxn modelId="{E29F0043-47F7-4B3B-92C4-3D1D81504D0E}" type="presParOf" srcId="{37199DD4-B7E2-4A7E-97C1-AE3CE5A735AF}" destId="{726626DD-A142-4A50-B356-07364EE98DFE}" srcOrd="0" destOrd="0" presId="urn:microsoft.com/office/officeart/2005/8/layout/orgChart1"/>
    <dgm:cxn modelId="{289CA65B-976E-4BD3-88D2-B893141A64C3}" type="presParOf" srcId="{37199DD4-B7E2-4A7E-97C1-AE3CE5A735AF}" destId="{09426A80-C76B-46C3-A5AC-5C5CF877E789}" srcOrd="1" destOrd="0" presId="urn:microsoft.com/office/officeart/2005/8/layout/orgChart1"/>
    <dgm:cxn modelId="{28FEAC5B-F82F-4062-8261-F1D1693BCB5C}" type="presParOf" srcId="{04DD4212-A87A-446F-8E57-C881AE163558}" destId="{4D8762E0-9F62-43A7-BF08-8D998C9B02A4}" srcOrd="1" destOrd="0" presId="urn:microsoft.com/office/officeart/2005/8/layout/orgChart1"/>
    <dgm:cxn modelId="{E425CEDE-E9B9-4C84-903D-E32852C74D0E}" type="presParOf" srcId="{04DD4212-A87A-446F-8E57-C881AE163558}" destId="{8EB98121-18FB-4BBC-87D0-1BADFB6B2960}" srcOrd="2" destOrd="0" presId="urn:microsoft.com/office/officeart/2005/8/layout/orgChart1"/>
    <dgm:cxn modelId="{8934F415-977A-45B8-BD5D-F43C2F2C25F1}" type="presParOf" srcId="{8EB98121-18FB-4BBC-87D0-1BADFB6B2960}" destId="{D4807B96-770E-4525-A5CC-4F3D7B97BF7E}" srcOrd="0" destOrd="0" presId="urn:microsoft.com/office/officeart/2005/8/layout/orgChart1"/>
    <dgm:cxn modelId="{9A0525B0-2CAF-4149-8CE9-824A229E4D4C}" type="presParOf" srcId="{8EB98121-18FB-4BBC-87D0-1BADFB6B2960}" destId="{333E4A6A-7FCC-4249-837C-6F0F67CD8923}" srcOrd="1" destOrd="0" presId="urn:microsoft.com/office/officeart/2005/8/layout/orgChart1"/>
    <dgm:cxn modelId="{9152F008-C5CD-40BD-A373-FF54D6150D84}" type="presParOf" srcId="{333E4A6A-7FCC-4249-837C-6F0F67CD8923}" destId="{204374E9-05CB-4189-9F83-7C54148F97F6}" srcOrd="0" destOrd="0" presId="urn:microsoft.com/office/officeart/2005/8/layout/orgChart1"/>
    <dgm:cxn modelId="{F1E21F01-901B-4F74-AF70-D70BF1057D61}" type="presParOf" srcId="{204374E9-05CB-4189-9F83-7C54148F97F6}" destId="{433AF0BC-34F8-4B40-96A8-C8962BDDB422}" srcOrd="0" destOrd="0" presId="urn:microsoft.com/office/officeart/2005/8/layout/orgChart1"/>
    <dgm:cxn modelId="{486AA3D8-FEAB-4212-A120-BF0BE4754A0A}" type="presParOf" srcId="{204374E9-05CB-4189-9F83-7C54148F97F6}" destId="{5E0E2FE7-82A8-4CF3-BAD8-D5A72AF30BA3}" srcOrd="1" destOrd="0" presId="urn:microsoft.com/office/officeart/2005/8/layout/orgChart1"/>
    <dgm:cxn modelId="{A65DFC5A-DCE1-4C44-93F5-E4A096802A39}" type="presParOf" srcId="{333E4A6A-7FCC-4249-837C-6F0F67CD8923}" destId="{5A2C34AC-92E0-4E85-8330-E295A2C5AD91}" srcOrd="1" destOrd="0" presId="urn:microsoft.com/office/officeart/2005/8/layout/orgChart1"/>
    <dgm:cxn modelId="{4E24B02E-3B87-4CE8-B3D3-A200550E7D65}" type="presParOf" srcId="{333E4A6A-7FCC-4249-837C-6F0F67CD8923}" destId="{31C20D62-4382-4A14-B83A-F9671C982D81}" srcOrd="2" destOrd="0" presId="urn:microsoft.com/office/officeart/2005/8/layout/orgChart1"/>
    <dgm:cxn modelId="{4E097268-D552-4644-9A9A-227422D76924}" type="presParOf" srcId="{8EB98121-18FB-4BBC-87D0-1BADFB6B2960}" destId="{62760DAD-2BEA-4FF1-91B8-4F895BDBB70E}" srcOrd="2" destOrd="0" presId="urn:microsoft.com/office/officeart/2005/8/layout/orgChart1"/>
    <dgm:cxn modelId="{638CC335-A02E-4C0C-884B-DB089D95EAB8}" type="presParOf" srcId="{8EB98121-18FB-4BBC-87D0-1BADFB6B2960}" destId="{77EFEFA7-E3D3-4A03-8A25-537489F49C0D}" srcOrd="3" destOrd="0" presId="urn:microsoft.com/office/officeart/2005/8/layout/orgChart1"/>
    <dgm:cxn modelId="{F583C085-7F9B-4294-8C49-77B64472123A}" type="presParOf" srcId="{77EFEFA7-E3D3-4A03-8A25-537489F49C0D}" destId="{7619096F-321D-477A-86BD-2860724BB9D6}" srcOrd="0" destOrd="0" presId="urn:microsoft.com/office/officeart/2005/8/layout/orgChart1"/>
    <dgm:cxn modelId="{995B71FF-4959-40C4-AF53-B7C1832ED5C9}" type="presParOf" srcId="{7619096F-321D-477A-86BD-2860724BB9D6}" destId="{C326932A-153C-40A9-A2AD-C01592352FD3}" srcOrd="0" destOrd="0" presId="urn:microsoft.com/office/officeart/2005/8/layout/orgChart1"/>
    <dgm:cxn modelId="{1C5A09A1-514A-45C2-BE20-82E6E13ABCD2}" type="presParOf" srcId="{7619096F-321D-477A-86BD-2860724BB9D6}" destId="{3AE2AC23-4FD0-4DB5-AB25-F0DE18C34E59}" srcOrd="1" destOrd="0" presId="urn:microsoft.com/office/officeart/2005/8/layout/orgChart1"/>
    <dgm:cxn modelId="{7FE7C1C2-328F-4563-9801-EABE00700C23}" type="presParOf" srcId="{77EFEFA7-E3D3-4A03-8A25-537489F49C0D}" destId="{6C724314-ADA9-417A-AAA8-59AE477C0498}" srcOrd="1" destOrd="0" presId="urn:microsoft.com/office/officeart/2005/8/layout/orgChart1"/>
    <dgm:cxn modelId="{0B72D519-FAF9-4DF4-A923-D3EE6403FB97}" type="presParOf" srcId="{77EFEFA7-E3D3-4A03-8A25-537489F49C0D}" destId="{87EDDE1C-46E8-4AF3-95A9-E419055A18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F8BD44-A907-483C-B4DA-C0CCF85AC885}" type="doc">
      <dgm:prSet loTypeId="urn:microsoft.com/office/officeart/2008/layout/HorizontalMultiLevelHierarchy" loCatId="hierarchy" qsTypeId="urn:microsoft.com/office/officeart/2005/8/quickstyle/simple1" qsCatId="simple" csTypeId="urn:microsoft.com/office/officeart/2005/8/colors/colorful1#1" csCatId="colorful" phldr="1"/>
      <dgm:spPr/>
      <dgm:t>
        <a:bodyPr/>
        <a:lstStyle/>
        <a:p>
          <a:endParaRPr lang="en-US"/>
        </a:p>
      </dgm:t>
    </dgm:pt>
    <dgm:pt modelId="{B3AC38BB-29F5-4F66-8554-6ABF18BA9B6D}">
      <dgm:prSet phldrT="[Text]" custT="1"/>
      <dgm:spPr/>
      <dgm:t>
        <a:bodyPr/>
        <a:lstStyle/>
        <a:p>
          <a:r>
            <a:rPr lang="bg-BG" sz="3200" b="1" i="1" u="none" strike="noStrike" cap="none" dirty="0">
              <a:latin typeface="Helvetica Neue"/>
              <a:ea typeface="Helvetica Neue"/>
              <a:cs typeface="Helvetica Neue"/>
              <a:sym typeface="Helvetica Neue"/>
            </a:rPr>
            <a:t>5</a:t>
          </a:r>
          <a:r>
            <a:rPr lang="en-US" sz="3200" b="1" i="1" u="none" strike="noStrike" cap="none" dirty="0">
              <a:latin typeface="Helvetica Neue"/>
              <a:ea typeface="Helvetica Neue"/>
              <a:cs typeface="Helvetica Neue"/>
              <a:sym typeface="Helvetica Neue"/>
            </a:rPr>
            <a:t>-</a:t>
          </a:r>
          <a:r>
            <a:rPr lang="bg-BG" sz="3200" b="1" i="1" u="none" strike="noStrike" cap="none" dirty="0">
              <a:latin typeface="Helvetica Neue"/>
              <a:ea typeface="Helvetica Neue"/>
              <a:cs typeface="Helvetica Neue"/>
              <a:sym typeface="Helvetica Neue"/>
            </a:rPr>
            <a:t>те характеристики на Лернер</a:t>
          </a:r>
          <a:endParaRPr lang="en-US" sz="3200" dirty="0"/>
        </a:p>
      </dgm:t>
    </dgm:pt>
    <dgm:pt modelId="{7D78D894-92D8-4CAE-A905-86032FDC07D2}" type="parTrans" cxnId="{FBC2F2DC-DBD4-4A1F-98F0-1A2383AFFE82}">
      <dgm:prSet/>
      <dgm:spPr/>
      <dgm:t>
        <a:bodyPr/>
        <a:lstStyle/>
        <a:p>
          <a:endParaRPr lang="en-US"/>
        </a:p>
      </dgm:t>
    </dgm:pt>
    <dgm:pt modelId="{C7047CD1-2DE1-43B5-9ED3-B520A7251D8A}" type="sibTrans" cxnId="{FBC2F2DC-DBD4-4A1F-98F0-1A2383AFFE82}">
      <dgm:prSet/>
      <dgm:spPr/>
      <dgm:t>
        <a:bodyPr/>
        <a:lstStyle/>
        <a:p>
          <a:endParaRPr lang="en-US"/>
        </a:p>
      </dgm:t>
    </dgm:pt>
    <dgm:pt modelId="{51B9046F-8A53-456C-91BB-CE9367F89C3E}">
      <dgm:prSet phldrT="[Text]"/>
      <dgm:spPr/>
      <dgm:t>
        <a:bodyPr/>
        <a:lstStyle/>
        <a:p>
          <a:r>
            <a:rPr lang="bg-BG" b="1" dirty="0">
              <a:latin typeface="Helvetica Neue"/>
              <a:ea typeface="Helvetica Neue"/>
              <a:cs typeface="Helvetica Neue"/>
              <a:sym typeface="Helvetica Neue"/>
            </a:rPr>
            <a:t>компетентност</a:t>
          </a:r>
          <a:endParaRPr lang="en-US" dirty="0"/>
        </a:p>
      </dgm:t>
    </dgm:pt>
    <dgm:pt modelId="{1F0D3E97-ADF9-48ED-A871-75EFFC6BEAC0}" type="parTrans" cxnId="{2D526809-9219-41CE-93E8-9E6A3ED70FCD}">
      <dgm:prSet/>
      <dgm:spPr/>
      <dgm:t>
        <a:bodyPr/>
        <a:lstStyle/>
        <a:p>
          <a:endParaRPr lang="en-US"/>
        </a:p>
      </dgm:t>
    </dgm:pt>
    <dgm:pt modelId="{7997C644-E204-47F0-B62F-3366D4ECAC79}" type="sibTrans" cxnId="{2D526809-9219-41CE-93E8-9E6A3ED70FCD}">
      <dgm:prSet/>
      <dgm:spPr/>
      <dgm:t>
        <a:bodyPr/>
        <a:lstStyle/>
        <a:p>
          <a:endParaRPr lang="en-US"/>
        </a:p>
      </dgm:t>
    </dgm:pt>
    <dgm:pt modelId="{1B448334-22FE-4ECD-9409-E7C728348859}">
      <dgm:prSet phldrT="[Text]"/>
      <dgm:spPr/>
      <dgm:t>
        <a:bodyPr/>
        <a:lstStyle/>
        <a:p>
          <a:pPr rtl="0"/>
          <a:r>
            <a:rPr lang="bg-BG" b="1" dirty="0">
              <a:latin typeface="Helvetica Neue"/>
              <a:ea typeface="Helvetica Neue"/>
              <a:cs typeface="Helvetica Neue"/>
              <a:sym typeface="Helvetica Neue"/>
            </a:rPr>
            <a:t>грижа/състрадание</a:t>
          </a:r>
          <a:r>
            <a:rPr lang="en-US" b="1" dirty="0">
              <a:latin typeface="Helvetica Neue"/>
              <a:ea typeface="Helvetica Neue"/>
              <a:cs typeface="Helvetica Neue"/>
              <a:sym typeface="Helvetica Neue"/>
            </a:rPr>
            <a:t> </a:t>
          </a:r>
          <a:endParaRPr lang="en-US" dirty="0"/>
        </a:p>
      </dgm:t>
    </dgm:pt>
    <dgm:pt modelId="{46A3AFEE-AEE2-4F9E-BE0D-FE6853FCADAA}" type="parTrans" cxnId="{6210C262-FF5D-49A5-B083-353DEB544235}">
      <dgm:prSet/>
      <dgm:spPr/>
      <dgm:t>
        <a:bodyPr/>
        <a:lstStyle/>
        <a:p>
          <a:endParaRPr lang="en-US"/>
        </a:p>
      </dgm:t>
    </dgm:pt>
    <dgm:pt modelId="{AF36519B-C21A-4E79-938C-FC1C0EDDEE80}" type="sibTrans" cxnId="{6210C262-FF5D-49A5-B083-353DEB544235}">
      <dgm:prSet/>
      <dgm:spPr/>
      <dgm:t>
        <a:bodyPr/>
        <a:lstStyle/>
        <a:p>
          <a:endParaRPr lang="en-US"/>
        </a:p>
      </dgm:t>
    </dgm:pt>
    <dgm:pt modelId="{E58EAA66-C2CD-4844-9294-E9121E7F6961}">
      <dgm:prSet phldrT="[Text]"/>
      <dgm:spPr/>
      <dgm:t>
        <a:bodyPr/>
        <a:lstStyle/>
        <a:p>
          <a:r>
            <a:rPr lang="en-US" b="0" dirty="0">
              <a:latin typeface="Helvetica Neue"/>
              <a:ea typeface="Helvetica Neue"/>
              <a:cs typeface="Helvetica Neue"/>
              <a:sym typeface="Helvetica Neue"/>
            </a:rPr>
            <a:t>+ </a:t>
          </a:r>
          <a:r>
            <a:rPr lang="bg-BG" b="0" dirty="0">
              <a:latin typeface="Helvetica Neue"/>
              <a:ea typeface="Helvetica Neue"/>
              <a:cs typeface="Helvetica Neue"/>
              <a:sym typeface="Helvetica Neue"/>
            </a:rPr>
            <a:t>6та </a:t>
          </a:r>
          <a:r>
            <a:rPr lang="en-US" b="0" dirty="0">
              <a:latin typeface="Helvetica Neue"/>
              <a:ea typeface="Helvetica Neue"/>
              <a:cs typeface="Helvetica Neue"/>
              <a:sym typeface="Helvetica Neue"/>
            </a:rPr>
            <a:t>- </a:t>
          </a:r>
          <a:r>
            <a:rPr lang="bg-BG" b="1" dirty="0">
              <a:latin typeface="Helvetica Neue"/>
              <a:ea typeface="Helvetica Neue"/>
              <a:cs typeface="Helvetica Neue"/>
              <a:sym typeface="Helvetica Neue"/>
            </a:rPr>
            <a:t>принос</a:t>
          </a:r>
          <a:endParaRPr lang="en-US" dirty="0"/>
        </a:p>
      </dgm:t>
    </dgm:pt>
    <dgm:pt modelId="{3167FE3B-1800-4C61-A486-69247DE670F7}" type="parTrans" cxnId="{88825451-8BB4-46A1-A1E5-1F7AE522C034}">
      <dgm:prSet/>
      <dgm:spPr/>
      <dgm:t>
        <a:bodyPr/>
        <a:lstStyle/>
        <a:p>
          <a:endParaRPr lang="en-US"/>
        </a:p>
      </dgm:t>
    </dgm:pt>
    <dgm:pt modelId="{729409FE-ECC1-498E-8848-896D753A04D5}" type="sibTrans" cxnId="{88825451-8BB4-46A1-A1E5-1F7AE522C034}">
      <dgm:prSet/>
      <dgm:spPr/>
      <dgm:t>
        <a:bodyPr/>
        <a:lstStyle/>
        <a:p>
          <a:endParaRPr lang="en-US"/>
        </a:p>
      </dgm:t>
    </dgm:pt>
    <dgm:pt modelId="{E14C9349-15A0-4E90-9973-5865D2DCB576}">
      <dgm:prSet/>
      <dgm:spPr/>
      <dgm:t>
        <a:bodyPr/>
        <a:lstStyle/>
        <a:p>
          <a:r>
            <a:rPr lang="bg-BG" b="1" u="none" strike="noStrike" cap="none" dirty="0">
              <a:latin typeface="Helvetica Neue"/>
              <a:ea typeface="Helvetica Neue"/>
              <a:cs typeface="Helvetica Neue"/>
              <a:sym typeface="Helvetica Neue"/>
            </a:rPr>
            <a:t>увереност</a:t>
          </a:r>
          <a:endParaRPr lang="en-US" dirty="0"/>
        </a:p>
      </dgm:t>
    </dgm:pt>
    <dgm:pt modelId="{DF3541BC-E802-470C-AE52-6F14AD0B8D92}" type="parTrans" cxnId="{169F797E-E6A3-406E-843F-BF5B76806AC0}">
      <dgm:prSet/>
      <dgm:spPr/>
      <dgm:t>
        <a:bodyPr/>
        <a:lstStyle/>
        <a:p>
          <a:endParaRPr lang="en-US"/>
        </a:p>
      </dgm:t>
    </dgm:pt>
    <dgm:pt modelId="{C6FFAB8A-F83C-42C7-99A2-EF6A92CBBC2A}" type="sibTrans" cxnId="{169F797E-E6A3-406E-843F-BF5B76806AC0}">
      <dgm:prSet/>
      <dgm:spPr/>
      <dgm:t>
        <a:bodyPr/>
        <a:lstStyle/>
        <a:p>
          <a:endParaRPr lang="en-US"/>
        </a:p>
      </dgm:t>
    </dgm:pt>
    <dgm:pt modelId="{99C4EDFF-C04A-482A-86F4-31B0D414FABC}">
      <dgm:prSet/>
      <dgm:spPr/>
      <dgm:t>
        <a:bodyPr/>
        <a:lstStyle/>
        <a:p>
          <a:pPr rtl="0"/>
          <a:r>
            <a:rPr lang="bg-BG" b="1" dirty="0">
              <a:latin typeface="Helvetica Neue"/>
              <a:ea typeface="Helvetica Neue"/>
              <a:cs typeface="Helvetica Neue"/>
              <a:sym typeface="Helvetica Neue"/>
            </a:rPr>
            <a:t>свързване</a:t>
          </a:r>
          <a:endParaRPr lang="en-US" dirty="0"/>
        </a:p>
      </dgm:t>
    </dgm:pt>
    <dgm:pt modelId="{4F6EDC9C-766E-4A7D-BF87-9EBE72A91757}" type="parTrans" cxnId="{73625DA3-31D5-4AA0-BFCF-CF60370C1AB0}">
      <dgm:prSet/>
      <dgm:spPr/>
      <dgm:t>
        <a:bodyPr/>
        <a:lstStyle/>
        <a:p>
          <a:endParaRPr lang="en-US"/>
        </a:p>
      </dgm:t>
    </dgm:pt>
    <dgm:pt modelId="{0F631FA7-2429-4FCA-981C-7FE8C2C6947B}" type="sibTrans" cxnId="{73625DA3-31D5-4AA0-BFCF-CF60370C1AB0}">
      <dgm:prSet/>
      <dgm:spPr/>
      <dgm:t>
        <a:bodyPr/>
        <a:lstStyle/>
        <a:p>
          <a:endParaRPr lang="en-US"/>
        </a:p>
      </dgm:t>
    </dgm:pt>
    <dgm:pt modelId="{FEBB34FF-564E-4DB7-A6F8-2CCA6A8F2FB9}">
      <dgm:prSet/>
      <dgm:spPr/>
      <dgm:t>
        <a:bodyPr/>
        <a:lstStyle/>
        <a:p>
          <a:pPr rtl="0"/>
          <a:r>
            <a:rPr lang="bg-BG" b="1" u="none" strike="noStrike" cap="none" dirty="0">
              <a:latin typeface="Helvetica Neue"/>
              <a:ea typeface="Helvetica Neue"/>
              <a:cs typeface="Helvetica Neue"/>
              <a:sym typeface="Helvetica Neue"/>
            </a:rPr>
            <a:t>характер</a:t>
          </a:r>
          <a:endParaRPr lang="en-US" dirty="0"/>
        </a:p>
      </dgm:t>
    </dgm:pt>
    <dgm:pt modelId="{4E565A75-E9D4-465E-B07D-89A1FA88B72B}" type="parTrans" cxnId="{B0911384-B5D1-43DF-B651-2A18D306CBAA}">
      <dgm:prSet/>
      <dgm:spPr/>
      <dgm:t>
        <a:bodyPr/>
        <a:lstStyle/>
        <a:p>
          <a:endParaRPr lang="en-US"/>
        </a:p>
      </dgm:t>
    </dgm:pt>
    <dgm:pt modelId="{D6A8BFC3-EE8C-4A9E-8652-8DE0C27AFE59}" type="sibTrans" cxnId="{B0911384-B5D1-43DF-B651-2A18D306CBAA}">
      <dgm:prSet/>
      <dgm:spPr/>
      <dgm:t>
        <a:bodyPr/>
        <a:lstStyle/>
        <a:p>
          <a:endParaRPr lang="en-US"/>
        </a:p>
      </dgm:t>
    </dgm:pt>
    <dgm:pt modelId="{EED8766D-C735-4875-ADD4-602E525282DD}" type="pres">
      <dgm:prSet presAssocID="{33F8BD44-A907-483C-B4DA-C0CCF85AC885}" presName="Name0" presStyleCnt="0">
        <dgm:presLayoutVars>
          <dgm:chPref val="1"/>
          <dgm:dir/>
          <dgm:animOne val="branch"/>
          <dgm:animLvl val="lvl"/>
          <dgm:resizeHandles val="exact"/>
        </dgm:presLayoutVars>
      </dgm:prSet>
      <dgm:spPr/>
    </dgm:pt>
    <dgm:pt modelId="{1AFA0879-800B-4806-9F1A-84F9BBE24DFB}" type="pres">
      <dgm:prSet presAssocID="{B3AC38BB-29F5-4F66-8554-6ABF18BA9B6D}" presName="root1" presStyleCnt="0"/>
      <dgm:spPr/>
    </dgm:pt>
    <dgm:pt modelId="{5D2DB6C6-46E8-4982-908E-E23CBF216F05}" type="pres">
      <dgm:prSet presAssocID="{B3AC38BB-29F5-4F66-8554-6ABF18BA9B6D}" presName="LevelOneTextNode" presStyleLbl="node0" presStyleIdx="0" presStyleCnt="1" custScaleY="81347">
        <dgm:presLayoutVars>
          <dgm:chPref val="3"/>
        </dgm:presLayoutVars>
      </dgm:prSet>
      <dgm:spPr/>
    </dgm:pt>
    <dgm:pt modelId="{BC9022CD-5D39-4CC8-B34A-DE61B9E9AD32}" type="pres">
      <dgm:prSet presAssocID="{B3AC38BB-29F5-4F66-8554-6ABF18BA9B6D}" presName="level2hierChild" presStyleCnt="0"/>
      <dgm:spPr/>
    </dgm:pt>
    <dgm:pt modelId="{67361D6C-E361-4B48-8F16-6E62B7DA94B0}" type="pres">
      <dgm:prSet presAssocID="{1F0D3E97-ADF9-48ED-A871-75EFFC6BEAC0}" presName="conn2-1" presStyleLbl="parChTrans1D2" presStyleIdx="0" presStyleCnt="6"/>
      <dgm:spPr/>
    </dgm:pt>
    <dgm:pt modelId="{22FF98C4-A3FD-4F5E-A405-8DA6F7E67E26}" type="pres">
      <dgm:prSet presAssocID="{1F0D3E97-ADF9-48ED-A871-75EFFC6BEAC0}" presName="connTx" presStyleLbl="parChTrans1D2" presStyleIdx="0" presStyleCnt="6"/>
      <dgm:spPr/>
    </dgm:pt>
    <dgm:pt modelId="{27C6CC0C-6368-4F28-84EE-72F7F4F6BFC0}" type="pres">
      <dgm:prSet presAssocID="{51B9046F-8A53-456C-91BB-CE9367F89C3E}" presName="root2" presStyleCnt="0"/>
      <dgm:spPr/>
    </dgm:pt>
    <dgm:pt modelId="{BDF80A4D-2201-4248-A0A2-0C3C05BC63A8}" type="pres">
      <dgm:prSet presAssocID="{51B9046F-8A53-456C-91BB-CE9367F89C3E}" presName="LevelTwoTextNode" presStyleLbl="node2" presStyleIdx="0" presStyleCnt="6" custScaleY="52113">
        <dgm:presLayoutVars>
          <dgm:chPref val="3"/>
        </dgm:presLayoutVars>
      </dgm:prSet>
      <dgm:spPr/>
    </dgm:pt>
    <dgm:pt modelId="{F2C0DAD7-0842-46F4-A3EE-A9DBF0170671}" type="pres">
      <dgm:prSet presAssocID="{51B9046F-8A53-456C-91BB-CE9367F89C3E}" presName="level3hierChild" presStyleCnt="0"/>
      <dgm:spPr/>
    </dgm:pt>
    <dgm:pt modelId="{E3B63D00-4311-4636-A94C-C846438FDCB2}" type="pres">
      <dgm:prSet presAssocID="{DF3541BC-E802-470C-AE52-6F14AD0B8D92}" presName="conn2-1" presStyleLbl="parChTrans1D2" presStyleIdx="1" presStyleCnt="6"/>
      <dgm:spPr/>
    </dgm:pt>
    <dgm:pt modelId="{1EC7D341-5E1A-4D54-B030-D37D17650BA5}" type="pres">
      <dgm:prSet presAssocID="{DF3541BC-E802-470C-AE52-6F14AD0B8D92}" presName="connTx" presStyleLbl="parChTrans1D2" presStyleIdx="1" presStyleCnt="6"/>
      <dgm:spPr/>
    </dgm:pt>
    <dgm:pt modelId="{32E98198-ABFA-469E-86A0-BDE4EDFCB5D3}" type="pres">
      <dgm:prSet presAssocID="{E14C9349-15A0-4E90-9973-5865D2DCB576}" presName="root2" presStyleCnt="0"/>
      <dgm:spPr/>
    </dgm:pt>
    <dgm:pt modelId="{36515509-2D34-4185-9212-AA53DB4E5BF6}" type="pres">
      <dgm:prSet presAssocID="{E14C9349-15A0-4E90-9973-5865D2DCB576}" presName="LevelTwoTextNode" presStyleLbl="node2" presStyleIdx="1" presStyleCnt="6" custScaleY="54913">
        <dgm:presLayoutVars>
          <dgm:chPref val="3"/>
        </dgm:presLayoutVars>
      </dgm:prSet>
      <dgm:spPr/>
    </dgm:pt>
    <dgm:pt modelId="{DE35FFA5-9D50-4789-87A1-D555B7BE8157}" type="pres">
      <dgm:prSet presAssocID="{E14C9349-15A0-4E90-9973-5865D2DCB576}" presName="level3hierChild" presStyleCnt="0"/>
      <dgm:spPr/>
    </dgm:pt>
    <dgm:pt modelId="{8D9C058B-5325-4E62-95A3-2DD6ECC8A672}" type="pres">
      <dgm:prSet presAssocID="{4F6EDC9C-766E-4A7D-BF87-9EBE72A91757}" presName="conn2-1" presStyleLbl="parChTrans1D2" presStyleIdx="2" presStyleCnt="6"/>
      <dgm:spPr/>
    </dgm:pt>
    <dgm:pt modelId="{7FFAC1E0-2F4B-47A9-9271-4AF57BA369FC}" type="pres">
      <dgm:prSet presAssocID="{4F6EDC9C-766E-4A7D-BF87-9EBE72A91757}" presName="connTx" presStyleLbl="parChTrans1D2" presStyleIdx="2" presStyleCnt="6"/>
      <dgm:spPr/>
    </dgm:pt>
    <dgm:pt modelId="{FA28D7C2-1859-4A4A-8BC3-97896CC1B288}" type="pres">
      <dgm:prSet presAssocID="{99C4EDFF-C04A-482A-86F4-31B0D414FABC}" presName="root2" presStyleCnt="0"/>
      <dgm:spPr/>
    </dgm:pt>
    <dgm:pt modelId="{BE84F4CA-48BE-4D9B-8DE0-1B1F4B7940C3}" type="pres">
      <dgm:prSet presAssocID="{99C4EDFF-C04A-482A-86F4-31B0D414FABC}" presName="LevelTwoTextNode" presStyleLbl="node2" presStyleIdx="2" presStyleCnt="6" custScaleY="50060">
        <dgm:presLayoutVars>
          <dgm:chPref val="3"/>
        </dgm:presLayoutVars>
      </dgm:prSet>
      <dgm:spPr/>
    </dgm:pt>
    <dgm:pt modelId="{9442D2CE-94E6-4CCD-9F8C-ECFEF7C8D16A}" type="pres">
      <dgm:prSet presAssocID="{99C4EDFF-C04A-482A-86F4-31B0D414FABC}" presName="level3hierChild" presStyleCnt="0"/>
      <dgm:spPr/>
    </dgm:pt>
    <dgm:pt modelId="{890102A4-F1C2-475E-928E-0B756B005CDB}" type="pres">
      <dgm:prSet presAssocID="{4E565A75-E9D4-465E-B07D-89A1FA88B72B}" presName="conn2-1" presStyleLbl="parChTrans1D2" presStyleIdx="3" presStyleCnt="6"/>
      <dgm:spPr/>
    </dgm:pt>
    <dgm:pt modelId="{BA0CF13A-8D94-41F3-A461-78BE3C185AC0}" type="pres">
      <dgm:prSet presAssocID="{4E565A75-E9D4-465E-B07D-89A1FA88B72B}" presName="connTx" presStyleLbl="parChTrans1D2" presStyleIdx="3" presStyleCnt="6"/>
      <dgm:spPr/>
    </dgm:pt>
    <dgm:pt modelId="{98C95009-8E88-4D7E-A5F5-26FE2AF89381}" type="pres">
      <dgm:prSet presAssocID="{FEBB34FF-564E-4DB7-A6F8-2CCA6A8F2FB9}" presName="root2" presStyleCnt="0"/>
      <dgm:spPr/>
    </dgm:pt>
    <dgm:pt modelId="{98CB5F06-AC9E-40A1-A3D3-128F7D678C00}" type="pres">
      <dgm:prSet presAssocID="{FEBB34FF-564E-4DB7-A6F8-2CCA6A8F2FB9}" presName="LevelTwoTextNode" presStyleLbl="node2" presStyleIdx="3" presStyleCnt="6" custScaleY="48230">
        <dgm:presLayoutVars>
          <dgm:chPref val="3"/>
        </dgm:presLayoutVars>
      </dgm:prSet>
      <dgm:spPr/>
    </dgm:pt>
    <dgm:pt modelId="{76BF5E2F-494C-4036-9F70-263FDE6AE1BB}" type="pres">
      <dgm:prSet presAssocID="{FEBB34FF-564E-4DB7-A6F8-2CCA6A8F2FB9}" presName="level3hierChild" presStyleCnt="0"/>
      <dgm:spPr/>
    </dgm:pt>
    <dgm:pt modelId="{AB7C736C-9F94-47AF-BDC5-56C3274864CD}" type="pres">
      <dgm:prSet presAssocID="{46A3AFEE-AEE2-4F9E-BE0D-FE6853FCADAA}" presName="conn2-1" presStyleLbl="parChTrans1D2" presStyleIdx="4" presStyleCnt="6"/>
      <dgm:spPr/>
    </dgm:pt>
    <dgm:pt modelId="{0F99A279-19F5-4F56-A13A-95EB184B1F6E}" type="pres">
      <dgm:prSet presAssocID="{46A3AFEE-AEE2-4F9E-BE0D-FE6853FCADAA}" presName="connTx" presStyleLbl="parChTrans1D2" presStyleIdx="4" presStyleCnt="6"/>
      <dgm:spPr/>
    </dgm:pt>
    <dgm:pt modelId="{40A2DFDD-3066-40D4-AF6F-2BCA256900D8}" type="pres">
      <dgm:prSet presAssocID="{1B448334-22FE-4ECD-9409-E7C728348859}" presName="root2" presStyleCnt="0"/>
      <dgm:spPr/>
    </dgm:pt>
    <dgm:pt modelId="{B469B009-5263-4262-BF9A-DDA24C8F74B3}" type="pres">
      <dgm:prSet presAssocID="{1B448334-22FE-4ECD-9409-E7C728348859}" presName="LevelTwoTextNode" presStyleLbl="node2" presStyleIdx="4" presStyleCnt="6" custScaleY="50373">
        <dgm:presLayoutVars>
          <dgm:chPref val="3"/>
        </dgm:presLayoutVars>
      </dgm:prSet>
      <dgm:spPr/>
    </dgm:pt>
    <dgm:pt modelId="{ACB7A79D-9394-4650-9BFB-EC700139C56C}" type="pres">
      <dgm:prSet presAssocID="{1B448334-22FE-4ECD-9409-E7C728348859}" presName="level3hierChild" presStyleCnt="0"/>
      <dgm:spPr/>
    </dgm:pt>
    <dgm:pt modelId="{1DAA05BD-477D-4ED4-B152-74FFE8AFB827}" type="pres">
      <dgm:prSet presAssocID="{3167FE3B-1800-4C61-A486-69247DE670F7}" presName="conn2-1" presStyleLbl="parChTrans1D2" presStyleIdx="5" presStyleCnt="6"/>
      <dgm:spPr/>
    </dgm:pt>
    <dgm:pt modelId="{108D25FE-812E-42B3-B94C-8AA8603B4983}" type="pres">
      <dgm:prSet presAssocID="{3167FE3B-1800-4C61-A486-69247DE670F7}" presName="connTx" presStyleLbl="parChTrans1D2" presStyleIdx="5" presStyleCnt="6"/>
      <dgm:spPr/>
    </dgm:pt>
    <dgm:pt modelId="{247F3002-F2C9-4BDA-BE67-B8BE5DD340D6}" type="pres">
      <dgm:prSet presAssocID="{E58EAA66-C2CD-4844-9294-E9121E7F6961}" presName="root2" presStyleCnt="0"/>
      <dgm:spPr/>
    </dgm:pt>
    <dgm:pt modelId="{8BFBD062-DF3C-4E84-B00A-ACB64E5F0729}" type="pres">
      <dgm:prSet presAssocID="{E58EAA66-C2CD-4844-9294-E9121E7F6961}" presName="LevelTwoTextNode" presStyleLbl="node2" presStyleIdx="5" presStyleCnt="6" custScaleY="47295">
        <dgm:presLayoutVars>
          <dgm:chPref val="3"/>
        </dgm:presLayoutVars>
      </dgm:prSet>
      <dgm:spPr/>
    </dgm:pt>
    <dgm:pt modelId="{D26489E6-81A6-44F0-887F-98D83E10F4F9}" type="pres">
      <dgm:prSet presAssocID="{E58EAA66-C2CD-4844-9294-E9121E7F6961}" presName="level3hierChild" presStyleCnt="0"/>
      <dgm:spPr/>
    </dgm:pt>
  </dgm:ptLst>
  <dgm:cxnLst>
    <dgm:cxn modelId="{2D526809-9219-41CE-93E8-9E6A3ED70FCD}" srcId="{B3AC38BB-29F5-4F66-8554-6ABF18BA9B6D}" destId="{51B9046F-8A53-456C-91BB-CE9367F89C3E}" srcOrd="0" destOrd="0" parTransId="{1F0D3E97-ADF9-48ED-A871-75EFFC6BEAC0}" sibTransId="{7997C644-E204-47F0-B62F-3366D4ECAC79}"/>
    <dgm:cxn modelId="{4D5B851B-B6C8-47DA-B348-A59250FF30D1}" type="presOf" srcId="{1F0D3E97-ADF9-48ED-A871-75EFFC6BEAC0}" destId="{67361D6C-E361-4B48-8F16-6E62B7DA94B0}" srcOrd="0" destOrd="0" presId="urn:microsoft.com/office/officeart/2008/layout/HorizontalMultiLevelHierarchy"/>
    <dgm:cxn modelId="{ED8FAE22-DE46-4518-9AEE-E139D261E594}" type="presOf" srcId="{99C4EDFF-C04A-482A-86F4-31B0D414FABC}" destId="{BE84F4CA-48BE-4D9B-8DE0-1B1F4B7940C3}" srcOrd="0" destOrd="0" presId="urn:microsoft.com/office/officeart/2008/layout/HorizontalMultiLevelHierarchy"/>
    <dgm:cxn modelId="{45DC6E32-741C-4281-BA76-3D21627E028D}" type="presOf" srcId="{1F0D3E97-ADF9-48ED-A871-75EFFC6BEAC0}" destId="{22FF98C4-A3FD-4F5E-A405-8DA6F7E67E26}" srcOrd="1" destOrd="0" presId="urn:microsoft.com/office/officeart/2008/layout/HorizontalMultiLevelHierarchy"/>
    <dgm:cxn modelId="{6210C262-FF5D-49A5-B083-353DEB544235}" srcId="{B3AC38BB-29F5-4F66-8554-6ABF18BA9B6D}" destId="{1B448334-22FE-4ECD-9409-E7C728348859}" srcOrd="4" destOrd="0" parTransId="{46A3AFEE-AEE2-4F9E-BE0D-FE6853FCADAA}" sibTransId="{AF36519B-C21A-4E79-938C-FC1C0EDDEE80}"/>
    <dgm:cxn modelId="{BF899763-B1E5-451B-BFC9-A2A9007ECAFA}" type="presOf" srcId="{E14C9349-15A0-4E90-9973-5865D2DCB576}" destId="{36515509-2D34-4185-9212-AA53DB4E5BF6}" srcOrd="0" destOrd="0" presId="urn:microsoft.com/office/officeart/2008/layout/HorizontalMultiLevelHierarchy"/>
    <dgm:cxn modelId="{6523B469-7CD9-4F59-A06F-35492B4136E3}" type="presOf" srcId="{4E565A75-E9D4-465E-B07D-89A1FA88B72B}" destId="{890102A4-F1C2-475E-928E-0B756B005CDB}" srcOrd="0" destOrd="0" presId="urn:microsoft.com/office/officeart/2008/layout/HorizontalMultiLevelHierarchy"/>
    <dgm:cxn modelId="{88825451-8BB4-46A1-A1E5-1F7AE522C034}" srcId="{B3AC38BB-29F5-4F66-8554-6ABF18BA9B6D}" destId="{E58EAA66-C2CD-4844-9294-E9121E7F6961}" srcOrd="5" destOrd="0" parTransId="{3167FE3B-1800-4C61-A486-69247DE670F7}" sibTransId="{729409FE-ECC1-498E-8848-896D753A04D5}"/>
    <dgm:cxn modelId="{169F797E-E6A3-406E-843F-BF5B76806AC0}" srcId="{B3AC38BB-29F5-4F66-8554-6ABF18BA9B6D}" destId="{E14C9349-15A0-4E90-9973-5865D2DCB576}" srcOrd="1" destOrd="0" parTransId="{DF3541BC-E802-470C-AE52-6F14AD0B8D92}" sibTransId="{C6FFAB8A-F83C-42C7-99A2-EF6A92CBBC2A}"/>
    <dgm:cxn modelId="{B0911384-B5D1-43DF-B651-2A18D306CBAA}" srcId="{B3AC38BB-29F5-4F66-8554-6ABF18BA9B6D}" destId="{FEBB34FF-564E-4DB7-A6F8-2CCA6A8F2FB9}" srcOrd="3" destOrd="0" parTransId="{4E565A75-E9D4-465E-B07D-89A1FA88B72B}" sibTransId="{D6A8BFC3-EE8C-4A9E-8652-8DE0C27AFE59}"/>
    <dgm:cxn modelId="{1A9D968C-B63F-4202-8835-3AB6CCB9E57C}" type="presOf" srcId="{4F6EDC9C-766E-4A7D-BF87-9EBE72A91757}" destId="{7FFAC1E0-2F4B-47A9-9271-4AF57BA369FC}" srcOrd="1" destOrd="0" presId="urn:microsoft.com/office/officeart/2008/layout/HorizontalMultiLevelHierarchy"/>
    <dgm:cxn modelId="{25DCAA9C-7C33-4043-8F34-A46C439575E6}" type="presOf" srcId="{B3AC38BB-29F5-4F66-8554-6ABF18BA9B6D}" destId="{5D2DB6C6-46E8-4982-908E-E23CBF216F05}" srcOrd="0" destOrd="0" presId="urn:microsoft.com/office/officeart/2008/layout/HorizontalMultiLevelHierarchy"/>
    <dgm:cxn modelId="{73625DA3-31D5-4AA0-BFCF-CF60370C1AB0}" srcId="{B3AC38BB-29F5-4F66-8554-6ABF18BA9B6D}" destId="{99C4EDFF-C04A-482A-86F4-31B0D414FABC}" srcOrd="2" destOrd="0" parTransId="{4F6EDC9C-766E-4A7D-BF87-9EBE72A91757}" sibTransId="{0F631FA7-2429-4FCA-981C-7FE8C2C6947B}"/>
    <dgm:cxn modelId="{899844A3-FE33-4F0C-9737-0BB9A00AB8C5}" type="presOf" srcId="{33F8BD44-A907-483C-B4DA-C0CCF85AC885}" destId="{EED8766D-C735-4875-ADD4-602E525282DD}" srcOrd="0" destOrd="0" presId="urn:microsoft.com/office/officeart/2008/layout/HorizontalMultiLevelHierarchy"/>
    <dgm:cxn modelId="{395FB7AA-F8BA-441D-9026-872B54A8BE77}" type="presOf" srcId="{51B9046F-8A53-456C-91BB-CE9367F89C3E}" destId="{BDF80A4D-2201-4248-A0A2-0C3C05BC63A8}" srcOrd="0" destOrd="0" presId="urn:microsoft.com/office/officeart/2008/layout/HorizontalMultiLevelHierarchy"/>
    <dgm:cxn modelId="{75B2E2BB-CF52-4AF2-A086-57A269285D96}" type="presOf" srcId="{4F6EDC9C-766E-4A7D-BF87-9EBE72A91757}" destId="{8D9C058B-5325-4E62-95A3-2DD6ECC8A672}" srcOrd="0" destOrd="0" presId="urn:microsoft.com/office/officeart/2008/layout/HorizontalMultiLevelHierarchy"/>
    <dgm:cxn modelId="{04225AC2-6723-4563-BC6E-0029707E4F69}" type="presOf" srcId="{3167FE3B-1800-4C61-A486-69247DE670F7}" destId="{108D25FE-812E-42B3-B94C-8AA8603B4983}" srcOrd="1" destOrd="0" presId="urn:microsoft.com/office/officeart/2008/layout/HorizontalMultiLevelHierarchy"/>
    <dgm:cxn modelId="{F17E84C2-167D-438F-8669-79E13CF4A8C5}" type="presOf" srcId="{46A3AFEE-AEE2-4F9E-BE0D-FE6853FCADAA}" destId="{0F99A279-19F5-4F56-A13A-95EB184B1F6E}" srcOrd="1" destOrd="0" presId="urn:microsoft.com/office/officeart/2008/layout/HorizontalMultiLevelHierarchy"/>
    <dgm:cxn modelId="{E67C1DC6-D052-4138-916E-8E973DD1183D}" type="presOf" srcId="{4E565A75-E9D4-465E-B07D-89A1FA88B72B}" destId="{BA0CF13A-8D94-41F3-A461-78BE3C185AC0}" srcOrd="1" destOrd="0" presId="urn:microsoft.com/office/officeart/2008/layout/HorizontalMultiLevelHierarchy"/>
    <dgm:cxn modelId="{75924CC9-BF76-4664-A8BA-D4C8536DE629}" type="presOf" srcId="{1B448334-22FE-4ECD-9409-E7C728348859}" destId="{B469B009-5263-4262-BF9A-DDA24C8F74B3}" srcOrd="0" destOrd="0" presId="urn:microsoft.com/office/officeart/2008/layout/HorizontalMultiLevelHierarchy"/>
    <dgm:cxn modelId="{424BABD7-F55E-4801-A34F-AAAF8FB56C16}" type="presOf" srcId="{DF3541BC-E802-470C-AE52-6F14AD0B8D92}" destId="{E3B63D00-4311-4636-A94C-C846438FDCB2}" srcOrd="0" destOrd="0" presId="urn:microsoft.com/office/officeart/2008/layout/HorizontalMultiLevelHierarchy"/>
    <dgm:cxn modelId="{FBC2F2DC-DBD4-4A1F-98F0-1A2383AFFE82}" srcId="{33F8BD44-A907-483C-B4DA-C0CCF85AC885}" destId="{B3AC38BB-29F5-4F66-8554-6ABF18BA9B6D}" srcOrd="0" destOrd="0" parTransId="{7D78D894-92D8-4CAE-A905-86032FDC07D2}" sibTransId="{C7047CD1-2DE1-43B5-9ED3-B520A7251D8A}"/>
    <dgm:cxn modelId="{FE7887E8-C3B5-466C-AED0-C200366D12D5}" type="presOf" srcId="{3167FE3B-1800-4C61-A486-69247DE670F7}" destId="{1DAA05BD-477D-4ED4-B152-74FFE8AFB827}" srcOrd="0" destOrd="0" presId="urn:microsoft.com/office/officeart/2008/layout/HorizontalMultiLevelHierarchy"/>
    <dgm:cxn modelId="{ED71BCF1-E5F3-4F46-99F2-E5F1796AF81D}" type="presOf" srcId="{DF3541BC-E802-470C-AE52-6F14AD0B8D92}" destId="{1EC7D341-5E1A-4D54-B030-D37D17650BA5}" srcOrd="1" destOrd="0" presId="urn:microsoft.com/office/officeart/2008/layout/HorizontalMultiLevelHierarchy"/>
    <dgm:cxn modelId="{6520A2F8-AF16-4D42-AE0A-98B6FB99AAD4}" type="presOf" srcId="{E58EAA66-C2CD-4844-9294-E9121E7F6961}" destId="{8BFBD062-DF3C-4E84-B00A-ACB64E5F0729}" srcOrd="0" destOrd="0" presId="urn:microsoft.com/office/officeart/2008/layout/HorizontalMultiLevelHierarchy"/>
    <dgm:cxn modelId="{5CBF5FFA-34CF-4B45-817A-6BF9F34DA0FF}" type="presOf" srcId="{FEBB34FF-564E-4DB7-A6F8-2CCA6A8F2FB9}" destId="{98CB5F06-AC9E-40A1-A3D3-128F7D678C00}" srcOrd="0" destOrd="0" presId="urn:microsoft.com/office/officeart/2008/layout/HorizontalMultiLevelHierarchy"/>
    <dgm:cxn modelId="{938950FA-DDA2-4F23-B907-DBFA05B91B54}" type="presOf" srcId="{46A3AFEE-AEE2-4F9E-BE0D-FE6853FCADAA}" destId="{AB7C736C-9F94-47AF-BDC5-56C3274864CD}" srcOrd="0" destOrd="0" presId="urn:microsoft.com/office/officeart/2008/layout/HorizontalMultiLevelHierarchy"/>
    <dgm:cxn modelId="{1F107C9B-BAE6-4849-B896-9584935ED5C7}" type="presParOf" srcId="{EED8766D-C735-4875-ADD4-602E525282DD}" destId="{1AFA0879-800B-4806-9F1A-84F9BBE24DFB}" srcOrd="0" destOrd="0" presId="urn:microsoft.com/office/officeart/2008/layout/HorizontalMultiLevelHierarchy"/>
    <dgm:cxn modelId="{0539852A-CEAE-4243-A216-B08FDADCA9A2}" type="presParOf" srcId="{1AFA0879-800B-4806-9F1A-84F9BBE24DFB}" destId="{5D2DB6C6-46E8-4982-908E-E23CBF216F05}" srcOrd="0" destOrd="0" presId="urn:microsoft.com/office/officeart/2008/layout/HorizontalMultiLevelHierarchy"/>
    <dgm:cxn modelId="{7B6BD839-BEEE-4E66-A91F-5EF71447F7F9}" type="presParOf" srcId="{1AFA0879-800B-4806-9F1A-84F9BBE24DFB}" destId="{BC9022CD-5D39-4CC8-B34A-DE61B9E9AD32}" srcOrd="1" destOrd="0" presId="urn:microsoft.com/office/officeart/2008/layout/HorizontalMultiLevelHierarchy"/>
    <dgm:cxn modelId="{169AE9F5-C1B9-414F-8CEA-4A8F479BB7C3}" type="presParOf" srcId="{BC9022CD-5D39-4CC8-B34A-DE61B9E9AD32}" destId="{67361D6C-E361-4B48-8F16-6E62B7DA94B0}" srcOrd="0" destOrd="0" presId="urn:microsoft.com/office/officeart/2008/layout/HorizontalMultiLevelHierarchy"/>
    <dgm:cxn modelId="{8A5FC758-D3FA-4A4B-85AF-E06916AB90C2}" type="presParOf" srcId="{67361D6C-E361-4B48-8F16-6E62B7DA94B0}" destId="{22FF98C4-A3FD-4F5E-A405-8DA6F7E67E26}" srcOrd="0" destOrd="0" presId="urn:microsoft.com/office/officeart/2008/layout/HorizontalMultiLevelHierarchy"/>
    <dgm:cxn modelId="{8EBA9950-374C-45AD-9BEE-58F2CC7DE888}" type="presParOf" srcId="{BC9022CD-5D39-4CC8-B34A-DE61B9E9AD32}" destId="{27C6CC0C-6368-4F28-84EE-72F7F4F6BFC0}" srcOrd="1" destOrd="0" presId="urn:microsoft.com/office/officeart/2008/layout/HorizontalMultiLevelHierarchy"/>
    <dgm:cxn modelId="{9673D6DF-6CCE-44FB-9A5B-AF3864FACCDB}" type="presParOf" srcId="{27C6CC0C-6368-4F28-84EE-72F7F4F6BFC0}" destId="{BDF80A4D-2201-4248-A0A2-0C3C05BC63A8}" srcOrd="0" destOrd="0" presId="urn:microsoft.com/office/officeart/2008/layout/HorizontalMultiLevelHierarchy"/>
    <dgm:cxn modelId="{8A248853-DC21-4366-BEC7-9FBF37A671FE}" type="presParOf" srcId="{27C6CC0C-6368-4F28-84EE-72F7F4F6BFC0}" destId="{F2C0DAD7-0842-46F4-A3EE-A9DBF0170671}" srcOrd="1" destOrd="0" presId="urn:microsoft.com/office/officeart/2008/layout/HorizontalMultiLevelHierarchy"/>
    <dgm:cxn modelId="{C10DF4C4-F541-4F8D-846E-F9D7234DD8B6}" type="presParOf" srcId="{BC9022CD-5D39-4CC8-B34A-DE61B9E9AD32}" destId="{E3B63D00-4311-4636-A94C-C846438FDCB2}" srcOrd="2" destOrd="0" presId="urn:microsoft.com/office/officeart/2008/layout/HorizontalMultiLevelHierarchy"/>
    <dgm:cxn modelId="{7C01E234-848B-4309-A39A-665C3C4C7AFC}" type="presParOf" srcId="{E3B63D00-4311-4636-A94C-C846438FDCB2}" destId="{1EC7D341-5E1A-4D54-B030-D37D17650BA5}" srcOrd="0" destOrd="0" presId="urn:microsoft.com/office/officeart/2008/layout/HorizontalMultiLevelHierarchy"/>
    <dgm:cxn modelId="{E6DAF14E-C17B-4525-AAA5-7F56BF518779}" type="presParOf" srcId="{BC9022CD-5D39-4CC8-B34A-DE61B9E9AD32}" destId="{32E98198-ABFA-469E-86A0-BDE4EDFCB5D3}" srcOrd="3" destOrd="0" presId="urn:microsoft.com/office/officeart/2008/layout/HorizontalMultiLevelHierarchy"/>
    <dgm:cxn modelId="{15F3E7FB-B6D6-4901-AB56-2835753DC5B5}" type="presParOf" srcId="{32E98198-ABFA-469E-86A0-BDE4EDFCB5D3}" destId="{36515509-2D34-4185-9212-AA53DB4E5BF6}" srcOrd="0" destOrd="0" presId="urn:microsoft.com/office/officeart/2008/layout/HorizontalMultiLevelHierarchy"/>
    <dgm:cxn modelId="{F2BB5D38-B316-487C-A313-6343ABC58C07}" type="presParOf" srcId="{32E98198-ABFA-469E-86A0-BDE4EDFCB5D3}" destId="{DE35FFA5-9D50-4789-87A1-D555B7BE8157}" srcOrd="1" destOrd="0" presId="urn:microsoft.com/office/officeart/2008/layout/HorizontalMultiLevelHierarchy"/>
    <dgm:cxn modelId="{F3F4A766-AFBF-4F9A-B8C8-8E27872F7C8C}" type="presParOf" srcId="{BC9022CD-5D39-4CC8-B34A-DE61B9E9AD32}" destId="{8D9C058B-5325-4E62-95A3-2DD6ECC8A672}" srcOrd="4" destOrd="0" presId="urn:microsoft.com/office/officeart/2008/layout/HorizontalMultiLevelHierarchy"/>
    <dgm:cxn modelId="{205D7824-4607-45A8-9C85-B7839286225A}" type="presParOf" srcId="{8D9C058B-5325-4E62-95A3-2DD6ECC8A672}" destId="{7FFAC1E0-2F4B-47A9-9271-4AF57BA369FC}" srcOrd="0" destOrd="0" presId="urn:microsoft.com/office/officeart/2008/layout/HorizontalMultiLevelHierarchy"/>
    <dgm:cxn modelId="{119EBE0C-712A-425A-A8D0-F6F89AD43075}" type="presParOf" srcId="{BC9022CD-5D39-4CC8-B34A-DE61B9E9AD32}" destId="{FA28D7C2-1859-4A4A-8BC3-97896CC1B288}" srcOrd="5" destOrd="0" presId="urn:microsoft.com/office/officeart/2008/layout/HorizontalMultiLevelHierarchy"/>
    <dgm:cxn modelId="{B90AA80A-5E4E-4AC3-B6E2-F216912DC7B3}" type="presParOf" srcId="{FA28D7C2-1859-4A4A-8BC3-97896CC1B288}" destId="{BE84F4CA-48BE-4D9B-8DE0-1B1F4B7940C3}" srcOrd="0" destOrd="0" presId="urn:microsoft.com/office/officeart/2008/layout/HorizontalMultiLevelHierarchy"/>
    <dgm:cxn modelId="{2F3E86DC-BE64-4B3B-820F-7F4A62452E52}" type="presParOf" srcId="{FA28D7C2-1859-4A4A-8BC3-97896CC1B288}" destId="{9442D2CE-94E6-4CCD-9F8C-ECFEF7C8D16A}" srcOrd="1" destOrd="0" presId="urn:microsoft.com/office/officeart/2008/layout/HorizontalMultiLevelHierarchy"/>
    <dgm:cxn modelId="{B4439FD6-1D40-499E-B1F6-77B787524B6B}" type="presParOf" srcId="{BC9022CD-5D39-4CC8-B34A-DE61B9E9AD32}" destId="{890102A4-F1C2-475E-928E-0B756B005CDB}" srcOrd="6" destOrd="0" presId="urn:microsoft.com/office/officeart/2008/layout/HorizontalMultiLevelHierarchy"/>
    <dgm:cxn modelId="{B9E6087B-8622-498D-88AB-9EFECD336C22}" type="presParOf" srcId="{890102A4-F1C2-475E-928E-0B756B005CDB}" destId="{BA0CF13A-8D94-41F3-A461-78BE3C185AC0}" srcOrd="0" destOrd="0" presId="urn:microsoft.com/office/officeart/2008/layout/HorizontalMultiLevelHierarchy"/>
    <dgm:cxn modelId="{60948E27-5FA8-492A-9A37-33FA2965588A}" type="presParOf" srcId="{BC9022CD-5D39-4CC8-B34A-DE61B9E9AD32}" destId="{98C95009-8E88-4D7E-A5F5-26FE2AF89381}" srcOrd="7" destOrd="0" presId="urn:microsoft.com/office/officeart/2008/layout/HorizontalMultiLevelHierarchy"/>
    <dgm:cxn modelId="{7131AD59-DFBD-422D-8B87-59C2AAADE631}" type="presParOf" srcId="{98C95009-8E88-4D7E-A5F5-26FE2AF89381}" destId="{98CB5F06-AC9E-40A1-A3D3-128F7D678C00}" srcOrd="0" destOrd="0" presId="urn:microsoft.com/office/officeart/2008/layout/HorizontalMultiLevelHierarchy"/>
    <dgm:cxn modelId="{30F2FF8A-91BC-43BB-94AE-A4BA00B7E2A1}" type="presParOf" srcId="{98C95009-8E88-4D7E-A5F5-26FE2AF89381}" destId="{76BF5E2F-494C-4036-9F70-263FDE6AE1BB}" srcOrd="1" destOrd="0" presId="urn:microsoft.com/office/officeart/2008/layout/HorizontalMultiLevelHierarchy"/>
    <dgm:cxn modelId="{704019F1-DB26-4FFE-AA18-2B510C87D8A0}" type="presParOf" srcId="{BC9022CD-5D39-4CC8-B34A-DE61B9E9AD32}" destId="{AB7C736C-9F94-47AF-BDC5-56C3274864CD}" srcOrd="8" destOrd="0" presId="urn:microsoft.com/office/officeart/2008/layout/HorizontalMultiLevelHierarchy"/>
    <dgm:cxn modelId="{0F3835B1-B697-4482-B227-AFDBEE14CF67}" type="presParOf" srcId="{AB7C736C-9F94-47AF-BDC5-56C3274864CD}" destId="{0F99A279-19F5-4F56-A13A-95EB184B1F6E}" srcOrd="0" destOrd="0" presId="urn:microsoft.com/office/officeart/2008/layout/HorizontalMultiLevelHierarchy"/>
    <dgm:cxn modelId="{CF0AC652-E5FD-49E9-A5E8-499A2CFE384A}" type="presParOf" srcId="{BC9022CD-5D39-4CC8-B34A-DE61B9E9AD32}" destId="{40A2DFDD-3066-40D4-AF6F-2BCA256900D8}" srcOrd="9" destOrd="0" presId="urn:microsoft.com/office/officeart/2008/layout/HorizontalMultiLevelHierarchy"/>
    <dgm:cxn modelId="{8381AD9B-993D-4FDD-B8A0-79409FA0E8EA}" type="presParOf" srcId="{40A2DFDD-3066-40D4-AF6F-2BCA256900D8}" destId="{B469B009-5263-4262-BF9A-DDA24C8F74B3}" srcOrd="0" destOrd="0" presId="urn:microsoft.com/office/officeart/2008/layout/HorizontalMultiLevelHierarchy"/>
    <dgm:cxn modelId="{DB626A00-D4CB-4385-9350-1FA042ACE901}" type="presParOf" srcId="{40A2DFDD-3066-40D4-AF6F-2BCA256900D8}" destId="{ACB7A79D-9394-4650-9BFB-EC700139C56C}" srcOrd="1" destOrd="0" presId="urn:microsoft.com/office/officeart/2008/layout/HorizontalMultiLevelHierarchy"/>
    <dgm:cxn modelId="{02261D06-3D96-47EA-98D7-8DE42CB11E30}" type="presParOf" srcId="{BC9022CD-5D39-4CC8-B34A-DE61B9E9AD32}" destId="{1DAA05BD-477D-4ED4-B152-74FFE8AFB827}" srcOrd="10" destOrd="0" presId="urn:microsoft.com/office/officeart/2008/layout/HorizontalMultiLevelHierarchy"/>
    <dgm:cxn modelId="{B2E0A19F-E1ED-4CF6-9D94-1F06649890D3}" type="presParOf" srcId="{1DAA05BD-477D-4ED4-B152-74FFE8AFB827}" destId="{108D25FE-812E-42B3-B94C-8AA8603B4983}" srcOrd="0" destOrd="0" presId="urn:microsoft.com/office/officeart/2008/layout/HorizontalMultiLevelHierarchy"/>
    <dgm:cxn modelId="{783A3926-0ED2-4DE1-B6D2-5E2C8705F246}" type="presParOf" srcId="{BC9022CD-5D39-4CC8-B34A-DE61B9E9AD32}" destId="{247F3002-F2C9-4BDA-BE67-B8BE5DD340D6}" srcOrd="11" destOrd="0" presId="urn:microsoft.com/office/officeart/2008/layout/HorizontalMultiLevelHierarchy"/>
    <dgm:cxn modelId="{AAD8A780-78EE-4105-A6E2-54B34CD8B3FF}" type="presParOf" srcId="{247F3002-F2C9-4BDA-BE67-B8BE5DD340D6}" destId="{8BFBD062-DF3C-4E84-B00A-ACB64E5F0729}" srcOrd="0" destOrd="0" presId="urn:microsoft.com/office/officeart/2008/layout/HorizontalMultiLevelHierarchy"/>
    <dgm:cxn modelId="{E3C2AD95-2E7F-4770-9A79-330D06E2D2B5}" type="presParOf" srcId="{247F3002-F2C9-4BDA-BE67-B8BE5DD340D6}" destId="{D26489E6-81A6-44F0-887F-98D83E10F4F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60DAD-2BEA-4FF1-91B8-4F895BDBB70E}">
      <dsp:nvSpPr>
        <dsp:cNvPr id="0" name=""/>
        <dsp:cNvSpPr/>
      </dsp:nvSpPr>
      <dsp:spPr>
        <a:xfrm>
          <a:off x="4912962" y="957008"/>
          <a:ext cx="391681" cy="1715938"/>
        </a:xfrm>
        <a:custGeom>
          <a:avLst/>
          <a:gdLst/>
          <a:ahLst/>
          <a:cxnLst/>
          <a:rect l="0" t="0" r="0" b="0"/>
          <a:pathLst>
            <a:path>
              <a:moveTo>
                <a:pt x="0" y="0"/>
              </a:moveTo>
              <a:lnTo>
                <a:pt x="0" y="1715938"/>
              </a:lnTo>
              <a:lnTo>
                <a:pt x="391681" y="17159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07B96-770E-4525-A5CC-4F3D7B97BF7E}">
      <dsp:nvSpPr>
        <dsp:cNvPr id="0" name=""/>
        <dsp:cNvSpPr/>
      </dsp:nvSpPr>
      <dsp:spPr>
        <a:xfrm>
          <a:off x="4521280" y="957008"/>
          <a:ext cx="391681" cy="1715938"/>
        </a:xfrm>
        <a:custGeom>
          <a:avLst/>
          <a:gdLst/>
          <a:ahLst/>
          <a:cxnLst/>
          <a:rect l="0" t="0" r="0" b="0"/>
          <a:pathLst>
            <a:path>
              <a:moveTo>
                <a:pt x="391681" y="0"/>
              </a:moveTo>
              <a:lnTo>
                <a:pt x="391681" y="1715938"/>
              </a:lnTo>
              <a:lnTo>
                <a:pt x="0" y="17159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626DD-A142-4A50-B356-07364EE98DFE}">
      <dsp:nvSpPr>
        <dsp:cNvPr id="0" name=""/>
        <dsp:cNvSpPr/>
      </dsp:nvSpPr>
      <dsp:spPr>
        <a:xfrm>
          <a:off x="1518836" y="2424"/>
          <a:ext cx="6788252" cy="9545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bg-BG" sz="3200" b="1" i="0" u="none" strike="noStrike" kern="1200" cap="none" dirty="0" err="1">
              <a:latin typeface="Helvetica Neue"/>
              <a:ea typeface="Helvetica Neue"/>
              <a:cs typeface="Helvetica Neue"/>
              <a:sym typeface="Helvetica Neue"/>
            </a:rPr>
            <a:t>ПМР</a:t>
          </a:r>
          <a:r>
            <a:rPr lang="bg-BG" sz="3200" b="1" i="0" u="none" strike="noStrike" kern="1200" cap="none" dirty="0">
              <a:latin typeface="Helvetica Neue"/>
              <a:ea typeface="Helvetica Neue"/>
              <a:cs typeface="Helvetica Neue"/>
              <a:sym typeface="Helvetica Neue"/>
            </a:rPr>
            <a:t> модели и подходи</a:t>
          </a:r>
          <a:endParaRPr lang="en-US" sz="3200" kern="1200" dirty="0"/>
        </a:p>
      </dsp:txBody>
      <dsp:txXfrm>
        <a:off x="1518836" y="2424"/>
        <a:ext cx="6788252" cy="954584"/>
      </dsp:txXfrm>
    </dsp:sp>
    <dsp:sp modelId="{433AF0BC-34F8-4B40-96A8-C8962BDDB422}">
      <dsp:nvSpPr>
        <dsp:cNvPr id="0" name=""/>
        <dsp:cNvSpPr/>
      </dsp:nvSpPr>
      <dsp:spPr>
        <a:xfrm>
          <a:off x="790979" y="1740371"/>
          <a:ext cx="3730301" cy="1865150"/>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bg-BG" sz="3200" b="1" kern="1200" dirty="0">
              <a:latin typeface="Helvetica Neue"/>
              <a:ea typeface="Helvetica Neue"/>
              <a:cs typeface="Helvetica Neue"/>
              <a:sym typeface="Helvetica Neue"/>
            </a:rPr>
            <a:t>5</a:t>
          </a:r>
          <a:r>
            <a:rPr lang="en-US" sz="3200" b="1" kern="1200" dirty="0">
              <a:latin typeface="Helvetica Neue"/>
              <a:ea typeface="Helvetica Neue"/>
              <a:cs typeface="Helvetica Neue"/>
              <a:sym typeface="Helvetica Neue"/>
            </a:rPr>
            <a:t>-</a:t>
          </a:r>
          <a:r>
            <a:rPr lang="bg-BG" sz="3200" b="1" kern="1200" dirty="0">
              <a:latin typeface="Helvetica Neue"/>
              <a:ea typeface="Helvetica Neue"/>
              <a:cs typeface="Helvetica Neue"/>
              <a:sym typeface="Helvetica Neue"/>
            </a:rPr>
            <a:t>те характеристики на Лернер</a:t>
          </a:r>
          <a:endParaRPr lang="en-US" sz="3200" kern="1200" dirty="0"/>
        </a:p>
      </dsp:txBody>
      <dsp:txXfrm>
        <a:off x="790979" y="1740371"/>
        <a:ext cx="3730301" cy="1865150"/>
      </dsp:txXfrm>
    </dsp:sp>
    <dsp:sp modelId="{C326932A-153C-40A9-A2AD-C01592352FD3}">
      <dsp:nvSpPr>
        <dsp:cNvPr id="0" name=""/>
        <dsp:cNvSpPr/>
      </dsp:nvSpPr>
      <dsp:spPr>
        <a:xfrm>
          <a:off x="5304644" y="1740371"/>
          <a:ext cx="3730301" cy="1865150"/>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bg-BG" sz="3200" b="1" kern="1200" dirty="0">
              <a:latin typeface="Helvetica Neue"/>
              <a:ea typeface="Helvetica Neue"/>
              <a:cs typeface="Helvetica Neue"/>
              <a:sym typeface="Helvetica Neue"/>
            </a:rPr>
            <a:t>6</a:t>
          </a:r>
          <a:r>
            <a:rPr lang="en-US" sz="3200" b="1" kern="1200" dirty="0">
              <a:latin typeface="Helvetica Neue"/>
              <a:ea typeface="Helvetica Neue"/>
              <a:cs typeface="Helvetica Neue"/>
              <a:sym typeface="Helvetica Neue"/>
            </a:rPr>
            <a:t>-</a:t>
          </a:r>
          <a:r>
            <a:rPr lang="bg-BG" sz="3200" b="1" kern="1200" dirty="0">
              <a:latin typeface="Helvetica Neue"/>
              <a:ea typeface="Helvetica Neue"/>
              <a:cs typeface="Helvetica Neue"/>
              <a:sym typeface="Helvetica Neue"/>
            </a:rPr>
            <a:t>те характеристики на Лернер</a:t>
          </a:r>
          <a:endParaRPr lang="en-US" sz="3200" kern="1200" dirty="0"/>
        </a:p>
      </dsp:txBody>
      <dsp:txXfrm>
        <a:off x="5304644" y="1740371"/>
        <a:ext cx="3730301" cy="1865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A05BD-477D-4ED4-B152-74FFE8AFB827}">
      <dsp:nvSpPr>
        <dsp:cNvPr id="0" name=""/>
        <dsp:cNvSpPr/>
      </dsp:nvSpPr>
      <dsp:spPr>
        <a:xfrm>
          <a:off x="3052014" y="2709333"/>
          <a:ext cx="675382" cy="1959685"/>
        </a:xfrm>
        <a:custGeom>
          <a:avLst/>
          <a:gdLst/>
          <a:ahLst/>
          <a:cxnLst/>
          <a:rect l="0" t="0" r="0" b="0"/>
          <a:pathLst>
            <a:path>
              <a:moveTo>
                <a:pt x="0" y="0"/>
              </a:moveTo>
              <a:lnTo>
                <a:pt x="337691" y="0"/>
              </a:lnTo>
              <a:lnTo>
                <a:pt x="337691" y="1959685"/>
              </a:lnTo>
              <a:lnTo>
                <a:pt x="675382" y="19596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37886" y="3637356"/>
        <a:ext cx="103640" cy="103640"/>
      </dsp:txXfrm>
    </dsp:sp>
    <dsp:sp modelId="{AB7C736C-9F94-47AF-BDC5-56C3274864CD}">
      <dsp:nvSpPr>
        <dsp:cNvPr id="0" name=""/>
        <dsp:cNvSpPr/>
      </dsp:nvSpPr>
      <dsp:spPr>
        <a:xfrm>
          <a:off x="3052014" y="2709333"/>
          <a:ext cx="675382" cy="1199530"/>
        </a:xfrm>
        <a:custGeom>
          <a:avLst/>
          <a:gdLst/>
          <a:ahLst/>
          <a:cxnLst/>
          <a:rect l="0" t="0" r="0" b="0"/>
          <a:pathLst>
            <a:path>
              <a:moveTo>
                <a:pt x="0" y="0"/>
              </a:moveTo>
              <a:lnTo>
                <a:pt x="337691" y="0"/>
              </a:lnTo>
              <a:lnTo>
                <a:pt x="337691" y="1199530"/>
              </a:lnTo>
              <a:lnTo>
                <a:pt x="675382" y="11995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5291" y="3274683"/>
        <a:ext cx="68829" cy="68829"/>
      </dsp:txXfrm>
    </dsp:sp>
    <dsp:sp modelId="{890102A4-F1C2-475E-928E-0B756B005CDB}">
      <dsp:nvSpPr>
        <dsp:cNvPr id="0" name=""/>
        <dsp:cNvSpPr/>
      </dsp:nvSpPr>
      <dsp:spPr>
        <a:xfrm>
          <a:off x="3052014" y="2709333"/>
          <a:ext cx="675382" cy="434561"/>
        </a:xfrm>
        <a:custGeom>
          <a:avLst/>
          <a:gdLst/>
          <a:ahLst/>
          <a:cxnLst/>
          <a:rect l="0" t="0" r="0" b="0"/>
          <a:pathLst>
            <a:path>
              <a:moveTo>
                <a:pt x="0" y="0"/>
              </a:moveTo>
              <a:lnTo>
                <a:pt x="337691" y="0"/>
              </a:lnTo>
              <a:lnTo>
                <a:pt x="337691" y="434561"/>
              </a:lnTo>
              <a:lnTo>
                <a:pt x="675382" y="4345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9628" y="2906536"/>
        <a:ext cx="40155" cy="40155"/>
      </dsp:txXfrm>
    </dsp:sp>
    <dsp:sp modelId="{8D9C058B-5325-4E62-95A3-2DD6ECC8A672}">
      <dsp:nvSpPr>
        <dsp:cNvPr id="0" name=""/>
        <dsp:cNvSpPr/>
      </dsp:nvSpPr>
      <dsp:spPr>
        <a:xfrm>
          <a:off x="3052014" y="2380537"/>
          <a:ext cx="675382" cy="328796"/>
        </a:xfrm>
        <a:custGeom>
          <a:avLst/>
          <a:gdLst/>
          <a:ahLst/>
          <a:cxnLst/>
          <a:rect l="0" t="0" r="0" b="0"/>
          <a:pathLst>
            <a:path>
              <a:moveTo>
                <a:pt x="0" y="328796"/>
              </a:moveTo>
              <a:lnTo>
                <a:pt x="337691" y="328796"/>
              </a:lnTo>
              <a:lnTo>
                <a:pt x="337691" y="0"/>
              </a:lnTo>
              <a:lnTo>
                <a:pt x="67538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0927" y="2526156"/>
        <a:ext cx="37558" cy="37558"/>
      </dsp:txXfrm>
    </dsp:sp>
    <dsp:sp modelId="{E3B63D00-4311-4636-A94C-C846438FDCB2}">
      <dsp:nvSpPr>
        <dsp:cNvPr id="0" name=""/>
        <dsp:cNvSpPr/>
      </dsp:nvSpPr>
      <dsp:spPr>
        <a:xfrm>
          <a:off x="3052014" y="1582777"/>
          <a:ext cx="675382" cy="1126555"/>
        </a:xfrm>
        <a:custGeom>
          <a:avLst/>
          <a:gdLst/>
          <a:ahLst/>
          <a:cxnLst/>
          <a:rect l="0" t="0" r="0" b="0"/>
          <a:pathLst>
            <a:path>
              <a:moveTo>
                <a:pt x="0" y="1126555"/>
              </a:moveTo>
              <a:lnTo>
                <a:pt x="337691" y="1126555"/>
              </a:lnTo>
              <a:lnTo>
                <a:pt x="337691" y="0"/>
              </a:lnTo>
              <a:lnTo>
                <a:pt x="67538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6868" y="2113218"/>
        <a:ext cx="65674" cy="65674"/>
      </dsp:txXfrm>
    </dsp:sp>
    <dsp:sp modelId="{67361D6C-E361-4B48-8F16-6E62B7DA94B0}">
      <dsp:nvSpPr>
        <dsp:cNvPr id="0" name=""/>
        <dsp:cNvSpPr/>
      </dsp:nvSpPr>
      <dsp:spPr>
        <a:xfrm>
          <a:off x="3052014" y="774449"/>
          <a:ext cx="675382" cy="1934883"/>
        </a:xfrm>
        <a:custGeom>
          <a:avLst/>
          <a:gdLst/>
          <a:ahLst/>
          <a:cxnLst/>
          <a:rect l="0" t="0" r="0" b="0"/>
          <a:pathLst>
            <a:path>
              <a:moveTo>
                <a:pt x="0" y="1934883"/>
              </a:moveTo>
              <a:lnTo>
                <a:pt x="337691" y="1934883"/>
              </a:lnTo>
              <a:lnTo>
                <a:pt x="337691" y="0"/>
              </a:lnTo>
              <a:lnTo>
                <a:pt x="67538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338471" y="1690657"/>
        <a:ext cx="102468" cy="102468"/>
      </dsp:txXfrm>
    </dsp:sp>
    <dsp:sp modelId="{5D2DB6C6-46E8-4982-908E-E23CBF216F05}">
      <dsp:nvSpPr>
        <dsp:cNvPr id="0" name=""/>
        <dsp:cNvSpPr/>
      </dsp:nvSpPr>
      <dsp:spPr>
        <a:xfrm rot="16200000">
          <a:off x="333280" y="2194560"/>
          <a:ext cx="4407923" cy="10295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bg-BG" sz="3200" b="1" i="1" u="none" strike="noStrike" kern="1200" cap="none" dirty="0">
              <a:latin typeface="Helvetica Neue"/>
              <a:ea typeface="Helvetica Neue"/>
              <a:cs typeface="Helvetica Neue"/>
              <a:sym typeface="Helvetica Neue"/>
            </a:rPr>
            <a:t>5</a:t>
          </a:r>
          <a:r>
            <a:rPr lang="en-US" sz="3200" b="1" i="1" u="none" strike="noStrike" kern="1200" cap="none" dirty="0">
              <a:latin typeface="Helvetica Neue"/>
              <a:ea typeface="Helvetica Neue"/>
              <a:cs typeface="Helvetica Neue"/>
              <a:sym typeface="Helvetica Neue"/>
            </a:rPr>
            <a:t>-</a:t>
          </a:r>
          <a:r>
            <a:rPr lang="bg-BG" sz="3200" b="1" i="1" u="none" strike="noStrike" kern="1200" cap="none" dirty="0">
              <a:latin typeface="Helvetica Neue"/>
              <a:ea typeface="Helvetica Neue"/>
              <a:cs typeface="Helvetica Neue"/>
              <a:sym typeface="Helvetica Neue"/>
            </a:rPr>
            <a:t>те характеристики на Лернер</a:t>
          </a:r>
          <a:endParaRPr lang="en-US" sz="3200" kern="1200" dirty="0"/>
        </a:p>
      </dsp:txBody>
      <dsp:txXfrm>
        <a:off x="333280" y="2194560"/>
        <a:ext cx="4407923" cy="1029546"/>
      </dsp:txXfrm>
    </dsp:sp>
    <dsp:sp modelId="{BDF80A4D-2201-4248-A0A2-0C3C05BC63A8}">
      <dsp:nvSpPr>
        <dsp:cNvPr id="0" name=""/>
        <dsp:cNvSpPr/>
      </dsp:nvSpPr>
      <dsp:spPr>
        <a:xfrm>
          <a:off x="3727397" y="506185"/>
          <a:ext cx="3376913" cy="5365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bg-BG" sz="3000" b="1" kern="1200" dirty="0">
              <a:latin typeface="Helvetica Neue"/>
              <a:ea typeface="Helvetica Neue"/>
              <a:cs typeface="Helvetica Neue"/>
              <a:sym typeface="Helvetica Neue"/>
            </a:rPr>
            <a:t>компетентност</a:t>
          </a:r>
          <a:endParaRPr lang="en-US" sz="3000" kern="1200" dirty="0"/>
        </a:p>
      </dsp:txBody>
      <dsp:txXfrm>
        <a:off x="3727397" y="506185"/>
        <a:ext cx="3376913" cy="536527"/>
      </dsp:txXfrm>
    </dsp:sp>
    <dsp:sp modelId="{36515509-2D34-4185-9212-AA53DB4E5BF6}">
      <dsp:nvSpPr>
        <dsp:cNvPr id="0" name=""/>
        <dsp:cNvSpPr/>
      </dsp:nvSpPr>
      <dsp:spPr>
        <a:xfrm>
          <a:off x="3727397" y="1300100"/>
          <a:ext cx="3376913" cy="5653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bg-BG" sz="3000" b="1" u="none" strike="noStrike" kern="1200" cap="none" dirty="0">
              <a:latin typeface="Helvetica Neue"/>
              <a:ea typeface="Helvetica Neue"/>
              <a:cs typeface="Helvetica Neue"/>
              <a:sym typeface="Helvetica Neue"/>
            </a:rPr>
            <a:t>увереност</a:t>
          </a:r>
          <a:endParaRPr lang="en-US" sz="3000" kern="1200" dirty="0"/>
        </a:p>
      </dsp:txBody>
      <dsp:txXfrm>
        <a:off x="3727397" y="1300100"/>
        <a:ext cx="3376913" cy="565354"/>
      </dsp:txXfrm>
    </dsp:sp>
    <dsp:sp modelId="{BE84F4CA-48BE-4D9B-8DE0-1B1F4B7940C3}">
      <dsp:nvSpPr>
        <dsp:cNvPr id="0" name=""/>
        <dsp:cNvSpPr/>
      </dsp:nvSpPr>
      <dsp:spPr>
        <a:xfrm>
          <a:off x="3727397" y="2122841"/>
          <a:ext cx="3376913" cy="5153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bg-BG" sz="3000" b="1" kern="1200" dirty="0">
              <a:latin typeface="Helvetica Neue"/>
              <a:ea typeface="Helvetica Neue"/>
              <a:cs typeface="Helvetica Neue"/>
              <a:sym typeface="Helvetica Neue"/>
            </a:rPr>
            <a:t>свързване</a:t>
          </a:r>
          <a:endParaRPr lang="en-US" sz="3000" kern="1200" dirty="0"/>
        </a:p>
      </dsp:txBody>
      <dsp:txXfrm>
        <a:off x="3727397" y="2122841"/>
        <a:ext cx="3376913" cy="515391"/>
      </dsp:txXfrm>
    </dsp:sp>
    <dsp:sp modelId="{98CB5F06-AC9E-40A1-A3D3-128F7D678C00}">
      <dsp:nvSpPr>
        <dsp:cNvPr id="0" name=""/>
        <dsp:cNvSpPr/>
      </dsp:nvSpPr>
      <dsp:spPr>
        <a:xfrm>
          <a:off x="3727397" y="2895619"/>
          <a:ext cx="3376913" cy="4965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bg-BG" sz="3000" b="1" u="none" strike="noStrike" kern="1200" cap="none" dirty="0">
              <a:latin typeface="Helvetica Neue"/>
              <a:ea typeface="Helvetica Neue"/>
              <a:cs typeface="Helvetica Neue"/>
              <a:sym typeface="Helvetica Neue"/>
            </a:rPr>
            <a:t>характер</a:t>
          </a:r>
          <a:endParaRPr lang="en-US" sz="3000" kern="1200" dirty="0"/>
        </a:p>
      </dsp:txBody>
      <dsp:txXfrm>
        <a:off x="3727397" y="2895619"/>
        <a:ext cx="3376913" cy="496550"/>
      </dsp:txXfrm>
    </dsp:sp>
    <dsp:sp modelId="{B469B009-5263-4262-BF9A-DDA24C8F74B3}">
      <dsp:nvSpPr>
        <dsp:cNvPr id="0" name=""/>
        <dsp:cNvSpPr/>
      </dsp:nvSpPr>
      <dsp:spPr>
        <a:xfrm>
          <a:off x="3727397" y="3649556"/>
          <a:ext cx="3376913" cy="5186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bg-BG" sz="3000" b="1" kern="1200" dirty="0">
              <a:latin typeface="Helvetica Neue"/>
              <a:ea typeface="Helvetica Neue"/>
              <a:cs typeface="Helvetica Neue"/>
              <a:sym typeface="Helvetica Neue"/>
            </a:rPr>
            <a:t>грижа/състрадание</a:t>
          </a:r>
          <a:r>
            <a:rPr lang="en-US" sz="3000" b="1" kern="1200" dirty="0">
              <a:latin typeface="Helvetica Neue"/>
              <a:ea typeface="Helvetica Neue"/>
              <a:cs typeface="Helvetica Neue"/>
              <a:sym typeface="Helvetica Neue"/>
            </a:rPr>
            <a:t> </a:t>
          </a:r>
          <a:endParaRPr lang="en-US" sz="3000" kern="1200" dirty="0"/>
        </a:p>
      </dsp:txBody>
      <dsp:txXfrm>
        <a:off x="3727397" y="3649556"/>
        <a:ext cx="3376913" cy="518613"/>
      </dsp:txXfrm>
    </dsp:sp>
    <dsp:sp modelId="{8BFBD062-DF3C-4E84-B00A-ACB64E5F0729}">
      <dsp:nvSpPr>
        <dsp:cNvPr id="0" name=""/>
        <dsp:cNvSpPr/>
      </dsp:nvSpPr>
      <dsp:spPr>
        <a:xfrm>
          <a:off x="3727397" y="4425557"/>
          <a:ext cx="3376913" cy="4869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0" kern="1200" dirty="0">
              <a:latin typeface="Helvetica Neue"/>
              <a:ea typeface="Helvetica Neue"/>
              <a:cs typeface="Helvetica Neue"/>
              <a:sym typeface="Helvetica Neue"/>
            </a:rPr>
            <a:t>+ </a:t>
          </a:r>
          <a:r>
            <a:rPr lang="bg-BG" sz="3000" b="0" kern="1200" dirty="0">
              <a:latin typeface="Helvetica Neue"/>
              <a:ea typeface="Helvetica Neue"/>
              <a:cs typeface="Helvetica Neue"/>
              <a:sym typeface="Helvetica Neue"/>
            </a:rPr>
            <a:t>6та </a:t>
          </a:r>
          <a:r>
            <a:rPr lang="en-US" sz="3000" b="0" kern="1200" dirty="0">
              <a:latin typeface="Helvetica Neue"/>
              <a:ea typeface="Helvetica Neue"/>
              <a:cs typeface="Helvetica Neue"/>
              <a:sym typeface="Helvetica Neue"/>
            </a:rPr>
            <a:t>- </a:t>
          </a:r>
          <a:r>
            <a:rPr lang="bg-BG" sz="3000" b="1" kern="1200" dirty="0">
              <a:latin typeface="Helvetica Neue"/>
              <a:ea typeface="Helvetica Neue"/>
              <a:cs typeface="Helvetica Neue"/>
              <a:sym typeface="Helvetica Neue"/>
            </a:rPr>
            <a:t>принос</a:t>
          </a:r>
          <a:endParaRPr lang="en-US" sz="3000" kern="1200" dirty="0"/>
        </a:p>
      </dsp:txBody>
      <dsp:txXfrm>
        <a:off x="3727397" y="4425557"/>
        <a:ext cx="3376913" cy="4869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41962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0929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bg-BG" sz="1200" b="0" i="0" u="none" strike="noStrike" cap="none" dirty="0">
                <a:solidFill>
                  <a:schemeClr val="dk1"/>
                </a:solidFill>
                <a:effectLst/>
                <a:latin typeface="Calibri"/>
                <a:ea typeface="Calibri"/>
                <a:cs typeface="Calibri"/>
                <a:sym typeface="Calibri"/>
              </a:rPr>
              <a:t>Откъде</a:t>
            </a:r>
            <a:r>
              <a:rPr lang="bg-BG" sz="1200" b="0" i="0" u="none" strike="noStrike" cap="none" baseline="0" dirty="0">
                <a:solidFill>
                  <a:schemeClr val="dk1"/>
                </a:solidFill>
                <a:effectLst/>
                <a:latin typeface="Calibri"/>
                <a:ea typeface="Calibri"/>
                <a:cs typeface="Calibri"/>
                <a:sym typeface="Calibri"/>
              </a:rPr>
              <a:t> тръгва УДО – от УД, въведено от Роналд Мейс, архитект с увреждане, придвижващ се в инвалидна количка, който предизвиква хората, планиращи физическото пространство, да започнат да мислят за него така, че то да е достъпно за хора с всякакви потребности. Роналд Мейс се бори със системата през втората половина на 20 век – време, в което хората с увреждания все още не се считат за нормални и затова не се смята, че е необходимо за тях да се правят каквито и да било приспособления и адаптации.  Той предлага т.нар. проучване на въздействието (върху различните целеви групи, аудитории и прочие), който подход навлиза постепенно във всички области. </a:t>
            </a: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471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УДО има за цел да премахне бариерите в учебната програма, като </a:t>
            </a:r>
            <a:r>
              <a:rPr lang="ru-RU" sz="1200" b="0" i="0" u="none" strike="noStrike" cap="none" dirty="0" err="1">
                <a:solidFill>
                  <a:schemeClr val="dk1"/>
                </a:solidFill>
                <a:effectLst/>
                <a:latin typeface="Calibri"/>
                <a:ea typeface="Calibri"/>
                <a:cs typeface="Calibri"/>
                <a:sym typeface="Calibri"/>
              </a:rPr>
              <a:t>същевременно</a:t>
            </a:r>
            <a:r>
              <a:rPr lang="ru-RU" sz="1200" b="0" i="0" u="none" strike="noStrike" cap="none" dirty="0">
                <a:solidFill>
                  <a:schemeClr val="dk1"/>
                </a:solidFill>
                <a:effectLst/>
                <a:latin typeface="Calibri"/>
                <a:ea typeface="Calibri"/>
                <a:cs typeface="Calibri"/>
                <a:sym typeface="Calibri"/>
              </a:rPr>
              <a:t> </a:t>
            </a:r>
            <a:r>
              <a:rPr lang="ru-RU" sz="1200" b="0" i="0" u="none" strike="noStrike" cap="none" dirty="0" err="1">
                <a:solidFill>
                  <a:schemeClr val="dk1"/>
                </a:solidFill>
                <a:effectLst/>
                <a:latin typeface="Calibri"/>
                <a:ea typeface="Calibri"/>
                <a:cs typeface="Calibri"/>
                <a:sym typeface="Calibri"/>
              </a:rPr>
              <a:t>изгради</a:t>
            </a:r>
            <a:r>
              <a:rPr lang="ru-RU" sz="1200" b="0" i="0" u="none" strike="noStrike" cap="none" dirty="0">
                <a:solidFill>
                  <a:schemeClr val="dk1"/>
                </a:solidFill>
                <a:effectLst/>
                <a:latin typeface="Calibri"/>
                <a:ea typeface="Calibri"/>
                <a:cs typeface="Calibri"/>
                <a:sym typeface="Calibri"/>
              </a:rPr>
              <a:t> опори и алтернативи, които отговарят на нуждите от обучение на широк кръг от ученици. </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27882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121355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bg-BG" sz="1200" b="1" i="0" u="none" strike="noStrike" cap="none" dirty="0">
                <a:solidFill>
                  <a:schemeClr val="dk1"/>
                </a:solidFill>
                <a:effectLst/>
                <a:latin typeface="Calibri"/>
                <a:ea typeface="Calibri"/>
                <a:cs typeface="Calibri"/>
                <a:sym typeface="Calibri"/>
              </a:rPr>
              <a:t>Ангажиране</a:t>
            </a:r>
            <a:r>
              <a:rPr lang="en-US" sz="1200" b="1"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Този принцип обхваща идеите за мотивация, надграждайки интересите на учениците. Областта на ангажираност също помага на учениците да видят причините, поради които трябва да научат това, което учат, и го прави подходящо за техния живот. Това също така включва подпомагане на учениците да се самомотивират, като ги насочва през дейности, които позволяват саморефлексия и залагане на лични цели. </a:t>
            </a:r>
          </a:p>
          <a:p>
            <a:pPr marL="228600" lvl="0" indent="-228600" algn="l" rtl="0">
              <a:lnSpc>
                <a:spcPct val="100000"/>
              </a:lnSpc>
              <a:spcBef>
                <a:spcPts val="0"/>
              </a:spcBef>
              <a:spcAft>
                <a:spcPts val="0"/>
              </a:spcAft>
              <a:buSzPts val="1400"/>
              <a:buAutoNum type="arabicPeriod"/>
            </a:pPr>
            <a:r>
              <a:rPr lang="bg-BG" sz="1200" b="1" i="0" u="none" strike="noStrike" cap="none" dirty="0">
                <a:solidFill>
                  <a:schemeClr val="dk1"/>
                </a:solidFill>
                <a:effectLst/>
                <a:latin typeface="Calibri"/>
                <a:ea typeface="Calibri"/>
                <a:cs typeface="Calibri"/>
                <a:sym typeface="Calibri"/>
              </a:rPr>
              <a:t>Представяне</a:t>
            </a:r>
            <a:r>
              <a:rPr lang="en-US" sz="1200" b="0" i="0" u="none" strike="noStrike" cap="none"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Персонализирането е ключово тук. Това включва предоставяне на множество начини за усвояване на предметни материали, като учебници, аудио файлове, цифрови книги или изображения и графики. Това също така предполага персонализиране и гъвкавост в рамките на тези формати. С този вид гъвкавост учениците имат достъп до материала, който най-добре отговаря на техните нужди. Това е полезно за деца с увреждания като дислексия, както и за средностатистически ученици, които просто се представят по-добре, когато слушат инструкции, отколкото когато четат, например.</a:t>
            </a:r>
          </a:p>
          <a:p>
            <a:pPr marL="228600" lvl="0" indent="-228600" algn="l" rtl="0">
              <a:lnSpc>
                <a:spcPct val="100000"/>
              </a:lnSpc>
              <a:spcBef>
                <a:spcPts val="0"/>
              </a:spcBef>
              <a:spcAft>
                <a:spcPts val="0"/>
              </a:spcAft>
              <a:buSzPts val="1400"/>
              <a:buAutoNum type="arabicPeriod"/>
            </a:pPr>
            <a:r>
              <a:rPr lang="bg-BG" sz="1200" b="1" i="0" u="none" strike="noStrike" cap="none" dirty="0">
                <a:solidFill>
                  <a:schemeClr val="dk1"/>
                </a:solidFill>
                <a:effectLst/>
                <a:latin typeface="Calibri"/>
                <a:ea typeface="Calibri"/>
                <a:cs typeface="Calibri"/>
                <a:sym typeface="Calibri"/>
              </a:rPr>
              <a:t>Действие и изразяване</a:t>
            </a:r>
            <a:r>
              <a:rPr lang="en-US" sz="1200" b="0" i="0" u="none" strike="noStrike" cap="none"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След като учениците възприемат информацията, е време да изразят и покажат какво са научили. Този принцип на универсалния дизайн за обучение взема предвид различията в начина на изразяване на учениците. Осигурена е гъвкавост по начина, по който учениците показват знанията си по темата, което означава, че могат да изберат да не правят тест и вместо това да изберат по-адаптивно изразяване, което отговаря на техните силни страни. Действието и изразяването също засяга идеята за поставяне на цели за учениците. Тук учителите помагат на учениците да поставят цели за учене и насочват учениците чрез наблюдение на собствения им напредък. </a:t>
            </a: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185904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25674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lvl="0" indent="-228600" algn="l" rtl="0">
              <a:lnSpc>
                <a:spcPct val="100000"/>
              </a:lnSpc>
              <a:spcBef>
                <a:spcPts val="0"/>
              </a:spcBef>
              <a:spcAft>
                <a:spcPts val="0"/>
              </a:spcAft>
              <a:buSzPts val="1400"/>
              <a:buAutoNum type="arabicPeriod"/>
            </a:pP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2805543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675280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0" i="0" u="none" strike="noStrike" cap="none" dirty="0">
                <a:solidFill>
                  <a:schemeClr val="dk1"/>
                </a:solidFill>
                <a:effectLst/>
                <a:latin typeface="Calibri"/>
                <a:ea typeface="Calibri"/>
                <a:cs typeface="Calibri"/>
                <a:sym typeface="Calibri"/>
              </a:rPr>
              <a:t>Разпределете участниците в три групи и задайте задачите. Обучаемите могат да изследват темата и да използват информацията на https://udlguidelines.cast.org/. Помолете ги да представят идеите си за това как да използват универсален дизайн за обучение пред цялата група. Насърчавайте дискусията.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ru-RU"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1" i="0" u="none" strike="noStrike" cap="none" dirty="0">
                <a:solidFill>
                  <a:schemeClr val="dk1"/>
                </a:solidFill>
                <a:effectLst/>
                <a:latin typeface="Calibri"/>
                <a:ea typeface="Calibri"/>
                <a:cs typeface="Calibri"/>
                <a:sym typeface="Calibri"/>
              </a:rPr>
              <a:t>За ангажиране</a:t>
            </a:r>
            <a:r>
              <a:rPr lang="ru-RU" sz="1200" b="0" i="0" u="none" strike="noStrike" cap="none" dirty="0">
                <a:solidFill>
                  <a:schemeClr val="dk1"/>
                </a:solidFill>
                <a:effectLst/>
                <a:latin typeface="Calibri"/>
                <a:ea typeface="Calibri"/>
                <a:cs typeface="Calibri"/>
                <a:sym typeface="Calibri"/>
              </a:rPr>
              <a:t>: познавайте силните и слабите страни на учениците, дайте на учениците конкретни учебни цели, създавайте и следвайте рутинни процедури в класната стая, предоставяйте подкани, които уведомяват учениците, че е време да помолят за помощ, групирайте учащите с общи интереси или силни и слаби страни на обучение, осигурете гъвкави класни стаи , сътрудничество и комуникация, карат учениците да станат независими и самонасочени.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1" i="0" u="none" strike="noStrike" cap="none" dirty="0">
                <a:solidFill>
                  <a:schemeClr val="dk1"/>
                </a:solidFill>
                <a:effectLst/>
                <a:latin typeface="Calibri"/>
                <a:ea typeface="Calibri"/>
                <a:cs typeface="Calibri"/>
                <a:sym typeface="Calibri"/>
              </a:rPr>
              <a:t>За представяне: </a:t>
            </a:r>
            <a:r>
              <a:rPr lang="ru-RU" sz="1200" b="0" i="0" u="none" strike="noStrike" cap="none" dirty="0">
                <a:solidFill>
                  <a:schemeClr val="dk1"/>
                </a:solidFill>
                <a:effectLst/>
                <a:latin typeface="Calibri"/>
                <a:ea typeface="Calibri"/>
                <a:cs typeface="Calibri"/>
                <a:sym typeface="Calibri"/>
              </a:rPr>
              <a:t>Показване на информация в гъвкав формат, адаптиране на информация за многоезични ученици, подсказване на учениците да идентифицират ключови идеи и взаимоотношения, печатни и цифрови графични организатори.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ru-RU" sz="1200" b="1" i="0" u="none" strike="noStrike" cap="none" dirty="0">
                <a:solidFill>
                  <a:schemeClr val="dk1"/>
                </a:solidFill>
                <a:effectLst/>
                <a:latin typeface="Calibri"/>
                <a:ea typeface="Calibri"/>
                <a:cs typeface="Calibri"/>
                <a:sym typeface="Calibri"/>
              </a:rPr>
              <a:t>За изразяване: </a:t>
            </a:r>
            <a:r>
              <a:rPr lang="ru-RU" sz="1200" b="0" i="0" u="none" strike="noStrike" cap="none" dirty="0">
                <a:solidFill>
                  <a:schemeClr val="dk1"/>
                </a:solidFill>
                <a:effectLst/>
                <a:latin typeface="Calibri"/>
                <a:ea typeface="Calibri"/>
                <a:cs typeface="Calibri"/>
                <a:sym typeface="Calibri"/>
              </a:rPr>
              <a:t>Практикувайте опции за създаване на проекти и отчети, дайте достъп до софтуер за обучение, давайте редовна обратна връзка, която помага на учениците да разработят цели и стратегии за постигането им, да наблюдават и проследяват напредъка. </a:t>
            </a: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n-US" sz="1200" b="1" i="0" u="none" strike="noStrike" cap="none" dirty="0">
              <a:solidFill>
                <a:schemeClr val="dk1"/>
              </a:solidFill>
              <a:effectLst/>
              <a:latin typeface="Calibri"/>
              <a:ea typeface="Calibri"/>
              <a:cs typeface="Calibri"/>
              <a:sym typeface="Calibri"/>
            </a:endParaRPr>
          </a:p>
          <a:p>
            <a:pPr marL="228600" lvl="0" indent="-228600" algn="l" rtl="0">
              <a:lnSpc>
                <a:spcPct val="100000"/>
              </a:lnSpc>
              <a:spcBef>
                <a:spcPts val="0"/>
              </a:spcBef>
              <a:spcAft>
                <a:spcPts val="0"/>
              </a:spcAft>
              <a:buSzPts val="1400"/>
              <a:buAutoNum type="arabicPeriod"/>
            </a:pP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1406149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018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fontAlgn="base"/>
            <a:r>
              <a:rPr lang="ru-RU" sz="1200" b="0" i="0" u="none" strike="noStrike" cap="none" dirty="0">
                <a:solidFill>
                  <a:schemeClr val="dk1"/>
                </a:solidFill>
                <a:effectLst/>
                <a:latin typeface="Calibri"/>
                <a:ea typeface="Calibri"/>
                <a:cs typeface="Calibri"/>
                <a:sym typeface="Calibri"/>
              </a:rPr>
              <a:t>Арт терапията е техника, вкоренена в идеята, че творческото изразяване може да насърчи изцелението и психическото благополучие. Целта на арт терапията е да използва творческия процес, за да помогне на хората да изследват себеизразяването и по този начин да намерят нови начини да получат лична представа и да развият нови умения за справяне. Създаването или оценяването на изкуството се използва, за да помогне на хората да изследват емоциите, да развият самосъзнание, да се справят със стреса, да повишат самочувствието и да работят върху социалните умения. </a:t>
            </a:r>
          </a:p>
          <a:p>
            <a:pPr fontAlgn="base"/>
            <a:r>
              <a:rPr lang="ru-RU" sz="1200" b="0" i="0" u="none" strike="noStrike" cap="none" dirty="0">
                <a:solidFill>
                  <a:schemeClr val="dk1"/>
                </a:solidFill>
                <a:effectLst/>
                <a:latin typeface="Calibri"/>
                <a:ea typeface="Calibri"/>
                <a:cs typeface="Calibri"/>
                <a:sym typeface="Calibri"/>
              </a:rPr>
              <a:t>Арт терапия (психотерапия с помощта на визуално и пластично изкуство). </a:t>
            </a:r>
          </a:p>
          <a:p>
            <a:pPr fontAlgn="base"/>
            <a:r>
              <a:rPr lang="ru-RU" sz="1200" b="0" i="0" u="none" strike="noStrike" cap="none" dirty="0">
                <a:solidFill>
                  <a:schemeClr val="dk1"/>
                </a:solidFill>
                <a:effectLst/>
                <a:latin typeface="Calibri"/>
                <a:ea typeface="Calibri"/>
                <a:cs typeface="Calibri"/>
                <a:sym typeface="Calibri"/>
              </a:rPr>
              <a:t>Драматерапия (психотерапия, използваща драма и ролеви игри). </a:t>
            </a:r>
          </a:p>
          <a:p>
            <a:pPr fontAlgn="base"/>
            <a:r>
              <a:rPr lang="ru-RU" sz="1200" b="0" i="0" u="none" strike="noStrike" cap="none" dirty="0">
                <a:solidFill>
                  <a:schemeClr val="dk1"/>
                </a:solidFill>
                <a:effectLst/>
                <a:latin typeface="Calibri"/>
                <a:ea typeface="Calibri"/>
                <a:cs typeface="Calibri"/>
                <a:sym typeface="Calibri"/>
              </a:rPr>
              <a:t>Музикотерапия (психотерапия с музика). </a:t>
            </a:r>
          </a:p>
          <a:p>
            <a:pPr fontAlgn="base"/>
            <a:r>
              <a:rPr lang="ru-RU" sz="1200" b="0" i="0" u="none" strike="noStrike" cap="none" dirty="0">
                <a:solidFill>
                  <a:schemeClr val="dk1"/>
                </a:solidFill>
                <a:effectLst/>
                <a:latin typeface="Calibri"/>
                <a:ea typeface="Calibri"/>
                <a:cs typeface="Calibri"/>
                <a:sym typeface="Calibri"/>
              </a:rPr>
              <a:t>Танцова терапия (психотерапия с използване на танц и движение). </a:t>
            </a:r>
          </a:p>
          <a:p>
            <a:pPr fontAlgn="base"/>
            <a:r>
              <a:rPr lang="ru-RU" sz="1200" b="0" i="0" u="none" strike="noStrike" cap="none" dirty="0">
                <a:solidFill>
                  <a:schemeClr val="dk1"/>
                </a:solidFill>
                <a:effectLst/>
                <a:latin typeface="Calibri"/>
                <a:ea typeface="Calibri"/>
                <a:cs typeface="Calibri"/>
                <a:sym typeface="Calibri"/>
              </a:rPr>
              <a:t>Книготерапия (психотерапия с поезия). </a:t>
            </a:r>
          </a:p>
          <a:p>
            <a:pPr fontAlgn="base"/>
            <a:r>
              <a:rPr lang="ru-RU" sz="1200" b="0" i="0" u="none" strike="noStrike" cap="none" dirty="0">
                <a:solidFill>
                  <a:schemeClr val="dk1"/>
                </a:solidFill>
                <a:effectLst/>
                <a:latin typeface="Calibri"/>
                <a:ea typeface="Calibri"/>
                <a:cs typeface="Calibri"/>
                <a:sym typeface="Calibri"/>
              </a:rPr>
              <a:t>Терапия с приказки (психотерапия с помощта на приказки). </a:t>
            </a:r>
          </a:p>
          <a:p>
            <a:pPr fontAlgn="base"/>
            <a:r>
              <a:rPr lang="ru-RU" sz="1200" b="0" i="0" u="none" strike="noStrike" cap="none" dirty="0">
                <a:solidFill>
                  <a:schemeClr val="dk1"/>
                </a:solidFill>
                <a:effectLst/>
                <a:latin typeface="Calibri"/>
                <a:ea typeface="Calibri"/>
                <a:cs typeface="Calibri"/>
                <a:sym typeface="Calibri"/>
              </a:rPr>
              <a:t>Игрова терапия (психотерапия с различни форми на игри). </a:t>
            </a:r>
          </a:p>
          <a:p>
            <a:pPr fontAlgn="base"/>
            <a:r>
              <a:rPr lang="ru-RU" sz="1200" b="0" i="0" u="none" strike="noStrike" cap="none" dirty="0">
                <a:solidFill>
                  <a:schemeClr val="dk1"/>
                </a:solidFill>
                <a:effectLst/>
                <a:latin typeface="Calibri"/>
                <a:ea typeface="Calibri"/>
                <a:cs typeface="Calibri"/>
                <a:sym typeface="Calibri"/>
              </a:rPr>
              <a:t>Терапия с движение (телесна терапия).</a:t>
            </a: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19</a:t>
            </a:fld>
            <a:endParaRPr/>
          </a:p>
        </p:txBody>
      </p:sp>
    </p:spTree>
    <p:extLst>
      <p:ext uri="{BB962C8B-B14F-4D97-AF65-F5344CB8AC3E}">
        <p14:creationId xmlns:p14="http://schemas.microsoft.com/office/powerpoint/2010/main" val="338527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254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20</a:t>
            </a:fld>
            <a:endParaRPr/>
          </a:p>
        </p:txBody>
      </p:sp>
    </p:spTree>
    <p:extLst>
      <p:ext uri="{BB962C8B-B14F-4D97-AF65-F5344CB8AC3E}">
        <p14:creationId xmlns:p14="http://schemas.microsoft.com/office/powerpoint/2010/main" val="4012425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ru-RU"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21</a:t>
            </a:fld>
            <a:endParaRPr/>
          </a:p>
        </p:txBody>
      </p:sp>
    </p:spTree>
    <p:extLst>
      <p:ext uri="{BB962C8B-B14F-4D97-AF65-F5344CB8AC3E}">
        <p14:creationId xmlns:p14="http://schemas.microsoft.com/office/powerpoint/2010/main" val="3205886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Поверителност: от съществено значение е за създаване на безопасна терапевтична среда. </a:t>
            </a:r>
          </a:p>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Пространството трябва да е тихо, просторно и изолирано от външни звуци. </a:t>
            </a:r>
          </a:p>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Разпределение на времето: терапевтичното пространство също зависи от правилното разпределение на времето</a:t>
            </a: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22</a:t>
            </a:fld>
            <a:endParaRPr/>
          </a:p>
        </p:txBody>
      </p:sp>
    </p:spTree>
    <p:extLst>
      <p:ext uri="{BB962C8B-B14F-4D97-AF65-F5344CB8AC3E}">
        <p14:creationId xmlns:p14="http://schemas.microsoft.com/office/powerpoint/2010/main" val="187095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23</a:t>
            </a:fld>
            <a:endParaRPr/>
          </a:p>
        </p:txBody>
      </p:sp>
    </p:spTree>
    <p:extLst>
      <p:ext uri="{BB962C8B-B14F-4D97-AF65-F5344CB8AC3E}">
        <p14:creationId xmlns:p14="http://schemas.microsoft.com/office/powerpoint/2010/main" val="1758346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2" indent="0">
              <a:buFont typeface="Wingdings" panose="05000000000000000000" pitchFamily="2" charset="2"/>
              <a:buNone/>
            </a:pPr>
            <a:r>
              <a:rPr lang="ru-RU" sz="1200" b="0" i="0" u="none" strike="noStrike" cap="none" dirty="0">
                <a:solidFill>
                  <a:schemeClr val="dk1"/>
                </a:solidFill>
                <a:effectLst/>
                <a:latin typeface="Calibri"/>
                <a:ea typeface="Calibri"/>
                <a:cs typeface="Calibri"/>
                <a:sym typeface="Calibri"/>
              </a:rPr>
              <a:t>Подготовка – въвеждащ етап, когато учениците се запознават с танцовия терапевт </a:t>
            </a:r>
          </a:p>
          <a:p>
            <a:pPr marL="0" lvl="2" indent="0">
              <a:buFont typeface="Wingdings" panose="05000000000000000000" pitchFamily="2" charset="2"/>
              <a:buNone/>
            </a:pPr>
            <a:r>
              <a:rPr lang="ru-RU" sz="1200" b="0" i="0" u="none" strike="noStrike" cap="none" dirty="0">
                <a:solidFill>
                  <a:schemeClr val="dk1"/>
                </a:solidFill>
                <a:effectLst/>
                <a:latin typeface="Calibri"/>
                <a:ea typeface="Calibri"/>
                <a:cs typeface="Calibri"/>
                <a:sym typeface="Calibri"/>
              </a:rPr>
              <a:t>Инкубационен период – етапът, в който учениците започват да се отпускат и освобождават негативната си енергия, пускат съзнанието си и позволяват на телата си да поемат властта. </a:t>
            </a:r>
          </a:p>
          <a:p>
            <a:pPr marL="0" lvl="2" indent="0">
              <a:buFont typeface="Wingdings" panose="05000000000000000000" pitchFamily="2" charset="2"/>
              <a:buNone/>
            </a:pPr>
            <a:r>
              <a:rPr lang="ru-RU" sz="1200" b="0" i="0" u="none" strike="noStrike" cap="none" dirty="0">
                <a:solidFill>
                  <a:schemeClr val="dk1"/>
                </a:solidFill>
                <a:effectLst/>
                <a:latin typeface="Calibri"/>
                <a:ea typeface="Calibri"/>
                <a:cs typeface="Calibri"/>
                <a:sym typeface="Calibri"/>
              </a:rPr>
              <a:t>Просветление</a:t>
            </a:r>
            <a:r>
              <a:rPr lang="ru-RU" sz="1200" b="0" i="0" u="none" strike="noStrike" cap="none" baseline="0"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 на този етап учениците стават по-осъзнати за себе си, започват да се чувстват удобно да се изразяват чрез движения и придобиват усещане за яснота, свобода. </a:t>
            </a:r>
          </a:p>
          <a:p>
            <a:pPr marL="0" lvl="2" indent="0">
              <a:buFont typeface="Wingdings" panose="05000000000000000000" pitchFamily="2" charset="2"/>
              <a:buNone/>
            </a:pPr>
            <a:r>
              <a:rPr lang="ru-RU" sz="1200" b="0" i="0" u="none" strike="noStrike" cap="none" dirty="0">
                <a:solidFill>
                  <a:schemeClr val="dk1"/>
                </a:solidFill>
                <a:effectLst/>
                <a:latin typeface="Calibri"/>
                <a:ea typeface="Calibri"/>
                <a:cs typeface="Calibri"/>
                <a:sym typeface="Calibri"/>
              </a:rPr>
              <a:t>Оценка – в тази последна част от терапията учениците се научават как да използват танцова терапия, за да подобрят качеството на живота си. </a:t>
            </a: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24</a:t>
            </a:fld>
            <a:endParaRPr/>
          </a:p>
        </p:txBody>
      </p:sp>
    </p:spTree>
    <p:extLst>
      <p:ext uri="{BB962C8B-B14F-4D97-AF65-F5344CB8AC3E}">
        <p14:creationId xmlns:p14="http://schemas.microsoft.com/office/powerpoint/2010/main" val="1244695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ru-RU" sz="1200" b="1" i="0" u="none" strike="noStrike" cap="none" dirty="0">
                <a:solidFill>
                  <a:schemeClr val="dk1"/>
                </a:solidFill>
                <a:effectLst/>
                <a:latin typeface="Calibri"/>
                <a:ea typeface="Calibri"/>
                <a:cs typeface="Calibri"/>
                <a:sym typeface="Calibri"/>
              </a:rPr>
              <a:t>Например, някои дейности по музикална терапия включват: </a:t>
            </a:r>
          </a:p>
          <a:p>
            <a:r>
              <a:rPr lang="ru-RU" sz="1200" b="0" i="0" u="none" strike="noStrike" cap="none" dirty="0">
                <a:solidFill>
                  <a:schemeClr val="dk1"/>
                </a:solidFill>
                <a:effectLst/>
                <a:latin typeface="Calibri"/>
                <a:ea typeface="Calibri"/>
                <a:cs typeface="Calibri"/>
                <a:sym typeface="Calibri"/>
              </a:rPr>
              <a:t>Писане и пеене на песни. Импровизиране на песни и музикални пиеси. </a:t>
            </a:r>
          </a:p>
          <a:p>
            <a:r>
              <a:rPr lang="ru-RU" sz="1200" b="0" i="0" u="none" strike="noStrike" cap="none" dirty="0">
                <a:solidFill>
                  <a:schemeClr val="dk1"/>
                </a:solidFill>
                <a:effectLst/>
                <a:latin typeface="Calibri"/>
                <a:ea typeface="Calibri"/>
                <a:cs typeface="Calibri"/>
                <a:sym typeface="Calibri"/>
              </a:rPr>
              <a:t>Свирене на музикален инструмент. </a:t>
            </a:r>
          </a:p>
          <a:p>
            <a:r>
              <a:rPr lang="ru-RU" sz="1200" b="0" i="0" u="none" strike="noStrike" cap="none" dirty="0">
                <a:solidFill>
                  <a:schemeClr val="dk1"/>
                </a:solidFill>
                <a:effectLst/>
                <a:latin typeface="Calibri"/>
                <a:ea typeface="Calibri"/>
                <a:cs typeface="Calibri"/>
                <a:sym typeface="Calibri"/>
              </a:rPr>
              <a:t>Използване на музикални устройства и технологии. </a:t>
            </a:r>
          </a:p>
          <a:p>
            <a:r>
              <a:rPr lang="ru-RU" sz="1200" b="0" i="0" u="none" strike="noStrike" cap="none" dirty="0">
                <a:solidFill>
                  <a:schemeClr val="dk1"/>
                </a:solidFill>
                <a:effectLst/>
                <a:latin typeface="Calibri"/>
                <a:ea typeface="Calibri"/>
                <a:cs typeface="Calibri"/>
                <a:sym typeface="Calibri"/>
              </a:rPr>
              <a:t>Слушане на музика (със и без визуални образи). </a:t>
            </a:r>
          </a:p>
          <a:p>
            <a:r>
              <a:rPr lang="ru-RU" sz="1200" b="0" i="0" u="none" strike="noStrike" cap="none" dirty="0">
                <a:solidFill>
                  <a:schemeClr val="dk1"/>
                </a:solidFill>
                <a:effectLst/>
                <a:latin typeface="Calibri"/>
                <a:ea typeface="Calibri"/>
                <a:cs typeface="Calibri"/>
                <a:sym typeface="Calibri"/>
              </a:rPr>
              <a:t>Обмен на информация чрез музика. </a:t>
            </a: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25</a:t>
            </a:fld>
            <a:endParaRPr/>
          </a:p>
        </p:txBody>
      </p:sp>
    </p:spTree>
    <p:extLst>
      <p:ext uri="{BB962C8B-B14F-4D97-AF65-F5344CB8AC3E}">
        <p14:creationId xmlns:p14="http://schemas.microsoft.com/office/powerpoint/2010/main" val="2491896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 </a:t>
            </a: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26</a:t>
            </a:fld>
            <a:endParaRPr/>
          </a:p>
        </p:txBody>
      </p:sp>
    </p:spTree>
    <p:extLst>
      <p:ext uri="{BB962C8B-B14F-4D97-AF65-F5344CB8AC3E}">
        <p14:creationId xmlns:p14="http://schemas.microsoft.com/office/powerpoint/2010/main" val="3711839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27</a:t>
            </a:fld>
            <a:endParaRPr/>
          </a:p>
        </p:txBody>
      </p:sp>
    </p:spTree>
    <p:extLst>
      <p:ext uri="{BB962C8B-B14F-4D97-AF65-F5344CB8AC3E}">
        <p14:creationId xmlns:p14="http://schemas.microsoft.com/office/powerpoint/2010/main" val="2234141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sz="1200" b="0" i="0" u="none" strike="noStrike" cap="none" dirty="0">
                <a:solidFill>
                  <a:schemeClr val="dk1"/>
                </a:solidFill>
                <a:effectLst/>
                <a:latin typeface="Calibri"/>
                <a:ea typeface="Calibri"/>
                <a:cs typeface="Calibri"/>
                <a:sym typeface="Calibri"/>
              </a:rPr>
              <a:t>Забележка: Някои от горните въпроси</a:t>
            </a:r>
            <a:r>
              <a:rPr lang="ru-RU" sz="1200" b="0" i="0" u="none" strike="noStrike" cap="none" baseline="0"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може да са вече дискутирани. </a:t>
            </a:r>
          </a:p>
          <a:p>
            <a:pPr marL="0" lvl="0" indent="0" algn="l" rtl="0">
              <a:spcBef>
                <a:spcPts val="0"/>
              </a:spcBef>
              <a:spcAft>
                <a:spcPts val="0"/>
              </a:spcAft>
              <a:buNone/>
            </a:pPr>
            <a:r>
              <a:rPr lang="ru-RU" sz="1200" b="0" i="0" u="none" strike="noStrike" cap="none" dirty="0">
                <a:solidFill>
                  <a:schemeClr val="dk1"/>
                </a:solidFill>
                <a:effectLst/>
                <a:latin typeface="Calibri"/>
                <a:ea typeface="Calibri"/>
                <a:cs typeface="Calibri"/>
                <a:sym typeface="Calibri"/>
              </a:rPr>
              <a:t>Бележка</a:t>
            </a:r>
            <a:r>
              <a:rPr lang="ru-RU" sz="1200" b="0" i="0" u="none" strike="noStrike" cap="none" baseline="0" dirty="0">
                <a:solidFill>
                  <a:schemeClr val="dk1"/>
                </a:solidFill>
                <a:effectLst/>
                <a:latin typeface="Calibri"/>
                <a:ea typeface="Calibri"/>
                <a:cs typeface="Calibri"/>
                <a:sym typeface="Calibri"/>
              </a:rPr>
              <a:t> за</a:t>
            </a:r>
            <a:r>
              <a:rPr lang="ru-RU" sz="1200" b="0" i="0" u="none" strike="noStrike" cap="none" dirty="0">
                <a:solidFill>
                  <a:schemeClr val="dk1"/>
                </a:solidFill>
                <a:effectLst/>
                <a:latin typeface="Calibri"/>
                <a:ea typeface="Calibri"/>
                <a:cs typeface="Calibri"/>
                <a:sym typeface="Calibri"/>
              </a:rPr>
              <a:t> водещия: Покажете на участниците въпросите и ги помолете да помислят за тях у дома. </a:t>
            </a: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28</a:t>
            </a:fld>
            <a:endParaRPr/>
          </a:p>
        </p:txBody>
      </p:sp>
    </p:spTree>
    <p:extLst>
      <p:ext uri="{BB962C8B-B14F-4D97-AF65-F5344CB8AC3E}">
        <p14:creationId xmlns:p14="http://schemas.microsoft.com/office/powerpoint/2010/main" val="2731782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c4d38af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c4d38af3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ru-RU" sz="1200" b="0" i="0" u="none" strike="noStrike" cap="none" dirty="0">
                <a:solidFill>
                  <a:schemeClr val="dk1"/>
                </a:solidFill>
                <a:effectLst/>
                <a:latin typeface="Calibri"/>
                <a:ea typeface="Calibri"/>
                <a:cs typeface="Calibri"/>
                <a:sym typeface="Calibri"/>
              </a:rPr>
              <a:t>Забележка: Някои от горните въпроси</a:t>
            </a:r>
            <a:r>
              <a:rPr lang="ru-RU" sz="1200" b="0" i="0" u="none" strike="noStrike" cap="none" baseline="0"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може да са вече дискутирани. </a:t>
            </a:r>
          </a:p>
          <a:p>
            <a:pPr marL="0" lvl="0" indent="0" algn="l" rtl="0">
              <a:spcBef>
                <a:spcPts val="0"/>
              </a:spcBef>
              <a:spcAft>
                <a:spcPts val="0"/>
              </a:spcAft>
              <a:buNone/>
            </a:pPr>
            <a:r>
              <a:rPr lang="ru-RU" sz="1200" b="0" i="0" u="none" strike="noStrike" cap="none" dirty="0">
                <a:solidFill>
                  <a:schemeClr val="dk1"/>
                </a:solidFill>
                <a:effectLst/>
                <a:latin typeface="Calibri"/>
                <a:ea typeface="Calibri"/>
                <a:cs typeface="Calibri"/>
                <a:sym typeface="Calibri"/>
              </a:rPr>
              <a:t>Бележка</a:t>
            </a:r>
            <a:r>
              <a:rPr lang="ru-RU" sz="1200" b="0" i="0" u="none" strike="noStrike" cap="none" baseline="0" dirty="0">
                <a:solidFill>
                  <a:schemeClr val="dk1"/>
                </a:solidFill>
                <a:effectLst/>
                <a:latin typeface="Calibri"/>
                <a:ea typeface="Calibri"/>
                <a:cs typeface="Calibri"/>
                <a:sym typeface="Calibri"/>
              </a:rPr>
              <a:t> за</a:t>
            </a:r>
            <a:r>
              <a:rPr lang="ru-RU" sz="1200" b="0" i="0" u="none" strike="noStrike" cap="none" dirty="0">
                <a:solidFill>
                  <a:schemeClr val="dk1"/>
                </a:solidFill>
                <a:effectLst/>
                <a:latin typeface="Calibri"/>
                <a:ea typeface="Calibri"/>
                <a:cs typeface="Calibri"/>
                <a:sym typeface="Calibri"/>
              </a:rPr>
              <a:t> водещия: Покажете на участниците въпросите и ги помолете да помислят за тях у дома. </a:t>
            </a:r>
            <a:endParaRPr lang="ru-RU" dirty="0"/>
          </a:p>
          <a:p>
            <a:pPr marL="0" lvl="0" indent="0" algn="l" rtl="0">
              <a:spcBef>
                <a:spcPts val="0"/>
              </a:spcBef>
              <a:spcAft>
                <a:spcPts val="0"/>
              </a:spcAft>
              <a:buNone/>
            </a:pPr>
            <a:endParaRPr dirty="0"/>
          </a:p>
        </p:txBody>
      </p:sp>
      <p:sp>
        <p:nvSpPr>
          <p:cNvPr id="63" name="Google Shape;63;g10c4d38af3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pPr marL="0" lvl="0" indent="0" algn="r" rtl="0">
                <a:spcBef>
                  <a:spcPts val="0"/>
                </a:spcBef>
                <a:spcAft>
                  <a:spcPts val="0"/>
                </a:spcAft>
                <a:buClr>
                  <a:srgbClr val="000000"/>
                </a:buClr>
                <a:buSzPts val="1200"/>
                <a:buFont typeface="Arial"/>
                <a:buNone/>
              </a:pPr>
              <a:t>29</a:t>
            </a:fld>
            <a:endParaRPr/>
          </a:p>
        </p:txBody>
      </p:sp>
    </p:spTree>
    <p:extLst>
      <p:ext uri="{BB962C8B-B14F-4D97-AF65-F5344CB8AC3E}">
        <p14:creationId xmlns:p14="http://schemas.microsoft.com/office/powerpoint/2010/main" val="77523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3119765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 name="Google Shape;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239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87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В миналото подходите за развитие бяха насочени към проблемите, с които се сблъскват младите хора по време на израстване. В съвременните дни интересът е насочен към положителни ресурси и силни страни. Положителното</a:t>
            </a:r>
            <a:r>
              <a:rPr lang="ru-RU" sz="1200" b="0" i="0" u="none" strike="noStrike" cap="none" baseline="0" dirty="0">
                <a:solidFill>
                  <a:schemeClr val="dk1"/>
                </a:solidFill>
                <a:effectLst/>
                <a:latin typeface="Calibri"/>
                <a:ea typeface="Calibri"/>
                <a:cs typeface="Calibri"/>
                <a:sym typeface="Calibri"/>
              </a:rPr>
              <a:t> младежко развитие </a:t>
            </a:r>
            <a:r>
              <a:rPr lang="ru-RU" sz="1200" b="0" i="0" u="none" strike="noStrike" cap="none" dirty="0">
                <a:solidFill>
                  <a:schemeClr val="dk1"/>
                </a:solidFill>
                <a:effectLst/>
                <a:latin typeface="Calibri"/>
                <a:ea typeface="Calibri"/>
                <a:cs typeface="Calibri"/>
                <a:sym typeface="Calibri"/>
              </a:rPr>
              <a:t>подчертава, че въпреки че има трудности и предизвикателства в развитието</a:t>
            </a:r>
            <a:r>
              <a:rPr lang="ru-RU" sz="1200" b="0" i="0" u="none" strike="noStrike" cap="none" baseline="0"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на младите хора, самите младежи играят активна роля в процеса, така че той не може да се разглежда само като усилие за преодоляване на дефицити и рискове.</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97893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Извлечете от участниците какви са 5/6 характеристики на Лернер и след това преминете към следващия слайд. </a:t>
            </a:r>
          </a:p>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Ричард М. Лернер е професор по човешко развитие в университета „Тъфтс“, заемащ катедра по приложна наука за развитие.</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447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Извлечете от участниците какво знаят за всеки елемент. Lerner и неговите колеги предлагат 5Cs (5 характеристики) като пет важни индикатора на положителното младежко развитие. </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sym typeface="Calibri"/>
              </a:rPr>
              <a:t>Competence</a:t>
            </a:r>
            <a:r>
              <a:rPr lang="bg-BG" sz="1200" b="1" i="0" u="none" strike="noStrike" cap="none" dirty="0">
                <a:solidFill>
                  <a:schemeClr val="dk1"/>
                </a:solidFill>
                <a:effectLst/>
                <a:latin typeface="Calibri"/>
                <a:sym typeface="Calibri"/>
              </a:rPr>
              <a:t> (компетентност)</a:t>
            </a:r>
            <a:r>
              <a:rPr lang="en-US" sz="1200" b="0" i="0" u="none" strike="noStrike" cap="none" dirty="0">
                <a:solidFill>
                  <a:schemeClr val="dk1"/>
                </a:solidFill>
                <a:effectLst/>
                <a:latin typeface="Calibri"/>
                <a:sym typeface="Calibri"/>
              </a:rPr>
              <a:t>: </a:t>
            </a:r>
            <a:r>
              <a:rPr lang="ru-RU" sz="1200" b="0" i="0" u="none" strike="noStrike" cap="none" dirty="0">
                <a:solidFill>
                  <a:schemeClr val="dk1"/>
                </a:solidFill>
                <a:effectLst/>
                <a:latin typeface="Calibri"/>
                <a:ea typeface="Calibri"/>
                <a:cs typeface="Calibri"/>
                <a:sym typeface="Calibri"/>
              </a:rPr>
              <a:t>включва когнитивни, социални, академични и </a:t>
            </a:r>
            <a:r>
              <a:rPr lang="ru-RU" sz="1200" b="0" i="0" u="none" strike="noStrike" cap="none" dirty="0" err="1">
                <a:solidFill>
                  <a:schemeClr val="dk1"/>
                </a:solidFill>
                <a:effectLst/>
                <a:latin typeface="Calibri"/>
                <a:ea typeface="Calibri"/>
                <a:cs typeface="Calibri"/>
                <a:sym typeface="Calibri"/>
              </a:rPr>
              <a:t>професионални</a:t>
            </a:r>
            <a:r>
              <a:rPr lang="ru-RU" sz="1200" b="0" i="0" u="none" strike="noStrike" cap="none" dirty="0">
                <a:solidFill>
                  <a:schemeClr val="dk1"/>
                </a:solidFill>
                <a:effectLst/>
                <a:latin typeface="Calibri"/>
                <a:ea typeface="Calibri"/>
                <a:cs typeface="Calibri"/>
                <a:sym typeface="Calibri"/>
              </a:rPr>
              <a:t> компетентности</a:t>
            </a:r>
            <a:r>
              <a:rPr lang="en-US" sz="1200" b="0" i="0" u="none" strike="noStrike" cap="none" baseline="0" dirty="0">
                <a:solidFill>
                  <a:schemeClr val="dk1"/>
                </a:solidFill>
                <a:effectLst/>
                <a:latin typeface="Calibri"/>
                <a:sym typeface="Calibri"/>
              </a:rPr>
              <a:t>.</a:t>
            </a:r>
          </a:p>
          <a:p>
            <a:pPr marL="0" lvl="0" indent="0" algn="l" rtl="0">
              <a:lnSpc>
                <a:spcPct val="100000"/>
              </a:lnSpc>
              <a:spcBef>
                <a:spcPts val="0"/>
              </a:spcBef>
              <a:spcAft>
                <a:spcPts val="0"/>
              </a:spcAft>
              <a:buSzPts val="1400"/>
              <a:buNone/>
            </a:pPr>
            <a:r>
              <a:rPr lang="en-US" sz="1200" b="1" i="0" u="none" strike="noStrike" cap="none" baseline="0" dirty="0">
                <a:solidFill>
                  <a:schemeClr val="dk1"/>
                </a:solidFill>
                <a:effectLst/>
                <a:latin typeface="Calibri"/>
                <a:sym typeface="Calibri"/>
              </a:rPr>
              <a:t>Confidence</a:t>
            </a:r>
            <a:r>
              <a:rPr lang="bg-BG" sz="1200" b="1" i="0" u="none" strike="noStrike" cap="none" baseline="0" dirty="0">
                <a:solidFill>
                  <a:schemeClr val="dk1"/>
                </a:solidFill>
                <a:effectLst/>
                <a:latin typeface="Calibri"/>
                <a:sym typeface="Calibri"/>
              </a:rPr>
              <a:t> (увереност)</a:t>
            </a:r>
            <a:r>
              <a:rPr lang="en-US" sz="1200" b="0" i="0" u="none" strike="noStrike" cap="none" baseline="0" dirty="0">
                <a:solidFill>
                  <a:schemeClr val="dk1"/>
                </a:solidFill>
                <a:effectLst/>
                <a:latin typeface="Calibri"/>
                <a:sym typeface="Calibri"/>
              </a:rPr>
              <a:t>: </a:t>
            </a:r>
            <a:r>
              <a:rPr lang="ru-RU" sz="1200" b="0" i="0" u="none" strike="noStrike" cap="none" dirty="0">
                <a:solidFill>
                  <a:schemeClr val="dk1"/>
                </a:solidFill>
                <a:effectLst/>
                <a:latin typeface="Calibri"/>
                <a:ea typeface="Calibri"/>
                <a:cs typeface="Calibri"/>
                <a:sym typeface="Calibri"/>
              </a:rPr>
              <a:t>се отнася до виждането на индивида за неговата/нейната глобална положителна стойност и способности</a:t>
            </a:r>
            <a:r>
              <a:rPr lang="en-US" sz="1200" b="0" i="0" u="none" strike="noStrike" cap="none" baseline="0" dirty="0">
                <a:solidFill>
                  <a:schemeClr val="dk1"/>
                </a:solidFill>
                <a:effectLst/>
                <a:latin typeface="Calibri"/>
                <a:sym typeface="Calibri"/>
              </a:rPr>
              <a:t>. </a:t>
            </a:r>
          </a:p>
          <a:p>
            <a:pPr marL="0" lvl="0" indent="0" algn="l" rtl="0">
              <a:lnSpc>
                <a:spcPct val="100000"/>
              </a:lnSpc>
              <a:spcBef>
                <a:spcPts val="0"/>
              </a:spcBef>
              <a:spcAft>
                <a:spcPts val="0"/>
              </a:spcAft>
              <a:buSzPts val="1400"/>
              <a:buNone/>
            </a:pPr>
            <a:r>
              <a:rPr lang="en-US" sz="1200" b="1" i="0" u="none" strike="noStrike" cap="none" baseline="0" dirty="0">
                <a:solidFill>
                  <a:schemeClr val="dk1"/>
                </a:solidFill>
                <a:effectLst/>
                <a:latin typeface="Calibri"/>
                <a:sym typeface="Calibri"/>
              </a:rPr>
              <a:t>C</a:t>
            </a:r>
            <a:r>
              <a:rPr lang="en-US" sz="1200" b="1" i="0" u="none" strike="noStrike" cap="none" dirty="0">
                <a:solidFill>
                  <a:schemeClr val="dk1"/>
                </a:solidFill>
                <a:effectLst/>
                <a:latin typeface="Calibri"/>
                <a:ea typeface="Calibri"/>
                <a:cs typeface="Calibri"/>
                <a:sym typeface="Calibri"/>
              </a:rPr>
              <a:t>onnection</a:t>
            </a:r>
            <a:r>
              <a:rPr lang="en-US" sz="1200" b="0" i="0" u="none" strike="noStrike" cap="none" dirty="0">
                <a:solidFill>
                  <a:schemeClr val="dk1"/>
                </a:solidFill>
                <a:effectLst/>
                <a:latin typeface="Calibri"/>
                <a:ea typeface="Calibri"/>
                <a:cs typeface="Calibri"/>
                <a:sym typeface="Calibri"/>
              </a:rPr>
              <a:t> </a:t>
            </a:r>
            <a:r>
              <a:rPr lang="bg-BG" sz="1200" b="1" i="0" u="none" strike="noStrike" cap="none" dirty="0">
                <a:solidFill>
                  <a:schemeClr val="dk1"/>
                </a:solidFill>
                <a:effectLst/>
                <a:latin typeface="Calibri"/>
                <a:ea typeface="Calibri"/>
                <a:cs typeface="Calibri"/>
                <a:sym typeface="Calibri"/>
              </a:rPr>
              <a:t>(свързване) </a:t>
            </a:r>
            <a:r>
              <a:rPr lang="ru-RU" sz="1200" b="0" i="0" u="none" strike="noStrike" cap="none" dirty="0">
                <a:solidFill>
                  <a:schemeClr val="dk1"/>
                </a:solidFill>
                <a:effectLst/>
                <a:latin typeface="Calibri"/>
                <a:ea typeface="Calibri"/>
                <a:cs typeface="Calibri"/>
                <a:sym typeface="Calibri"/>
              </a:rPr>
              <a:t>обозначава положителните взаимоотношения на индивида с други хора и организации, като например обмена между индивида и </a:t>
            </a:r>
            <a:r>
              <a:rPr lang="ru-RU" sz="1200" b="0" i="0" u="none" strike="noStrike" cap="none" dirty="0" err="1">
                <a:solidFill>
                  <a:schemeClr val="dk1"/>
                </a:solidFill>
                <a:effectLst/>
                <a:latin typeface="Calibri"/>
                <a:ea typeface="Calibri"/>
                <a:cs typeface="Calibri"/>
                <a:sym typeface="Calibri"/>
              </a:rPr>
              <a:t>социалната</a:t>
            </a:r>
            <a:r>
              <a:rPr lang="ru-RU" sz="1200" b="0" i="0" u="none" strike="noStrike" cap="none" dirty="0">
                <a:solidFill>
                  <a:schemeClr val="dk1"/>
                </a:solidFill>
                <a:effectLst/>
                <a:latin typeface="Calibri"/>
                <a:ea typeface="Calibri"/>
                <a:cs typeface="Calibri"/>
                <a:sym typeface="Calibri"/>
              </a:rPr>
              <a:t> среда</a:t>
            </a:r>
            <a:r>
              <a:rPr lang="en-US" sz="1200" b="0" i="0" u="none" strike="noStrike" cap="none" dirty="0">
                <a:solidFill>
                  <a:schemeClr val="dk1"/>
                </a:solidFill>
                <a:effectLst/>
                <a:latin typeface="Calibri"/>
                <a:ea typeface="Calibri"/>
                <a:cs typeface="Calibri"/>
                <a:sym typeface="Calibri"/>
              </a:rPr>
              <a:t>.</a:t>
            </a: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ea typeface="Calibri"/>
                <a:cs typeface="Calibri"/>
                <a:sym typeface="Calibri"/>
              </a:rPr>
              <a:t>Character</a:t>
            </a:r>
            <a:r>
              <a:rPr lang="bg-BG" sz="1200" b="1" i="0" u="none" strike="noStrike" cap="none" dirty="0">
                <a:solidFill>
                  <a:schemeClr val="dk1"/>
                </a:solidFill>
                <a:effectLst/>
                <a:latin typeface="Calibri"/>
                <a:ea typeface="Calibri"/>
                <a:cs typeface="Calibri"/>
                <a:sym typeface="Calibri"/>
              </a:rPr>
              <a:t> (характер) </a:t>
            </a:r>
            <a:r>
              <a:rPr lang="ru-RU" sz="1200" b="0" i="0" u="none" strike="noStrike" cap="none" dirty="0">
                <a:solidFill>
                  <a:schemeClr val="dk1"/>
                </a:solidFill>
                <a:effectLst/>
                <a:latin typeface="Calibri"/>
                <a:ea typeface="Calibri"/>
                <a:cs typeface="Calibri"/>
                <a:sym typeface="Calibri"/>
              </a:rPr>
              <a:t>представлява вътрешни ценностни стандарти за правилно поведение и зачитане на социалните и културни </a:t>
            </a:r>
            <a:r>
              <a:rPr lang="bg-BG" sz="1200" b="0" i="0" u="none" strike="noStrike" cap="none" dirty="0">
                <a:solidFill>
                  <a:schemeClr val="dk1"/>
                </a:solidFill>
                <a:effectLst/>
                <a:latin typeface="Calibri"/>
                <a:ea typeface="Calibri"/>
                <a:cs typeface="Calibri"/>
                <a:sym typeface="Calibri"/>
              </a:rPr>
              <a:t>норми</a:t>
            </a:r>
            <a:r>
              <a:rPr lang="en-US" sz="1200" b="0" i="0" u="none" strike="noStrike" cap="none" dirty="0">
                <a:solidFill>
                  <a:schemeClr val="dk1"/>
                </a:solidFill>
                <a:effectLst/>
                <a:latin typeface="Calibri"/>
                <a:ea typeface="Calibri"/>
                <a:cs typeface="Calibri"/>
                <a:sym typeface="Calibri"/>
              </a:rPr>
              <a:t>.</a:t>
            </a: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ea typeface="Calibri"/>
                <a:cs typeface="Calibri"/>
                <a:sym typeface="Calibri"/>
              </a:rPr>
              <a:t>Caring/compassion</a:t>
            </a:r>
            <a:r>
              <a:rPr lang="bg-BG" sz="1200" b="1" i="0" u="none" strike="noStrike" cap="none" dirty="0">
                <a:solidFill>
                  <a:schemeClr val="dk1"/>
                </a:solidFill>
                <a:effectLst/>
                <a:latin typeface="Calibri"/>
                <a:ea typeface="Calibri"/>
                <a:cs typeface="Calibri"/>
                <a:sym typeface="Calibri"/>
              </a:rPr>
              <a:t> (грижа/състрадание)</a:t>
            </a:r>
            <a:r>
              <a:rPr lang="en-US" sz="1200" b="0" i="0" u="none" strike="noStrike" cap="none"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се отнася до способността за съчувствие и съпричастност към другите</a:t>
            </a:r>
            <a:r>
              <a:rPr lang="en-US" sz="1200" b="0" i="0" u="none" strike="noStrike" cap="none" dirty="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bg-BG" sz="1200" b="0" i="0" u="none" strike="noStrike" cap="none" dirty="0">
                <a:solidFill>
                  <a:schemeClr val="dk1"/>
                </a:solidFill>
                <a:effectLst/>
                <a:latin typeface="Calibri"/>
                <a:ea typeface="Calibri"/>
                <a:cs typeface="Calibri"/>
                <a:sym typeface="Calibri"/>
              </a:rPr>
              <a:t>Освен това, според Лернер</a:t>
            </a:r>
            <a:r>
              <a:rPr lang="bg-BG" sz="1200" b="0" i="0" u="none" strike="noStrike" cap="none" baseline="0" dirty="0">
                <a:solidFill>
                  <a:schemeClr val="dk1"/>
                </a:solidFill>
                <a:effectLst/>
                <a:latin typeface="Calibri"/>
                <a:ea typeface="Calibri"/>
                <a:cs typeface="Calibri"/>
                <a:sym typeface="Calibri"/>
              </a:rPr>
              <a:t> и колегите му, </a:t>
            </a:r>
            <a:r>
              <a:rPr lang="bg-BG" sz="1200" b="0" i="0" u="none" strike="noStrike" cap="none" dirty="0">
                <a:solidFill>
                  <a:schemeClr val="dk1"/>
                </a:solidFill>
                <a:effectLst/>
                <a:latin typeface="Calibri"/>
                <a:ea typeface="Calibri"/>
                <a:cs typeface="Calibri"/>
                <a:sym typeface="Calibri"/>
              </a:rPr>
              <a:t>тези пет характеристики оформят шеста – отново със</a:t>
            </a:r>
            <a:r>
              <a:rPr lang="en-US" sz="1200" b="0" i="0" u="none" strike="noStrike" cap="none" dirty="0">
                <a:solidFill>
                  <a:schemeClr val="dk1"/>
                </a:solidFill>
                <a:effectLst/>
                <a:latin typeface="Calibri"/>
                <a:ea typeface="Calibri"/>
                <a:cs typeface="Calibri"/>
                <a:sym typeface="Calibri"/>
              </a:rPr>
              <a:t> C, </a:t>
            </a:r>
            <a:r>
              <a:rPr lang="en-US" sz="1200" b="1" i="0" u="none" strike="noStrike" cap="none" dirty="0">
                <a:solidFill>
                  <a:schemeClr val="dk1"/>
                </a:solidFill>
                <a:effectLst/>
                <a:latin typeface="Calibri"/>
                <a:ea typeface="Calibri"/>
                <a:cs typeface="Calibri"/>
                <a:sym typeface="Calibri"/>
              </a:rPr>
              <a:t>contribution</a:t>
            </a:r>
            <a:r>
              <a:rPr lang="bg-BG" sz="1200" b="1" i="0" u="none" strike="noStrike" cap="none" dirty="0">
                <a:solidFill>
                  <a:schemeClr val="dk1"/>
                </a:solidFill>
                <a:effectLst/>
                <a:latin typeface="Calibri"/>
                <a:ea typeface="Calibri"/>
                <a:cs typeface="Calibri"/>
                <a:sym typeface="Calibri"/>
              </a:rPr>
              <a:t> (принос)</a:t>
            </a:r>
            <a:r>
              <a:rPr lang="en-US" sz="1200" b="0" i="0" u="none" strike="noStrike" cap="none" dirty="0">
                <a:solidFill>
                  <a:schemeClr val="dk1"/>
                </a:solidFill>
                <a:effectLst/>
                <a:latin typeface="Calibri"/>
                <a:ea typeface="Calibri"/>
                <a:cs typeface="Calibri"/>
                <a:sym typeface="Calibri"/>
              </a:rPr>
              <a:t>, </a:t>
            </a:r>
            <a:r>
              <a:rPr lang="bg-BG" sz="1200" b="0" i="0" u="none" strike="noStrike" cap="none" dirty="0">
                <a:solidFill>
                  <a:schemeClr val="dk1"/>
                </a:solidFill>
                <a:effectLst/>
                <a:latin typeface="Calibri"/>
                <a:ea typeface="Calibri"/>
                <a:cs typeface="Calibri"/>
                <a:sym typeface="Calibri"/>
              </a:rPr>
              <a:t>която е активно участие, развиване</a:t>
            </a:r>
            <a:r>
              <a:rPr lang="bg-BG" sz="1200" b="0" i="0" u="none" strike="noStrike" cap="none" baseline="0" dirty="0">
                <a:solidFill>
                  <a:schemeClr val="dk1"/>
                </a:solidFill>
                <a:effectLst/>
                <a:latin typeface="Calibri"/>
                <a:ea typeface="Calibri"/>
                <a:cs typeface="Calibri"/>
                <a:sym typeface="Calibri"/>
              </a:rPr>
              <a:t> и използване на лидерски умения</a:t>
            </a:r>
            <a:r>
              <a:rPr lang="en-US" sz="1200" b="0" i="0" u="none" strike="noStrike" cap="none" dirty="0">
                <a:solidFill>
                  <a:schemeClr val="dk1"/>
                </a:solidFill>
                <a:effectLst/>
                <a:latin typeface="Calibri"/>
                <a:ea typeface="Calibri"/>
                <a:cs typeface="Calibri"/>
                <a:sym typeface="Calibri"/>
              </a:rPr>
              <a:t>.</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161982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294798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ru-RU" sz="1200" b="0" i="0" u="none" strike="noStrike" cap="none" dirty="0">
                <a:solidFill>
                  <a:schemeClr val="dk1"/>
                </a:solidFill>
                <a:effectLst/>
                <a:latin typeface="Calibri"/>
                <a:ea typeface="Calibri"/>
                <a:cs typeface="Calibri"/>
                <a:sym typeface="Calibri"/>
              </a:rPr>
              <a:t>Доказано е, че високото ниво на ПМР помага на подрастващите да се справят с негативни събития или неблагоприятни ситуации, с намаляване на отрицателното въздействие върху собственото им психично здраве. Промотирането на ПМР</a:t>
            </a:r>
            <a:r>
              <a:rPr lang="ru-RU" sz="1200" b="0" i="0" u="none" strike="noStrike" cap="none" baseline="0"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ще се съсредоточи върху повишаването на силните страни на младите хора. ПМР</a:t>
            </a:r>
            <a:r>
              <a:rPr lang="ru-RU" sz="1200" b="0" i="0" u="none" strike="noStrike" cap="none" baseline="0" dirty="0">
                <a:solidFill>
                  <a:schemeClr val="dk1"/>
                </a:solidFill>
                <a:effectLst/>
                <a:latin typeface="Calibri"/>
                <a:ea typeface="Calibri"/>
                <a:cs typeface="Calibri"/>
                <a:sym typeface="Calibri"/>
              </a:rPr>
              <a:t> </a:t>
            </a:r>
            <a:r>
              <a:rPr lang="ru-RU" sz="1200" b="0" i="0" u="none" strike="noStrike" cap="none" dirty="0">
                <a:solidFill>
                  <a:schemeClr val="dk1"/>
                </a:solidFill>
                <a:effectLst/>
                <a:latin typeface="Calibri"/>
                <a:ea typeface="Calibri"/>
                <a:cs typeface="Calibri"/>
                <a:sym typeface="Calibri"/>
              </a:rPr>
              <a:t>интервенциите са успешни в подобряването на самоконтрола на младите хора, междуличностните умения, решаването на проблеми, качеството на техните взаимоотношения с връстници и възрастни, ангажираността с училище и академичните постижения </a:t>
            </a:r>
            <a:endParaRPr dirty="0"/>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300548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3">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4">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5">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FmmNckd_s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79" y="2957776"/>
            <a:ext cx="9138528" cy="954067"/>
          </a:xfrm>
          <a:prstGeom prst="rect">
            <a:avLst/>
          </a:prstGeom>
          <a:noFill/>
          <a:ln>
            <a:noFill/>
          </a:ln>
        </p:spPr>
        <p:txBody>
          <a:bodyPr spcFirstLastPara="1" wrap="square" lIns="91425" tIns="45700" rIns="91425" bIns="45700" anchor="t" anchorCtr="0">
            <a:spAutoFit/>
          </a:bodyPr>
          <a:lstStyle/>
          <a:p>
            <a:pPr algn="ctr"/>
            <a:r>
              <a:rPr lang="en-US" sz="2800" b="1" u="sng" dirty="0" err="1">
                <a:solidFill>
                  <a:srgbClr val="FFC000"/>
                </a:solidFill>
              </a:rPr>
              <a:t>Приобщаващо</a:t>
            </a:r>
            <a:r>
              <a:rPr lang="en-US" sz="2800" b="1" u="sng" dirty="0">
                <a:solidFill>
                  <a:srgbClr val="FFC000"/>
                </a:solidFill>
              </a:rPr>
              <a:t> </a:t>
            </a:r>
            <a:r>
              <a:rPr lang="en-US" sz="2800" b="1" u="sng" dirty="0" err="1">
                <a:solidFill>
                  <a:srgbClr val="FFC000"/>
                </a:solidFill>
              </a:rPr>
              <a:t>творчество</a:t>
            </a:r>
            <a:r>
              <a:rPr lang="en-US" sz="2800" b="1" u="sng" dirty="0">
                <a:solidFill>
                  <a:srgbClr val="FFC000"/>
                </a:solidFill>
              </a:rPr>
              <a:t> </a:t>
            </a:r>
            <a:r>
              <a:rPr lang="en-US" sz="2800" b="1" u="sng" dirty="0" err="1">
                <a:solidFill>
                  <a:srgbClr val="FFC000"/>
                </a:solidFill>
              </a:rPr>
              <a:t>чрез</a:t>
            </a:r>
            <a:r>
              <a:rPr lang="en-US" sz="2800" b="1" u="sng" dirty="0">
                <a:solidFill>
                  <a:srgbClr val="FFC000"/>
                </a:solidFill>
              </a:rPr>
              <a:t> </a:t>
            </a:r>
            <a:r>
              <a:rPr lang="en-US" sz="2800" b="1" u="sng" dirty="0" err="1">
                <a:solidFill>
                  <a:srgbClr val="FFC000"/>
                </a:solidFill>
              </a:rPr>
              <a:t>образователно</a:t>
            </a:r>
            <a:r>
              <a:rPr lang="en-US" sz="2800" b="1" u="sng" dirty="0">
                <a:solidFill>
                  <a:srgbClr val="FFC000"/>
                </a:solidFill>
              </a:rPr>
              <a:t> </a:t>
            </a:r>
            <a:r>
              <a:rPr lang="en-US" sz="2800" b="1" u="sng" dirty="0" err="1">
                <a:solidFill>
                  <a:srgbClr val="FFC000"/>
                </a:solidFill>
              </a:rPr>
              <a:t>създаване</a:t>
            </a:r>
            <a:r>
              <a:rPr lang="en-US" sz="2800" b="1" u="sng" dirty="0">
                <a:solidFill>
                  <a:srgbClr val="FFC000"/>
                </a:solidFill>
              </a:rPr>
              <a:t> </a:t>
            </a:r>
            <a:r>
              <a:rPr lang="en-US" sz="2800" b="1" u="sng" dirty="0" err="1">
                <a:solidFill>
                  <a:srgbClr val="FFC000"/>
                </a:solidFill>
              </a:rPr>
              <a:t>на</a:t>
            </a:r>
            <a:r>
              <a:rPr lang="en-US" sz="2800" b="1" u="sng" dirty="0">
                <a:solidFill>
                  <a:srgbClr val="FFC000"/>
                </a:solidFill>
              </a:rPr>
              <a:t> </a:t>
            </a:r>
            <a:r>
              <a:rPr lang="en-US" sz="2800" b="1" u="sng" dirty="0" err="1">
                <a:solidFill>
                  <a:srgbClr val="FFC000"/>
                </a:solidFill>
              </a:rPr>
              <a:t>изкуство</a:t>
            </a:r>
            <a:endParaRPr lang="en-US" sz="2800" u="sng" dirty="0">
              <a:solidFill>
                <a:srgbClr val="FFC000"/>
              </a:solidFill>
            </a:endParaRPr>
          </a:p>
        </p:txBody>
      </p:sp>
      <p:sp>
        <p:nvSpPr>
          <p:cNvPr id="35" name="Google Shape;35;p1"/>
          <p:cNvSpPr/>
          <p:nvPr/>
        </p:nvSpPr>
        <p:spPr>
          <a:xfrm>
            <a:off x="3736846" y="4166141"/>
            <a:ext cx="4547993" cy="505831"/>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2000"/>
            </a:pPr>
            <a:r>
              <a:rPr lang="bg-BG" sz="2000" b="1" dirty="0">
                <a:solidFill>
                  <a:schemeClr val="dk1"/>
                </a:solidFill>
                <a:latin typeface="Helvetica Neue"/>
                <a:ea typeface="Helvetica Neue"/>
                <a:cs typeface="Helvetica Neue"/>
                <a:sym typeface="Helvetica Neue"/>
              </a:rPr>
              <a:t>ОБУЧЕНИЕ ПО УЧЕБНАТА ПРОГРАМА</a:t>
            </a:r>
            <a:endParaRPr lang="es-ES" sz="2000" b="1" dirty="0">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374346"/>
            <a:ext cx="3884103" cy="1505373"/>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bg-BG" sz="6600" b="1" dirty="0">
                <a:solidFill>
                  <a:schemeClr val="lt1"/>
                </a:solidFill>
                <a:latin typeface="Helvetica Neue"/>
                <a:ea typeface="Helvetica Neue"/>
                <a:cs typeface="Helvetica Neue"/>
                <a:sym typeface="Helvetica Neue"/>
              </a:rPr>
              <a:t>УНИВЕРСАЛЕН ДИЗАЙН </a:t>
            </a:r>
          </a:p>
          <a:p>
            <a:pPr lvl="0" algn="ctr">
              <a:lnSpc>
                <a:spcPct val="70000"/>
              </a:lnSpc>
              <a:buClr>
                <a:schemeClr val="lt1"/>
              </a:buClr>
              <a:buSzPts val="4840"/>
            </a:pPr>
            <a:r>
              <a:rPr lang="bg-BG" sz="6600" b="1" dirty="0">
                <a:solidFill>
                  <a:schemeClr val="lt1"/>
                </a:solidFill>
                <a:latin typeface="Helvetica Neue"/>
                <a:ea typeface="Helvetica Neue"/>
                <a:cs typeface="Helvetica Neue"/>
                <a:sym typeface="Helvetica Neue"/>
              </a:rPr>
              <a:t>ЗА ОБУЧЕНИЕ</a:t>
            </a:r>
            <a:endParaRPr lang="en-US" sz="6600" b="1"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9546489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93813" y="1686429"/>
            <a:ext cx="6479392" cy="3539390"/>
          </a:xfrm>
          <a:prstGeom prst="rect">
            <a:avLst/>
          </a:prstGeom>
          <a:noFill/>
          <a:ln>
            <a:noFill/>
          </a:ln>
        </p:spPr>
        <p:txBody>
          <a:bodyPr spcFirstLastPara="1" wrap="square" lIns="91425" tIns="45700" rIns="91425" bIns="45700" anchor="t" anchorCtr="0">
            <a:spAutoFit/>
          </a:bodyPr>
          <a:lstStyle/>
          <a:p>
            <a:pPr marL="635000" lvl="0" indent="-457200">
              <a:buClr>
                <a:srgbClr val="EC7320"/>
              </a:buClr>
              <a:buSzPts val="2800"/>
            </a:pPr>
            <a:r>
              <a:rPr lang="bg-BG" sz="2800" b="1" dirty="0">
                <a:solidFill>
                  <a:schemeClr val="dk1"/>
                </a:solidFill>
                <a:latin typeface="Helvetica Neue"/>
                <a:ea typeface="Helvetica Neue"/>
                <a:cs typeface="Helvetica Neue"/>
                <a:sym typeface="Helvetica Neue"/>
              </a:rPr>
              <a:t>Какво е </a:t>
            </a:r>
            <a:r>
              <a:rPr lang="bg-BG" sz="2800" b="1" dirty="0" err="1">
                <a:solidFill>
                  <a:schemeClr val="dk1"/>
                </a:solidFill>
                <a:latin typeface="Helvetica Neue"/>
                <a:ea typeface="Helvetica Neue"/>
                <a:cs typeface="Helvetica Neue"/>
                <a:sym typeface="Helvetica Neue"/>
              </a:rPr>
              <a:t>УДО</a:t>
            </a:r>
            <a:r>
              <a:rPr lang="en-US" sz="2800" b="1" i="0" u="none" strike="noStrike" cap="none" dirty="0">
                <a:solidFill>
                  <a:schemeClr val="dk1"/>
                </a:solidFill>
                <a:latin typeface="Helvetica Neue"/>
                <a:ea typeface="Helvetica Neue"/>
                <a:cs typeface="Helvetica Neue"/>
                <a:sym typeface="Helvetica Neue"/>
              </a:rPr>
              <a:t>?</a:t>
            </a:r>
          </a:p>
          <a:p>
            <a:pPr marL="635000" lvl="0" indent="-457200">
              <a:buClr>
                <a:srgbClr val="EC7320"/>
              </a:buClr>
              <a:buSzPts val="2800"/>
              <a:buFont typeface="Wingdings" panose="05000000000000000000" pitchFamily="2" charset="2"/>
              <a:buChar char="Ø"/>
            </a:pPr>
            <a:endParaRPr lang="en-US" sz="2800" dirty="0">
              <a:solidFill>
                <a:schemeClr val="dk1"/>
              </a:solidFill>
              <a:latin typeface="Helvetica Neue"/>
              <a:ea typeface="Helvetica Neue"/>
              <a:cs typeface="Helvetica Neue"/>
              <a:sym typeface="Helvetica Neue"/>
            </a:endParaRPr>
          </a:p>
          <a:p>
            <a:pPr marL="635000" lvl="0" indent="-457200" algn="just">
              <a:buClr>
                <a:srgbClr val="EC7320"/>
              </a:buClr>
              <a:buSzPts val="2800"/>
              <a:buFont typeface="Wingdings" panose="05000000000000000000" pitchFamily="2" charset="2"/>
              <a:buChar char="v"/>
            </a:pPr>
            <a:r>
              <a:rPr lang="bg-BG" sz="2800" dirty="0">
                <a:solidFill>
                  <a:schemeClr val="dk1"/>
                </a:solidFill>
                <a:latin typeface="Helvetica Neue"/>
                <a:sym typeface="Helvetica Neue"/>
              </a:rPr>
              <a:t>Подход за дизайн на учебни програми – вкл. образователни цели, методи, материали и оценяване – които са достатъчно гъвкави от самото начало, за да обхванат разликите между учащите.</a:t>
            </a:r>
            <a:endParaRPr sz="2800" b="0" i="0" u="none" strike="noStrike" cap="none" dirty="0">
              <a:solidFill>
                <a:schemeClr val="dk1"/>
              </a:solidFill>
              <a:latin typeface="Helvetica Neue"/>
              <a:ea typeface="Helvetica Neue"/>
              <a:cs typeface="Helvetica Neue"/>
              <a:sym typeface="Helvetica Neue"/>
            </a:endParaRPr>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УНИВЕРСАЛЕН ДИЗАЙН ЗА ОБУЧЕНИЕ (</a:t>
            </a:r>
            <a:r>
              <a:rPr lang="bg-BG" sz="2000" b="1" dirty="0" err="1">
                <a:solidFill>
                  <a:srgbClr val="00B0F0"/>
                </a:solidFill>
                <a:latin typeface="Helvetica Neue"/>
                <a:ea typeface="Helvetica Neue"/>
                <a:cs typeface="Helvetica Neue"/>
                <a:sym typeface="Helvetica Neue"/>
              </a:rPr>
              <a:t>УДО</a:t>
            </a:r>
            <a:r>
              <a:rPr lang="bg-BG" sz="2000" b="1" dirty="0">
                <a:solidFill>
                  <a:srgbClr val="00B0F0"/>
                </a:solidFill>
                <a:latin typeface="Helvetica Neue"/>
                <a:ea typeface="Helvetica Neue"/>
                <a:cs typeface="Helvetica Neue"/>
                <a:sym typeface="Helvetica Neue"/>
              </a:rPr>
              <a:t>)</a:t>
            </a:r>
            <a:endParaRPr lang="en-US" sz="2000" b="1" dirty="0">
              <a:solidFill>
                <a:srgbClr val="00B0F0"/>
              </a:solidFill>
              <a:latin typeface="Helvetica Neue"/>
              <a:ea typeface="Helvetica Neue"/>
              <a:cs typeface="Helvetica Neue"/>
              <a:sym typeface="Helvetica Neue"/>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8555" y1="16016" x2="34668" y2="15104"/>
                        <a14:foregroundMark x1="59180" y1="17057" x2="73438" y2="18880"/>
                        <a14:foregroundMark x1="73438" y1="39323" x2="74121" y2="54297"/>
                        <a14:foregroundMark x1="24512" y1="61719" x2="31836" y2="58984"/>
                        <a14:foregroundMark x1="45508" y1="15104" x2="54590" y2="18880"/>
                        <a14:foregroundMark x1="55957" y1="70182" x2="75195" y2="70182"/>
                        <a14:foregroundMark x1="28711" y1="79427" x2="58398" y2="79427"/>
                        <a14:foregroundMark x1="25586" y1="31901" x2="37109" y2="22656"/>
                      </a14:backgroundRemoval>
                    </a14:imgEffect>
                  </a14:imgLayer>
                </a14:imgProps>
              </a:ext>
              <a:ext uri="{28A0092B-C50C-407E-A947-70E740481C1C}">
                <a14:useLocalDpi xmlns:a14="http://schemas.microsoft.com/office/drawing/2010/main" val="0"/>
              </a:ext>
            </a:extLst>
          </a:blip>
          <a:stretch>
            <a:fillRect/>
          </a:stretch>
        </p:blipFill>
        <p:spPr>
          <a:xfrm>
            <a:off x="6780609" y="1976889"/>
            <a:ext cx="4731378" cy="3548533"/>
          </a:xfrm>
          <a:prstGeom prst="rect">
            <a:avLst/>
          </a:prstGeom>
        </p:spPr>
      </p:pic>
    </p:spTree>
    <p:extLst>
      <p:ext uri="{BB962C8B-B14F-4D97-AF65-F5344CB8AC3E}">
        <p14:creationId xmlns:p14="http://schemas.microsoft.com/office/powerpoint/2010/main" val="6791324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420541" y="1490311"/>
            <a:ext cx="11154143" cy="3785611"/>
          </a:xfrm>
          <a:prstGeom prst="rect">
            <a:avLst/>
          </a:prstGeom>
          <a:noFill/>
          <a:ln>
            <a:noFill/>
          </a:ln>
        </p:spPr>
        <p:txBody>
          <a:bodyPr spcFirstLastPara="1" wrap="square" lIns="91425" tIns="45700" rIns="91425" bIns="45700" anchor="t" anchorCtr="0">
            <a:spAutoFit/>
          </a:bodyPr>
          <a:lstStyle/>
          <a:p>
            <a:pPr marL="342900" marR="0" lvl="0" indent="-165100" algn="l" rtl="0">
              <a:lnSpc>
                <a:spcPct val="100000"/>
              </a:lnSpc>
              <a:spcBef>
                <a:spcPts val="0"/>
              </a:spcBef>
              <a:spcAft>
                <a:spcPts val="0"/>
              </a:spcAft>
              <a:buClr>
                <a:srgbClr val="EC7320"/>
              </a:buClr>
              <a:buSzPts val="2800"/>
              <a:buFont typeface="Noto Sans Symbols"/>
              <a:buNone/>
            </a:pPr>
            <a:endParaRPr lang="en-US" sz="2400" dirty="0">
              <a:solidFill>
                <a:schemeClr val="dk1"/>
              </a:solidFill>
              <a:latin typeface="Helvetica Neue" panose="020B0604020202020204" charset="0"/>
              <a:ea typeface="Helvetica Neue"/>
              <a:cs typeface="Helvetica Neue"/>
              <a:sym typeface="Helvetica Neue"/>
            </a:endParaRPr>
          </a:p>
          <a:p>
            <a:pPr marL="177800" lvl="0">
              <a:buClr>
                <a:srgbClr val="EC7320"/>
              </a:buClr>
              <a:buSzPts val="2800"/>
            </a:pPr>
            <a:r>
              <a:rPr lang="bg-BG" sz="2400" b="0" i="0" u="none" strike="noStrike" cap="none" dirty="0">
                <a:solidFill>
                  <a:schemeClr val="dk1"/>
                </a:solidFill>
                <a:latin typeface="Helvetica Neue" panose="020B0604020202020204" charset="0"/>
                <a:ea typeface="Helvetica Neue"/>
                <a:cs typeface="Helvetica Neue"/>
                <a:sym typeface="Helvetica Neue"/>
              </a:rPr>
              <a:t>Какво предлага </a:t>
            </a:r>
            <a:r>
              <a:rPr lang="bg-BG" sz="2400" b="1" i="0" u="none" strike="noStrike" cap="none" dirty="0">
                <a:solidFill>
                  <a:schemeClr val="accent2">
                    <a:lumMod val="75000"/>
                  </a:schemeClr>
                </a:solidFill>
                <a:latin typeface="Helvetica Neue" panose="020B0604020202020204" charset="0"/>
                <a:ea typeface="Helvetica Neue"/>
                <a:cs typeface="Helvetica Neue"/>
                <a:sym typeface="Helvetica Neue"/>
              </a:rPr>
              <a:t>учебната програма по </a:t>
            </a:r>
            <a:r>
              <a:rPr lang="bg-BG" sz="2400" b="1" i="0" u="none" strike="noStrike" cap="none" dirty="0" err="1">
                <a:solidFill>
                  <a:schemeClr val="accent2">
                    <a:lumMod val="75000"/>
                  </a:schemeClr>
                </a:solidFill>
                <a:latin typeface="Helvetica Neue" panose="020B0604020202020204" charset="0"/>
                <a:ea typeface="Helvetica Neue"/>
                <a:cs typeface="Helvetica Neue"/>
                <a:sym typeface="Helvetica Neue"/>
              </a:rPr>
              <a:t>УДО</a:t>
            </a:r>
            <a:r>
              <a:rPr lang="en-US" sz="2400" dirty="0">
                <a:solidFill>
                  <a:schemeClr val="dk1"/>
                </a:solidFill>
                <a:latin typeface="Helvetica Neue" panose="020B0604020202020204" charset="0"/>
                <a:ea typeface="Helvetica Neue"/>
                <a:cs typeface="Helvetica Neue"/>
                <a:sym typeface="Helvetica Neue"/>
              </a:rPr>
              <a:t>?</a:t>
            </a:r>
          </a:p>
          <a:p>
            <a:pPr marL="177800" lvl="0">
              <a:buClr>
                <a:srgbClr val="EC7320"/>
              </a:buClr>
              <a:buSzPts val="2800"/>
            </a:pPr>
            <a:endParaRPr lang="en-US" sz="2400" dirty="0">
              <a:solidFill>
                <a:schemeClr val="dk1"/>
              </a:solidFill>
              <a:latin typeface="Helvetica Neue" panose="020B0604020202020204" charset="0"/>
              <a:ea typeface="Helvetica Neue"/>
              <a:cs typeface="Helvetica Neue"/>
              <a:sym typeface="Helvetica Neue"/>
            </a:endParaRPr>
          </a:p>
          <a:p>
            <a:pPr marL="635000" indent="-457200">
              <a:buClr>
                <a:srgbClr val="EC7320"/>
              </a:buClr>
              <a:buSzPts val="2800"/>
              <a:buFont typeface="+mj-lt"/>
              <a:buAutoNum type="arabicPeriod"/>
            </a:pPr>
            <a:r>
              <a:rPr lang="bg-BG" sz="2400" dirty="0">
                <a:latin typeface="Helvetica Neue" panose="020B0604020202020204" charset="0"/>
              </a:rPr>
              <a:t>Множество или гъвкави начини за ангажиране на учащите в учебната програма </a:t>
            </a:r>
            <a:br>
              <a:rPr lang="bg-BG" sz="2400" dirty="0">
                <a:latin typeface="Helvetica Neue" panose="020B0604020202020204" charset="0"/>
              </a:rPr>
            </a:br>
            <a:r>
              <a:rPr lang="en-US" sz="2400" dirty="0">
                <a:latin typeface="Helvetica Neue" panose="020B0604020202020204" charset="0"/>
              </a:rPr>
              <a:t>(</a:t>
            </a:r>
            <a:r>
              <a:rPr lang="en-US" sz="2400" dirty="0">
                <a:solidFill>
                  <a:schemeClr val="accent2">
                    <a:lumMod val="75000"/>
                  </a:schemeClr>
                </a:solidFill>
                <a:latin typeface="Helvetica Neue" panose="020B0604020202020204" charset="0"/>
              </a:rPr>
              <a:t>“</a:t>
            </a:r>
            <a:r>
              <a:rPr lang="bg-BG" sz="2400" b="1" dirty="0">
                <a:solidFill>
                  <a:schemeClr val="accent2">
                    <a:lumMod val="75000"/>
                  </a:schemeClr>
                </a:solidFill>
                <a:latin typeface="Helvetica Neue" panose="020B0604020202020204" charset="0"/>
              </a:rPr>
              <a:t>защо</a:t>
            </a:r>
            <a:r>
              <a:rPr lang="en-US" sz="2400" dirty="0">
                <a:solidFill>
                  <a:schemeClr val="accent2">
                    <a:lumMod val="75000"/>
                  </a:schemeClr>
                </a:solidFill>
                <a:latin typeface="Helvetica Neue" panose="020B0604020202020204" charset="0"/>
              </a:rPr>
              <a:t>” </a:t>
            </a:r>
            <a:r>
              <a:rPr lang="bg-BG" sz="2400" dirty="0">
                <a:latin typeface="Helvetica Neue" panose="020B0604020202020204" charset="0"/>
              </a:rPr>
              <a:t>в ученето</a:t>
            </a:r>
            <a:r>
              <a:rPr lang="en-US" sz="2400" dirty="0">
                <a:latin typeface="Helvetica Neue" panose="020B0604020202020204" charset="0"/>
              </a:rPr>
              <a:t>)</a:t>
            </a:r>
            <a:endParaRPr lang="en-US" sz="2400" dirty="0">
              <a:solidFill>
                <a:schemeClr val="dk1"/>
              </a:solidFill>
              <a:latin typeface="Helvetica Neue" panose="020B0604020202020204" charset="0"/>
              <a:ea typeface="Helvetica Neue"/>
              <a:cs typeface="Helvetica Neue"/>
              <a:sym typeface="Helvetica Neue"/>
            </a:endParaRPr>
          </a:p>
          <a:p>
            <a:pPr marL="635000" lvl="0" indent="-457200">
              <a:buClr>
                <a:srgbClr val="EC7320"/>
              </a:buClr>
              <a:buSzPts val="2800"/>
              <a:buFont typeface="+mj-lt"/>
              <a:buAutoNum type="arabicPeriod"/>
            </a:pPr>
            <a:r>
              <a:rPr lang="bg-BG" sz="2400" dirty="0">
                <a:latin typeface="Helvetica Neue" panose="020B0604020202020204" charset="0"/>
              </a:rPr>
              <a:t>Множество или гъвкави начини за представяне на информация и понятия </a:t>
            </a:r>
            <a:r>
              <a:rPr lang="en-US" sz="2400" dirty="0">
                <a:latin typeface="Helvetica Neue" panose="020B0604020202020204" charset="0"/>
              </a:rPr>
              <a:t>(</a:t>
            </a:r>
            <a:r>
              <a:rPr lang="en-US" sz="2400" dirty="0">
                <a:solidFill>
                  <a:schemeClr val="accent2">
                    <a:lumMod val="75000"/>
                  </a:schemeClr>
                </a:solidFill>
                <a:latin typeface="Helvetica Neue" panose="020B0604020202020204" charset="0"/>
              </a:rPr>
              <a:t>“</a:t>
            </a:r>
            <a:r>
              <a:rPr lang="bg-BG" sz="2400" b="1" dirty="0">
                <a:solidFill>
                  <a:schemeClr val="accent2">
                    <a:lumMod val="75000"/>
                  </a:schemeClr>
                </a:solidFill>
                <a:latin typeface="Helvetica Neue" panose="020B0604020202020204" charset="0"/>
              </a:rPr>
              <a:t>какво</a:t>
            </a:r>
            <a:r>
              <a:rPr lang="en-US" sz="2400" dirty="0">
                <a:solidFill>
                  <a:schemeClr val="accent2">
                    <a:lumMod val="75000"/>
                  </a:schemeClr>
                </a:solidFill>
                <a:latin typeface="Helvetica Neue" panose="020B0604020202020204" charset="0"/>
              </a:rPr>
              <a:t>” </a:t>
            </a:r>
            <a:r>
              <a:rPr lang="bg-BG" sz="2400" dirty="0">
                <a:latin typeface="Helvetica Neue" panose="020B0604020202020204" charset="0"/>
              </a:rPr>
              <a:t>в ученето</a:t>
            </a:r>
            <a:r>
              <a:rPr lang="en-US" sz="2400" dirty="0">
                <a:latin typeface="Helvetica Neue" panose="020B0604020202020204" charset="0"/>
              </a:rPr>
              <a:t>)</a:t>
            </a:r>
          </a:p>
          <a:p>
            <a:pPr marL="635000" lvl="0" indent="-457200">
              <a:buClr>
                <a:srgbClr val="EC7320"/>
              </a:buClr>
              <a:buSzPts val="2800"/>
              <a:buFont typeface="+mj-lt"/>
              <a:buAutoNum type="arabicPeriod"/>
            </a:pPr>
            <a:r>
              <a:rPr lang="bg-BG" sz="2400" dirty="0">
                <a:latin typeface="Helvetica Neue" panose="020B0604020202020204" charset="0"/>
              </a:rPr>
              <a:t>Множество или гъвкави начини за изява и представяне на учениците </a:t>
            </a:r>
            <a:br>
              <a:rPr lang="bg-BG" sz="2400" dirty="0">
                <a:latin typeface="Helvetica Neue" panose="020B0604020202020204" charset="0"/>
              </a:rPr>
            </a:br>
            <a:r>
              <a:rPr lang="en-US" sz="2400" dirty="0">
                <a:latin typeface="Helvetica Neue" panose="020B0604020202020204" charset="0"/>
              </a:rPr>
              <a:t>(</a:t>
            </a:r>
            <a:r>
              <a:rPr lang="en-US" sz="2400" dirty="0">
                <a:solidFill>
                  <a:schemeClr val="accent2">
                    <a:lumMod val="75000"/>
                  </a:schemeClr>
                </a:solidFill>
                <a:latin typeface="Helvetica Neue" panose="020B0604020202020204" charset="0"/>
              </a:rPr>
              <a:t>“</a:t>
            </a:r>
            <a:r>
              <a:rPr lang="bg-BG" sz="2400" b="1" dirty="0">
                <a:solidFill>
                  <a:schemeClr val="accent2">
                    <a:lumMod val="75000"/>
                  </a:schemeClr>
                </a:solidFill>
                <a:latin typeface="Helvetica Neue" panose="020B0604020202020204" charset="0"/>
              </a:rPr>
              <a:t>как</a:t>
            </a:r>
            <a:r>
              <a:rPr lang="en-US" sz="2400" dirty="0">
                <a:solidFill>
                  <a:schemeClr val="accent2">
                    <a:lumMod val="75000"/>
                  </a:schemeClr>
                </a:solidFill>
                <a:latin typeface="Helvetica Neue" panose="020B0604020202020204" charset="0"/>
              </a:rPr>
              <a:t>” </a:t>
            </a:r>
            <a:r>
              <a:rPr lang="bg-BG" sz="2400" dirty="0">
                <a:latin typeface="Helvetica Neue" panose="020B0604020202020204" charset="0"/>
              </a:rPr>
              <a:t>в ученето</a:t>
            </a:r>
            <a:r>
              <a:rPr lang="en-US" sz="2400" dirty="0">
                <a:latin typeface="Helvetica Neue" panose="020B0604020202020204" charset="0"/>
              </a:rPr>
              <a:t>) </a:t>
            </a: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УНИВЕРСАЛЕН ДИЗАЙН ЗА ОБУЧЕНИЕ (</a:t>
            </a:r>
            <a:r>
              <a:rPr lang="bg-BG" sz="2000" b="1" dirty="0" err="1">
                <a:solidFill>
                  <a:srgbClr val="00B0F0"/>
                </a:solidFill>
                <a:latin typeface="Helvetica Neue"/>
                <a:ea typeface="Helvetica Neue"/>
                <a:cs typeface="Helvetica Neue"/>
                <a:sym typeface="Helvetica Neue"/>
              </a:rPr>
              <a:t>УДО</a:t>
            </a:r>
            <a:r>
              <a:rPr lang="bg-BG" sz="2000" b="1" dirty="0">
                <a:solidFill>
                  <a:srgbClr val="00B0F0"/>
                </a:solidFill>
                <a:latin typeface="Helvetica Neue"/>
                <a:ea typeface="Helvetica Neue"/>
                <a:cs typeface="Helvetica Neue"/>
                <a:sym typeface="Helvetica Neue"/>
              </a:rPr>
              <a:t>)</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0298229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12822" y="2385763"/>
            <a:ext cx="11450700" cy="3046948"/>
          </a:xfrm>
          <a:prstGeom prst="rect">
            <a:avLst/>
          </a:prstGeom>
          <a:noFill/>
          <a:ln>
            <a:noFill/>
          </a:ln>
        </p:spPr>
        <p:txBody>
          <a:bodyPr spcFirstLastPara="1" wrap="square" lIns="91425" tIns="45700" rIns="91425" bIns="45700" anchor="t" anchorCtr="0">
            <a:spAutoFit/>
          </a:bodyPr>
          <a:lstStyle/>
          <a:p>
            <a:pPr marL="635000" lvl="0" indent="-457200" algn="just">
              <a:buClr>
                <a:srgbClr val="EC7320"/>
              </a:buClr>
              <a:buSzPts val="2800"/>
              <a:buFont typeface="Wingdings" panose="05000000000000000000" pitchFamily="2" charset="2"/>
              <a:buChar char="v"/>
            </a:pPr>
            <a:r>
              <a:rPr lang="bg-BG" sz="2400" b="1" i="1" dirty="0">
                <a:solidFill>
                  <a:schemeClr val="accent2">
                    <a:lumMod val="75000"/>
                  </a:schemeClr>
                </a:solidFill>
                <a:latin typeface="Helvetica Neue" panose="020B0604020202020204" charset="0"/>
              </a:rPr>
              <a:t>Ангажиране</a:t>
            </a:r>
            <a:r>
              <a:rPr lang="en-US" sz="2400" i="1" dirty="0">
                <a:solidFill>
                  <a:schemeClr val="accent2">
                    <a:lumMod val="75000"/>
                  </a:schemeClr>
                </a:solidFill>
                <a:latin typeface="Helvetica Neue" panose="020B0604020202020204" charset="0"/>
              </a:rPr>
              <a:t>: </a:t>
            </a:r>
            <a:r>
              <a:rPr lang="bg-BG" sz="2400" dirty="0">
                <a:latin typeface="Helvetica Neue" panose="020B0604020202020204" charset="0"/>
              </a:rPr>
              <a:t>Учащите се различават коренно едни от други по начините, по които могат да бъдат ангажирани или мотивирани да учат.</a:t>
            </a:r>
          </a:p>
          <a:p>
            <a:pPr marL="177800" lvl="0" algn="just">
              <a:buClr>
                <a:srgbClr val="EC7320"/>
              </a:buClr>
              <a:buSzPts val="2800"/>
            </a:pPr>
            <a:endParaRPr lang="en-US" sz="2400" dirty="0">
              <a:latin typeface="Helvetica Neue" panose="020B0604020202020204" charset="0"/>
            </a:endParaRPr>
          </a:p>
          <a:p>
            <a:pPr marL="635000" lvl="0" indent="-457200" algn="just">
              <a:buClr>
                <a:srgbClr val="EC7320"/>
              </a:buClr>
              <a:buSzPts val="2800"/>
              <a:buFont typeface="Wingdings" panose="05000000000000000000" pitchFamily="2" charset="2"/>
              <a:buChar char="v"/>
            </a:pPr>
            <a:r>
              <a:rPr lang="bg-BG" sz="2400" b="1" i="1" dirty="0">
                <a:solidFill>
                  <a:schemeClr val="accent2">
                    <a:lumMod val="75000"/>
                  </a:schemeClr>
                </a:solidFill>
                <a:latin typeface="Helvetica Neue" panose="020B0604020202020204" charset="0"/>
              </a:rPr>
              <a:t>Представяне</a:t>
            </a:r>
            <a:r>
              <a:rPr lang="en-US" sz="2400" dirty="0">
                <a:solidFill>
                  <a:schemeClr val="accent2">
                    <a:lumMod val="75000"/>
                  </a:schemeClr>
                </a:solidFill>
                <a:latin typeface="Helvetica Neue" panose="020B0604020202020204" charset="0"/>
              </a:rPr>
              <a:t>:</a:t>
            </a:r>
            <a:r>
              <a:rPr lang="en-US" sz="2400" dirty="0">
                <a:latin typeface="Helvetica Neue" panose="020B0604020202020204" charset="0"/>
              </a:rPr>
              <a:t> </a:t>
            </a:r>
            <a:r>
              <a:rPr lang="bg-BG" sz="2400" dirty="0">
                <a:latin typeface="Helvetica Neue" panose="020B0604020202020204" charset="0"/>
              </a:rPr>
              <a:t>Учащите се различават по начините, по които възприемат и разбират представената им информация.</a:t>
            </a:r>
          </a:p>
          <a:p>
            <a:pPr marL="177800" lvl="0" algn="just">
              <a:buClr>
                <a:srgbClr val="EC7320"/>
              </a:buClr>
              <a:buSzPts val="2800"/>
            </a:pPr>
            <a:endParaRPr lang="en-US" sz="2400" dirty="0">
              <a:latin typeface="Helvetica Neue" panose="020B0604020202020204" charset="0"/>
            </a:endParaRPr>
          </a:p>
          <a:p>
            <a:pPr marL="635000" lvl="0" indent="-457200" algn="just">
              <a:buClr>
                <a:srgbClr val="EC7320"/>
              </a:buClr>
              <a:buSzPts val="2800"/>
              <a:buFont typeface="Wingdings" panose="05000000000000000000" pitchFamily="2" charset="2"/>
              <a:buChar char="v"/>
            </a:pPr>
            <a:r>
              <a:rPr lang="bg-BG" sz="2400" b="1" i="1" dirty="0">
                <a:solidFill>
                  <a:schemeClr val="accent2">
                    <a:lumMod val="75000"/>
                  </a:schemeClr>
                </a:solidFill>
                <a:latin typeface="Helvetica Neue" panose="020B0604020202020204" charset="0"/>
              </a:rPr>
              <a:t>Действие и изразяване</a:t>
            </a:r>
            <a:r>
              <a:rPr lang="en-US" sz="2400" b="1" dirty="0">
                <a:solidFill>
                  <a:schemeClr val="accent2">
                    <a:lumMod val="75000"/>
                  </a:schemeClr>
                </a:solidFill>
                <a:latin typeface="Helvetica Neue" panose="020B0604020202020204" charset="0"/>
              </a:rPr>
              <a:t>: </a:t>
            </a:r>
            <a:r>
              <a:rPr lang="bg-BG" sz="2400" dirty="0">
                <a:latin typeface="Helvetica Neue" panose="020B0604020202020204" charset="0"/>
              </a:rPr>
              <a:t>Учащите се различават по начините, по които се ориентират в учебната среда и изразяват знанията си. </a:t>
            </a:r>
            <a:endParaRPr lang="en-US" sz="2400" dirty="0"/>
          </a:p>
        </p:txBody>
      </p:sp>
      <p:sp>
        <p:nvSpPr>
          <p:cNvPr id="59" name="Google Shape;59;g10c4d38af33_0_5"/>
          <p:cNvSpPr txBox="1"/>
          <p:nvPr/>
        </p:nvSpPr>
        <p:spPr>
          <a:xfrm>
            <a:off x="74034" y="1577941"/>
            <a:ext cx="5525980" cy="839700"/>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800"/>
            </a:pPr>
            <a:r>
              <a:rPr lang="bg-BG" sz="2400" dirty="0">
                <a:solidFill>
                  <a:schemeClr val="accent2">
                    <a:lumMod val="75000"/>
                  </a:schemeClr>
                </a:solidFill>
                <a:latin typeface="Helvetica Neue" panose="020B0604020202020204" charset="0"/>
              </a:rPr>
              <a:t>ПРИНЦИПИТЕ НА ПРАКТИКА</a:t>
            </a:r>
            <a:endParaRPr lang="en-US" sz="2400" dirty="0">
              <a:solidFill>
                <a:schemeClr val="accent2">
                  <a:lumMod val="75000"/>
                </a:schemeClr>
              </a:solidFill>
              <a:latin typeface="Helvetica Neue" panose="020B0604020202020204" charset="0"/>
              <a:ea typeface="Helvetica Neue"/>
              <a:cs typeface="Helvetica Neue"/>
              <a:sym typeface="Helvetica Neue"/>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УНИВЕРСАЛЕН ДИЗАЙН ЗА ОБУЧЕНИЕ (</a:t>
            </a:r>
            <a:r>
              <a:rPr lang="bg-BG" sz="2000" b="1" dirty="0" err="1">
                <a:solidFill>
                  <a:srgbClr val="00B0F0"/>
                </a:solidFill>
                <a:latin typeface="Helvetica Neue"/>
                <a:ea typeface="Helvetica Neue"/>
                <a:cs typeface="Helvetica Neue"/>
                <a:sym typeface="Helvetica Neue"/>
              </a:rPr>
              <a:t>УДО</a:t>
            </a:r>
            <a:r>
              <a:rPr lang="bg-BG" sz="2000" b="1" dirty="0">
                <a:solidFill>
                  <a:srgbClr val="00B0F0"/>
                </a:solidFill>
                <a:latin typeface="Helvetica Neue"/>
                <a:ea typeface="Helvetica Neue"/>
                <a:cs typeface="Helvetica Neue"/>
                <a:sym typeface="Helvetica Neue"/>
              </a:rPr>
              <a:t>)</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9856558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24713" y="1633676"/>
            <a:ext cx="11450700" cy="523180"/>
          </a:xfrm>
          <a:prstGeom prst="rect">
            <a:avLst/>
          </a:prstGeom>
          <a:noFill/>
          <a:ln>
            <a:noFill/>
          </a:ln>
        </p:spPr>
        <p:txBody>
          <a:bodyPr spcFirstLastPara="1" wrap="square" lIns="91425" tIns="45700" rIns="91425" bIns="45700" anchor="t" anchorCtr="0">
            <a:spAutoFit/>
          </a:bodyPr>
          <a:lstStyle/>
          <a:p>
            <a:pPr marL="635000" lvl="0" indent="-457200">
              <a:buClr>
                <a:srgbClr val="EC7320"/>
              </a:buClr>
              <a:buSzPts val="2800"/>
              <a:buFont typeface="Wingdings" panose="05000000000000000000" pitchFamily="2" charset="2"/>
              <a:buChar char="Ø"/>
            </a:pPr>
            <a:endParaRPr lang="en-US" sz="2800" b="1" dirty="0">
              <a:solidFill>
                <a:srgbClr val="0070C0"/>
              </a:solidFill>
              <a:latin typeface="Helvetica Neue"/>
              <a:ea typeface="Helvetica Neue"/>
              <a:cs typeface="Helvetica Neue"/>
              <a:sym typeface="Helvetica Neue"/>
            </a:endParaRPr>
          </a:p>
        </p:txBody>
      </p:sp>
      <p:sp>
        <p:nvSpPr>
          <p:cNvPr id="58" name="Google Shape;58;g10c4d38af33_0_5"/>
          <p:cNvSpPr txBox="1"/>
          <p:nvPr/>
        </p:nvSpPr>
        <p:spPr>
          <a:xfrm>
            <a:off x="727274" y="1986418"/>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УНИВЕРСАЛЕН ДИЗАЙН ЗА ОБУЧЕНИЕ (</a:t>
            </a:r>
            <a:r>
              <a:rPr lang="bg-BG" sz="2000" b="1" dirty="0" err="1">
                <a:solidFill>
                  <a:srgbClr val="00B0F0"/>
                </a:solidFill>
                <a:latin typeface="Helvetica Neue"/>
                <a:ea typeface="Helvetica Neue"/>
                <a:cs typeface="Helvetica Neue"/>
                <a:sym typeface="Helvetica Neue"/>
              </a:rPr>
              <a:t>УДО</a:t>
            </a:r>
            <a:r>
              <a:rPr lang="bg-BG" sz="2000" b="1" dirty="0">
                <a:solidFill>
                  <a:srgbClr val="00B0F0"/>
                </a:solidFill>
                <a:latin typeface="Helvetica Neue"/>
                <a:ea typeface="Helvetica Neue"/>
                <a:cs typeface="Helvetica Neue"/>
                <a:sym typeface="Helvetica Neue"/>
              </a:rPr>
              <a:t>)</a:t>
            </a:r>
            <a:endParaRPr lang="en-US" sz="2000" b="1" dirty="0">
              <a:solidFill>
                <a:srgbClr val="00B0F0"/>
              </a:solidFill>
              <a:latin typeface="Helvetica Neue"/>
              <a:ea typeface="Helvetica Neue"/>
              <a:cs typeface="Helvetica Neue"/>
              <a:sym typeface="Helvetica Neue"/>
            </a:endParaRPr>
          </a:p>
          <a:p>
            <a:pPr lvl="0" algn="r">
              <a:lnSpc>
                <a:spcPct val="90000"/>
              </a:lnSpc>
              <a:buClr>
                <a:schemeClr val="dk1"/>
              </a:buClr>
              <a:buSzPts val="4800"/>
            </a:pPr>
            <a:endParaRPr lang="en-US" sz="2000" b="1" dirty="0">
              <a:solidFill>
                <a:srgbClr val="00B0F0"/>
              </a:solidFill>
              <a:latin typeface="Helvetica Neue"/>
              <a:ea typeface="Helvetica Neue"/>
              <a:cs typeface="Helvetica Neue"/>
              <a:sym typeface="Helvetica Neu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997" t="3214" r="12336" b="5376"/>
          <a:stretch/>
        </p:blipFill>
        <p:spPr>
          <a:xfrm>
            <a:off x="3484028" y="1633676"/>
            <a:ext cx="5532069" cy="4503754"/>
          </a:xfrm>
          <a:prstGeom prst="rect">
            <a:avLst/>
          </a:prstGeom>
        </p:spPr>
      </p:pic>
    </p:spTree>
    <p:extLst>
      <p:ext uri="{BB962C8B-B14F-4D97-AF65-F5344CB8AC3E}">
        <p14:creationId xmlns:p14="http://schemas.microsoft.com/office/powerpoint/2010/main" val="4753195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20861" y="1577941"/>
            <a:ext cx="11030673" cy="4493497"/>
          </a:xfrm>
          <a:prstGeom prst="rect">
            <a:avLst/>
          </a:prstGeom>
          <a:noFill/>
          <a:ln>
            <a:noFill/>
          </a:ln>
        </p:spPr>
        <p:txBody>
          <a:bodyPr spcFirstLastPara="1" wrap="square" lIns="91425" tIns="45700" rIns="91425" bIns="45700" anchor="t" anchorCtr="0">
            <a:spAutoFit/>
          </a:bodyPr>
          <a:lstStyle/>
          <a:p>
            <a:pPr marL="692150" lvl="0" indent="-514350" algn="just">
              <a:buClr>
                <a:srgbClr val="EC7320"/>
              </a:buClr>
              <a:buSzPct val="105000"/>
              <a:buAutoNum type="arabicPeriod"/>
            </a:pPr>
            <a:r>
              <a:rPr lang="bg-BG" sz="2200" dirty="0">
                <a:solidFill>
                  <a:schemeClr val="tx1"/>
                </a:solidFill>
                <a:latin typeface="Helvetica Neue"/>
                <a:ea typeface="Helvetica Neue"/>
                <a:cs typeface="Helvetica Neue"/>
                <a:sym typeface="Helvetica Neue"/>
              </a:rPr>
              <a:t>Определяне на </a:t>
            </a:r>
            <a:r>
              <a:rPr lang="bg-BG" sz="2200" dirty="0">
                <a:solidFill>
                  <a:srgbClr val="0070C0"/>
                </a:solidFill>
                <a:latin typeface="Helvetica Neue"/>
                <a:ea typeface="Helvetica Neue"/>
                <a:cs typeface="Helvetica Neue"/>
                <a:sym typeface="Helvetica Neue"/>
              </a:rPr>
              <a:t>цели</a:t>
            </a:r>
            <a:r>
              <a:rPr lang="bg-BG" sz="2200" dirty="0">
                <a:solidFill>
                  <a:schemeClr val="tx1"/>
                </a:solidFill>
                <a:latin typeface="Helvetica Neue"/>
                <a:ea typeface="Helvetica Neue"/>
                <a:cs typeface="Helvetica Neue"/>
                <a:sym typeface="Helvetica Neue"/>
              </a:rPr>
              <a:t>, които предоставят </a:t>
            </a:r>
            <a:r>
              <a:rPr lang="bg-BG" sz="2200" dirty="0">
                <a:solidFill>
                  <a:schemeClr val="accent2">
                    <a:lumMod val="75000"/>
                  </a:schemeClr>
                </a:solidFill>
                <a:latin typeface="Helvetica Neue"/>
                <a:ea typeface="Helvetica Neue"/>
                <a:cs typeface="Helvetica Neue"/>
                <a:sym typeface="Helvetica Neue"/>
              </a:rPr>
              <a:t>подходящи предизвикателства </a:t>
            </a:r>
            <a:r>
              <a:rPr lang="bg-BG" sz="2200" dirty="0">
                <a:solidFill>
                  <a:schemeClr val="tx1"/>
                </a:solidFill>
                <a:latin typeface="Helvetica Neue"/>
                <a:ea typeface="Helvetica Neue"/>
                <a:cs typeface="Helvetica Neue"/>
                <a:sym typeface="Helvetica Neue"/>
              </a:rPr>
              <a:t>за всички ученици</a:t>
            </a:r>
            <a:r>
              <a:rPr lang="en-US" sz="2200" dirty="0">
                <a:solidFill>
                  <a:schemeClr val="tx1"/>
                </a:solidFill>
                <a:latin typeface="Helvetica Neue"/>
                <a:ea typeface="Helvetica Neue"/>
                <a:cs typeface="Helvetica Neue"/>
                <a:sym typeface="Helvetica Neue"/>
              </a:rPr>
              <a:t>, </a:t>
            </a:r>
            <a:r>
              <a:rPr lang="bg-BG" sz="2200" dirty="0">
                <a:solidFill>
                  <a:schemeClr val="tx1"/>
                </a:solidFill>
                <a:latin typeface="Helvetica Neue"/>
                <a:ea typeface="Helvetica Neue"/>
                <a:cs typeface="Helvetica Neue"/>
                <a:sym typeface="Helvetica Neue"/>
              </a:rPr>
              <a:t>така че средствата да не са част от целта</a:t>
            </a:r>
            <a:r>
              <a:rPr lang="en-US" sz="2200" dirty="0">
                <a:solidFill>
                  <a:schemeClr val="tx1"/>
                </a:solidFill>
                <a:latin typeface="Helvetica Neue"/>
                <a:ea typeface="Helvetica Neue"/>
                <a:cs typeface="Helvetica Neue"/>
                <a:sym typeface="Helvetica Neue"/>
              </a:rPr>
              <a:t>. </a:t>
            </a:r>
          </a:p>
          <a:p>
            <a:pPr marL="692150" lvl="0" indent="-514350" algn="just">
              <a:buClr>
                <a:srgbClr val="EC7320"/>
              </a:buClr>
              <a:buSzPct val="105000"/>
              <a:buAutoNum type="arabicPeriod"/>
            </a:pPr>
            <a:endParaRPr lang="en-US" sz="2200" dirty="0">
              <a:solidFill>
                <a:schemeClr val="tx1"/>
              </a:solidFill>
              <a:latin typeface="Helvetica Neue"/>
              <a:ea typeface="Helvetica Neue"/>
              <a:cs typeface="Helvetica Neue"/>
              <a:sym typeface="Helvetica Neue"/>
            </a:endParaRPr>
          </a:p>
          <a:p>
            <a:pPr marL="692150" lvl="0" indent="-514350" algn="just">
              <a:buClr>
                <a:srgbClr val="EC7320"/>
              </a:buClr>
              <a:buSzPct val="105000"/>
              <a:buAutoNum type="arabicPeriod"/>
            </a:pPr>
            <a:r>
              <a:rPr lang="bg-BG" sz="2200" dirty="0">
                <a:solidFill>
                  <a:schemeClr val="tx1"/>
                </a:solidFill>
                <a:latin typeface="Helvetica Neue"/>
                <a:ea typeface="Helvetica Neue"/>
                <a:cs typeface="Helvetica Neue"/>
                <a:sym typeface="Helvetica Neue"/>
              </a:rPr>
              <a:t>Използване на </a:t>
            </a:r>
            <a:r>
              <a:rPr lang="bg-BG" sz="2200" dirty="0">
                <a:solidFill>
                  <a:srgbClr val="0070C0"/>
                </a:solidFill>
                <a:latin typeface="Helvetica Neue"/>
                <a:ea typeface="Helvetica Neue"/>
                <a:cs typeface="Helvetica Neue"/>
                <a:sym typeface="Helvetica Neue"/>
              </a:rPr>
              <a:t>методи</a:t>
            </a:r>
            <a:r>
              <a:rPr lang="bg-BG" sz="2200" dirty="0">
                <a:solidFill>
                  <a:schemeClr val="tx1"/>
                </a:solidFill>
                <a:latin typeface="Helvetica Neue"/>
                <a:ea typeface="Helvetica Neue"/>
                <a:cs typeface="Helvetica Neue"/>
                <a:sym typeface="Helvetica Neue"/>
              </a:rPr>
              <a:t>, които са достатъчно </a:t>
            </a:r>
            <a:r>
              <a:rPr lang="bg-BG" sz="2200" dirty="0">
                <a:solidFill>
                  <a:schemeClr val="accent2">
                    <a:lumMod val="75000"/>
                  </a:schemeClr>
                </a:solidFill>
                <a:latin typeface="Helvetica Neue"/>
                <a:ea typeface="Helvetica Neue"/>
                <a:cs typeface="Helvetica Neue"/>
                <a:sym typeface="Helvetica Neue"/>
              </a:rPr>
              <a:t>гъвкави и разнообразни</a:t>
            </a:r>
            <a:r>
              <a:rPr lang="bg-BG" sz="2200" dirty="0">
                <a:solidFill>
                  <a:schemeClr val="tx1"/>
                </a:solidFill>
                <a:latin typeface="Helvetica Neue"/>
                <a:ea typeface="Helvetica Neue"/>
                <a:cs typeface="Helvetica Neue"/>
                <a:sym typeface="Helvetica Neue"/>
              </a:rPr>
              <a:t>,</a:t>
            </a:r>
            <a:r>
              <a:rPr lang="bg-BG" sz="2200" dirty="0">
                <a:solidFill>
                  <a:schemeClr val="accent2">
                    <a:lumMod val="75000"/>
                  </a:schemeClr>
                </a:solidFill>
                <a:latin typeface="Helvetica Neue"/>
                <a:ea typeface="Helvetica Neue"/>
                <a:cs typeface="Helvetica Neue"/>
                <a:sym typeface="Helvetica Neue"/>
              </a:rPr>
              <a:t> </a:t>
            </a:r>
            <a:r>
              <a:rPr lang="bg-BG" sz="2200" dirty="0">
                <a:solidFill>
                  <a:schemeClr val="tx1"/>
                </a:solidFill>
                <a:latin typeface="Helvetica Neue"/>
                <a:ea typeface="Helvetica Neue"/>
                <a:cs typeface="Helvetica Neue"/>
                <a:sym typeface="Helvetica Neue"/>
              </a:rPr>
              <a:t>за да подкрепят и предизвикват всички учащи</a:t>
            </a:r>
            <a:r>
              <a:rPr lang="en-US" sz="2200" dirty="0">
                <a:solidFill>
                  <a:schemeClr val="tx1"/>
                </a:solidFill>
                <a:latin typeface="Helvetica Neue"/>
                <a:ea typeface="Helvetica Neue"/>
                <a:cs typeface="Helvetica Neue"/>
                <a:sym typeface="Helvetica Neue"/>
              </a:rPr>
              <a:t>.</a:t>
            </a:r>
          </a:p>
          <a:p>
            <a:pPr marL="692150" lvl="0" indent="-514350" algn="just">
              <a:buClr>
                <a:srgbClr val="EC7320"/>
              </a:buClr>
              <a:buSzPct val="105000"/>
              <a:buAutoNum type="arabicPeriod"/>
            </a:pPr>
            <a:endParaRPr lang="en-US" sz="2200" dirty="0">
              <a:solidFill>
                <a:schemeClr val="tx1"/>
              </a:solidFill>
              <a:latin typeface="Helvetica Neue"/>
              <a:ea typeface="Helvetica Neue"/>
              <a:cs typeface="Helvetica Neue"/>
              <a:sym typeface="Helvetica Neue"/>
            </a:endParaRPr>
          </a:p>
          <a:p>
            <a:pPr marL="692150" lvl="0" indent="-514350" algn="just">
              <a:buClr>
                <a:srgbClr val="EC7320"/>
              </a:buClr>
              <a:buSzPct val="105000"/>
              <a:buAutoNum type="arabicPeriod"/>
            </a:pPr>
            <a:r>
              <a:rPr lang="bg-BG" sz="2200" dirty="0">
                <a:solidFill>
                  <a:schemeClr val="tx1"/>
                </a:solidFill>
                <a:latin typeface="Helvetica Neue"/>
                <a:ea typeface="Helvetica Neue"/>
                <a:cs typeface="Helvetica Neue"/>
                <a:sym typeface="Helvetica Neue"/>
              </a:rPr>
              <a:t>Използване на </a:t>
            </a:r>
            <a:r>
              <a:rPr lang="bg-BG" sz="2200" dirty="0">
                <a:solidFill>
                  <a:srgbClr val="0070C0"/>
                </a:solidFill>
                <a:latin typeface="Helvetica Neue"/>
                <a:ea typeface="Helvetica Neue"/>
                <a:cs typeface="Helvetica Neue"/>
                <a:sym typeface="Helvetica Neue"/>
              </a:rPr>
              <a:t>материали</a:t>
            </a:r>
            <a:r>
              <a:rPr lang="bg-BG" sz="2200" dirty="0">
                <a:solidFill>
                  <a:schemeClr val="tx1"/>
                </a:solidFill>
                <a:latin typeface="Helvetica Neue"/>
                <a:ea typeface="Helvetica Neue"/>
                <a:cs typeface="Helvetica Neue"/>
                <a:sym typeface="Helvetica Neue"/>
              </a:rPr>
              <a:t>, които са </a:t>
            </a:r>
            <a:r>
              <a:rPr lang="bg-BG" sz="2200" dirty="0">
                <a:solidFill>
                  <a:schemeClr val="accent2">
                    <a:lumMod val="75000"/>
                  </a:schemeClr>
                </a:solidFill>
                <a:latin typeface="Helvetica Neue"/>
                <a:ea typeface="Helvetica Neue"/>
                <a:cs typeface="Helvetica Neue"/>
                <a:sym typeface="Helvetica Neue"/>
              </a:rPr>
              <a:t>гъвкави и разнообразни </a:t>
            </a:r>
            <a:r>
              <a:rPr lang="bg-BG" sz="2200" dirty="0">
                <a:solidFill>
                  <a:schemeClr val="tx1"/>
                </a:solidFill>
                <a:latin typeface="Helvetica Neue"/>
                <a:ea typeface="Helvetica Neue"/>
                <a:cs typeface="Helvetica Neue"/>
                <a:sym typeface="Helvetica Neue"/>
              </a:rPr>
              <a:t>и използват максимално съвременните технологии</a:t>
            </a:r>
            <a:r>
              <a:rPr lang="en-US" sz="2200" dirty="0">
                <a:solidFill>
                  <a:schemeClr val="tx1"/>
                </a:solidFill>
                <a:latin typeface="Helvetica Neue"/>
                <a:ea typeface="Helvetica Neue"/>
                <a:cs typeface="Helvetica Neue"/>
                <a:sym typeface="Helvetica Neue"/>
              </a:rPr>
              <a:t> </a:t>
            </a:r>
            <a:r>
              <a:rPr lang="bg-BG" sz="2200" dirty="0">
                <a:solidFill>
                  <a:schemeClr val="tx1"/>
                </a:solidFill>
                <a:latin typeface="Helvetica Neue"/>
                <a:ea typeface="Helvetica Neue"/>
                <a:cs typeface="Helvetica Neue"/>
                <a:sym typeface="Helvetica Neue"/>
              </a:rPr>
              <a:t>като цифровизиран текст</a:t>
            </a:r>
            <a:r>
              <a:rPr lang="en-US" sz="2200" dirty="0">
                <a:solidFill>
                  <a:schemeClr val="tx1"/>
                </a:solidFill>
                <a:latin typeface="Helvetica Neue"/>
                <a:ea typeface="Helvetica Neue"/>
                <a:cs typeface="Helvetica Neue"/>
                <a:sym typeface="Helvetica Neue"/>
              </a:rPr>
              <a:t>, </a:t>
            </a:r>
            <a:r>
              <a:rPr lang="bg-BG" sz="2200" dirty="0">
                <a:solidFill>
                  <a:schemeClr val="tx1"/>
                </a:solidFill>
                <a:latin typeface="Helvetica Neue"/>
                <a:ea typeface="Helvetica Neue"/>
                <a:cs typeface="Helvetica Neue"/>
                <a:sym typeface="Helvetica Neue"/>
              </a:rPr>
              <a:t>мултимедиен софтуер</a:t>
            </a:r>
            <a:r>
              <a:rPr lang="en-US" sz="2200" dirty="0">
                <a:solidFill>
                  <a:schemeClr val="tx1"/>
                </a:solidFill>
                <a:latin typeface="Helvetica Neue"/>
                <a:ea typeface="Helvetica Neue"/>
                <a:cs typeface="Helvetica Neue"/>
                <a:sym typeface="Helvetica Neue"/>
              </a:rPr>
              <a:t>, </a:t>
            </a:r>
            <a:r>
              <a:rPr lang="bg-BG" sz="2200" dirty="0">
                <a:solidFill>
                  <a:schemeClr val="tx1"/>
                </a:solidFill>
                <a:latin typeface="Helvetica Neue"/>
                <a:ea typeface="Helvetica Neue"/>
                <a:cs typeface="Helvetica Neue"/>
                <a:sym typeface="Helvetica Neue"/>
              </a:rPr>
              <a:t>камери</a:t>
            </a:r>
            <a:r>
              <a:rPr lang="en-US" sz="2200" dirty="0">
                <a:solidFill>
                  <a:schemeClr val="tx1"/>
                </a:solidFill>
                <a:latin typeface="Helvetica Neue"/>
                <a:ea typeface="Helvetica Neue"/>
                <a:cs typeface="Helvetica Neue"/>
                <a:sym typeface="Helvetica Neue"/>
              </a:rPr>
              <a:t>, </a:t>
            </a:r>
            <a:r>
              <a:rPr lang="bg-BG" sz="2200" dirty="0">
                <a:solidFill>
                  <a:schemeClr val="tx1"/>
                </a:solidFill>
                <a:latin typeface="Helvetica Neue"/>
                <a:ea typeface="Helvetica Neue"/>
                <a:cs typeface="Helvetica Neue"/>
                <a:sym typeface="Helvetica Neue"/>
              </a:rPr>
              <a:t>диктофони</a:t>
            </a:r>
            <a:r>
              <a:rPr lang="en-US" sz="2200" dirty="0">
                <a:solidFill>
                  <a:schemeClr val="tx1"/>
                </a:solidFill>
                <a:latin typeface="Helvetica Neue"/>
                <a:ea typeface="Helvetica Neue"/>
                <a:cs typeface="Helvetica Neue"/>
                <a:sym typeface="Helvetica Neue"/>
              </a:rPr>
              <a:t> </a:t>
            </a:r>
            <a:r>
              <a:rPr lang="bg-BG" sz="2200" dirty="0">
                <a:solidFill>
                  <a:schemeClr val="tx1"/>
                </a:solidFill>
                <a:latin typeface="Helvetica Neue"/>
                <a:ea typeface="Helvetica Neue"/>
                <a:cs typeface="Helvetica Neue"/>
                <a:sym typeface="Helvetica Neue"/>
              </a:rPr>
              <a:t>и интернет</a:t>
            </a:r>
            <a:r>
              <a:rPr lang="en-US" sz="2200" dirty="0">
                <a:solidFill>
                  <a:schemeClr val="tx1"/>
                </a:solidFill>
                <a:latin typeface="Helvetica Neue"/>
                <a:ea typeface="Helvetica Neue"/>
                <a:cs typeface="Helvetica Neue"/>
                <a:sym typeface="Helvetica Neue"/>
              </a:rPr>
              <a:t>.</a:t>
            </a:r>
          </a:p>
          <a:p>
            <a:pPr marL="692150" lvl="0" indent="-514350" algn="just">
              <a:buClr>
                <a:srgbClr val="EC7320"/>
              </a:buClr>
              <a:buSzPct val="105000"/>
              <a:buAutoNum type="arabicPeriod"/>
            </a:pPr>
            <a:endParaRPr lang="en-US" sz="2200" dirty="0">
              <a:solidFill>
                <a:schemeClr val="tx1"/>
              </a:solidFill>
              <a:latin typeface="Helvetica Neue"/>
              <a:ea typeface="Helvetica Neue"/>
              <a:cs typeface="Helvetica Neue"/>
              <a:sym typeface="Helvetica Neue"/>
            </a:endParaRPr>
          </a:p>
          <a:p>
            <a:pPr marL="692150" lvl="0" indent="-514350" algn="just">
              <a:buClr>
                <a:srgbClr val="EC7320"/>
              </a:buClr>
              <a:buSzPct val="105000"/>
              <a:buAutoNum type="arabicPeriod"/>
            </a:pPr>
            <a:r>
              <a:rPr lang="bg-BG" sz="2200" dirty="0">
                <a:solidFill>
                  <a:schemeClr val="tx1"/>
                </a:solidFill>
                <a:latin typeface="Helvetica Neue"/>
                <a:ea typeface="Helvetica Neue"/>
                <a:cs typeface="Helvetica Neue"/>
                <a:sym typeface="Helvetica Neue"/>
              </a:rPr>
              <a:t>Използване на </a:t>
            </a:r>
            <a:r>
              <a:rPr lang="bg-BG" sz="2200" dirty="0">
                <a:solidFill>
                  <a:srgbClr val="0070C0"/>
                </a:solidFill>
                <a:latin typeface="Helvetica Neue"/>
                <a:ea typeface="Helvetica Neue"/>
                <a:cs typeface="Helvetica Neue"/>
                <a:sym typeface="Helvetica Neue"/>
              </a:rPr>
              <a:t>техники за оценяване</a:t>
            </a:r>
            <a:r>
              <a:rPr lang="bg-BG" sz="2200" dirty="0">
                <a:solidFill>
                  <a:schemeClr val="tx1"/>
                </a:solidFill>
                <a:latin typeface="Helvetica Neue"/>
                <a:ea typeface="Helvetica Neue"/>
                <a:cs typeface="Helvetica Neue"/>
                <a:sym typeface="Helvetica Neue"/>
              </a:rPr>
              <a:t>, които са </a:t>
            </a:r>
            <a:r>
              <a:rPr lang="bg-BG" sz="2200" dirty="0">
                <a:solidFill>
                  <a:schemeClr val="accent2">
                    <a:lumMod val="75000"/>
                  </a:schemeClr>
                </a:solidFill>
                <a:latin typeface="Helvetica Neue"/>
                <a:ea typeface="Helvetica Neue"/>
                <a:cs typeface="Helvetica Neue"/>
                <a:sym typeface="Helvetica Neue"/>
              </a:rPr>
              <a:t>достатъчно гъвкави</a:t>
            </a:r>
            <a:r>
              <a:rPr lang="bg-BG" sz="2200" dirty="0">
                <a:solidFill>
                  <a:schemeClr val="tx1"/>
                </a:solidFill>
                <a:latin typeface="Helvetica Neue"/>
                <a:ea typeface="Helvetica Neue"/>
                <a:cs typeface="Helvetica Neue"/>
                <a:sym typeface="Helvetica Neue"/>
              </a:rPr>
              <a:t>, за да предоставят текуща и точна информация относно обучението и да определят разбирането и знанията на ученика.</a:t>
            </a:r>
            <a:endParaRPr lang="en-US" sz="2400" b="1" dirty="0">
              <a:solidFill>
                <a:srgbClr val="0070C0"/>
              </a:solidFill>
              <a:latin typeface="Helvetica Neue"/>
              <a:ea typeface="Helvetica Neue"/>
              <a:cs typeface="Helvetica Neue"/>
              <a:sym typeface="Helvetica Neue"/>
            </a:endParaRPr>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УНИВЕРСАЛЕН ДИЗАЙН ЗА ОБУЧЕНИЕ (</a:t>
            </a:r>
            <a:r>
              <a:rPr lang="bg-BG" sz="2000" b="1" dirty="0" err="1">
                <a:solidFill>
                  <a:srgbClr val="00B0F0"/>
                </a:solidFill>
                <a:latin typeface="Helvetica Neue"/>
                <a:ea typeface="Helvetica Neue"/>
                <a:cs typeface="Helvetica Neue"/>
                <a:sym typeface="Helvetica Neue"/>
              </a:rPr>
              <a:t>УДО</a:t>
            </a:r>
            <a:r>
              <a:rPr lang="bg-BG" sz="2000" b="1" dirty="0">
                <a:solidFill>
                  <a:srgbClr val="00B0F0"/>
                </a:solidFill>
                <a:latin typeface="Helvetica Neue"/>
                <a:ea typeface="Helvetica Neue"/>
                <a:cs typeface="Helvetica Neue"/>
                <a:sym typeface="Helvetica Neue"/>
              </a:rPr>
              <a:t>)</a:t>
            </a:r>
            <a:endParaRPr lang="en-US" sz="2000" b="1" dirty="0">
              <a:solidFill>
                <a:srgbClr val="00B0F0"/>
              </a:solidFill>
              <a:latin typeface="Helvetica Neue"/>
              <a:ea typeface="Helvetica Neue"/>
              <a:cs typeface="Helvetica Neue"/>
              <a:sym typeface="Helvetica Neue"/>
            </a:endParaRPr>
          </a:p>
          <a:p>
            <a:pPr algn="r">
              <a:lnSpc>
                <a:spcPct val="90000"/>
              </a:lnSpc>
              <a:buClr>
                <a:schemeClr val="dk1"/>
              </a:buClr>
              <a:buSzPts val="4800"/>
            </a:pPr>
            <a:r>
              <a:rPr lang="bg-BG" sz="2000" b="1" dirty="0">
                <a:solidFill>
                  <a:schemeClr val="accent4"/>
                </a:solidFill>
                <a:latin typeface="Helvetica Neue" panose="020B0604020202020204" charset="0"/>
              </a:rPr>
              <a:t>Насоки</a:t>
            </a:r>
            <a:endParaRPr lang="en-US" sz="2000" b="1" dirty="0">
              <a:solidFill>
                <a:schemeClr val="accent4"/>
              </a:solidFill>
              <a:latin typeface="Helvetica Neue" panose="020B0604020202020204" charset="0"/>
              <a:ea typeface="Helvetica Neue"/>
              <a:cs typeface="Helvetica Neue"/>
              <a:sym typeface="Helvetica Neue"/>
            </a:endParaRPr>
          </a:p>
          <a:p>
            <a:pPr lvl="0" algn="r">
              <a:lnSpc>
                <a:spcPct val="90000"/>
              </a:lnSpc>
              <a:buClr>
                <a:schemeClr val="dk1"/>
              </a:buClr>
              <a:buSzPts val="4800"/>
            </a:pP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9730331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532435" y="1577941"/>
            <a:ext cx="11111697" cy="4339609"/>
          </a:xfrm>
          <a:prstGeom prst="rect">
            <a:avLst/>
          </a:prstGeom>
          <a:noFill/>
          <a:ln>
            <a:noFill/>
          </a:ln>
        </p:spPr>
        <p:txBody>
          <a:bodyPr spcFirstLastPara="1" wrap="square" lIns="91425" tIns="45700" rIns="91425" bIns="45700" anchor="t" anchorCtr="0">
            <a:spAutoFit/>
          </a:bodyPr>
          <a:lstStyle/>
          <a:p>
            <a:pPr algn="just">
              <a:spcBef>
                <a:spcPts val="600"/>
              </a:spcBef>
            </a:pPr>
            <a:r>
              <a:rPr lang="bg-BG" sz="2400" dirty="0" err="1">
                <a:solidFill>
                  <a:schemeClr val="accent2">
                    <a:lumMod val="75000"/>
                  </a:schemeClr>
                </a:solidFill>
                <a:latin typeface="Helvetica Neue" panose="020B0604020202020204" charset="0"/>
              </a:rPr>
              <a:t>УДО</a:t>
            </a:r>
            <a:r>
              <a:rPr lang="bg-BG" sz="2400" dirty="0">
                <a:solidFill>
                  <a:schemeClr val="accent2">
                    <a:lumMod val="75000"/>
                  </a:schemeClr>
                </a:solidFill>
                <a:latin typeface="Helvetica Neue" panose="020B0604020202020204" charset="0"/>
              </a:rPr>
              <a:t> в контекста на средното образование</a:t>
            </a:r>
            <a:r>
              <a:rPr lang="en-US" sz="2400" dirty="0">
                <a:solidFill>
                  <a:schemeClr val="accent2">
                    <a:lumMod val="75000"/>
                  </a:schemeClr>
                </a:solidFill>
                <a:latin typeface="Helvetica Neue" panose="020B0604020202020204" charset="0"/>
              </a:rPr>
              <a:t>: </a:t>
            </a:r>
            <a:r>
              <a:rPr lang="bg-BG" sz="2400" dirty="0">
                <a:solidFill>
                  <a:schemeClr val="accent2">
                    <a:lumMod val="75000"/>
                  </a:schemeClr>
                </a:solidFill>
                <a:latin typeface="Helvetica Neue" panose="020B0604020202020204" charset="0"/>
              </a:rPr>
              <a:t>планиране за всички учащи - контролен списък</a:t>
            </a:r>
            <a:endParaRPr lang="en-US" sz="2200" dirty="0">
              <a:latin typeface="Helvetica Neue" panose="020B0604020202020204" charset="0"/>
            </a:endParaRPr>
          </a:p>
          <a:p>
            <a:pPr marL="457200" indent="-457200" algn="just">
              <a:spcBef>
                <a:spcPts val="600"/>
              </a:spcBef>
              <a:buClr>
                <a:schemeClr val="accent2">
                  <a:lumMod val="75000"/>
                </a:schemeClr>
              </a:buClr>
              <a:buFont typeface="Wingdings" panose="05000000000000000000" pitchFamily="2" charset="2"/>
              <a:buChar char="v"/>
            </a:pPr>
            <a:r>
              <a:rPr lang="bg-BG" sz="2200" dirty="0">
                <a:solidFill>
                  <a:srgbClr val="0070C0"/>
                </a:solidFill>
                <a:latin typeface="Helvetica Neue" panose="020B0604020202020204" charset="0"/>
              </a:rPr>
              <a:t>Определихте ли ясни цели</a:t>
            </a:r>
            <a:r>
              <a:rPr lang="en-US" sz="2200" dirty="0">
                <a:latin typeface="Helvetica Neue" panose="020B0604020202020204" charset="0"/>
              </a:rPr>
              <a:t>?</a:t>
            </a:r>
          </a:p>
          <a:p>
            <a:pPr marL="457200" indent="-457200" algn="just">
              <a:spcBef>
                <a:spcPts val="600"/>
              </a:spcBef>
              <a:buClr>
                <a:schemeClr val="accent2">
                  <a:lumMod val="75000"/>
                </a:schemeClr>
              </a:buClr>
              <a:buFont typeface="Wingdings" panose="05000000000000000000" pitchFamily="2" charset="2"/>
              <a:buChar char="v"/>
            </a:pPr>
            <a:r>
              <a:rPr lang="bg-BG" sz="2200" dirty="0">
                <a:solidFill>
                  <a:srgbClr val="0070C0"/>
                </a:solidFill>
                <a:latin typeface="Helvetica Neue" panose="020B0604020202020204" charset="0"/>
              </a:rPr>
              <a:t>Елиминирахте ли бариери, когато приложихте </a:t>
            </a:r>
            <a:r>
              <a:rPr lang="bg-BG" sz="2200" dirty="0">
                <a:latin typeface="Helvetica Neue" panose="020B0604020202020204" charset="0"/>
              </a:rPr>
              <a:t>методите, материалите и начините за оценяване?</a:t>
            </a:r>
            <a:r>
              <a:rPr lang="en-US" sz="2200" dirty="0">
                <a:latin typeface="Helvetica Neue" panose="020B0604020202020204" charset="0"/>
              </a:rPr>
              <a:t> </a:t>
            </a:r>
          </a:p>
          <a:p>
            <a:pPr marL="457200" indent="-457200" algn="just">
              <a:spcBef>
                <a:spcPts val="600"/>
              </a:spcBef>
              <a:buClr>
                <a:schemeClr val="accent2">
                  <a:lumMod val="75000"/>
                </a:schemeClr>
              </a:buClr>
              <a:buFont typeface="Wingdings" panose="05000000000000000000" pitchFamily="2" charset="2"/>
              <a:buChar char="v"/>
            </a:pPr>
            <a:r>
              <a:rPr lang="bg-BG" sz="2200" dirty="0">
                <a:latin typeface="Helvetica Neue" panose="020B0604020202020204" charset="0"/>
              </a:rPr>
              <a:t>Когато планирахте или съставяхте урока си, помислихте ли за </a:t>
            </a:r>
            <a:r>
              <a:rPr lang="bg-BG" sz="2200" dirty="0">
                <a:solidFill>
                  <a:srgbClr val="0070C0"/>
                </a:solidFill>
                <a:latin typeface="Helvetica Neue" panose="020B0604020202020204" charset="0"/>
              </a:rPr>
              <a:t>разнообразни начини за представяне </a:t>
            </a:r>
            <a:r>
              <a:rPr lang="bg-BG" sz="2200" dirty="0">
                <a:latin typeface="Helvetica Neue" panose="020B0604020202020204" charset="0"/>
              </a:rPr>
              <a:t>на понятията и новите идеи</a:t>
            </a:r>
            <a:r>
              <a:rPr lang="en-US" sz="2200" dirty="0">
                <a:latin typeface="Helvetica Neue" panose="020B0604020202020204" charset="0"/>
              </a:rPr>
              <a:t>? </a:t>
            </a:r>
          </a:p>
          <a:p>
            <a:pPr marL="457200" indent="-457200" algn="just">
              <a:spcBef>
                <a:spcPts val="600"/>
              </a:spcBef>
              <a:buClr>
                <a:schemeClr val="accent2">
                  <a:lumMod val="75000"/>
                </a:schemeClr>
              </a:buClr>
              <a:buFont typeface="Wingdings" panose="05000000000000000000" pitchFamily="2" charset="2"/>
              <a:buChar char="v"/>
            </a:pPr>
            <a:r>
              <a:rPr lang="bg-BG" sz="2200" dirty="0">
                <a:latin typeface="Helvetica Neue" panose="020B0604020202020204" charset="0"/>
              </a:rPr>
              <a:t>Когато планирахте или съставяхте урока си, помислихте ли за </a:t>
            </a:r>
            <a:r>
              <a:rPr lang="bg-BG" sz="2200" dirty="0">
                <a:solidFill>
                  <a:srgbClr val="0070C0"/>
                </a:solidFill>
                <a:latin typeface="Helvetica Neue" panose="020B0604020202020204" charset="0"/>
              </a:rPr>
              <a:t>разнообразни начини за изразяване и подкрепа за по-добро разбиране от страна на учениците</a:t>
            </a:r>
            <a:r>
              <a:rPr lang="en-US" sz="2200" dirty="0">
                <a:latin typeface="Helvetica Neue" panose="020B0604020202020204" charset="0"/>
              </a:rPr>
              <a:t>? </a:t>
            </a:r>
          </a:p>
          <a:p>
            <a:pPr marL="457200" indent="-457200" algn="just">
              <a:spcBef>
                <a:spcPts val="600"/>
              </a:spcBef>
              <a:buClr>
                <a:schemeClr val="accent2">
                  <a:lumMod val="75000"/>
                </a:schemeClr>
              </a:buClr>
              <a:buFont typeface="Wingdings" panose="05000000000000000000" pitchFamily="2" charset="2"/>
              <a:buChar char="v"/>
            </a:pPr>
            <a:r>
              <a:rPr lang="bg-BG" sz="2200" dirty="0">
                <a:latin typeface="Helvetica Neue" panose="020B0604020202020204" charset="0"/>
              </a:rPr>
              <a:t>Когато планирахте или съставяхте урока си, помислихте ли за </a:t>
            </a:r>
            <a:r>
              <a:rPr lang="bg-BG" sz="2200" dirty="0">
                <a:solidFill>
                  <a:srgbClr val="0070C0"/>
                </a:solidFill>
                <a:latin typeface="Helvetica Neue" panose="020B0604020202020204" charset="0"/>
              </a:rPr>
              <a:t>разнообразни начини за ангажиране на учениците</a:t>
            </a:r>
            <a:r>
              <a:rPr lang="en-US" sz="2200" dirty="0">
                <a:latin typeface="Helvetica Neue" panose="020B0604020202020204" charset="0"/>
              </a:rPr>
              <a:t>?</a:t>
            </a: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УНИВЕРСАЛЕН ДИЗАЙН ЗА ОБУЧЕНИЕ (</a:t>
            </a:r>
            <a:r>
              <a:rPr lang="bg-BG" sz="2000" b="1" dirty="0" err="1">
                <a:solidFill>
                  <a:srgbClr val="00B0F0"/>
                </a:solidFill>
                <a:latin typeface="Helvetica Neue"/>
                <a:ea typeface="Helvetica Neue"/>
                <a:cs typeface="Helvetica Neue"/>
                <a:sym typeface="Helvetica Neue"/>
              </a:rPr>
              <a:t>УДО</a:t>
            </a:r>
            <a:r>
              <a:rPr lang="bg-BG" sz="2000" b="1" dirty="0">
                <a:solidFill>
                  <a:srgbClr val="00B0F0"/>
                </a:solidFill>
                <a:latin typeface="Helvetica Neue"/>
                <a:ea typeface="Helvetica Neue"/>
                <a:cs typeface="Helvetica Neue"/>
                <a:sym typeface="Helvetica Neue"/>
              </a:rPr>
              <a:t>)</a:t>
            </a:r>
            <a:endParaRPr lang="en-US" sz="2000" b="1" dirty="0">
              <a:solidFill>
                <a:srgbClr val="00B0F0"/>
              </a:solidFill>
              <a:latin typeface="Helvetica Neue"/>
              <a:ea typeface="Helvetica Neue"/>
              <a:cs typeface="Helvetica Neue"/>
              <a:sym typeface="Helvetica Neue"/>
            </a:endParaRPr>
          </a:p>
          <a:p>
            <a:pPr algn="r">
              <a:lnSpc>
                <a:spcPct val="90000"/>
              </a:lnSpc>
              <a:buClr>
                <a:schemeClr val="dk1"/>
              </a:buClr>
              <a:buSzPts val="4800"/>
            </a:pPr>
            <a:r>
              <a:rPr lang="bg-BG" sz="2000" b="1" dirty="0">
                <a:solidFill>
                  <a:schemeClr val="accent4"/>
                </a:solidFill>
                <a:latin typeface="Helvetica Neue" panose="020B0604020202020204" charset="0"/>
              </a:rPr>
              <a:t>Насоки</a:t>
            </a:r>
            <a:endParaRPr lang="en-US" sz="2000" b="1" dirty="0">
              <a:solidFill>
                <a:schemeClr val="accent4"/>
              </a:solidFill>
              <a:latin typeface="Helvetica Neue" panose="020B0604020202020204" charset="0"/>
              <a:ea typeface="Helvetica Neue"/>
              <a:cs typeface="Helvetica Neue"/>
              <a:sym typeface="Helvetica Neue"/>
            </a:endParaRPr>
          </a:p>
          <a:p>
            <a:pPr lvl="0" algn="r">
              <a:lnSpc>
                <a:spcPct val="90000"/>
              </a:lnSpc>
              <a:buClr>
                <a:schemeClr val="dk1"/>
              </a:buClr>
              <a:buSzPts val="4800"/>
            </a:pP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11755285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1984755" y="2764407"/>
            <a:ext cx="9704619" cy="3416279"/>
          </a:xfrm>
          <a:prstGeom prst="rect">
            <a:avLst/>
          </a:prstGeom>
          <a:noFill/>
          <a:ln>
            <a:noFill/>
          </a:ln>
        </p:spPr>
        <p:txBody>
          <a:bodyPr spcFirstLastPara="1" wrap="square" lIns="91425" tIns="45700" rIns="91425" bIns="45700" anchor="t" anchorCtr="0">
            <a:spAutoFit/>
          </a:bodyPr>
          <a:lstStyle/>
          <a:p>
            <a:pPr marL="177800" lvl="0" algn="just">
              <a:buClr>
                <a:srgbClr val="EC7320"/>
              </a:buClr>
              <a:buSzPts val="2800"/>
            </a:pPr>
            <a:r>
              <a:rPr lang="bg-BG" sz="2400" i="1" dirty="0">
                <a:solidFill>
                  <a:schemeClr val="accent2"/>
                </a:solidFill>
                <a:latin typeface="Helvetica Neue" panose="020B0604020202020204" charset="0"/>
              </a:rPr>
              <a:t>Помислете и споделете</a:t>
            </a:r>
            <a:r>
              <a:rPr lang="en-US" sz="2400" i="1" dirty="0">
                <a:solidFill>
                  <a:schemeClr val="accent2"/>
                </a:solidFill>
                <a:latin typeface="Helvetica Neue" panose="020B0604020202020204" charset="0"/>
              </a:rPr>
              <a:t>: </a:t>
            </a:r>
            <a:r>
              <a:rPr lang="bg-BG" sz="2400" i="1" dirty="0">
                <a:solidFill>
                  <a:schemeClr val="accent2"/>
                </a:solidFill>
                <a:latin typeface="Helvetica Neue" panose="020B0604020202020204" charset="0"/>
              </a:rPr>
              <a:t>разделете се на три групи</a:t>
            </a:r>
            <a:r>
              <a:rPr lang="en-US" sz="2400" i="1" dirty="0">
                <a:solidFill>
                  <a:schemeClr val="accent2"/>
                </a:solidFill>
                <a:latin typeface="Helvetica Neue" panose="020B0604020202020204" charset="0"/>
              </a:rPr>
              <a:t>.</a:t>
            </a:r>
          </a:p>
          <a:p>
            <a:pPr marL="177800" lvl="0" algn="just">
              <a:buClr>
                <a:srgbClr val="EC7320"/>
              </a:buClr>
              <a:buSzPts val="2800"/>
            </a:pPr>
            <a:r>
              <a:rPr lang="bg-BG" sz="2400" dirty="0">
                <a:solidFill>
                  <a:srgbClr val="00B0F0"/>
                </a:solidFill>
                <a:latin typeface="Helvetica Neue" panose="020B0604020202020204" charset="0"/>
              </a:rPr>
              <a:t>Група </a:t>
            </a:r>
            <a:r>
              <a:rPr lang="en-US" sz="2400" dirty="0">
                <a:solidFill>
                  <a:srgbClr val="00B0F0"/>
                </a:solidFill>
                <a:latin typeface="Helvetica Neue" panose="020B0604020202020204" charset="0"/>
              </a:rPr>
              <a:t>1: </a:t>
            </a:r>
            <a:r>
              <a:rPr lang="bg-BG" sz="2400" dirty="0">
                <a:solidFill>
                  <a:srgbClr val="00B0F0"/>
                </a:solidFill>
                <a:latin typeface="Helvetica Neue" panose="020B0604020202020204" charset="0"/>
              </a:rPr>
              <a:t>Как можете да ангажирате/мотивирате многообразието от ученици в класа</a:t>
            </a:r>
            <a:r>
              <a:rPr lang="en-US" sz="2400" dirty="0">
                <a:solidFill>
                  <a:srgbClr val="00B0F0"/>
                </a:solidFill>
                <a:latin typeface="Helvetica Neue" panose="020B0604020202020204" charset="0"/>
              </a:rPr>
              <a:t>? </a:t>
            </a:r>
          </a:p>
          <a:p>
            <a:pPr marL="177800" lvl="0" algn="just">
              <a:buClr>
                <a:srgbClr val="EC7320"/>
              </a:buClr>
              <a:buSzPts val="2800"/>
            </a:pPr>
            <a:r>
              <a:rPr lang="bg-BG" sz="2400" dirty="0">
                <a:solidFill>
                  <a:srgbClr val="00B0F0"/>
                </a:solidFill>
                <a:latin typeface="Helvetica Neue" panose="020B0604020202020204" charset="0"/>
              </a:rPr>
              <a:t>Група </a:t>
            </a:r>
            <a:r>
              <a:rPr lang="en-US" sz="2400" dirty="0">
                <a:solidFill>
                  <a:srgbClr val="00B0F0"/>
                </a:solidFill>
                <a:latin typeface="Helvetica Neue" panose="020B0604020202020204" charset="0"/>
              </a:rPr>
              <a:t>2: </a:t>
            </a:r>
            <a:r>
              <a:rPr lang="bg-BG" sz="2400" dirty="0">
                <a:solidFill>
                  <a:srgbClr val="00B0F0"/>
                </a:solidFill>
                <a:latin typeface="Helvetica Neue" panose="020B0604020202020204" charset="0"/>
              </a:rPr>
              <a:t>Как можете да съобразите материалите по предмета така, че да посрещнат предизвикателствата поставени от разнообразието сред учениците</a:t>
            </a:r>
            <a:r>
              <a:rPr lang="en-US" sz="2400" dirty="0">
                <a:solidFill>
                  <a:srgbClr val="00B0F0"/>
                </a:solidFill>
                <a:latin typeface="Helvetica Neue" panose="020B0604020202020204" charset="0"/>
              </a:rPr>
              <a:t>? </a:t>
            </a:r>
          </a:p>
          <a:p>
            <a:pPr marL="177800" lvl="0" algn="just">
              <a:buClr>
                <a:srgbClr val="EC7320"/>
              </a:buClr>
              <a:buSzPts val="2800"/>
            </a:pPr>
            <a:r>
              <a:rPr lang="bg-BG" sz="2400" dirty="0">
                <a:solidFill>
                  <a:srgbClr val="00B0F0"/>
                </a:solidFill>
                <a:latin typeface="Helvetica Neue" panose="020B0604020202020204" charset="0"/>
              </a:rPr>
              <a:t>Група </a:t>
            </a:r>
            <a:r>
              <a:rPr lang="en-US" sz="2400" dirty="0">
                <a:solidFill>
                  <a:srgbClr val="00B0F0"/>
                </a:solidFill>
                <a:latin typeface="Helvetica Neue" panose="020B0604020202020204" charset="0"/>
              </a:rPr>
              <a:t>3: </a:t>
            </a:r>
            <a:r>
              <a:rPr lang="bg-BG" sz="2400" dirty="0">
                <a:solidFill>
                  <a:srgbClr val="00B0F0"/>
                </a:solidFill>
                <a:latin typeface="Helvetica Neue" panose="020B0604020202020204" charset="0"/>
              </a:rPr>
              <a:t>Предложете алтернативни начини за изразяване, които учителите могат да ползват в една класна стая съобразена с принципите на </a:t>
            </a:r>
            <a:r>
              <a:rPr lang="bg-BG" sz="2400" dirty="0" err="1">
                <a:solidFill>
                  <a:srgbClr val="00B0F0"/>
                </a:solidFill>
                <a:latin typeface="Helvetica Neue" panose="020B0604020202020204" charset="0"/>
              </a:rPr>
              <a:t>УДО</a:t>
            </a:r>
            <a:r>
              <a:rPr lang="bg-BG" sz="2400" dirty="0">
                <a:solidFill>
                  <a:srgbClr val="00B0F0"/>
                </a:solidFill>
                <a:latin typeface="Helvetica Neue" panose="020B0604020202020204" charset="0"/>
              </a:rPr>
              <a:t>.</a:t>
            </a:r>
            <a:endParaRPr lang="en-US" sz="2400" dirty="0">
              <a:solidFill>
                <a:srgbClr val="00B0F0"/>
              </a:solidFill>
              <a:latin typeface="Helvetica Neue" panose="020B0604020202020204" charset="0"/>
            </a:endParaRPr>
          </a:p>
        </p:txBody>
      </p:sp>
      <p:sp>
        <p:nvSpPr>
          <p:cNvPr id="58" name="Google Shape;58;g10c4d38af33_0_5"/>
          <p:cNvSpPr txBox="1"/>
          <p:nvPr/>
        </p:nvSpPr>
        <p:spPr>
          <a:xfrm>
            <a:off x="325325" y="1852813"/>
            <a:ext cx="9309329" cy="1058091"/>
          </a:xfrm>
          <a:prstGeom prst="rect">
            <a:avLst/>
          </a:prstGeom>
          <a:noFill/>
          <a:ln>
            <a:noFill/>
          </a:ln>
        </p:spPr>
        <p:txBody>
          <a:bodyPr spcFirstLastPara="1" wrap="square" lIns="91425" tIns="45700" rIns="91425" bIns="45700" anchor="t" anchorCtr="0">
            <a:noAutofit/>
          </a:bodyPr>
          <a:lstStyle/>
          <a:p>
            <a:pPr marL="635000" lvl="0" indent="-457200" algn="ctr">
              <a:buClr>
                <a:srgbClr val="EC7320"/>
              </a:buClr>
              <a:buSzPts val="2800"/>
            </a:pPr>
            <a:r>
              <a:rPr lang="bg-BG" sz="2400" dirty="0">
                <a:solidFill>
                  <a:schemeClr val="tx1"/>
                </a:solidFill>
                <a:latin typeface="Helvetica Neue" charset="0"/>
                <a:ea typeface="Helvetica Neue"/>
                <a:cs typeface="Helvetica Neue"/>
                <a:sym typeface="Helvetica Neue"/>
              </a:rPr>
              <a:t>Как бихте приложили принципите на </a:t>
            </a:r>
            <a:r>
              <a:rPr lang="bg-BG" sz="2400" dirty="0" err="1">
                <a:solidFill>
                  <a:schemeClr val="tx1"/>
                </a:solidFill>
                <a:latin typeface="Helvetica Neue" charset="0"/>
                <a:ea typeface="Helvetica Neue"/>
                <a:cs typeface="Helvetica Neue"/>
                <a:sym typeface="Helvetica Neue"/>
              </a:rPr>
              <a:t>УДО</a:t>
            </a:r>
            <a:r>
              <a:rPr lang="bg-BG" sz="2400" dirty="0">
                <a:solidFill>
                  <a:schemeClr val="tx1"/>
                </a:solidFill>
                <a:latin typeface="Helvetica Neue" charset="0"/>
                <a:ea typeface="Helvetica Neue"/>
                <a:cs typeface="Helvetica Neue"/>
                <a:sym typeface="Helvetica Neue"/>
              </a:rPr>
              <a:t> във вашия контекст</a:t>
            </a:r>
            <a:r>
              <a:rPr lang="en-US" sz="2400" dirty="0">
                <a:solidFill>
                  <a:schemeClr val="tx1"/>
                </a:solidFill>
                <a:latin typeface="Helvetica Neue" charset="0"/>
                <a:ea typeface="Helvetica Neue"/>
                <a:cs typeface="Helvetica Neue"/>
                <a:sym typeface="Helvetica Neue"/>
              </a:rPr>
              <a:t>?</a:t>
            </a:r>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УНИВЕРСАЛЕН ДИЗАЙН ЗА ОБУЧЕНИЕ (</a:t>
            </a:r>
            <a:r>
              <a:rPr lang="bg-BG" sz="2000" b="1" dirty="0" err="1">
                <a:solidFill>
                  <a:srgbClr val="00B0F0"/>
                </a:solidFill>
                <a:latin typeface="Helvetica Neue"/>
                <a:ea typeface="Helvetica Neue"/>
                <a:cs typeface="Helvetica Neue"/>
                <a:sym typeface="Helvetica Neue"/>
              </a:rPr>
              <a:t>УДО</a:t>
            </a:r>
            <a:r>
              <a:rPr lang="bg-BG" sz="2000" b="1" dirty="0">
                <a:solidFill>
                  <a:srgbClr val="00B0F0"/>
                </a:solidFill>
                <a:latin typeface="Helvetica Neue"/>
                <a:ea typeface="Helvetica Neue"/>
                <a:cs typeface="Helvetica Neue"/>
                <a:sym typeface="Helvetica Neue"/>
              </a:rPr>
              <a:t>)</a:t>
            </a:r>
            <a:endParaRPr lang="en-US" sz="2000" b="1" dirty="0">
              <a:solidFill>
                <a:srgbClr val="00B0F0"/>
              </a:solidFill>
              <a:latin typeface="Helvetica Neue"/>
              <a:ea typeface="Helvetica Neue"/>
              <a:cs typeface="Helvetica Neue"/>
              <a:sym typeface="Helvetica Neue"/>
            </a:endParaRPr>
          </a:p>
          <a:p>
            <a:pPr algn="r">
              <a:lnSpc>
                <a:spcPct val="90000"/>
              </a:lnSpc>
              <a:buClr>
                <a:schemeClr val="dk1"/>
              </a:buClr>
              <a:buSzPts val="4800"/>
            </a:pPr>
            <a:r>
              <a:rPr lang="bg-BG" sz="2000" b="1" dirty="0">
                <a:solidFill>
                  <a:schemeClr val="accent4"/>
                </a:solidFill>
                <a:latin typeface="Helvetica Neue" panose="020B0604020202020204" charset="0"/>
              </a:rPr>
              <a:t>Насоки</a:t>
            </a:r>
            <a:endParaRPr lang="en-US" sz="2000" b="1" dirty="0">
              <a:solidFill>
                <a:schemeClr val="accent4"/>
              </a:solidFill>
              <a:latin typeface="Helvetica Neue" panose="020B0604020202020204" charset="0"/>
              <a:ea typeface="Helvetica Neue"/>
              <a:cs typeface="Helvetica Neue"/>
              <a:sym typeface="Helvetica Neue"/>
            </a:endParaRPr>
          </a:p>
          <a:p>
            <a:pPr lvl="0" algn="r">
              <a:lnSpc>
                <a:spcPct val="90000"/>
              </a:lnSpc>
              <a:buClr>
                <a:schemeClr val="dk1"/>
              </a:buClr>
              <a:buSzPts val="4800"/>
            </a:pPr>
            <a:endParaRPr lang="en-US" sz="2000" b="1" dirty="0">
              <a:solidFill>
                <a:srgbClr val="00B0F0"/>
              </a:solidFill>
              <a:latin typeface="Helvetica Neue"/>
              <a:ea typeface="Helvetica Neue"/>
              <a:cs typeface="Helvetica Neue"/>
              <a:sym typeface="Helvetica Neue"/>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441073" y="2189304"/>
            <a:ext cx="1801384" cy="2847979"/>
          </a:xfrm>
          <a:prstGeom prst="rect">
            <a:avLst/>
          </a:prstGeom>
        </p:spPr>
      </p:pic>
    </p:spTree>
    <p:extLst>
      <p:ext uri="{BB962C8B-B14F-4D97-AF65-F5344CB8AC3E}">
        <p14:creationId xmlns:p14="http://schemas.microsoft.com/office/powerpoint/2010/main" val="236185512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bg-BG" sz="6600" b="1" dirty="0">
                <a:solidFill>
                  <a:schemeClr val="lt1"/>
                </a:solidFill>
                <a:latin typeface="Helvetica Neue"/>
                <a:ea typeface="Helvetica Neue"/>
                <a:cs typeface="Helvetica Neue"/>
                <a:sym typeface="Helvetica Neue"/>
              </a:rPr>
              <a:t>АРТ ТЕРАПИЯ И</a:t>
            </a:r>
            <a:endParaRPr lang="bg-BG" sz="2000" b="1" dirty="0">
              <a:solidFill>
                <a:schemeClr val="lt1"/>
              </a:solidFill>
              <a:latin typeface="Helvetica Neue"/>
              <a:ea typeface="Helvetica Neue"/>
              <a:cs typeface="Helvetica Neue"/>
              <a:sym typeface="Helvetica Neue"/>
            </a:endParaRPr>
          </a:p>
          <a:p>
            <a:pPr lvl="0" algn="ctr">
              <a:lnSpc>
                <a:spcPct val="70000"/>
              </a:lnSpc>
              <a:buClr>
                <a:schemeClr val="lt1"/>
              </a:buClr>
              <a:buSzPts val="4840"/>
            </a:pPr>
            <a:br>
              <a:rPr lang="bg-BG" sz="2000" b="1" dirty="0">
                <a:solidFill>
                  <a:schemeClr val="lt1"/>
                </a:solidFill>
                <a:latin typeface="Helvetica Neue"/>
                <a:ea typeface="Helvetica Neue"/>
                <a:cs typeface="Helvetica Neue"/>
                <a:sym typeface="Helvetica Neue"/>
              </a:rPr>
            </a:br>
            <a:r>
              <a:rPr lang="bg-BG" sz="6600" b="1" dirty="0">
                <a:solidFill>
                  <a:schemeClr val="lt1"/>
                </a:solidFill>
                <a:latin typeface="Helvetica Neue"/>
                <a:ea typeface="Helvetica Neue"/>
                <a:cs typeface="Helvetica Neue"/>
                <a:sym typeface="Helvetica Neue"/>
              </a:rPr>
              <a:t>ОБРАЗОВАНИЕ</a:t>
            </a:r>
            <a:endParaRPr lang="en-US" sz="6600" b="1"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73363699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67159" y="1577941"/>
            <a:ext cx="10996023" cy="4909036"/>
          </a:xfrm>
          <a:prstGeom prst="rect">
            <a:avLst/>
          </a:prstGeom>
          <a:noFill/>
        </p:spPr>
        <p:txBody>
          <a:bodyPr wrap="square" rtlCol="0">
            <a:spAutoFit/>
          </a:bodyPr>
          <a:lstStyle/>
          <a:p>
            <a:pPr algn="just"/>
            <a:r>
              <a:rPr lang="bg-BG" sz="2200" dirty="0">
                <a:solidFill>
                  <a:schemeClr val="accent2">
                    <a:lumMod val="75000"/>
                  </a:schemeClr>
                </a:solidFill>
                <a:latin typeface="Helvetica Neue" panose="020B0604020202020204" charset="0"/>
              </a:rPr>
              <a:t>Арт терапията </a:t>
            </a:r>
            <a:r>
              <a:rPr lang="bg-BG" sz="2200" dirty="0">
                <a:latin typeface="Helvetica Neue" panose="020B0604020202020204" charset="0"/>
              </a:rPr>
              <a:t>се основава на разбирането, че нашите творчески произведения могат да ни помогнат да разберем кои сме и да изразим мислите и емоциите, които е невъзможно да изразим с думи. </a:t>
            </a:r>
          </a:p>
          <a:p>
            <a:pPr algn="just"/>
            <a:endParaRPr lang="en-US" sz="2200" dirty="0">
              <a:latin typeface="Helvetica Neue" panose="020B0604020202020204" charset="0"/>
            </a:endParaRPr>
          </a:p>
          <a:p>
            <a:pPr algn="just">
              <a:spcBef>
                <a:spcPts val="600"/>
              </a:spcBef>
            </a:pPr>
            <a:r>
              <a:rPr lang="bg-BG" sz="2200" dirty="0">
                <a:latin typeface="Helvetica Neue" panose="020B0604020202020204" charset="0"/>
              </a:rPr>
              <a:t>Клонове</a:t>
            </a:r>
            <a:r>
              <a:rPr lang="en-US" sz="2200" dirty="0">
                <a:latin typeface="Helvetica Neue" panose="020B0604020202020204" charset="0"/>
              </a:rPr>
              <a:t>: </a:t>
            </a:r>
          </a:p>
          <a:p>
            <a:pPr marL="688975" lvl="0" indent="-293688" algn="just">
              <a:buClr>
                <a:schemeClr val="accent2">
                  <a:lumMod val="75000"/>
                </a:schemeClr>
              </a:buClr>
              <a:buFont typeface="Wingdings" panose="05000000000000000000" pitchFamily="2" charset="2"/>
              <a:buChar char="v"/>
            </a:pPr>
            <a:r>
              <a:rPr lang="bg-BG" sz="2200" dirty="0">
                <a:latin typeface="Helvetica Neue" panose="020B0604020202020204" charset="0"/>
              </a:rPr>
              <a:t>Визуална и пластична арт терапия</a:t>
            </a:r>
            <a:endParaRPr lang="en-US" sz="2200" dirty="0">
              <a:latin typeface="Helvetica Neue" panose="020B0604020202020204" charset="0"/>
            </a:endParaRPr>
          </a:p>
          <a:p>
            <a:pPr marL="688975" lvl="0" indent="-293688" algn="just">
              <a:buClr>
                <a:schemeClr val="accent2">
                  <a:lumMod val="75000"/>
                </a:schemeClr>
              </a:buClr>
              <a:buFont typeface="Wingdings" panose="05000000000000000000" pitchFamily="2" charset="2"/>
              <a:buChar char="v"/>
            </a:pPr>
            <a:r>
              <a:rPr lang="bg-BG" sz="2200" dirty="0">
                <a:latin typeface="Helvetica Neue" panose="020B0604020202020204" charset="0"/>
              </a:rPr>
              <a:t>Театрална терапия</a:t>
            </a:r>
            <a:endParaRPr lang="en-US" sz="2200" dirty="0">
              <a:latin typeface="Helvetica Neue" panose="020B0604020202020204" charset="0"/>
            </a:endParaRPr>
          </a:p>
          <a:p>
            <a:pPr marL="688975" lvl="0" indent="-293688" algn="just">
              <a:buClr>
                <a:schemeClr val="accent2">
                  <a:lumMod val="75000"/>
                </a:schemeClr>
              </a:buClr>
              <a:buFont typeface="Wingdings" panose="05000000000000000000" pitchFamily="2" charset="2"/>
              <a:buChar char="v"/>
            </a:pPr>
            <a:r>
              <a:rPr lang="bg-BG" sz="2200" dirty="0">
                <a:latin typeface="Helvetica Neue" panose="020B0604020202020204" charset="0"/>
              </a:rPr>
              <a:t>Музикална терапия</a:t>
            </a:r>
            <a:endParaRPr lang="en-US" sz="2200" dirty="0">
              <a:latin typeface="Helvetica Neue" panose="020B0604020202020204" charset="0"/>
            </a:endParaRPr>
          </a:p>
          <a:p>
            <a:pPr marL="688975" lvl="0" indent="-293688" algn="just">
              <a:buClr>
                <a:schemeClr val="accent2">
                  <a:lumMod val="75000"/>
                </a:schemeClr>
              </a:buClr>
              <a:buFont typeface="Wingdings" panose="05000000000000000000" pitchFamily="2" charset="2"/>
              <a:buChar char="v"/>
            </a:pPr>
            <a:r>
              <a:rPr lang="bg-BG" sz="2200" dirty="0">
                <a:latin typeface="Helvetica Neue" panose="020B0604020202020204" charset="0"/>
              </a:rPr>
              <a:t>Танцова терапия</a:t>
            </a:r>
            <a:endParaRPr lang="en-US" sz="2200" dirty="0">
              <a:latin typeface="Helvetica Neue" panose="020B0604020202020204" charset="0"/>
            </a:endParaRPr>
          </a:p>
          <a:p>
            <a:pPr marL="688975" lvl="0" indent="-293688" algn="just">
              <a:buClr>
                <a:schemeClr val="accent2">
                  <a:lumMod val="75000"/>
                </a:schemeClr>
              </a:buClr>
              <a:buFont typeface="Wingdings" panose="05000000000000000000" pitchFamily="2" charset="2"/>
              <a:buChar char="v"/>
            </a:pPr>
            <a:r>
              <a:rPr lang="bg-BG" sz="2200" dirty="0" err="1">
                <a:latin typeface="Helvetica Neue" panose="020B0604020202020204" charset="0"/>
              </a:rPr>
              <a:t>Книготерапия</a:t>
            </a:r>
            <a:r>
              <a:rPr lang="en-US" sz="2200" dirty="0">
                <a:latin typeface="Helvetica Neue" panose="020B0604020202020204" charset="0"/>
              </a:rPr>
              <a:t> </a:t>
            </a:r>
          </a:p>
          <a:p>
            <a:pPr marL="688975" lvl="0" indent="-293688" algn="just">
              <a:buClr>
                <a:schemeClr val="accent2">
                  <a:lumMod val="75000"/>
                </a:schemeClr>
              </a:buClr>
              <a:buFont typeface="Wingdings" panose="05000000000000000000" pitchFamily="2" charset="2"/>
              <a:buChar char="v"/>
            </a:pPr>
            <a:r>
              <a:rPr lang="bg-BG" sz="2200" dirty="0">
                <a:latin typeface="Helvetica Neue" panose="020B0604020202020204" charset="0"/>
              </a:rPr>
              <a:t>Терапия с приказки</a:t>
            </a:r>
            <a:endParaRPr lang="en-US" sz="2200" dirty="0">
              <a:latin typeface="Helvetica Neue" panose="020B0604020202020204" charset="0"/>
            </a:endParaRPr>
          </a:p>
          <a:p>
            <a:pPr marL="688975" lvl="0" indent="-293688" algn="just">
              <a:buClr>
                <a:schemeClr val="accent2">
                  <a:lumMod val="75000"/>
                </a:schemeClr>
              </a:buClr>
              <a:buFont typeface="Wingdings" panose="05000000000000000000" pitchFamily="2" charset="2"/>
              <a:buChar char="v"/>
            </a:pPr>
            <a:r>
              <a:rPr lang="bg-BG" sz="2200" dirty="0">
                <a:latin typeface="Helvetica Neue" panose="020B0604020202020204" charset="0"/>
              </a:rPr>
              <a:t>Игрова терапия</a:t>
            </a:r>
            <a:endParaRPr lang="en-US" sz="2200" dirty="0">
              <a:latin typeface="Helvetica Neue" panose="020B0604020202020204" charset="0"/>
            </a:endParaRPr>
          </a:p>
          <a:p>
            <a:pPr marL="688975" lvl="0" indent="-293688" algn="just">
              <a:buClr>
                <a:schemeClr val="accent2">
                  <a:lumMod val="75000"/>
                </a:schemeClr>
              </a:buClr>
              <a:buFont typeface="Wingdings" panose="05000000000000000000" pitchFamily="2" charset="2"/>
              <a:buChar char="v"/>
            </a:pPr>
            <a:r>
              <a:rPr lang="bg-BG" sz="2200" dirty="0" err="1">
                <a:latin typeface="Helvetica Neue" panose="020B0604020202020204" charset="0"/>
              </a:rPr>
              <a:t>Движенческа</a:t>
            </a:r>
            <a:r>
              <a:rPr lang="bg-BG" sz="2200" dirty="0">
                <a:latin typeface="Helvetica Neue" panose="020B0604020202020204" charset="0"/>
              </a:rPr>
              <a:t> терапия</a:t>
            </a:r>
            <a:endParaRPr lang="en-US" sz="2200" dirty="0">
              <a:latin typeface="Helvetica Neue" panose="020B0604020202020204" charset="0"/>
            </a:endParaRPr>
          </a:p>
          <a:p>
            <a:pPr algn="just"/>
            <a:endParaRPr lang="en-US" sz="2200" dirty="0">
              <a:latin typeface="Helvetica Neue" panose="020B0604020202020204" charset="0"/>
            </a:endParaRPr>
          </a:p>
        </p:txBody>
      </p:sp>
      <p:sp>
        <p:nvSpPr>
          <p:cNvPr id="6"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690" b="96897" l="111" r="96556">
                        <a14:foregroundMark x1="2222" y1="38276" x2="22889" y2="58621"/>
                        <a14:foregroundMark x1="16778" y1="58276" x2="1333" y2="86724"/>
                        <a14:foregroundMark x1="8111" y1="36034" x2="28889" y2="33448"/>
                        <a14:foregroundMark x1="11444" y1="52931" x2="23889" y2="32241"/>
                        <a14:foregroundMark x1="47111" y1="5517" x2="43000" y2="37241"/>
                        <a14:foregroundMark x1="59222" y1="8276" x2="47556" y2="40172"/>
                        <a14:foregroundMark x1="49778" y1="81897" x2="68444" y2="92759"/>
                        <a14:foregroundMark x1="56556" y1="69828" x2="90222" y2="92414"/>
                        <a14:foregroundMark x1="69667" y1="56034" x2="81222" y2="78966"/>
                        <a14:foregroundMark x1="8778" y1="29655" x2="111" y2="47241"/>
                        <a14:foregroundMark x1="56778" y1="27759" x2="79111" y2="2931"/>
                      </a14:backgroundRemoval>
                    </a14:imgEffect>
                  </a14:imgLayer>
                </a14:imgProps>
              </a:ext>
              <a:ext uri="{28A0092B-C50C-407E-A947-70E740481C1C}">
                <a14:useLocalDpi xmlns:a14="http://schemas.microsoft.com/office/drawing/2010/main" val="0"/>
              </a:ext>
            </a:extLst>
          </a:blip>
          <a:stretch>
            <a:fillRect/>
          </a:stretch>
        </p:blipFill>
        <p:spPr>
          <a:xfrm>
            <a:off x="7400595" y="2531389"/>
            <a:ext cx="4658492" cy="3002139"/>
          </a:xfrm>
          <a:prstGeom prst="rect">
            <a:avLst/>
          </a:prstGeom>
        </p:spPr>
      </p:pic>
    </p:spTree>
    <p:extLst>
      <p:ext uri="{BB962C8B-B14F-4D97-AF65-F5344CB8AC3E}">
        <p14:creationId xmlns:p14="http://schemas.microsoft.com/office/powerpoint/2010/main" val="345875880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66197" y="2395924"/>
            <a:ext cx="10521600" cy="3012984"/>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bg-BG" sz="7200" b="1" dirty="0">
                <a:solidFill>
                  <a:schemeClr val="lt1"/>
                </a:solidFill>
                <a:latin typeface="Helvetica Neue"/>
                <a:ea typeface="Helvetica Neue"/>
                <a:cs typeface="Helvetica Neue"/>
                <a:sym typeface="Helvetica Neue"/>
              </a:rPr>
              <a:t>Основи за приобщаващо създаване на изкуство </a:t>
            </a:r>
          </a:p>
          <a:p>
            <a:pPr marL="0" marR="0" lvl="0" indent="0" algn="ctr" rtl="0">
              <a:lnSpc>
                <a:spcPct val="70000"/>
              </a:lnSpc>
              <a:spcBef>
                <a:spcPts val="0"/>
              </a:spcBef>
              <a:spcAft>
                <a:spcPts val="0"/>
              </a:spcAft>
              <a:buClr>
                <a:schemeClr val="lt1"/>
              </a:buClr>
              <a:buSzPts val="4840"/>
              <a:buFont typeface="Helvetica Neue"/>
              <a:buNone/>
            </a:pPr>
            <a:r>
              <a:rPr lang="bg-BG" sz="7200" b="1" dirty="0">
                <a:solidFill>
                  <a:schemeClr val="lt1"/>
                </a:solidFill>
                <a:latin typeface="Helvetica Neue"/>
                <a:ea typeface="Helvetica Neue"/>
                <a:cs typeface="Helvetica Neue"/>
                <a:sym typeface="Helvetica Neue"/>
              </a:rPr>
              <a:t>в образованието </a:t>
            </a:r>
            <a:r>
              <a:rPr lang="es-ES" sz="7200" b="1" dirty="0">
                <a:solidFill>
                  <a:schemeClr val="lt1"/>
                </a:solidFill>
                <a:latin typeface="Helvetica Neue"/>
                <a:ea typeface="Helvetica Neue"/>
                <a:cs typeface="Helvetica Neue"/>
                <a:sym typeface="Helvetica Neue"/>
              </a:rPr>
              <a:t>– </a:t>
            </a:r>
            <a:br>
              <a:rPr lang="bg-BG" sz="7200" b="1" dirty="0">
                <a:solidFill>
                  <a:schemeClr val="lt1"/>
                </a:solidFill>
                <a:latin typeface="Helvetica Neue"/>
                <a:ea typeface="Helvetica Neue"/>
                <a:cs typeface="Helvetica Neue"/>
                <a:sym typeface="Helvetica Neue"/>
              </a:rPr>
            </a:br>
            <a:r>
              <a:rPr lang="bg-BG" sz="7200" b="1" dirty="0" err="1">
                <a:solidFill>
                  <a:schemeClr val="lt1"/>
                </a:solidFill>
                <a:latin typeface="Helvetica Neue"/>
                <a:ea typeface="Helvetica Neue"/>
                <a:cs typeface="Helvetica Neue"/>
                <a:sym typeface="Helvetica Neue"/>
              </a:rPr>
              <a:t>УДО</a:t>
            </a:r>
            <a:endParaRPr sz="7200" b="1" i="0" u="none" strike="noStrike" cap="none" dirty="0">
              <a:solidFill>
                <a:schemeClr val="lt1"/>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78733" y="2078087"/>
            <a:ext cx="11446467" cy="3416320"/>
          </a:xfrm>
          <a:prstGeom prst="rect">
            <a:avLst/>
          </a:prstGeom>
          <a:noFill/>
        </p:spPr>
        <p:txBody>
          <a:bodyPr wrap="square" rtlCol="0">
            <a:spAutoFit/>
          </a:bodyPr>
          <a:lstStyle/>
          <a:p>
            <a:pPr algn="just">
              <a:lnSpc>
                <a:spcPct val="150000"/>
              </a:lnSpc>
            </a:pPr>
            <a:r>
              <a:rPr lang="bg-BG" sz="2400" dirty="0">
                <a:solidFill>
                  <a:schemeClr val="accent2">
                    <a:lumMod val="75000"/>
                  </a:schemeClr>
                </a:solidFill>
                <a:latin typeface="Helvetica Neue" panose="020B0604020202020204" charset="0"/>
              </a:rPr>
              <a:t>Арт терапията </a:t>
            </a:r>
            <a:r>
              <a:rPr lang="bg-BG" sz="2400" dirty="0">
                <a:solidFill>
                  <a:schemeClr val="tx1"/>
                </a:solidFill>
                <a:latin typeface="Helvetica Neue" panose="020B0604020202020204" charset="0"/>
              </a:rPr>
              <a:t>се използва при работа с хора със здравословни проблеми</a:t>
            </a:r>
            <a:endParaRPr lang="en-US" sz="2400" dirty="0">
              <a:solidFill>
                <a:srgbClr val="FF0000"/>
              </a:solidFill>
              <a:latin typeface="Helvetica Neue" panose="020B0604020202020204" charset="0"/>
            </a:endParaRPr>
          </a:p>
          <a:p>
            <a:pPr marL="1084263" indent="-342900" algn="just">
              <a:lnSpc>
                <a:spcPct val="150000"/>
              </a:lnSpc>
              <a:buClr>
                <a:schemeClr val="accent2">
                  <a:lumMod val="75000"/>
                </a:schemeClr>
              </a:buClr>
              <a:buFont typeface="Courier New" panose="02070309020205020404" pitchFamily="49" charset="0"/>
              <a:buChar char="o"/>
            </a:pPr>
            <a:r>
              <a:rPr lang="bg-BG" sz="2400" dirty="0">
                <a:solidFill>
                  <a:schemeClr val="accent2">
                    <a:lumMod val="75000"/>
                  </a:schemeClr>
                </a:solidFill>
                <a:latin typeface="Helvetica Neue" panose="020B0604020202020204" charset="0"/>
              </a:rPr>
              <a:t>Социална арт терапия</a:t>
            </a:r>
            <a:endParaRPr lang="en-US" sz="2400" dirty="0">
              <a:solidFill>
                <a:schemeClr val="accent2">
                  <a:lumMod val="75000"/>
                </a:schemeClr>
              </a:solidFill>
              <a:latin typeface="Helvetica Neue" panose="020B0604020202020204" charset="0"/>
            </a:endParaRPr>
          </a:p>
          <a:p>
            <a:pPr marL="1084263" indent="-342900" algn="just">
              <a:lnSpc>
                <a:spcPct val="150000"/>
              </a:lnSpc>
              <a:buClr>
                <a:schemeClr val="accent2">
                  <a:lumMod val="75000"/>
                </a:schemeClr>
              </a:buClr>
              <a:buFont typeface="Courier New" panose="02070309020205020404" pitchFamily="49" charset="0"/>
              <a:buChar char="o"/>
            </a:pPr>
            <a:r>
              <a:rPr lang="bg-BG" sz="2400" dirty="0">
                <a:solidFill>
                  <a:schemeClr val="accent2">
                    <a:lumMod val="75000"/>
                  </a:schemeClr>
                </a:solidFill>
                <a:latin typeface="Helvetica Neue" panose="020B0604020202020204" charset="0"/>
              </a:rPr>
              <a:t>Медицинска арт терапия</a:t>
            </a:r>
            <a:endParaRPr lang="en-US" sz="2400" dirty="0">
              <a:solidFill>
                <a:schemeClr val="accent2">
                  <a:lumMod val="75000"/>
                </a:schemeClr>
              </a:solidFill>
              <a:latin typeface="Helvetica Neue" panose="020B0604020202020204" charset="0"/>
            </a:endParaRPr>
          </a:p>
          <a:p>
            <a:pPr algn="just">
              <a:lnSpc>
                <a:spcPct val="150000"/>
              </a:lnSpc>
            </a:pPr>
            <a:r>
              <a:rPr lang="en-US" sz="2400" b="1" dirty="0">
                <a:solidFill>
                  <a:srgbClr val="0070C0"/>
                </a:solidFill>
                <a:latin typeface="Helvetica Neue" panose="020B0604020202020204" charset="0"/>
              </a:rPr>
              <a:t>				</a:t>
            </a:r>
            <a:endParaRPr lang="en-US" sz="2400" dirty="0">
              <a:solidFill>
                <a:srgbClr val="FF0000"/>
              </a:solidFill>
              <a:latin typeface="Helvetica Neue" panose="020B0604020202020204" charset="0"/>
            </a:endParaRPr>
          </a:p>
          <a:p>
            <a:pPr algn="just">
              <a:lnSpc>
                <a:spcPct val="150000"/>
              </a:lnSpc>
            </a:pPr>
            <a:r>
              <a:rPr lang="bg-BG" sz="2400" dirty="0">
                <a:solidFill>
                  <a:srgbClr val="00B0F0"/>
                </a:solidFill>
                <a:latin typeface="Helvetica Neue" panose="020B0604020202020204" charset="0"/>
              </a:rPr>
              <a:t>Педагогическата арт терапия </a:t>
            </a:r>
            <a:r>
              <a:rPr lang="bg-BG" sz="2400" dirty="0">
                <a:solidFill>
                  <a:schemeClr val="tx1"/>
                </a:solidFill>
                <a:latin typeface="Helvetica Neue" panose="020B0604020202020204" charset="0"/>
              </a:rPr>
              <a:t>се фокусира върху потенциала</a:t>
            </a:r>
            <a:br>
              <a:rPr lang="bg-BG" sz="2400" dirty="0">
                <a:solidFill>
                  <a:schemeClr val="tx1"/>
                </a:solidFill>
                <a:latin typeface="Helvetica Neue" panose="020B0604020202020204" charset="0"/>
              </a:rPr>
            </a:br>
            <a:r>
              <a:rPr lang="bg-BG" sz="2400" dirty="0">
                <a:solidFill>
                  <a:schemeClr val="tx1"/>
                </a:solidFill>
                <a:latin typeface="Helvetica Neue" panose="020B0604020202020204" charset="0"/>
              </a:rPr>
              <a:t>на човека</a:t>
            </a:r>
            <a:r>
              <a:rPr lang="en-US" sz="2400" dirty="0">
                <a:solidFill>
                  <a:schemeClr val="tx1"/>
                </a:solidFill>
                <a:latin typeface="Helvetica Neue" panose="020B0604020202020204" charset="0"/>
              </a:rPr>
              <a:t>.</a:t>
            </a:r>
            <a:endParaRPr lang="en-US" sz="2400" b="1" dirty="0">
              <a:solidFill>
                <a:schemeClr val="tx1"/>
              </a:solidFill>
              <a:latin typeface="Helvetica Neue" panose="020B0604020202020204" charset="0"/>
            </a:endParaRPr>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2912738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080414" y="225787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2260921" y="1668498"/>
            <a:ext cx="9483147" cy="4770537"/>
          </a:xfrm>
          <a:prstGeom prst="rect">
            <a:avLst/>
          </a:prstGeom>
          <a:noFill/>
        </p:spPr>
        <p:txBody>
          <a:bodyPr wrap="square" rtlCol="0">
            <a:spAutoFit/>
          </a:bodyPr>
          <a:lstStyle/>
          <a:p>
            <a:pPr algn="just"/>
            <a:r>
              <a:rPr lang="bg-BG" sz="2200" dirty="0">
                <a:solidFill>
                  <a:srgbClr val="00B0F0"/>
                </a:solidFill>
                <a:latin typeface="Helvetica Neue" panose="020B0604020202020204" charset="0"/>
              </a:rPr>
              <a:t>Как арт терапията помага на децата с умерени, тежки и дълбоки интелектуални увреждания?</a:t>
            </a:r>
          </a:p>
          <a:p>
            <a:pPr marL="0" lvl="0" indent="0" algn="l" rtl="0">
              <a:lnSpc>
                <a:spcPct val="100000"/>
              </a:lnSpc>
              <a:spcBef>
                <a:spcPts val="0"/>
              </a:spcBef>
              <a:spcAft>
                <a:spcPts val="0"/>
              </a:spcAft>
              <a:buSzPts val="1400"/>
              <a:buNone/>
            </a:pPr>
            <a:r>
              <a:rPr lang="ru-RU" sz="2400" b="0" i="0" u="none" strike="noStrike" cap="none" dirty="0" err="1">
                <a:solidFill>
                  <a:schemeClr val="dk1"/>
                </a:solidFill>
                <a:effectLst/>
                <a:latin typeface="Calibri"/>
                <a:ea typeface="Calibri"/>
                <a:cs typeface="Calibri"/>
                <a:sym typeface="Calibri"/>
              </a:rPr>
              <a:t>Учениците</a:t>
            </a:r>
            <a:r>
              <a:rPr lang="ru-RU" sz="2400" b="0" i="0" u="none" strike="noStrike" cap="none" dirty="0">
                <a:solidFill>
                  <a:schemeClr val="dk1"/>
                </a:solidFill>
                <a:effectLst/>
                <a:latin typeface="Calibri"/>
                <a:ea typeface="Calibri"/>
                <a:cs typeface="Calibri"/>
                <a:sym typeface="Calibri"/>
              </a:rPr>
              <a:t> </a:t>
            </a:r>
          </a:p>
          <a:p>
            <a:pPr marL="171450" lvl="0" indent="-171450" algn="l" rtl="0">
              <a:lnSpc>
                <a:spcPct val="100000"/>
              </a:lnSpc>
              <a:spcBef>
                <a:spcPts val="0"/>
              </a:spcBef>
              <a:spcAft>
                <a:spcPts val="0"/>
              </a:spcAft>
              <a:buSzPts val="1400"/>
              <a:buFontTx/>
              <a:buChar char="-"/>
            </a:pPr>
            <a:r>
              <a:rPr lang="ru-RU" sz="2400" b="0" i="0" u="none" strike="noStrike" cap="none" dirty="0">
                <a:solidFill>
                  <a:schemeClr val="dk1"/>
                </a:solidFill>
                <a:effectLst/>
                <a:latin typeface="Calibri"/>
                <a:ea typeface="Calibri"/>
                <a:cs typeface="Calibri"/>
                <a:sym typeface="Calibri"/>
              </a:rPr>
              <a:t>се </a:t>
            </a:r>
            <a:r>
              <a:rPr lang="ru-RU" sz="2400" b="0" i="0" u="none" strike="noStrike" cap="none" dirty="0" err="1">
                <a:solidFill>
                  <a:schemeClr val="dk1"/>
                </a:solidFill>
                <a:effectLst/>
                <a:latin typeface="Calibri"/>
                <a:ea typeface="Calibri"/>
                <a:cs typeface="Calibri"/>
                <a:sym typeface="Calibri"/>
              </a:rPr>
              <a:t>насърчават</a:t>
            </a:r>
            <a:r>
              <a:rPr lang="ru-RU" sz="2400" b="0" i="0" u="none" strike="noStrike" cap="none" dirty="0">
                <a:solidFill>
                  <a:schemeClr val="dk1"/>
                </a:solidFill>
                <a:effectLst/>
                <a:latin typeface="Calibri"/>
                <a:ea typeface="Calibri"/>
                <a:cs typeface="Calibri"/>
                <a:sym typeface="Calibri"/>
              </a:rPr>
              <a:t> да проявят интерес </a:t>
            </a:r>
            <a:r>
              <a:rPr lang="ru-RU" sz="2400" b="0" i="0" u="none" strike="noStrike" cap="none" dirty="0" err="1">
                <a:solidFill>
                  <a:schemeClr val="dk1"/>
                </a:solidFill>
                <a:effectLst/>
                <a:latin typeface="Calibri"/>
                <a:ea typeface="Calibri"/>
                <a:cs typeface="Calibri"/>
                <a:sym typeface="Calibri"/>
              </a:rPr>
              <a:t>към</a:t>
            </a:r>
            <a:r>
              <a:rPr lang="ru-RU" sz="2400" b="0" i="0" u="none" strike="noStrike" cap="none" dirty="0">
                <a:solidFill>
                  <a:schemeClr val="dk1"/>
                </a:solidFill>
                <a:effectLst/>
                <a:latin typeface="Calibri"/>
                <a:ea typeface="Calibri"/>
                <a:cs typeface="Calibri"/>
                <a:sym typeface="Calibri"/>
              </a:rPr>
              <a:t> </a:t>
            </a:r>
            <a:r>
              <a:rPr lang="ru-RU" sz="2400" b="0" i="0" u="none" strike="noStrike" cap="none" dirty="0" err="1">
                <a:solidFill>
                  <a:schemeClr val="dk1"/>
                </a:solidFill>
                <a:effectLst/>
                <a:latin typeface="Calibri"/>
                <a:ea typeface="Calibri"/>
                <a:cs typeface="Calibri"/>
                <a:sym typeface="Calibri"/>
              </a:rPr>
              <a:t>процеса</a:t>
            </a:r>
            <a:r>
              <a:rPr lang="ru-RU" sz="2400" b="0" i="0" u="none" strike="noStrike" cap="none" dirty="0">
                <a:solidFill>
                  <a:schemeClr val="dk1"/>
                </a:solidFill>
                <a:effectLst/>
                <a:latin typeface="Calibri"/>
                <a:ea typeface="Calibri"/>
                <a:cs typeface="Calibri"/>
                <a:sym typeface="Calibri"/>
              </a:rPr>
              <a:t> на </a:t>
            </a:r>
            <a:r>
              <a:rPr lang="ru-RU" sz="2400" b="0" i="0" u="none" strike="noStrike" cap="none" dirty="0" err="1">
                <a:solidFill>
                  <a:schemeClr val="dk1"/>
                </a:solidFill>
                <a:effectLst/>
                <a:latin typeface="Calibri"/>
                <a:ea typeface="Calibri"/>
                <a:cs typeface="Calibri"/>
                <a:sym typeface="Calibri"/>
              </a:rPr>
              <a:t>рисуване</a:t>
            </a:r>
            <a:r>
              <a:rPr lang="ru-RU" sz="2400" b="0" i="0" u="none" strike="noStrike" cap="none" dirty="0">
                <a:solidFill>
                  <a:schemeClr val="dk1"/>
                </a:solidFill>
                <a:effectLst/>
                <a:latin typeface="Calibri"/>
                <a:ea typeface="Calibri"/>
                <a:cs typeface="Calibri"/>
                <a:sym typeface="Calibri"/>
              </a:rPr>
              <a:t> </a:t>
            </a:r>
          </a:p>
          <a:p>
            <a:pPr marL="171450" lvl="0" indent="-171450" algn="l" rtl="0">
              <a:lnSpc>
                <a:spcPct val="100000"/>
              </a:lnSpc>
              <a:spcBef>
                <a:spcPts val="0"/>
              </a:spcBef>
              <a:spcAft>
                <a:spcPts val="0"/>
              </a:spcAft>
              <a:buSzPts val="1400"/>
              <a:buFontTx/>
              <a:buChar char="-"/>
            </a:pPr>
            <a:r>
              <a:rPr lang="ru-RU" sz="2400" b="0" i="0" u="none" strike="noStrike" cap="none" dirty="0">
                <a:solidFill>
                  <a:schemeClr val="dk1"/>
                </a:solidFill>
                <a:effectLst/>
                <a:latin typeface="Calibri"/>
                <a:ea typeface="Calibri"/>
                <a:cs typeface="Calibri"/>
                <a:sym typeface="Calibri"/>
              </a:rPr>
              <a:t>да </a:t>
            </a:r>
            <a:r>
              <a:rPr lang="ru-RU" sz="2400" b="0" i="0" u="none" strike="noStrike" cap="none" dirty="0" err="1">
                <a:solidFill>
                  <a:schemeClr val="dk1"/>
                </a:solidFill>
                <a:effectLst/>
                <a:latin typeface="Calibri"/>
                <a:ea typeface="Calibri"/>
                <a:cs typeface="Calibri"/>
                <a:sym typeface="Calibri"/>
              </a:rPr>
              <a:t>изразяват</a:t>
            </a:r>
            <a:r>
              <a:rPr lang="ru-RU" sz="2400" b="0" i="0" u="none" strike="noStrike" cap="none" dirty="0">
                <a:solidFill>
                  <a:schemeClr val="dk1"/>
                </a:solidFill>
                <a:effectLst/>
                <a:latin typeface="Calibri"/>
                <a:ea typeface="Calibri"/>
                <a:cs typeface="Calibri"/>
                <a:sym typeface="Calibri"/>
              </a:rPr>
              <a:t> </a:t>
            </a:r>
            <a:r>
              <a:rPr lang="ru-RU" sz="2400" b="0" i="0" u="none" strike="noStrike" cap="none" dirty="0" err="1">
                <a:solidFill>
                  <a:schemeClr val="dk1"/>
                </a:solidFill>
                <a:effectLst/>
                <a:latin typeface="Calibri"/>
                <a:ea typeface="Calibri"/>
                <a:cs typeface="Calibri"/>
                <a:sym typeface="Calibri"/>
              </a:rPr>
              <a:t>своите</a:t>
            </a:r>
            <a:r>
              <a:rPr lang="ru-RU" sz="2400" b="0" i="0" u="none" strike="noStrike" cap="none" dirty="0">
                <a:solidFill>
                  <a:schemeClr val="dk1"/>
                </a:solidFill>
                <a:effectLst/>
                <a:latin typeface="Calibri"/>
                <a:ea typeface="Calibri"/>
                <a:cs typeface="Calibri"/>
                <a:sym typeface="Calibri"/>
              </a:rPr>
              <a:t> чувства и </a:t>
            </a:r>
            <a:r>
              <a:rPr lang="ru-RU" sz="2400" b="0" i="0" u="none" strike="noStrike" cap="none" dirty="0" err="1">
                <a:solidFill>
                  <a:schemeClr val="dk1"/>
                </a:solidFill>
                <a:effectLst/>
                <a:latin typeface="Calibri"/>
                <a:ea typeface="Calibri"/>
                <a:cs typeface="Calibri"/>
                <a:sym typeface="Calibri"/>
              </a:rPr>
              <a:t>мисли</a:t>
            </a:r>
            <a:r>
              <a:rPr lang="ru-RU" sz="2400" b="0" i="0" u="none" strike="noStrike" cap="none" dirty="0">
                <a:solidFill>
                  <a:schemeClr val="dk1"/>
                </a:solidFill>
                <a:effectLst/>
                <a:latin typeface="Calibri"/>
                <a:ea typeface="Calibri"/>
                <a:cs typeface="Calibri"/>
                <a:sym typeface="Calibri"/>
              </a:rPr>
              <a:t> чрез творчество</a:t>
            </a:r>
          </a:p>
          <a:p>
            <a:pPr marL="171450" lvl="0" indent="-171450" algn="l" rtl="0">
              <a:lnSpc>
                <a:spcPct val="100000"/>
              </a:lnSpc>
              <a:spcBef>
                <a:spcPts val="0"/>
              </a:spcBef>
              <a:spcAft>
                <a:spcPts val="0"/>
              </a:spcAft>
              <a:buSzPts val="1400"/>
              <a:buFontTx/>
              <a:buChar char="-"/>
            </a:pPr>
            <a:r>
              <a:rPr lang="ru-RU" sz="2400" b="0" i="0" u="none" strike="noStrike" cap="none" dirty="0">
                <a:solidFill>
                  <a:schemeClr val="dk1"/>
                </a:solidFill>
                <a:effectLst/>
                <a:latin typeface="Calibri"/>
                <a:ea typeface="Calibri"/>
                <a:cs typeface="Calibri"/>
                <a:sym typeface="Calibri"/>
              </a:rPr>
              <a:t>да </a:t>
            </a:r>
            <a:r>
              <a:rPr lang="ru-RU" sz="2400" b="0" i="0" u="none" strike="noStrike" cap="none" dirty="0" err="1">
                <a:solidFill>
                  <a:schemeClr val="dk1"/>
                </a:solidFill>
                <a:effectLst/>
                <a:latin typeface="Calibri"/>
                <a:ea typeface="Calibri"/>
                <a:cs typeface="Calibri"/>
                <a:sym typeface="Calibri"/>
              </a:rPr>
              <a:t>използват</a:t>
            </a:r>
            <a:r>
              <a:rPr lang="ru-RU" sz="2400" b="0" i="0" u="none" strike="noStrike" cap="none" dirty="0">
                <a:solidFill>
                  <a:schemeClr val="dk1"/>
                </a:solidFill>
                <a:effectLst/>
                <a:latin typeface="Calibri"/>
                <a:ea typeface="Calibri"/>
                <a:cs typeface="Calibri"/>
                <a:sym typeface="Calibri"/>
              </a:rPr>
              <a:t> ИКТ и да се </a:t>
            </a:r>
            <a:r>
              <a:rPr lang="ru-RU" sz="2400" b="0" i="0" u="none" strike="noStrike" cap="none" dirty="0" err="1">
                <a:solidFill>
                  <a:schemeClr val="dk1"/>
                </a:solidFill>
                <a:effectLst/>
                <a:latin typeface="Calibri"/>
                <a:ea typeface="Calibri"/>
                <a:cs typeface="Calibri"/>
                <a:sym typeface="Calibri"/>
              </a:rPr>
              <a:t>интересуват</a:t>
            </a:r>
            <a:r>
              <a:rPr lang="ru-RU" sz="2400" b="0" i="0" u="none" strike="noStrike" cap="none" dirty="0">
                <a:solidFill>
                  <a:schemeClr val="dk1"/>
                </a:solidFill>
                <a:effectLst/>
                <a:latin typeface="Calibri"/>
                <a:ea typeface="Calibri"/>
                <a:cs typeface="Calibri"/>
                <a:sym typeface="Calibri"/>
              </a:rPr>
              <a:t> от </a:t>
            </a:r>
            <a:r>
              <a:rPr lang="ru-RU" sz="2400" b="0" i="0" u="none" strike="noStrike" cap="none" dirty="0" err="1">
                <a:solidFill>
                  <a:schemeClr val="dk1"/>
                </a:solidFill>
                <a:effectLst/>
                <a:latin typeface="Calibri"/>
                <a:ea typeface="Calibri"/>
                <a:cs typeface="Calibri"/>
                <a:sym typeface="Calibri"/>
              </a:rPr>
              <a:t>възможностите</a:t>
            </a:r>
            <a:r>
              <a:rPr lang="ru-RU" sz="2400" b="0" i="0" u="none" strike="noStrike" cap="none" dirty="0">
                <a:solidFill>
                  <a:schemeClr val="dk1"/>
                </a:solidFill>
                <a:effectLst/>
                <a:latin typeface="Calibri"/>
                <a:ea typeface="Calibri"/>
                <a:cs typeface="Calibri"/>
                <a:sym typeface="Calibri"/>
              </a:rPr>
              <a:t> за </a:t>
            </a:r>
            <a:r>
              <a:rPr lang="ru-RU" sz="2400" b="0" i="0" u="none" strike="noStrike" cap="none" dirty="0" err="1">
                <a:solidFill>
                  <a:schemeClr val="dk1"/>
                </a:solidFill>
                <a:effectLst/>
                <a:latin typeface="Calibri"/>
                <a:ea typeface="Calibri"/>
                <a:cs typeface="Calibri"/>
                <a:sym typeface="Calibri"/>
              </a:rPr>
              <a:t>художествено</a:t>
            </a:r>
            <a:r>
              <a:rPr lang="ru-RU" sz="2400" b="0" i="0" u="none" strike="noStrike" cap="none" dirty="0">
                <a:solidFill>
                  <a:schemeClr val="dk1"/>
                </a:solidFill>
                <a:effectLst/>
                <a:latin typeface="Calibri"/>
                <a:ea typeface="Calibri"/>
                <a:cs typeface="Calibri"/>
                <a:sym typeface="Calibri"/>
              </a:rPr>
              <a:t> </a:t>
            </a:r>
            <a:r>
              <a:rPr lang="ru-RU" sz="2400" b="0" i="0" u="none" strike="noStrike" cap="none" dirty="0" err="1">
                <a:solidFill>
                  <a:schemeClr val="dk1"/>
                </a:solidFill>
                <a:effectLst/>
                <a:latin typeface="Calibri"/>
                <a:ea typeface="Calibri"/>
                <a:cs typeface="Calibri"/>
                <a:sym typeface="Calibri"/>
              </a:rPr>
              <a:t>изразяване</a:t>
            </a:r>
            <a:r>
              <a:rPr lang="ru-RU" sz="2400" b="0" i="0" u="none" strike="noStrike" cap="none" dirty="0">
                <a:solidFill>
                  <a:schemeClr val="dk1"/>
                </a:solidFill>
                <a:effectLst/>
                <a:latin typeface="Calibri"/>
                <a:ea typeface="Calibri"/>
                <a:cs typeface="Calibri"/>
                <a:sym typeface="Calibri"/>
              </a:rPr>
              <a:t> </a:t>
            </a:r>
          </a:p>
          <a:p>
            <a:pPr marL="171450" lvl="0" indent="-171450" algn="l" rtl="0">
              <a:lnSpc>
                <a:spcPct val="100000"/>
              </a:lnSpc>
              <a:spcBef>
                <a:spcPts val="0"/>
              </a:spcBef>
              <a:spcAft>
                <a:spcPts val="0"/>
              </a:spcAft>
              <a:buSzPts val="1400"/>
              <a:buFontTx/>
              <a:buChar char="-"/>
            </a:pPr>
            <a:r>
              <a:rPr lang="ru-RU" sz="2400" b="0" i="0" u="none" strike="noStrike" cap="none" dirty="0">
                <a:solidFill>
                  <a:schemeClr val="dk1"/>
                </a:solidFill>
                <a:effectLst/>
                <a:latin typeface="Calibri"/>
                <a:ea typeface="Calibri"/>
                <a:cs typeface="Calibri"/>
                <a:sym typeface="Calibri"/>
              </a:rPr>
              <a:t>да </a:t>
            </a:r>
            <a:r>
              <a:rPr lang="ru-RU" sz="2400" b="0" i="0" u="none" strike="noStrike" cap="none" dirty="0" err="1">
                <a:solidFill>
                  <a:schemeClr val="dk1"/>
                </a:solidFill>
                <a:effectLst/>
                <a:latin typeface="Calibri"/>
                <a:ea typeface="Calibri"/>
                <a:cs typeface="Calibri"/>
                <a:sym typeface="Calibri"/>
              </a:rPr>
              <a:t>изследват</a:t>
            </a:r>
            <a:r>
              <a:rPr lang="ru-RU" sz="2400" b="0" i="0" u="none" strike="noStrike" cap="none" dirty="0">
                <a:solidFill>
                  <a:schemeClr val="dk1"/>
                </a:solidFill>
                <a:effectLst/>
                <a:latin typeface="Calibri"/>
                <a:ea typeface="Calibri"/>
                <a:cs typeface="Calibri"/>
                <a:sym typeface="Calibri"/>
              </a:rPr>
              <a:t> и </a:t>
            </a:r>
            <a:r>
              <a:rPr lang="ru-RU" sz="2400" b="0" i="0" u="none" strike="noStrike" cap="none" dirty="0" err="1">
                <a:solidFill>
                  <a:schemeClr val="dk1"/>
                </a:solidFill>
                <a:effectLst/>
                <a:latin typeface="Calibri"/>
                <a:ea typeface="Calibri"/>
                <a:cs typeface="Calibri"/>
                <a:sym typeface="Calibri"/>
              </a:rPr>
              <a:t>оценяват</a:t>
            </a:r>
            <a:r>
              <a:rPr lang="ru-RU" sz="2400" b="0" i="0" u="none" strike="noStrike" cap="none" dirty="0">
                <a:solidFill>
                  <a:schemeClr val="dk1"/>
                </a:solidFill>
                <a:effectLst/>
                <a:latin typeface="Calibri"/>
                <a:ea typeface="Calibri"/>
                <a:cs typeface="Calibri"/>
                <a:sym typeface="Calibri"/>
              </a:rPr>
              <a:t> нови творчески подходи </a:t>
            </a:r>
          </a:p>
          <a:p>
            <a:pPr marL="171450" lvl="0" indent="-171450" algn="l" rtl="0">
              <a:lnSpc>
                <a:spcPct val="100000"/>
              </a:lnSpc>
              <a:spcBef>
                <a:spcPts val="0"/>
              </a:spcBef>
              <a:spcAft>
                <a:spcPts val="0"/>
              </a:spcAft>
              <a:buSzPts val="1400"/>
              <a:buFontTx/>
              <a:buChar char="-"/>
            </a:pPr>
            <a:r>
              <a:rPr lang="ru-RU" sz="2400" b="0" i="0" u="none" strike="noStrike" cap="none" dirty="0">
                <a:solidFill>
                  <a:schemeClr val="dk1"/>
                </a:solidFill>
                <a:effectLst/>
                <a:latin typeface="Calibri"/>
                <a:ea typeface="Calibri"/>
                <a:cs typeface="Calibri"/>
                <a:sym typeface="Calibri"/>
              </a:rPr>
              <a:t>да </a:t>
            </a:r>
            <a:r>
              <a:rPr lang="ru-RU" sz="2400" b="0" i="0" u="none" strike="noStrike" cap="none" dirty="0" err="1">
                <a:solidFill>
                  <a:schemeClr val="dk1"/>
                </a:solidFill>
                <a:effectLst/>
                <a:latin typeface="Calibri"/>
                <a:ea typeface="Calibri"/>
                <a:cs typeface="Calibri"/>
                <a:sym typeface="Calibri"/>
              </a:rPr>
              <a:t>забелязват</a:t>
            </a:r>
            <a:r>
              <a:rPr lang="ru-RU" sz="2400" b="0" i="0" u="none" strike="noStrike" cap="none" dirty="0">
                <a:solidFill>
                  <a:schemeClr val="dk1"/>
                </a:solidFill>
                <a:effectLst/>
                <a:latin typeface="Calibri"/>
                <a:ea typeface="Calibri"/>
                <a:cs typeface="Calibri"/>
                <a:sym typeface="Calibri"/>
              </a:rPr>
              <a:t> </a:t>
            </a:r>
            <a:r>
              <a:rPr lang="ru-RU" sz="2400" b="0" i="0" u="none" strike="noStrike" cap="none" dirty="0" err="1">
                <a:solidFill>
                  <a:schemeClr val="dk1"/>
                </a:solidFill>
                <a:effectLst/>
                <a:latin typeface="Calibri"/>
                <a:ea typeface="Calibri"/>
                <a:cs typeface="Calibri"/>
                <a:sym typeface="Calibri"/>
              </a:rPr>
              <a:t>естетически</a:t>
            </a:r>
            <a:r>
              <a:rPr lang="ru-RU" sz="2400" b="0" i="0" u="none" strike="noStrike" cap="none" dirty="0">
                <a:solidFill>
                  <a:schemeClr val="dk1"/>
                </a:solidFill>
                <a:effectLst/>
                <a:latin typeface="Calibri"/>
                <a:ea typeface="Calibri"/>
                <a:cs typeface="Calibri"/>
                <a:sym typeface="Calibri"/>
              </a:rPr>
              <a:t> явления в </a:t>
            </a:r>
            <a:r>
              <a:rPr lang="ru-RU" sz="2400" b="0" i="0" u="none" strike="noStrike" cap="none" dirty="0" err="1">
                <a:solidFill>
                  <a:schemeClr val="dk1"/>
                </a:solidFill>
                <a:effectLst/>
                <a:latin typeface="Calibri"/>
                <a:ea typeface="Calibri"/>
                <a:cs typeface="Calibri"/>
                <a:sym typeface="Calibri"/>
              </a:rPr>
              <a:t>непосредствена</a:t>
            </a:r>
            <a:r>
              <a:rPr lang="ru-RU" sz="2400" b="0" i="0" u="none" strike="noStrike" cap="none" dirty="0">
                <a:solidFill>
                  <a:schemeClr val="dk1"/>
                </a:solidFill>
                <a:effectLst/>
                <a:latin typeface="Calibri"/>
                <a:ea typeface="Calibri"/>
                <a:cs typeface="Calibri"/>
                <a:sym typeface="Calibri"/>
              </a:rPr>
              <a:t> среда </a:t>
            </a:r>
          </a:p>
          <a:p>
            <a:pPr marL="171450" lvl="0" indent="-171450" algn="l" rtl="0">
              <a:lnSpc>
                <a:spcPct val="100000"/>
              </a:lnSpc>
              <a:spcBef>
                <a:spcPts val="0"/>
              </a:spcBef>
              <a:spcAft>
                <a:spcPts val="0"/>
              </a:spcAft>
              <a:buSzPts val="1400"/>
              <a:buFontTx/>
              <a:buChar char="-"/>
            </a:pPr>
            <a:r>
              <a:rPr lang="ru-RU" sz="2400" b="0" i="0" u="none" strike="noStrike" cap="none" dirty="0">
                <a:solidFill>
                  <a:schemeClr val="dk1"/>
                </a:solidFill>
                <a:effectLst/>
                <a:latin typeface="Calibri"/>
                <a:ea typeface="Calibri"/>
                <a:cs typeface="Calibri"/>
                <a:sym typeface="Calibri"/>
              </a:rPr>
              <a:t>да се </a:t>
            </a:r>
            <a:r>
              <a:rPr lang="ru-RU" sz="2400" b="0" i="0" u="none" strike="noStrike" cap="none" dirty="0" err="1">
                <a:solidFill>
                  <a:schemeClr val="dk1"/>
                </a:solidFill>
                <a:effectLst/>
                <a:latin typeface="Calibri"/>
                <a:ea typeface="Calibri"/>
                <a:cs typeface="Calibri"/>
                <a:sym typeface="Calibri"/>
              </a:rPr>
              <a:t>интересуват</a:t>
            </a:r>
            <a:r>
              <a:rPr lang="ru-RU" sz="2400" b="0" i="0" u="none" strike="noStrike" cap="none" dirty="0">
                <a:solidFill>
                  <a:schemeClr val="dk1"/>
                </a:solidFill>
                <a:effectLst/>
                <a:latin typeface="Calibri"/>
                <a:ea typeface="Calibri"/>
                <a:cs typeface="Calibri"/>
                <a:sym typeface="Calibri"/>
              </a:rPr>
              <a:t> от </a:t>
            </a:r>
            <a:r>
              <a:rPr lang="ru-RU" sz="2400" b="0" i="0" u="none" strike="noStrike" cap="none" dirty="0" err="1">
                <a:solidFill>
                  <a:schemeClr val="dk1"/>
                </a:solidFill>
                <a:effectLst/>
                <a:latin typeface="Calibri"/>
                <a:ea typeface="Calibri"/>
                <a:cs typeface="Calibri"/>
                <a:sym typeface="Calibri"/>
              </a:rPr>
              <a:t>своите</a:t>
            </a:r>
            <a:r>
              <a:rPr lang="ru-RU" sz="2400" b="0" i="0" u="none" strike="noStrike" cap="none" dirty="0">
                <a:solidFill>
                  <a:schemeClr val="dk1"/>
                </a:solidFill>
                <a:effectLst/>
                <a:latin typeface="Calibri"/>
                <a:ea typeface="Calibri"/>
                <a:cs typeface="Calibri"/>
                <a:sym typeface="Calibri"/>
              </a:rPr>
              <a:t> творчески </a:t>
            </a:r>
            <a:r>
              <a:rPr lang="ru-RU" sz="2400" b="0" i="0" u="none" strike="noStrike" cap="none" dirty="0" err="1">
                <a:solidFill>
                  <a:schemeClr val="dk1"/>
                </a:solidFill>
                <a:effectLst/>
                <a:latin typeface="Calibri"/>
                <a:ea typeface="Calibri"/>
                <a:cs typeface="Calibri"/>
                <a:sym typeface="Calibri"/>
              </a:rPr>
              <a:t>дейности</a:t>
            </a:r>
            <a:r>
              <a:rPr lang="ru-RU" sz="2400" b="0" i="0" u="none" strike="noStrike" cap="none" dirty="0">
                <a:solidFill>
                  <a:schemeClr val="dk1"/>
                </a:solidFill>
                <a:effectLst/>
                <a:latin typeface="Calibri"/>
                <a:ea typeface="Calibri"/>
                <a:cs typeface="Calibri"/>
                <a:sym typeface="Calibri"/>
              </a:rPr>
              <a:t> и </a:t>
            </a:r>
            <a:r>
              <a:rPr lang="ru-RU" sz="2400" b="0" i="0" u="none" strike="noStrike" cap="none" dirty="0" err="1">
                <a:solidFill>
                  <a:schemeClr val="dk1"/>
                </a:solidFill>
                <a:effectLst/>
                <a:latin typeface="Calibri"/>
                <a:ea typeface="Calibri"/>
                <a:cs typeface="Calibri"/>
                <a:sym typeface="Calibri"/>
              </a:rPr>
              <a:t>тези</a:t>
            </a:r>
            <a:r>
              <a:rPr lang="ru-RU" sz="2400" b="0" i="0" u="none" strike="noStrike" cap="none" dirty="0">
                <a:solidFill>
                  <a:schemeClr val="dk1"/>
                </a:solidFill>
                <a:effectLst/>
                <a:latin typeface="Calibri"/>
                <a:ea typeface="Calibri"/>
                <a:cs typeface="Calibri"/>
                <a:sym typeface="Calibri"/>
              </a:rPr>
              <a:t> на </a:t>
            </a:r>
            <a:r>
              <a:rPr lang="ru-RU" sz="2400" b="0" i="0" u="none" strike="noStrike" cap="none" dirty="0" err="1">
                <a:solidFill>
                  <a:schemeClr val="dk1"/>
                </a:solidFill>
                <a:effectLst/>
                <a:latin typeface="Calibri"/>
                <a:ea typeface="Calibri"/>
                <a:cs typeface="Calibri"/>
                <a:sym typeface="Calibri"/>
              </a:rPr>
              <a:t>своите</a:t>
            </a:r>
            <a:r>
              <a:rPr lang="ru-RU" sz="2400" b="0" i="0" u="none" strike="noStrike" cap="none" dirty="0">
                <a:solidFill>
                  <a:schemeClr val="dk1"/>
                </a:solidFill>
                <a:effectLst/>
                <a:latin typeface="Calibri"/>
                <a:ea typeface="Calibri"/>
                <a:cs typeface="Calibri"/>
                <a:sym typeface="Calibri"/>
              </a:rPr>
              <a:t> приятели </a:t>
            </a:r>
            <a:endParaRPr lang="en-US" sz="2400" b="0" i="0" u="none" strike="noStrike" cap="none" dirty="0">
              <a:solidFill>
                <a:schemeClr val="dk1"/>
              </a:solidFill>
              <a:effectLst/>
              <a:latin typeface="Calibri"/>
              <a:ea typeface="Calibri"/>
              <a:cs typeface="Calibri"/>
              <a:sym typeface="Calibri"/>
            </a:endParaRPr>
          </a:p>
          <a:p>
            <a:pPr algn="just"/>
            <a:endParaRPr lang="ro-RO" sz="2200" b="1" dirty="0">
              <a:solidFill>
                <a:srgbClr val="0070C0"/>
              </a:solidFill>
              <a:latin typeface="Helvetica Neue" panose="020B0604020202020204" charset="0"/>
            </a:endParaRPr>
          </a:p>
          <a:p>
            <a:pPr algn="just"/>
            <a:r>
              <a:rPr lang="en-US" sz="2200" b="1" dirty="0">
                <a:solidFill>
                  <a:srgbClr val="0070C0"/>
                </a:solidFill>
                <a:latin typeface="Helvetica Neue" panose="020B0604020202020204" charset="0"/>
              </a:rPr>
              <a:t>		</a:t>
            </a:r>
            <a:endParaRPr lang="en-US" sz="2200" dirty="0">
              <a:solidFill>
                <a:srgbClr val="FF0000"/>
              </a:solidFill>
              <a:latin typeface="Helvetica Neue" panose="020B0604020202020204" charset="0"/>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460375" y="1668498"/>
            <a:ext cx="2030416" cy="2847979"/>
          </a:xfrm>
          <a:prstGeom prst="rect">
            <a:avLst/>
          </a:prstGeom>
        </p:spPr>
      </p:pic>
    </p:spTree>
    <p:extLst>
      <p:ext uri="{BB962C8B-B14F-4D97-AF65-F5344CB8AC3E}">
        <p14:creationId xmlns:p14="http://schemas.microsoft.com/office/powerpoint/2010/main" val="373213286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657144" y="1808927"/>
            <a:ext cx="9462558" cy="2677656"/>
          </a:xfrm>
          <a:prstGeom prst="rect">
            <a:avLst/>
          </a:prstGeom>
          <a:noFill/>
        </p:spPr>
        <p:txBody>
          <a:bodyPr wrap="square" rtlCol="0">
            <a:spAutoFit/>
          </a:bodyPr>
          <a:lstStyle/>
          <a:p>
            <a:pPr algn="just"/>
            <a:r>
              <a:rPr lang="bg-BG" sz="2400" dirty="0">
                <a:solidFill>
                  <a:schemeClr val="tx1"/>
                </a:solidFill>
                <a:latin typeface="Helvetica Neue" panose="020B0604020202020204" charset="0"/>
              </a:rPr>
              <a:t>Какви са правилата на арт терапията</a:t>
            </a:r>
            <a:r>
              <a:rPr lang="en-US" sz="2400" dirty="0">
                <a:solidFill>
                  <a:schemeClr val="tx1"/>
                </a:solidFill>
                <a:latin typeface="Helvetica Neue" panose="020B0604020202020204" charset="0"/>
              </a:rPr>
              <a:t>?</a:t>
            </a:r>
          </a:p>
          <a:p>
            <a:pPr algn="just"/>
            <a:endParaRPr lang="en-US" sz="2400" b="1" dirty="0">
              <a:solidFill>
                <a:srgbClr val="0070C0"/>
              </a:solidFill>
              <a:latin typeface="Helvetica Neue" panose="020B0604020202020204" charset="0"/>
            </a:endParaRPr>
          </a:p>
          <a:p>
            <a:pPr marL="1492250" indent="-857250" algn="just">
              <a:buFont typeface="Wingdings" panose="05000000000000000000" pitchFamily="2" charset="2"/>
              <a:buChar char="Ø"/>
            </a:pPr>
            <a:r>
              <a:rPr lang="bg-BG" sz="2400" dirty="0">
                <a:solidFill>
                  <a:schemeClr val="accent2">
                    <a:lumMod val="75000"/>
                  </a:schemeClr>
                </a:solidFill>
                <a:latin typeface="Helvetica Neue" panose="020B0604020202020204" charset="0"/>
              </a:rPr>
              <a:t>Поверителност </a:t>
            </a:r>
            <a:endParaRPr lang="en-US" sz="2400" dirty="0">
              <a:solidFill>
                <a:schemeClr val="accent2">
                  <a:lumMod val="75000"/>
                </a:schemeClr>
              </a:solidFill>
              <a:latin typeface="Helvetica Neue" panose="020B0604020202020204" charset="0"/>
            </a:endParaRPr>
          </a:p>
          <a:p>
            <a:pPr marL="1492250" indent="-857250" algn="just">
              <a:buFont typeface="Wingdings" panose="05000000000000000000" pitchFamily="2" charset="2"/>
              <a:buChar char="Ø"/>
            </a:pPr>
            <a:endParaRPr lang="en-US" sz="2400" dirty="0">
              <a:solidFill>
                <a:schemeClr val="accent2">
                  <a:lumMod val="75000"/>
                </a:schemeClr>
              </a:solidFill>
              <a:latin typeface="Helvetica Neue" panose="020B0604020202020204" charset="0"/>
            </a:endParaRPr>
          </a:p>
          <a:p>
            <a:pPr marL="1492250" indent="-857250" algn="just">
              <a:buFont typeface="Wingdings" panose="05000000000000000000" pitchFamily="2" charset="2"/>
              <a:buChar char="Ø"/>
            </a:pPr>
            <a:r>
              <a:rPr lang="bg-BG" sz="2400" dirty="0">
                <a:solidFill>
                  <a:schemeClr val="accent2">
                    <a:lumMod val="75000"/>
                  </a:schemeClr>
                </a:solidFill>
                <a:latin typeface="Helvetica Neue" panose="020B0604020202020204" charset="0"/>
              </a:rPr>
              <a:t>Пространство </a:t>
            </a:r>
            <a:endParaRPr lang="en-US" sz="2400" dirty="0">
              <a:solidFill>
                <a:schemeClr val="accent2">
                  <a:lumMod val="75000"/>
                </a:schemeClr>
              </a:solidFill>
              <a:latin typeface="Helvetica Neue" panose="020B0604020202020204" charset="0"/>
            </a:endParaRPr>
          </a:p>
          <a:p>
            <a:pPr marL="1492250" indent="-857250" algn="just">
              <a:buFont typeface="Wingdings" panose="05000000000000000000" pitchFamily="2" charset="2"/>
              <a:buChar char="Ø"/>
            </a:pPr>
            <a:endParaRPr lang="en-US" sz="2400" dirty="0">
              <a:solidFill>
                <a:schemeClr val="accent2">
                  <a:lumMod val="75000"/>
                </a:schemeClr>
              </a:solidFill>
              <a:latin typeface="Helvetica Neue" panose="020B0604020202020204" charset="0"/>
            </a:endParaRPr>
          </a:p>
          <a:p>
            <a:pPr marL="1492250" indent="-857250" algn="just">
              <a:buFont typeface="Wingdings" panose="05000000000000000000" pitchFamily="2" charset="2"/>
              <a:buChar char="Ø"/>
            </a:pPr>
            <a:r>
              <a:rPr lang="bg-BG" sz="2400" dirty="0">
                <a:solidFill>
                  <a:schemeClr val="accent2">
                    <a:lumMod val="75000"/>
                  </a:schemeClr>
                </a:solidFill>
                <a:latin typeface="Helvetica Neue" panose="020B0604020202020204" charset="0"/>
              </a:rPr>
              <a:t>Разпределение на времето</a:t>
            </a:r>
            <a:endParaRPr lang="ro-RO" sz="2400" dirty="0">
              <a:solidFill>
                <a:schemeClr val="accent2">
                  <a:lumMod val="75000"/>
                </a:schemeClr>
              </a:solidFill>
              <a:latin typeface="Helvetica Neue" panose="020B0604020202020204" charset="0"/>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3" b="89836" l="1761" r="96831">
                        <a14:foregroundMark x1="88204" y1="63450" x2="96831" y2="62320"/>
                        <a14:foregroundMark x1="94278" y1="83573" x2="96303" y2="83573"/>
                        <a14:backgroundMark x1="93310" y1="4312" x2="97623" y2="10472"/>
                      </a14:backgroundRemoval>
                    </a14:imgEffect>
                  </a14:imgLayer>
                </a14:imgProps>
              </a:ext>
              <a:ext uri="{28A0092B-C50C-407E-A947-70E740481C1C}">
                <a14:useLocalDpi xmlns:a14="http://schemas.microsoft.com/office/drawing/2010/main" val="0"/>
              </a:ext>
            </a:extLst>
          </a:blip>
          <a:stretch>
            <a:fillRect/>
          </a:stretch>
        </p:blipFill>
        <p:spPr>
          <a:xfrm>
            <a:off x="6141044" y="1315845"/>
            <a:ext cx="5603025" cy="4804002"/>
          </a:xfrm>
          <a:prstGeom prst="rect">
            <a:avLst/>
          </a:prstGeom>
        </p:spPr>
      </p:pic>
    </p:spTree>
    <p:extLst>
      <p:ext uri="{BB962C8B-B14F-4D97-AF65-F5344CB8AC3E}">
        <p14:creationId xmlns:p14="http://schemas.microsoft.com/office/powerpoint/2010/main" val="2457531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460375" y="1929497"/>
            <a:ext cx="11552949" cy="3739485"/>
          </a:xfrm>
          <a:prstGeom prst="rect">
            <a:avLst/>
          </a:prstGeom>
          <a:noFill/>
        </p:spPr>
        <p:txBody>
          <a:bodyPr wrap="square" rtlCol="0">
            <a:spAutoFit/>
          </a:bodyPr>
          <a:lstStyle/>
          <a:p>
            <a:pPr algn="just"/>
            <a:r>
              <a:rPr lang="bg-BG" sz="2400" dirty="0">
                <a:solidFill>
                  <a:schemeClr val="accent2">
                    <a:lumMod val="75000"/>
                  </a:schemeClr>
                </a:solidFill>
                <a:latin typeface="Helvetica Neue" panose="020B0604020202020204" charset="0"/>
              </a:rPr>
              <a:t>Какви са характеристиките на арт терапията в образованието</a:t>
            </a:r>
            <a:r>
              <a:rPr lang="en-US" sz="2400" dirty="0">
                <a:solidFill>
                  <a:schemeClr val="accent2">
                    <a:lumMod val="75000"/>
                  </a:schemeClr>
                </a:solidFill>
                <a:latin typeface="Helvetica Neue" panose="020B0604020202020204" charset="0"/>
              </a:rPr>
              <a:t>?</a:t>
            </a:r>
            <a:endParaRPr lang="ro-RO" sz="2400" dirty="0">
              <a:solidFill>
                <a:schemeClr val="accent2">
                  <a:lumMod val="75000"/>
                </a:schemeClr>
              </a:solidFill>
              <a:latin typeface="Helvetica Neue" panose="020B0604020202020204" charset="0"/>
            </a:endParaRPr>
          </a:p>
          <a:p>
            <a:pPr algn="just"/>
            <a:r>
              <a:rPr lang="en-US" sz="2400" b="1" dirty="0">
                <a:solidFill>
                  <a:srgbClr val="0070C0"/>
                </a:solidFill>
                <a:latin typeface="Helvetica Neue" panose="020B0604020202020204" charset="0"/>
              </a:rPr>
              <a:t>		</a:t>
            </a:r>
          </a:p>
          <a:p>
            <a:pPr marL="457200" indent="-457200">
              <a:lnSpc>
                <a:spcPct val="150000"/>
              </a:lnSpc>
              <a:buClr>
                <a:schemeClr val="accent2">
                  <a:lumMod val="75000"/>
                </a:schemeClr>
              </a:buClr>
              <a:buFont typeface="Courier New" panose="02070309020205020404" pitchFamily="49" charset="0"/>
              <a:buChar char="o"/>
            </a:pPr>
            <a:r>
              <a:rPr lang="bg-BG" sz="2200" dirty="0">
                <a:latin typeface="Helvetica Neue" panose="020B0604020202020204" charset="0"/>
              </a:rPr>
              <a:t>Комплекс от теоретични и практически идеи, нови методологии</a:t>
            </a:r>
            <a:r>
              <a:rPr lang="en-US" sz="2200" dirty="0">
                <a:latin typeface="Helvetica Neue" panose="020B0604020202020204" charset="0"/>
              </a:rPr>
              <a:t>;</a:t>
            </a:r>
          </a:p>
          <a:p>
            <a:pPr marL="457200" indent="-457200">
              <a:lnSpc>
                <a:spcPct val="150000"/>
              </a:lnSpc>
              <a:buClr>
                <a:schemeClr val="accent2">
                  <a:lumMod val="75000"/>
                </a:schemeClr>
              </a:buClr>
              <a:buFont typeface="Courier New" panose="02070309020205020404" pitchFamily="49" charset="0"/>
              <a:buChar char="o"/>
            </a:pPr>
            <a:r>
              <a:rPr lang="bg-BG" sz="2200" dirty="0">
                <a:latin typeface="Helvetica Neue" panose="020B0604020202020204" charset="0"/>
              </a:rPr>
              <a:t>Разнообразие от връзки със социални, психологични и педагогически явления</a:t>
            </a:r>
            <a:r>
              <a:rPr lang="en-US" sz="2200" dirty="0">
                <a:latin typeface="Helvetica Neue" panose="020B0604020202020204" charset="0"/>
              </a:rPr>
              <a:t>;</a:t>
            </a:r>
          </a:p>
          <a:p>
            <a:pPr marL="457200" indent="-457200">
              <a:lnSpc>
                <a:spcPct val="150000"/>
              </a:lnSpc>
              <a:buClr>
                <a:schemeClr val="accent2">
                  <a:lumMod val="75000"/>
                </a:schemeClr>
              </a:buClr>
              <a:buFont typeface="Courier New" panose="02070309020205020404" pitchFamily="49" charset="0"/>
              <a:buChar char="o"/>
            </a:pPr>
            <a:r>
              <a:rPr lang="bg-BG" sz="2200" dirty="0">
                <a:latin typeface="Helvetica Neue" panose="020B0604020202020204" charset="0"/>
              </a:rPr>
              <a:t>Относителна отделеност </a:t>
            </a:r>
            <a:r>
              <a:rPr lang="en-US" sz="2200" dirty="0">
                <a:latin typeface="Helvetica Neue" panose="020B0604020202020204" charset="0"/>
              </a:rPr>
              <a:t>(</a:t>
            </a:r>
            <a:r>
              <a:rPr lang="bg-BG" sz="2200" dirty="0">
                <a:latin typeface="Helvetica Neue" panose="020B0604020202020204" charset="0"/>
              </a:rPr>
              <a:t>автономия, </a:t>
            </a:r>
            <a:r>
              <a:rPr lang="bg-BG" sz="2200" dirty="0" err="1">
                <a:latin typeface="Helvetica Neue" panose="020B0604020202020204" charset="0"/>
              </a:rPr>
              <a:t>ексклузивност</a:t>
            </a:r>
            <a:r>
              <a:rPr lang="en-US" sz="2200" dirty="0">
                <a:latin typeface="Helvetica Neue" panose="020B0604020202020204" charset="0"/>
              </a:rPr>
              <a:t>) </a:t>
            </a:r>
            <a:r>
              <a:rPr lang="bg-BG" sz="2200" dirty="0">
                <a:latin typeface="Helvetica Neue" panose="020B0604020202020204" charset="0"/>
              </a:rPr>
              <a:t>от другите педагогически дисциплини</a:t>
            </a:r>
            <a:r>
              <a:rPr lang="en-US" sz="2200" dirty="0">
                <a:latin typeface="Helvetica Neue" panose="020B0604020202020204" charset="0"/>
              </a:rPr>
              <a:t>;</a:t>
            </a:r>
          </a:p>
          <a:p>
            <a:pPr marL="457200" indent="-457200">
              <a:lnSpc>
                <a:spcPct val="150000"/>
              </a:lnSpc>
              <a:buClr>
                <a:schemeClr val="accent2">
                  <a:lumMod val="75000"/>
                </a:schemeClr>
              </a:buClr>
              <a:buFont typeface="Courier New" panose="02070309020205020404" pitchFamily="49" charset="0"/>
              <a:buChar char="o"/>
            </a:pPr>
            <a:r>
              <a:rPr lang="bg-BG" sz="2200" dirty="0">
                <a:latin typeface="Helvetica Neue" panose="020B0604020202020204" charset="0"/>
              </a:rPr>
              <a:t>Способност за интеграция и трансформация</a:t>
            </a:r>
            <a:r>
              <a:rPr lang="en-US" sz="2200" dirty="0">
                <a:latin typeface="Helvetica Neue" panose="020B0604020202020204" charset="0"/>
              </a:rPr>
              <a:t>.</a:t>
            </a:r>
          </a:p>
          <a:p>
            <a:pPr marL="457200" indent="-457200" algn="just">
              <a:buFont typeface="Courier New" panose="02070309020205020404" pitchFamily="49" charset="0"/>
              <a:buChar char="o"/>
            </a:pPr>
            <a:endParaRPr lang="en-US" sz="2400" dirty="0">
              <a:solidFill>
                <a:srgbClr val="FF0000"/>
              </a:solidFill>
              <a:latin typeface="Helvetica Neue" panose="020B0604020202020204" charset="0"/>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5201185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44010" y="1577941"/>
            <a:ext cx="7667951" cy="4154984"/>
          </a:xfrm>
          <a:prstGeom prst="rect">
            <a:avLst/>
          </a:prstGeom>
          <a:noFill/>
        </p:spPr>
        <p:txBody>
          <a:bodyPr wrap="square" rtlCol="0">
            <a:spAutoFit/>
          </a:bodyPr>
          <a:lstStyle/>
          <a:p>
            <a:pPr lvl="2"/>
            <a:r>
              <a:rPr lang="bg-BG" sz="2400" b="1" dirty="0">
                <a:solidFill>
                  <a:schemeClr val="accent2">
                    <a:lumMod val="75000"/>
                  </a:schemeClr>
                </a:solidFill>
                <a:latin typeface="Helvetica Neue" panose="020B0604020202020204" charset="0"/>
              </a:rPr>
              <a:t>Танцово-</a:t>
            </a:r>
            <a:r>
              <a:rPr lang="bg-BG" sz="2400" b="1" dirty="0" err="1">
                <a:solidFill>
                  <a:schemeClr val="accent2">
                    <a:lumMod val="75000"/>
                  </a:schemeClr>
                </a:solidFill>
                <a:latin typeface="Helvetica Neue" panose="020B0604020202020204" charset="0"/>
              </a:rPr>
              <a:t>движенческа</a:t>
            </a:r>
            <a:r>
              <a:rPr lang="bg-BG" sz="2400" b="1" dirty="0">
                <a:solidFill>
                  <a:schemeClr val="accent2">
                    <a:lumMod val="75000"/>
                  </a:schemeClr>
                </a:solidFill>
                <a:latin typeface="Helvetica Neue" panose="020B0604020202020204" charset="0"/>
              </a:rPr>
              <a:t> терапия</a:t>
            </a:r>
            <a:endParaRPr lang="en-US" sz="2400" b="1" dirty="0">
              <a:solidFill>
                <a:schemeClr val="accent2">
                  <a:lumMod val="75000"/>
                </a:schemeClr>
              </a:solidFill>
              <a:latin typeface="Helvetica Neue" panose="020B0604020202020204" charset="0"/>
            </a:endParaRPr>
          </a:p>
          <a:p>
            <a:pPr lvl="2"/>
            <a:endParaRPr lang="en-US" sz="2400" dirty="0">
              <a:solidFill>
                <a:schemeClr val="accent2">
                  <a:lumMod val="75000"/>
                </a:schemeClr>
              </a:solidFill>
              <a:latin typeface="Helvetica Neue" panose="020B0604020202020204" charset="0"/>
            </a:endParaRPr>
          </a:p>
          <a:p>
            <a:pPr lvl="2" algn="just">
              <a:buClr>
                <a:schemeClr val="accent2">
                  <a:lumMod val="75000"/>
                </a:schemeClr>
              </a:buClr>
            </a:pPr>
            <a:r>
              <a:rPr lang="bg-BG" sz="2400" dirty="0">
                <a:latin typeface="Helvetica Neue" panose="020B0604020202020204" charset="0"/>
              </a:rPr>
              <a:t>Психотерапевтичното използване на движението и танца за работа с емоционални, когнитивни, социални, поведенчески и физически състояния.</a:t>
            </a:r>
          </a:p>
          <a:p>
            <a:pPr lvl="2">
              <a:buClr>
                <a:schemeClr val="accent2">
                  <a:lumMod val="75000"/>
                </a:schemeClr>
              </a:buClr>
            </a:pPr>
            <a:endParaRPr lang="en-US" sz="2400" dirty="0">
              <a:solidFill>
                <a:schemeClr val="tx1"/>
              </a:solidFill>
              <a:latin typeface="Helvetica Neue" panose="020B0604020202020204" charset="0"/>
            </a:endParaRPr>
          </a:p>
          <a:p>
            <a:pPr lvl="2">
              <a:buClr>
                <a:schemeClr val="accent2">
                  <a:lumMod val="75000"/>
                </a:schemeClr>
              </a:buClr>
            </a:pPr>
            <a:r>
              <a:rPr lang="bg-BG" sz="2400" dirty="0">
                <a:solidFill>
                  <a:schemeClr val="tx1"/>
                </a:solidFill>
                <a:latin typeface="Helvetica Neue" panose="020B0604020202020204" charset="0"/>
              </a:rPr>
              <a:t>Състои се от </a:t>
            </a:r>
            <a:r>
              <a:rPr lang="bg-BG" sz="2400" dirty="0">
                <a:solidFill>
                  <a:schemeClr val="accent2">
                    <a:lumMod val="75000"/>
                  </a:schemeClr>
                </a:solidFill>
                <a:latin typeface="Helvetica Neue" panose="020B0604020202020204" charset="0"/>
              </a:rPr>
              <a:t>четири </a:t>
            </a:r>
            <a:r>
              <a:rPr lang="bg-BG" sz="2400" dirty="0">
                <a:solidFill>
                  <a:schemeClr val="tx1"/>
                </a:solidFill>
                <a:latin typeface="Helvetica Neue" panose="020B0604020202020204" charset="0"/>
              </a:rPr>
              <a:t>стадия</a:t>
            </a:r>
            <a:r>
              <a:rPr lang="en-US" sz="2400" dirty="0">
                <a:solidFill>
                  <a:schemeClr val="tx1"/>
                </a:solidFill>
                <a:latin typeface="Helvetica Neue" panose="020B0604020202020204" charset="0"/>
              </a:rPr>
              <a:t>: </a:t>
            </a:r>
          </a:p>
          <a:p>
            <a:pPr marL="1027113" lvl="2" indent="-457200">
              <a:buClr>
                <a:schemeClr val="accent2">
                  <a:lumMod val="75000"/>
                </a:schemeClr>
              </a:buClr>
              <a:buSzPct val="94000"/>
              <a:buFont typeface="+mj-lt"/>
              <a:buAutoNum type="arabicPeriod"/>
            </a:pPr>
            <a:r>
              <a:rPr lang="bg-BG" sz="2400" dirty="0">
                <a:solidFill>
                  <a:schemeClr val="accent2">
                    <a:lumMod val="75000"/>
                  </a:schemeClr>
                </a:solidFill>
                <a:latin typeface="Helvetica Neue" panose="020B0604020202020204" charset="0"/>
              </a:rPr>
              <a:t>Подготовка </a:t>
            </a:r>
            <a:endParaRPr lang="en-US" sz="2400" dirty="0">
              <a:solidFill>
                <a:schemeClr val="accent2">
                  <a:lumMod val="75000"/>
                </a:schemeClr>
              </a:solidFill>
              <a:latin typeface="Helvetica Neue" panose="020B0604020202020204" charset="0"/>
            </a:endParaRPr>
          </a:p>
          <a:p>
            <a:pPr marL="1027113" lvl="2" indent="-457200">
              <a:buClr>
                <a:schemeClr val="accent2">
                  <a:lumMod val="75000"/>
                </a:schemeClr>
              </a:buClr>
              <a:buSzPct val="94000"/>
              <a:buFont typeface="+mj-lt"/>
              <a:buAutoNum type="arabicPeriod"/>
            </a:pPr>
            <a:r>
              <a:rPr lang="bg-BG" sz="2400" dirty="0">
                <a:solidFill>
                  <a:schemeClr val="accent2">
                    <a:lumMod val="75000"/>
                  </a:schemeClr>
                </a:solidFill>
                <a:latin typeface="Helvetica Neue" panose="020B0604020202020204" charset="0"/>
              </a:rPr>
              <a:t>Инкубационен период</a:t>
            </a:r>
            <a:endParaRPr lang="en-US" sz="2400" dirty="0">
              <a:solidFill>
                <a:schemeClr val="accent2">
                  <a:lumMod val="75000"/>
                </a:schemeClr>
              </a:solidFill>
              <a:latin typeface="Helvetica Neue" panose="020B0604020202020204" charset="0"/>
            </a:endParaRPr>
          </a:p>
          <a:p>
            <a:pPr marL="1027113" lvl="2" indent="-457200">
              <a:buClr>
                <a:schemeClr val="accent2">
                  <a:lumMod val="75000"/>
                </a:schemeClr>
              </a:buClr>
              <a:buSzPct val="94000"/>
              <a:buFont typeface="+mj-lt"/>
              <a:buAutoNum type="arabicPeriod"/>
            </a:pPr>
            <a:r>
              <a:rPr lang="bg-BG" sz="2400" dirty="0">
                <a:solidFill>
                  <a:schemeClr val="accent2">
                    <a:lumMod val="75000"/>
                  </a:schemeClr>
                </a:solidFill>
                <a:latin typeface="Helvetica Neue" panose="020B0604020202020204" charset="0"/>
              </a:rPr>
              <a:t>Просветление</a:t>
            </a:r>
            <a:endParaRPr lang="en-US" sz="2400" dirty="0">
              <a:solidFill>
                <a:schemeClr val="accent2">
                  <a:lumMod val="75000"/>
                </a:schemeClr>
              </a:solidFill>
              <a:latin typeface="Helvetica Neue" panose="020B0604020202020204" charset="0"/>
            </a:endParaRPr>
          </a:p>
          <a:p>
            <a:pPr marL="1027113" lvl="2" indent="-457200">
              <a:buClr>
                <a:schemeClr val="accent2">
                  <a:lumMod val="75000"/>
                </a:schemeClr>
              </a:buClr>
              <a:buSzPct val="94000"/>
              <a:buFont typeface="+mj-lt"/>
              <a:buAutoNum type="arabicPeriod"/>
            </a:pPr>
            <a:r>
              <a:rPr lang="bg-BG" sz="2400" dirty="0">
                <a:solidFill>
                  <a:schemeClr val="accent2">
                    <a:lumMod val="75000"/>
                  </a:schemeClr>
                </a:solidFill>
                <a:latin typeface="Helvetica Neue" panose="020B0604020202020204" charset="0"/>
              </a:rPr>
              <a:t>Оценка</a:t>
            </a:r>
            <a:endParaRPr lang="en-US" sz="2400" dirty="0">
              <a:solidFill>
                <a:schemeClr val="accent2">
                  <a:lumMod val="75000"/>
                </a:schemeClr>
              </a:solidFill>
              <a:latin typeface="Helvetica Neue" panose="020B0604020202020204" charset="0"/>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667" b="100000" l="667" r="99667">
                        <a14:foregroundMark x1="70667" y1="39667" x2="69000" y2="62667"/>
                        <a14:foregroundMark x1="57333" y1="63000" x2="61333" y2="61000"/>
                        <a14:foregroundMark x1="69667" y1="64000" x2="69000" y2="66667"/>
                        <a14:foregroundMark x1="52000" y1="63333" x2="59000" y2="62333"/>
                      </a14:backgroundRemoval>
                    </a14:imgEffect>
                  </a14:imgLayer>
                </a14:imgProps>
              </a:ext>
              <a:ext uri="{28A0092B-C50C-407E-A947-70E740481C1C}">
                <a14:useLocalDpi xmlns:a14="http://schemas.microsoft.com/office/drawing/2010/main" val="0"/>
              </a:ext>
            </a:extLst>
          </a:blip>
          <a:stretch>
            <a:fillRect/>
          </a:stretch>
        </p:blipFill>
        <p:spPr>
          <a:xfrm>
            <a:off x="8414759" y="1346955"/>
            <a:ext cx="3935288" cy="3935288"/>
          </a:xfrm>
          <a:prstGeom prst="rect">
            <a:avLst/>
          </a:prstGeom>
        </p:spPr>
      </p:pic>
    </p:spTree>
    <p:extLst>
      <p:ext uri="{BB962C8B-B14F-4D97-AF65-F5344CB8AC3E}">
        <p14:creationId xmlns:p14="http://schemas.microsoft.com/office/powerpoint/2010/main" val="410735628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484072" y="1965105"/>
            <a:ext cx="6817488" cy="1569660"/>
          </a:xfrm>
          <a:prstGeom prst="rect">
            <a:avLst/>
          </a:prstGeom>
          <a:noFill/>
        </p:spPr>
        <p:txBody>
          <a:bodyPr wrap="square" rtlCol="0">
            <a:spAutoFit/>
          </a:bodyPr>
          <a:lstStyle/>
          <a:p>
            <a:pPr lvl="2" algn="just"/>
            <a:r>
              <a:rPr lang="bg-BG" sz="2400" b="1" dirty="0">
                <a:solidFill>
                  <a:schemeClr val="accent2">
                    <a:lumMod val="75000"/>
                  </a:schemeClr>
                </a:solidFill>
                <a:latin typeface="Helvetica Neue" panose="020B0604020202020204" charset="0"/>
              </a:rPr>
              <a:t>Музикална терапия </a:t>
            </a:r>
            <a:r>
              <a:rPr lang="en-US" sz="2400" dirty="0">
                <a:solidFill>
                  <a:schemeClr val="accent2">
                    <a:lumMod val="75000"/>
                  </a:schemeClr>
                </a:solidFill>
                <a:latin typeface="Helvetica Neue" panose="020B0604020202020204" charset="0"/>
              </a:rPr>
              <a:t>– </a:t>
            </a:r>
            <a:r>
              <a:rPr lang="bg-BG" sz="2400" dirty="0">
                <a:latin typeface="Helvetica Neue" panose="020B0604020202020204" charset="0"/>
              </a:rPr>
              <a:t>използване на музиката като част от терапевтични отношения за работа с физическите, емоционални, когнитивни и социални нужди на индивида.</a:t>
            </a: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sp>
        <p:nvSpPr>
          <p:cNvPr id="4" name="Rectangle 3"/>
          <p:cNvSpPr/>
          <p:nvPr/>
        </p:nvSpPr>
        <p:spPr>
          <a:xfrm>
            <a:off x="2228618" y="4851230"/>
            <a:ext cx="9388202" cy="1323439"/>
          </a:xfrm>
          <a:prstGeom prst="rect">
            <a:avLst/>
          </a:prstGeom>
        </p:spPr>
        <p:txBody>
          <a:bodyPr wrap="square">
            <a:spAutoFit/>
          </a:bodyPr>
          <a:lstStyle/>
          <a:p>
            <a:pPr lvl="2"/>
            <a:r>
              <a:rPr lang="bg-BG" sz="2000" i="1" dirty="0">
                <a:solidFill>
                  <a:schemeClr val="accent2"/>
                </a:solidFill>
                <a:latin typeface="Helvetica Neue" panose="020B0604020202020204" charset="0"/>
              </a:rPr>
              <a:t>Помислете и споделете </a:t>
            </a:r>
            <a:r>
              <a:rPr lang="en-US" sz="2000" i="1" dirty="0">
                <a:solidFill>
                  <a:schemeClr val="accent2"/>
                </a:solidFill>
                <a:latin typeface="Helvetica Neue" panose="020B0604020202020204" charset="0"/>
              </a:rPr>
              <a:t>: </a:t>
            </a:r>
            <a:r>
              <a:rPr lang="bg-BG" sz="2000" dirty="0">
                <a:solidFill>
                  <a:srgbClr val="00B0F0"/>
                </a:solidFill>
                <a:latin typeface="Helvetica Neue" panose="020B0604020202020204" charset="0"/>
              </a:rPr>
              <a:t>Можете ли да дадете пример за </a:t>
            </a:r>
            <a:br>
              <a:rPr lang="bg-BG" sz="2000" dirty="0">
                <a:solidFill>
                  <a:srgbClr val="00B0F0"/>
                </a:solidFill>
                <a:latin typeface="Helvetica Neue" panose="020B0604020202020204" charset="0"/>
              </a:rPr>
            </a:br>
            <a:r>
              <a:rPr lang="bg-BG" sz="2000" dirty="0">
                <a:solidFill>
                  <a:srgbClr val="00B0F0"/>
                </a:solidFill>
                <a:latin typeface="Helvetica Neue" panose="020B0604020202020204" charset="0"/>
              </a:rPr>
              <a:t>музикална арт терапия</a:t>
            </a:r>
            <a:r>
              <a:rPr lang="en-US" sz="2000" dirty="0">
                <a:solidFill>
                  <a:srgbClr val="00B0F0"/>
                </a:solidFill>
                <a:latin typeface="Helvetica Neue" panose="020B0604020202020204" charset="0"/>
              </a:rPr>
              <a:t>?</a:t>
            </a:r>
            <a:endParaRPr lang="en-US" sz="2000" b="1" dirty="0">
              <a:solidFill>
                <a:srgbClr val="0070C0"/>
              </a:solidFill>
              <a:latin typeface="Helvetica Neue" panose="020B0604020202020204" charset="0"/>
            </a:endParaRPr>
          </a:p>
          <a:p>
            <a:pPr lvl="2" algn="just"/>
            <a:r>
              <a:rPr lang="en-US" sz="2000" dirty="0">
                <a:solidFill>
                  <a:schemeClr val="tx1"/>
                </a:solidFill>
                <a:latin typeface="Helvetica Neue" panose="020B0604020202020204" charset="0"/>
                <a:hlinkClick r:id="rId3"/>
              </a:rPr>
              <a:t>https://www.youtube.com/watch?v=xFmmNckd_sY</a:t>
            </a:r>
            <a:r>
              <a:rPr lang="bg-BG" sz="2000" dirty="0">
                <a:solidFill>
                  <a:schemeClr val="tx1"/>
                </a:solidFill>
                <a:latin typeface="Helvetica Neue" panose="020B0604020202020204" charset="0"/>
              </a:rPr>
              <a:t> </a:t>
            </a:r>
            <a:r>
              <a:rPr lang="en-US" sz="2000" dirty="0">
                <a:solidFill>
                  <a:schemeClr val="tx1"/>
                </a:solidFill>
                <a:latin typeface="Helvetica Neue" panose="020B0604020202020204" charset="0"/>
              </a:rPr>
              <a:t>- </a:t>
            </a:r>
            <a:r>
              <a:rPr lang="en-US" sz="2000" dirty="0">
                <a:latin typeface="Helvetica Neue" panose="020B0604020202020204" charset="0"/>
              </a:rPr>
              <a:t>Jonny Hands To Yourself </a:t>
            </a:r>
          </a:p>
          <a:p>
            <a:pPr lvl="2" algn="just"/>
            <a:r>
              <a:rPr lang="ro-RO" sz="2000" dirty="0">
                <a:latin typeface="Helvetica Neue" panose="020B0604020202020204" charset="0"/>
              </a:rPr>
              <a:t>(</a:t>
            </a:r>
            <a:r>
              <a:rPr lang="bg-BG" sz="2000" dirty="0">
                <a:latin typeface="Helvetica Neue" panose="020B0604020202020204" charset="0"/>
              </a:rPr>
              <a:t>Музикална терапия за деца с аутизъм</a:t>
            </a:r>
            <a:r>
              <a:rPr lang="ro-RO" sz="2000" dirty="0">
                <a:latin typeface="Helvetica Neue" panose="020B0604020202020204" charset="0"/>
              </a:rPr>
              <a:t>)</a:t>
            </a:r>
            <a:endParaRPr lang="en-US" sz="2000" dirty="0">
              <a:latin typeface="Helvetica Neue" panose="020B0604020202020204"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1340" r="31137"/>
          <a:stretch/>
        </p:blipFill>
        <p:spPr>
          <a:xfrm>
            <a:off x="460375" y="3421246"/>
            <a:ext cx="1926288" cy="2701923"/>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7667" b="97333" l="4250" r="93250">
                        <a14:foregroundMark x1="19000" y1="21667" x2="27500" y2="61667"/>
                        <a14:foregroundMark x1="23250" y1="67000" x2="31250" y2="61000"/>
                        <a14:foregroundMark x1="56000" y1="79000" x2="66500" y2="64000"/>
                        <a14:foregroundMark x1="56750" y1="69000" x2="61250" y2="77333"/>
                        <a14:foregroundMark x1="59000" y1="59000" x2="56750" y2="67000"/>
                        <a14:foregroundMark x1="55250" y1="13667" x2="49250" y2="42667"/>
                        <a14:foregroundMark x1="35750" y1="17667" x2="35750" y2="40333"/>
                        <a14:foregroundMark x1="44500" y1="22333" x2="37500" y2="32000"/>
                        <a14:foregroundMark x1="15750" y1="34333" x2="22500" y2="44667"/>
                        <a14:foregroundMark x1="18250" y1="70333" x2="19750" y2="92000"/>
                        <a14:foregroundMark x1="20250" y1="67333" x2="28000" y2="92000"/>
                        <a14:foregroundMark x1="75500" y1="26667" x2="75250" y2="45667"/>
                        <a14:foregroundMark x1="67000" y1="23333" x2="90000" y2="23667"/>
                        <a14:foregroundMark x1="20750" y1="9333" x2="21750" y2="23000"/>
                        <a14:foregroundMark x1="33000" y1="10667" x2="59000" y2="13667"/>
                      </a14:backgroundRemoval>
                    </a14:imgEffect>
                  </a14:imgLayer>
                </a14:imgProps>
              </a:ext>
              <a:ext uri="{28A0092B-C50C-407E-A947-70E740481C1C}">
                <a14:useLocalDpi xmlns:a14="http://schemas.microsoft.com/office/drawing/2010/main" val="0"/>
              </a:ext>
            </a:extLst>
          </a:blip>
          <a:stretch>
            <a:fillRect/>
          </a:stretch>
        </p:blipFill>
        <p:spPr>
          <a:xfrm>
            <a:off x="7738781" y="1577941"/>
            <a:ext cx="4005287" cy="3003965"/>
          </a:xfrm>
          <a:prstGeom prst="rect">
            <a:avLst/>
          </a:prstGeom>
        </p:spPr>
      </p:pic>
    </p:spTree>
    <p:extLst>
      <p:ext uri="{BB962C8B-B14F-4D97-AF65-F5344CB8AC3E}">
        <p14:creationId xmlns:p14="http://schemas.microsoft.com/office/powerpoint/2010/main" val="303925681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55585" y="1420288"/>
            <a:ext cx="6643868" cy="5262979"/>
          </a:xfrm>
          <a:prstGeom prst="rect">
            <a:avLst/>
          </a:prstGeom>
          <a:noFill/>
        </p:spPr>
        <p:txBody>
          <a:bodyPr wrap="square" rtlCol="0">
            <a:spAutoFit/>
          </a:bodyPr>
          <a:lstStyle/>
          <a:p>
            <a:pPr lvl="2"/>
            <a:r>
              <a:rPr lang="bg-BG" sz="2400" b="1" dirty="0">
                <a:solidFill>
                  <a:schemeClr val="accent2">
                    <a:lumMod val="75000"/>
                  </a:schemeClr>
                </a:solidFill>
                <a:latin typeface="Helvetica Neue" panose="020B0604020202020204" charset="0"/>
              </a:rPr>
              <a:t>Рисуване върху коприна</a:t>
            </a:r>
            <a:endParaRPr lang="en-US" sz="2400" dirty="0">
              <a:solidFill>
                <a:schemeClr val="accent2">
                  <a:lumMod val="75000"/>
                </a:schemeClr>
              </a:solidFill>
              <a:latin typeface="Helvetica Neue" panose="020B0604020202020204" charset="0"/>
            </a:endParaRPr>
          </a:p>
          <a:p>
            <a:pPr lvl="2"/>
            <a:r>
              <a:rPr lang="en-US" sz="2400" b="1" dirty="0">
                <a:solidFill>
                  <a:schemeClr val="accent2">
                    <a:lumMod val="75000"/>
                  </a:schemeClr>
                </a:solidFill>
                <a:latin typeface="Helvetica Neue" panose="020B0604020202020204" charset="0"/>
              </a:rPr>
              <a:t>  </a:t>
            </a:r>
          </a:p>
          <a:p>
            <a:pPr lvl="2" algn="just"/>
            <a:r>
              <a:rPr lang="bg-BG" sz="2400" dirty="0">
                <a:solidFill>
                  <a:schemeClr val="accent2">
                    <a:lumMod val="75000"/>
                  </a:schemeClr>
                </a:solidFill>
                <a:latin typeface="Helvetica Neue" panose="020B0604020202020204" charset="0"/>
              </a:rPr>
              <a:t>Начини за работа с коприна</a:t>
            </a:r>
            <a:r>
              <a:rPr lang="en-US" sz="2400" dirty="0">
                <a:solidFill>
                  <a:schemeClr val="accent2">
                    <a:lumMod val="75000"/>
                  </a:schemeClr>
                </a:solidFill>
                <a:latin typeface="Helvetica Neue" panose="020B0604020202020204" charset="0"/>
              </a:rPr>
              <a:t>: </a:t>
            </a:r>
            <a:r>
              <a:rPr lang="bg-BG" sz="2400" dirty="0">
                <a:latin typeface="Helvetica Neue" panose="020B0604020202020204" charset="0"/>
              </a:rPr>
              <a:t>боядисване</a:t>
            </a:r>
            <a:r>
              <a:rPr lang="en-US" sz="2400" dirty="0">
                <a:latin typeface="Helvetica Neue" panose="020B0604020202020204" charset="0"/>
              </a:rPr>
              <a:t>, </a:t>
            </a:r>
            <a:r>
              <a:rPr lang="bg-BG" sz="2400" dirty="0">
                <a:latin typeface="Helvetica Neue" panose="020B0604020202020204" charset="0"/>
              </a:rPr>
              <a:t>оцветяване</a:t>
            </a:r>
            <a:r>
              <a:rPr lang="en-US" sz="2400" dirty="0">
                <a:latin typeface="Helvetica Neue" panose="020B0604020202020204" charset="0"/>
              </a:rPr>
              <a:t>, </a:t>
            </a:r>
            <a:r>
              <a:rPr lang="bg-BG" sz="2400" dirty="0">
                <a:latin typeface="Helvetica Neue" panose="020B0604020202020204" charset="0"/>
              </a:rPr>
              <a:t>печат</a:t>
            </a:r>
            <a:r>
              <a:rPr lang="en-US" sz="2400" dirty="0">
                <a:latin typeface="Helvetica Neue" panose="020B0604020202020204" charset="0"/>
              </a:rPr>
              <a:t>, </a:t>
            </a:r>
            <a:r>
              <a:rPr lang="bg-BG" sz="2400" dirty="0">
                <a:latin typeface="Helvetica Neue" panose="020B0604020202020204" charset="0"/>
              </a:rPr>
              <a:t>използване на естествени растения и растителна украса</a:t>
            </a:r>
            <a:r>
              <a:rPr lang="en-US" sz="2400" dirty="0">
                <a:latin typeface="Helvetica Neue" panose="020B0604020202020204" charset="0"/>
              </a:rPr>
              <a:t>; </a:t>
            </a:r>
            <a:r>
              <a:rPr lang="bg-BG" sz="2400" dirty="0">
                <a:latin typeface="Helvetica Neue" panose="020B0604020202020204" charset="0"/>
              </a:rPr>
              <a:t>използване на безразборно изливане на восък, при което се получават причудливи случайни смесвания на цветовете; техника със сол (т.нар. кристална техника) и със спрей</a:t>
            </a:r>
            <a:r>
              <a:rPr lang="en-US" sz="2400" dirty="0">
                <a:latin typeface="Helvetica Neue" panose="020B0604020202020204" charset="0"/>
              </a:rPr>
              <a:t>.</a:t>
            </a:r>
          </a:p>
          <a:p>
            <a:pPr lvl="2" algn="just"/>
            <a:endParaRPr lang="en-US" sz="2400" dirty="0">
              <a:solidFill>
                <a:srgbClr val="C00000"/>
              </a:solidFill>
              <a:latin typeface="Helvetica Neue" panose="020B0604020202020204" charset="0"/>
            </a:endParaRPr>
          </a:p>
          <a:p>
            <a:pPr lvl="2" algn="just"/>
            <a:r>
              <a:rPr lang="bg-BG" sz="2400" dirty="0">
                <a:solidFill>
                  <a:schemeClr val="accent2">
                    <a:lumMod val="75000"/>
                  </a:schemeClr>
                </a:solidFill>
                <a:latin typeface="Helvetica Neue" panose="020B0604020202020204" charset="0"/>
              </a:rPr>
              <a:t>Защо е терапевтично</a:t>
            </a:r>
            <a:r>
              <a:rPr lang="en-US" sz="2400" dirty="0">
                <a:solidFill>
                  <a:schemeClr val="accent2">
                    <a:lumMod val="75000"/>
                  </a:schemeClr>
                </a:solidFill>
                <a:latin typeface="Helvetica Neue" panose="020B0604020202020204" charset="0"/>
              </a:rPr>
              <a:t>?</a:t>
            </a:r>
          </a:p>
          <a:p>
            <a:pPr lvl="2" algn="just"/>
            <a:r>
              <a:rPr lang="bg-BG" sz="2400" dirty="0">
                <a:latin typeface="Helvetica Neue" panose="020B0604020202020204" charset="0"/>
              </a:rPr>
              <a:t>Рисуването върху коприна е релаксиращо, но изисква концентрация, прецизност и отговорност. </a:t>
            </a:r>
            <a:endParaRPr lang="en-US" sz="2400" dirty="0">
              <a:latin typeface="Helvetica Neue" panose="020B0604020202020204" charset="0"/>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813" b="99063" l="7503" r="91794"/>
                    </a14:imgEffect>
                  </a14:imgLayer>
                </a14:imgProps>
              </a:ext>
              <a:ext uri="{28A0092B-C50C-407E-A947-70E740481C1C}">
                <a14:useLocalDpi xmlns:a14="http://schemas.microsoft.com/office/drawing/2010/main" val="0"/>
              </a:ext>
            </a:extLst>
          </a:blip>
          <a:stretch>
            <a:fillRect/>
          </a:stretch>
        </p:blipFill>
        <p:spPr>
          <a:xfrm>
            <a:off x="7113942" y="1577941"/>
            <a:ext cx="5407383" cy="4057122"/>
          </a:xfrm>
          <a:prstGeom prst="rect">
            <a:avLst/>
          </a:prstGeom>
        </p:spPr>
      </p:pic>
    </p:spTree>
    <p:extLst>
      <p:ext uri="{BB962C8B-B14F-4D97-AF65-F5344CB8AC3E}">
        <p14:creationId xmlns:p14="http://schemas.microsoft.com/office/powerpoint/2010/main" val="10955230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g10c4d38af33_0_5"/>
          <p:cNvSpPr txBox="1"/>
          <p:nvPr/>
        </p:nvSpPr>
        <p:spPr>
          <a:xfrm>
            <a:off x="1504742" y="2137035"/>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2" name="TextBox 1"/>
          <p:cNvSpPr txBox="1"/>
          <p:nvPr/>
        </p:nvSpPr>
        <p:spPr>
          <a:xfrm>
            <a:off x="573264" y="1468173"/>
            <a:ext cx="6121047" cy="4247317"/>
          </a:xfrm>
          <a:prstGeom prst="rect">
            <a:avLst/>
          </a:prstGeom>
          <a:noFill/>
        </p:spPr>
        <p:txBody>
          <a:bodyPr wrap="square" rtlCol="0">
            <a:spAutoFit/>
          </a:bodyPr>
          <a:lstStyle/>
          <a:p>
            <a:pPr lvl="2"/>
            <a:r>
              <a:rPr lang="bg-BG" sz="2200" b="1" dirty="0">
                <a:solidFill>
                  <a:schemeClr val="accent2">
                    <a:lumMod val="75000"/>
                  </a:schemeClr>
                </a:solidFill>
                <a:latin typeface="Helvetica Neue" panose="020B0604020202020204" charset="0"/>
              </a:rPr>
              <a:t>Терапия с приказки и движение</a:t>
            </a:r>
            <a:endParaRPr lang="en-US" sz="2200" b="1" dirty="0">
              <a:solidFill>
                <a:schemeClr val="accent2">
                  <a:lumMod val="75000"/>
                </a:schemeClr>
              </a:solidFill>
              <a:latin typeface="Helvetica Neue" panose="020B0604020202020204" charset="0"/>
            </a:endParaRPr>
          </a:p>
          <a:p>
            <a:pPr lvl="2"/>
            <a:endParaRPr lang="en-US" sz="2200" b="1" dirty="0">
              <a:solidFill>
                <a:schemeClr val="accent2">
                  <a:lumMod val="75000"/>
                </a:schemeClr>
              </a:solidFill>
              <a:latin typeface="Helvetica Neue" panose="020B0604020202020204" charset="0"/>
            </a:endParaRPr>
          </a:p>
          <a:p>
            <a:pPr lvl="2"/>
            <a:r>
              <a:rPr lang="bg-BG" sz="2200" dirty="0">
                <a:solidFill>
                  <a:schemeClr val="accent2">
                    <a:lumMod val="75000"/>
                  </a:schemeClr>
                </a:solidFill>
                <a:latin typeface="Helvetica Neue" panose="020B0604020202020204" charset="0"/>
              </a:rPr>
              <a:t>Комбинация от:</a:t>
            </a:r>
            <a:endParaRPr lang="en-US" sz="2200" dirty="0">
              <a:solidFill>
                <a:srgbClr val="0070C0"/>
              </a:solidFill>
              <a:latin typeface="Helvetica Neue" panose="020B0604020202020204" charset="0"/>
            </a:endParaRPr>
          </a:p>
          <a:p>
            <a:pPr marL="342900" lvl="2" indent="-342900">
              <a:buClr>
                <a:schemeClr val="accent2">
                  <a:lumMod val="75000"/>
                </a:schemeClr>
              </a:buClr>
              <a:buFont typeface="Courier New" panose="02070309020205020404" pitchFamily="49" charset="0"/>
              <a:buChar char="o"/>
            </a:pPr>
            <a:r>
              <a:rPr lang="bg-BG" sz="2000" dirty="0">
                <a:latin typeface="Helvetica Neue" panose="020B0604020202020204" charset="0"/>
              </a:rPr>
              <a:t>Съчиняване и записване на приказка</a:t>
            </a:r>
            <a:r>
              <a:rPr lang="en-US" sz="2000" dirty="0">
                <a:latin typeface="Helvetica Neue" panose="020B0604020202020204" charset="0"/>
              </a:rPr>
              <a:t>;</a:t>
            </a:r>
          </a:p>
          <a:p>
            <a:pPr marL="342900" lvl="2" indent="-342900">
              <a:buClr>
                <a:schemeClr val="accent2">
                  <a:lumMod val="75000"/>
                </a:schemeClr>
              </a:buClr>
              <a:buFont typeface="Courier New" panose="02070309020205020404" pitchFamily="49" charset="0"/>
              <a:buChar char="o"/>
            </a:pPr>
            <a:r>
              <a:rPr lang="bg-BG" sz="2000" dirty="0">
                <a:latin typeface="Helvetica Neue" panose="020B0604020202020204" charset="0"/>
              </a:rPr>
              <a:t>Създаване на цветни/пространствени/графични герои</a:t>
            </a:r>
            <a:r>
              <a:rPr lang="en-US" sz="2000" dirty="0">
                <a:latin typeface="Helvetica Neue" panose="020B0604020202020204" charset="0"/>
              </a:rPr>
              <a:t>;</a:t>
            </a:r>
          </a:p>
          <a:p>
            <a:pPr marL="342900" lvl="2" indent="-342900">
              <a:buClr>
                <a:schemeClr val="accent2">
                  <a:lumMod val="75000"/>
                </a:schemeClr>
              </a:buClr>
              <a:buFont typeface="Courier New" panose="02070309020205020404" pitchFamily="49" charset="0"/>
              <a:buChar char="o"/>
            </a:pPr>
            <a:r>
              <a:rPr lang="bg-BG" sz="2000" dirty="0">
                <a:latin typeface="Helvetica Neue" panose="020B0604020202020204" charset="0"/>
              </a:rPr>
              <a:t>Слушане на музика</a:t>
            </a:r>
            <a:r>
              <a:rPr lang="en-US" sz="2000" dirty="0">
                <a:latin typeface="Helvetica Neue" panose="020B0604020202020204" charset="0"/>
              </a:rPr>
              <a:t>;</a:t>
            </a:r>
          </a:p>
          <a:p>
            <a:pPr marL="342900" lvl="2" indent="-342900">
              <a:buClr>
                <a:schemeClr val="accent2">
                  <a:lumMod val="75000"/>
                </a:schemeClr>
              </a:buClr>
              <a:buFont typeface="Courier New" panose="02070309020205020404" pitchFamily="49" charset="0"/>
              <a:buChar char="o"/>
            </a:pPr>
            <a:r>
              <a:rPr lang="bg-BG" sz="2000" dirty="0">
                <a:latin typeface="Helvetica Neue" panose="020B0604020202020204" charset="0"/>
              </a:rPr>
              <a:t>Сюжет</a:t>
            </a:r>
            <a:r>
              <a:rPr lang="en-US" sz="2000" dirty="0">
                <a:latin typeface="Helvetica Neue" panose="020B0604020202020204" charset="0"/>
              </a:rPr>
              <a:t>;</a:t>
            </a:r>
          </a:p>
          <a:p>
            <a:pPr marL="342900" lvl="2" indent="-342900">
              <a:buClr>
                <a:schemeClr val="accent2">
                  <a:lumMod val="75000"/>
                </a:schemeClr>
              </a:buClr>
              <a:buFont typeface="Courier New" panose="02070309020205020404" pitchFamily="49" charset="0"/>
              <a:buChar char="o"/>
            </a:pPr>
            <a:r>
              <a:rPr lang="bg-BG" sz="2000" dirty="0">
                <a:latin typeface="Helvetica Neue" panose="020B0604020202020204" charset="0"/>
              </a:rPr>
              <a:t>Създаване на герои в движение</a:t>
            </a:r>
            <a:r>
              <a:rPr lang="en-US" sz="2000" dirty="0">
                <a:latin typeface="Helvetica Neue" panose="020B0604020202020204" charset="0"/>
              </a:rPr>
              <a:t> </a:t>
            </a:r>
          </a:p>
          <a:p>
            <a:pPr marL="342900" lvl="2" indent="-342900">
              <a:buClr>
                <a:schemeClr val="accent2">
                  <a:lumMod val="75000"/>
                </a:schemeClr>
              </a:buClr>
              <a:buFont typeface="Courier New" panose="02070309020205020404" pitchFamily="49" charset="0"/>
              <a:buChar char="o"/>
            </a:pPr>
            <a:endParaRPr lang="en-US" sz="2200" dirty="0">
              <a:solidFill>
                <a:schemeClr val="tx1"/>
              </a:solidFill>
              <a:latin typeface="Helvetica Neue" panose="020B0604020202020204" charset="0"/>
            </a:endParaRPr>
          </a:p>
          <a:p>
            <a:pPr lvl="2"/>
            <a:r>
              <a:rPr lang="bg-BG" sz="2200" dirty="0">
                <a:solidFill>
                  <a:schemeClr val="accent2">
                    <a:lumMod val="75000"/>
                  </a:schemeClr>
                </a:solidFill>
                <a:latin typeface="Helvetica Neue" panose="020B0604020202020204" charset="0"/>
              </a:rPr>
              <a:t>Две части</a:t>
            </a:r>
            <a:endParaRPr lang="en-US" sz="2200" b="1" dirty="0">
              <a:solidFill>
                <a:srgbClr val="0070C0"/>
              </a:solidFill>
              <a:latin typeface="Helvetica Neue" panose="020B0604020202020204" charset="0"/>
            </a:endParaRPr>
          </a:p>
          <a:p>
            <a:pPr marL="457200" lvl="2" indent="-457200">
              <a:buAutoNum type="arabicPeriod"/>
            </a:pPr>
            <a:r>
              <a:rPr lang="bg-BG" sz="2000" dirty="0">
                <a:solidFill>
                  <a:schemeClr val="tx1"/>
                </a:solidFill>
                <a:latin typeface="Helvetica Neue" panose="020B0604020202020204" charset="0"/>
              </a:rPr>
              <a:t>Избор на приказка</a:t>
            </a:r>
            <a:endParaRPr lang="en-US" sz="2000" dirty="0">
              <a:solidFill>
                <a:schemeClr val="tx1"/>
              </a:solidFill>
              <a:latin typeface="Helvetica Neue" panose="020B0604020202020204" charset="0"/>
            </a:endParaRPr>
          </a:p>
          <a:p>
            <a:pPr marL="457200" lvl="2" indent="-457200">
              <a:buAutoNum type="arabicPeriod"/>
            </a:pPr>
            <a:r>
              <a:rPr lang="bg-BG" sz="2000" dirty="0">
                <a:solidFill>
                  <a:schemeClr val="tx1"/>
                </a:solidFill>
                <a:latin typeface="Helvetica Neue" panose="020B0604020202020204" charset="0"/>
              </a:rPr>
              <a:t>Сюжетът</a:t>
            </a:r>
            <a:endParaRPr lang="en-US" sz="2000" dirty="0">
              <a:solidFill>
                <a:schemeClr val="tx1"/>
              </a:solidFill>
              <a:latin typeface="Helvetica Neue" panose="020B0604020202020204" charset="0"/>
            </a:endParaRPr>
          </a:p>
        </p:txBody>
      </p:sp>
      <p:sp>
        <p:nvSpPr>
          <p:cNvPr id="6" name="AutoShape 2" descr="Teaching Art to Students with Special Needs | Deep Space Spark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АРТ ТЕРАПИЯ И ОБРАЗОВАНИЕ</a:t>
            </a:r>
            <a:endParaRPr lang="en-US" sz="2000" b="1" dirty="0">
              <a:solidFill>
                <a:srgbClr val="00B0F0"/>
              </a:solidFill>
              <a:latin typeface="Helvetica Neue"/>
              <a:ea typeface="Helvetica Neue"/>
              <a:cs typeface="Helvetica Neue"/>
              <a:sym typeface="Helvetica Neue"/>
            </a:endParaRPr>
          </a:p>
        </p:txBody>
      </p:sp>
      <p:pic>
        <p:nvPicPr>
          <p:cNvPr id="9" name="Picture 8"/>
          <p:cNvPicPr>
            <a:picLocks noChangeAspect="1"/>
          </p:cNvPicPr>
          <p:nvPr/>
        </p:nvPicPr>
        <p:blipFill>
          <a:blip r:embed="rId3"/>
          <a:stretch>
            <a:fillRect/>
          </a:stretch>
        </p:blipFill>
        <p:spPr>
          <a:xfrm>
            <a:off x="6861481" y="1577941"/>
            <a:ext cx="4882587" cy="2966850"/>
          </a:xfrm>
          <a:prstGeom prst="rect">
            <a:avLst/>
          </a:prstGeom>
        </p:spPr>
      </p:pic>
      <p:sp>
        <p:nvSpPr>
          <p:cNvPr id="10" name="Rectangle 9"/>
          <p:cNvSpPr/>
          <p:nvPr/>
        </p:nvSpPr>
        <p:spPr>
          <a:xfrm>
            <a:off x="6861480" y="4761382"/>
            <a:ext cx="4882587" cy="1200329"/>
          </a:xfrm>
          <a:prstGeom prst="rect">
            <a:avLst/>
          </a:prstGeom>
        </p:spPr>
        <p:txBody>
          <a:bodyPr wrap="square">
            <a:spAutoFit/>
          </a:bodyPr>
          <a:lstStyle/>
          <a:p>
            <a:pPr algn="just"/>
            <a:r>
              <a:rPr lang="bg-BG" sz="1800" dirty="0">
                <a:solidFill>
                  <a:schemeClr val="accent2"/>
                </a:solidFill>
                <a:latin typeface="Helvetica Neue" panose="020B0604020202020204" charset="0"/>
              </a:rPr>
              <a:t>Работа по двойки</a:t>
            </a:r>
            <a:r>
              <a:rPr lang="en-US" sz="1800" dirty="0">
                <a:solidFill>
                  <a:schemeClr val="accent2"/>
                </a:solidFill>
                <a:latin typeface="Helvetica Neue" panose="020B0604020202020204" charset="0"/>
              </a:rPr>
              <a:t>: </a:t>
            </a:r>
            <a:r>
              <a:rPr lang="bg-BG" sz="1800" dirty="0">
                <a:solidFill>
                  <a:srgbClr val="00B0F0"/>
                </a:solidFill>
                <a:latin typeface="Helvetica Neue" panose="020B0604020202020204" charset="0"/>
              </a:rPr>
              <a:t>Помислете за приказка, която можете да адаптирате така, че да илюстрира определен проблем, а след това я споделете с групата. </a:t>
            </a:r>
            <a:endParaRPr lang="en-US" sz="1800" dirty="0"/>
          </a:p>
        </p:txBody>
      </p:sp>
    </p:spTree>
    <p:extLst>
      <p:ext uri="{BB962C8B-B14F-4D97-AF65-F5344CB8AC3E}">
        <p14:creationId xmlns:p14="http://schemas.microsoft.com/office/powerpoint/2010/main" val="362047842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Rectangle 2"/>
          <p:cNvSpPr/>
          <p:nvPr/>
        </p:nvSpPr>
        <p:spPr>
          <a:xfrm>
            <a:off x="798799" y="1089586"/>
            <a:ext cx="10821631" cy="4893647"/>
          </a:xfrm>
          <a:prstGeom prst="rect">
            <a:avLst/>
          </a:prstGeom>
        </p:spPr>
        <p:txBody>
          <a:bodyPr wrap="square">
            <a:spAutoFit/>
          </a:bodyPr>
          <a:lstStyle/>
          <a:p>
            <a:pPr lvl="0"/>
            <a:r>
              <a:rPr lang="bg-BG" sz="2600" dirty="0">
                <a:solidFill>
                  <a:schemeClr val="tx1"/>
                </a:solidFill>
                <a:latin typeface="Helvetica Neue" charset="0"/>
                <a:ea typeface="Helvetica Neue"/>
                <a:cs typeface="Helvetica Neue"/>
              </a:rPr>
              <a:t>Как бихте приложили шестте характеристики на Лернер във вашия контекст</a:t>
            </a:r>
            <a:r>
              <a:rPr lang="en-US" sz="2600" dirty="0">
                <a:solidFill>
                  <a:schemeClr val="tx1"/>
                </a:solidFill>
                <a:latin typeface="Helvetica Neue" charset="0"/>
                <a:ea typeface="Helvetica Neue"/>
                <a:cs typeface="Helvetica Neue"/>
              </a:rPr>
              <a:t>?</a:t>
            </a:r>
          </a:p>
          <a:p>
            <a:pPr lvl="0"/>
            <a:r>
              <a:rPr lang="bg-BG" sz="2600" dirty="0">
                <a:solidFill>
                  <a:schemeClr val="tx1"/>
                </a:solidFill>
                <a:latin typeface="Helvetica Neue" charset="0"/>
                <a:ea typeface="Helvetica Neue"/>
                <a:cs typeface="Helvetica Neue"/>
              </a:rPr>
              <a:t>Каква е целта на Универсалния дизайн за обучение (УДО)</a:t>
            </a:r>
            <a:r>
              <a:rPr lang="en-US" sz="2600" dirty="0">
                <a:solidFill>
                  <a:schemeClr val="tx1"/>
                </a:solidFill>
                <a:latin typeface="Helvetica Neue" charset="0"/>
                <a:ea typeface="Helvetica Neue"/>
                <a:cs typeface="Helvetica Neue"/>
              </a:rPr>
              <a:t>?</a:t>
            </a:r>
          </a:p>
          <a:p>
            <a:pPr lvl="0"/>
            <a:r>
              <a:rPr lang="bg-BG" sz="2600" dirty="0">
                <a:solidFill>
                  <a:schemeClr val="tx1"/>
                </a:solidFill>
                <a:latin typeface="Helvetica Neue" charset="0"/>
                <a:ea typeface="Helvetica Neue"/>
                <a:cs typeface="Helvetica Neue"/>
              </a:rPr>
              <a:t>Може ли да дадете пример как се прилага </a:t>
            </a:r>
            <a:r>
              <a:rPr lang="bg-BG" sz="2600" dirty="0" err="1">
                <a:solidFill>
                  <a:schemeClr val="tx1"/>
                </a:solidFill>
                <a:latin typeface="Helvetica Neue" charset="0"/>
                <a:ea typeface="Helvetica Neue"/>
                <a:cs typeface="Helvetica Neue"/>
              </a:rPr>
              <a:t>УДО</a:t>
            </a:r>
            <a:r>
              <a:rPr lang="bg-BG" sz="2600" dirty="0">
                <a:solidFill>
                  <a:schemeClr val="tx1"/>
                </a:solidFill>
                <a:latin typeface="Helvetica Neue" charset="0"/>
                <a:ea typeface="Helvetica Neue"/>
                <a:cs typeface="Helvetica Neue"/>
              </a:rPr>
              <a:t> в класната стая</a:t>
            </a:r>
            <a:r>
              <a:rPr lang="en-US" sz="2600" dirty="0">
                <a:solidFill>
                  <a:schemeClr val="tx1"/>
                </a:solidFill>
                <a:latin typeface="Helvetica Neue" charset="0"/>
                <a:ea typeface="Helvetica Neue"/>
                <a:cs typeface="Helvetica Neue"/>
              </a:rPr>
              <a:t>?</a:t>
            </a:r>
          </a:p>
          <a:p>
            <a:pPr lvl="0"/>
            <a:r>
              <a:rPr lang="bg-BG" sz="2600" dirty="0">
                <a:solidFill>
                  <a:schemeClr val="tx1"/>
                </a:solidFill>
                <a:latin typeface="Helvetica Neue" charset="0"/>
                <a:ea typeface="Helvetica Neue"/>
                <a:cs typeface="Helvetica Neue"/>
              </a:rPr>
              <a:t>Как можете да помогнете на учениците да си поставят подходящи цели, които да фокусират работата им?</a:t>
            </a:r>
            <a:endParaRPr lang="en-US" sz="2600" dirty="0">
              <a:solidFill>
                <a:schemeClr val="tx1"/>
              </a:solidFill>
              <a:latin typeface="Helvetica Neue" charset="0"/>
              <a:ea typeface="Helvetica Neue"/>
              <a:cs typeface="Helvetica Neue"/>
            </a:endParaRPr>
          </a:p>
          <a:p>
            <a:pPr lvl="0"/>
            <a:r>
              <a:rPr lang="bg-BG" sz="2600" dirty="0">
                <a:solidFill>
                  <a:schemeClr val="tx1"/>
                </a:solidFill>
                <a:latin typeface="Helvetica Neue" charset="0"/>
                <a:ea typeface="Helvetica Neue"/>
                <a:cs typeface="Helvetica Neue"/>
              </a:rPr>
              <a:t>Как можете да използвате УДО, за да разширите</a:t>
            </a:r>
            <a:r>
              <a:rPr lang="en-US" sz="2600" dirty="0">
                <a:solidFill>
                  <a:schemeClr val="tx1"/>
                </a:solidFill>
                <a:latin typeface="Helvetica Neue" charset="0"/>
                <a:ea typeface="Helvetica Neue"/>
                <a:cs typeface="Helvetica Neue"/>
              </a:rPr>
              <a:t> </a:t>
            </a:r>
            <a:r>
              <a:rPr lang="bg-BG" sz="2600" dirty="0">
                <a:solidFill>
                  <a:schemeClr val="tx1"/>
                </a:solidFill>
                <a:latin typeface="Helvetica Neue" charset="0"/>
                <a:ea typeface="Helvetica Neue"/>
                <a:cs typeface="Helvetica Neue"/>
              </a:rPr>
              <a:t>способностите за изпълнение на различни дейности от страна на учениците</a:t>
            </a:r>
            <a:r>
              <a:rPr lang="en-US" sz="2600" dirty="0">
                <a:solidFill>
                  <a:schemeClr val="tx1"/>
                </a:solidFill>
                <a:latin typeface="Helvetica Neue" charset="0"/>
                <a:ea typeface="Helvetica Neue"/>
                <a:cs typeface="Helvetica Neue"/>
              </a:rPr>
              <a:t>?</a:t>
            </a:r>
          </a:p>
          <a:p>
            <a:pPr lvl="0"/>
            <a:r>
              <a:rPr lang="bg-BG" sz="2600" dirty="0">
                <a:solidFill>
                  <a:schemeClr val="tx1"/>
                </a:solidFill>
                <a:latin typeface="Helvetica Neue" charset="0"/>
                <a:ea typeface="Helvetica Neue"/>
                <a:cs typeface="Helvetica Neue"/>
              </a:rPr>
              <a:t>Защо смятате, че изпълнителните функции (планиране, обработване на информация и ресурси, проследяване на напредъка) са толкова важни? Как можете да помогнете на учениците да ги развият като използвате </a:t>
            </a:r>
            <a:r>
              <a:rPr lang="bg-BG" sz="2600" dirty="0" err="1">
                <a:solidFill>
                  <a:schemeClr val="tx1"/>
                </a:solidFill>
                <a:latin typeface="Helvetica Neue" charset="0"/>
                <a:ea typeface="Helvetica Neue"/>
                <a:cs typeface="Helvetica Neue"/>
              </a:rPr>
              <a:t>УДО</a:t>
            </a:r>
            <a:r>
              <a:rPr lang="bg-BG" sz="2600" dirty="0">
                <a:solidFill>
                  <a:schemeClr val="tx1"/>
                </a:solidFill>
                <a:latin typeface="Helvetica Neue" charset="0"/>
                <a:ea typeface="Helvetica Neue"/>
                <a:cs typeface="Helvetica Neue"/>
              </a:rPr>
              <a:t>?</a:t>
            </a:r>
            <a:endParaRPr lang="en-US" sz="2600" dirty="0">
              <a:solidFill>
                <a:schemeClr val="tx1"/>
              </a:solidFill>
              <a:latin typeface="Helvetica Neue" charset="0"/>
              <a:ea typeface="Helvetica Neue"/>
              <a:cs typeface="Helvetica Neue"/>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1263" y="1183738"/>
            <a:ext cx="514119" cy="447406"/>
          </a:xfrm>
          <a:prstGeom prst="rect">
            <a:avLst/>
          </a:prstGeom>
        </p:spPr>
      </p:pic>
      <p:sp>
        <p:nvSpPr>
          <p:cNvPr id="6" name="Google Shape;65;g10c4d38af33_0_12"/>
          <p:cNvSpPr txBox="1">
            <a:spLocks noGrp="1"/>
          </p:cNvSpPr>
          <p:nvPr>
            <p:ph type="body" idx="1"/>
          </p:nvPr>
        </p:nvSpPr>
        <p:spPr>
          <a:xfrm>
            <a:off x="2933484" y="468416"/>
            <a:ext cx="8686946" cy="839787"/>
          </a:xfrm>
          <a:prstGeom prst="rect">
            <a:avLst/>
          </a:prstGeom>
        </p:spPr>
        <p:txBody>
          <a:bodyPr spcFirstLastPara="1" wrap="square" lIns="91425" tIns="45700" rIns="91425" bIns="45700" anchor="t" anchorCtr="0">
            <a:noAutofit/>
          </a:bodyPr>
          <a:lstStyle/>
          <a:p>
            <a:pPr marL="0" lvl="0" indent="0"/>
            <a:r>
              <a:rPr lang="bg-BG" sz="2200" dirty="0">
                <a:solidFill>
                  <a:srgbClr val="00B0F0"/>
                </a:solidFill>
              </a:rPr>
              <a:t>ГРУПОВИ ДЕЙНОСТИ/ДИСКУСИИ</a:t>
            </a:r>
            <a:endParaRPr lang="en-US" sz="2200" dirty="0">
              <a:solidFill>
                <a:srgbClr val="00B0F0"/>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1262" y="1957132"/>
            <a:ext cx="514119" cy="447406"/>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1499" y="2346289"/>
            <a:ext cx="514119" cy="447406"/>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0186" y="2775625"/>
            <a:ext cx="514119" cy="447406"/>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5255" y="4374261"/>
            <a:ext cx="514119" cy="447406"/>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1262" y="3529388"/>
            <a:ext cx="514119" cy="447406"/>
          </a:xfrm>
          <a:prstGeom prst="rect">
            <a:avLst/>
          </a:prstGeom>
        </p:spPr>
      </p:pic>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1262" y="5145359"/>
            <a:ext cx="514119" cy="447406"/>
          </a:xfrm>
          <a:prstGeom prst="rect">
            <a:avLst/>
          </a:prstGeom>
        </p:spPr>
      </p:pic>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Rectangle 2"/>
          <p:cNvSpPr/>
          <p:nvPr/>
        </p:nvSpPr>
        <p:spPr>
          <a:xfrm>
            <a:off x="694627" y="1402758"/>
            <a:ext cx="10925803" cy="4401205"/>
          </a:xfrm>
          <a:prstGeom prst="rect">
            <a:avLst/>
          </a:prstGeom>
        </p:spPr>
        <p:txBody>
          <a:bodyPr wrap="square">
            <a:spAutoFit/>
          </a:bodyPr>
          <a:lstStyle/>
          <a:p>
            <a:pPr lvl="0"/>
            <a:r>
              <a:rPr lang="bg-BG" sz="2800" dirty="0">
                <a:latin typeface="Helvetica Neue" charset="0"/>
              </a:rPr>
              <a:t>Как можете да помогнете на учениците да развиват самооценка и умение за рефлексия?</a:t>
            </a:r>
            <a:endParaRPr lang="en-GB" sz="2800" dirty="0">
              <a:latin typeface="Helvetica Neue" charset="0"/>
            </a:endParaRPr>
          </a:p>
          <a:p>
            <a:pPr lvl="0"/>
            <a:endParaRPr lang="en-US" sz="2800" dirty="0">
              <a:latin typeface="Helvetica Neue" charset="0"/>
            </a:endParaRPr>
          </a:p>
          <a:p>
            <a:pPr lvl="0"/>
            <a:r>
              <a:rPr lang="bg-BG" sz="2800" dirty="0">
                <a:latin typeface="Helvetica Neue" charset="0"/>
              </a:rPr>
              <a:t>Какво означава да се предоставят различни начини за представяне? Обмислете и споделете варианти за представяне на аудио/визуална информация и начини да се съобрази представянето на информацията с учащия.</a:t>
            </a:r>
            <a:endParaRPr lang="en-GB" sz="2800" dirty="0">
              <a:latin typeface="Helvetica Neue" charset="0"/>
            </a:endParaRPr>
          </a:p>
          <a:p>
            <a:pPr lvl="0"/>
            <a:endParaRPr lang="en-US" sz="2800" dirty="0">
              <a:latin typeface="Helvetica Neue" charset="0"/>
            </a:endParaRPr>
          </a:p>
          <a:p>
            <a:pPr lvl="0"/>
            <a:r>
              <a:rPr lang="bg-BG" sz="2800" dirty="0">
                <a:latin typeface="Helvetica Neue" charset="0"/>
              </a:rPr>
              <a:t>Някога прилагали ли сте арт терапия? Защо я избрахте? Споделете преживяванията си.</a:t>
            </a:r>
            <a:endParaRPr lang="en-US" sz="2800" dirty="0">
              <a:latin typeface="Helvetica Neue" charset="0"/>
            </a:endParaRPr>
          </a:p>
        </p:txBody>
      </p:sp>
      <p:sp>
        <p:nvSpPr>
          <p:cNvPr id="5" name="Google Shape;65;g10c4d38af33_0_12"/>
          <p:cNvSpPr txBox="1">
            <a:spLocks noGrp="1"/>
          </p:cNvSpPr>
          <p:nvPr>
            <p:ph type="body" idx="1"/>
          </p:nvPr>
        </p:nvSpPr>
        <p:spPr>
          <a:xfrm>
            <a:off x="2933484" y="468416"/>
            <a:ext cx="8686946" cy="839787"/>
          </a:xfrm>
          <a:prstGeom prst="rect">
            <a:avLst/>
          </a:prstGeom>
        </p:spPr>
        <p:txBody>
          <a:bodyPr spcFirstLastPara="1" wrap="square" lIns="91425" tIns="45700" rIns="91425" bIns="45700" anchor="t" anchorCtr="0">
            <a:noAutofit/>
          </a:bodyPr>
          <a:lstStyle/>
          <a:p>
            <a:pPr marL="0" lvl="0" indent="0"/>
            <a:r>
              <a:rPr lang="bg-BG" sz="2200" dirty="0">
                <a:solidFill>
                  <a:srgbClr val="00B0F0"/>
                </a:solidFill>
              </a:rPr>
              <a:t>ГРУПОВИ ДЕЙНОСТИ/ДИСКУСИИ</a:t>
            </a:r>
            <a:endParaRPr lang="en-US" sz="2200" dirty="0">
              <a:solidFill>
                <a:srgbClr val="00B0F0"/>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8316" y="1476392"/>
            <a:ext cx="514119" cy="447406"/>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5647" y="2761663"/>
            <a:ext cx="514119" cy="447406"/>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75728" y="4925705"/>
            <a:ext cx="514119" cy="447406"/>
          </a:xfrm>
          <a:prstGeom prst="rect">
            <a:avLst/>
          </a:prstGeom>
        </p:spPr>
      </p:pic>
    </p:spTree>
    <p:extLst>
      <p:ext uri="{BB962C8B-B14F-4D97-AF65-F5344CB8AC3E}">
        <p14:creationId xmlns:p14="http://schemas.microsoft.com/office/powerpoint/2010/main" val="282620174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456223" y="2119417"/>
            <a:ext cx="11450700" cy="3323946"/>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buClr>
                <a:srgbClr val="EC7320"/>
              </a:buClr>
              <a:buSzPts val="2400"/>
            </a:pPr>
            <a:r>
              <a:rPr lang="bg-BG" sz="2600" dirty="0">
                <a:latin typeface="Helvetica Neue" panose="020B0604020202020204" charset="0"/>
              </a:rPr>
              <a:t>За да разберем основите на приобщаващото създаване на изкуство в образованието е нужно да научим повече за:</a:t>
            </a:r>
            <a:endParaRPr lang="en-US" sz="2600" dirty="0">
              <a:latin typeface="Helvetica Neue" panose="020B0604020202020204" charset="0"/>
            </a:endParaRPr>
          </a:p>
          <a:p>
            <a:pPr lvl="2" algn="just">
              <a:buClr>
                <a:srgbClr val="EC7320"/>
              </a:buClr>
              <a:buSzPts val="2400"/>
            </a:pPr>
            <a:endParaRPr lang="en-US" sz="2400" dirty="0">
              <a:latin typeface="Helvetica Neue" panose="020B0604020202020204" charset="0"/>
            </a:endParaRPr>
          </a:p>
          <a:p>
            <a:pPr marL="1890713" lvl="3" indent="-342900" algn="just">
              <a:buClr>
                <a:srgbClr val="EC7320"/>
              </a:buClr>
              <a:buSzPts val="2400"/>
              <a:buFont typeface="Wingdings" panose="05000000000000000000" pitchFamily="2" charset="2"/>
              <a:buChar char="v"/>
            </a:pPr>
            <a:r>
              <a:rPr lang="bg-BG" sz="2600" b="0" i="0" u="none" strike="noStrike" cap="none" dirty="0">
                <a:solidFill>
                  <a:srgbClr val="000000"/>
                </a:solidFill>
                <a:latin typeface="Helvetica Neue" panose="020B0604020202020204" charset="0"/>
                <a:sym typeface="Arial"/>
              </a:rPr>
              <a:t>Положително младежко развитие</a:t>
            </a:r>
            <a:endParaRPr lang="en-US" sz="2600" b="0" i="0" u="none" strike="noStrike" cap="none" dirty="0">
              <a:solidFill>
                <a:srgbClr val="000000"/>
              </a:solidFill>
              <a:latin typeface="Helvetica Neue" panose="020B0604020202020204" charset="0"/>
              <a:sym typeface="Arial"/>
            </a:endParaRPr>
          </a:p>
          <a:p>
            <a:pPr marL="1890713" lvl="3" indent="-342900" algn="just">
              <a:buClr>
                <a:srgbClr val="EC7320"/>
              </a:buClr>
              <a:buSzPts val="2400"/>
              <a:buFont typeface="Wingdings" panose="05000000000000000000" pitchFamily="2" charset="2"/>
              <a:buChar char="v"/>
            </a:pPr>
            <a:r>
              <a:rPr lang="bg-BG" sz="2600" dirty="0">
                <a:latin typeface="Helvetica Neue" panose="020B0604020202020204" charset="0"/>
              </a:rPr>
              <a:t>Универсален дизайн за обучение (</a:t>
            </a:r>
            <a:r>
              <a:rPr lang="bg-BG" sz="2600" dirty="0" err="1">
                <a:latin typeface="Helvetica Neue" panose="020B0604020202020204" charset="0"/>
              </a:rPr>
              <a:t>УДО</a:t>
            </a:r>
            <a:r>
              <a:rPr lang="bg-BG" sz="2600" dirty="0">
                <a:latin typeface="Helvetica Neue" panose="020B0604020202020204" charset="0"/>
              </a:rPr>
              <a:t>)</a:t>
            </a:r>
            <a:endParaRPr lang="en-US" sz="2600" dirty="0">
              <a:latin typeface="Helvetica Neue" panose="020B0604020202020204" charset="0"/>
            </a:endParaRPr>
          </a:p>
          <a:p>
            <a:pPr marL="1890713" lvl="3" indent="-342900" algn="just">
              <a:buClr>
                <a:srgbClr val="EC7320"/>
              </a:buClr>
              <a:buSzPts val="2400"/>
              <a:buFont typeface="Wingdings" panose="05000000000000000000" pitchFamily="2" charset="2"/>
              <a:buChar char="v"/>
            </a:pPr>
            <a:r>
              <a:rPr lang="bg-BG" sz="2600" dirty="0">
                <a:latin typeface="Helvetica Neue" panose="020B0604020202020204" charset="0"/>
              </a:rPr>
              <a:t>Арт терапия и образование</a:t>
            </a:r>
            <a:endParaRPr sz="2600" b="0" i="0" u="none" strike="noStrike" cap="none" dirty="0">
              <a:solidFill>
                <a:srgbClr val="000000"/>
              </a:solidFill>
              <a:latin typeface="Helvetica Neue" panose="020B0604020202020204" charset="0"/>
              <a:sym typeface="Arial"/>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sz="2800" b="0" i="0" u="none" strike="noStrike" cap="none" dirty="0">
              <a:solidFill>
                <a:schemeClr val="dk1"/>
              </a:solidFill>
              <a:latin typeface="Helvetica Neue"/>
              <a:ea typeface="Helvetica Neue"/>
              <a:cs typeface="Helvetica Neue"/>
              <a:sym typeface="Helvetica Neue"/>
            </a:endParaRPr>
          </a:p>
        </p:txBody>
      </p:sp>
      <p:sp>
        <p:nvSpPr>
          <p:cNvPr id="5"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bg-BG" sz="4800" b="1" dirty="0">
                <a:solidFill>
                  <a:schemeClr val="accent2">
                    <a:lumMod val="75000"/>
                  </a:schemeClr>
                </a:solidFill>
                <a:latin typeface="Helvetica Neue"/>
                <a:ea typeface="Helvetica Neue"/>
                <a:cs typeface="Helvetica Neue"/>
                <a:sym typeface="Helvetica Neue"/>
              </a:rPr>
              <a:t>Цели</a:t>
            </a:r>
            <a:endParaRPr lang="en-GB" sz="4800" b="1" i="0" u="none" strike="noStrike" cap="none" dirty="0">
              <a:solidFill>
                <a:schemeClr val="accent2">
                  <a:lumMod val="75000"/>
                </a:schemeClr>
              </a:solidFill>
              <a:latin typeface="Helvetica Neue"/>
              <a:ea typeface="Helvetica Neue"/>
              <a:cs typeface="Helvetica Neue"/>
              <a:sym typeface="Helvetica Neue"/>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3"/>
          <p:cNvSpPr txBox="1"/>
          <p:nvPr/>
        </p:nvSpPr>
        <p:spPr>
          <a:xfrm>
            <a:off x="938231" y="2190972"/>
            <a:ext cx="10521600" cy="1007391"/>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bg-BG" sz="8800" b="1" dirty="0">
                <a:solidFill>
                  <a:schemeClr val="lt1"/>
                </a:solidFill>
                <a:latin typeface="Helvetica Neue"/>
                <a:ea typeface="Helvetica Neue"/>
                <a:cs typeface="Helvetica Neue"/>
                <a:sym typeface="Helvetica Neue"/>
              </a:rPr>
              <a:t>Благодарим ви за вниманието!</a:t>
            </a:r>
            <a:endParaRPr sz="6600" b="1" i="0" u="none" strike="noStrike" cap="none" dirty="0">
              <a:solidFill>
                <a:srgbClr val="00AEEF"/>
              </a:solidFill>
              <a:latin typeface="Helvetica Neue"/>
              <a:ea typeface="Helvetica Neue"/>
              <a:cs typeface="Helvetica Neue"/>
              <a:sym typeface="Helvetica Neu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232" y="3073753"/>
            <a:ext cx="5377735" cy="3301929"/>
          </a:xfrm>
          <a:prstGeom prst="rect">
            <a:avLst/>
          </a:prstGeom>
        </p:spPr>
      </p:pic>
    </p:spTree>
    <p:extLst>
      <p:ext uri="{BB962C8B-B14F-4D97-AF65-F5344CB8AC3E}">
        <p14:creationId xmlns:p14="http://schemas.microsoft.com/office/powerpoint/2010/main" val="9324437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66197" y="2814380"/>
            <a:ext cx="10521600" cy="3012984"/>
          </a:xfrm>
          <a:prstGeom prst="rect">
            <a:avLst/>
          </a:prstGeom>
          <a:noFill/>
          <a:ln>
            <a:noFill/>
          </a:ln>
        </p:spPr>
        <p:txBody>
          <a:bodyPr spcFirstLastPara="1" wrap="square" lIns="91425" tIns="45700" rIns="91425" bIns="45700" anchor="t" anchorCtr="0">
            <a:noAutofit/>
          </a:bodyPr>
          <a:lstStyle/>
          <a:p>
            <a:pPr lvl="0" algn="ctr">
              <a:lnSpc>
                <a:spcPct val="70000"/>
              </a:lnSpc>
              <a:buClr>
                <a:schemeClr val="lt1"/>
              </a:buClr>
              <a:buSzPts val="4840"/>
            </a:pPr>
            <a:r>
              <a:rPr lang="bg-BG" sz="6600" b="1" dirty="0">
                <a:solidFill>
                  <a:schemeClr val="lt1"/>
                </a:solidFill>
                <a:latin typeface="Helvetica Neue"/>
                <a:ea typeface="Helvetica Neue"/>
                <a:cs typeface="Helvetica Neue"/>
                <a:sym typeface="Helvetica Neue"/>
              </a:rPr>
              <a:t>ПОЛОЖИТЕЛНО МЛАДЕЖКО РАЗВИТИЕ</a:t>
            </a:r>
            <a:endParaRPr lang="en-US" sz="6600" b="1"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4785084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455264" y="2223985"/>
            <a:ext cx="6561348" cy="3600945"/>
          </a:xfrm>
          <a:prstGeom prst="rect">
            <a:avLst/>
          </a:prstGeom>
          <a:noFill/>
          <a:ln>
            <a:noFill/>
          </a:ln>
        </p:spPr>
        <p:txBody>
          <a:bodyPr spcFirstLastPara="1" wrap="square" lIns="91425" tIns="45700" rIns="91425" bIns="45700" anchor="t" anchorCtr="0">
            <a:spAutoFit/>
          </a:bodyPr>
          <a:lstStyle/>
          <a:p>
            <a:pPr lvl="0" algn="just">
              <a:buClr>
                <a:srgbClr val="EC7320"/>
              </a:buClr>
              <a:buSzPts val="2400"/>
            </a:pPr>
            <a:r>
              <a:rPr lang="bg-BG" sz="2400" b="1" i="0" u="none" strike="noStrike" cap="none" dirty="0">
                <a:solidFill>
                  <a:srgbClr val="000000"/>
                </a:solidFill>
                <a:latin typeface="Helvetica Neue" panose="020B0604020202020204" charset="0"/>
                <a:sym typeface="Arial"/>
              </a:rPr>
              <a:t>Какво е положително младежко развитие (</a:t>
            </a:r>
            <a:r>
              <a:rPr lang="bg-BG" sz="2400" b="1" i="0" u="none" strike="noStrike" cap="none" dirty="0" err="1">
                <a:solidFill>
                  <a:srgbClr val="000000"/>
                </a:solidFill>
                <a:latin typeface="Helvetica Neue" panose="020B0604020202020204" charset="0"/>
                <a:sym typeface="Arial"/>
              </a:rPr>
              <a:t>ПМР</a:t>
            </a:r>
            <a:r>
              <a:rPr lang="bg-BG" sz="2400" b="1" i="0" u="none" strike="noStrike" cap="none" dirty="0">
                <a:solidFill>
                  <a:srgbClr val="000000"/>
                </a:solidFill>
                <a:latin typeface="Helvetica Neue" panose="020B0604020202020204" charset="0"/>
                <a:sym typeface="Arial"/>
              </a:rPr>
              <a:t>)</a:t>
            </a:r>
            <a:r>
              <a:rPr lang="en-US" sz="2400" b="1" i="0" u="none" strike="noStrike" cap="none" dirty="0">
                <a:solidFill>
                  <a:srgbClr val="000000"/>
                </a:solidFill>
                <a:latin typeface="Helvetica Neue" panose="020B0604020202020204" charset="0"/>
                <a:sym typeface="Arial"/>
              </a:rPr>
              <a:t>?</a:t>
            </a:r>
          </a:p>
          <a:p>
            <a:pPr marL="342900" lvl="0" indent="-342900" algn="just">
              <a:buClr>
                <a:srgbClr val="EC7320"/>
              </a:buClr>
              <a:buSzPts val="2400"/>
              <a:buFont typeface="Noto Sans Symbols"/>
              <a:buChar char="❖"/>
            </a:pPr>
            <a:endParaRPr lang="en-US" sz="2400" dirty="0">
              <a:latin typeface="Helvetica Neue" panose="020B0604020202020204" charset="0"/>
            </a:endParaRPr>
          </a:p>
          <a:p>
            <a:pPr marL="342900" lvl="0" indent="-342900" algn="just">
              <a:buClr>
                <a:srgbClr val="EC7320"/>
              </a:buClr>
              <a:buSzPts val="2400"/>
              <a:buFont typeface="Noto Sans Symbols"/>
              <a:buChar char="❖"/>
            </a:pPr>
            <a:r>
              <a:rPr lang="bg-BG" sz="2600" b="0" i="0" u="none" strike="noStrike" cap="none" dirty="0">
                <a:solidFill>
                  <a:srgbClr val="000000"/>
                </a:solidFill>
                <a:latin typeface="Helvetica Neue" panose="020B0604020202020204" charset="0"/>
                <a:sym typeface="Arial"/>
              </a:rPr>
              <a:t>Подход основан на силните страни, при който младежите се развиват като разпознават и усъвършенстват уменията, компетенциите и интересите си по начин, който им помага да достигнат пълния си потенциал.</a:t>
            </a:r>
            <a:r>
              <a:rPr lang="en-US" sz="2600" b="0" i="0" u="none" strike="noStrike" cap="none" dirty="0">
                <a:solidFill>
                  <a:schemeClr val="dk1"/>
                </a:solidFill>
                <a:latin typeface="Helvetica Neue"/>
                <a:ea typeface="Helvetica Neue"/>
                <a:cs typeface="Helvetica Neue"/>
                <a:sym typeface="Helvetica Neue"/>
              </a:rPr>
              <a:t> </a:t>
            </a:r>
            <a:r>
              <a:rPr lang="ro-RO" sz="2600" b="0" i="0" u="none" strike="noStrike" cap="none" dirty="0">
                <a:solidFill>
                  <a:schemeClr val="dk1"/>
                </a:solidFill>
                <a:latin typeface="Helvetica Neue"/>
                <a:ea typeface="Helvetica Neue"/>
                <a:cs typeface="Helvetica Neue"/>
                <a:sym typeface="Helvetica Neue"/>
              </a:rPr>
              <a:t> </a:t>
            </a:r>
            <a:endParaRPr sz="2600" b="0" i="0" u="none" strike="noStrike" cap="none" dirty="0">
              <a:solidFill>
                <a:schemeClr val="dk1"/>
              </a:solidFill>
              <a:latin typeface="Helvetica Neue"/>
              <a:ea typeface="Helvetica Neue"/>
              <a:cs typeface="Helvetica Neue"/>
              <a:sym typeface="Helvetica Neue"/>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ПОЛОЖИТЕЛНО МЛАДЕЖКО РАЗВИТИЕ</a:t>
            </a:r>
            <a:endParaRPr lang="en-US" sz="2000" b="1" dirty="0">
              <a:solidFill>
                <a:srgbClr val="00B0F0"/>
              </a:solidFill>
              <a:latin typeface="Helvetica Neue"/>
              <a:ea typeface="Helvetica Neue"/>
              <a:cs typeface="Helvetica Neue"/>
              <a:sym typeface="Helvetica Neue"/>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630" l="0" r="100000"/>
                    </a14:imgEffect>
                  </a14:imgLayer>
                </a14:imgProps>
              </a:ext>
              <a:ext uri="{28A0092B-C50C-407E-A947-70E740481C1C}">
                <a14:useLocalDpi xmlns:a14="http://schemas.microsoft.com/office/drawing/2010/main" val="0"/>
              </a:ext>
            </a:extLst>
          </a:blip>
          <a:stretch>
            <a:fillRect/>
          </a:stretch>
        </p:blipFill>
        <p:spPr>
          <a:xfrm>
            <a:off x="7400595" y="1341887"/>
            <a:ext cx="4200041" cy="4395392"/>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ПОЛОЖИТЕЛНО МЛАДЕЖКО РАЗВИТИЕ</a:t>
            </a:r>
            <a:endParaRPr lang="en-US" sz="2000" b="1" dirty="0">
              <a:solidFill>
                <a:srgbClr val="00B0F0"/>
              </a:solidFill>
              <a:latin typeface="Helvetica Neue"/>
              <a:ea typeface="Helvetica Neue"/>
              <a:cs typeface="Helvetica Neue"/>
              <a:sym typeface="Helvetica Neue"/>
            </a:endParaRPr>
          </a:p>
        </p:txBody>
      </p:sp>
      <p:graphicFrame>
        <p:nvGraphicFramePr>
          <p:cNvPr id="4" name="Diagram 3"/>
          <p:cNvGraphicFramePr/>
          <p:nvPr>
            <p:extLst>
              <p:ext uri="{D42A27DB-BD31-4B8C-83A1-F6EECF244321}">
                <p14:modId xmlns:p14="http://schemas.microsoft.com/office/powerpoint/2010/main" val="3454727172"/>
              </p:ext>
            </p:extLst>
          </p:nvPr>
        </p:nvGraphicFramePr>
        <p:xfrm>
          <a:off x="1022888" y="1863959"/>
          <a:ext cx="9825925" cy="360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10252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ПОЛОЖИТЕЛНО МЛАДЕЖКО РАЗВИТИЕ</a:t>
            </a:r>
            <a:endParaRPr lang="en-US" sz="2000" b="1" dirty="0">
              <a:solidFill>
                <a:srgbClr val="00B0F0"/>
              </a:solidFill>
              <a:latin typeface="Helvetica Neue"/>
              <a:ea typeface="Helvetica Neue"/>
              <a:cs typeface="Helvetica Neue"/>
              <a:sym typeface="Helvetica Neue"/>
            </a:endParaRPr>
          </a:p>
        </p:txBody>
      </p:sp>
      <p:graphicFrame>
        <p:nvGraphicFramePr>
          <p:cNvPr id="4" name="Diagram 3"/>
          <p:cNvGraphicFramePr/>
          <p:nvPr>
            <p:extLst>
              <p:ext uri="{D42A27DB-BD31-4B8C-83A1-F6EECF244321}">
                <p14:modId xmlns:p14="http://schemas.microsoft.com/office/powerpoint/2010/main" val="381650047"/>
              </p:ext>
            </p:extLst>
          </p:nvPr>
        </p:nvGraphicFramePr>
        <p:xfrm>
          <a:off x="187701" y="1158047"/>
          <a:ext cx="912677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25705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2154182" y="2647827"/>
            <a:ext cx="9463259" cy="2677616"/>
          </a:xfrm>
          <a:prstGeom prst="rect">
            <a:avLst/>
          </a:prstGeom>
          <a:noFill/>
          <a:ln>
            <a:noFill/>
          </a:ln>
        </p:spPr>
        <p:txBody>
          <a:bodyPr spcFirstLastPara="1" wrap="square" lIns="91425" tIns="45700" rIns="91425" bIns="45700" anchor="t" anchorCtr="0">
            <a:spAutoFit/>
          </a:bodyPr>
          <a:lstStyle/>
          <a:p>
            <a:pPr lvl="0" indent="4763" algn="just">
              <a:buClr>
                <a:srgbClr val="EC7320"/>
              </a:buClr>
              <a:buSzPts val="2800"/>
            </a:pPr>
            <a:r>
              <a:rPr lang="bg-BG" sz="2800" u="none" strike="noStrike" cap="none" dirty="0">
                <a:solidFill>
                  <a:srgbClr val="00B0F0"/>
                </a:solidFill>
                <a:latin typeface="Helvetica Neue"/>
                <a:ea typeface="Helvetica Neue"/>
                <a:cs typeface="Helvetica Neue"/>
                <a:sym typeface="Helvetica Neue"/>
              </a:rPr>
              <a:t>Предимствата на метода на Лернер: </a:t>
            </a:r>
            <a:r>
              <a:rPr lang="ru-RU" sz="2800" b="0" i="0" u="none" strike="noStrike" cap="none" dirty="0" err="1">
                <a:solidFill>
                  <a:schemeClr val="dk1"/>
                </a:solidFill>
                <a:effectLst/>
                <a:latin typeface="Calibri"/>
                <a:ea typeface="Calibri"/>
                <a:cs typeface="Calibri"/>
                <a:sym typeface="Calibri"/>
              </a:rPr>
              <a:t>фокусира</a:t>
            </a:r>
            <a:r>
              <a:rPr lang="ru-RU" sz="2800" dirty="0">
                <a:solidFill>
                  <a:schemeClr val="dk1"/>
                </a:solidFill>
                <a:latin typeface="Calibri"/>
                <a:ea typeface="Calibri"/>
                <a:cs typeface="Calibri"/>
                <a:sym typeface="Calibri"/>
              </a:rPr>
              <a:t> се </a:t>
            </a:r>
            <a:r>
              <a:rPr lang="ru-RU" sz="2800" dirty="0" err="1">
                <a:solidFill>
                  <a:schemeClr val="dk1"/>
                </a:solidFill>
                <a:latin typeface="Calibri"/>
                <a:ea typeface="Calibri"/>
                <a:cs typeface="Calibri"/>
                <a:sym typeface="Calibri"/>
              </a:rPr>
              <a:t>върху</a:t>
            </a:r>
            <a:r>
              <a:rPr lang="ru-RU" sz="2800" dirty="0">
                <a:solidFill>
                  <a:schemeClr val="dk1"/>
                </a:solidFill>
                <a:latin typeface="Calibri"/>
                <a:ea typeface="Calibri"/>
                <a:cs typeface="Calibri"/>
                <a:sym typeface="Calibri"/>
              </a:rPr>
              <a:t> </a:t>
            </a:r>
            <a:r>
              <a:rPr lang="ru-RU" sz="2800" b="0" i="0" u="none" strike="noStrike" cap="none" dirty="0" err="1">
                <a:solidFill>
                  <a:schemeClr val="dk1"/>
                </a:solidFill>
                <a:effectLst/>
                <a:latin typeface="Calibri"/>
                <a:ea typeface="Calibri"/>
                <a:cs typeface="Calibri"/>
                <a:sym typeface="Calibri"/>
              </a:rPr>
              <a:t>изграждането</a:t>
            </a:r>
            <a:r>
              <a:rPr lang="ru-RU" sz="2800" b="0" i="0" u="none" strike="noStrike" cap="none" dirty="0">
                <a:solidFill>
                  <a:schemeClr val="dk1"/>
                </a:solidFill>
                <a:effectLst/>
                <a:latin typeface="Calibri"/>
                <a:ea typeface="Calibri"/>
                <a:cs typeface="Calibri"/>
                <a:sym typeface="Calibri"/>
              </a:rPr>
              <a:t> на </a:t>
            </a:r>
            <a:r>
              <a:rPr lang="ru-RU" sz="2800" b="0" i="0" u="none" strike="noStrike" cap="none" dirty="0" err="1">
                <a:solidFill>
                  <a:schemeClr val="dk1"/>
                </a:solidFill>
                <a:effectLst/>
                <a:latin typeface="Calibri"/>
                <a:ea typeface="Calibri"/>
                <a:cs typeface="Calibri"/>
                <a:sym typeface="Calibri"/>
              </a:rPr>
              <a:t>положителни</a:t>
            </a:r>
            <a:r>
              <a:rPr lang="ru-RU" sz="2800" b="0" i="0" u="none" strike="noStrike" cap="none" dirty="0">
                <a:solidFill>
                  <a:schemeClr val="dk1"/>
                </a:solidFill>
                <a:effectLst/>
                <a:latin typeface="Calibri"/>
                <a:ea typeface="Calibri"/>
                <a:cs typeface="Calibri"/>
                <a:sym typeface="Calibri"/>
              </a:rPr>
              <a:t> </a:t>
            </a:r>
            <a:r>
              <a:rPr lang="ru-RU" sz="2800" b="0" i="0" u="none" strike="noStrike" cap="none" dirty="0" err="1">
                <a:solidFill>
                  <a:schemeClr val="dk1"/>
                </a:solidFill>
                <a:effectLst/>
                <a:latin typeface="Calibri"/>
                <a:ea typeface="Calibri"/>
                <a:cs typeface="Calibri"/>
                <a:sym typeface="Calibri"/>
              </a:rPr>
              <a:t>лични</a:t>
            </a:r>
            <a:r>
              <a:rPr lang="ru-RU" sz="2800" b="0" i="0" u="none" strike="noStrike" cap="none" dirty="0">
                <a:solidFill>
                  <a:schemeClr val="dk1"/>
                </a:solidFill>
                <a:effectLst/>
                <a:latin typeface="Calibri"/>
                <a:ea typeface="Calibri"/>
                <a:cs typeface="Calibri"/>
                <a:sym typeface="Calibri"/>
              </a:rPr>
              <a:t> компетентности, </a:t>
            </a:r>
            <a:r>
              <a:rPr lang="ru-RU" sz="2800" b="0" i="0" u="none" strike="noStrike" cap="none" dirty="0" err="1">
                <a:solidFill>
                  <a:schemeClr val="dk1"/>
                </a:solidFill>
                <a:effectLst/>
                <a:latin typeface="Calibri"/>
                <a:ea typeface="Calibri"/>
                <a:cs typeface="Calibri"/>
                <a:sym typeface="Calibri"/>
              </a:rPr>
              <a:t>социални</a:t>
            </a:r>
            <a:r>
              <a:rPr lang="ru-RU" sz="2800" b="0" i="0" u="none" strike="noStrike" cap="none" dirty="0">
                <a:solidFill>
                  <a:schemeClr val="dk1"/>
                </a:solidFill>
                <a:effectLst/>
                <a:latin typeface="Calibri"/>
                <a:ea typeface="Calibri"/>
                <a:cs typeface="Calibri"/>
                <a:sym typeface="Calibri"/>
              </a:rPr>
              <a:t> умения и </a:t>
            </a:r>
            <a:r>
              <a:rPr lang="ru-RU" sz="2800" b="0" i="0" u="none" strike="noStrike" cap="none" dirty="0" err="1">
                <a:solidFill>
                  <a:schemeClr val="dk1"/>
                </a:solidFill>
                <a:effectLst/>
                <a:latin typeface="Calibri"/>
                <a:ea typeface="Calibri"/>
                <a:cs typeface="Calibri"/>
                <a:sym typeface="Calibri"/>
              </a:rPr>
              <a:t>нагласи</a:t>
            </a:r>
            <a:r>
              <a:rPr lang="ru-RU" sz="2800" b="0" i="0" u="none" strike="noStrike" cap="none" dirty="0">
                <a:solidFill>
                  <a:schemeClr val="dk1"/>
                </a:solidFill>
                <a:effectLst/>
                <a:latin typeface="Calibri"/>
                <a:ea typeface="Calibri"/>
                <a:cs typeface="Calibri"/>
                <a:sym typeface="Calibri"/>
              </a:rPr>
              <a:t> на </a:t>
            </a:r>
            <a:r>
              <a:rPr lang="ru-RU" sz="2800" b="0" i="0" u="none" strike="noStrike" cap="none" dirty="0" err="1">
                <a:solidFill>
                  <a:schemeClr val="dk1"/>
                </a:solidFill>
                <a:effectLst/>
                <a:latin typeface="Calibri"/>
                <a:ea typeface="Calibri"/>
                <a:cs typeface="Calibri"/>
                <a:sym typeface="Calibri"/>
              </a:rPr>
              <a:t>младите</a:t>
            </a:r>
            <a:r>
              <a:rPr lang="ru-RU" sz="2800" b="0" i="0" u="none" strike="noStrike" cap="none" dirty="0">
                <a:solidFill>
                  <a:schemeClr val="dk1"/>
                </a:solidFill>
                <a:effectLst/>
                <a:latin typeface="Calibri"/>
                <a:ea typeface="Calibri"/>
                <a:cs typeface="Calibri"/>
                <a:sym typeface="Calibri"/>
              </a:rPr>
              <a:t> хора. 5 C </a:t>
            </a:r>
            <a:r>
              <a:rPr lang="ru-RU" sz="2800" b="0" i="0" u="none" strike="noStrike" cap="none" dirty="0" err="1">
                <a:solidFill>
                  <a:schemeClr val="dk1"/>
                </a:solidFill>
                <a:effectLst/>
                <a:latin typeface="Calibri"/>
                <a:ea typeface="Calibri"/>
                <a:cs typeface="Calibri"/>
                <a:sym typeface="Calibri"/>
              </a:rPr>
              <a:t>еволюират</a:t>
            </a:r>
            <a:r>
              <a:rPr lang="ru-RU" sz="2800" b="0" i="0" u="none" strike="noStrike" cap="none" dirty="0">
                <a:solidFill>
                  <a:schemeClr val="dk1"/>
                </a:solidFill>
                <a:effectLst/>
                <a:latin typeface="Calibri"/>
                <a:ea typeface="Calibri"/>
                <a:cs typeface="Calibri"/>
                <a:sym typeface="Calibri"/>
              </a:rPr>
              <a:t> по </a:t>
            </a:r>
            <a:r>
              <a:rPr lang="ru-RU" sz="2800" b="0" i="0" u="none" strike="noStrike" cap="none" dirty="0" err="1">
                <a:solidFill>
                  <a:schemeClr val="dk1"/>
                </a:solidFill>
                <a:effectLst/>
                <a:latin typeface="Calibri"/>
                <a:ea typeface="Calibri"/>
                <a:cs typeface="Calibri"/>
                <a:sym typeface="Calibri"/>
              </a:rPr>
              <a:t>време</a:t>
            </a:r>
            <a:r>
              <a:rPr lang="ru-RU" sz="2800" b="0" i="0" u="none" strike="noStrike" cap="none" dirty="0">
                <a:solidFill>
                  <a:schemeClr val="dk1"/>
                </a:solidFill>
                <a:effectLst/>
                <a:latin typeface="Calibri"/>
                <a:ea typeface="Calibri"/>
                <a:cs typeface="Calibri"/>
                <a:sym typeface="Calibri"/>
              </a:rPr>
              <a:t> на </a:t>
            </a:r>
            <a:r>
              <a:rPr lang="ru-RU" sz="2800" b="0" i="0" u="none" strike="noStrike" cap="none" dirty="0" err="1">
                <a:solidFill>
                  <a:schemeClr val="dk1"/>
                </a:solidFill>
                <a:effectLst/>
                <a:latin typeface="Calibri"/>
                <a:ea typeface="Calibri"/>
                <a:cs typeface="Calibri"/>
                <a:sym typeface="Calibri"/>
              </a:rPr>
              <a:t>развитието</a:t>
            </a:r>
            <a:r>
              <a:rPr lang="ru-RU" sz="2800" b="0" i="0" u="none" strike="noStrike" cap="none" dirty="0">
                <a:solidFill>
                  <a:schemeClr val="dk1"/>
                </a:solidFill>
                <a:effectLst/>
                <a:latin typeface="Calibri"/>
                <a:ea typeface="Calibri"/>
                <a:cs typeface="Calibri"/>
                <a:sym typeface="Calibri"/>
              </a:rPr>
              <a:t> на </a:t>
            </a:r>
            <a:r>
              <a:rPr lang="ru-RU" sz="2800" b="0" i="0" u="none" strike="noStrike" cap="none" dirty="0" err="1">
                <a:solidFill>
                  <a:schemeClr val="dk1"/>
                </a:solidFill>
                <a:effectLst/>
                <a:latin typeface="Calibri"/>
                <a:ea typeface="Calibri"/>
                <a:cs typeface="Calibri"/>
                <a:sym typeface="Calibri"/>
              </a:rPr>
              <a:t>човек</a:t>
            </a:r>
            <a:r>
              <a:rPr lang="ru-RU" sz="2800" b="0" i="0" u="none" strike="noStrike" cap="none" dirty="0">
                <a:solidFill>
                  <a:schemeClr val="dk1"/>
                </a:solidFill>
                <a:effectLst/>
                <a:latin typeface="Calibri"/>
                <a:ea typeface="Calibri"/>
                <a:cs typeface="Calibri"/>
                <a:sym typeface="Calibri"/>
              </a:rPr>
              <a:t> и </a:t>
            </a:r>
            <a:r>
              <a:rPr lang="ru-RU" sz="2800" b="0" i="0" u="none" strike="noStrike" cap="none" dirty="0" err="1">
                <a:solidFill>
                  <a:schemeClr val="dk1"/>
                </a:solidFill>
                <a:effectLst/>
                <a:latin typeface="Calibri"/>
                <a:ea typeface="Calibri"/>
                <a:cs typeface="Calibri"/>
                <a:sym typeface="Calibri"/>
              </a:rPr>
              <a:t>като</a:t>
            </a:r>
            <a:r>
              <a:rPr lang="ru-RU" sz="2800" b="0" i="0" u="none" strike="noStrike" cap="none" dirty="0">
                <a:solidFill>
                  <a:schemeClr val="dk1"/>
                </a:solidFill>
                <a:effectLst/>
                <a:latin typeface="Calibri"/>
                <a:ea typeface="Calibri"/>
                <a:cs typeface="Calibri"/>
                <a:sym typeface="Calibri"/>
              </a:rPr>
              <a:t> </a:t>
            </a:r>
            <a:r>
              <a:rPr lang="ru-RU" sz="2800" b="0" i="0" u="none" strike="noStrike" cap="none" dirty="0" err="1">
                <a:solidFill>
                  <a:schemeClr val="dk1"/>
                </a:solidFill>
                <a:effectLst/>
                <a:latin typeface="Calibri"/>
                <a:ea typeface="Calibri"/>
                <a:cs typeface="Calibri"/>
                <a:sym typeface="Calibri"/>
              </a:rPr>
              <a:t>ги</a:t>
            </a:r>
            <a:r>
              <a:rPr lang="ru-RU" sz="2800" b="0" i="0" u="none" strike="noStrike" cap="none" dirty="0">
                <a:solidFill>
                  <a:schemeClr val="dk1"/>
                </a:solidFill>
                <a:effectLst/>
                <a:latin typeface="Calibri"/>
                <a:ea typeface="Calibri"/>
                <a:cs typeface="Calibri"/>
                <a:sym typeface="Calibri"/>
              </a:rPr>
              <a:t> </a:t>
            </a:r>
            <a:r>
              <a:rPr lang="ru-RU" sz="2800" b="0" i="0" u="none" strike="noStrike" cap="none" dirty="0" err="1">
                <a:solidFill>
                  <a:schemeClr val="dk1"/>
                </a:solidFill>
                <a:effectLst/>
                <a:latin typeface="Calibri"/>
                <a:ea typeface="Calibri"/>
                <a:cs typeface="Calibri"/>
                <a:sym typeface="Calibri"/>
              </a:rPr>
              <a:t>използват</a:t>
            </a:r>
            <a:r>
              <a:rPr lang="ru-RU" sz="2800" b="0" i="0" u="none" strike="noStrike" cap="none" dirty="0">
                <a:solidFill>
                  <a:schemeClr val="dk1"/>
                </a:solidFill>
                <a:effectLst/>
                <a:latin typeface="Calibri"/>
                <a:ea typeface="Calibri"/>
                <a:cs typeface="Calibri"/>
                <a:sym typeface="Calibri"/>
              </a:rPr>
              <a:t>, </a:t>
            </a:r>
            <a:r>
              <a:rPr lang="ru-RU" sz="2800" b="0" i="0" u="none" strike="noStrike" cap="none" dirty="0" err="1">
                <a:solidFill>
                  <a:schemeClr val="dk1"/>
                </a:solidFill>
                <a:effectLst/>
                <a:latin typeface="Calibri"/>
                <a:ea typeface="Calibri"/>
                <a:cs typeface="Calibri"/>
                <a:sym typeface="Calibri"/>
              </a:rPr>
              <a:t>хората</a:t>
            </a:r>
            <a:r>
              <a:rPr lang="ru-RU" sz="2800" b="0" i="0" u="none" strike="noStrike" cap="none" dirty="0">
                <a:solidFill>
                  <a:schemeClr val="dk1"/>
                </a:solidFill>
                <a:effectLst/>
                <a:latin typeface="Calibri"/>
                <a:ea typeface="Calibri"/>
                <a:cs typeface="Calibri"/>
                <a:sym typeface="Calibri"/>
              </a:rPr>
              <a:t> </a:t>
            </a:r>
            <a:r>
              <a:rPr lang="ru-RU" sz="2800" b="0" i="0" u="none" strike="noStrike" cap="none" dirty="0" err="1">
                <a:solidFill>
                  <a:schemeClr val="dk1"/>
                </a:solidFill>
                <a:effectLst/>
                <a:latin typeface="Calibri"/>
                <a:ea typeface="Calibri"/>
                <a:cs typeface="Calibri"/>
                <a:sym typeface="Calibri"/>
              </a:rPr>
              <a:t>могат</a:t>
            </a:r>
            <a:r>
              <a:rPr lang="ru-RU" sz="2800" b="0" i="0" u="none" strike="noStrike" cap="none" dirty="0">
                <a:solidFill>
                  <a:schemeClr val="dk1"/>
                </a:solidFill>
                <a:effectLst/>
                <a:latin typeface="Calibri"/>
                <a:ea typeface="Calibri"/>
                <a:cs typeface="Calibri"/>
                <a:sym typeface="Calibri"/>
              </a:rPr>
              <a:t> успешно да </a:t>
            </a:r>
            <a:r>
              <a:rPr lang="ru-RU" sz="2800" b="0" i="0" u="none" strike="noStrike" cap="none" dirty="0" err="1">
                <a:solidFill>
                  <a:schemeClr val="dk1"/>
                </a:solidFill>
                <a:effectLst/>
                <a:latin typeface="Calibri"/>
                <a:ea typeface="Calibri"/>
                <a:cs typeface="Calibri"/>
                <a:sym typeface="Calibri"/>
              </a:rPr>
              <a:t>допринесат</a:t>
            </a:r>
            <a:r>
              <a:rPr lang="ru-RU" sz="2800" b="0" i="0" u="none" strike="noStrike" cap="none" dirty="0">
                <a:solidFill>
                  <a:schemeClr val="dk1"/>
                </a:solidFill>
                <a:effectLst/>
                <a:latin typeface="Calibri"/>
                <a:ea typeface="Calibri"/>
                <a:cs typeface="Calibri"/>
                <a:sym typeface="Calibri"/>
              </a:rPr>
              <a:t> за </a:t>
            </a:r>
            <a:r>
              <a:rPr lang="ru-RU" sz="2800" b="0" i="0" u="none" strike="noStrike" cap="none" dirty="0" err="1">
                <a:solidFill>
                  <a:schemeClr val="dk1"/>
                </a:solidFill>
                <a:effectLst/>
                <a:latin typeface="Calibri"/>
                <a:ea typeface="Calibri"/>
                <a:cs typeface="Calibri"/>
                <a:sym typeface="Calibri"/>
              </a:rPr>
              <a:t>израстването</a:t>
            </a:r>
            <a:r>
              <a:rPr lang="ru-RU" sz="2800" b="0" i="0" u="none" strike="noStrike" cap="none" dirty="0">
                <a:solidFill>
                  <a:schemeClr val="dk1"/>
                </a:solidFill>
                <a:effectLst/>
                <a:latin typeface="Calibri"/>
                <a:ea typeface="Calibri"/>
                <a:cs typeface="Calibri"/>
                <a:sym typeface="Calibri"/>
              </a:rPr>
              <a:t> на </a:t>
            </a:r>
            <a:r>
              <a:rPr lang="ru-RU" sz="2800" b="0" i="0" u="none" strike="noStrike" cap="none" dirty="0" err="1">
                <a:solidFill>
                  <a:schemeClr val="dk1"/>
                </a:solidFill>
                <a:effectLst/>
                <a:latin typeface="Calibri"/>
                <a:ea typeface="Calibri"/>
                <a:cs typeface="Calibri"/>
                <a:sym typeface="Calibri"/>
              </a:rPr>
              <a:t>семейството</a:t>
            </a:r>
            <a:r>
              <a:rPr lang="ru-RU" sz="2800" b="0" i="0" u="none" strike="noStrike" cap="none" dirty="0">
                <a:solidFill>
                  <a:schemeClr val="dk1"/>
                </a:solidFill>
                <a:effectLst/>
                <a:latin typeface="Calibri"/>
                <a:ea typeface="Calibri"/>
                <a:cs typeface="Calibri"/>
                <a:sym typeface="Calibri"/>
              </a:rPr>
              <a:t>, </a:t>
            </a:r>
            <a:r>
              <a:rPr lang="ru-RU" sz="2800" b="0" i="0" u="none" strike="noStrike" cap="none" dirty="0" err="1">
                <a:solidFill>
                  <a:schemeClr val="dk1"/>
                </a:solidFill>
                <a:effectLst/>
                <a:latin typeface="Calibri"/>
                <a:ea typeface="Calibri"/>
                <a:cs typeface="Calibri"/>
                <a:sym typeface="Calibri"/>
              </a:rPr>
              <a:t>общността</a:t>
            </a:r>
            <a:r>
              <a:rPr lang="ru-RU" sz="2800" b="0" i="0" u="none" strike="noStrike" cap="none" dirty="0">
                <a:solidFill>
                  <a:schemeClr val="dk1"/>
                </a:solidFill>
                <a:effectLst/>
                <a:latin typeface="Calibri"/>
                <a:ea typeface="Calibri"/>
                <a:cs typeface="Calibri"/>
                <a:sym typeface="Calibri"/>
              </a:rPr>
              <a:t> и </a:t>
            </a:r>
            <a:r>
              <a:rPr lang="ru-RU" sz="2800" b="0" i="0" u="none" strike="noStrike" cap="none" dirty="0" err="1">
                <a:solidFill>
                  <a:schemeClr val="dk1"/>
                </a:solidFill>
                <a:effectLst/>
                <a:latin typeface="Calibri"/>
                <a:ea typeface="Calibri"/>
                <a:cs typeface="Calibri"/>
                <a:sym typeface="Calibri"/>
              </a:rPr>
              <a:t>гражданското</a:t>
            </a:r>
            <a:r>
              <a:rPr lang="ru-RU" sz="2800" b="0" i="0" u="none" strike="noStrike" cap="none" dirty="0">
                <a:solidFill>
                  <a:schemeClr val="dk1"/>
                </a:solidFill>
                <a:effectLst/>
                <a:latin typeface="Calibri"/>
                <a:ea typeface="Calibri"/>
                <a:cs typeface="Calibri"/>
                <a:sym typeface="Calibri"/>
              </a:rPr>
              <a:t> общество</a:t>
            </a:r>
            <a:r>
              <a:rPr lang="bg-BG" sz="2800" u="none" strike="noStrike" cap="none" dirty="0">
                <a:solidFill>
                  <a:srgbClr val="00B0F0"/>
                </a:solidFill>
                <a:latin typeface="Helvetica Neue"/>
                <a:ea typeface="Helvetica Neue"/>
                <a:cs typeface="Helvetica Neue"/>
                <a:sym typeface="Helvetica Neue"/>
              </a:rPr>
              <a:t> </a:t>
            </a:r>
            <a:endParaRPr sz="2800" u="none" strike="noStrike" cap="none" dirty="0">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r>
              <a:rPr lang="en-US" sz="3600" b="1" i="0" u="none" strike="noStrike" cap="none" dirty="0">
                <a:solidFill>
                  <a:schemeClr val="dk1"/>
                </a:solidFill>
                <a:latin typeface="Helvetica Neue"/>
                <a:ea typeface="Helvetica Neue"/>
                <a:cs typeface="Helvetica Neue"/>
                <a:sym typeface="Helvetica Neue"/>
              </a:rPr>
              <a:t> </a:t>
            </a:r>
            <a:endParaRPr sz="3600" b="1" i="0" u="none" strike="noStrike" cap="none" dirty="0">
              <a:solidFill>
                <a:schemeClr val="dk1"/>
              </a:solidFill>
              <a:latin typeface="Helvetica Neue"/>
              <a:ea typeface="Helvetica Neue"/>
              <a:cs typeface="Helvetica Neue"/>
              <a:sym typeface="Helvetica Neue"/>
            </a:endParaRPr>
          </a:p>
        </p:txBody>
      </p:sp>
      <p:sp>
        <p:nvSpPr>
          <p:cNvPr id="5"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ПОЛОЖИТЕЛНО МЛАДЕЖКО РАЗВИТИЕ</a:t>
            </a:r>
            <a:endParaRPr lang="en-US" sz="2000" b="1" dirty="0">
              <a:solidFill>
                <a:srgbClr val="00B0F0"/>
              </a:solidFill>
              <a:latin typeface="Helvetica Neue"/>
              <a:ea typeface="Helvetica Neue"/>
              <a:cs typeface="Helvetica Neue"/>
              <a:sym typeface="Helvetica Neue"/>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1340" r="31137"/>
          <a:stretch/>
        </p:blipFill>
        <p:spPr>
          <a:xfrm>
            <a:off x="480309" y="2147495"/>
            <a:ext cx="1673873" cy="2347871"/>
          </a:xfrm>
          <a:prstGeom prst="rect">
            <a:avLst/>
          </a:prstGeom>
        </p:spPr>
      </p:pic>
    </p:spTree>
    <p:extLst>
      <p:ext uri="{BB962C8B-B14F-4D97-AF65-F5344CB8AC3E}">
        <p14:creationId xmlns:p14="http://schemas.microsoft.com/office/powerpoint/2010/main" val="300239056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53434" y="2116952"/>
            <a:ext cx="11947202" cy="2862282"/>
          </a:xfrm>
          <a:prstGeom prst="rect">
            <a:avLst/>
          </a:prstGeom>
          <a:noFill/>
          <a:ln>
            <a:noFill/>
          </a:ln>
        </p:spPr>
        <p:txBody>
          <a:bodyPr spcFirstLastPara="1" wrap="square" lIns="91425" tIns="45700" rIns="91425" bIns="45700" anchor="t" anchorCtr="0">
            <a:spAutoFit/>
          </a:bodyPr>
          <a:lstStyle/>
          <a:p>
            <a:pPr marL="342900" marR="0" lvl="0" indent="-165100" algn="just" rtl="0">
              <a:lnSpc>
                <a:spcPct val="100000"/>
              </a:lnSpc>
              <a:spcBef>
                <a:spcPts val="0"/>
              </a:spcBef>
              <a:spcAft>
                <a:spcPts val="0"/>
              </a:spcAft>
              <a:buClr>
                <a:srgbClr val="EC7320"/>
              </a:buClr>
              <a:buSzPts val="2800"/>
              <a:buFont typeface="Noto Sans Symbols"/>
              <a:buNone/>
            </a:pPr>
            <a:r>
              <a:rPr lang="bg-BG" sz="2800" b="1" u="none" strike="noStrike" cap="none" dirty="0" err="1">
                <a:solidFill>
                  <a:schemeClr val="tx1"/>
                </a:solidFill>
                <a:latin typeface="Helvetica Neue"/>
                <a:ea typeface="Helvetica Neue"/>
                <a:cs typeface="Helvetica Neue"/>
                <a:sym typeface="Helvetica Neue"/>
              </a:rPr>
              <a:t>ПМР</a:t>
            </a:r>
            <a:r>
              <a:rPr lang="bg-BG" sz="2800" b="1" u="none" strike="noStrike" cap="none" dirty="0">
                <a:solidFill>
                  <a:schemeClr val="tx1"/>
                </a:solidFill>
                <a:latin typeface="Helvetica Neue"/>
                <a:ea typeface="Helvetica Neue"/>
                <a:cs typeface="Helvetica Neue"/>
                <a:sym typeface="Helvetica Neue"/>
              </a:rPr>
              <a:t> и младежите</a:t>
            </a:r>
            <a:r>
              <a:rPr lang="en-US" sz="2800" b="1" u="none" strike="noStrike" cap="none" dirty="0">
                <a:solidFill>
                  <a:schemeClr val="tx1"/>
                </a:solidFill>
                <a:latin typeface="Helvetica Neue"/>
                <a:ea typeface="Helvetica Neue"/>
                <a:cs typeface="Helvetica Neue"/>
                <a:sym typeface="Helvetica Neue"/>
              </a:rPr>
              <a:t>: </a:t>
            </a:r>
          </a:p>
          <a:p>
            <a:pPr marL="342900" marR="0" lvl="0" indent="-165100" algn="just" rtl="0">
              <a:lnSpc>
                <a:spcPct val="100000"/>
              </a:lnSpc>
              <a:spcBef>
                <a:spcPts val="0"/>
              </a:spcBef>
              <a:spcAft>
                <a:spcPts val="0"/>
              </a:spcAft>
              <a:buClr>
                <a:srgbClr val="EC7320"/>
              </a:buClr>
              <a:buSzPts val="2800"/>
              <a:buFont typeface="Noto Sans Symbols"/>
              <a:buNone/>
            </a:pPr>
            <a:endParaRPr lang="en-US" sz="2800" b="1" i="1"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r>
              <a:rPr lang="bg-BG" sz="2400" b="1" u="none" strike="noStrike" cap="none" dirty="0">
                <a:solidFill>
                  <a:schemeClr val="accent2">
                    <a:lumMod val="75000"/>
                  </a:schemeClr>
                </a:solidFill>
                <a:latin typeface="Helvetica Neue"/>
                <a:ea typeface="Helvetica Neue"/>
                <a:cs typeface="Helvetica Neue"/>
                <a:sym typeface="Helvetica Neue"/>
              </a:rPr>
              <a:t>Високи нива на ПМР </a:t>
            </a:r>
            <a:r>
              <a:rPr lang="bg-BG" sz="2400" u="none" strike="noStrike" cap="none" dirty="0">
                <a:solidFill>
                  <a:schemeClr val="tx1"/>
                </a:solidFill>
                <a:latin typeface="Helvetica Neue"/>
                <a:ea typeface="Helvetica Neue"/>
                <a:cs typeface="Helvetica Neue"/>
                <a:sym typeface="Helvetica Neue"/>
              </a:rPr>
              <a:t>сред подрастващите</a:t>
            </a:r>
            <a:r>
              <a:rPr lang="en-US" sz="2400" u="none" strike="noStrike" cap="none" dirty="0">
                <a:solidFill>
                  <a:schemeClr val="tx1"/>
                </a:solidFill>
                <a:latin typeface="Helvetica Neue"/>
                <a:ea typeface="Helvetica Neue"/>
                <a:cs typeface="Helvetica Neue"/>
                <a:sym typeface="Helvetica Neue"/>
              </a:rPr>
              <a:t>          </a:t>
            </a:r>
            <a:r>
              <a:rPr lang="bg-BG" sz="2400" u="none" strike="noStrike" cap="none" dirty="0">
                <a:solidFill>
                  <a:schemeClr val="tx1"/>
                </a:solidFill>
                <a:latin typeface="Helvetica Neue"/>
                <a:ea typeface="Helvetica Neue"/>
                <a:cs typeface="Helvetica Neue"/>
                <a:sym typeface="Helvetica Neue"/>
              </a:rPr>
              <a:t>оптимистична и положителна нагласа</a:t>
            </a:r>
            <a:endParaRPr lang="en-US" sz="2400" u="none" strike="noStrike" cap="none" dirty="0">
              <a:solidFill>
                <a:schemeClr val="tx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endParaRPr lang="en-US" sz="2400" dirty="0">
              <a:solidFill>
                <a:schemeClr val="tx1"/>
              </a:solidFill>
              <a:latin typeface="Helvetica Neue"/>
              <a:ea typeface="Helvetica Neue"/>
              <a:cs typeface="Helvetica Neue"/>
              <a:sym typeface="Helvetica Neue"/>
            </a:endParaRPr>
          </a:p>
          <a:p>
            <a:pPr marL="342900" lvl="0" indent="-165100" algn="just">
              <a:buClr>
                <a:srgbClr val="EC7320"/>
              </a:buClr>
              <a:buSzPts val="2800"/>
            </a:pPr>
            <a:r>
              <a:rPr lang="bg-BG" sz="2400" b="1" u="none" strike="noStrike" cap="none" dirty="0">
                <a:solidFill>
                  <a:schemeClr val="accent2">
                    <a:lumMod val="75000"/>
                  </a:schemeClr>
                </a:solidFill>
                <a:latin typeface="Helvetica Neue"/>
                <a:ea typeface="Helvetica Neue"/>
                <a:cs typeface="Helvetica Neue"/>
                <a:sym typeface="Helvetica Neue"/>
              </a:rPr>
              <a:t>Ниски нива на ПМР </a:t>
            </a:r>
            <a:r>
              <a:rPr lang="bg-BG" sz="2400" u="none" strike="noStrike" cap="none" dirty="0">
                <a:solidFill>
                  <a:schemeClr val="tx1"/>
                </a:solidFill>
                <a:latin typeface="Helvetica Neue"/>
                <a:ea typeface="Helvetica Neue"/>
                <a:cs typeface="Helvetica Neue"/>
                <a:sym typeface="Helvetica Neue"/>
              </a:rPr>
              <a:t>сред </a:t>
            </a:r>
            <a:r>
              <a:rPr lang="bg-BG" sz="2400" dirty="0">
                <a:solidFill>
                  <a:schemeClr val="tx1"/>
                </a:solidFill>
                <a:latin typeface="Helvetica Neue"/>
                <a:ea typeface="Helvetica Neue"/>
                <a:cs typeface="Helvetica Neue"/>
                <a:sym typeface="Helvetica Neue"/>
              </a:rPr>
              <a:t>подрастващите</a:t>
            </a:r>
            <a:r>
              <a:rPr lang="en-US" sz="2400" u="none" strike="noStrike" cap="none" dirty="0">
                <a:solidFill>
                  <a:schemeClr val="tx1"/>
                </a:solidFill>
                <a:latin typeface="Helvetica Neue"/>
                <a:ea typeface="Helvetica Neue"/>
                <a:cs typeface="Helvetica Neue"/>
                <a:sym typeface="Helvetica Neue"/>
              </a:rPr>
              <a:t>   </a:t>
            </a:r>
            <a:r>
              <a:rPr lang="bg-BG" sz="2400" u="none" strike="noStrike" cap="none" dirty="0">
                <a:solidFill>
                  <a:schemeClr val="tx1"/>
                </a:solidFill>
                <a:latin typeface="Helvetica Neue"/>
                <a:ea typeface="Helvetica Neue"/>
                <a:cs typeface="Helvetica Neue"/>
                <a:sym typeface="Helvetica Neue"/>
              </a:rPr>
              <a:t>     прояви на отрицателни модели на</a:t>
            </a:r>
            <a:br>
              <a:rPr lang="bg-BG" sz="2400" u="none" strike="noStrike" cap="none" dirty="0">
                <a:solidFill>
                  <a:schemeClr val="tx1"/>
                </a:solidFill>
                <a:latin typeface="Helvetica Neue"/>
                <a:ea typeface="Helvetica Neue"/>
                <a:cs typeface="Helvetica Neue"/>
                <a:sym typeface="Helvetica Neue"/>
              </a:rPr>
            </a:br>
            <a:r>
              <a:rPr lang="bg-BG" sz="2400" u="none" strike="noStrike" cap="none" dirty="0">
                <a:solidFill>
                  <a:schemeClr val="tx1"/>
                </a:solidFill>
                <a:latin typeface="Helvetica Neue"/>
                <a:ea typeface="Helvetica Neue"/>
                <a:cs typeface="Helvetica Neue"/>
                <a:sym typeface="Helvetica Neue"/>
              </a:rPr>
              <a:t>                                                                            поведение</a:t>
            </a:r>
            <a:endParaRPr lang="en-US" sz="2800" dirty="0">
              <a:solidFill>
                <a:schemeClr val="dk1"/>
              </a:solidFill>
              <a:latin typeface="Helvetica Neue"/>
              <a:ea typeface="Helvetica Neue"/>
              <a:cs typeface="Helvetica Neue"/>
              <a:sym typeface="Helvetica Neue"/>
            </a:endParaRPr>
          </a:p>
          <a:p>
            <a:pPr marL="342900" marR="0" lvl="0" indent="-165100" algn="just" rtl="0">
              <a:lnSpc>
                <a:spcPct val="100000"/>
              </a:lnSpc>
              <a:spcBef>
                <a:spcPts val="0"/>
              </a:spcBef>
              <a:spcAft>
                <a:spcPts val="0"/>
              </a:spcAft>
              <a:buClr>
                <a:srgbClr val="EC7320"/>
              </a:buClr>
              <a:buSzPts val="2800"/>
              <a:buFont typeface="Noto Sans Symbols"/>
              <a:buNone/>
            </a:pPr>
            <a:r>
              <a:rPr lang="en-US" sz="2800" b="0" i="0" u="none" strike="noStrike" cap="none" dirty="0">
                <a:solidFill>
                  <a:schemeClr val="dk1"/>
                </a:solidFill>
                <a:latin typeface="Helvetica Neue"/>
                <a:ea typeface="Helvetica Neue"/>
                <a:cs typeface="Helvetica Neue"/>
                <a:sym typeface="Helvetica Neue"/>
              </a:rPr>
              <a:t>	</a:t>
            </a:r>
            <a:endParaRPr sz="2800" b="0" i="0" u="none" strike="noStrike" cap="none" dirty="0">
              <a:solidFill>
                <a:schemeClr val="dk1"/>
              </a:solidFill>
              <a:latin typeface="Helvetica Neue"/>
              <a:ea typeface="Helvetica Neue"/>
              <a:cs typeface="Helvetica Neue"/>
              <a:sym typeface="Helvetica Neue"/>
            </a:endParaRPr>
          </a:p>
        </p:txBody>
      </p:sp>
      <p:sp>
        <p:nvSpPr>
          <p:cNvPr id="7" name="Google Shape;51;p3"/>
          <p:cNvSpPr txBox="1"/>
          <p:nvPr/>
        </p:nvSpPr>
        <p:spPr>
          <a:xfrm>
            <a:off x="3057122" y="738154"/>
            <a:ext cx="8686946" cy="839787"/>
          </a:xfrm>
          <a:prstGeom prst="rect">
            <a:avLst/>
          </a:prstGeom>
          <a:noFill/>
          <a:ln>
            <a:noFill/>
          </a:ln>
        </p:spPr>
        <p:txBody>
          <a:bodyPr spcFirstLastPara="1" wrap="square" lIns="91425" tIns="45700" rIns="91425" bIns="45700" anchor="t" anchorCtr="0">
            <a:noAutofit/>
          </a:bodyPr>
          <a:lstStyle/>
          <a:p>
            <a:pPr lvl="0" algn="r">
              <a:lnSpc>
                <a:spcPct val="90000"/>
              </a:lnSpc>
              <a:buClr>
                <a:schemeClr val="dk1"/>
              </a:buClr>
              <a:buSzPts val="4800"/>
            </a:pPr>
            <a:r>
              <a:rPr lang="bg-BG" sz="2000" b="1" dirty="0">
                <a:solidFill>
                  <a:srgbClr val="00B0F0"/>
                </a:solidFill>
                <a:latin typeface="Helvetica Neue"/>
                <a:ea typeface="Helvetica Neue"/>
                <a:cs typeface="Helvetica Neue"/>
                <a:sym typeface="Helvetica Neue"/>
              </a:rPr>
              <a:t>ПОЛОЖИТЕЛНО МЛАДЕЖКО РАЗВИТИЕ</a:t>
            </a:r>
            <a:endParaRPr lang="en-US" sz="2000" b="1" dirty="0">
              <a:solidFill>
                <a:srgbClr val="00B0F0"/>
              </a:solidFill>
              <a:latin typeface="Helvetica Neue"/>
              <a:ea typeface="Helvetica Neue"/>
              <a:cs typeface="Helvetica Neue"/>
              <a:sym typeface="Helvetica Neue"/>
            </a:endParaRPr>
          </a:p>
        </p:txBody>
      </p:sp>
      <p:sp>
        <p:nvSpPr>
          <p:cNvPr id="2" name="Right Arrow 1"/>
          <p:cNvSpPr/>
          <p:nvPr/>
        </p:nvSpPr>
        <p:spPr>
          <a:xfrm>
            <a:off x="6327035" y="3140470"/>
            <a:ext cx="635430" cy="170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p:cNvSpPr/>
          <p:nvPr/>
        </p:nvSpPr>
        <p:spPr>
          <a:xfrm>
            <a:off x="6449699" y="3859935"/>
            <a:ext cx="635430" cy="17048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112696"/>
      </p:ext>
    </p:extLst>
  </p:cSld>
  <p:clrMapOvr>
    <a:masterClrMapping/>
  </p:clrMapOvr>
  <p:transition spd="slow">
    <p:wipe/>
  </p:transition>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2319</TotalTime>
  <Words>2884</Words>
  <Application>Microsoft Office PowerPoint</Application>
  <PresentationFormat>Widescreen</PresentationFormat>
  <Paragraphs>283</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Noto Sans Symbols</vt:lpstr>
      <vt:lpstr>Times New Roman</vt:lpstr>
      <vt:lpstr>Arial</vt:lpstr>
      <vt:lpstr>Calibri</vt:lpstr>
      <vt:lpstr>Helvetica Neue</vt:lpstr>
      <vt:lpstr>Courier New</vt:lpstr>
      <vt:lpstr>Wingdings</vt:lpstr>
      <vt:lpstr>Diseño personalizado</vt:lpstr>
      <vt:lpstr>2_Diseño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Óscar Muñoz</dc:creator>
  <cp:lastModifiedBy>Zornitsa Staneva</cp:lastModifiedBy>
  <cp:revision>158</cp:revision>
  <dcterms:created xsi:type="dcterms:W3CDTF">2021-02-16T14:32:26Z</dcterms:created>
  <dcterms:modified xsi:type="dcterms:W3CDTF">2022-04-15T08:19:19Z</dcterms:modified>
</cp:coreProperties>
</file>