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6858000" cx="12192000"/>
  <p:notesSz cx="6858000" cy="9144000"/>
  <p:embeddedFontLst>
    <p:embeddedFont>
      <p:font typeface="Helvetica Neue"/>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7" roundtripDataSignature="AMtx7mhab8pWSS08PudBlKAutiIQ21nN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HelveticaNeue-bold.fntdata"/><Relationship Id="rId23" Type="http://schemas.openxmlformats.org/officeDocument/2006/relationships/font" Target="fonts/HelveticaNeue-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HelveticaNeue-boldItalic.fntdata"/><Relationship Id="rId25" Type="http://schemas.openxmlformats.org/officeDocument/2006/relationships/font" Target="fonts/HelveticaNeue-italic.fntdata"/><Relationship Id="rId27" Type="http://customschemas.google.com/relationships/presentationmetadata" Target="meta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 name="Shape 25"/>
        <p:cNvGrpSpPr/>
        <p:nvPr/>
      </p:nvGrpSpPr>
      <p:grpSpPr>
        <a:xfrm>
          <a:off x="0" y="0"/>
          <a:ext cx="0" cy="0"/>
          <a:chOff x="0" y="0"/>
          <a:chExt cx="0" cy="0"/>
        </a:xfrm>
      </p:grpSpPr>
      <p:sp>
        <p:nvSpPr>
          <p:cNvPr id="26" name="Google Shape;2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 name="Google Shape;2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1400"/>
              <a:buAutoNum type="arabicPeriod"/>
            </a:pPr>
            <a:r>
              <a:rPr b="1" i="0" lang="es-ES" sz="1200" u="none" cap="none" strike="noStrike">
                <a:solidFill>
                  <a:schemeClr val="dk1"/>
                </a:solidFill>
                <a:latin typeface="Calibri"/>
                <a:ea typeface="Calibri"/>
                <a:cs typeface="Calibri"/>
                <a:sym typeface="Calibri"/>
              </a:rPr>
              <a:t>Engagement:</a:t>
            </a:r>
            <a:r>
              <a:rPr b="0" i="0" lang="es-ES" sz="1200" u="none" cap="none" strike="noStrike">
                <a:solidFill>
                  <a:schemeClr val="dk1"/>
                </a:solidFill>
                <a:latin typeface="Calibri"/>
                <a:ea typeface="Calibri"/>
                <a:cs typeface="Calibri"/>
                <a:sym typeface="Calibri"/>
              </a:rPr>
              <a:t> This principle encompasses the ideas of motivation, building on the interests of the students. The area of engagement also helps students to see the reasons why they should learn what they’re learning, and makes it relevant to their life. This also includes helping students become self-motivated by guiding them through rubrics that allow for self-reflection and personal goals.</a:t>
            </a:r>
            <a:endParaRPr/>
          </a:p>
          <a:p>
            <a:pPr indent="-228600" lvl="0" marL="228600" rtl="0" algn="l">
              <a:lnSpc>
                <a:spcPct val="100000"/>
              </a:lnSpc>
              <a:spcBef>
                <a:spcPts val="0"/>
              </a:spcBef>
              <a:spcAft>
                <a:spcPts val="0"/>
              </a:spcAft>
              <a:buSzPts val="1400"/>
              <a:buAutoNum type="arabicPeriod"/>
            </a:pPr>
            <a:r>
              <a:rPr b="1" i="0" lang="es-ES" sz="1200" u="none" cap="none" strike="noStrike">
                <a:solidFill>
                  <a:schemeClr val="dk1"/>
                </a:solidFill>
                <a:latin typeface="Calibri"/>
                <a:ea typeface="Calibri"/>
                <a:cs typeface="Calibri"/>
                <a:sym typeface="Calibri"/>
              </a:rPr>
              <a:t>Representation</a:t>
            </a:r>
            <a:r>
              <a:rPr b="0" i="0" lang="es-ES" sz="1200" u="none" cap="none" strike="noStrike">
                <a:solidFill>
                  <a:schemeClr val="dk1"/>
                </a:solidFill>
                <a:latin typeface="Calibri"/>
                <a:ea typeface="Calibri"/>
                <a:cs typeface="Calibri"/>
                <a:sym typeface="Calibri"/>
              </a:rPr>
              <a:t>: Customization is key here. This involves providing multiple ways to assimilate subject material, such as textbooks, audio files, digital books, or images and graphs. It also implies customization and flexibility within those formats. With this kind of flexibility, students have access to the material that best suits their needs. This is useful for children with disabilities such as dyslexia, as well as for average students who simply perform better when listening to instruction than when reading, for example.</a:t>
            </a:r>
            <a:endParaRPr/>
          </a:p>
          <a:p>
            <a:pPr indent="-228600" lvl="0" marL="228600" rtl="0" algn="l">
              <a:lnSpc>
                <a:spcPct val="100000"/>
              </a:lnSpc>
              <a:spcBef>
                <a:spcPts val="0"/>
              </a:spcBef>
              <a:spcAft>
                <a:spcPts val="0"/>
              </a:spcAft>
              <a:buSzPts val="1400"/>
              <a:buAutoNum type="arabicPeriod"/>
            </a:pPr>
            <a:r>
              <a:rPr b="1" i="0" lang="es-ES" sz="1200" u="none" cap="none" strike="noStrike">
                <a:solidFill>
                  <a:schemeClr val="dk1"/>
                </a:solidFill>
                <a:latin typeface="Calibri"/>
                <a:ea typeface="Calibri"/>
                <a:cs typeface="Calibri"/>
                <a:sym typeface="Calibri"/>
              </a:rPr>
              <a:t>Action and expression</a:t>
            </a:r>
            <a:r>
              <a:rPr b="0" i="0" lang="es-ES" sz="1200" u="none" cap="none" strike="noStrike">
                <a:solidFill>
                  <a:schemeClr val="dk1"/>
                </a:solidFill>
                <a:latin typeface="Calibri"/>
                <a:ea typeface="Calibri"/>
                <a:cs typeface="Calibri"/>
                <a:sym typeface="Calibri"/>
              </a:rPr>
              <a:t>: Once students have taken in the information, it’s time for them to express and show what they’ve learned. This principle of universal design for learning takes into account the differences of students’ manner of expression. Flexibility is provided in the way that students show their knowledge of the subject, meaning they can choose not to perform a test and instead opt for a more adaptive expression that fits their strengths. Action and expression also touches on the idea of goal-setting for students. Here, teachers help students set goals for learning, and guide students through monitoring their own progress.</a:t>
            </a:r>
            <a:endParaRPr/>
          </a:p>
        </p:txBody>
      </p:sp>
      <p:sp>
        <p:nvSpPr>
          <p:cNvPr id="121" name="Google Shape;121;p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 name="Google Shape;130;p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 name="Google Shape;13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i="0" lang="es-ES" sz="1200" u="none" cap="none" strike="noStrike">
                <a:solidFill>
                  <a:schemeClr val="dk1"/>
                </a:solidFill>
                <a:latin typeface="Calibri"/>
                <a:ea typeface="Calibri"/>
                <a:cs typeface="Calibri"/>
                <a:sym typeface="Calibri"/>
              </a:rPr>
              <a:t>Art therapy is a technique rooted in the idea that creative expression can foster healing and mental well-being. The goal of art therapy is to utilize the creative process to help people explore self-expression and, in doing so, find new ways to  gain personal insight and develop new coping skills. The creation or appreciation of art is used to help people explore emotions, develop self-awareness, cope with stress, boost self-esteem, and work on social skills.</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rPr b="0" i="0" lang="es-ES" sz="1200" u="none" cap="none" strike="noStrike">
                <a:solidFill>
                  <a:schemeClr val="dk1"/>
                </a:solidFill>
                <a:latin typeface="Calibri"/>
                <a:ea typeface="Calibri"/>
                <a:cs typeface="Calibri"/>
                <a:sym typeface="Calibri"/>
              </a:rPr>
              <a:t>Art therapy (psychotherapy using visual and plastic art).</a:t>
            </a:r>
            <a:endParaRPr/>
          </a:p>
          <a:p>
            <a:pPr indent="-228600" lvl="0" marL="457200" rtl="0" algn="l">
              <a:lnSpc>
                <a:spcPct val="100000"/>
              </a:lnSpc>
              <a:spcBef>
                <a:spcPts val="0"/>
              </a:spcBef>
              <a:spcAft>
                <a:spcPts val="0"/>
              </a:spcAft>
              <a:buSzPts val="1400"/>
              <a:buNone/>
            </a:pPr>
            <a:r>
              <a:rPr b="0" i="0" lang="es-ES" sz="1200" u="none" cap="none" strike="noStrike">
                <a:solidFill>
                  <a:schemeClr val="dk1"/>
                </a:solidFill>
                <a:latin typeface="Calibri"/>
                <a:ea typeface="Calibri"/>
                <a:cs typeface="Calibri"/>
                <a:sym typeface="Calibri"/>
              </a:rPr>
              <a:t>Drama therapy (psychotherapy using drama and role games).</a:t>
            </a:r>
            <a:endParaRPr/>
          </a:p>
          <a:p>
            <a:pPr indent="-228600" lvl="0" marL="457200" rtl="0" algn="l">
              <a:lnSpc>
                <a:spcPct val="100000"/>
              </a:lnSpc>
              <a:spcBef>
                <a:spcPts val="0"/>
              </a:spcBef>
              <a:spcAft>
                <a:spcPts val="0"/>
              </a:spcAft>
              <a:buSzPts val="1400"/>
              <a:buNone/>
            </a:pPr>
            <a:r>
              <a:rPr b="0" i="0" lang="es-ES" sz="1200" u="none" cap="none" strike="noStrike">
                <a:solidFill>
                  <a:schemeClr val="dk1"/>
                </a:solidFill>
                <a:latin typeface="Calibri"/>
                <a:ea typeface="Calibri"/>
                <a:cs typeface="Calibri"/>
                <a:sym typeface="Calibri"/>
              </a:rPr>
              <a:t>Music therapy (psychotherapy using music).</a:t>
            </a:r>
            <a:endParaRPr/>
          </a:p>
          <a:p>
            <a:pPr indent="-228600" lvl="0" marL="457200" rtl="0" algn="l">
              <a:lnSpc>
                <a:spcPct val="100000"/>
              </a:lnSpc>
              <a:spcBef>
                <a:spcPts val="0"/>
              </a:spcBef>
              <a:spcAft>
                <a:spcPts val="0"/>
              </a:spcAft>
              <a:buSzPts val="1400"/>
              <a:buNone/>
            </a:pPr>
            <a:r>
              <a:rPr b="0" i="0" lang="es-ES" sz="1200" u="none" cap="none" strike="noStrike">
                <a:solidFill>
                  <a:schemeClr val="dk1"/>
                </a:solidFill>
                <a:latin typeface="Calibri"/>
                <a:ea typeface="Calibri"/>
                <a:cs typeface="Calibri"/>
                <a:sym typeface="Calibri"/>
              </a:rPr>
              <a:t>Dance therapy (psychotherapy using dance and movement).</a:t>
            </a:r>
            <a:endParaRPr/>
          </a:p>
          <a:p>
            <a:pPr indent="-228600" lvl="0" marL="457200" rtl="0" algn="l">
              <a:lnSpc>
                <a:spcPct val="100000"/>
              </a:lnSpc>
              <a:spcBef>
                <a:spcPts val="0"/>
              </a:spcBef>
              <a:spcAft>
                <a:spcPts val="0"/>
              </a:spcAft>
              <a:buSzPts val="1400"/>
              <a:buNone/>
            </a:pPr>
            <a:r>
              <a:rPr b="0" i="0" lang="es-ES" sz="1200" u="none" cap="none" strike="noStrike">
                <a:solidFill>
                  <a:schemeClr val="dk1"/>
                </a:solidFill>
                <a:latin typeface="Calibri"/>
                <a:ea typeface="Calibri"/>
                <a:cs typeface="Calibri"/>
                <a:sym typeface="Calibri"/>
              </a:rPr>
              <a:t>Bibliotherapy (psychotherapy using poetry).</a:t>
            </a:r>
            <a:endParaRPr/>
          </a:p>
          <a:p>
            <a:pPr indent="-228600" lvl="0" marL="457200" rtl="0" algn="l">
              <a:lnSpc>
                <a:spcPct val="100000"/>
              </a:lnSpc>
              <a:spcBef>
                <a:spcPts val="0"/>
              </a:spcBef>
              <a:spcAft>
                <a:spcPts val="0"/>
              </a:spcAft>
              <a:buSzPts val="1400"/>
              <a:buNone/>
            </a:pPr>
            <a:r>
              <a:rPr b="0" i="0" lang="es-ES" sz="1200" u="none" cap="none" strike="noStrike">
                <a:solidFill>
                  <a:schemeClr val="dk1"/>
                </a:solidFill>
                <a:latin typeface="Calibri"/>
                <a:ea typeface="Calibri"/>
                <a:cs typeface="Calibri"/>
                <a:sym typeface="Calibri"/>
              </a:rPr>
              <a:t>Fairy-tales therapy (psychotherapy using fairy tales).</a:t>
            </a:r>
            <a:endParaRPr/>
          </a:p>
          <a:p>
            <a:pPr indent="-228600" lvl="0" marL="457200" rtl="0" algn="l">
              <a:lnSpc>
                <a:spcPct val="100000"/>
              </a:lnSpc>
              <a:spcBef>
                <a:spcPts val="0"/>
              </a:spcBef>
              <a:spcAft>
                <a:spcPts val="0"/>
              </a:spcAft>
              <a:buSzPts val="1400"/>
              <a:buNone/>
            </a:pPr>
            <a:r>
              <a:rPr b="0" i="0" lang="es-ES" sz="1200" u="none" cap="none" strike="noStrike">
                <a:solidFill>
                  <a:schemeClr val="dk1"/>
                </a:solidFill>
                <a:latin typeface="Calibri"/>
                <a:ea typeface="Calibri"/>
                <a:cs typeface="Calibri"/>
                <a:sym typeface="Calibri"/>
              </a:rPr>
              <a:t>Games therapy (psychotherapy using various forms of games).</a:t>
            </a:r>
            <a:endParaRPr/>
          </a:p>
          <a:p>
            <a:pPr indent="-228600" lvl="0" marL="457200" rtl="0" algn="l">
              <a:lnSpc>
                <a:spcPct val="100000"/>
              </a:lnSpc>
              <a:spcBef>
                <a:spcPts val="0"/>
              </a:spcBef>
              <a:spcAft>
                <a:spcPts val="0"/>
              </a:spcAft>
              <a:buSzPts val="1400"/>
              <a:buNone/>
            </a:pPr>
            <a:r>
              <a:rPr b="0" i="0" lang="es-ES" sz="1200" u="none" cap="none" strike="noStrike">
                <a:solidFill>
                  <a:schemeClr val="dk1"/>
                </a:solidFill>
                <a:latin typeface="Calibri"/>
                <a:ea typeface="Calibri"/>
                <a:cs typeface="Calibri"/>
                <a:sym typeface="Calibri"/>
              </a:rPr>
              <a:t>Movement (or body) therapy.</a:t>
            </a:r>
            <a:endParaRPr/>
          </a:p>
          <a:p>
            <a:pPr indent="-139700" lvl="0" marL="22860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42" name="Google Shape;142;p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s-ES" sz="1200" u="none" cap="none" strike="noStrike">
                <a:solidFill>
                  <a:schemeClr val="dk1"/>
                </a:solidFill>
                <a:latin typeface="Calibri"/>
                <a:ea typeface="Calibri"/>
                <a:cs typeface="Calibri"/>
                <a:sym typeface="Calibri"/>
              </a:rPr>
              <a:t>Confidentiality:  is essential to create a safe therapeutic environment.</a:t>
            </a:r>
            <a:endParaRPr/>
          </a:p>
          <a:p>
            <a:pPr indent="0" lvl="0" marL="0" rtl="0" algn="l">
              <a:lnSpc>
                <a:spcPct val="100000"/>
              </a:lnSpc>
              <a:spcBef>
                <a:spcPts val="0"/>
              </a:spcBef>
              <a:spcAft>
                <a:spcPts val="0"/>
              </a:spcAft>
              <a:buSzPts val="1400"/>
              <a:buNone/>
            </a:pPr>
            <a:r>
              <a:rPr b="0" i="0" lang="es-ES" sz="1200" u="none" cap="none" strike="noStrike">
                <a:solidFill>
                  <a:schemeClr val="dk1"/>
                </a:solidFill>
                <a:latin typeface="Calibri"/>
                <a:ea typeface="Calibri"/>
                <a:cs typeface="Calibri"/>
                <a:sym typeface="Calibri"/>
              </a:rPr>
              <a:t>Space must be quiet, spacious and isolated from outside sounds.</a:t>
            </a:r>
            <a:endParaRPr/>
          </a:p>
          <a:p>
            <a:pPr indent="0" lvl="0" marL="0" rtl="0" algn="l">
              <a:lnSpc>
                <a:spcPct val="100000"/>
              </a:lnSpc>
              <a:spcBef>
                <a:spcPts val="0"/>
              </a:spcBef>
              <a:spcAft>
                <a:spcPts val="0"/>
              </a:spcAft>
              <a:buSzPts val="1400"/>
              <a:buNone/>
            </a:pPr>
            <a:r>
              <a:rPr b="0" i="0" lang="es-ES" sz="1200" u="none" cap="none" strike="noStrike">
                <a:solidFill>
                  <a:schemeClr val="dk1"/>
                </a:solidFill>
                <a:latin typeface="Calibri"/>
                <a:ea typeface="Calibri"/>
                <a:cs typeface="Calibri"/>
                <a:sym typeface="Calibri"/>
              </a:rPr>
              <a:t>Time allocation: the therapeutic space also depends on a proper time allocation </a:t>
            </a:r>
            <a:endParaRPr/>
          </a:p>
        </p:txBody>
      </p:sp>
      <p:sp>
        <p:nvSpPr>
          <p:cNvPr id="151" name="Google Shape;151;p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61" name="Google Shape;161;p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 name="Google Shape;169;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 name="Google Shape;3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 name="Google Shape;3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 name="Google Shape;4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g10c4d38af33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 name="Google Shape;48;g10c4d38af33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 name="Google Shape;49;g10c4d38af33_0_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 name="Google Shape;56;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s-ES" sz="1200" u="none" cap="none" strike="noStrike">
                <a:solidFill>
                  <a:schemeClr val="dk1"/>
                </a:solidFill>
                <a:latin typeface="Calibri"/>
                <a:ea typeface="Calibri"/>
                <a:cs typeface="Calibri"/>
                <a:sym typeface="Calibri"/>
              </a:rPr>
              <a:t>Lerner, a profesor of </a:t>
            </a:r>
            <a:r>
              <a:rPr b="0" i="0" lang="es-ES">
                <a:solidFill>
                  <a:srgbClr val="4D5156"/>
                </a:solidFill>
                <a:latin typeface="arial"/>
                <a:ea typeface="arial"/>
                <a:cs typeface="arial"/>
                <a:sym typeface="arial"/>
              </a:rPr>
              <a:t>Human Development at Tufts University,</a:t>
            </a:r>
            <a:r>
              <a:rPr b="0" i="0" lang="es-ES" sz="1200" u="none" cap="none" strike="noStrike">
                <a:solidFill>
                  <a:schemeClr val="dk1"/>
                </a:solidFill>
                <a:latin typeface="Calibri"/>
                <a:ea typeface="Calibri"/>
                <a:cs typeface="Calibri"/>
                <a:sym typeface="Calibri"/>
              </a:rPr>
              <a:t> and his colleagues proposed 5Cs as five important indicators of PYD. </a:t>
            </a:r>
            <a:endParaRPr/>
          </a:p>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i="0" lang="es-ES" sz="1200" u="none" cap="none" strike="noStrike">
                <a:solidFill>
                  <a:schemeClr val="dk1"/>
                </a:solidFill>
                <a:latin typeface="Calibri"/>
                <a:ea typeface="Calibri"/>
                <a:cs typeface="Calibri"/>
                <a:sym typeface="Calibri"/>
              </a:rPr>
              <a:t>Competence</a:t>
            </a:r>
            <a:r>
              <a:rPr b="0" i="0" lang="es-ES" sz="1200" u="none" cap="none" strike="noStrike">
                <a:solidFill>
                  <a:schemeClr val="dk1"/>
                </a:solidFill>
                <a:latin typeface="Calibri"/>
                <a:ea typeface="Calibri"/>
                <a:cs typeface="Calibri"/>
                <a:sym typeface="Calibri"/>
              </a:rPr>
              <a:t>: includes cognitive, social, academic and vocational competences.</a:t>
            </a:r>
            <a:endParaRPr/>
          </a:p>
          <a:p>
            <a:pPr indent="0" lvl="0" marL="0" rtl="0" algn="l">
              <a:lnSpc>
                <a:spcPct val="100000"/>
              </a:lnSpc>
              <a:spcBef>
                <a:spcPts val="0"/>
              </a:spcBef>
              <a:spcAft>
                <a:spcPts val="0"/>
              </a:spcAft>
              <a:buSzPts val="1400"/>
              <a:buNone/>
            </a:pPr>
            <a:r>
              <a:rPr b="1" i="0" lang="es-ES" sz="1200" u="none" cap="none" strike="noStrike">
                <a:solidFill>
                  <a:schemeClr val="dk1"/>
                </a:solidFill>
                <a:latin typeface="Calibri"/>
                <a:ea typeface="Calibri"/>
                <a:cs typeface="Calibri"/>
                <a:sym typeface="Calibri"/>
              </a:rPr>
              <a:t>Confidence</a:t>
            </a:r>
            <a:r>
              <a:rPr b="0" i="0" lang="es-ES" sz="1200" u="none" cap="none" strike="noStrike">
                <a:solidFill>
                  <a:schemeClr val="dk1"/>
                </a:solidFill>
                <a:latin typeface="Calibri"/>
                <a:ea typeface="Calibri"/>
                <a:cs typeface="Calibri"/>
                <a:sym typeface="Calibri"/>
              </a:rPr>
              <a:t>: refers to individual’s view of his/her global positive value and capacities. </a:t>
            </a:r>
            <a:endParaRPr/>
          </a:p>
          <a:p>
            <a:pPr indent="0" lvl="0" marL="0" rtl="0" algn="l">
              <a:lnSpc>
                <a:spcPct val="100000"/>
              </a:lnSpc>
              <a:spcBef>
                <a:spcPts val="0"/>
              </a:spcBef>
              <a:spcAft>
                <a:spcPts val="0"/>
              </a:spcAft>
              <a:buSzPts val="1400"/>
              <a:buNone/>
            </a:pPr>
            <a:r>
              <a:rPr b="1" i="0" lang="es-ES" sz="1200" u="none" cap="none" strike="noStrike">
                <a:solidFill>
                  <a:schemeClr val="dk1"/>
                </a:solidFill>
                <a:latin typeface="Calibri"/>
                <a:ea typeface="Calibri"/>
                <a:cs typeface="Calibri"/>
                <a:sym typeface="Calibri"/>
              </a:rPr>
              <a:t>Connection</a:t>
            </a:r>
            <a:r>
              <a:rPr b="0" i="0" lang="es-ES" sz="1200" u="none" cap="none" strike="noStrike">
                <a:solidFill>
                  <a:schemeClr val="dk1"/>
                </a:solidFill>
                <a:latin typeface="Calibri"/>
                <a:ea typeface="Calibri"/>
                <a:cs typeface="Calibri"/>
                <a:sym typeface="Calibri"/>
              </a:rPr>
              <a:t> denotes an individual’s positive relationships with other people and organizations such as the exchanges between the individual and the social environment.</a:t>
            </a:r>
            <a:endParaRPr/>
          </a:p>
          <a:p>
            <a:pPr indent="0" lvl="0" marL="0" rtl="0" algn="l">
              <a:lnSpc>
                <a:spcPct val="100000"/>
              </a:lnSpc>
              <a:spcBef>
                <a:spcPts val="0"/>
              </a:spcBef>
              <a:spcAft>
                <a:spcPts val="0"/>
              </a:spcAft>
              <a:buSzPts val="1400"/>
              <a:buNone/>
            </a:pPr>
            <a:r>
              <a:rPr b="1" i="0" lang="es-ES" sz="1200" u="none" cap="none" strike="noStrike">
                <a:solidFill>
                  <a:schemeClr val="dk1"/>
                </a:solidFill>
                <a:latin typeface="Calibri"/>
                <a:ea typeface="Calibri"/>
                <a:cs typeface="Calibri"/>
                <a:sym typeface="Calibri"/>
              </a:rPr>
              <a:t>Character </a:t>
            </a:r>
            <a:r>
              <a:rPr b="0" i="0" lang="es-ES" sz="1200" u="none" cap="none" strike="noStrike">
                <a:solidFill>
                  <a:schemeClr val="dk1"/>
                </a:solidFill>
                <a:latin typeface="Calibri"/>
                <a:ea typeface="Calibri"/>
                <a:cs typeface="Calibri"/>
                <a:sym typeface="Calibri"/>
              </a:rPr>
              <a:t>represents internal value standards for right behaviors and respect for social and cultural regulations.</a:t>
            </a:r>
            <a:endParaRPr/>
          </a:p>
          <a:p>
            <a:pPr indent="0" lvl="0" marL="0" rtl="0" algn="l">
              <a:lnSpc>
                <a:spcPct val="100000"/>
              </a:lnSpc>
              <a:spcBef>
                <a:spcPts val="0"/>
              </a:spcBef>
              <a:spcAft>
                <a:spcPts val="0"/>
              </a:spcAft>
              <a:buSzPts val="1400"/>
              <a:buNone/>
            </a:pPr>
            <a:r>
              <a:rPr b="1" i="0" lang="es-ES" sz="1200" u="none" cap="none" strike="noStrike">
                <a:solidFill>
                  <a:schemeClr val="dk1"/>
                </a:solidFill>
                <a:latin typeface="Calibri"/>
                <a:ea typeface="Calibri"/>
                <a:cs typeface="Calibri"/>
                <a:sym typeface="Calibri"/>
              </a:rPr>
              <a:t>Caring/compassion</a:t>
            </a:r>
            <a:r>
              <a:rPr b="0" i="0" lang="es-ES" sz="1200" u="none" cap="none" strike="noStrike">
                <a:solidFill>
                  <a:schemeClr val="dk1"/>
                </a:solidFill>
                <a:latin typeface="Calibri"/>
                <a:ea typeface="Calibri"/>
                <a:cs typeface="Calibri"/>
                <a:sym typeface="Calibri"/>
              </a:rPr>
              <a:t> refers to the capacity of sympathizing and empathizing for others. </a:t>
            </a:r>
            <a:endParaRPr/>
          </a:p>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s-ES" sz="1200" u="none" cap="none" strike="noStrike">
                <a:solidFill>
                  <a:schemeClr val="dk1"/>
                </a:solidFill>
                <a:latin typeface="Calibri"/>
                <a:ea typeface="Calibri"/>
                <a:cs typeface="Calibri"/>
                <a:sym typeface="Calibri"/>
              </a:rPr>
              <a:t>Furthermore, according to Lerner and his colleagues these five Cs would help shape the sixth C, </a:t>
            </a:r>
            <a:r>
              <a:rPr b="1" i="0" lang="es-ES" sz="1200" u="none" cap="none" strike="noStrike">
                <a:solidFill>
                  <a:schemeClr val="dk1"/>
                </a:solidFill>
                <a:latin typeface="Calibri"/>
                <a:ea typeface="Calibri"/>
                <a:cs typeface="Calibri"/>
                <a:sym typeface="Calibri"/>
              </a:rPr>
              <a:t>contribution</a:t>
            </a:r>
            <a:r>
              <a:rPr b="0" i="0" lang="es-ES" sz="1200" u="none" cap="none" strike="noStrike">
                <a:solidFill>
                  <a:schemeClr val="dk1"/>
                </a:solidFill>
                <a:latin typeface="Calibri"/>
                <a:ea typeface="Calibri"/>
                <a:cs typeface="Calibri"/>
                <a:sym typeface="Calibri"/>
              </a:rPr>
              <a:t>, that is active participation, developing and using leadership skills.</a:t>
            </a:r>
            <a:endParaRPr/>
          </a:p>
        </p:txBody>
      </p:sp>
      <p:sp>
        <p:nvSpPr>
          <p:cNvPr id="57" name="Google Shape;57;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 name="Google Shape;89;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 name="Google Shape;90;p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 name="Google Shape;9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ES"/>
              <a:t>UDL aims at removing the barriers in the curriculum </a:t>
            </a:r>
            <a:r>
              <a:rPr b="0" i="0" lang="es-ES" sz="1200" u="none" cap="none" strike="noStrike">
                <a:solidFill>
                  <a:schemeClr val="dk1"/>
                </a:solidFill>
                <a:latin typeface="Calibri"/>
                <a:ea typeface="Calibri"/>
                <a:cs typeface="Calibri"/>
                <a:sym typeface="Calibri"/>
              </a:rPr>
              <a:t>while building scaffolds, supports, and alternatives that meet the learning needs of a wide range of students. </a:t>
            </a:r>
            <a:endParaRPr/>
          </a:p>
        </p:txBody>
      </p:sp>
      <p:sp>
        <p:nvSpPr>
          <p:cNvPr id="104" name="Google Shape;104;p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1400"/>
              <a:buAutoNum type="arabicPeriod"/>
            </a:pPr>
            <a:r>
              <a:rPr b="0" i="0" lang="es-ES" sz="1200" u="none" cap="none" strike="noStrike">
                <a:solidFill>
                  <a:schemeClr val="dk1"/>
                </a:solidFill>
                <a:latin typeface="Calibri"/>
                <a:ea typeface="Calibri"/>
                <a:cs typeface="Calibri"/>
                <a:sym typeface="Calibri"/>
              </a:rPr>
              <a:t>The WHY of learning activates affective network for an enhanced outcome of the learning experience. Learners can be engaged and motivated to learn in a different way. 🡪Teachers need to provide multiple options for engagement (novelty or predictable routine and structure). </a:t>
            </a:r>
            <a:endParaRPr/>
          </a:p>
          <a:p>
            <a:pPr indent="-228600" lvl="0" marL="228600" rtl="0" algn="l">
              <a:lnSpc>
                <a:spcPct val="100000"/>
              </a:lnSpc>
              <a:spcBef>
                <a:spcPts val="0"/>
              </a:spcBef>
              <a:spcAft>
                <a:spcPts val="0"/>
              </a:spcAft>
              <a:buSzPts val="1400"/>
              <a:buAutoNum type="arabicPeriod"/>
            </a:pPr>
            <a:r>
              <a:rPr b="0" i="0" lang="es-ES" sz="1200" u="none" cap="none" strike="noStrike">
                <a:solidFill>
                  <a:schemeClr val="dk1"/>
                </a:solidFill>
                <a:latin typeface="Calibri"/>
                <a:ea typeface="Calibri"/>
                <a:cs typeface="Calibri"/>
                <a:sym typeface="Calibri"/>
              </a:rPr>
              <a:t>The ways students perceive information is diverse, due either to their sensory disabilities or preferences, or learning disabilities. 🡪 It is essential to offer information in more than one format.</a:t>
            </a:r>
            <a:endParaRPr/>
          </a:p>
          <a:p>
            <a:pPr indent="-228600" lvl="0" marL="228600" rtl="0" algn="l">
              <a:lnSpc>
                <a:spcPct val="100000"/>
              </a:lnSpc>
              <a:spcBef>
                <a:spcPts val="0"/>
              </a:spcBef>
              <a:spcAft>
                <a:spcPts val="0"/>
              </a:spcAft>
              <a:buSzPts val="1400"/>
              <a:buAutoNum type="arabicPeriod"/>
            </a:pPr>
            <a:r>
              <a:rPr b="0" i="0" lang="es-ES" sz="1200" u="none" cap="none" strike="noStrike">
                <a:solidFill>
                  <a:schemeClr val="dk1"/>
                </a:solidFill>
                <a:latin typeface="Calibri"/>
                <a:ea typeface="Calibri"/>
                <a:cs typeface="Calibri"/>
                <a:sym typeface="Calibri"/>
              </a:rPr>
              <a:t>Students express what they know differently in their learning environment, according to their problems (speaking, motor speech problems or language disorders. 🡪 Students should use more than one way to interact with the materials and show what they have learnt.</a:t>
            </a:r>
            <a:endParaRPr/>
          </a:p>
          <a:p>
            <a:pPr indent="0" lvl="0" marL="0" rtl="0" algn="l">
              <a:lnSpc>
                <a:spcPct val="100000"/>
              </a:lnSpc>
              <a:spcBef>
                <a:spcPts val="0"/>
              </a:spcBef>
              <a:spcAft>
                <a:spcPts val="0"/>
              </a:spcAft>
              <a:buSzPts val="1400"/>
              <a:buNone/>
            </a:pPr>
            <a:r>
              <a:rPr b="0" i="0" lang="es-ES" sz="1200" u="none" cap="none"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p:txBody>
      </p:sp>
      <p:sp>
        <p:nvSpPr>
          <p:cNvPr id="112" name="Google Shape;112;p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p:cSld name="Diseño personalizado">
    <p:spTree>
      <p:nvGrpSpPr>
        <p:cNvPr id="12"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seño personalizado">
  <p:cSld name="1_Diseño personalizado">
    <p:spTree>
      <p:nvGrpSpPr>
        <p:cNvPr id="13" name="Shape 13"/>
        <p:cNvGrpSpPr/>
        <p:nvPr/>
      </p:nvGrpSpPr>
      <p:grpSpPr>
        <a:xfrm>
          <a:off x="0" y="0"/>
          <a:ext cx="0" cy="0"/>
          <a:chOff x="0" y="0"/>
          <a:chExt cx="0" cy="0"/>
        </a:xfrm>
      </p:grpSpPr>
      <p:sp>
        <p:nvSpPr>
          <p:cNvPr id="14" name="Google Shape;14;p28"/>
          <p:cNvSpPr txBox="1"/>
          <p:nvPr>
            <p:ph idx="1" type="body"/>
          </p:nvPr>
        </p:nvSpPr>
        <p:spPr>
          <a:xfrm>
            <a:off x="2933484" y="468416"/>
            <a:ext cx="8686946" cy="839787"/>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000"/>
              </a:spcBef>
              <a:spcAft>
                <a:spcPts val="0"/>
              </a:spcAft>
              <a:buClr>
                <a:schemeClr val="dk1"/>
              </a:buClr>
              <a:buSzPts val="5400"/>
              <a:buFont typeface="Arial"/>
              <a:buNone/>
              <a:defRPr b="1" i="0" sz="5400" u="none" cap="none" strike="noStrike">
                <a:solidFill>
                  <a:schemeClr val="dk1"/>
                </a:solidFill>
                <a:latin typeface="Helvetica Neue"/>
                <a:ea typeface="Helvetica Neue"/>
                <a:cs typeface="Helvetica Neue"/>
                <a:sym typeface="Helvetica Neue"/>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 name="Google Shape;15;p28"/>
          <p:cNvSpPr/>
          <p:nvPr/>
        </p:nvSpPr>
        <p:spPr>
          <a:xfrm>
            <a:off x="0" y="6708711"/>
            <a:ext cx="12192000" cy="149290"/>
          </a:xfrm>
          <a:prstGeom prst="rect">
            <a:avLst/>
          </a:prstGeom>
          <a:solidFill>
            <a:srgbClr val="EA913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Imagen que contiene botella, firmar, azul, naranja&#10;&#10;Descripción generada automáticamente" id="16" name="Google Shape;16;p28"/>
          <p:cNvPicPr preferRelativeResize="0"/>
          <p:nvPr/>
        </p:nvPicPr>
        <p:blipFill rotWithShape="1">
          <a:blip r:embed="rId2">
            <a:alphaModFix/>
          </a:blip>
          <a:srcRect b="0" l="0" r="0" t="0"/>
          <a:stretch/>
        </p:blipFill>
        <p:spPr>
          <a:xfrm>
            <a:off x="8977745" y="5974203"/>
            <a:ext cx="3214255" cy="734508"/>
          </a:xfrm>
          <a:prstGeom prst="rect">
            <a:avLst/>
          </a:prstGeom>
          <a:noFill/>
          <a:ln>
            <a:noFill/>
          </a:ln>
        </p:spPr>
      </p:pic>
      <p:pic>
        <p:nvPicPr>
          <p:cNvPr descr="Imagen que contiene Logotipo&#10;&#10;Descripción generada automáticamente" id="17" name="Google Shape;17;p28"/>
          <p:cNvPicPr preferRelativeResize="0"/>
          <p:nvPr/>
        </p:nvPicPr>
        <p:blipFill rotWithShape="1">
          <a:blip r:embed="rId3">
            <a:alphaModFix/>
          </a:blip>
          <a:srcRect b="0" l="0" r="0" t="0"/>
          <a:stretch/>
        </p:blipFill>
        <p:spPr>
          <a:xfrm>
            <a:off x="571570" y="318144"/>
            <a:ext cx="2361914" cy="91541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p:cSld name="Diseño personalizado">
    <p:spTree>
      <p:nvGrpSpPr>
        <p:cNvPr id="23" name="Shape 23"/>
        <p:cNvGrpSpPr/>
        <p:nvPr/>
      </p:nvGrpSpPr>
      <p:grpSpPr>
        <a:xfrm>
          <a:off x="0" y="0"/>
          <a:ext cx="0" cy="0"/>
          <a:chOff x="0" y="0"/>
          <a:chExt cx="0" cy="0"/>
        </a:xfrm>
      </p:grpSpPr>
      <p:sp>
        <p:nvSpPr>
          <p:cNvPr id="24" name="Google Shape;24;p27"/>
          <p:cNvSpPr txBox="1"/>
          <p:nvPr/>
        </p:nvSpPr>
        <p:spPr>
          <a:xfrm>
            <a:off x="1028700" y="435307"/>
            <a:ext cx="10248901" cy="1007391"/>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rgbClr val="00AEEF"/>
              </a:buClr>
              <a:buSzPts val="6600"/>
              <a:buFont typeface="Arial"/>
              <a:buNone/>
            </a:pPr>
            <a:r>
              <a:t/>
            </a:r>
            <a:endParaRPr b="1" i="0" sz="6600" u="none" cap="none" strike="noStrike">
              <a:solidFill>
                <a:srgbClr val="00AEEF"/>
              </a:solidFill>
              <a:latin typeface="Helvetica Neue"/>
              <a:ea typeface="Helvetica Neue"/>
              <a:cs typeface="Helvetica Neue"/>
              <a:sym typeface="Helvetica Neue"/>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12.png"/><Relationship Id="rId3" Type="http://schemas.openxmlformats.org/officeDocument/2006/relationships/image" Target="../media/image5.png"/><Relationship Id="rId4" Type="http://schemas.openxmlformats.org/officeDocument/2006/relationships/slideLayout" Target="../slideLayouts/slideLayout3.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Un grupo de personas en un salón de clases&#10;&#10;Descripción generada automáticamente con confianza media" id="10" name="Google Shape;10;p24"/>
          <p:cNvPicPr preferRelativeResize="0"/>
          <p:nvPr/>
        </p:nvPicPr>
        <p:blipFill rotWithShape="1">
          <a:blip r:embed="rId1">
            <a:alphaModFix amt="25000"/>
          </a:blip>
          <a:srcRect b="0" l="0" r="0" t="17177"/>
          <a:stretch/>
        </p:blipFill>
        <p:spPr>
          <a:xfrm>
            <a:off x="0" y="0"/>
            <a:ext cx="12444153" cy="6858000"/>
          </a:xfrm>
          <a:prstGeom prst="rect">
            <a:avLst/>
          </a:prstGeom>
          <a:noFill/>
          <a:ln>
            <a:noFill/>
          </a:ln>
        </p:spPr>
      </p:pic>
      <p:sp>
        <p:nvSpPr>
          <p:cNvPr id="11" name="Google Shape;11;p24"/>
          <p:cNvSpPr/>
          <p:nvPr/>
        </p:nvSpPr>
        <p:spPr>
          <a:xfrm>
            <a:off x="10770625" y="4270076"/>
            <a:ext cx="1759789" cy="508958"/>
          </a:xfrm>
          <a:prstGeom prst="ellipse">
            <a:avLst/>
          </a:prstGeom>
          <a:solidFill>
            <a:srgbClr val="F5F5F5">
              <a:alpha val="88235"/>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9139"/>
        </a:solidFill>
      </p:bgPr>
    </p:bg>
    <p:spTree>
      <p:nvGrpSpPr>
        <p:cNvPr id="18" name="Shape 18"/>
        <p:cNvGrpSpPr/>
        <p:nvPr/>
      </p:nvGrpSpPr>
      <p:grpSpPr>
        <a:xfrm>
          <a:off x="0" y="0"/>
          <a:ext cx="0" cy="0"/>
          <a:chOff x="0" y="0"/>
          <a:chExt cx="0" cy="0"/>
        </a:xfrm>
      </p:grpSpPr>
      <p:pic>
        <p:nvPicPr>
          <p:cNvPr descr="Un grupo de personas en un salón de clases&#10;&#10;Descripción generada automáticamente con confianza media" id="19" name="Google Shape;19;p26"/>
          <p:cNvPicPr preferRelativeResize="0"/>
          <p:nvPr/>
        </p:nvPicPr>
        <p:blipFill rotWithShape="1">
          <a:blip r:embed="rId1">
            <a:alphaModFix amt="25000"/>
          </a:blip>
          <a:srcRect b="0" l="0" r="2024" t="17177"/>
          <a:stretch/>
        </p:blipFill>
        <p:spPr>
          <a:xfrm>
            <a:off x="1" y="0"/>
            <a:ext cx="12192000" cy="6858000"/>
          </a:xfrm>
          <a:prstGeom prst="rect">
            <a:avLst/>
          </a:prstGeom>
          <a:noFill/>
          <a:ln>
            <a:noFill/>
          </a:ln>
        </p:spPr>
      </p:pic>
      <p:pic>
        <p:nvPicPr>
          <p:cNvPr descr="Imagen que contiene botella, firmar, azul, naranja&#10;&#10;Descripción generada automáticamente" id="20" name="Google Shape;20;p26"/>
          <p:cNvPicPr preferRelativeResize="0"/>
          <p:nvPr/>
        </p:nvPicPr>
        <p:blipFill rotWithShape="1">
          <a:blip r:embed="rId2">
            <a:alphaModFix/>
          </a:blip>
          <a:srcRect b="0" l="0" r="0" t="0"/>
          <a:stretch/>
        </p:blipFill>
        <p:spPr>
          <a:xfrm>
            <a:off x="8116846" y="423168"/>
            <a:ext cx="3728085" cy="851926"/>
          </a:xfrm>
          <a:prstGeom prst="rect">
            <a:avLst/>
          </a:prstGeom>
          <a:noFill/>
          <a:ln>
            <a:noFill/>
          </a:ln>
        </p:spPr>
      </p:pic>
      <p:pic>
        <p:nvPicPr>
          <p:cNvPr descr="Imagen que contiene Logotipo&#10;&#10;Descripción generada automáticamente" id="21" name="Google Shape;21;p26"/>
          <p:cNvPicPr preferRelativeResize="0"/>
          <p:nvPr/>
        </p:nvPicPr>
        <p:blipFill rotWithShape="1">
          <a:blip r:embed="rId3">
            <a:alphaModFix/>
          </a:blip>
          <a:srcRect b="0" l="0" r="0" t="0"/>
          <a:stretch/>
        </p:blipFill>
        <p:spPr>
          <a:xfrm>
            <a:off x="571570" y="318144"/>
            <a:ext cx="2361914" cy="915414"/>
          </a:xfrm>
          <a:prstGeom prst="rect">
            <a:avLst/>
          </a:prstGeom>
          <a:noFill/>
          <a:ln>
            <a:noFill/>
          </a:ln>
        </p:spPr>
      </p:pic>
      <p:sp>
        <p:nvSpPr>
          <p:cNvPr id="22" name="Google Shape;22;p26"/>
          <p:cNvSpPr/>
          <p:nvPr/>
        </p:nvSpPr>
        <p:spPr>
          <a:xfrm>
            <a:off x="10885638" y="4305482"/>
            <a:ext cx="1759789" cy="508958"/>
          </a:xfrm>
          <a:prstGeom prst="ellipse">
            <a:avLst/>
          </a:prstGeom>
          <a:solidFill>
            <a:srgbClr val="E7A56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 name="Shape 28"/>
        <p:cNvGrpSpPr/>
        <p:nvPr/>
      </p:nvGrpSpPr>
      <p:grpSpPr>
        <a:xfrm>
          <a:off x="0" y="0"/>
          <a:ext cx="0" cy="0"/>
          <a:chOff x="0" y="0"/>
          <a:chExt cx="0" cy="0"/>
        </a:xfrm>
      </p:grpSpPr>
      <p:sp>
        <p:nvSpPr>
          <p:cNvPr id="29" name="Google Shape;29;p1"/>
          <p:cNvSpPr/>
          <p:nvPr/>
        </p:nvSpPr>
        <p:spPr>
          <a:xfrm>
            <a:off x="1441580" y="3388331"/>
            <a:ext cx="9138528"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s-ES" sz="2800" u="none" cap="none" strike="noStrike">
                <a:solidFill>
                  <a:srgbClr val="EA9139"/>
                </a:solidFill>
                <a:latin typeface="Helvetica Neue"/>
                <a:ea typeface="Helvetica Neue"/>
                <a:cs typeface="Helvetica Neue"/>
                <a:sym typeface="Helvetica Neue"/>
              </a:rPr>
              <a:t>Inclusive CREAtivity through Educational Artmaking</a:t>
            </a:r>
            <a:endParaRPr b="1" i="0" sz="2800" u="none" cap="none" strike="noStrike">
              <a:solidFill>
                <a:srgbClr val="EA9139"/>
              </a:solidFill>
              <a:latin typeface="Helvetica Neue"/>
              <a:ea typeface="Helvetica Neue"/>
              <a:cs typeface="Helvetica Neue"/>
              <a:sym typeface="Helvetica Neue"/>
            </a:endParaRPr>
          </a:p>
        </p:txBody>
      </p:sp>
      <p:sp>
        <p:nvSpPr>
          <p:cNvPr id="30" name="Google Shape;30;p1"/>
          <p:cNvSpPr/>
          <p:nvPr/>
        </p:nvSpPr>
        <p:spPr>
          <a:xfrm>
            <a:off x="1635851" y="4002323"/>
            <a:ext cx="8682600" cy="1400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0000"/>
              </a:buClr>
              <a:buSzPts val="2000"/>
              <a:buFont typeface="Arial"/>
              <a:buNone/>
            </a:pPr>
            <a:r>
              <a:rPr b="1" lang="es-ES" sz="3500">
                <a:solidFill>
                  <a:schemeClr val="dk1"/>
                </a:solidFill>
                <a:latin typeface="Helvetica Neue"/>
                <a:ea typeface="Helvetica Neue"/>
                <a:cs typeface="Helvetica Neue"/>
                <a:sym typeface="Helvetica Neue"/>
              </a:rPr>
              <a:t>Foundations for Inclusive Educational Artmaking</a:t>
            </a:r>
            <a:endParaRPr b="0" i="0" sz="2900" u="none" cap="none" strike="noStrike">
              <a:solidFill>
                <a:srgbClr val="000000"/>
              </a:solidFill>
              <a:latin typeface="Arial"/>
              <a:ea typeface="Arial"/>
              <a:cs typeface="Arial"/>
              <a:sym typeface="Arial"/>
            </a:endParaRPr>
          </a:p>
        </p:txBody>
      </p:sp>
      <p:sp>
        <p:nvSpPr>
          <p:cNvPr id="31" name="Google Shape;31;p1"/>
          <p:cNvSpPr txBox="1"/>
          <p:nvPr/>
        </p:nvSpPr>
        <p:spPr>
          <a:xfrm>
            <a:off x="6279959" y="5937933"/>
            <a:ext cx="5616575" cy="6508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es-ES" sz="1100" u="none" cap="none" strike="noStrike">
                <a:solidFill>
                  <a:schemeClr val="dk1"/>
                </a:solidFill>
                <a:latin typeface="Arial"/>
                <a:ea typeface="Arial"/>
                <a:cs typeface="Arial"/>
                <a:sym typeface="Arial"/>
              </a:rPr>
              <a:t>This project has been funded with the support from the European Union.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s-ES" sz="1100" u="none" cap="none" strike="noStrike">
                <a:solidFill>
                  <a:schemeClr val="dk1"/>
                </a:solidFill>
                <a:latin typeface="Arial"/>
                <a:ea typeface="Arial"/>
                <a:cs typeface="Arial"/>
                <a:sym typeface="Arial"/>
              </a:rPr>
              <a:t>This material reflects the views only of the author, and the Commission cannot be held responsible for any use which may be made of the information contained therein.</a:t>
            </a:r>
            <a:endParaRPr b="0" i="0" sz="1100" u="none" cap="none" strike="noStrike">
              <a:solidFill>
                <a:schemeClr val="dk1"/>
              </a:solidFill>
              <a:latin typeface="Times New Roman"/>
              <a:ea typeface="Times New Roman"/>
              <a:cs typeface="Times New Roman"/>
              <a:sym typeface="Times New Roman"/>
            </a:endParaRPr>
          </a:p>
        </p:txBody>
      </p:sp>
      <p:pic>
        <p:nvPicPr>
          <p:cNvPr descr="Imagen que contiene firmar, botella, azul, parada&#10;&#10;Descripción generada automáticamente" id="32" name="Google Shape;32;p1"/>
          <p:cNvPicPr preferRelativeResize="0"/>
          <p:nvPr/>
        </p:nvPicPr>
        <p:blipFill rotWithShape="1">
          <a:blip r:embed="rId3">
            <a:alphaModFix/>
          </a:blip>
          <a:srcRect b="0" l="0" r="0" t="0"/>
          <a:stretch/>
        </p:blipFill>
        <p:spPr>
          <a:xfrm>
            <a:off x="396135" y="5548717"/>
            <a:ext cx="4754706" cy="1040091"/>
          </a:xfrm>
          <a:prstGeom prst="rect">
            <a:avLst/>
          </a:prstGeom>
          <a:noFill/>
          <a:ln>
            <a:noFill/>
          </a:ln>
        </p:spPr>
      </p:pic>
      <p:pic>
        <p:nvPicPr>
          <p:cNvPr descr="Imagen que contiene Logotipo&#10;&#10;Descripción generada automáticamente" id="33" name="Google Shape;33;p1"/>
          <p:cNvPicPr preferRelativeResize="0"/>
          <p:nvPr/>
        </p:nvPicPr>
        <p:blipFill rotWithShape="1">
          <a:blip r:embed="rId4">
            <a:alphaModFix/>
          </a:blip>
          <a:srcRect b="0" l="0" r="0" t="0"/>
          <a:stretch/>
        </p:blipFill>
        <p:spPr>
          <a:xfrm>
            <a:off x="4068792" y="1920753"/>
            <a:ext cx="3884103" cy="1505373"/>
          </a:xfrm>
          <a:prstGeom prst="rect">
            <a:avLst/>
          </a:prstGeom>
          <a:noFill/>
          <a:ln>
            <a:noFill/>
          </a:ln>
        </p:spPr>
      </p:pic>
    </p:spTree>
  </p:cSld>
  <p:clrMapOvr>
    <a:masterClrMapping/>
  </p:clrMapOvr>
  <p:transition spd="slow">
    <p:wipe dir="l"/>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6"/>
          <p:cNvSpPr txBox="1"/>
          <p:nvPr/>
        </p:nvSpPr>
        <p:spPr>
          <a:xfrm>
            <a:off x="312822" y="2385763"/>
            <a:ext cx="11450700" cy="3601800"/>
          </a:xfrm>
          <a:prstGeom prst="rect">
            <a:avLst/>
          </a:prstGeom>
          <a:noFill/>
          <a:ln>
            <a:noFill/>
          </a:ln>
        </p:spPr>
        <p:txBody>
          <a:bodyPr anchorCtr="0" anchor="t" bIns="45700" lIns="91425" spcFirstLastPara="1" rIns="91425" wrap="square" tIns="45700">
            <a:spAutoFit/>
          </a:bodyPr>
          <a:lstStyle/>
          <a:p>
            <a:pPr indent="-272799" lvl="0" marL="635000" marR="0" rtl="0" algn="just">
              <a:lnSpc>
                <a:spcPct val="100000"/>
              </a:lnSpc>
              <a:spcBef>
                <a:spcPts val="0"/>
              </a:spcBef>
              <a:spcAft>
                <a:spcPts val="0"/>
              </a:spcAft>
              <a:buClr>
                <a:srgbClr val="EC7320"/>
              </a:buClr>
              <a:buSzPts val="2800"/>
              <a:buFont typeface="Noto Sans Symbols"/>
              <a:buChar char="❖"/>
            </a:pPr>
            <a:r>
              <a:rPr b="1" i="1" lang="es-ES" sz="2400" u="none" cap="none" strike="noStrike">
                <a:solidFill>
                  <a:srgbClr val="C55A11"/>
                </a:solidFill>
                <a:latin typeface="Helvetica Neue"/>
                <a:ea typeface="Helvetica Neue"/>
                <a:cs typeface="Helvetica Neue"/>
                <a:sym typeface="Helvetica Neue"/>
              </a:rPr>
              <a:t>Engagement</a:t>
            </a:r>
            <a:r>
              <a:rPr b="0" i="1" lang="es-ES" sz="2400" u="none" cap="none" strike="noStrike">
                <a:solidFill>
                  <a:srgbClr val="C55A11"/>
                </a:solidFill>
                <a:latin typeface="Helvetica Neue"/>
                <a:ea typeface="Helvetica Neue"/>
                <a:cs typeface="Helvetica Neue"/>
                <a:sym typeface="Helvetica Neue"/>
              </a:rPr>
              <a:t>: </a:t>
            </a:r>
            <a:r>
              <a:rPr b="0" i="0" lang="es-ES" sz="2400" u="none" cap="none" strike="noStrike">
                <a:solidFill>
                  <a:srgbClr val="000000"/>
                </a:solidFill>
                <a:latin typeface="Helvetica Neue"/>
                <a:ea typeface="Helvetica Neue"/>
                <a:cs typeface="Helvetica Neue"/>
                <a:sym typeface="Helvetica Neue"/>
              </a:rPr>
              <a:t>Learners differ markedly in the ways in which they can be engaged or motivated to learn. </a:t>
            </a:r>
            <a:endParaRPr b="0" i="0" sz="1400" u="none" cap="none" strike="noStrike">
              <a:solidFill>
                <a:srgbClr val="000000"/>
              </a:solidFill>
              <a:latin typeface="Arial"/>
              <a:ea typeface="Arial"/>
              <a:cs typeface="Arial"/>
              <a:sym typeface="Arial"/>
            </a:endParaRPr>
          </a:p>
          <a:p>
            <a:pPr indent="-94999" lvl="0" marL="635000" marR="0" rtl="0" algn="just">
              <a:lnSpc>
                <a:spcPct val="100000"/>
              </a:lnSpc>
              <a:spcBef>
                <a:spcPts val="0"/>
              </a:spcBef>
              <a:spcAft>
                <a:spcPts val="0"/>
              </a:spcAft>
              <a:buClr>
                <a:srgbClr val="EC7320"/>
              </a:buClr>
              <a:buSzPts val="2800"/>
              <a:buFont typeface="Noto Sans Symbols"/>
              <a:buNone/>
            </a:pPr>
            <a:r>
              <a:t/>
            </a:r>
            <a:endParaRPr b="0" i="0" sz="2400" u="none" cap="none" strike="noStrike">
              <a:solidFill>
                <a:srgbClr val="000000"/>
              </a:solidFill>
              <a:latin typeface="Helvetica Neue"/>
              <a:ea typeface="Helvetica Neue"/>
              <a:cs typeface="Helvetica Neue"/>
              <a:sym typeface="Helvetica Neue"/>
            </a:endParaRPr>
          </a:p>
          <a:p>
            <a:pPr indent="-272799" lvl="0" marL="635000" marR="0" rtl="0" algn="just">
              <a:lnSpc>
                <a:spcPct val="100000"/>
              </a:lnSpc>
              <a:spcBef>
                <a:spcPts val="0"/>
              </a:spcBef>
              <a:spcAft>
                <a:spcPts val="0"/>
              </a:spcAft>
              <a:buClr>
                <a:srgbClr val="EC7320"/>
              </a:buClr>
              <a:buSzPts val="2800"/>
              <a:buFont typeface="Noto Sans Symbols"/>
              <a:buChar char="❖"/>
            </a:pPr>
            <a:r>
              <a:rPr b="1" i="1" lang="es-ES" sz="2400" u="none" cap="none" strike="noStrike">
                <a:solidFill>
                  <a:srgbClr val="C55A11"/>
                </a:solidFill>
                <a:latin typeface="Helvetica Neue"/>
                <a:ea typeface="Helvetica Neue"/>
                <a:cs typeface="Helvetica Neue"/>
                <a:sym typeface="Helvetica Neue"/>
              </a:rPr>
              <a:t>Representation</a:t>
            </a:r>
            <a:r>
              <a:rPr b="0" i="0" lang="es-ES" sz="2400" u="none" cap="none" strike="noStrike">
                <a:solidFill>
                  <a:srgbClr val="C55A11"/>
                </a:solidFill>
                <a:latin typeface="Helvetica Neue"/>
                <a:ea typeface="Helvetica Neue"/>
                <a:cs typeface="Helvetica Neue"/>
                <a:sym typeface="Helvetica Neue"/>
              </a:rPr>
              <a:t>:</a:t>
            </a:r>
            <a:r>
              <a:rPr b="0" i="0" lang="es-ES" sz="2400" u="none" cap="none" strike="noStrike">
                <a:solidFill>
                  <a:srgbClr val="000000"/>
                </a:solidFill>
                <a:latin typeface="Helvetica Neue"/>
                <a:ea typeface="Helvetica Neue"/>
                <a:cs typeface="Helvetica Neue"/>
                <a:sym typeface="Helvetica Neue"/>
              </a:rPr>
              <a:t> Learners differ in the ways that they perceive and comprehend information that is presented to them.</a:t>
            </a:r>
            <a:endParaRPr b="0" i="0" sz="1400" u="none" cap="none" strike="noStrike">
              <a:solidFill>
                <a:srgbClr val="000000"/>
              </a:solidFill>
              <a:latin typeface="Arial"/>
              <a:ea typeface="Arial"/>
              <a:cs typeface="Arial"/>
              <a:sym typeface="Arial"/>
            </a:endParaRPr>
          </a:p>
          <a:p>
            <a:pPr indent="-94999" lvl="0" marL="635000" marR="0" rtl="0" algn="just">
              <a:lnSpc>
                <a:spcPct val="100000"/>
              </a:lnSpc>
              <a:spcBef>
                <a:spcPts val="0"/>
              </a:spcBef>
              <a:spcAft>
                <a:spcPts val="0"/>
              </a:spcAft>
              <a:buClr>
                <a:srgbClr val="EC7320"/>
              </a:buClr>
              <a:buSzPts val="2800"/>
              <a:buFont typeface="Noto Sans Symbols"/>
              <a:buNone/>
            </a:pPr>
            <a:r>
              <a:t/>
            </a:r>
            <a:endParaRPr b="0" i="0" sz="2400" u="none" cap="none" strike="noStrike">
              <a:solidFill>
                <a:srgbClr val="000000"/>
              </a:solidFill>
              <a:latin typeface="Helvetica Neue"/>
              <a:ea typeface="Helvetica Neue"/>
              <a:cs typeface="Helvetica Neue"/>
              <a:sym typeface="Helvetica Neue"/>
            </a:endParaRPr>
          </a:p>
          <a:p>
            <a:pPr indent="-272799" lvl="0" marL="635000" marR="0" rtl="0" algn="just">
              <a:lnSpc>
                <a:spcPct val="100000"/>
              </a:lnSpc>
              <a:spcBef>
                <a:spcPts val="0"/>
              </a:spcBef>
              <a:spcAft>
                <a:spcPts val="0"/>
              </a:spcAft>
              <a:buClr>
                <a:srgbClr val="EC7320"/>
              </a:buClr>
              <a:buSzPts val="2800"/>
              <a:buFont typeface="Noto Sans Symbols"/>
              <a:buChar char="❖"/>
            </a:pPr>
            <a:r>
              <a:rPr b="1" i="1" lang="es-ES" sz="2400" u="none" cap="none" strike="noStrike">
                <a:solidFill>
                  <a:srgbClr val="C55A11"/>
                </a:solidFill>
                <a:latin typeface="Helvetica Neue"/>
                <a:ea typeface="Helvetica Neue"/>
                <a:cs typeface="Helvetica Neue"/>
                <a:sym typeface="Helvetica Neue"/>
              </a:rPr>
              <a:t>Action and expression</a:t>
            </a:r>
            <a:r>
              <a:rPr b="1" i="0" lang="es-ES" sz="2400" u="none" cap="none" strike="noStrike">
                <a:solidFill>
                  <a:srgbClr val="C55A11"/>
                </a:solidFill>
                <a:latin typeface="Helvetica Neue"/>
                <a:ea typeface="Helvetica Neue"/>
                <a:cs typeface="Helvetica Neue"/>
                <a:sym typeface="Helvetica Neue"/>
              </a:rPr>
              <a:t>: </a:t>
            </a:r>
            <a:r>
              <a:rPr b="0" i="0" lang="es-ES" sz="2400" u="none" cap="none" strike="noStrike">
                <a:solidFill>
                  <a:srgbClr val="000000"/>
                </a:solidFill>
                <a:latin typeface="Helvetica Neue"/>
                <a:ea typeface="Helvetica Neue"/>
                <a:cs typeface="Helvetica Neue"/>
                <a:sym typeface="Helvetica Neue"/>
              </a:rPr>
              <a:t>Learners differ in the ways they can navigate a learning environment and express what they know.</a:t>
            </a:r>
            <a:r>
              <a:rPr b="0" i="0" lang="es-ES" sz="2400" u="none" cap="none" strike="noStrike">
                <a:solidFill>
                  <a:srgbClr val="000000"/>
                </a:solidFill>
                <a:latin typeface="Arial"/>
                <a:ea typeface="Arial"/>
                <a:cs typeface="Arial"/>
                <a:sym typeface="Arial"/>
              </a:rPr>
              <a:t> </a:t>
            </a:r>
            <a:endParaRPr b="0" i="0" sz="2400" u="none" cap="none" strike="noStrike">
              <a:solidFill>
                <a:srgbClr val="000000"/>
              </a:solidFill>
              <a:latin typeface="Arial"/>
              <a:ea typeface="Arial"/>
              <a:cs typeface="Arial"/>
              <a:sym typeface="Arial"/>
            </a:endParaRPr>
          </a:p>
          <a:p>
            <a:pPr indent="-279400" lvl="0" marL="635000" marR="0" rtl="0" algn="l">
              <a:lnSpc>
                <a:spcPct val="100000"/>
              </a:lnSpc>
              <a:spcBef>
                <a:spcPts val="0"/>
              </a:spcBef>
              <a:spcAft>
                <a:spcPts val="0"/>
              </a:spcAft>
              <a:buClr>
                <a:srgbClr val="EC7320"/>
              </a:buClr>
              <a:buSzPts val="2800"/>
              <a:buFont typeface="Noto Sans Symbols"/>
              <a:buNone/>
            </a:pPr>
            <a:r>
              <a:t/>
            </a:r>
            <a:endParaRPr b="0" i="0" sz="2400" u="none" cap="none" strike="noStrike">
              <a:solidFill>
                <a:srgbClr val="000000"/>
              </a:solidFill>
              <a:latin typeface="Arial"/>
              <a:ea typeface="Arial"/>
              <a:cs typeface="Arial"/>
              <a:sym typeface="Arial"/>
            </a:endParaRPr>
          </a:p>
        </p:txBody>
      </p:sp>
      <p:sp>
        <p:nvSpPr>
          <p:cNvPr id="124" name="Google Shape;124;p16"/>
          <p:cNvSpPr txBox="1"/>
          <p:nvPr/>
        </p:nvSpPr>
        <p:spPr>
          <a:xfrm>
            <a:off x="727274" y="1986418"/>
            <a:ext cx="4219500" cy="6129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dk1"/>
              </a:buClr>
              <a:buSzPts val="3600"/>
              <a:buFont typeface="Arial"/>
              <a:buNone/>
            </a:pPr>
            <a:r>
              <a:rPr b="1" i="0" lang="es-ES" sz="3600" u="none" cap="none" strike="noStrike">
                <a:solidFill>
                  <a:schemeClr val="dk1"/>
                </a:solidFill>
                <a:latin typeface="Helvetica Neue"/>
                <a:ea typeface="Helvetica Neue"/>
                <a:cs typeface="Helvetica Neue"/>
                <a:sym typeface="Helvetica Neue"/>
              </a:rPr>
              <a:t> </a:t>
            </a:r>
            <a:endParaRPr b="1" i="0" sz="3600" u="none" cap="none" strike="noStrike">
              <a:solidFill>
                <a:schemeClr val="dk1"/>
              </a:solidFill>
              <a:latin typeface="Helvetica Neue"/>
              <a:ea typeface="Helvetica Neue"/>
              <a:cs typeface="Helvetica Neue"/>
              <a:sym typeface="Helvetica Neue"/>
            </a:endParaRPr>
          </a:p>
        </p:txBody>
      </p:sp>
      <p:sp>
        <p:nvSpPr>
          <p:cNvPr id="125" name="Google Shape;125;p16"/>
          <p:cNvSpPr txBox="1"/>
          <p:nvPr/>
        </p:nvSpPr>
        <p:spPr>
          <a:xfrm>
            <a:off x="74034" y="1577941"/>
            <a:ext cx="5525980" cy="839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0000"/>
              </a:buClr>
              <a:buSzPts val="2400"/>
              <a:buFont typeface="Arial"/>
              <a:buNone/>
            </a:pPr>
            <a:r>
              <a:rPr b="0" i="0" lang="es-ES" sz="2400" u="none" cap="none" strike="noStrike">
                <a:solidFill>
                  <a:srgbClr val="C55A11"/>
                </a:solidFill>
                <a:latin typeface="Helvetica Neue"/>
                <a:ea typeface="Helvetica Neue"/>
                <a:cs typeface="Helvetica Neue"/>
                <a:sym typeface="Helvetica Neue"/>
              </a:rPr>
              <a:t>THE PRINCIPLES IN PRACTICE</a:t>
            </a:r>
            <a:endParaRPr b="0" i="0" sz="2400" u="none" cap="none" strike="noStrike">
              <a:solidFill>
                <a:srgbClr val="C55A11"/>
              </a:solidFill>
              <a:latin typeface="Helvetica Neue"/>
              <a:ea typeface="Helvetica Neue"/>
              <a:cs typeface="Helvetica Neue"/>
              <a:sym typeface="Helvetica Neue"/>
            </a:endParaRPr>
          </a:p>
        </p:txBody>
      </p:sp>
      <p:sp>
        <p:nvSpPr>
          <p:cNvPr id="126" name="Google Shape;126;p16"/>
          <p:cNvSpPr txBox="1"/>
          <p:nvPr/>
        </p:nvSpPr>
        <p:spPr>
          <a:xfrm>
            <a:off x="3057122" y="738154"/>
            <a:ext cx="8686946" cy="839787"/>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000000"/>
              </a:buClr>
              <a:buSzPts val="2000"/>
              <a:buFont typeface="Arial"/>
              <a:buNone/>
            </a:pPr>
            <a:r>
              <a:rPr b="1" i="0" lang="es-ES" sz="2000" u="none" cap="none" strike="noStrike">
                <a:solidFill>
                  <a:srgbClr val="00B0F0"/>
                </a:solidFill>
                <a:latin typeface="Helvetica Neue"/>
                <a:ea typeface="Helvetica Neue"/>
                <a:cs typeface="Helvetica Neue"/>
                <a:sym typeface="Helvetica Neue"/>
              </a:rPr>
              <a:t>UNIVERSAL DESIGN FOR LEARNING (UDL)</a:t>
            </a:r>
            <a:endParaRPr b="0" i="0" sz="1400" u="none" cap="none" strike="noStrike">
              <a:solidFill>
                <a:srgbClr val="000000"/>
              </a:solidFill>
              <a:latin typeface="Arial"/>
              <a:ea typeface="Arial"/>
              <a:cs typeface="Arial"/>
              <a:sym typeface="Arial"/>
            </a:endParaRPr>
          </a:p>
        </p:txBody>
      </p:sp>
    </p:spTree>
  </p:cSld>
  <p:clrMapOvr>
    <a:masterClrMapping/>
  </p:clrMapOvr>
  <p:transition spd="slow">
    <p:wipe dir="l"/>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4"/>
          <p:cNvSpPr txBox="1"/>
          <p:nvPr/>
        </p:nvSpPr>
        <p:spPr>
          <a:xfrm>
            <a:off x="705974" y="1905375"/>
            <a:ext cx="9648000" cy="3971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s-ES" sz="2400" u="none" cap="none" strike="noStrike">
                <a:solidFill>
                  <a:srgbClr val="C55A11"/>
                </a:solidFill>
                <a:latin typeface="Helvetica Neue"/>
                <a:ea typeface="Helvetica Neue"/>
                <a:cs typeface="Helvetica Neue"/>
                <a:sym typeface="Helvetica Neue"/>
              </a:rPr>
              <a:t>Planning for All</a:t>
            </a:r>
            <a:r>
              <a:rPr b="1" lang="es-ES" sz="2400">
                <a:solidFill>
                  <a:srgbClr val="C55A11"/>
                </a:solidFill>
                <a:latin typeface="Helvetica Neue"/>
                <a:ea typeface="Helvetica Neue"/>
                <a:cs typeface="Helvetica Neue"/>
                <a:sym typeface="Helvetica Neue"/>
              </a:rPr>
              <a:t> Learners</a:t>
            </a:r>
            <a:r>
              <a:rPr b="1" i="0" lang="es-ES" sz="2400" u="none" cap="none" strike="noStrike">
                <a:solidFill>
                  <a:srgbClr val="C55A11"/>
                </a:solidFill>
                <a:latin typeface="Helvetica Neue"/>
                <a:ea typeface="Helvetica Neue"/>
                <a:cs typeface="Helvetica Neue"/>
                <a:sym typeface="Helvetica Neue"/>
              </a:rPr>
              <a:t>: a four-step process</a:t>
            </a:r>
            <a:endParaRPr b="0" i="0" sz="1400" u="none" cap="none" strike="noStrike">
              <a:solidFill>
                <a:srgbClr val="000000"/>
              </a:solidFill>
              <a:latin typeface="Arial"/>
              <a:ea typeface="Arial"/>
              <a:cs typeface="Arial"/>
              <a:sym typeface="Arial"/>
            </a:endParaRPr>
          </a:p>
          <a:p>
            <a:pPr indent="0" lvl="0" marL="17780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0070C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000"/>
              <a:buFont typeface="Arial"/>
              <a:buNone/>
            </a:pPr>
            <a:r>
              <a:rPr lang="es-ES" sz="2400" u="none" cap="none" strike="noStrike">
                <a:solidFill>
                  <a:srgbClr val="000000"/>
                </a:solidFill>
              </a:rPr>
              <a:t>Step 1: </a:t>
            </a:r>
            <a:r>
              <a:rPr lang="es-ES" sz="2400" u="none" cap="none" strike="noStrike">
                <a:solidFill>
                  <a:srgbClr val="C55A11"/>
                </a:solidFill>
              </a:rPr>
              <a:t>Set Goals</a:t>
            </a:r>
            <a:endParaRPr sz="1800" u="none" cap="none" strike="noStrike">
              <a:solidFill>
                <a:srgbClr val="000000"/>
              </a:solidFill>
            </a:endParaRPr>
          </a:p>
          <a:p>
            <a:pPr indent="0" lvl="0" marL="0" marR="0" rtl="0" algn="l">
              <a:lnSpc>
                <a:spcPct val="100000"/>
              </a:lnSpc>
              <a:spcBef>
                <a:spcPts val="0"/>
              </a:spcBef>
              <a:spcAft>
                <a:spcPts val="0"/>
              </a:spcAft>
              <a:buClr>
                <a:srgbClr val="000000"/>
              </a:buClr>
              <a:buSzPts val="2000"/>
              <a:buFont typeface="Arial"/>
              <a:buNone/>
            </a:pPr>
            <a:r>
              <a:t/>
            </a:r>
            <a:endParaRPr sz="2400" u="none" cap="none" strike="noStrike">
              <a:solidFill>
                <a:srgbClr val="C00000"/>
              </a:solidFill>
            </a:endParaRPr>
          </a:p>
          <a:p>
            <a:pPr indent="0" lvl="0" marL="0" marR="0" rtl="0" algn="l">
              <a:lnSpc>
                <a:spcPct val="100000"/>
              </a:lnSpc>
              <a:spcBef>
                <a:spcPts val="0"/>
              </a:spcBef>
              <a:spcAft>
                <a:spcPts val="0"/>
              </a:spcAft>
              <a:buClr>
                <a:srgbClr val="000000"/>
              </a:buClr>
              <a:buSzPts val="2000"/>
              <a:buFont typeface="Arial"/>
              <a:buNone/>
            </a:pPr>
            <a:r>
              <a:rPr lang="es-ES" sz="2400" u="none" cap="none" strike="noStrike">
                <a:solidFill>
                  <a:srgbClr val="000000"/>
                </a:solidFill>
              </a:rPr>
              <a:t>Step 2: </a:t>
            </a:r>
            <a:r>
              <a:rPr lang="es-ES" sz="2400" u="none" cap="none" strike="noStrike">
                <a:solidFill>
                  <a:srgbClr val="C55A11"/>
                </a:solidFill>
              </a:rPr>
              <a:t>Analyze Current Status of Curriculum and Classroom </a:t>
            </a:r>
            <a:endParaRPr sz="1800" u="none" cap="none" strike="noStrike">
              <a:solidFill>
                <a:srgbClr val="000000"/>
              </a:solidFill>
            </a:endParaRPr>
          </a:p>
          <a:p>
            <a:pPr indent="0" lvl="0" marL="0" marR="0" rtl="0" algn="l">
              <a:lnSpc>
                <a:spcPct val="100000"/>
              </a:lnSpc>
              <a:spcBef>
                <a:spcPts val="0"/>
              </a:spcBef>
              <a:spcAft>
                <a:spcPts val="0"/>
              </a:spcAft>
              <a:buClr>
                <a:srgbClr val="000000"/>
              </a:buClr>
              <a:buSzPts val="2000"/>
              <a:buFont typeface="Arial"/>
              <a:buNone/>
            </a:pPr>
            <a:r>
              <a:t/>
            </a:r>
            <a:endParaRPr sz="2400" u="none" cap="none" strike="noStrike">
              <a:solidFill>
                <a:srgbClr val="C00000"/>
              </a:solidFill>
            </a:endParaRPr>
          </a:p>
          <a:p>
            <a:pPr indent="0" lvl="0" marL="0" marR="0" rtl="0" algn="l">
              <a:lnSpc>
                <a:spcPct val="100000"/>
              </a:lnSpc>
              <a:spcBef>
                <a:spcPts val="0"/>
              </a:spcBef>
              <a:spcAft>
                <a:spcPts val="0"/>
              </a:spcAft>
              <a:buClr>
                <a:srgbClr val="000000"/>
              </a:buClr>
              <a:buSzPts val="2000"/>
              <a:buFont typeface="Arial"/>
              <a:buNone/>
            </a:pPr>
            <a:r>
              <a:rPr lang="es-ES" sz="2400" u="none" cap="none" strike="noStrike">
                <a:solidFill>
                  <a:srgbClr val="000000"/>
                </a:solidFill>
              </a:rPr>
              <a:t>Step 3: </a:t>
            </a:r>
            <a:r>
              <a:rPr lang="es-ES" sz="2400" u="none" cap="none" strike="noStrike">
                <a:solidFill>
                  <a:srgbClr val="C55A11"/>
                </a:solidFill>
              </a:rPr>
              <a:t>Apply UDL to Lesson or Unit Development </a:t>
            </a:r>
            <a:endParaRPr sz="1800" u="none" cap="none" strike="noStrike">
              <a:solidFill>
                <a:srgbClr val="000000"/>
              </a:solidFill>
            </a:endParaRPr>
          </a:p>
          <a:p>
            <a:pPr indent="0" lvl="0" marL="0" marR="0" rtl="0" algn="l">
              <a:lnSpc>
                <a:spcPct val="100000"/>
              </a:lnSpc>
              <a:spcBef>
                <a:spcPts val="0"/>
              </a:spcBef>
              <a:spcAft>
                <a:spcPts val="0"/>
              </a:spcAft>
              <a:buClr>
                <a:srgbClr val="000000"/>
              </a:buClr>
              <a:buSzPts val="2000"/>
              <a:buFont typeface="Arial"/>
              <a:buNone/>
            </a:pPr>
            <a:r>
              <a:t/>
            </a:r>
            <a:endParaRPr sz="2400" u="none" cap="none" strike="noStrike">
              <a:solidFill>
                <a:srgbClr val="C00000"/>
              </a:solidFill>
            </a:endParaRPr>
          </a:p>
          <a:p>
            <a:pPr indent="0" lvl="0" marL="0" marR="0" rtl="0" algn="l">
              <a:lnSpc>
                <a:spcPct val="100000"/>
              </a:lnSpc>
              <a:spcBef>
                <a:spcPts val="0"/>
              </a:spcBef>
              <a:spcAft>
                <a:spcPts val="0"/>
              </a:spcAft>
              <a:buClr>
                <a:srgbClr val="000000"/>
              </a:buClr>
              <a:buSzPts val="2000"/>
              <a:buFont typeface="Arial"/>
              <a:buNone/>
            </a:pPr>
            <a:r>
              <a:rPr lang="es-ES" sz="2400" u="none" cap="none" strike="noStrike">
                <a:solidFill>
                  <a:srgbClr val="000000"/>
                </a:solidFill>
              </a:rPr>
              <a:t>Step 4: </a:t>
            </a:r>
            <a:r>
              <a:rPr lang="es-ES" sz="2400" u="none" cap="none" strike="noStrike">
                <a:solidFill>
                  <a:srgbClr val="C55A11"/>
                </a:solidFill>
              </a:rPr>
              <a:t>Teach the UDL Lesson or Unit</a:t>
            </a:r>
            <a:endParaRPr sz="2400" u="none" cap="none" strike="noStrike">
              <a:solidFill>
                <a:srgbClr val="C55A11"/>
              </a:solidFill>
            </a:endParaRPr>
          </a:p>
          <a:p>
            <a:pPr indent="0" lvl="0" marL="177800" marR="0" rtl="0" algn="l">
              <a:lnSpc>
                <a:spcPct val="100000"/>
              </a:lnSpc>
              <a:spcBef>
                <a:spcPts val="0"/>
              </a:spcBef>
              <a:spcAft>
                <a:spcPts val="0"/>
              </a:spcAft>
              <a:buClr>
                <a:srgbClr val="000000"/>
              </a:buClr>
              <a:buSzPts val="2800"/>
              <a:buFont typeface="Arial"/>
              <a:buNone/>
            </a:pPr>
            <a:r>
              <a:rPr b="1" lang="es-ES" sz="3200" u="none" cap="none" strike="noStrike">
                <a:solidFill>
                  <a:srgbClr val="0070C0"/>
                </a:solidFill>
              </a:rPr>
              <a:t> </a:t>
            </a:r>
            <a:endParaRPr b="1" sz="3200" u="none" cap="none" strike="noStrike">
              <a:solidFill>
                <a:srgbClr val="0070C0"/>
              </a:solidFill>
            </a:endParaRPr>
          </a:p>
        </p:txBody>
      </p:sp>
      <p:sp>
        <p:nvSpPr>
          <p:cNvPr id="133" name="Google Shape;133;p14"/>
          <p:cNvSpPr txBox="1"/>
          <p:nvPr/>
        </p:nvSpPr>
        <p:spPr>
          <a:xfrm>
            <a:off x="3057122" y="738154"/>
            <a:ext cx="8686946" cy="839787"/>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000000"/>
              </a:buClr>
              <a:buSzPts val="2000"/>
              <a:buFont typeface="Arial"/>
              <a:buNone/>
            </a:pPr>
            <a:r>
              <a:rPr b="1" i="0" lang="es-ES" sz="2000" u="none" cap="none" strike="noStrike">
                <a:solidFill>
                  <a:srgbClr val="00B0F0"/>
                </a:solidFill>
                <a:latin typeface="Helvetica Neue"/>
                <a:ea typeface="Helvetica Neue"/>
                <a:cs typeface="Helvetica Neue"/>
                <a:sym typeface="Helvetica Neue"/>
              </a:rPr>
              <a:t>UNIVERSAL DESIGN FOR LEARNING (UDL)</a:t>
            </a:r>
            <a:endParaRPr b="0" i="0" sz="1400" u="none" cap="none" strike="noStrike">
              <a:solidFill>
                <a:srgbClr val="000000"/>
              </a:solidFill>
              <a:latin typeface="Arial"/>
              <a:ea typeface="Arial"/>
              <a:cs typeface="Arial"/>
              <a:sym typeface="Arial"/>
            </a:endParaRPr>
          </a:p>
          <a:p>
            <a:pPr indent="0" lvl="0" marL="0" marR="0" rtl="0" algn="r">
              <a:lnSpc>
                <a:spcPct val="90000"/>
              </a:lnSpc>
              <a:spcBef>
                <a:spcPts val="0"/>
              </a:spcBef>
              <a:spcAft>
                <a:spcPts val="0"/>
              </a:spcAft>
              <a:buClr>
                <a:srgbClr val="000000"/>
              </a:buClr>
              <a:buSzPts val="2000"/>
              <a:buFont typeface="Arial"/>
              <a:buNone/>
            </a:pPr>
            <a:r>
              <a:t/>
            </a:r>
            <a:endParaRPr b="1" i="0" sz="2000" u="none" cap="none" strike="noStrike">
              <a:solidFill>
                <a:schemeClr val="accent4"/>
              </a:solidFill>
              <a:latin typeface="Helvetica Neue"/>
              <a:ea typeface="Helvetica Neue"/>
              <a:cs typeface="Helvetica Neue"/>
              <a:sym typeface="Helvetica Neue"/>
            </a:endParaRPr>
          </a:p>
          <a:p>
            <a:pPr indent="0" lvl="0" marL="0" marR="0" rtl="0" algn="r">
              <a:lnSpc>
                <a:spcPct val="90000"/>
              </a:lnSpc>
              <a:spcBef>
                <a:spcPts val="0"/>
              </a:spcBef>
              <a:spcAft>
                <a:spcPts val="0"/>
              </a:spcAft>
              <a:buClr>
                <a:srgbClr val="000000"/>
              </a:buClr>
              <a:buSzPts val="2000"/>
              <a:buFont typeface="Arial"/>
              <a:buNone/>
            </a:pPr>
            <a:r>
              <a:t/>
            </a:r>
            <a:endParaRPr b="1" i="0" sz="2000" u="none" cap="none" strike="noStrike">
              <a:solidFill>
                <a:srgbClr val="00B0F0"/>
              </a:solidFill>
              <a:latin typeface="Helvetica Neue"/>
              <a:ea typeface="Helvetica Neue"/>
              <a:cs typeface="Helvetica Neue"/>
              <a:sym typeface="Helvetica Neue"/>
            </a:endParaRPr>
          </a:p>
        </p:txBody>
      </p:sp>
    </p:spTree>
  </p:cSld>
  <p:clrMapOvr>
    <a:masterClrMapping/>
  </p:clrMapOvr>
  <p:transition spd="slow">
    <p:wipe dir="l"/>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1"/>
          <p:cNvSpPr txBox="1"/>
          <p:nvPr/>
        </p:nvSpPr>
        <p:spPr>
          <a:xfrm>
            <a:off x="866197" y="2814380"/>
            <a:ext cx="10521600" cy="3012984"/>
          </a:xfrm>
          <a:prstGeom prst="rect">
            <a:avLst/>
          </a:prstGeom>
          <a:noFill/>
          <a:ln>
            <a:noFill/>
          </a:ln>
        </p:spPr>
        <p:txBody>
          <a:bodyPr anchorCtr="0" anchor="t" bIns="45700" lIns="91425" spcFirstLastPara="1" rIns="91425" wrap="square" tIns="45700">
            <a:noAutofit/>
          </a:bodyPr>
          <a:lstStyle/>
          <a:p>
            <a:pPr indent="0" lvl="0" marL="0" marR="0" rtl="0" algn="ctr">
              <a:lnSpc>
                <a:spcPct val="70000"/>
              </a:lnSpc>
              <a:spcBef>
                <a:spcPts val="0"/>
              </a:spcBef>
              <a:spcAft>
                <a:spcPts val="0"/>
              </a:spcAft>
              <a:buClr>
                <a:srgbClr val="000000"/>
              </a:buClr>
              <a:buSzPts val="6600"/>
              <a:buFont typeface="Arial"/>
              <a:buNone/>
            </a:pPr>
            <a:r>
              <a:rPr b="1" i="0" lang="es-ES" sz="6600" u="none" cap="none" strike="noStrike">
                <a:solidFill>
                  <a:schemeClr val="lt1"/>
                </a:solidFill>
                <a:latin typeface="Helvetica Neue"/>
                <a:ea typeface="Helvetica Neue"/>
                <a:cs typeface="Helvetica Neue"/>
                <a:sym typeface="Helvetica Neue"/>
              </a:rPr>
              <a:t>ART-THERAPY AND EDUCATION</a:t>
            </a:r>
            <a:endParaRPr b="0" i="0" sz="1400" u="none" cap="none" strike="noStrike">
              <a:solidFill>
                <a:srgbClr val="000000"/>
              </a:solidFill>
              <a:latin typeface="Arial"/>
              <a:ea typeface="Arial"/>
              <a:cs typeface="Arial"/>
              <a:sym typeface="Arial"/>
            </a:endParaRPr>
          </a:p>
        </p:txBody>
      </p:sp>
    </p:spTree>
  </p:cSld>
  <p:clrMapOvr>
    <a:masterClrMapping/>
  </p:clrMapOvr>
  <p:transition spd="slow">
    <p:wipe dir="l"/>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2"/>
          <p:cNvSpPr txBox="1"/>
          <p:nvPr/>
        </p:nvSpPr>
        <p:spPr>
          <a:xfrm>
            <a:off x="1504742" y="2137035"/>
            <a:ext cx="4219500" cy="6129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dk1"/>
              </a:buClr>
              <a:buSzPts val="3600"/>
              <a:buFont typeface="Arial"/>
              <a:buNone/>
            </a:pPr>
            <a:r>
              <a:rPr b="1" i="0" lang="es-ES" sz="3600" u="none" cap="none" strike="noStrike">
                <a:solidFill>
                  <a:schemeClr val="dk1"/>
                </a:solidFill>
                <a:latin typeface="Helvetica Neue"/>
                <a:ea typeface="Helvetica Neue"/>
                <a:cs typeface="Helvetica Neue"/>
                <a:sym typeface="Helvetica Neue"/>
              </a:rPr>
              <a:t>   </a:t>
            </a:r>
            <a:endParaRPr b="1" i="0" sz="3600" u="none" cap="none" strike="noStrike">
              <a:solidFill>
                <a:schemeClr val="dk1"/>
              </a:solidFill>
              <a:latin typeface="Helvetica Neue"/>
              <a:ea typeface="Helvetica Neue"/>
              <a:cs typeface="Helvetica Neue"/>
              <a:sym typeface="Helvetica Neue"/>
            </a:endParaRPr>
          </a:p>
        </p:txBody>
      </p:sp>
      <p:sp>
        <p:nvSpPr>
          <p:cNvPr id="145" name="Google Shape;145;p22"/>
          <p:cNvSpPr txBox="1"/>
          <p:nvPr/>
        </p:nvSpPr>
        <p:spPr>
          <a:xfrm>
            <a:off x="567159" y="1577941"/>
            <a:ext cx="10996023" cy="4909036"/>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200"/>
              <a:buFont typeface="Arial"/>
              <a:buNone/>
            </a:pPr>
            <a:r>
              <a:rPr b="0" i="0" lang="es-ES" sz="2200" u="none" cap="none" strike="noStrike">
                <a:solidFill>
                  <a:srgbClr val="C55A11"/>
                </a:solidFill>
                <a:latin typeface="Helvetica Neue"/>
                <a:ea typeface="Helvetica Neue"/>
                <a:cs typeface="Helvetica Neue"/>
                <a:sym typeface="Helvetica Neue"/>
              </a:rPr>
              <a:t>Art therapy </a:t>
            </a:r>
            <a:r>
              <a:rPr b="0" i="0" lang="es-ES" sz="2200" u="none" cap="none" strike="noStrike">
                <a:solidFill>
                  <a:srgbClr val="000000"/>
                </a:solidFill>
                <a:latin typeface="Helvetica Neue"/>
                <a:ea typeface="Helvetica Neue"/>
                <a:cs typeface="Helvetica Neue"/>
                <a:sym typeface="Helvetica Neue"/>
              </a:rPr>
              <a:t>is based on understanding that our creative works can help us to understand who we are, to express our thoughts and emotions which are impossible to express using words.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Helvetica Neue"/>
              <a:ea typeface="Helvetica Neue"/>
              <a:cs typeface="Helvetica Neue"/>
              <a:sym typeface="Helvetica Neue"/>
            </a:endParaRPr>
          </a:p>
          <a:p>
            <a:pPr indent="0" lvl="0" marL="0" marR="0" rtl="0" algn="just">
              <a:lnSpc>
                <a:spcPct val="100000"/>
              </a:lnSpc>
              <a:spcBef>
                <a:spcPts val="600"/>
              </a:spcBef>
              <a:spcAft>
                <a:spcPts val="0"/>
              </a:spcAft>
              <a:buClr>
                <a:srgbClr val="000000"/>
              </a:buClr>
              <a:buSzPts val="2200"/>
              <a:buFont typeface="Arial"/>
              <a:buNone/>
            </a:pPr>
            <a:r>
              <a:rPr b="0" i="0" lang="es-ES" sz="2200" u="none" cap="none" strike="noStrike">
                <a:solidFill>
                  <a:srgbClr val="000000"/>
                </a:solidFill>
                <a:latin typeface="Helvetica Neue"/>
                <a:ea typeface="Helvetica Neue"/>
                <a:cs typeface="Helvetica Neue"/>
                <a:sym typeface="Helvetica Neue"/>
              </a:rPr>
              <a:t>Branches: </a:t>
            </a:r>
            <a:endParaRPr b="0" i="0" sz="1400" u="none" cap="none" strike="noStrike">
              <a:solidFill>
                <a:srgbClr val="000000"/>
              </a:solidFill>
              <a:latin typeface="Arial"/>
              <a:ea typeface="Arial"/>
              <a:cs typeface="Arial"/>
              <a:sym typeface="Arial"/>
            </a:endParaRPr>
          </a:p>
          <a:p>
            <a:pPr indent="-293688" lvl="0" marL="688975" marR="0" rtl="0" algn="just">
              <a:lnSpc>
                <a:spcPct val="100000"/>
              </a:lnSpc>
              <a:spcBef>
                <a:spcPts val="0"/>
              </a:spcBef>
              <a:spcAft>
                <a:spcPts val="0"/>
              </a:spcAft>
              <a:buClr>
                <a:srgbClr val="C55A11"/>
              </a:buClr>
              <a:buSzPts val="2200"/>
              <a:buFont typeface="Noto Sans Symbols"/>
              <a:buChar char="❖"/>
            </a:pPr>
            <a:r>
              <a:rPr b="0" i="0" lang="es-ES" sz="2200" u="none" cap="none" strike="noStrike">
                <a:solidFill>
                  <a:srgbClr val="000000"/>
                </a:solidFill>
                <a:latin typeface="Helvetica Neue"/>
                <a:ea typeface="Helvetica Neue"/>
                <a:cs typeface="Helvetica Neue"/>
                <a:sym typeface="Helvetica Neue"/>
              </a:rPr>
              <a:t>Visual and plastic art therapy</a:t>
            </a:r>
            <a:endParaRPr b="0" i="0" sz="2200" u="none" cap="none" strike="noStrike">
              <a:solidFill>
                <a:srgbClr val="000000"/>
              </a:solidFill>
              <a:latin typeface="Helvetica Neue"/>
              <a:ea typeface="Helvetica Neue"/>
              <a:cs typeface="Helvetica Neue"/>
              <a:sym typeface="Helvetica Neue"/>
            </a:endParaRPr>
          </a:p>
          <a:p>
            <a:pPr indent="-293688" lvl="0" marL="688975" marR="0" rtl="0" algn="just">
              <a:lnSpc>
                <a:spcPct val="100000"/>
              </a:lnSpc>
              <a:spcBef>
                <a:spcPts val="0"/>
              </a:spcBef>
              <a:spcAft>
                <a:spcPts val="0"/>
              </a:spcAft>
              <a:buClr>
                <a:srgbClr val="C55A11"/>
              </a:buClr>
              <a:buSzPts val="2200"/>
              <a:buFont typeface="Noto Sans Symbols"/>
              <a:buChar char="❖"/>
            </a:pPr>
            <a:r>
              <a:rPr b="0" i="0" lang="es-ES" sz="2200" u="none" cap="none" strike="noStrike">
                <a:solidFill>
                  <a:srgbClr val="000000"/>
                </a:solidFill>
                <a:latin typeface="Helvetica Neue"/>
                <a:ea typeface="Helvetica Neue"/>
                <a:cs typeface="Helvetica Neue"/>
                <a:sym typeface="Helvetica Neue"/>
              </a:rPr>
              <a:t>Drama therapy </a:t>
            </a:r>
            <a:endParaRPr b="0" i="0" sz="2200" u="none" cap="none" strike="noStrike">
              <a:solidFill>
                <a:srgbClr val="000000"/>
              </a:solidFill>
              <a:latin typeface="Helvetica Neue"/>
              <a:ea typeface="Helvetica Neue"/>
              <a:cs typeface="Helvetica Neue"/>
              <a:sym typeface="Helvetica Neue"/>
            </a:endParaRPr>
          </a:p>
          <a:p>
            <a:pPr indent="-293688" lvl="0" marL="688975" marR="0" rtl="0" algn="just">
              <a:lnSpc>
                <a:spcPct val="100000"/>
              </a:lnSpc>
              <a:spcBef>
                <a:spcPts val="0"/>
              </a:spcBef>
              <a:spcAft>
                <a:spcPts val="0"/>
              </a:spcAft>
              <a:buClr>
                <a:srgbClr val="C55A11"/>
              </a:buClr>
              <a:buSzPts val="2200"/>
              <a:buFont typeface="Noto Sans Symbols"/>
              <a:buChar char="❖"/>
            </a:pPr>
            <a:r>
              <a:rPr b="0" i="0" lang="es-ES" sz="2200" u="none" cap="none" strike="noStrike">
                <a:solidFill>
                  <a:srgbClr val="000000"/>
                </a:solidFill>
                <a:latin typeface="Helvetica Neue"/>
                <a:ea typeface="Helvetica Neue"/>
                <a:cs typeface="Helvetica Neue"/>
                <a:sym typeface="Helvetica Neue"/>
              </a:rPr>
              <a:t>Music therapy</a:t>
            </a:r>
            <a:endParaRPr b="0" i="0" sz="2200" u="none" cap="none" strike="noStrike">
              <a:solidFill>
                <a:srgbClr val="000000"/>
              </a:solidFill>
              <a:latin typeface="Helvetica Neue"/>
              <a:ea typeface="Helvetica Neue"/>
              <a:cs typeface="Helvetica Neue"/>
              <a:sym typeface="Helvetica Neue"/>
            </a:endParaRPr>
          </a:p>
          <a:p>
            <a:pPr indent="-293688" lvl="0" marL="688975" marR="0" rtl="0" algn="just">
              <a:lnSpc>
                <a:spcPct val="100000"/>
              </a:lnSpc>
              <a:spcBef>
                <a:spcPts val="0"/>
              </a:spcBef>
              <a:spcAft>
                <a:spcPts val="0"/>
              </a:spcAft>
              <a:buClr>
                <a:srgbClr val="C55A11"/>
              </a:buClr>
              <a:buSzPts val="2200"/>
              <a:buFont typeface="Noto Sans Symbols"/>
              <a:buChar char="❖"/>
            </a:pPr>
            <a:r>
              <a:rPr b="0" i="0" lang="es-ES" sz="2200" u="none" cap="none" strike="noStrike">
                <a:solidFill>
                  <a:srgbClr val="000000"/>
                </a:solidFill>
                <a:latin typeface="Helvetica Neue"/>
                <a:ea typeface="Helvetica Neue"/>
                <a:cs typeface="Helvetica Neue"/>
                <a:sym typeface="Helvetica Neue"/>
              </a:rPr>
              <a:t>Dance therapy </a:t>
            </a:r>
            <a:endParaRPr b="0" i="0" sz="1400" u="none" cap="none" strike="noStrike">
              <a:solidFill>
                <a:srgbClr val="000000"/>
              </a:solidFill>
              <a:latin typeface="Arial"/>
              <a:ea typeface="Arial"/>
              <a:cs typeface="Arial"/>
              <a:sym typeface="Arial"/>
            </a:endParaRPr>
          </a:p>
          <a:p>
            <a:pPr indent="-293688" lvl="0" marL="688975" marR="0" rtl="0" algn="just">
              <a:lnSpc>
                <a:spcPct val="100000"/>
              </a:lnSpc>
              <a:spcBef>
                <a:spcPts val="0"/>
              </a:spcBef>
              <a:spcAft>
                <a:spcPts val="0"/>
              </a:spcAft>
              <a:buClr>
                <a:srgbClr val="C55A11"/>
              </a:buClr>
              <a:buSzPts val="2200"/>
              <a:buFont typeface="Noto Sans Symbols"/>
              <a:buChar char="❖"/>
            </a:pPr>
            <a:r>
              <a:rPr b="0" i="0" lang="es-ES" sz="2200" u="none" cap="none" strike="noStrike">
                <a:solidFill>
                  <a:srgbClr val="000000"/>
                </a:solidFill>
                <a:latin typeface="Helvetica Neue"/>
                <a:ea typeface="Helvetica Neue"/>
                <a:cs typeface="Helvetica Neue"/>
                <a:sym typeface="Helvetica Neue"/>
              </a:rPr>
              <a:t>Bibliotherapy </a:t>
            </a:r>
            <a:endParaRPr b="0" i="0" sz="1400" u="none" cap="none" strike="noStrike">
              <a:solidFill>
                <a:srgbClr val="000000"/>
              </a:solidFill>
              <a:latin typeface="Arial"/>
              <a:ea typeface="Arial"/>
              <a:cs typeface="Arial"/>
              <a:sym typeface="Arial"/>
            </a:endParaRPr>
          </a:p>
          <a:p>
            <a:pPr indent="-293688" lvl="0" marL="688975" marR="0" rtl="0" algn="just">
              <a:lnSpc>
                <a:spcPct val="100000"/>
              </a:lnSpc>
              <a:spcBef>
                <a:spcPts val="0"/>
              </a:spcBef>
              <a:spcAft>
                <a:spcPts val="0"/>
              </a:spcAft>
              <a:buClr>
                <a:srgbClr val="C55A11"/>
              </a:buClr>
              <a:buSzPts val="2200"/>
              <a:buFont typeface="Noto Sans Symbols"/>
              <a:buChar char="❖"/>
            </a:pPr>
            <a:r>
              <a:rPr b="0" i="0" lang="es-ES" sz="2200" u="none" cap="none" strike="noStrike">
                <a:solidFill>
                  <a:srgbClr val="000000"/>
                </a:solidFill>
                <a:latin typeface="Helvetica Neue"/>
                <a:ea typeface="Helvetica Neue"/>
                <a:cs typeface="Helvetica Neue"/>
                <a:sym typeface="Helvetica Neue"/>
              </a:rPr>
              <a:t>Fairy-tales therapy</a:t>
            </a:r>
            <a:endParaRPr b="0" i="0" sz="2200" u="none" cap="none" strike="noStrike">
              <a:solidFill>
                <a:srgbClr val="000000"/>
              </a:solidFill>
              <a:latin typeface="Helvetica Neue"/>
              <a:ea typeface="Helvetica Neue"/>
              <a:cs typeface="Helvetica Neue"/>
              <a:sym typeface="Helvetica Neue"/>
            </a:endParaRPr>
          </a:p>
          <a:p>
            <a:pPr indent="-293688" lvl="0" marL="688975" marR="0" rtl="0" algn="just">
              <a:lnSpc>
                <a:spcPct val="100000"/>
              </a:lnSpc>
              <a:spcBef>
                <a:spcPts val="0"/>
              </a:spcBef>
              <a:spcAft>
                <a:spcPts val="0"/>
              </a:spcAft>
              <a:buClr>
                <a:srgbClr val="C55A11"/>
              </a:buClr>
              <a:buSzPts val="2200"/>
              <a:buFont typeface="Noto Sans Symbols"/>
              <a:buChar char="❖"/>
            </a:pPr>
            <a:r>
              <a:rPr b="0" i="0" lang="es-ES" sz="2200" u="none" cap="none" strike="noStrike">
                <a:solidFill>
                  <a:srgbClr val="000000"/>
                </a:solidFill>
                <a:latin typeface="Helvetica Neue"/>
                <a:ea typeface="Helvetica Neue"/>
                <a:cs typeface="Helvetica Neue"/>
                <a:sym typeface="Helvetica Neue"/>
              </a:rPr>
              <a:t>Games therapy</a:t>
            </a:r>
            <a:endParaRPr b="0" i="0" sz="2200" u="none" cap="none" strike="noStrike">
              <a:solidFill>
                <a:srgbClr val="000000"/>
              </a:solidFill>
              <a:latin typeface="Helvetica Neue"/>
              <a:ea typeface="Helvetica Neue"/>
              <a:cs typeface="Helvetica Neue"/>
              <a:sym typeface="Helvetica Neue"/>
            </a:endParaRPr>
          </a:p>
          <a:p>
            <a:pPr indent="-293688" lvl="0" marL="688975" marR="0" rtl="0" algn="just">
              <a:lnSpc>
                <a:spcPct val="100000"/>
              </a:lnSpc>
              <a:spcBef>
                <a:spcPts val="0"/>
              </a:spcBef>
              <a:spcAft>
                <a:spcPts val="0"/>
              </a:spcAft>
              <a:buClr>
                <a:srgbClr val="C55A11"/>
              </a:buClr>
              <a:buSzPts val="2200"/>
              <a:buFont typeface="Noto Sans Symbols"/>
              <a:buChar char="❖"/>
            </a:pPr>
            <a:r>
              <a:rPr b="0" i="0" lang="es-ES" sz="2200" u="none" cap="none" strike="noStrike">
                <a:solidFill>
                  <a:srgbClr val="000000"/>
                </a:solidFill>
                <a:latin typeface="Helvetica Neue"/>
                <a:ea typeface="Helvetica Neue"/>
                <a:cs typeface="Helvetica Neue"/>
                <a:sym typeface="Helvetica Neue"/>
              </a:rPr>
              <a:t>Movement therapy.</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Helvetica Neue"/>
              <a:ea typeface="Helvetica Neue"/>
              <a:cs typeface="Helvetica Neue"/>
              <a:sym typeface="Helvetica Neue"/>
            </a:endParaRPr>
          </a:p>
        </p:txBody>
      </p:sp>
      <p:sp>
        <p:nvSpPr>
          <p:cNvPr id="146" name="Google Shape;146;p22"/>
          <p:cNvSpPr txBox="1"/>
          <p:nvPr/>
        </p:nvSpPr>
        <p:spPr>
          <a:xfrm>
            <a:off x="3057122" y="738154"/>
            <a:ext cx="8686946" cy="839787"/>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000000"/>
              </a:buClr>
              <a:buSzPts val="2000"/>
              <a:buFont typeface="Arial"/>
              <a:buNone/>
            </a:pPr>
            <a:r>
              <a:rPr b="1" i="0" lang="es-ES" sz="2000" u="none" cap="none" strike="noStrike">
                <a:solidFill>
                  <a:srgbClr val="00B0F0"/>
                </a:solidFill>
                <a:latin typeface="Helvetica Neue"/>
                <a:ea typeface="Helvetica Neue"/>
                <a:cs typeface="Helvetica Neue"/>
                <a:sym typeface="Helvetica Neue"/>
              </a:rPr>
              <a:t>ART-THERAPY AND EDUCATION</a:t>
            </a:r>
            <a:endParaRPr b="0" i="0" sz="1400" u="none" cap="none" strike="noStrike">
              <a:solidFill>
                <a:srgbClr val="000000"/>
              </a:solidFill>
              <a:latin typeface="Arial"/>
              <a:ea typeface="Arial"/>
              <a:cs typeface="Arial"/>
              <a:sym typeface="Arial"/>
            </a:endParaRPr>
          </a:p>
        </p:txBody>
      </p:sp>
      <p:pic>
        <p:nvPicPr>
          <p:cNvPr id="147" name="Google Shape;147;p22"/>
          <p:cNvPicPr preferRelativeResize="0"/>
          <p:nvPr/>
        </p:nvPicPr>
        <p:blipFill rotWithShape="1">
          <a:blip r:embed="rId3">
            <a:alphaModFix/>
          </a:blip>
          <a:srcRect b="0" l="0" r="0" t="0"/>
          <a:stretch/>
        </p:blipFill>
        <p:spPr>
          <a:xfrm>
            <a:off x="7400595" y="2531389"/>
            <a:ext cx="4658492" cy="3002139"/>
          </a:xfrm>
          <a:prstGeom prst="rect">
            <a:avLst/>
          </a:prstGeom>
          <a:noFill/>
          <a:ln>
            <a:noFill/>
          </a:ln>
        </p:spPr>
      </p:pic>
    </p:spTree>
  </p:cSld>
  <p:clrMapOvr>
    <a:masterClrMapping/>
  </p:clrMapOvr>
  <p:transition spd="slow">
    <p:wipe dir="l"/>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32"/>
          <p:cNvSpPr txBox="1"/>
          <p:nvPr/>
        </p:nvSpPr>
        <p:spPr>
          <a:xfrm>
            <a:off x="1504742" y="2137035"/>
            <a:ext cx="4219500" cy="6129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dk1"/>
              </a:buClr>
              <a:buSzPts val="3600"/>
              <a:buFont typeface="Arial"/>
              <a:buNone/>
            </a:pPr>
            <a:r>
              <a:rPr b="1" i="0" lang="es-ES" sz="3600" u="none" cap="none" strike="noStrike">
                <a:solidFill>
                  <a:schemeClr val="dk1"/>
                </a:solidFill>
                <a:latin typeface="Helvetica Neue"/>
                <a:ea typeface="Helvetica Neue"/>
                <a:cs typeface="Helvetica Neue"/>
                <a:sym typeface="Helvetica Neue"/>
              </a:rPr>
              <a:t>   </a:t>
            </a:r>
            <a:endParaRPr b="1" i="0" sz="3600" u="none" cap="none" strike="noStrike">
              <a:solidFill>
                <a:schemeClr val="dk1"/>
              </a:solidFill>
              <a:latin typeface="Helvetica Neue"/>
              <a:ea typeface="Helvetica Neue"/>
              <a:cs typeface="Helvetica Neue"/>
              <a:sym typeface="Helvetica Neue"/>
            </a:endParaRPr>
          </a:p>
        </p:txBody>
      </p:sp>
      <p:sp>
        <p:nvSpPr>
          <p:cNvPr id="154" name="Google Shape;154;p32"/>
          <p:cNvSpPr txBox="1"/>
          <p:nvPr/>
        </p:nvSpPr>
        <p:spPr>
          <a:xfrm>
            <a:off x="657144" y="1808927"/>
            <a:ext cx="9462558" cy="2677656"/>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s-ES" sz="2400" u="none" cap="none" strike="noStrike">
                <a:solidFill>
                  <a:schemeClr val="dk1"/>
                </a:solidFill>
                <a:latin typeface="Helvetica Neue"/>
                <a:ea typeface="Helvetica Neue"/>
                <a:cs typeface="Helvetica Neue"/>
                <a:sym typeface="Helvetica Neue"/>
              </a:rPr>
              <a:t>What are the rules of art therapy?</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400"/>
              <a:buFont typeface="Arial"/>
              <a:buNone/>
            </a:pPr>
            <a:r>
              <a:t/>
            </a:r>
            <a:endParaRPr b="1" i="0" sz="2400" u="none" cap="none" strike="noStrike">
              <a:solidFill>
                <a:srgbClr val="0070C0"/>
              </a:solidFill>
              <a:latin typeface="Helvetica Neue"/>
              <a:ea typeface="Helvetica Neue"/>
              <a:cs typeface="Helvetica Neue"/>
              <a:sym typeface="Helvetica Neue"/>
            </a:endParaRPr>
          </a:p>
          <a:p>
            <a:pPr indent="-857250" lvl="0" marL="1492250" marR="0" rtl="0" algn="just">
              <a:lnSpc>
                <a:spcPct val="100000"/>
              </a:lnSpc>
              <a:spcBef>
                <a:spcPts val="0"/>
              </a:spcBef>
              <a:spcAft>
                <a:spcPts val="0"/>
              </a:spcAft>
              <a:buClr>
                <a:srgbClr val="000000"/>
              </a:buClr>
              <a:buSzPts val="2400"/>
              <a:buFont typeface="Noto Sans Symbols"/>
              <a:buChar char="⮚"/>
            </a:pPr>
            <a:r>
              <a:rPr b="0" i="0" lang="es-ES" sz="2400" u="none" cap="none" strike="noStrike">
                <a:solidFill>
                  <a:srgbClr val="C55A11"/>
                </a:solidFill>
                <a:latin typeface="Helvetica Neue"/>
                <a:ea typeface="Helvetica Neue"/>
                <a:cs typeface="Helvetica Neue"/>
                <a:sym typeface="Helvetica Neue"/>
              </a:rPr>
              <a:t>Confidentiality</a:t>
            </a:r>
            <a:endParaRPr b="0" i="0" sz="1400" u="none" cap="none" strike="noStrike">
              <a:solidFill>
                <a:srgbClr val="000000"/>
              </a:solidFill>
              <a:latin typeface="Arial"/>
              <a:ea typeface="Arial"/>
              <a:cs typeface="Arial"/>
              <a:sym typeface="Arial"/>
            </a:endParaRPr>
          </a:p>
          <a:p>
            <a:pPr indent="-704850" lvl="0" marL="1492250" marR="0" rtl="0" algn="just">
              <a:lnSpc>
                <a:spcPct val="100000"/>
              </a:lnSpc>
              <a:spcBef>
                <a:spcPts val="0"/>
              </a:spcBef>
              <a:spcAft>
                <a:spcPts val="0"/>
              </a:spcAft>
              <a:buClr>
                <a:srgbClr val="000000"/>
              </a:buClr>
              <a:buSzPts val="2400"/>
              <a:buFont typeface="Noto Sans Symbols"/>
              <a:buNone/>
            </a:pPr>
            <a:r>
              <a:t/>
            </a:r>
            <a:endParaRPr b="0" i="0" sz="2400" u="none" cap="none" strike="noStrike">
              <a:solidFill>
                <a:srgbClr val="C55A11"/>
              </a:solidFill>
              <a:latin typeface="Helvetica Neue"/>
              <a:ea typeface="Helvetica Neue"/>
              <a:cs typeface="Helvetica Neue"/>
              <a:sym typeface="Helvetica Neue"/>
            </a:endParaRPr>
          </a:p>
          <a:p>
            <a:pPr indent="-857250" lvl="0" marL="1492250" marR="0" rtl="0" algn="just">
              <a:lnSpc>
                <a:spcPct val="100000"/>
              </a:lnSpc>
              <a:spcBef>
                <a:spcPts val="0"/>
              </a:spcBef>
              <a:spcAft>
                <a:spcPts val="0"/>
              </a:spcAft>
              <a:buClr>
                <a:srgbClr val="000000"/>
              </a:buClr>
              <a:buSzPts val="2400"/>
              <a:buFont typeface="Noto Sans Symbols"/>
              <a:buChar char="⮚"/>
            </a:pPr>
            <a:r>
              <a:rPr b="0" i="0" lang="es-ES" sz="2400" u="none" cap="none" strike="noStrike">
                <a:solidFill>
                  <a:srgbClr val="C55A11"/>
                </a:solidFill>
                <a:latin typeface="Helvetica Neue"/>
                <a:ea typeface="Helvetica Neue"/>
                <a:cs typeface="Helvetica Neue"/>
                <a:sym typeface="Helvetica Neue"/>
              </a:rPr>
              <a:t>Space</a:t>
            </a:r>
            <a:endParaRPr b="0" i="0" sz="1400" u="none" cap="none" strike="noStrike">
              <a:solidFill>
                <a:srgbClr val="000000"/>
              </a:solidFill>
              <a:latin typeface="Arial"/>
              <a:ea typeface="Arial"/>
              <a:cs typeface="Arial"/>
              <a:sym typeface="Arial"/>
            </a:endParaRPr>
          </a:p>
          <a:p>
            <a:pPr indent="-704850" lvl="0" marL="1492250" marR="0" rtl="0" algn="just">
              <a:lnSpc>
                <a:spcPct val="100000"/>
              </a:lnSpc>
              <a:spcBef>
                <a:spcPts val="0"/>
              </a:spcBef>
              <a:spcAft>
                <a:spcPts val="0"/>
              </a:spcAft>
              <a:buClr>
                <a:srgbClr val="000000"/>
              </a:buClr>
              <a:buSzPts val="2400"/>
              <a:buFont typeface="Noto Sans Symbols"/>
              <a:buNone/>
            </a:pPr>
            <a:r>
              <a:t/>
            </a:r>
            <a:endParaRPr b="0" i="0" sz="2400" u="none" cap="none" strike="noStrike">
              <a:solidFill>
                <a:srgbClr val="C55A11"/>
              </a:solidFill>
              <a:latin typeface="Helvetica Neue"/>
              <a:ea typeface="Helvetica Neue"/>
              <a:cs typeface="Helvetica Neue"/>
              <a:sym typeface="Helvetica Neue"/>
            </a:endParaRPr>
          </a:p>
          <a:p>
            <a:pPr indent="-857250" lvl="0" marL="1492250" marR="0" rtl="0" algn="just">
              <a:lnSpc>
                <a:spcPct val="100000"/>
              </a:lnSpc>
              <a:spcBef>
                <a:spcPts val="0"/>
              </a:spcBef>
              <a:spcAft>
                <a:spcPts val="0"/>
              </a:spcAft>
              <a:buClr>
                <a:srgbClr val="000000"/>
              </a:buClr>
              <a:buSzPts val="2400"/>
              <a:buFont typeface="Noto Sans Symbols"/>
              <a:buChar char="⮚"/>
            </a:pPr>
            <a:r>
              <a:rPr b="0" i="0" lang="es-ES" sz="2400" u="none" cap="none" strike="noStrike">
                <a:solidFill>
                  <a:srgbClr val="C55A11"/>
                </a:solidFill>
                <a:latin typeface="Helvetica Neue"/>
                <a:ea typeface="Helvetica Neue"/>
                <a:cs typeface="Helvetica Neue"/>
                <a:sym typeface="Helvetica Neue"/>
              </a:rPr>
              <a:t>Time allocation</a:t>
            </a:r>
            <a:endParaRPr b="0" i="0" sz="2400" u="none" cap="none" strike="noStrike">
              <a:solidFill>
                <a:srgbClr val="C55A11"/>
              </a:solidFill>
              <a:latin typeface="Helvetica Neue"/>
              <a:ea typeface="Helvetica Neue"/>
              <a:cs typeface="Helvetica Neue"/>
              <a:sym typeface="Helvetica Neue"/>
            </a:endParaRPr>
          </a:p>
        </p:txBody>
      </p:sp>
      <p:sp>
        <p:nvSpPr>
          <p:cNvPr descr="Teaching Art to Students with Special Needs | Deep Space Sparkle" id="155" name="Google Shape;155;p3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32"/>
          <p:cNvSpPr txBox="1"/>
          <p:nvPr/>
        </p:nvSpPr>
        <p:spPr>
          <a:xfrm>
            <a:off x="3057122" y="738154"/>
            <a:ext cx="8686946" cy="839787"/>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000000"/>
              </a:buClr>
              <a:buSzPts val="2000"/>
              <a:buFont typeface="Arial"/>
              <a:buNone/>
            </a:pPr>
            <a:r>
              <a:rPr b="1" i="0" lang="es-ES" sz="2000" u="none" cap="none" strike="noStrike">
                <a:solidFill>
                  <a:srgbClr val="00B0F0"/>
                </a:solidFill>
                <a:latin typeface="Helvetica Neue"/>
                <a:ea typeface="Helvetica Neue"/>
                <a:cs typeface="Helvetica Neue"/>
                <a:sym typeface="Helvetica Neue"/>
              </a:rPr>
              <a:t>ART-THERAPY AND EDUCATION</a:t>
            </a:r>
            <a:endParaRPr b="0" i="0" sz="1400" u="none" cap="none" strike="noStrike">
              <a:solidFill>
                <a:srgbClr val="000000"/>
              </a:solidFill>
              <a:latin typeface="Arial"/>
              <a:ea typeface="Arial"/>
              <a:cs typeface="Arial"/>
              <a:sym typeface="Arial"/>
            </a:endParaRPr>
          </a:p>
        </p:txBody>
      </p:sp>
      <p:pic>
        <p:nvPicPr>
          <p:cNvPr id="157" name="Google Shape;157;p32"/>
          <p:cNvPicPr preferRelativeResize="0"/>
          <p:nvPr/>
        </p:nvPicPr>
        <p:blipFill rotWithShape="1">
          <a:blip r:embed="rId3">
            <a:alphaModFix/>
          </a:blip>
          <a:srcRect b="0" l="0" r="0" t="0"/>
          <a:stretch/>
        </p:blipFill>
        <p:spPr>
          <a:xfrm>
            <a:off x="7292869" y="1789927"/>
            <a:ext cx="4451199" cy="3816433"/>
          </a:xfrm>
          <a:prstGeom prst="rect">
            <a:avLst/>
          </a:prstGeom>
          <a:noFill/>
          <a:ln>
            <a:noFill/>
          </a:ln>
        </p:spPr>
      </p:pic>
    </p:spTree>
  </p:cSld>
  <p:clrMapOvr>
    <a:masterClrMapping/>
  </p:clrMapOvr>
  <p:transition spd="slow">
    <p:wipe dir="l"/>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3"/>
          <p:cNvSpPr txBox="1"/>
          <p:nvPr/>
        </p:nvSpPr>
        <p:spPr>
          <a:xfrm>
            <a:off x="1504742" y="2137035"/>
            <a:ext cx="4219500" cy="6129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dk1"/>
              </a:buClr>
              <a:buSzPts val="3600"/>
              <a:buFont typeface="Arial"/>
              <a:buNone/>
            </a:pPr>
            <a:r>
              <a:rPr b="1" i="0" lang="es-ES" sz="3600" u="none" cap="none" strike="noStrike">
                <a:solidFill>
                  <a:schemeClr val="dk1"/>
                </a:solidFill>
                <a:latin typeface="Helvetica Neue"/>
                <a:ea typeface="Helvetica Neue"/>
                <a:cs typeface="Helvetica Neue"/>
                <a:sym typeface="Helvetica Neue"/>
              </a:rPr>
              <a:t>   </a:t>
            </a:r>
            <a:endParaRPr b="1" i="0" sz="3600" u="none" cap="none" strike="noStrike">
              <a:solidFill>
                <a:schemeClr val="dk1"/>
              </a:solidFill>
              <a:latin typeface="Helvetica Neue"/>
              <a:ea typeface="Helvetica Neue"/>
              <a:cs typeface="Helvetica Neue"/>
              <a:sym typeface="Helvetica Neue"/>
            </a:endParaRPr>
          </a:p>
        </p:txBody>
      </p:sp>
      <p:sp>
        <p:nvSpPr>
          <p:cNvPr id="164" name="Google Shape;164;p33"/>
          <p:cNvSpPr txBox="1"/>
          <p:nvPr/>
        </p:nvSpPr>
        <p:spPr>
          <a:xfrm>
            <a:off x="555585" y="1929497"/>
            <a:ext cx="11457739" cy="323165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s-ES" sz="2400" u="none" cap="none" strike="noStrike">
                <a:solidFill>
                  <a:srgbClr val="C55A11"/>
                </a:solidFill>
                <a:latin typeface="Helvetica Neue"/>
                <a:ea typeface="Helvetica Neue"/>
                <a:cs typeface="Helvetica Neue"/>
                <a:sym typeface="Helvetica Neue"/>
              </a:rPr>
              <a:t>What are the characteristics of art therapy in education?</a:t>
            </a:r>
            <a:endParaRPr b="0" i="0" sz="2400" u="none" cap="none" strike="noStrike">
              <a:solidFill>
                <a:srgbClr val="C55A11"/>
              </a:solidFill>
              <a:latin typeface="Helvetica Neue"/>
              <a:ea typeface="Helvetica Neue"/>
              <a:cs typeface="Helvetica Neue"/>
              <a:sym typeface="Helvetica Neue"/>
            </a:endParaRPr>
          </a:p>
          <a:p>
            <a:pPr indent="0" lvl="0" marL="0" marR="0" rtl="0" algn="just">
              <a:lnSpc>
                <a:spcPct val="100000"/>
              </a:lnSpc>
              <a:spcBef>
                <a:spcPts val="0"/>
              </a:spcBef>
              <a:spcAft>
                <a:spcPts val="0"/>
              </a:spcAft>
              <a:buClr>
                <a:srgbClr val="000000"/>
              </a:buClr>
              <a:buSzPts val="2400"/>
              <a:buFont typeface="Arial"/>
              <a:buNone/>
            </a:pPr>
            <a:r>
              <a:rPr b="1" i="0" lang="es-ES" sz="2400" u="none" cap="none" strike="noStrike">
                <a:solidFill>
                  <a:srgbClr val="0070C0"/>
                </a:solidFill>
                <a:latin typeface="Helvetica Neue"/>
                <a:ea typeface="Helvetica Neue"/>
                <a:cs typeface="Helvetica Neue"/>
                <a:sym typeface="Helvetica Neue"/>
              </a:rPr>
              <a:t>		</a:t>
            </a:r>
            <a:endParaRPr b="0" i="0" sz="1400" u="none" cap="none" strike="noStrike">
              <a:solidFill>
                <a:srgbClr val="000000"/>
              </a:solidFill>
              <a:latin typeface="Arial"/>
              <a:ea typeface="Arial"/>
              <a:cs typeface="Arial"/>
              <a:sym typeface="Arial"/>
            </a:endParaRPr>
          </a:p>
          <a:p>
            <a:pPr indent="-457200" lvl="0" marL="457200" marR="0" rtl="0" algn="just">
              <a:lnSpc>
                <a:spcPct val="150000"/>
              </a:lnSpc>
              <a:spcBef>
                <a:spcPts val="0"/>
              </a:spcBef>
              <a:spcAft>
                <a:spcPts val="0"/>
              </a:spcAft>
              <a:buClr>
                <a:srgbClr val="C55A11"/>
              </a:buClr>
              <a:buSzPts val="2200"/>
              <a:buFont typeface="Courier New"/>
              <a:buChar char="o"/>
            </a:pPr>
            <a:r>
              <a:rPr b="0" i="0" lang="es-ES" sz="2200" u="none" cap="none" strike="noStrike">
                <a:solidFill>
                  <a:srgbClr val="000000"/>
                </a:solidFill>
                <a:latin typeface="Helvetica Neue"/>
                <a:ea typeface="Helvetica Neue"/>
                <a:cs typeface="Helvetica Neue"/>
                <a:sym typeface="Helvetica Neue"/>
              </a:rPr>
              <a:t>a complex of theoretical and practical ideas, new methodologies;</a:t>
            </a:r>
            <a:endParaRPr b="0" i="0" sz="1400" u="none" cap="none" strike="noStrike">
              <a:solidFill>
                <a:srgbClr val="000000"/>
              </a:solidFill>
              <a:latin typeface="Arial"/>
              <a:ea typeface="Arial"/>
              <a:cs typeface="Arial"/>
              <a:sym typeface="Arial"/>
            </a:endParaRPr>
          </a:p>
          <a:p>
            <a:pPr indent="-457200" lvl="0" marL="457200" marR="0" rtl="0" algn="just">
              <a:lnSpc>
                <a:spcPct val="150000"/>
              </a:lnSpc>
              <a:spcBef>
                <a:spcPts val="0"/>
              </a:spcBef>
              <a:spcAft>
                <a:spcPts val="0"/>
              </a:spcAft>
              <a:buClr>
                <a:srgbClr val="C55A11"/>
              </a:buClr>
              <a:buSzPts val="2200"/>
              <a:buFont typeface="Courier New"/>
              <a:buChar char="o"/>
            </a:pPr>
            <a:r>
              <a:rPr b="0" i="0" lang="es-ES" sz="2200" u="none" cap="none" strike="noStrike">
                <a:solidFill>
                  <a:srgbClr val="000000"/>
                </a:solidFill>
                <a:latin typeface="Helvetica Neue"/>
                <a:ea typeface="Helvetica Neue"/>
                <a:cs typeface="Helvetica Neue"/>
                <a:sym typeface="Helvetica Neue"/>
              </a:rPr>
              <a:t>a variety of connections with social, psychological and pedagogical phenomena;</a:t>
            </a:r>
            <a:endParaRPr b="0" i="0" sz="1400" u="none" cap="none" strike="noStrike">
              <a:solidFill>
                <a:srgbClr val="000000"/>
              </a:solidFill>
              <a:latin typeface="Arial"/>
              <a:ea typeface="Arial"/>
              <a:cs typeface="Arial"/>
              <a:sym typeface="Arial"/>
            </a:endParaRPr>
          </a:p>
          <a:p>
            <a:pPr indent="-457200" lvl="0" marL="457200" marR="0" rtl="0" algn="just">
              <a:lnSpc>
                <a:spcPct val="150000"/>
              </a:lnSpc>
              <a:spcBef>
                <a:spcPts val="0"/>
              </a:spcBef>
              <a:spcAft>
                <a:spcPts val="0"/>
              </a:spcAft>
              <a:buClr>
                <a:srgbClr val="C55A11"/>
              </a:buClr>
              <a:buSzPts val="2200"/>
              <a:buFont typeface="Courier New"/>
              <a:buChar char="o"/>
            </a:pPr>
            <a:r>
              <a:rPr b="0" i="0" lang="es-ES" sz="2200" u="none" cap="none" strike="noStrike">
                <a:solidFill>
                  <a:srgbClr val="000000"/>
                </a:solidFill>
                <a:latin typeface="Helvetica Neue"/>
                <a:ea typeface="Helvetica Neue"/>
                <a:cs typeface="Helvetica Neue"/>
                <a:sym typeface="Helvetica Neue"/>
              </a:rPr>
              <a:t>a certain detachment (autonomy, exclusivity) from the other fields of pedagogy;</a:t>
            </a:r>
            <a:endParaRPr b="0" i="0" sz="1400" u="none" cap="none" strike="noStrike">
              <a:solidFill>
                <a:srgbClr val="000000"/>
              </a:solidFill>
              <a:latin typeface="Arial"/>
              <a:ea typeface="Arial"/>
              <a:cs typeface="Arial"/>
              <a:sym typeface="Arial"/>
            </a:endParaRPr>
          </a:p>
          <a:p>
            <a:pPr indent="-457200" lvl="0" marL="457200" marR="0" rtl="0" algn="just">
              <a:lnSpc>
                <a:spcPct val="150000"/>
              </a:lnSpc>
              <a:spcBef>
                <a:spcPts val="0"/>
              </a:spcBef>
              <a:spcAft>
                <a:spcPts val="0"/>
              </a:spcAft>
              <a:buClr>
                <a:srgbClr val="C55A11"/>
              </a:buClr>
              <a:buSzPts val="2200"/>
              <a:buFont typeface="Courier New"/>
              <a:buChar char="o"/>
            </a:pPr>
            <a:r>
              <a:rPr b="0" i="0" lang="es-ES" sz="2200" u="none" cap="none" strike="noStrike">
                <a:solidFill>
                  <a:srgbClr val="000000"/>
                </a:solidFill>
                <a:latin typeface="Helvetica Neue"/>
                <a:ea typeface="Helvetica Neue"/>
                <a:cs typeface="Helvetica Neue"/>
                <a:sym typeface="Helvetica Neue"/>
              </a:rPr>
              <a:t>the ability to integrate and transform.</a:t>
            </a:r>
            <a:endParaRPr b="0" i="0" sz="1400" u="none" cap="none" strike="noStrike">
              <a:solidFill>
                <a:srgbClr val="000000"/>
              </a:solidFill>
              <a:latin typeface="Arial"/>
              <a:ea typeface="Arial"/>
              <a:cs typeface="Arial"/>
              <a:sym typeface="Arial"/>
            </a:endParaRPr>
          </a:p>
          <a:p>
            <a:pPr indent="-304800" lvl="0" marL="457200" marR="0" rtl="0" algn="just">
              <a:lnSpc>
                <a:spcPct val="100000"/>
              </a:lnSpc>
              <a:spcBef>
                <a:spcPts val="0"/>
              </a:spcBef>
              <a:spcAft>
                <a:spcPts val="0"/>
              </a:spcAft>
              <a:buClr>
                <a:srgbClr val="000000"/>
              </a:buClr>
              <a:buSzPts val="2400"/>
              <a:buFont typeface="Courier New"/>
              <a:buNone/>
            </a:pPr>
            <a:r>
              <a:t/>
            </a:r>
            <a:endParaRPr b="0" i="0" sz="2400" u="none" cap="none" strike="noStrike">
              <a:solidFill>
                <a:srgbClr val="FF0000"/>
              </a:solidFill>
              <a:latin typeface="Helvetica Neue"/>
              <a:ea typeface="Helvetica Neue"/>
              <a:cs typeface="Helvetica Neue"/>
              <a:sym typeface="Helvetica Neue"/>
            </a:endParaRPr>
          </a:p>
        </p:txBody>
      </p:sp>
      <p:sp>
        <p:nvSpPr>
          <p:cNvPr descr="Teaching Art to Students with Special Needs | Deep Space Sparkle" id="165" name="Google Shape;165;p3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33"/>
          <p:cNvSpPr txBox="1"/>
          <p:nvPr/>
        </p:nvSpPr>
        <p:spPr>
          <a:xfrm>
            <a:off x="3057122" y="738154"/>
            <a:ext cx="8686946" cy="839787"/>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000000"/>
              </a:buClr>
              <a:buSzPts val="2000"/>
              <a:buFont typeface="Arial"/>
              <a:buNone/>
            </a:pPr>
            <a:r>
              <a:rPr b="1" i="0" lang="es-ES" sz="2000" u="none" cap="none" strike="noStrike">
                <a:solidFill>
                  <a:srgbClr val="00B0F0"/>
                </a:solidFill>
                <a:latin typeface="Helvetica Neue"/>
                <a:ea typeface="Helvetica Neue"/>
                <a:cs typeface="Helvetica Neue"/>
                <a:sym typeface="Helvetica Neue"/>
              </a:rPr>
              <a:t>ART-THERAPY AND EDUCATION</a:t>
            </a:r>
            <a:endParaRPr b="0" i="0" sz="1400" u="none" cap="none" strike="noStrike">
              <a:solidFill>
                <a:srgbClr val="000000"/>
              </a:solidFill>
              <a:latin typeface="Arial"/>
              <a:ea typeface="Arial"/>
              <a:cs typeface="Arial"/>
              <a:sym typeface="Arial"/>
            </a:endParaRPr>
          </a:p>
        </p:txBody>
      </p:sp>
    </p:spTree>
  </p:cSld>
  <p:clrMapOvr>
    <a:masterClrMapping/>
  </p:clrMapOvr>
  <p:transition spd="slow">
    <p:wipe dir="l"/>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9"/>
          <p:cNvSpPr txBox="1"/>
          <p:nvPr/>
        </p:nvSpPr>
        <p:spPr>
          <a:xfrm>
            <a:off x="938231" y="2190972"/>
            <a:ext cx="10521600" cy="1007391"/>
          </a:xfrm>
          <a:prstGeom prst="rect">
            <a:avLst/>
          </a:prstGeom>
          <a:noFill/>
          <a:ln>
            <a:noFill/>
          </a:ln>
        </p:spPr>
        <p:txBody>
          <a:bodyPr anchorCtr="0" anchor="t" bIns="45700" lIns="91425" spcFirstLastPara="1" rIns="91425" wrap="square" tIns="45700">
            <a:normAutofit fontScale="62500" lnSpcReduction="20000"/>
          </a:bodyPr>
          <a:lstStyle/>
          <a:p>
            <a:pPr indent="0" lvl="0" marL="0" marR="0" rtl="0" algn="ctr">
              <a:lnSpc>
                <a:spcPct val="90000"/>
              </a:lnSpc>
              <a:spcBef>
                <a:spcPts val="0"/>
              </a:spcBef>
              <a:spcAft>
                <a:spcPts val="0"/>
              </a:spcAft>
              <a:buClr>
                <a:schemeClr val="lt1"/>
              </a:buClr>
              <a:buSzPct val="100000"/>
              <a:buFont typeface="Helvetica Neue"/>
              <a:buNone/>
            </a:pPr>
            <a:r>
              <a:rPr b="1" i="0" lang="es-ES" sz="8800" u="none" cap="none" strike="noStrike">
                <a:solidFill>
                  <a:schemeClr val="lt1"/>
                </a:solidFill>
                <a:latin typeface="Helvetica Neue"/>
                <a:ea typeface="Helvetica Neue"/>
                <a:cs typeface="Helvetica Neue"/>
                <a:sym typeface="Helvetica Neue"/>
              </a:rPr>
              <a:t>Thank you for your attention!</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AEEF"/>
              </a:buClr>
              <a:buSzPct val="100000"/>
              <a:buFont typeface="Arial"/>
              <a:buNone/>
            </a:pPr>
            <a:r>
              <a:t/>
            </a:r>
            <a:endParaRPr b="1" i="0" sz="6600" u="none" cap="none" strike="noStrike">
              <a:solidFill>
                <a:srgbClr val="00AEEF"/>
              </a:solidFill>
              <a:latin typeface="Helvetica Neue"/>
              <a:ea typeface="Helvetica Neue"/>
              <a:cs typeface="Helvetica Neue"/>
              <a:sym typeface="Helvetica Neue"/>
            </a:endParaRPr>
          </a:p>
        </p:txBody>
      </p:sp>
      <p:pic>
        <p:nvPicPr>
          <p:cNvPr id="172" name="Google Shape;172;p39"/>
          <p:cNvPicPr preferRelativeResize="0"/>
          <p:nvPr/>
        </p:nvPicPr>
        <p:blipFill rotWithShape="1">
          <a:blip r:embed="rId3">
            <a:alphaModFix/>
          </a:blip>
          <a:srcRect b="0" l="0" r="0" t="0"/>
          <a:stretch/>
        </p:blipFill>
        <p:spPr>
          <a:xfrm>
            <a:off x="3238232" y="3073753"/>
            <a:ext cx="5377735" cy="3301929"/>
          </a:xfrm>
          <a:prstGeom prst="rect">
            <a:avLst/>
          </a:prstGeom>
          <a:noFill/>
          <a:ln>
            <a:noFill/>
          </a:ln>
        </p:spPr>
      </p:pic>
    </p:spTree>
  </p:cSld>
  <p:clrMapOvr>
    <a:masterClrMapping/>
  </p:clrMapOvr>
  <p:transition spd="slow">
    <p:wipe dir="l"/>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 name="Shape 38"/>
        <p:cNvGrpSpPr/>
        <p:nvPr/>
      </p:nvGrpSpPr>
      <p:grpSpPr>
        <a:xfrm>
          <a:off x="0" y="0"/>
          <a:ext cx="0" cy="0"/>
          <a:chOff x="0" y="0"/>
          <a:chExt cx="0" cy="0"/>
        </a:xfrm>
      </p:grpSpPr>
      <p:sp>
        <p:nvSpPr>
          <p:cNvPr id="39" name="Google Shape;39;p3"/>
          <p:cNvSpPr txBox="1"/>
          <p:nvPr/>
        </p:nvSpPr>
        <p:spPr>
          <a:xfrm>
            <a:off x="456223" y="2119417"/>
            <a:ext cx="11450700" cy="317005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s-ES" sz="2400" u="none" cap="none" strike="noStrike">
                <a:solidFill>
                  <a:srgbClr val="000000"/>
                </a:solidFill>
                <a:latin typeface="Arial"/>
                <a:ea typeface="Arial"/>
                <a:cs typeface="Arial"/>
                <a:sym typeface="Arial"/>
              </a:rPr>
              <a:t>To learn what the foundations for an Inclusive Educational Artmaking are, we must discover more about:</a:t>
            </a:r>
            <a:endParaRPr b="0" i="0" sz="1400" u="none" cap="none" strike="noStrike">
              <a:solidFill>
                <a:srgbClr val="000000"/>
              </a:solidFill>
              <a:latin typeface="Arial"/>
              <a:ea typeface="Arial"/>
              <a:cs typeface="Arial"/>
              <a:sym typeface="Arial"/>
            </a:endParaRPr>
          </a:p>
          <a:p>
            <a:pPr indent="-190500" lvl="2" marL="342900" marR="0" rtl="0" algn="just">
              <a:lnSpc>
                <a:spcPct val="100000"/>
              </a:lnSpc>
              <a:spcBef>
                <a:spcPts val="0"/>
              </a:spcBef>
              <a:spcAft>
                <a:spcPts val="0"/>
              </a:spcAft>
              <a:buClr>
                <a:srgbClr val="EC7320"/>
              </a:buClr>
              <a:buSzPts val="2400"/>
              <a:buFont typeface="Noto Sans Symbols"/>
              <a:buNone/>
            </a:pPr>
            <a:r>
              <a:t/>
            </a:r>
            <a:endParaRPr b="0" i="0" sz="2400" u="none" cap="none" strike="noStrike">
              <a:solidFill>
                <a:srgbClr val="000000"/>
              </a:solidFill>
              <a:latin typeface="Arial"/>
              <a:ea typeface="Arial"/>
              <a:cs typeface="Arial"/>
              <a:sym typeface="Arial"/>
            </a:endParaRPr>
          </a:p>
          <a:p>
            <a:pPr indent="-342900" lvl="3" marL="1890713" marR="0" rtl="0" algn="just">
              <a:lnSpc>
                <a:spcPct val="100000"/>
              </a:lnSpc>
              <a:spcBef>
                <a:spcPts val="0"/>
              </a:spcBef>
              <a:spcAft>
                <a:spcPts val="0"/>
              </a:spcAft>
              <a:buClr>
                <a:srgbClr val="EC7320"/>
              </a:buClr>
              <a:buSzPts val="2400"/>
              <a:buFont typeface="Noto Sans Symbols"/>
              <a:buChar char="❖"/>
            </a:pPr>
            <a:r>
              <a:rPr b="0" i="0" lang="es-ES" sz="2400" u="none" cap="none" strike="noStrike">
                <a:solidFill>
                  <a:srgbClr val="000000"/>
                </a:solidFill>
                <a:latin typeface="Arial"/>
                <a:ea typeface="Arial"/>
                <a:cs typeface="Arial"/>
                <a:sym typeface="Arial"/>
              </a:rPr>
              <a:t>Positive Youth Development</a:t>
            </a:r>
            <a:endParaRPr b="0" i="0" sz="1400" u="none" cap="none" strike="noStrike">
              <a:solidFill>
                <a:srgbClr val="000000"/>
              </a:solidFill>
              <a:latin typeface="Arial"/>
              <a:ea typeface="Arial"/>
              <a:cs typeface="Arial"/>
              <a:sym typeface="Arial"/>
            </a:endParaRPr>
          </a:p>
          <a:p>
            <a:pPr indent="-342900" lvl="3" marL="1890713" marR="0" rtl="0" algn="just">
              <a:lnSpc>
                <a:spcPct val="100000"/>
              </a:lnSpc>
              <a:spcBef>
                <a:spcPts val="0"/>
              </a:spcBef>
              <a:spcAft>
                <a:spcPts val="0"/>
              </a:spcAft>
              <a:buClr>
                <a:srgbClr val="EC7320"/>
              </a:buClr>
              <a:buSzPts val="2400"/>
              <a:buFont typeface="Noto Sans Symbols"/>
              <a:buChar char="❖"/>
            </a:pPr>
            <a:r>
              <a:rPr b="0" i="0" lang="es-ES" sz="2400" u="none" cap="none" strike="noStrike">
                <a:solidFill>
                  <a:srgbClr val="000000"/>
                </a:solidFill>
                <a:latin typeface="Arial"/>
                <a:ea typeface="Arial"/>
                <a:cs typeface="Arial"/>
                <a:sym typeface="Arial"/>
              </a:rPr>
              <a:t>Universal Design for Learning (UDL)</a:t>
            </a:r>
            <a:endParaRPr b="0" i="0" sz="1400" u="none" cap="none" strike="noStrike">
              <a:solidFill>
                <a:srgbClr val="000000"/>
              </a:solidFill>
              <a:latin typeface="Arial"/>
              <a:ea typeface="Arial"/>
              <a:cs typeface="Arial"/>
              <a:sym typeface="Arial"/>
            </a:endParaRPr>
          </a:p>
          <a:p>
            <a:pPr indent="-342900" lvl="3" marL="1890713" marR="0" rtl="0" algn="just">
              <a:lnSpc>
                <a:spcPct val="100000"/>
              </a:lnSpc>
              <a:spcBef>
                <a:spcPts val="0"/>
              </a:spcBef>
              <a:spcAft>
                <a:spcPts val="0"/>
              </a:spcAft>
              <a:buClr>
                <a:srgbClr val="EC7320"/>
              </a:buClr>
              <a:buSzPts val="2400"/>
              <a:buFont typeface="Noto Sans Symbols"/>
              <a:buChar char="❖"/>
            </a:pPr>
            <a:r>
              <a:rPr b="0" i="0" lang="es-ES" sz="2400" u="none" cap="none" strike="noStrike">
                <a:solidFill>
                  <a:srgbClr val="000000"/>
                </a:solidFill>
                <a:latin typeface="Arial"/>
                <a:ea typeface="Arial"/>
                <a:cs typeface="Arial"/>
                <a:sym typeface="Arial"/>
              </a:rPr>
              <a:t>Art-Therapy and Education</a:t>
            </a:r>
            <a:endParaRPr b="0" i="0" sz="2400" u="none" cap="none" strike="noStrike">
              <a:solidFill>
                <a:srgbClr val="000000"/>
              </a:solidFill>
              <a:latin typeface="Arial"/>
              <a:ea typeface="Arial"/>
              <a:cs typeface="Arial"/>
              <a:sym typeface="Arial"/>
            </a:endParaRPr>
          </a:p>
          <a:p>
            <a:pPr indent="-165100" lvl="0" marL="342900" marR="0" rtl="0" algn="just">
              <a:lnSpc>
                <a:spcPct val="100000"/>
              </a:lnSpc>
              <a:spcBef>
                <a:spcPts val="0"/>
              </a:spcBef>
              <a:spcAft>
                <a:spcPts val="0"/>
              </a:spcAft>
              <a:buClr>
                <a:srgbClr val="EC7320"/>
              </a:buClr>
              <a:buSzPts val="2800"/>
              <a:buFont typeface="Noto Sans Symbols"/>
              <a:buNone/>
            </a:pPr>
            <a:r>
              <a:t/>
            </a:r>
            <a:endParaRPr b="0" i="0" sz="2800" u="none" cap="none" strike="noStrike">
              <a:solidFill>
                <a:schemeClr val="dk1"/>
              </a:solidFill>
              <a:latin typeface="Helvetica Neue"/>
              <a:ea typeface="Helvetica Neue"/>
              <a:cs typeface="Helvetica Neue"/>
              <a:sym typeface="Helvetica Neue"/>
            </a:endParaRPr>
          </a:p>
          <a:p>
            <a:pPr indent="-165100" lvl="0" marL="342900" marR="0" rtl="0" algn="just">
              <a:lnSpc>
                <a:spcPct val="100000"/>
              </a:lnSpc>
              <a:spcBef>
                <a:spcPts val="0"/>
              </a:spcBef>
              <a:spcAft>
                <a:spcPts val="0"/>
              </a:spcAft>
              <a:buClr>
                <a:srgbClr val="EC7320"/>
              </a:buClr>
              <a:buSzPts val="2800"/>
              <a:buFont typeface="Noto Sans Symbols"/>
              <a:buNone/>
            </a:pPr>
            <a:r>
              <a:t/>
            </a:r>
            <a:endParaRPr b="0" i="0" sz="2800" u="none" cap="none" strike="noStrike">
              <a:solidFill>
                <a:schemeClr val="dk1"/>
              </a:solidFill>
              <a:latin typeface="Helvetica Neue"/>
              <a:ea typeface="Helvetica Neue"/>
              <a:cs typeface="Helvetica Neue"/>
              <a:sym typeface="Helvetica Neue"/>
            </a:endParaRPr>
          </a:p>
        </p:txBody>
      </p:sp>
      <p:sp>
        <p:nvSpPr>
          <p:cNvPr id="40" name="Google Shape;40;p3"/>
          <p:cNvSpPr txBox="1"/>
          <p:nvPr/>
        </p:nvSpPr>
        <p:spPr>
          <a:xfrm>
            <a:off x="2920011" y="469210"/>
            <a:ext cx="8686946" cy="839787"/>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dk1"/>
              </a:buClr>
              <a:buSzPts val="4800"/>
              <a:buFont typeface="Arial"/>
              <a:buNone/>
            </a:pPr>
            <a:r>
              <a:rPr b="1" i="0" lang="es-ES" sz="4800" u="none" cap="none" strike="noStrike">
                <a:solidFill>
                  <a:srgbClr val="C55A11"/>
                </a:solidFill>
                <a:latin typeface="Arial"/>
                <a:ea typeface="Arial"/>
                <a:cs typeface="Arial"/>
                <a:sym typeface="Arial"/>
              </a:rPr>
              <a:t>Objectives</a:t>
            </a:r>
            <a:endParaRPr b="1" i="0" sz="4800" u="none" cap="none" strike="noStrike">
              <a:solidFill>
                <a:srgbClr val="C55A11"/>
              </a:solidFill>
              <a:latin typeface="Arial"/>
              <a:ea typeface="Arial"/>
              <a:cs typeface="Arial"/>
              <a:sym typeface="Arial"/>
            </a:endParaRPr>
          </a:p>
        </p:txBody>
      </p:sp>
    </p:spTree>
  </p:cSld>
  <p:clrMapOvr>
    <a:masterClrMapping/>
  </p:clrMapOvr>
  <p:transition spd="slow">
    <p:wipe dir="l"/>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p4"/>
          <p:cNvSpPr txBox="1"/>
          <p:nvPr/>
        </p:nvSpPr>
        <p:spPr>
          <a:xfrm>
            <a:off x="866197" y="2814380"/>
            <a:ext cx="10521600" cy="3012984"/>
          </a:xfrm>
          <a:prstGeom prst="rect">
            <a:avLst/>
          </a:prstGeom>
          <a:noFill/>
          <a:ln>
            <a:noFill/>
          </a:ln>
        </p:spPr>
        <p:txBody>
          <a:bodyPr anchorCtr="0" anchor="t" bIns="45700" lIns="91425" spcFirstLastPara="1" rIns="91425" wrap="square" tIns="45700">
            <a:noAutofit/>
          </a:bodyPr>
          <a:lstStyle/>
          <a:p>
            <a:pPr indent="0" lvl="0" marL="0" marR="0" rtl="0" algn="ctr">
              <a:lnSpc>
                <a:spcPct val="70000"/>
              </a:lnSpc>
              <a:spcBef>
                <a:spcPts val="0"/>
              </a:spcBef>
              <a:spcAft>
                <a:spcPts val="0"/>
              </a:spcAft>
              <a:buClr>
                <a:srgbClr val="000000"/>
              </a:buClr>
              <a:buSzPts val="6600"/>
              <a:buFont typeface="Arial"/>
              <a:buNone/>
            </a:pPr>
            <a:r>
              <a:rPr b="1" i="0" lang="es-ES" sz="6600" u="none" cap="none" strike="noStrike">
                <a:solidFill>
                  <a:schemeClr val="lt1"/>
                </a:solidFill>
                <a:latin typeface="Arial"/>
                <a:ea typeface="Arial"/>
                <a:cs typeface="Arial"/>
                <a:sym typeface="Arial"/>
              </a:rPr>
              <a:t>POSITIVE YOUTH DEVELOPMENT</a:t>
            </a:r>
            <a:endParaRPr b="1" i="0" sz="6600" u="none" cap="none" strike="noStrike">
              <a:solidFill>
                <a:schemeClr val="lt1"/>
              </a:solidFill>
              <a:latin typeface="Arial"/>
              <a:ea typeface="Arial"/>
              <a:cs typeface="Arial"/>
              <a:sym typeface="Arial"/>
            </a:endParaRPr>
          </a:p>
        </p:txBody>
      </p:sp>
    </p:spTree>
  </p:cSld>
  <p:clrMapOvr>
    <a:masterClrMapping/>
  </p:clrMapOvr>
  <p:transition spd="slow">
    <p:wipe dir="l"/>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g10c4d38af33_0_5"/>
          <p:cNvSpPr txBox="1"/>
          <p:nvPr/>
        </p:nvSpPr>
        <p:spPr>
          <a:xfrm>
            <a:off x="455264" y="2223985"/>
            <a:ext cx="6561300" cy="3170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1" i="0" lang="es-ES" sz="2400" u="none" cap="none" strike="noStrike">
                <a:solidFill>
                  <a:srgbClr val="000000"/>
                </a:solidFill>
                <a:latin typeface="Arial"/>
                <a:ea typeface="Arial"/>
                <a:cs typeface="Arial"/>
                <a:sym typeface="Arial"/>
              </a:rPr>
              <a:t>What is Positive Youth Development?</a:t>
            </a:r>
            <a:endParaRPr b="0" i="0" sz="1400" u="none" cap="none" strike="noStrike">
              <a:solidFill>
                <a:srgbClr val="000000"/>
              </a:solidFill>
              <a:latin typeface="Arial"/>
              <a:ea typeface="Arial"/>
              <a:cs typeface="Arial"/>
              <a:sym typeface="Arial"/>
            </a:endParaRPr>
          </a:p>
          <a:p>
            <a:pPr indent="-190500" lvl="0" marL="342900" marR="0" rtl="0" algn="just">
              <a:lnSpc>
                <a:spcPct val="100000"/>
              </a:lnSpc>
              <a:spcBef>
                <a:spcPts val="0"/>
              </a:spcBef>
              <a:spcAft>
                <a:spcPts val="0"/>
              </a:spcAft>
              <a:buClr>
                <a:srgbClr val="EC7320"/>
              </a:buClr>
              <a:buSzPts val="2400"/>
              <a:buFont typeface="Noto Sans Symbols"/>
              <a:buNone/>
            </a:pPr>
            <a:r>
              <a:t/>
            </a:r>
            <a:endParaRPr b="0" i="0" sz="2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400"/>
              <a:buFont typeface="Arial"/>
              <a:buNone/>
            </a:pPr>
            <a:r>
              <a:rPr b="0" i="0" lang="es-ES" sz="2400" u="none" cap="none" strike="noStrike">
                <a:solidFill>
                  <a:srgbClr val="000000"/>
                </a:solidFill>
                <a:latin typeface="Arial"/>
                <a:ea typeface="Arial"/>
                <a:cs typeface="Arial"/>
                <a:sym typeface="Arial"/>
              </a:rPr>
              <a:t>A str</a:t>
            </a:r>
            <a:r>
              <a:rPr lang="es-ES" sz="2400"/>
              <a:t>engths</a:t>
            </a:r>
            <a:r>
              <a:rPr b="0" i="0" lang="es-ES" sz="2400" u="none" cap="none" strike="noStrike">
                <a:solidFill>
                  <a:srgbClr val="000000"/>
                </a:solidFill>
                <a:latin typeface="Arial"/>
                <a:ea typeface="Arial"/>
                <a:cs typeface="Arial"/>
                <a:sym typeface="Arial"/>
              </a:rPr>
              <a:t>-based approach in which youth develop by identifying and refining skills, competencies, and interests in a way that helps them reach their full potential.</a:t>
            </a:r>
            <a:endParaRPr b="0" i="0" sz="2400" u="none" cap="none" strike="noStrike">
              <a:solidFill>
                <a:srgbClr val="000000"/>
              </a:solidFill>
              <a:latin typeface="Arial"/>
              <a:ea typeface="Arial"/>
              <a:cs typeface="Arial"/>
              <a:sym typeface="Arial"/>
            </a:endParaRPr>
          </a:p>
          <a:p>
            <a:pPr indent="-165100" lvl="0" marL="342900" marR="0" rtl="0" algn="just">
              <a:lnSpc>
                <a:spcPct val="100000"/>
              </a:lnSpc>
              <a:spcBef>
                <a:spcPts val="0"/>
              </a:spcBef>
              <a:spcAft>
                <a:spcPts val="0"/>
              </a:spcAft>
              <a:buClr>
                <a:srgbClr val="EC7320"/>
              </a:buClr>
              <a:buSzPts val="2800"/>
              <a:buFont typeface="Noto Sans Symbols"/>
              <a:buNone/>
            </a:pPr>
            <a:r>
              <a:t/>
            </a:r>
            <a:endParaRPr b="0" i="0" sz="2800" u="none" cap="none" strike="noStrike">
              <a:solidFill>
                <a:schemeClr val="dk1"/>
              </a:solidFill>
              <a:latin typeface="Helvetica Neue"/>
              <a:ea typeface="Helvetica Neue"/>
              <a:cs typeface="Helvetica Neue"/>
              <a:sym typeface="Helvetica Neue"/>
            </a:endParaRPr>
          </a:p>
          <a:p>
            <a:pPr indent="-165100" lvl="0" marL="342900" marR="0" rtl="0" algn="just">
              <a:lnSpc>
                <a:spcPct val="100000"/>
              </a:lnSpc>
              <a:spcBef>
                <a:spcPts val="0"/>
              </a:spcBef>
              <a:spcAft>
                <a:spcPts val="0"/>
              </a:spcAft>
              <a:buClr>
                <a:srgbClr val="EC7320"/>
              </a:buClr>
              <a:buSzPts val="2800"/>
              <a:buFont typeface="Noto Sans Symbols"/>
              <a:buNone/>
            </a:pPr>
            <a:r>
              <a:rPr b="0" i="0" lang="es-ES" sz="2800" u="none" cap="none" strike="noStrike">
                <a:solidFill>
                  <a:schemeClr val="dk1"/>
                </a:solidFill>
                <a:latin typeface="Helvetica Neue"/>
                <a:ea typeface="Helvetica Neue"/>
                <a:cs typeface="Helvetica Neue"/>
                <a:sym typeface="Helvetica Neue"/>
              </a:rPr>
              <a:t>  </a:t>
            </a:r>
            <a:endParaRPr b="0" i="0" sz="2800" u="none" cap="none" strike="noStrike">
              <a:solidFill>
                <a:schemeClr val="dk1"/>
              </a:solidFill>
              <a:latin typeface="Helvetica Neue"/>
              <a:ea typeface="Helvetica Neue"/>
              <a:cs typeface="Helvetica Neue"/>
              <a:sym typeface="Helvetica Neue"/>
            </a:endParaRPr>
          </a:p>
        </p:txBody>
      </p:sp>
      <p:sp>
        <p:nvSpPr>
          <p:cNvPr id="52" name="Google Shape;52;g10c4d38af33_0_5"/>
          <p:cNvSpPr txBox="1"/>
          <p:nvPr/>
        </p:nvSpPr>
        <p:spPr>
          <a:xfrm>
            <a:off x="3057122" y="738154"/>
            <a:ext cx="8686946" cy="839787"/>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000000"/>
              </a:buClr>
              <a:buSzPts val="2000"/>
              <a:buFont typeface="Arial"/>
              <a:buNone/>
            </a:pPr>
            <a:r>
              <a:rPr b="1" i="0" lang="es-ES" sz="2000" u="none" cap="none" strike="noStrike">
                <a:solidFill>
                  <a:srgbClr val="00B0F0"/>
                </a:solidFill>
                <a:latin typeface="Arial"/>
                <a:ea typeface="Arial"/>
                <a:cs typeface="Arial"/>
                <a:sym typeface="Arial"/>
              </a:rPr>
              <a:t>POSITIVE YOUTH DEVELOPMENT</a:t>
            </a:r>
            <a:endParaRPr b="0" i="0" sz="1400" u="none" cap="none" strike="noStrike">
              <a:solidFill>
                <a:srgbClr val="000000"/>
              </a:solidFill>
              <a:latin typeface="Arial"/>
              <a:ea typeface="Arial"/>
              <a:cs typeface="Arial"/>
              <a:sym typeface="Arial"/>
            </a:endParaRPr>
          </a:p>
        </p:txBody>
      </p:sp>
      <p:pic>
        <p:nvPicPr>
          <p:cNvPr id="53" name="Google Shape;53;g10c4d38af33_0_5"/>
          <p:cNvPicPr preferRelativeResize="0"/>
          <p:nvPr/>
        </p:nvPicPr>
        <p:blipFill rotWithShape="1">
          <a:blip r:embed="rId3">
            <a:alphaModFix/>
          </a:blip>
          <a:srcRect b="0" l="0" r="0" t="0"/>
          <a:stretch/>
        </p:blipFill>
        <p:spPr>
          <a:xfrm>
            <a:off x="7304650" y="1191750"/>
            <a:ext cx="4439425" cy="4545526"/>
          </a:xfrm>
          <a:prstGeom prst="rect">
            <a:avLst/>
          </a:prstGeom>
          <a:noFill/>
          <a:ln>
            <a:noFill/>
          </a:ln>
        </p:spPr>
      </p:pic>
    </p:spTree>
  </p:cSld>
  <p:clrMapOvr>
    <a:masterClrMapping/>
  </p:clrMapOvr>
  <p:transition spd="slow">
    <p:wipe dir="l"/>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6"/>
          <p:cNvSpPr txBox="1"/>
          <p:nvPr/>
        </p:nvSpPr>
        <p:spPr>
          <a:xfrm>
            <a:off x="3057122" y="738154"/>
            <a:ext cx="8686946" cy="839787"/>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000000"/>
              </a:buClr>
              <a:buSzPts val="2000"/>
              <a:buFont typeface="Arial"/>
              <a:buNone/>
            </a:pPr>
            <a:r>
              <a:rPr b="1" i="0" lang="es-ES" sz="2000" u="none" cap="none" strike="noStrike">
                <a:solidFill>
                  <a:srgbClr val="00B0F0"/>
                </a:solidFill>
                <a:latin typeface="Arial"/>
                <a:ea typeface="Arial"/>
                <a:cs typeface="Arial"/>
                <a:sym typeface="Arial"/>
              </a:rPr>
              <a:t>POSITIVE YOUTH DEVELOPMENT</a:t>
            </a:r>
            <a:endParaRPr b="0" i="0" sz="1400" u="none" cap="none" strike="noStrike">
              <a:solidFill>
                <a:srgbClr val="000000"/>
              </a:solidFill>
              <a:latin typeface="Arial"/>
              <a:ea typeface="Arial"/>
              <a:cs typeface="Arial"/>
              <a:sym typeface="Arial"/>
            </a:endParaRPr>
          </a:p>
        </p:txBody>
      </p:sp>
      <p:grpSp>
        <p:nvGrpSpPr>
          <p:cNvPr id="60" name="Google Shape;60;p6"/>
          <p:cNvGrpSpPr/>
          <p:nvPr/>
        </p:nvGrpSpPr>
        <p:grpSpPr>
          <a:xfrm>
            <a:off x="2210170" y="1663419"/>
            <a:ext cx="5081842" cy="4407923"/>
            <a:chOff x="2022469" y="505371"/>
            <a:chExt cx="5081842" cy="4407923"/>
          </a:xfrm>
        </p:grpSpPr>
        <p:sp>
          <p:nvSpPr>
            <p:cNvPr id="61" name="Google Shape;61;p6"/>
            <p:cNvSpPr/>
            <p:nvPr/>
          </p:nvSpPr>
          <p:spPr>
            <a:xfrm>
              <a:off x="3052014" y="2709333"/>
              <a:ext cx="675382" cy="1959685"/>
            </a:xfrm>
            <a:custGeom>
              <a:rect b="b" l="l" r="r" t="t"/>
              <a:pathLst>
                <a:path extrusionOk="0" h="120000" w="120000">
                  <a:moveTo>
                    <a:pt x="0" y="0"/>
                  </a:moveTo>
                  <a:lnTo>
                    <a:pt x="60000" y="0"/>
                  </a:lnTo>
                  <a:lnTo>
                    <a:pt x="60000" y="120000"/>
                  </a:lnTo>
                  <a:lnTo>
                    <a:pt x="120000" y="120000"/>
                  </a:lnTo>
                </a:path>
              </a:pathLst>
            </a:custGeom>
            <a:no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6"/>
            <p:cNvSpPr txBox="1"/>
            <p:nvPr/>
          </p:nvSpPr>
          <p:spPr>
            <a:xfrm>
              <a:off x="3337886" y="3637356"/>
              <a:ext cx="103640" cy="10364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63" name="Google Shape;63;p6"/>
            <p:cNvSpPr/>
            <p:nvPr/>
          </p:nvSpPr>
          <p:spPr>
            <a:xfrm>
              <a:off x="3052014" y="2709333"/>
              <a:ext cx="675382" cy="1199530"/>
            </a:xfrm>
            <a:custGeom>
              <a:rect b="b" l="l" r="r" t="t"/>
              <a:pathLst>
                <a:path extrusionOk="0" h="120000" w="120000">
                  <a:moveTo>
                    <a:pt x="0" y="0"/>
                  </a:moveTo>
                  <a:lnTo>
                    <a:pt x="60000" y="0"/>
                  </a:lnTo>
                  <a:lnTo>
                    <a:pt x="60000" y="120000"/>
                  </a:lnTo>
                  <a:lnTo>
                    <a:pt x="120000" y="120000"/>
                  </a:lnTo>
                </a:path>
              </a:pathLst>
            </a:custGeom>
            <a:no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6"/>
            <p:cNvSpPr txBox="1"/>
            <p:nvPr/>
          </p:nvSpPr>
          <p:spPr>
            <a:xfrm>
              <a:off x="3355291" y="3274683"/>
              <a:ext cx="68829" cy="6882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65" name="Google Shape;65;p6"/>
            <p:cNvSpPr/>
            <p:nvPr/>
          </p:nvSpPr>
          <p:spPr>
            <a:xfrm>
              <a:off x="3052014" y="2709333"/>
              <a:ext cx="675382" cy="434561"/>
            </a:xfrm>
            <a:custGeom>
              <a:rect b="b" l="l" r="r" t="t"/>
              <a:pathLst>
                <a:path extrusionOk="0" h="120000" w="120000">
                  <a:moveTo>
                    <a:pt x="0" y="0"/>
                  </a:moveTo>
                  <a:lnTo>
                    <a:pt x="60000" y="0"/>
                  </a:lnTo>
                  <a:lnTo>
                    <a:pt x="60000" y="120000"/>
                  </a:lnTo>
                  <a:lnTo>
                    <a:pt x="120000" y="120000"/>
                  </a:lnTo>
                </a:path>
              </a:pathLst>
            </a:custGeom>
            <a:no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6"/>
            <p:cNvSpPr txBox="1"/>
            <p:nvPr/>
          </p:nvSpPr>
          <p:spPr>
            <a:xfrm>
              <a:off x="3369628" y="2906536"/>
              <a:ext cx="40155" cy="40155"/>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67" name="Google Shape;67;p6"/>
            <p:cNvSpPr/>
            <p:nvPr/>
          </p:nvSpPr>
          <p:spPr>
            <a:xfrm>
              <a:off x="3052014" y="2380537"/>
              <a:ext cx="675382" cy="328796"/>
            </a:xfrm>
            <a:custGeom>
              <a:rect b="b" l="l" r="r" t="t"/>
              <a:pathLst>
                <a:path extrusionOk="0" h="120000" w="120000">
                  <a:moveTo>
                    <a:pt x="0" y="120000"/>
                  </a:moveTo>
                  <a:lnTo>
                    <a:pt x="60000" y="120000"/>
                  </a:lnTo>
                  <a:lnTo>
                    <a:pt x="60000" y="0"/>
                  </a:lnTo>
                  <a:lnTo>
                    <a:pt x="120000" y="0"/>
                  </a:lnTo>
                </a:path>
              </a:pathLst>
            </a:custGeom>
            <a:no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6"/>
            <p:cNvSpPr txBox="1"/>
            <p:nvPr/>
          </p:nvSpPr>
          <p:spPr>
            <a:xfrm>
              <a:off x="3370927" y="2526156"/>
              <a:ext cx="37558" cy="37558"/>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69" name="Google Shape;69;p6"/>
            <p:cNvSpPr/>
            <p:nvPr/>
          </p:nvSpPr>
          <p:spPr>
            <a:xfrm>
              <a:off x="3052014" y="1582777"/>
              <a:ext cx="675382" cy="1126555"/>
            </a:xfrm>
            <a:custGeom>
              <a:rect b="b" l="l" r="r" t="t"/>
              <a:pathLst>
                <a:path extrusionOk="0" h="120000" w="120000">
                  <a:moveTo>
                    <a:pt x="0" y="120000"/>
                  </a:moveTo>
                  <a:lnTo>
                    <a:pt x="60000" y="120000"/>
                  </a:lnTo>
                  <a:lnTo>
                    <a:pt x="60000" y="0"/>
                  </a:lnTo>
                  <a:lnTo>
                    <a:pt x="120000" y="0"/>
                  </a:lnTo>
                </a:path>
              </a:pathLst>
            </a:custGeom>
            <a:no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6"/>
            <p:cNvSpPr txBox="1"/>
            <p:nvPr/>
          </p:nvSpPr>
          <p:spPr>
            <a:xfrm>
              <a:off x="3356868" y="2113218"/>
              <a:ext cx="65674" cy="65674"/>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71" name="Google Shape;71;p6"/>
            <p:cNvSpPr/>
            <p:nvPr/>
          </p:nvSpPr>
          <p:spPr>
            <a:xfrm>
              <a:off x="3052014" y="774449"/>
              <a:ext cx="675382" cy="1934883"/>
            </a:xfrm>
            <a:custGeom>
              <a:rect b="b" l="l" r="r" t="t"/>
              <a:pathLst>
                <a:path extrusionOk="0" h="120000" w="120000">
                  <a:moveTo>
                    <a:pt x="0" y="120000"/>
                  </a:moveTo>
                  <a:lnTo>
                    <a:pt x="60000" y="120000"/>
                  </a:lnTo>
                  <a:lnTo>
                    <a:pt x="60000" y="0"/>
                  </a:lnTo>
                  <a:lnTo>
                    <a:pt x="120000" y="0"/>
                  </a:lnTo>
                </a:path>
              </a:pathLst>
            </a:custGeom>
            <a:no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6"/>
            <p:cNvSpPr txBox="1"/>
            <p:nvPr/>
          </p:nvSpPr>
          <p:spPr>
            <a:xfrm>
              <a:off x="3338471" y="1690657"/>
              <a:ext cx="102468" cy="102468"/>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73" name="Google Shape;73;p6"/>
            <p:cNvSpPr/>
            <p:nvPr/>
          </p:nvSpPr>
          <p:spPr>
            <a:xfrm rot="-5400000">
              <a:off x="333280" y="2194560"/>
              <a:ext cx="4407923" cy="1029546"/>
            </a:xfrm>
            <a:prstGeom prst="rect">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6"/>
            <p:cNvSpPr txBox="1"/>
            <p:nvPr/>
          </p:nvSpPr>
          <p:spPr>
            <a:xfrm rot="-5400000">
              <a:off x="333280" y="2194560"/>
              <a:ext cx="4407923" cy="1029546"/>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rgbClr val="000000"/>
                </a:buClr>
                <a:buSzPts val="3200"/>
                <a:buFont typeface="Arial"/>
                <a:buNone/>
              </a:pPr>
              <a:r>
                <a:rPr b="1" i="1" lang="es-ES" sz="3200" u="none" cap="none" strike="noStrike">
                  <a:solidFill>
                    <a:schemeClr val="lt1"/>
                  </a:solidFill>
                  <a:latin typeface="Arial"/>
                  <a:ea typeface="Arial"/>
                  <a:cs typeface="Arial"/>
                  <a:sym typeface="Arial"/>
                </a:rPr>
                <a:t>Lerner’s 5Cs Model</a:t>
              </a:r>
              <a:endParaRPr b="0" i="0" sz="3200" u="none" cap="none" strike="noStrike">
                <a:solidFill>
                  <a:schemeClr val="lt1"/>
                </a:solidFill>
                <a:latin typeface="Arial"/>
                <a:ea typeface="Arial"/>
                <a:cs typeface="Arial"/>
                <a:sym typeface="Arial"/>
              </a:endParaRPr>
            </a:p>
          </p:txBody>
        </p:sp>
        <p:sp>
          <p:nvSpPr>
            <p:cNvPr id="75" name="Google Shape;75;p6"/>
            <p:cNvSpPr/>
            <p:nvPr/>
          </p:nvSpPr>
          <p:spPr>
            <a:xfrm>
              <a:off x="3727397" y="506185"/>
              <a:ext cx="3376913" cy="536527"/>
            </a:xfrm>
            <a:prstGeom prst="rect">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6"/>
            <p:cNvSpPr txBox="1"/>
            <p:nvPr/>
          </p:nvSpPr>
          <p:spPr>
            <a:xfrm>
              <a:off x="3727397" y="506185"/>
              <a:ext cx="3376913" cy="536527"/>
            </a:xfrm>
            <a:prstGeom prst="rect">
              <a:avLst/>
            </a:prstGeom>
            <a:noFill/>
            <a:ln>
              <a:noFill/>
            </a:ln>
          </p:spPr>
          <p:txBody>
            <a:bodyPr anchorCtr="0" anchor="ctr" bIns="17125" lIns="17125" spcFirstLastPara="1" rIns="17125" wrap="square" tIns="17125">
              <a:noAutofit/>
            </a:bodyPr>
            <a:lstStyle/>
            <a:p>
              <a:pPr indent="0" lvl="0" marL="0" marR="0" rtl="0" algn="ctr">
                <a:lnSpc>
                  <a:spcPct val="90000"/>
                </a:lnSpc>
                <a:spcBef>
                  <a:spcPts val="0"/>
                </a:spcBef>
                <a:spcAft>
                  <a:spcPts val="0"/>
                </a:spcAft>
                <a:buClr>
                  <a:srgbClr val="000000"/>
                </a:buClr>
                <a:buSzPts val="2700"/>
                <a:buFont typeface="Arial"/>
                <a:buNone/>
              </a:pPr>
              <a:r>
                <a:rPr b="1" i="0" lang="es-ES" sz="2700" u="none" cap="none" strike="noStrike">
                  <a:solidFill>
                    <a:schemeClr val="lt1"/>
                  </a:solidFill>
                  <a:latin typeface="Arial"/>
                  <a:ea typeface="Arial"/>
                  <a:cs typeface="Arial"/>
                  <a:sym typeface="Arial"/>
                </a:rPr>
                <a:t>C</a:t>
              </a:r>
              <a:r>
                <a:rPr b="0" i="0" lang="es-ES" sz="2700" u="none" cap="none" strike="noStrike">
                  <a:solidFill>
                    <a:schemeClr val="lt1"/>
                  </a:solidFill>
                  <a:latin typeface="Arial"/>
                  <a:ea typeface="Arial"/>
                  <a:cs typeface="Arial"/>
                  <a:sym typeface="Arial"/>
                </a:rPr>
                <a:t>ompetence</a:t>
              </a:r>
              <a:endParaRPr b="0" i="0" sz="2700" u="none" cap="none" strike="noStrike">
                <a:solidFill>
                  <a:schemeClr val="lt1"/>
                </a:solidFill>
                <a:latin typeface="Arial"/>
                <a:ea typeface="Arial"/>
                <a:cs typeface="Arial"/>
                <a:sym typeface="Arial"/>
              </a:endParaRPr>
            </a:p>
          </p:txBody>
        </p:sp>
        <p:sp>
          <p:nvSpPr>
            <p:cNvPr id="77" name="Google Shape;77;p6"/>
            <p:cNvSpPr/>
            <p:nvPr/>
          </p:nvSpPr>
          <p:spPr>
            <a:xfrm>
              <a:off x="3727397" y="1300100"/>
              <a:ext cx="3376913" cy="565354"/>
            </a:xfrm>
            <a:prstGeom prst="rect">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6"/>
            <p:cNvSpPr txBox="1"/>
            <p:nvPr/>
          </p:nvSpPr>
          <p:spPr>
            <a:xfrm>
              <a:off x="3727397" y="1300100"/>
              <a:ext cx="3376913" cy="565354"/>
            </a:xfrm>
            <a:prstGeom prst="rect">
              <a:avLst/>
            </a:prstGeom>
            <a:noFill/>
            <a:ln>
              <a:noFill/>
            </a:ln>
          </p:spPr>
          <p:txBody>
            <a:bodyPr anchorCtr="0" anchor="ctr" bIns="17125" lIns="17125" spcFirstLastPara="1" rIns="17125" wrap="square" tIns="17125">
              <a:noAutofit/>
            </a:bodyPr>
            <a:lstStyle/>
            <a:p>
              <a:pPr indent="0" lvl="0" marL="0" marR="0" rtl="0" algn="ctr">
                <a:lnSpc>
                  <a:spcPct val="90000"/>
                </a:lnSpc>
                <a:spcBef>
                  <a:spcPts val="0"/>
                </a:spcBef>
                <a:spcAft>
                  <a:spcPts val="0"/>
                </a:spcAft>
                <a:buClr>
                  <a:srgbClr val="000000"/>
                </a:buClr>
                <a:buSzPts val="2700"/>
                <a:buFont typeface="Arial"/>
                <a:buNone/>
              </a:pPr>
              <a:r>
                <a:rPr b="1" i="0" lang="es-ES" sz="2700" u="none" cap="none" strike="noStrike">
                  <a:solidFill>
                    <a:schemeClr val="lt1"/>
                  </a:solidFill>
                  <a:latin typeface="Arial"/>
                  <a:ea typeface="Arial"/>
                  <a:cs typeface="Arial"/>
                  <a:sym typeface="Arial"/>
                </a:rPr>
                <a:t>C</a:t>
              </a:r>
              <a:r>
                <a:rPr b="0" i="0" lang="es-ES" sz="2700" u="none" cap="none" strike="noStrike">
                  <a:solidFill>
                    <a:schemeClr val="lt1"/>
                  </a:solidFill>
                  <a:latin typeface="Arial"/>
                  <a:ea typeface="Arial"/>
                  <a:cs typeface="Arial"/>
                  <a:sym typeface="Arial"/>
                </a:rPr>
                <a:t>onfidence</a:t>
              </a:r>
              <a:endParaRPr b="0" i="0" sz="2700" u="none" cap="none" strike="noStrike">
                <a:solidFill>
                  <a:schemeClr val="lt1"/>
                </a:solidFill>
                <a:latin typeface="Arial"/>
                <a:ea typeface="Arial"/>
                <a:cs typeface="Arial"/>
                <a:sym typeface="Arial"/>
              </a:endParaRPr>
            </a:p>
          </p:txBody>
        </p:sp>
        <p:sp>
          <p:nvSpPr>
            <p:cNvPr id="79" name="Google Shape;79;p6"/>
            <p:cNvSpPr/>
            <p:nvPr/>
          </p:nvSpPr>
          <p:spPr>
            <a:xfrm>
              <a:off x="3727397" y="2122841"/>
              <a:ext cx="3376913" cy="515391"/>
            </a:xfrm>
            <a:prstGeom prst="rect">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6"/>
            <p:cNvSpPr txBox="1"/>
            <p:nvPr/>
          </p:nvSpPr>
          <p:spPr>
            <a:xfrm>
              <a:off x="3727397" y="2122841"/>
              <a:ext cx="3376913" cy="515391"/>
            </a:xfrm>
            <a:prstGeom prst="rect">
              <a:avLst/>
            </a:prstGeom>
            <a:noFill/>
            <a:ln>
              <a:noFill/>
            </a:ln>
          </p:spPr>
          <p:txBody>
            <a:bodyPr anchorCtr="0" anchor="ctr" bIns="17125" lIns="17125" spcFirstLastPara="1" rIns="17125" wrap="square" tIns="17125">
              <a:noAutofit/>
            </a:bodyPr>
            <a:lstStyle/>
            <a:p>
              <a:pPr indent="0" lvl="0" marL="0" marR="0" rtl="0" algn="ctr">
                <a:lnSpc>
                  <a:spcPct val="90000"/>
                </a:lnSpc>
                <a:spcBef>
                  <a:spcPts val="0"/>
                </a:spcBef>
                <a:spcAft>
                  <a:spcPts val="0"/>
                </a:spcAft>
                <a:buClr>
                  <a:srgbClr val="000000"/>
                </a:buClr>
                <a:buSzPts val="2700"/>
                <a:buFont typeface="Arial"/>
                <a:buNone/>
              </a:pPr>
              <a:r>
                <a:rPr b="1" i="0" lang="es-ES" sz="2700" u="none" cap="none" strike="noStrike">
                  <a:solidFill>
                    <a:schemeClr val="lt1"/>
                  </a:solidFill>
                  <a:latin typeface="Arial"/>
                  <a:ea typeface="Arial"/>
                  <a:cs typeface="Arial"/>
                  <a:sym typeface="Arial"/>
                </a:rPr>
                <a:t>C</a:t>
              </a:r>
              <a:r>
                <a:rPr b="0" i="0" lang="es-ES" sz="2700" u="none" cap="none" strike="noStrike">
                  <a:solidFill>
                    <a:schemeClr val="lt1"/>
                  </a:solidFill>
                  <a:latin typeface="Arial"/>
                  <a:ea typeface="Arial"/>
                  <a:cs typeface="Arial"/>
                  <a:sym typeface="Arial"/>
                </a:rPr>
                <a:t>onnection</a:t>
              </a:r>
              <a:endParaRPr b="0" i="0" sz="2700" u="none" cap="none" strike="noStrike">
                <a:solidFill>
                  <a:schemeClr val="lt1"/>
                </a:solidFill>
                <a:latin typeface="Arial"/>
                <a:ea typeface="Arial"/>
                <a:cs typeface="Arial"/>
                <a:sym typeface="Arial"/>
              </a:endParaRPr>
            </a:p>
          </p:txBody>
        </p:sp>
        <p:sp>
          <p:nvSpPr>
            <p:cNvPr id="81" name="Google Shape;81;p6"/>
            <p:cNvSpPr/>
            <p:nvPr/>
          </p:nvSpPr>
          <p:spPr>
            <a:xfrm>
              <a:off x="3727397" y="2895619"/>
              <a:ext cx="3376913" cy="496550"/>
            </a:xfrm>
            <a:prstGeom prst="rect">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6"/>
            <p:cNvSpPr txBox="1"/>
            <p:nvPr/>
          </p:nvSpPr>
          <p:spPr>
            <a:xfrm>
              <a:off x="3727397" y="2895619"/>
              <a:ext cx="3376913" cy="496550"/>
            </a:xfrm>
            <a:prstGeom prst="rect">
              <a:avLst/>
            </a:prstGeom>
            <a:noFill/>
            <a:ln>
              <a:noFill/>
            </a:ln>
          </p:spPr>
          <p:txBody>
            <a:bodyPr anchorCtr="0" anchor="ctr" bIns="17125" lIns="17125" spcFirstLastPara="1" rIns="17125" wrap="square" tIns="17125">
              <a:noAutofit/>
            </a:bodyPr>
            <a:lstStyle/>
            <a:p>
              <a:pPr indent="0" lvl="0" marL="0" marR="0" rtl="0" algn="ctr">
                <a:lnSpc>
                  <a:spcPct val="90000"/>
                </a:lnSpc>
                <a:spcBef>
                  <a:spcPts val="0"/>
                </a:spcBef>
                <a:spcAft>
                  <a:spcPts val="0"/>
                </a:spcAft>
                <a:buClr>
                  <a:srgbClr val="000000"/>
                </a:buClr>
                <a:buSzPts val="2700"/>
                <a:buFont typeface="Arial"/>
                <a:buNone/>
              </a:pPr>
              <a:r>
                <a:rPr b="1" i="0" lang="es-ES" sz="2700" u="none" cap="none" strike="noStrike">
                  <a:solidFill>
                    <a:schemeClr val="lt1"/>
                  </a:solidFill>
                  <a:latin typeface="Arial"/>
                  <a:ea typeface="Arial"/>
                  <a:cs typeface="Arial"/>
                  <a:sym typeface="Arial"/>
                </a:rPr>
                <a:t>C</a:t>
              </a:r>
              <a:r>
                <a:rPr b="0" i="0" lang="es-ES" sz="2700" u="none" cap="none" strike="noStrike">
                  <a:solidFill>
                    <a:schemeClr val="lt1"/>
                  </a:solidFill>
                  <a:latin typeface="Arial"/>
                  <a:ea typeface="Arial"/>
                  <a:cs typeface="Arial"/>
                  <a:sym typeface="Arial"/>
                </a:rPr>
                <a:t>haracter</a:t>
              </a:r>
              <a:endParaRPr b="0" i="0" sz="2700" u="none" cap="none" strike="noStrike">
                <a:solidFill>
                  <a:schemeClr val="lt1"/>
                </a:solidFill>
                <a:latin typeface="Arial"/>
                <a:ea typeface="Arial"/>
                <a:cs typeface="Arial"/>
                <a:sym typeface="Arial"/>
              </a:endParaRPr>
            </a:p>
          </p:txBody>
        </p:sp>
        <p:sp>
          <p:nvSpPr>
            <p:cNvPr id="83" name="Google Shape;83;p6"/>
            <p:cNvSpPr/>
            <p:nvPr/>
          </p:nvSpPr>
          <p:spPr>
            <a:xfrm>
              <a:off x="3727397" y="3649556"/>
              <a:ext cx="3376913" cy="518613"/>
            </a:xfrm>
            <a:prstGeom prst="rect">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6"/>
            <p:cNvSpPr txBox="1"/>
            <p:nvPr/>
          </p:nvSpPr>
          <p:spPr>
            <a:xfrm>
              <a:off x="3727397" y="3649556"/>
              <a:ext cx="3376913" cy="518613"/>
            </a:xfrm>
            <a:prstGeom prst="rect">
              <a:avLst/>
            </a:prstGeom>
            <a:noFill/>
            <a:ln>
              <a:noFill/>
            </a:ln>
          </p:spPr>
          <p:txBody>
            <a:bodyPr anchorCtr="0" anchor="ctr" bIns="17125" lIns="17125" spcFirstLastPara="1" rIns="17125" wrap="square" tIns="17125">
              <a:noAutofit/>
            </a:bodyPr>
            <a:lstStyle/>
            <a:p>
              <a:pPr indent="0" lvl="0" marL="0" marR="0" rtl="0" algn="ctr">
                <a:lnSpc>
                  <a:spcPct val="90000"/>
                </a:lnSpc>
                <a:spcBef>
                  <a:spcPts val="0"/>
                </a:spcBef>
                <a:spcAft>
                  <a:spcPts val="0"/>
                </a:spcAft>
                <a:buClr>
                  <a:srgbClr val="000000"/>
                </a:buClr>
                <a:buSzPts val="2700"/>
                <a:buFont typeface="Arial"/>
                <a:buNone/>
              </a:pPr>
              <a:r>
                <a:rPr b="1" i="0" lang="es-ES" sz="2700" u="none" cap="none" strike="noStrike">
                  <a:solidFill>
                    <a:schemeClr val="lt1"/>
                  </a:solidFill>
                  <a:latin typeface="Arial"/>
                  <a:ea typeface="Arial"/>
                  <a:cs typeface="Arial"/>
                  <a:sym typeface="Arial"/>
                </a:rPr>
                <a:t>C</a:t>
              </a:r>
              <a:r>
                <a:rPr b="0" i="0" lang="es-ES" sz="2700" u="none" cap="none" strike="noStrike">
                  <a:solidFill>
                    <a:schemeClr val="lt1"/>
                  </a:solidFill>
                  <a:latin typeface="Arial"/>
                  <a:ea typeface="Arial"/>
                  <a:cs typeface="Arial"/>
                  <a:sym typeface="Arial"/>
                </a:rPr>
                <a:t>aring</a:t>
              </a:r>
              <a:r>
                <a:rPr b="1" i="0" lang="es-ES" sz="2700" u="none" cap="none" strike="noStrike">
                  <a:solidFill>
                    <a:schemeClr val="lt1"/>
                  </a:solidFill>
                  <a:latin typeface="Helvetica Neue"/>
                  <a:ea typeface="Helvetica Neue"/>
                  <a:cs typeface="Helvetica Neue"/>
                  <a:sym typeface="Helvetica Neue"/>
                </a:rPr>
                <a:t>/</a:t>
              </a:r>
              <a:r>
                <a:rPr b="1" i="0" lang="es-ES" sz="2700" u="none" cap="none" strike="noStrike">
                  <a:solidFill>
                    <a:schemeClr val="lt1"/>
                  </a:solidFill>
                  <a:latin typeface="Arial"/>
                  <a:ea typeface="Arial"/>
                  <a:cs typeface="Arial"/>
                  <a:sym typeface="Arial"/>
                </a:rPr>
                <a:t>C</a:t>
              </a:r>
              <a:r>
                <a:rPr b="0" i="0" lang="es-ES" sz="2700" u="none" cap="none" strike="noStrike">
                  <a:solidFill>
                    <a:schemeClr val="lt1"/>
                  </a:solidFill>
                  <a:latin typeface="Arial"/>
                  <a:ea typeface="Arial"/>
                  <a:cs typeface="Arial"/>
                  <a:sym typeface="Arial"/>
                </a:rPr>
                <a:t>ompassion</a:t>
              </a:r>
              <a:r>
                <a:rPr b="1" i="0" lang="es-ES" sz="2700" u="none" cap="none" strike="noStrike">
                  <a:solidFill>
                    <a:schemeClr val="lt1"/>
                  </a:solidFill>
                  <a:latin typeface="Helvetica Neue"/>
                  <a:ea typeface="Helvetica Neue"/>
                  <a:cs typeface="Helvetica Neue"/>
                  <a:sym typeface="Helvetica Neue"/>
                </a:rPr>
                <a:t> </a:t>
              </a:r>
              <a:endParaRPr b="0" i="0" sz="2700" u="none" cap="none" strike="noStrike">
                <a:solidFill>
                  <a:schemeClr val="lt1"/>
                </a:solidFill>
                <a:latin typeface="Arial"/>
                <a:ea typeface="Arial"/>
                <a:cs typeface="Arial"/>
                <a:sym typeface="Arial"/>
              </a:endParaRPr>
            </a:p>
          </p:txBody>
        </p:sp>
        <p:sp>
          <p:nvSpPr>
            <p:cNvPr id="85" name="Google Shape;85;p6"/>
            <p:cNvSpPr/>
            <p:nvPr/>
          </p:nvSpPr>
          <p:spPr>
            <a:xfrm>
              <a:off x="3727397" y="4425557"/>
              <a:ext cx="3376913" cy="486924"/>
            </a:xfrm>
            <a:prstGeom prst="rect">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6"/>
            <p:cNvSpPr txBox="1"/>
            <p:nvPr/>
          </p:nvSpPr>
          <p:spPr>
            <a:xfrm>
              <a:off x="3727397" y="4425557"/>
              <a:ext cx="3376913" cy="486924"/>
            </a:xfrm>
            <a:prstGeom prst="rect">
              <a:avLst/>
            </a:prstGeom>
            <a:noFill/>
            <a:ln>
              <a:noFill/>
            </a:ln>
          </p:spPr>
          <p:txBody>
            <a:bodyPr anchorCtr="0" anchor="ctr" bIns="17125" lIns="17125" spcFirstLastPara="1" rIns="17125" wrap="square" tIns="17125">
              <a:noAutofit/>
            </a:bodyPr>
            <a:lstStyle/>
            <a:p>
              <a:pPr indent="0" lvl="0" marL="0" marR="0" rtl="0" algn="ctr">
                <a:lnSpc>
                  <a:spcPct val="90000"/>
                </a:lnSpc>
                <a:spcBef>
                  <a:spcPts val="0"/>
                </a:spcBef>
                <a:spcAft>
                  <a:spcPts val="0"/>
                </a:spcAft>
                <a:buClr>
                  <a:srgbClr val="000000"/>
                </a:buClr>
                <a:buSzPts val="2700"/>
                <a:buFont typeface="Arial"/>
                <a:buNone/>
              </a:pPr>
              <a:r>
                <a:rPr b="0" i="0" lang="es-ES" sz="2700" u="none" cap="none" strike="noStrike">
                  <a:solidFill>
                    <a:schemeClr val="lt1"/>
                  </a:solidFill>
                  <a:latin typeface="Arial"/>
                  <a:ea typeface="Arial"/>
                  <a:cs typeface="Arial"/>
                  <a:sym typeface="Arial"/>
                </a:rPr>
                <a:t>+</a:t>
              </a:r>
              <a:r>
                <a:rPr b="0" i="0" lang="es-ES" sz="2700" u="none" cap="none" strike="noStrike">
                  <a:solidFill>
                    <a:schemeClr val="lt1"/>
                  </a:solidFill>
                  <a:latin typeface="Helvetica Neue"/>
                  <a:ea typeface="Helvetica Neue"/>
                  <a:cs typeface="Helvetica Neue"/>
                  <a:sym typeface="Helvetica Neue"/>
                </a:rPr>
                <a:t> </a:t>
              </a:r>
              <a:r>
                <a:rPr b="0" i="0" lang="es-ES" sz="2700" u="none" cap="none" strike="noStrike">
                  <a:solidFill>
                    <a:schemeClr val="lt1"/>
                  </a:solidFill>
                  <a:latin typeface="Arial"/>
                  <a:ea typeface="Arial"/>
                  <a:cs typeface="Arial"/>
                  <a:sym typeface="Arial"/>
                </a:rPr>
                <a:t>6</a:t>
              </a:r>
              <a:r>
                <a:rPr b="0" baseline="30000" i="0" lang="es-ES" sz="2700" u="none" cap="none" strike="noStrike">
                  <a:solidFill>
                    <a:schemeClr val="lt1"/>
                  </a:solidFill>
                  <a:latin typeface="Arial"/>
                  <a:ea typeface="Arial"/>
                  <a:cs typeface="Arial"/>
                  <a:sym typeface="Arial"/>
                </a:rPr>
                <a:t>th</a:t>
              </a:r>
              <a:r>
                <a:rPr b="0" i="0" lang="es-ES" sz="2700" u="none" cap="none" strike="noStrike">
                  <a:solidFill>
                    <a:schemeClr val="lt1"/>
                  </a:solidFill>
                  <a:latin typeface="Helvetica Neue"/>
                  <a:ea typeface="Helvetica Neue"/>
                  <a:cs typeface="Helvetica Neue"/>
                  <a:sym typeface="Helvetica Neue"/>
                </a:rPr>
                <a:t> </a:t>
              </a:r>
              <a:r>
                <a:rPr b="0" i="0" lang="es-ES" sz="2700" u="none" cap="none" strike="noStrike">
                  <a:solidFill>
                    <a:schemeClr val="lt1"/>
                  </a:solidFill>
                  <a:latin typeface="Arial"/>
                  <a:ea typeface="Arial"/>
                  <a:cs typeface="Arial"/>
                  <a:sym typeface="Arial"/>
                </a:rPr>
                <a:t>C</a:t>
              </a:r>
              <a:r>
                <a:rPr b="0" i="0" lang="es-ES" sz="2700" u="none" cap="none" strike="noStrike">
                  <a:solidFill>
                    <a:schemeClr val="lt1"/>
                  </a:solidFill>
                  <a:latin typeface="Helvetica Neue"/>
                  <a:ea typeface="Helvetica Neue"/>
                  <a:cs typeface="Helvetica Neue"/>
                  <a:sym typeface="Helvetica Neue"/>
                </a:rPr>
                <a:t> - </a:t>
              </a:r>
              <a:r>
                <a:rPr b="1" i="0" lang="es-ES" sz="2700" u="none" cap="none" strike="noStrike">
                  <a:solidFill>
                    <a:schemeClr val="lt1"/>
                  </a:solidFill>
                  <a:latin typeface="Arial"/>
                  <a:ea typeface="Arial"/>
                  <a:cs typeface="Arial"/>
                  <a:sym typeface="Arial"/>
                </a:rPr>
                <a:t>C</a:t>
              </a:r>
              <a:r>
                <a:rPr b="0" i="0" lang="es-ES" sz="2700" u="none" cap="none" strike="noStrike">
                  <a:solidFill>
                    <a:schemeClr val="lt1"/>
                  </a:solidFill>
                  <a:latin typeface="Arial"/>
                  <a:ea typeface="Arial"/>
                  <a:cs typeface="Arial"/>
                  <a:sym typeface="Arial"/>
                </a:rPr>
                <a:t>ontribution</a:t>
              </a:r>
              <a:endParaRPr b="0" i="0" sz="2700" u="none" cap="none" strike="noStrike">
                <a:solidFill>
                  <a:schemeClr val="lt1"/>
                </a:solidFill>
                <a:latin typeface="Arial"/>
                <a:ea typeface="Arial"/>
                <a:cs typeface="Arial"/>
                <a:sym typeface="Arial"/>
              </a:endParaRPr>
            </a:p>
          </p:txBody>
        </p:sp>
      </p:grpSp>
    </p:spTree>
  </p:cSld>
  <p:clrMapOvr>
    <a:masterClrMapping/>
  </p:clrMapOvr>
  <p:transition spd="slow">
    <p:wipe dir="l"/>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8"/>
          <p:cNvSpPr txBox="1"/>
          <p:nvPr/>
        </p:nvSpPr>
        <p:spPr>
          <a:xfrm>
            <a:off x="353434" y="2116952"/>
            <a:ext cx="11947202" cy="3293169"/>
          </a:xfrm>
          <a:prstGeom prst="rect">
            <a:avLst/>
          </a:prstGeom>
          <a:noFill/>
          <a:ln>
            <a:noFill/>
          </a:ln>
        </p:spPr>
        <p:txBody>
          <a:bodyPr anchorCtr="0" anchor="t" bIns="45700" lIns="91425" spcFirstLastPara="1" rIns="91425" wrap="square" tIns="45700">
            <a:spAutoFit/>
          </a:bodyPr>
          <a:lstStyle/>
          <a:p>
            <a:pPr indent="-165100" lvl="0" marL="342900" marR="0" rtl="0" algn="just">
              <a:lnSpc>
                <a:spcPct val="100000"/>
              </a:lnSpc>
              <a:spcBef>
                <a:spcPts val="0"/>
              </a:spcBef>
              <a:spcAft>
                <a:spcPts val="0"/>
              </a:spcAft>
              <a:buClr>
                <a:srgbClr val="EC7320"/>
              </a:buClr>
              <a:buSzPts val="2800"/>
              <a:buFont typeface="Noto Sans Symbols"/>
              <a:buNone/>
            </a:pPr>
            <a:r>
              <a:rPr b="1" i="0" lang="es-ES" sz="2800" u="none" cap="none" strike="noStrike">
                <a:solidFill>
                  <a:schemeClr val="dk1"/>
                </a:solidFill>
                <a:latin typeface="Arial"/>
                <a:ea typeface="Arial"/>
                <a:cs typeface="Arial"/>
                <a:sym typeface="Arial"/>
              </a:rPr>
              <a:t>PYD and adolescence: </a:t>
            </a:r>
            <a:endParaRPr b="0" i="0" sz="1400" u="none" cap="none" strike="noStrike">
              <a:solidFill>
                <a:srgbClr val="000000"/>
              </a:solidFill>
              <a:latin typeface="Arial"/>
              <a:ea typeface="Arial"/>
              <a:cs typeface="Arial"/>
              <a:sym typeface="Arial"/>
            </a:endParaRPr>
          </a:p>
          <a:p>
            <a:pPr indent="-165100" lvl="0" marL="342900" marR="0" rtl="0" algn="just">
              <a:lnSpc>
                <a:spcPct val="100000"/>
              </a:lnSpc>
              <a:spcBef>
                <a:spcPts val="0"/>
              </a:spcBef>
              <a:spcAft>
                <a:spcPts val="0"/>
              </a:spcAft>
              <a:buClr>
                <a:srgbClr val="EC7320"/>
              </a:buClr>
              <a:buSzPts val="2800"/>
              <a:buFont typeface="Noto Sans Symbols"/>
              <a:buNone/>
            </a:pPr>
            <a:r>
              <a:t/>
            </a:r>
            <a:endParaRPr b="1" i="1" sz="2800" u="none" cap="none" strike="noStrike">
              <a:solidFill>
                <a:schemeClr val="dk1"/>
              </a:solidFill>
              <a:latin typeface="Arial"/>
              <a:ea typeface="Arial"/>
              <a:cs typeface="Arial"/>
              <a:sym typeface="Arial"/>
            </a:endParaRPr>
          </a:p>
          <a:p>
            <a:pPr indent="-165100" lvl="0" marL="342900" marR="0" rtl="0" algn="just">
              <a:lnSpc>
                <a:spcPct val="100000"/>
              </a:lnSpc>
              <a:spcBef>
                <a:spcPts val="0"/>
              </a:spcBef>
              <a:spcAft>
                <a:spcPts val="0"/>
              </a:spcAft>
              <a:buClr>
                <a:srgbClr val="EC7320"/>
              </a:buClr>
              <a:buSzPts val="2800"/>
              <a:buFont typeface="Noto Sans Symbols"/>
              <a:buNone/>
            </a:pPr>
            <a:r>
              <a:rPr b="1" i="0" lang="es-ES" sz="2400" u="none" cap="none" strike="noStrike">
                <a:solidFill>
                  <a:srgbClr val="C55A11"/>
                </a:solidFill>
                <a:latin typeface="Arial"/>
                <a:ea typeface="Arial"/>
                <a:cs typeface="Arial"/>
                <a:sym typeface="Arial"/>
              </a:rPr>
              <a:t>High level of PYD </a:t>
            </a:r>
            <a:r>
              <a:rPr b="0" i="0" lang="es-ES" sz="2400" u="none" cap="none" strike="noStrike">
                <a:solidFill>
                  <a:schemeClr val="dk1"/>
                </a:solidFill>
                <a:latin typeface="Arial"/>
                <a:ea typeface="Arial"/>
                <a:cs typeface="Arial"/>
                <a:sym typeface="Arial"/>
              </a:rPr>
              <a:t>in preadolescents          optimistic and positive attitude</a:t>
            </a:r>
            <a:endParaRPr b="0" i="0" sz="1400" u="none" cap="none" strike="noStrike">
              <a:solidFill>
                <a:srgbClr val="000000"/>
              </a:solidFill>
              <a:latin typeface="Arial"/>
              <a:ea typeface="Arial"/>
              <a:cs typeface="Arial"/>
              <a:sym typeface="Arial"/>
            </a:endParaRPr>
          </a:p>
          <a:p>
            <a:pPr indent="-165100" lvl="0" marL="342900" marR="0" rtl="0" algn="just">
              <a:lnSpc>
                <a:spcPct val="100000"/>
              </a:lnSpc>
              <a:spcBef>
                <a:spcPts val="0"/>
              </a:spcBef>
              <a:spcAft>
                <a:spcPts val="0"/>
              </a:spcAft>
              <a:buClr>
                <a:srgbClr val="EC7320"/>
              </a:buClr>
              <a:buSzPts val="2800"/>
              <a:buFont typeface="Noto Sans Symbols"/>
              <a:buNone/>
            </a:pPr>
            <a:r>
              <a:t/>
            </a:r>
            <a:endParaRPr b="0" i="0" sz="2400" u="none" cap="none" strike="noStrike">
              <a:solidFill>
                <a:schemeClr val="dk1"/>
              </a:solidFill>
              <a:latin typeface="Arial"/>
              <a:ea typeface="Arial"/>
              <a:cs typeface="Arial"/>
              <a:sym typeface="Arial"/>
            </a:endParaRPr>
          </a:p>
          <a:p>
            <a:pPr indent="-165100" lvl="0" marL="342900" marR="0" rtl="0" algn="just">
              <a:lnSpc>
                <a:spcPct val="100000"/>
              </a:lnSpc>
              <a:spcBef>
                <a:spcPts val="0"/>
              </a:spcBef>
              <a:spcAft>
                <a:spcPts val="0"/>
              </a:spcAft>
              <a:buClr>
                <a:srgbClr val="EC7320"/>
              </a:buClr>
              <a:buSzPts val="2800"/>
              <a:buFont typeface="Noto Sans Symbols"/>
              <a:buNone/>
            </a:pPr>
            <a:r>
              <a:rPr b="1" i="0" lang="es-ES" sz="2400" u="none" cap="none" strike="noStrike">
                <a:solidFill>
                  <a:srgbClr val="C55A11"/>
                </a:solidFill>
                <a:latin typeface="Arial"/>
                <a:ea typeface="Arial"/>
                <a:cs typeface="Arial"/>
                <a:sym typeface="Arial"/>
              </a:rPr>
              <a:t>Low level of PYD </a:t>
            </a:r>
            <a:r>
              <a:rPr b="0" i="0" lang="es-ES" sz="2400" u="none" cap="none" strike="noStrike">
                <a:solidFill>
                  <a:schemeClr val="dk1"/>
                </a:solidFill>
                <a:latin typeface="Arial"/>
                <a:ea typeface="Arial"/>
                <a:cs typeface="Arial"/>
                <a:sym typeface="Arial"/>
              </a:rPr>
              <a:t>in preadolescents           manifestation of more negative</a:t>
            </a:r>
            <a:endParaRPr b="0" i="0" sz="1400" u="none" cap="none" strike="noStrike">
              <a:solidFill>
                <a:srgbClr val="000000"/>
              </a:solidFill>
              <a:latin typeface="Arial"/>
              <a:ea typeface="Arial"/>
              <a:cs typeface="Arial"/>
              <a:sym typeface="Arial"/>
            </a:endParaRPr>
          </a:p>
          <a:p>
            <a:pPr indent="-165100" lvl="0" marL="342900" marR="0" rtl="0" algn="just">
              <a:lnSpc>
                <a:spcPct val="100000"/>
              </a:lnSpc>
              <a:spcBef>
                <a:spcPts val="0"/>
              </a:spcBef>
              <a:spcAft>
                <a:spcPts val="0"/>
              </a:spcAft>
              <a:buClr>
                <a:srgbClr val="EC7320"/>
              </a:buClr>
              <a:buSzPts val="2800"/>
              <a:buFont typeface="Noto Sans Symbols"/>
              <a:buNone/>
            </a:pPr>
            <a:r>
              <a:rPr b="0" i="0" lang="es-ES" sz="2400" u="none" cap="none" strike="noStrike">
                <a:solidFill>
                  <a:schemeClr val="dk1"/>
                </a:solidFill>
                <a:latin typeface="Arial"/>
                <a:ea typeface="Arial"/>
                <a:cs typeface="Arial"/>
                <a:sym typeface="Arial"/>
              </a:rPr>
              <a:t>                                                                      behaviors                </a:t>
            </a:r>
            <a:endParaRPr b="0" i="0" sz="2400" u="none" cap="none" strike="noStrike">
              <a:solidFill>
                <a:srgbClr val="0070C0"/>
              </a:solidFill>
              <a:latin typeface="Arial"/>
              <a:ea typeface="Arial"/>
              <a:cs typeface="Arial"/>
              <a:sym typeface="Arial"/>
            </a:endParaRPr>
          </a:p>
          <a:p>
            <a:pPr indent="-165100" lvl="0" marL="342900" marR="0" rtl="0" algn="just">
              <a:lnSpc>
                <a:spcPct val="100000"/>
              </a:lnSpc>
              <a:spcBef>
                <a:spcPts val="0"/>
              </a:spcBef>
              <a:spcAft>
                <a:spcPts val="0"/>
              </a:spcAft>
              <a:buClr>
                <a:srgbClr val="EC7320"/>
              </a:buClr>
              <a:buSzPts val="2800"/>
              <a:buFont typeface="Noto Sans Symbols"/>
              <a:buNone/>
            </a:pPr>
            <a:r>
              <a:t/>
            </a:r>
            <a:endParaRPr b="0" i="0" sz="2800" u="none" cap="none" strike="noStrike">
              <a:solidFill>
                <a:schemeClr val="dk1"/>
              </a:solidFill>
              <a:latin typeface="Helvetica Neue"/>
              <a:ea typeface="Helvetica Neue"/>
              <a:cs typeface="Helvetica Neue"/>
              <a:sym typeface="Helvetica Neue"/>
            </a:endParaRPr>
          </a:p>
          <a:p>
            <a:pPr indent="-165100" lvl="0" marL="342900" marR="0" rtl="0" algn="just">
              <a:lnSpc>
                <a:spcPct val="100000"/>
              </a:lnSpc>
              <a:spcBef>
                <a:spcPts val="0"/>
              </a:spcBef>
              <a:spcAft>
                <a:spcPts val="0"/>
              </a:spcAft>
              <a:buClr>
                <a:srgbClr val="EC7320"/>
              </a:buClr>
              <a:buSzPts val="2800"/>
              <a:buFont typeface="Noto Sans Symbols"/>
              <a:buNone/>
            </a:pPr>
            <a:r>
              <a:rPr b="0" i="0" lang="es-ES" sz="2800" u="none" cap="none" strike="noStrike">
                <a:solidFill>
                  <a:schemeClr val="dk1"/>
                </a:solidFill>
                <a:latin typeface="Helvetica Neue"/>
                <a:ea typeface="Helvetica Neue"/>
                <a:cs typeface="Helvetica Neue"/>
                <a:sym typeface="Helvetica Neue"/>
              </a:rPr>
              <a:t>	</a:t>
            </a:r>
            <a:endParaRPr b="0" i="0" sz="2800" u="none" cap="none" strike="noStrike">
              <a:solidFill>
                <a:schemeClr val="dk1"/>
              </a:solidFill>
              <a:latin typeface="Helvetica Neue"/>
              <a:ea typeface="Helvetica Neue"/>
              <a:cs typeface="Helvetica Neue"/>
              <a:sym typeface="Helvetica Neue"/>
            </a:endParaRPr>
          </a:p>
        </p:txBody>
      </p:sp>
      <p:sp>
        <p:nvSpPr>
          <p:cNvPr id="93" name="Google Shape;93;p8"/>
          <p:cNvSpPr txBox="1"/>
          <p:nvPr/>
        </p:nvSpPr>
        <p:spPr>
          <a:xfrm>
            <a:off x="3057122" y="738154"/>
            <a:ext cx="8686946" cy="839787"/>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000000"/>
              </a:buClr>
              <a:buSzPts val="2000"/>
              <a:buFont typeface="Arial"/>
              <a:buNone/>
            </a:pPr>
            <a:r>
              <a:rPr b="1" i="0" lang="es-ES" sz="2000" u="none" cap="none" strike="noStrike">
                <a:solidFill>
                  <a:srgbClr val="00B0F0"/>
                </a:solidFill>
                <a:latin typeface="Arial"/>
                <a:ea typeface="Arial"/>
                <a:cs typeface="Arial"/>
                <a:sym typeface="Arial"/>
              </a:rPr>
              <a:t>POSITIVE YOUTH DEVELOPMENT</a:t>
            </a:r>
            <a:endParaRPr b="0" i="0" sz="1400" u="none" cap="none" strike="noStrike">
              <a:solidFill>
                <a:srgbClr val="000000"/>
              </a:solidFill>
              <a:latin typeface="Arial"/>
              <a:ea typeface="Arial"/>
              <a:cs typeface="Arial"/>
              <a:sym typeface="Arial"/>
            </a:endParaRPr>
          </a:p>
        </p:txBody>
      </p:sp>
      <p:sp>
        <p:nvSpPr>
          <p:cNvPr id="94" name="Google Shape;94;p8"/>
          <p:cNvSpPr/>
          <p:nvPr/>
        </p:nvSpPr>
        <p:spPr>
          <a:xfrm>
            <a:off x="5691605" y="3134974"/>
            <a:ext cx="635430" cy="170481"/>
          </a:xfrm>
          <a:prstGeom prst="rightArrow">
            <a:avLst>
              <a:gd fmla="val 50000" name="adj1"/>
              <a:gd fmla="val 50000" name="adj2"/>
            </a:avLst>
          </a:prstGeom>
          <a:solidFill>
            <a:schemeClr val="accent4"/>
          </a:solidFill>
          <a:ln cap="flat" cmpd="sng" w="25400">
            <a:solidFill>
              <a:srgbClr val="BA8C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5" name="Google Shape;95;p8"/>
          <p:cNvSpPr/>
          <p:nvPr/>
        </p:nvSpPr>
        <p:spPr>
          <a:xfrm>
            <a:off x="5691605" y="3849962"/>
            <a:ext cx="635430" cy="170481"/>
          </a:xfrm>
          <a:prstGeom prst="rightArrow">
            <a:avLst>
              <a:gd fmla="val 50000" name="adj1"/>
              <a:gd fmla="val 50000" name="adj2"/>
            </a:avLst>
          </a:prstGeom>
          <a:solidFill>
            <a:schemeClr val="accent4"/>
          </a:solidFill>
          <a:ln cap="flat" cmpd="sng" w="25400">
            <a:solidFill>
              <a:srgbClr val="BA8C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transition spd="slow">
    <p:wipe dir="l"/>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9"/>
          <p:cNvSpPr txBox="1"/>
          <p:nvPr/>
        </p:nvSpPr>
        <p:spPr>
          <a:xfrm>
            <a:off x="866197" y="2814380"/>
            <a:ext cx="10521600" cy="3012984"/>
          </a:xfrm>
          <a:prstGeom prst="rect">
            <a:avLst/>
          </a:prstGeom>
          <a:noFill/>
          <a:ln>
            <a:noFill/>
          </a:ln>
        </p:spPr>
        <p:txBody>
          <a:bodyPr anchorCtr="0" anchor="t" bIns="45700" lIns="91425" spcFirstLastPara="1" rIns="91425" wrap="square" tIns="45700">
            <a:noAutofit/>
          </a:bodyPr>
          <a:lstStyle/>
          <a:p>
            <a:pPr indent="0" lvl="0" marL="0" marR="0" rtl="0" algn="ctr">
              <a:lnSpc>
                <a:spcPct val="70000"/>
              </a:lnSpc>
              <a:spcBef>
                <a:spcPts val="0"/>
              </a:spcBef>
              <a:spcAft>
                <a:spcPts val="0"/>
              </a:spcAft>
              <a:buClr>
                <a:srgbClr val="000000"/>
              </a:buClr>
              <a:buSzPts val="6600"/>
              <a:buFont typeface="Arial"/>
              <a:buNone/>
            </a:pPr>
            <a:r>
              <a:rPr b="1" i="0" lang="es-ES" sz="6600" u="none" cap="none" strike="noStrike">
                <a:solidFill>
                  <a:schemeClr val="lt1"/>
                </a:solidFill>
                <a:latin typeface="Arial"/>
                <a:ea typeface="Arial"/>
                <a:cs typeface="Arial"/>
                <a:sym typeface="Arial"/>
              </a:rPr>
              <a:t>UNIVERSAL DESIGN FOR LEARNING (UDL)</a:t>
            </a:r>
            <a:endParaRPr b="0" i="0" sz="1400" u="none" cap="none" strike="noStrike">
              <a:solidFill>
                <a:srgbClr val="000000"/>
              </a:solidFill>
              <a:latin typeface="Arial"/>
              <a:ea typeface="Arial"/>
              <a:cs typeface="Arial"/>
              <a:sym typeface="Arial"/>
            </a:endParaRPr>
          </a:p>
        </p:txBody>
      </p:sp>
    </p:spTree>
  </p:cSld>
  <p:clrMapOvr>
    <a:masterClrMapping/>
  </p:clrMapOvr>
  <p:transition spd="slow">
    <p:wipe dir="l"/>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0"/>
          <p:cNvSpPr txBox="1"/>
          <p:nvPr/>
        </p:nvSpPr>
        <p:spPr>
          <a:xfrm>
            <a:off x="549000" y="1686425"/>
            <a:ext cx="6569700" cy="3109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s-ES" sz="2800" u="none" cap="none" strike="noStrike">
                <a:solidFill>
                  <a:schemeClr val="dk1"/>
                </a:solidFill>
                <a:latin typeface="Arial"/>
                <a:ea typeface="Arial"/>
                <a:cs typeface="Arial"/>
                <a:sym typeface="Arial"/>
              </a:rPr>
              <a:t>What is UDL?</a:t>
            </a:r>
            <a:endParaRPr b="0" i="0" sz="1400" u="none" cap="none" strike="noStrike">
              <a:solidFill>
                <a:srgbClr val="000000"/>
              </a:solidFill>
              <a:latin typeface="Arial"/>
              <a:ea typeface="Arial"/>
              <a:cs typeface="Arial"/>
              <a:sym typeface="Arial"/>
            </a:endParaRPr>
          </a:p>
          <a:p>
            <a:pPr indent="-279400" lvl="0" marL="635000" marR="0" rtl="0" algn="l">
              <a:lnSpc>
                <a:spcPct val="100000"/>
              </a:lnSpc>
              <a:spcBef>
                <a:spcPts val="0"/>
              </a:spcBef>
              <a:spcAft>
                <a:spcPts val="0"/>
              </a:spcAft>
              <a:buClr>
                <a:srgbClr val="EC7320"/>
              </a:buClr>
              <a:buSzPts val="2800"/>
              <a:buFont typeface="Noto Sans Symbols"/>
              <a:buNone/>
            </a:pPr>
            <a:r>
              <a:t/>
            </a:r>
            <a:endParaRPr b="0" i="0" sz="28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800"/>
              <a:buFont typeface="Arial"/>
              <a:buNone/>
            </a:pPr>
            <a:r>
              <a:rPr b="0" i="0" lang="es-ES" sz="2800" u="none" cap="none" strike="noStrike">
                <a:solidFill>
                  <a:schemeClr val="dk1"/>
                </a:solidFill>
                <a:latin typeface="Arial"/>
                <a:ea typeface="Arial"/>
                <a:cs typeface="Arial"/>
                <a:sym typeface="Arial"/>
              </a:rPr>
              <a:t>A</a:t>
            </a:r>
            <a:r>
              <a:rPr b="0" i="0" lang="es-ES" sz="2800" u="none" cap="none" strike="noStrike">
                <a:solidFill>
                  <a:srgbClr val="000000"/>
                </a:solidFill>
                <a:latin typeface="Arial"/>
                <a:ea typeface="Arial"/>
                <a:cs typeface="Arial"/>
                <a:sym typeface="Arial"/>
              </a:rPr>
              <a:t>n approach to designing curricula - including instructional goals, methods, materials, and assessments - that are flexible enough from the outset to accommodate learner differences. </a:t>
            </a:r>
            <a:endParaRPr b="0" i="0" sz="2800" u="none" cap="none" strike="noStrike">
              <a:solidFill>
                <a:schemeClr val="dk1"/>
              </a:solidFill>
              <a:latin typeface="Arial"/>
              <a:ea typeface="Arial"/>
              <a:cs typeface="Arial"/>
              <a:sym typeface="Arial"/>
            </a:endParaRPr>
          </a:p>
        </p:txBody>
      </p:sp>
      <p:sp>
        <p:nvSpPr>
          <p:cNvPr id="107" name="Google Shape;107;p10"/>
          <p:cNvSpPr txBox="1"/>
          <p:nvPr/>
        </p:nvSpPr>
        <p:spPr>
          <a:xfrm>
            <a:off x="3057122" y="738154"/>
            <a:ext cx="8686946" cy="839787"/>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000000"/>
              </a:buClr>
              <a:buSzPts val="2000"/>
              <a:buFont typeface="Arial"/>
              <a:buNone/>
            </a:pPr>
            <a:r>
              <a:rPr b="1" i="0" lang="es-ES" sz="2000" u="none" cap="none" strike="noStrike">
                <a:solidFill>
                  <a:srgbClr val="00B0F0"/>
                </a:solidFill>
                <a:latin typeface="Arial"/>
                <a:ea typeface="Arial"/>
                <a:cs typeface="Arial"/>
                <a:sym typeface="Arial"/>
              </a:rPr>
              <a:t>UNIVERSAL DESIGN FOR LEARNING (UDL)</a:t>
            </a:r>
            <a:endParaRPr b="0" i="0" sz="1400" u="none" cap="none" strike="noStrike">
              <a:solidFill>
                <a:srgbClr val="000000"/>
              </a:solidFill>
              <a:latin typeface="Arial"/>
              <a:ea typeface="Arial"/>
              <a:cs typeface="Arial"/>
              <a:sym typeface="Arial"/>
            </a:endParaRPr>
          </a:p>
        </p:txBody>
      </p:sp>
      <p:pic>
        <p:nvPicPr>
          <p:cNvPr id="108" name="Google Shape;108;p10"/>
          <p:cNvPicPr preferRelativeResize="0"/>
          <p:nvPr/>
        </p:nvPicPr>
        <p:blipFill rotWithShape="1">
          <a:blip r:embed="rId3">
            <a:alphaModFix/>
          </a:blip>
          <a:srcRect b="0" l="0" r="0" t="0"/>
          <a:stretch/>
        </p:blipFill>
        <p:spPr>
          <a:xfrm>
            <a:off x="7118700" y="1466750"/>
            <a:ext cx="4940951" cy="3548525"/>
          </a:xfrm>
          <a:prstGeom prst="rect">
            <a:avLst/>
          </a:prstGeom>
          <a:noFill/>
          <a:ln>
            <a:noFill/>
          </a:ln>
        </p:spPr>
      </p:pic>
    </p:spTree>
  </p:cSld>
  <p:clrMapOvr>
    <a:masterClrMapping/>
  </p:clrMapOvr>
  <p:transition spd="slow">
    <p:wipe dir="l"/>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5"/>
          <p:cNvSpPr txBox="1"/>
          <p:nvPr/>
        </p:nvSpPr>
        <p:spPr>
          <a:xfrm>
            <a:off x="478563" y="2599318"/>
            <a:ext cx="11450700" cy="1785064"/>
          </a:xfrm>
          <a:prstGeom prst="rect">
            <a:avLst/>
          </a:prstGeom>
          <a:noFill/>
          <a:ln>
            <a:noFill/>
          </a:ln>
        </p:spPr>
        <p:txBody>
          <a:bodyPr anchorCtr="0" anchor="t" bIns="45700" lIns="91425" spcFirstLastPara="1" rIns="91425" wrap="square" tIns="45700">
            <a:spAutoFit/>
          </a:bodyPr>
          <a:lstStyle/>
          <a:p>
            <a:pPr indent="-457200" lvl="0" marL="635000" marR="0" rtl="0" algn="just">
              <a:lnSpc>
                <a:spcPct val="100000"/>
              </a:lnSpc>
              <a:spcBef>
                <a:spcPts val="0"/>
              </a:spcBef>
              <a:spcAft>
                <a:spcPts val="0"/>
              </a:spcAft>
              <a:buClr>
                <a:srgbClr val="EC7320"/>
              </a:buClr>
              <a:buSzPts val="2200"/>
              <a:buFont typeface="Arial"/>
              <a:buAutoNum type="arabicPeriod"/>
            </a:pPr>
            <a:r>
              <a:rPr b="0" i="0" lang="es-ES" sz="2200" u="none" cap="none" strike="noStrike">
                <a:solidFill>
                  <a:srgbClr val="000000"/>
                </a:solidFill>
                <a:latin typeface="Helvetica Neue"/>
                <a:ea typeface="Helvetica Neue"/>
                <a:cs typeface="Helvetica Neue"/>
                <a:sym typeface="Helvetica Neue"/>
              </a:rPr>
              <a:t>Providing </a:t>
            </a:r>
            <a:r>
              <a:rPr b="1" i="0" lang="es-ES" sz="2200" u="none" cap="none" strike="noStrike">
                <a:solidFill>
                  <a:srgbClr val="000000"/>
                </a:solidFill>
                <a:latin typeface="Helvetica Neue"/>
                <a:ea typeface="Helvetica Neue"/>
                <a:cs typeface="Helvetica Neue"/>
                <a:sym typeface="Helvetica Neue"/>
              </a:rPr>
              <a:t>Multiple Means of </a:t>
            </a:r>
            <a:r>
              <a:rPr b="1" i="0" lang="es-ES" sz="2200" u="sng" cap="none" strike="noStrike">
                <a:solidFill>
                  <a:srgbClr val="000000"/>
                </a:solidFill>
                <a:latin typeface="Helvetica Neue"/>
                <a:ea typeface="Helvetica Neue"/>
                <a:cs typeface="Helvetica Neue"/>
                <a:sym typeface="Helvetica Neue"/>
              </a:rPr>
              <a:t>Engagement: </a:t>
            </a:r>
            <a:r>
              <a:rPr b="0" i="0" lang="es-ES" sz="2200" u="none" cap="none" strike="noStrike">
                <a:solidFill>
                  <a:srgbClr val="000000"/>
                </a:solidFill>
                <a:latin typeface="Helvetica Neue"/>
                <a:ea typeface="Helvetica Neue"/>
                <a:cs typeface="Helvetica Neue"/>
                <a:sym typeface="Helvetica Neue"/>
              </a:rPr>
              <a:t>The </a:t>
            </a:r>
            <a:r>
              <a:rPr b="0" i="0" lang="es-ES" sz="2200" u="none" cap="none" strike="noStrike">
                <a:solidFill>
                  <a:srgbClr val="C55A11"/>
                </a:solidFill>
                <a:latin typeface="Helvetica Neue"/>
                <a:ea typeface="Helvetica Neue"/>
                <a:cs typeface="Helvetica Neue"/>
                <a:sym typeface="Helvetica Neue"/>
              </a:rPr>
              <a:t>WHY</a:t>
            </a:r>
            <a:r>
              <a:rPr b="0" i="0" lang="es-ES" sz="2200" u="none" cap="none" strike="noStrike">
                <a:solidFill>
                  <a:srgbClr val="000000"/>
                </a:solidFill>
                <a:latin typeface="Helvetica Neue"/>
                <a:ea typeface="Helvetica Neue"/>
                <a:cs typeface="Helvetica Neue"/>
                <a:sym typeface="Helvetica Neue"/>
              </a:rPr>
              <a:t> of Learning</a:t>
            </a:r>
            <a:r>
              <a:rPr b="1" i="0" lang="es-ES" sz="2200" u="sng" cap="none" strike="noStrike">
                <a:solidFill>
                  <a:srgbClr val="000000"/>
                </a:solidFill>
                <a:latin typeface="Helvetica Neue"/>
                <a:ea typeface="Helvetica Neue"/>
                <a:cs typeface="Helvetica Neue"/>
                <a:sym typeface="Helvetica Neue"/>
              </a:rPr>
              <a:t>    </a:t>
            </a:r>
            <a:endParaRPr b="1" i="0" sz="2200" u="sng" cap="none" strike="noStrike">
              <a:solidFill>
                <a:srgbClr val="000000"/>
              </a:solidFill>
              <a:latin typeface="Helvetica Neue"/>
              <a:ea typeface="Helvetica Neue"/>
              <a:cs typeface="Helvetica Neue"/>
              <a:sym typeface="Helvetica Neue"/>
            </a:endParaRPr>
          </a:p>
          <a:p>
            <a:pPr indent="-317500" lvl="0" marL="774700" marR="0" rtl="0" algn="just">
              <a:lnSpc>
                <a:spcPct val="100000"/>
              </a:lnSpc>
              <a:spcBef>
                <a:spcPts val="0"/>
              </a:spcBef>
              <a:spcAft>
                <a:spcPts val="0"/>
              </a:spcAft>
              <a:buClr>
                <a:srgbClr val="EC7320"/>
              </a:buClr>
              <a:buSzPts val="2200"/>
              <a:buFont typeface="Arial"/>
              <a:buNone/>
            </a:pPr>
            <a:r>
              <a:t/>
            </a:r>
            <a:endParaRPr b="0" i="0" sz="2200" u="none" cap="none" strike="noStrike">
              <a:solidFill>
                <a:schemeClr val="dk1"/>
              </a:solidFill>
              <a:latin typeface="Helvetica Neue"/>
              <a:ea typeface="Helvetica Neue"/>
              <a:cs typeface="Helvetica Neue"/>
              <a:sym typeface="Helvetica Neue"/>
            </a:endParaRPr>
          </a:p>
          <a:p>
            <a:pPr indent="-457200" lvl="0" marL="635000" marR="0" rtl="0" algn="just">
              <a:lnSpc>
                <a:spcPct val="100000"/>
              </a:lnSpc>
              <a:spcBef>
                <a:spcPts val="0"/>
              </a:spcBef>
              <a:spcAft>
                <a:spcPts val="0"/>
              </a:spcAft>
              <a:buClr>
                <a:srgbClr val="EC7320"/>
              </a:buClr>
              <a:buSzPts val="2200"/>
              <a:buFont typeface="Arial"/>
              <a:buAutoNum type="arabicPeriod"/>
            </a:pPr>
            <a:r>
              <a:rPr b="0" i="0" lang="es-ES" sz="2200" u="none" cap="none" strike="noStrike">
                <a:solidFill>
                  <a:srgbClr val="000000"/>
                </a:solidFill>
                <a:latin typeface="Helvetica Neue"/>
                <a:ea typeface="Helvetica Neue"/>
                <a:cs typeface="Helvetica Neue"/>
                <a:sym typeface="Helvetica Neue"/>
              </a:rPr>
              <a:t>Providing </a:t>
            </a:r>
            <a:r>
              <a:rPr b="1" i="0" lang="es-ES" sz="2200" u="none" cap="none" strike="noStrike">
                <a:solidFill>
                  <a:srgbClr val="000000"/>
                </a:solidFill>
                <a:latin typeface="Helvetica Neue"/>
                <a:ea typeface="Helvetica Neue"/>
                <a:cs typeface="Helvetica Neue"/>
                <a:sym typeface="Helvetica Neue"/>
              </a:rPr>
              <a:t>Multiple Means of </a:t>
            </a:r>
            <a:r>
              <a:rPr b="1" i="0" lang="es-ES" sz="2200" u="sng" cap="none" strike="noStrike">
                <a:solidFill>
                  <a:srgbClr val="000000"/>
                </a:solidFill>
                <a:latin typeface="Helvetica Neue"/>
                <a:ea typeface="Helvetica Neue"/>
                <a:cs typeface="Helvetica Neue"/>
                <a:sym typeface="Helvetica Neue"/>
              </a:rPr>
              <a:t>Representation: </a:t>
            </a:r>
            <a:r>
              <a:rPr b="0" i="0" lang="es-ES" sz="2200" u="none" cap="none" strike="noStrike">
                <a:solidFill>
                  <a:srgbClr val="000000"/>
                </a:solidFill>
                <a:latin typeface="Helvetica Neue"/>
                <a:ea typeface="Helvetica Neue"/>
                <a:cs typeface="Helvetica Neue"/>
                <a:sym typeface="Helvetica Neue"/>
              </a:rPr>
              <a:t>The </a:t>
            </a:r>
            <a:r>
              <a:rPr b="0" i="0" lang="es-ES" sz="2200" u="none" cap="none" strike="noStrike">
                <a:solidFill>
                  <a:srgbClr val="C55A11"/>
                </a:solidFill>
                <a:latin typeface="Helvetica Neue"/>
                <a:ea typeface="Helvetica Neue"/>
                <a:cs typeface="Helvetica Neue"/>
                <a:sym typeface="Helvetica Neue"/>
              </a:rPr>
              <a:t>WHAT </a:t>
            </a:r>
            <a:r>
              <a:rPr b="0" i="0" lang="es-ES" sz="2200" u="none" cap="none" strike="noStrike">
                <a:solidFill>
                  <a:srgbClr val="000000"/>
                </a:solidFill>
                <a:latin typeface="Helvetica Neue"/>
                <a:ea typeface="Helvetica Neue"/>
                <a:cs typeface="Helvetica Neue"/>
                <a:sym typeface="Helvetica Neue"/>
              </a:rPr>
              <a:t>of Learning</a:t>
            </a:r>
            <a:endParaRPr b="0" i="0" sz="1400" u="none" cap="none" strike="noStrike">
              <a:solidFill>
                <a:srgbClr val="000000"/>
              </a:solidFill>
              <a:latin typeface="Arial"/>
              <a:ea typeface="Arial"/>
              <a:cs typeface="Arial"/>
              <a:sym typeface="Arial"/>
            </a:endParaRPr>
          </a:p>
          <a:p>
            <a:pPr indent="-317500" lvl="0" marL="774700" marR="0" rtl="0" algn="just">
              <a:lnSpc>
                <a:spcPct val="100000"/>
              </a:lnSpc>
              <a:spcBef>
                <a:spcPts val="0"/>
              </a:spcBef>
              <a:spcAft>
                <a:spcPts val="0"/>
              </a:spcAft>
              <a:buClr>
                <a:srgbClr val="EC7320"/>
              </a:buClr>
              <a:buSzPts val="2200"/>
              <a:buFont typeface="Arial"/>
              <a:buNone/>
            </a:pPr>
            <a:r>
              <a:t/>
            </a:r>
            <a:endParaRPr b="0" i="0" sz="2200" u="none" cap="none" strike="noStrike">
              <a:solidFill>
                <a:srgbClr val="000000"/>
              </a:solidFill>
              <a:latin typeface="Helvetica Neue"/>
              <a:ea typeface="Helvetica Neue"/>
              <a:cs typeface="Helvetica Neue"/>
              <a:sym typeface="Helvetica Neue"/>
            </a:endParaRPr>
          </a:p>
          <a:p>
            <a:pPr indent="-457200" lvl="0" marL="635000" marR="0" rtl="0" algn="just">
              <a:lnSpc>
                <a:spcPct val="100000"/>
              </a:lnSpc>
              <a:spcBef>
                <a:spcPts val="0"/>
              </a:spcBef>
              <a:spcAft>
                <a:spcPts val="0"/>
              </a:spcAft>
              <a:buClr>
                <a:srgbClr val="EC7320"/>
              </a:buClr>
              <a:buSzPts val="2200"/>
              <a:buFont typeface="Arial"/>
              <a:buAutoNum type="arabicPeriod"/>
            </a:pPr>
            <a:r>
              <a:rPr b="0" i="0" lang="es-ES" sz="2200" u="none" cap="none" strike="noStrike">
                <a:solidFill>
                  <a:srgbClr val="000000"/>
                </a:solidFill>
                <a:latin typeface="Helvetica Neue"/>
                <a:ea typeface="Helvetica Neue"/>
                <a:cs typeface="Helvetica Neue"/>
                <a:sym typeface="Helvetica Neue"/>
              </a:rPr>
              <a:t>Providing</a:t>
            </a:r>
            <a:r>
              <a:rPr b="1" i="0" lang="es-ES" sz="2200" u="none" cap="none" strike="noStrike">
                <a:solidFill>
                  <a:srgbClr val="000000"/>
                </a:solidFill>
                <a:latin typeface="Helvetica Neue"/>
                <a:ea typeface="Helvetica Neue"/>
                <a:cs typeface="Helvetica Neue"/>
                <a:sym typeface="Helvetica Neue"/>
              </a:rPr>
              <a:t> Multiple Means of </a:t>
            </a:r>
            <a:r>
              <a:rPr b="1" i="0" lang="es-ES" sz="2200" u="sng" cap="none" strike="noStrike">
                <a:solidFill>
                  <a:srgbClr val="000000"/>
                </a:solidFill>
                <a:latin typeface="Helvetica Neue"/>
                <a:ea typeface="Helvetica Neue"/>
                <a:cs typeface="Helvetica Neue"/>
                <a:sym typeface="Helvetica Neue"/>
              </a:rPr>
              <a:t>Action &amp; Expression: </a:t>
            </a:r>
            <a:r>
              <a:rPr b="0" i="0" lang="es-ES" sz="2200" u="none" cap="none" strike="noStrike">
                <a:solidFill>
                  <a:srgbClr val="000000"/>
                </a:solidFill>
                <a:latin typeface="Helvetica Neue"/>
                <a:ea typeface="Helvetica Neue"/>
                <a:cs typeface="Helvetica Neue"/>
                <a:sym typeface="Helvetica Neue"/>
              </a:rPr>
              <a:t>The </a:t>
            </a:r>
            <a:r>
              <a:rPr b="0" i="0" lang="es-ES" sz="2200" u="none" cap="none" strike="noStrike">
                <a:solidFill>
                  <a:srgbClr val="C55A11"/>
                </a:solidFill>
                <a:latin typeface="Helvetica Neue"/>
                <a:ea typeface="Helvetica Neue"/>
                <a:cs typeface="Helvetica Neue"/>
                <a:sym typeface="Helvetica Neue"/>
              </a:rPr>
              <a:t>HOW</a:t>
            </a:r>
            <a:r>
              <a:rPr b="0" i="0" lang="es-ES" sz="2200" u="none" cap="none" strike="noStrike">
                <a:solidFill>
                  <a:srgbClr val="C00000"/>
                </a:solidFill>
                <a:latin typeface="Helvetica Neue"/>
                <a:ea typeface="Helvetica Neue"/>
                <a:cs typeface="Helvetica Neue"/>
                <a:sym typeface="Helvetica Neue"/>
              </a:rPr>
              <a:t> </a:t>
            </a:r>
            <a:r>
              <a:rPr b="0" i="0" lang="es-ES" sz="2200" u="none" cap="none" strike="noStrike">
                <a:solidFill>
                  <a:srgbClr val="000000"/>
                </a:solidFill>
                <a:latin typeface="Helvetica Neue"/>
                <a:ea typeface="Helvetica Neue"/>
                <a:cs typeface="Helvetica Neue"/>
                <a:sym typeface="Helvetica Neue"/>
              </a:rPr>
              <a:t>of Learning</a:t>
            </a:r>
            <a:endParaRPr b="1" i="1" sz="2200" u="sng" cap="none" strike="noStrike">
              <a:solidFill>
                <a:srgbClr val="000000"/>
              </a:solidFill>
              <a:latin typeface="Helvetica Neue"/>
              <a:ea typeface="Helvetica Neue"/>
              <a:cs typeface="Helvetica Neue"/>
              <a:sym typeface="Helvetica Neue"/>
            </a:endParaRPr>
          </a:p>
        </p:txBody>
      </p:sp>
      <p:sp>
        <p:nvSpPr>
          <p:cNvPr id="115" name="Google Shape;115;p15"/>
          <p:cNvSpPr txBox="1"/>
          <p:nvPr/>
        </p:nvSpPr>
        <p:spPr>
          <a:xfrm>
            <a:off x="727274" y="1986418"/>
            <a:ext cx="4219500" cy="6129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dk1"/>
              </a:buClr>
              <a:buSzPts val="3600"/>
              <a:buFont typeface="Arial"/>
              <a:buNone/>
            </a:pPr>
            <a:r>
              <a:rPr b="1" i="0" lang="es-ES" sz="3600" u="none" cap="none" strike="noStrike">
                <a:solidFill>
                  <a:schemeClr val="dk1"/>
                </a:solidFill>
                <a:latin typeface="Helvetica Neue"/>
                <a:ea typeface="Helvetica Neue"/>
                <a:cs typeface="Helvetica Neue"/>
                <a:sym typeface="Helvetica Neue"/>
              </a:rPr>
              <a:t> </a:t>
            </a:r>
            <a:endParaRPr b="1" i="0" sz="3600" u="none" cap="none" strike="noStrike">
              <a:solidFill>
                <a:schemeClr val="dk1"/>
              </a:solidFill>
              <a:latin typeface="Helvetica Neue"/>
              <a:ea typeface="Helvetica Neue"/>
              <a:cs typeface="Helvetica Neue"/>
              <a:sym typeface="Helvetica Neue"/>
            </a:endParaRPr>
          </a:p>
        </p:txBody>
      </p:sp>
      <p:sp>
        <p:nvSpPr>
          <p:cNvPr id="116" name="Google Shape;116;p15"/>
          <p:cNvSpPr txBox="1"/>
          <p:nvPr/>
        </p:nvSpPr>
        <p:spPr>
          <a:xfrm>
            <a:off x="-289878" y="1759618"/>
            <a:ext cx="6493791" cy="839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0000"/>
              </a:buClr>
              <a:buSzPts val="2400"/>
              <a:buFont typeface="Arial"/>
              <a:buNone/>
            </a:pPr>
            <a:r>
              <a:rPr b="0" i="0" lang="es-ES" sz="2400" u="none" cap="none" strike="noStrike">
                <a:solidFill>
                  <a:srgbClr val="C55A11"/>
                </a:solidFill>
                <a:latin typeface="Helvetica Neue"/>
                <a:ea typeface="Helvetica Neue"/>
                <a:cs typeface="Helvetica Neue"/>
                <a:sym typeface="Helvetica Neue"/>
              </a:rPr>
              <a:t>UDL focuses on 3 key concepts: </a:t>
            </a:r>
            <a:endParaRPr b="0" i="0" sz="2400" u="none" cap="none" strike="noStrike">
              <a:solidFill>
                <a:srgbClr val="C55A11"/>
              </a:solidFill>
              <a:latin typeface="Helvetica Neue"/>
              <a:ea typeface="Helvetica Neue"/>
              <a:cs typeface="Helvetica Neue"/>
              <a:sym typeface="Helvetica Neue"/>
            </a:endParaRPr>
          </a:p>
        </p:txBody>
      </p:sp>
      <p:sp>
        <p:nvSpPr>
          <p:cNvPr id="117" name="Google Shape;117;p15"/>
          <p:cNvSpPr txBox="1"/>
          <p:nvPr/>
        </p:nvSpPr>
        <p:spPr>
          <a:xfrm>
            <a:off x="3057122" y="738154"/>
            <a:ext cx="8686946" cy="839787"/>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000000"/>
              </a:buClr>
              <a:buSzPts val="2000"/>
              <a:buFont typeface="Arial"/>
              <a:buNone/>
            </a:pPr>
            <a:r>
              <a:rPr b="1" i="0" lang="es-ES" sz="2000" u="none" cap="none" strike="noStrike">
                <a:solidFill>
                  <a:srgbClr val="00B0F0"/>
                </a:solidFill>
                <a:latin typeface="Helvetica Neue"/>
                <a:ea typeface="Helvetica Neue"/>
                <a:cs typeface="Helvetica Neue"/>
                <a:sym typeface="Helvetica Neue"/>
              </a:rPr>
              <a:t>UNIVERSAL DESIGN FOR LEARNING (UDL)</a:t>
            </a:r>
            <a:endParaRPr b="0" i="0" sz="1400" u="none" cap="none" strike="noStrike">
              <a:solidFill>
                <a:srgbClr val="000000"/>
              </a:solidFill>
              <a:latin typeface="Arial"/>
              <a:ea typeface="Arial"/>
              <a:cs typeface="Arial"/>
              <a:sym typeface="Arial"/>
            </a:endParaRPr>
          </a:p>
        </p:txBody>
      </p:sp>
    </p:spTree>
  </p:cSld>
  <p:clrMapOvr>
    <a:masterClrMapping/>
  </p:clrMapOvr>
  <p:transition spd="slow">
    <p:wipe dir="l"/>
  </p:transition>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2021-02-16T14:32:26Z</dcterms:created>
  <dc:creator>Óscar Muñoz</dc:creator>
</cp:coreProperties>
</file>