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Helvetica Neue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8" roundtripDataSignature="AMtx7mgaOIxumoa6Dk9p0Xdmf4zlh32E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6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9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2" name="Google Shape;13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58" name="Google Shape;158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178" name="Google Shape;178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0" name="Google Shape;7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5" name="Google Shape;8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/>
          <p:nvPr>
            <p:ph idx="1" type="body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botella, firmar, azul, naranja&#10;&#10;Descripción generada automáticamente" id="16" name="Google Shape;1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7" name="Google Shape;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/>
        </p:nvSpPr>
        <p:spPr>
          <a:xfrm>
            <a:off x="1028700" y="435307"/>
            <a:ext cx="10248901" cy="1007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idx="1" type="body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9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botella, firmar, azul, naranja&#10;&#10;Descripción generada automáticamente" id="28" name="Google Shape;2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29" name="Google Shape;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grupo de personas en un salón de clases&#10;&#10;Descripción generada automáticamente con confianza media" id="10" name="Google Shape;10;p24"/>
          <p:cNvPicPr preferRelativeResize="0"/>
          <p:nvPr/>
        </p:nvPicPr>
        <p:blipFill rotWithShape="1">
          <a:blip r:embed="rId1">
            <a:alphaModFix amt="25000"/>
          </a:blip>
          <a:srcRect b="0" l="0" r="0"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13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grupo de personas en un salón de clases&#10;&#10;Descripción generada automáticamente con confianza media" id="19" name="Google Shape;19;p26"/>
          <p:cNvPicPr preferRelativeResize="0"/>
          <p:nvPr/>
        </p:nvPicPr>
        <p:blipFill rotWithShape="1">
          <a:blip r:embed="rId1">
            <a:alphaModFix amt="25000"/>
          </a:blip>
          <a:srcRect b="0" l="0" r="2024" t="1717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botella, firmar, azul, naranja&#10;&#10;Descripción generada automáticamente" id="20" name="Google Shape;2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21" name="Google Shape;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280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Creatividad Inclusiva por medio de la Educación Artística</a:t>
            </a:r>
            <a:endParaRPr b="1" i="0" sz="2800" u="none" cap="none" strike="noStrike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2634825" y="4196875"/>
            <a:ext cx="70119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lang="en-GB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n que contiene firmar, botella, azul, parada&#10;&#10;Descripción generada automáticamente"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23730" y="1582975"/>
            <a:ext cx="113037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lang="en-GB" sz="2800">
                <a:solidFill>
                  <a:srgbClr val="C55A11"/>
                </a:solidFill>
              </a:rPr>
              <a:t>énero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Evidencia: </a:t>
            </a:r>
            <a:endParaRPr b="1" sz="2000">
              <a:solidFill>
                <a:schemeClr val="dk1"/>
              </a:solidFill>
            </a:endParaRPr>
          </a:p>
          <a:p>
            <a:pPr indent="-342900" lvl="0" marL="1081087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Los sistemas educativos suelen perpetuar las desigualdades de género en lugar de cuestionarlas.</a:t>
            </a:r>
            <a:endParaRPr sz="2000">
              <a:solidFill>
                <a:schemeClr val="dk1"/>
              </a:solidFill>
            </a:endParaRPr>
          </a:p>
          <a:p>
            <a:pPr indent="-342900" lvl="0" marL="1081087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En todo el mundo, las niñas tienen un acceso más limitado a la educación que los niños.</a:t>
            </a:r>
            <a:endParaRPr sz="2000">
              <a:solidFill>
                <a:schemeClr val="dk1"/>
              </a:solidFill>
            </a:endParaRPr>
          </a:p>
          <a:p>
            <a:pPr indent="-342900" lvl="0" marL="1081087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Las familias inmigrantes, tras llegar a Europa, pueden retener a sus hijas en la escuela.</a:t>
            </a:r>
            <a:endParaRPr sz="2000">
              <a:solidFill>
                <a:schemeClr val="dk1"/>
              </a:solidFill>
            </a:endParaRPr>
          </a:p>
          <a:p>
            <a:pPr indent="-342900" lvl="0" marL="1081087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En algunos países (raramente en Europa), los niños y las niñas estudian por separado, especialmente a partir de cierta edad.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Migración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204625" y="1374800"/>
            <a:ext cx="11892000" cy="58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800">
                <a:solidFill>
                  <a:srgbClr val="C55A11"/>
                </a:solidFill>
              </a:rPr>
              <a:t> Preparación del profesorado</a:t>
            </a:r>
            <a:endParaRPr b="1" sz="2800">
              <a:solidFill>
                <a:srgbClr val="C55A1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C55A1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C55A11"/>
              </a:solidFill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950">
                <a:solidFill>
                  <a:schemeClr val="dk1"/>
                </a:solidFill>
              </a:rPr>
              <a:t>Los profesores, como parte de la sociedad, tienen </a:t>
            </a:r>
            <a:r>
              <a:rPr b="1" lang="en-GB" sz="1950">
                <a:solidFill>
                  <a:schemeClr val="dk1"/>
                </a:solidFill>
              </a:rPr>
              <a:t>estereotipos y prejuicios</a:t>
            </a:r>
            <a:r>
              <a:rPr lang="en-GB" sz="1950">
                <a:solidFill>
                  <a:schemeClr val="dk1"/>
                </a:solidFill>
              </a:rPr>
              <a:t> relacionados con la diversidad:</a:t>
            </a:r>
            <a:endParaRPr b="1" i="1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5" lvl="0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950"/>
              <a:buChar char="o"/>
            </a:pPr>
            <a:r>
              <a:rPr b="1" i="1" lang="en-GB" sz="1950">
                <a:solidFill>
                  <a:schemeClr val="dk1"/>
                </a:solidFill>
              </a:rPr>
              <a:t>Estereotipos: </a:t>
            </a:r>
            <a:r>
              <a:rPr lang="en-GB" sz="1950">
                <a:solidFill>
                  <a:schemeClr val="dk1"/>
                </a:solidFill>
              </a:rPr>
              <a:t>discriminación racial, roles de género, estereotipos culturales. </a:t>
            </a:r>
            <a:endParaRPr sz="1950">
              <a:solidFill>
                <a:schemeClr val="dk1"/>
              </a:solidFill>
            </a:endParaRPr>
          </a:p>
          <a:p>
            <a:pPr indent="-339725" lvl="0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950"/>
              <a:buChar char="o"/>
            </a:pPr>
            <a:r>
              <a:rPr b="1" i="1" lang="en-GB" sz="1950">
                <a:solidFill>
                  <a:schemeClr val="dk1"/>
                </a:solidFill>
              </a:rPr>
              <a:t>Prejuicios: </a:t>
            </a:r>
            <a:r>
              <a:rPr lang="en-GB" sz="1950">
                <a:solidFill>
                  <a:schemeClr val="dk1"/>
                </a:solidFill>
              </a:rPr>
              <a:t>la dificultad de enseñar en un aula multicultural de forma eficaz o de proporcionar EI.</a:t>
            </a:r>
            <a:endParaRPr sz="195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50">
                <a:solidFill>
                  <a:schemeClr val="dk1"/>
                </a:solidFill>
              </a:rPr>
              <a:t>Necesidades de los profesores:</a:t>
            </a:r>
            <a:endParaRPr b="1" sz="1950">
              <a:solidFill>
                <a:schemeClr val="dk1"/>
              </a:solidFill>
            </a:endParaRPr>
          </a:p>
          <a:p>
            <a:pPr indent="-339725" lvl="0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950"/>
              <a:buChar char="o"/>
            </a:pPr>
            <a:r>
              <a:rPr lang="en-GB" sz="1950">
                <a:solidFill>
                  <a:schemeClr val="dk1"/>
                </a:solidFill>
              </a:rPr>
              <a:t>Formación para afrontar estos retos;</a:t>
            </a:r>
            <a:endParaRPr sz="1950">
              <a:solidFill>
                <a:schemeClr val="dk1"/>
              </a:solidFill>
            </a:endParaRPr>
          </a:p>
          <a:p>
            <a:pPr indent="-339725" lvl="0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950"/>
              <a:buChar char="o"/>
            </a:pPr>
            <a:r>
              <a:rPr lang="en-GB" sz="1950">
                <a:solidFill>
                  <a:schemeClr val="dk1"/>
                </a:solidFill>
              </a:rPr>
              <a:t>Ajustar el estilo de enseñanza a la enseñanza de una clase diversa;</a:t>
            </a:r>
            <a:endParaRPr sz="1950">
              <a:solidFill>
                <a:schemeClr val="dk1"/>
              </a:solidFill>
            </a:endParaRPr>
          </a:p>
          <a:p>
            <a:pPr indent="-339725" lvl="0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950"/>
              <a:buChar char="o"/>
            </a:pPr>
            <a:r>
              <a:rPr lang="en-GB" sz="1950">
                <a:solidFill>
                  <a:schemeClr val="dk1"/>
                </a:solidFill>
              </a:rPr>
              <a:t>Seguir el plan de estudios y, al mismo tiempo, enseñar una nueva lengua a algunos alumnos;</a:t>
            </a:r>
            <a:endParaRPr sz="1950">
              <a:solidFill>
                <a:schemeClr val="dk1"/>
              </a:solidFill>
            </a:endParaRPr>
          </a:p>
          <a:p>
            <a:pPr indent="-339725" lvl="0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950"/>
              <a:buChar char="o"/>
            </a:pPr>
            <a:r>
              <a:rPr lang="en-GB" sz="1950">
                <a:solidFill>
                  <a:schemeClr val="dk1"/>
                </a:solidFill>
              </a:rPr>
              <a:t>Considerar la posibilidad de proporcionar tiempo extra a algunos de los nuevos alumnos inmigrantes.</a:t>
            </a:r>
            <a:endParaRPr sz="195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5934" y="1706341"/>
            <a:ext cx="912897" cy="91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Migración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808567" y="1853333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7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NECESIDADES ESPECIALES Y DISCAPACIDADES</a:t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30"/>
              <a:buFont typeface="Arial"/>
              <a:buNone/>
            </a:pPr>
            <a:r>
              <a:t/>
            </a:r>
            <a:endParaRPr b="1" i="0" sz="533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525625" y="1474200"/>
            <a:ext cx="107325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2800">
                <a:solidFill>
                  <a:srgbClr val="C55A11"/>
                </a:solidFill>
              </a:rPr>
              <a:t>Discapacidades</a:t>
            </a:r>
            <a:endParaRPr b="1" sz="2800">
              <a:solidFill>
                <a:srgbClr val="C55A1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GB" sz="2000">
                <a:solidFill>
                  <a:schemeClr val="dk1"/>
                </a:solidFill>
              </a:rPr>
              <a:t>Discapacidad: </a:t>
            </a:r>
            <a:r>
              <a:rPr i="1" lang="en-GB" sz="2000">
                <a:solidFill>
                  <a:schemeClr val="dk1"/>
                </a:solidFill>
              </a:rPr>
              <a:t>condición física, mental o psicológica que limita la actividad de una persona.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</a:t>
            </a:r>
            <a:r>
              <a:rPr lang="en-GB" sz="2000">
                <a:solidFill>
                  <a:schemeClr val="dk1"/>
                </a:solidFill>
              </a:rPr>
              <a:t>capacidades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dk1"/>
                </a:solidFill>
              </a:rPr>
              <a:t>¿Cuáles son los retos provocados por las discapacidades?</a:t>
            </a:r>
            <a:endParaRPr b="1" i="1" sz="2000">
              <a:solidFill>
                <a:schemeClr val="dk1"/>
              </a:solidFill>
            </a:endParaRPr>
          </a:p>
          <a:p>
            <a:pPr indent="-317500" lvl="0" marL="6318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Dificultad para acceder a diversos servicios sanitarios;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la dificultad para acceder al empleo y a la educación;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la actitud de otras personas.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873398" y="2625375"/>
            <a:ext cx="74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/>
              <a:t>innata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2873398" y="3164850"/>
            <a:ext cx="112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/>
              <a:t>adquirida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/>
          <p:nvPr/>
        </p:nvSpPr>
        <p:spPr>
          <a:xfrm rot="8372687">
            <a:off x="2454228" y="2733142"/>
            <a:ext cx="548814" cy="588187"/>
          </a:xfrm>
          <a:prstGeom prst="leftUpArrow">
            <a:avLst/>
          </a:prstGeom>
          <a:solidFill>
            <a:schemeClr val="accent2"/>
          </a:solidFill>
          <a:ln cap="flat" cmpd="sng" w="25400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Discapacidades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 amt="31000"/>
          </a:blip>
          <a:srcRect b="0" l="0" r="30588" t="0"/>
          <a:stretch/>
        </p:blipFill>
        <p:spPr>
          <a:xfrm>
            <a:off x="7160525" y="3313688"/>
            <a:ext cx="4488624" cy="16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687025" y="1616175"/>
            <a:ext cx="10934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800">
                <a:solidFill>
                  <a:srgbClr val="C55A11"/>
                </a:solidFill>
              </a:rPr>
              <a:t>Discapacidades, educación especial y EI</a:t>
            </a:r>
            <a:endParaRPr b="1" sz="2800">
              <a:solidFill>
                <a:srgbClr val="C55A1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La preparación de los niños con necesidades educativas especiales (NEE) para la educación inclusiva es complicada porque necesita</a:t>
            </a:r>
            <a:endParaRPr sz="2000">
              <a:solidFill>
                <a:schemeClr val="dk1"/>
              </a:solidFill>
            </a:endParaRPr>
          </a:p>
          <a:p>
            <a:pPr indent="-317500" lvl="0" marL="798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  adaptar el currículo</a:t>
            </a:r>
            <a:endParaRPr sz="2000">
              <a:solidFill>
                <a:schemeClr val="dk1"/>
              </a:solidFill>
            </a:endParaRPr>
          </a:p>
          <a:p>
            <a:pPr indent="-317500" lvl="0" marL="798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  adaptación de los métodos de enseñanza</a:t>
            </a:r>
            <a:endParaRPr sz="2000">
              <a:solidFill>
                <a:schemeClr val="dk1"/>
              </a:solidFill>
            </a:endParaRPr>
          </a:p>
          <a:p>
            <a:pPr indent="-317500" lvl="0" marL="798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  modificación de las técnicas de evaluación</a:t>
            </a:r>
            <a:endParaRPr sz="2000">
              <a:solidFill>
                <a:schemeClr val="dk1"/>
              </a:solidFill>
            </a:endParaRPr>
          </a:p>
          <a:p>
            <a:pPr indent="-317500" lvl="0" marL="798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  disposiciones de accesibilidad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Discapacidades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/>
          <p:nvPr/>
        </p:nvSpPr>
        <p:spPr>
          <a:xfrm>
            <a:off x="541282" y="1645469"/>
            <a:ext cx="114507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C55A11"/>
                </a:solidFill>
              </a:rPr>
              <a:t>Superar los retos de la educación inclusiva para niños con discapacidad</a:t>
            </a:r>
            <a:endParaRPr b="0" i="0" sz="2400" u="none" cap="none" strike="noStrik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63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Ubicar adecuadamente a los alumnos con discapacidad en el aula</a:t>
            </a:r>
            <a:endParaRPr sz="2000">
              <a:solidFill>
                <a:schemeClr val="dk1"/>
              </a:solidFill>
            </a:endParaRPr>
          </a:p>
          <a:p>
            <a:pPr indent="-127000" lvl="0" marL="63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Proporcionar un trato igualitario</a:t>
            </a:r>
            <a:endParaRPr sz="2000">
              <a:solidFill>
                <a:schemeClr val="dk1"/>
              </a:solidFill>
            </a:endParaRPr>
          </a:p>
          <a:p>
            <a:pPr indent="-127000" lvl="0" marL="63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Diseñar un plan educativo individual</a:t>
            </a:r>
            <a:endParaRPr sz="2000">
              <a:solidFill>
                <a:schemeClr val="dk1"/>
              </a:solidFill>
            </a:endParaRPr>
          </a:p>
          <a:p>
            <a:pPr indent="-127000" lvl="0" marL="63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Crear un círculo de amigos</a:t>
            </a:r>
            <a:endParaRPr sz="2000">
              <a:solidFill>
                <a:schemeClr val="dk1"/>
              </a:solidFill>
            </a:endParaRPr>
          </a:p>
          <a:p>
            <a:pPr indent="-127000" lvl="0" marL="63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Adoptar o aplicar el llamado Diseño Universal para el Aprendizaje (DUA)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2" name="Google Shape;142;p32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Discapacidades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/>
          <p:nvPr/>
        </p:nvSpPr>
        <p:spPr>
          <a:xfrm>
            <a:off x="808567" y="18533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7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GB"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POBREZA </a:t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GB"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FINANCIEROS Y DIGITALIZACIÓN</a:t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/>
        </p:nvSpPr>
        <p:spPr>
          <a:xfrm>
            <a:off x="518573" y="1639903"/>
            <a:ext cx="114507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2800">
                <a:solidFill>
                  <a:srgbClr val="C55A11"/>
                </a:solidFill>
              </a:rPr>
              <a:t>Pobreza Retos Financieros Y Digitalización</a:t>
            </a:r>
            <a:endParaRPr b="1" sz="2800">
              <a:solidFill>
                <a:srgbClr val="C55A11"/>
              </a:solidFill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b="1" i="1" lang="en-GB" sz="2000">
                <a:solidFill>
                  <a:schemeClr val="dk1"/>
                </a:solidFill>
              </a:rPr>
              <a:t>Pobreza: </a:t>
            </a:r>
            <a:r>
              <a:rPr lang="en-GB" sz="2000">
                <a:solidFill>
                  <a:schemeClr val="dk1"/>
                </a:solidFill>
              </a:rPr>
              <a:t>está intrínsecamente ligada a una gran variedad de problemas que afectan directa o indirectamente a la educación, como: el hambre y la malnutrición, la falta de hogar/albergue, la mala atención sanitaria, las anomalías y las discapacidades. 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Efectos de la pobreza para las escuelas:</a:t>
            </a:r>
            <a:endParaRPr sz="2000">
              <a:solidFill>
                <a:schemeClr val="dk1"/>
              </a:solidFill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>
                <a:solidFill>
                  <a:schemeClr val="dk1"/>
                </a:solidFill>
              </a:rPr>
              <a:t>Instalaciones - La mayoría de las escuelas carecen de adaptaciones que garanticen la accesibilidad de los niños con discapacidades físicas debido a los grandes costes.</a:t>
            </a:r>
            <a:endParaRPr sz="2000">
              <a:solidFill>
                <a:schemeClr val="dk1"/>
              </a:solidFill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>
                <a:solidFill>
                  <a:schemeClr val="dk1"/>
                </a:solidFill>
              </a:rPr>
              <a:t>Personal - El personal adicional requiere financiación adicional.         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54" name="Google Shape;154;p35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3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Pobreza Retos Financieros Y Digitalización</a:t>
            </a:r>
            <a:endParaRPr b="1" sz="23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/>
        </p:nvSpPr>
        <p:spPr>
          <a:xfrm>
            <a:off x="263000" y="1545350"/>
            <a:ext cx="81567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dk1"/>
                </a:solidFill>
              </a:rPr>
              <a:t>Efectos de la pobreza en la familia:</a:t>
            </a:r>
            <a:endParaRPr b="1" i="1" sz="2000">
              <a:solidFill>
                <a:schemeClr val="dk1"/>
              </a:solidFill>
            </a:endParaRPr>
          </a:p>
          <a:p>
            <a:pPr indent="-342900" lvl="3" marL="6826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>
                <a:solidFill>
                  <a:schemeClr val="dk1"/>
                </a:solidFill>
              </a:rPr>
              <a:t>Incapacidad de los padres para ayudar a sus hijos en el estudio;</a:t>
            </a:r>
            <a:endParaRPr sz="2000">
              <a:solidFill>
                <a:schemeClr val="dk1"/>
              </a:solidFill>
            </a:endParaRPr>
          </a:p>
          <a:p>
            <a:pPr indent="-342900" lvl="3" marL="6826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>
                <a:solidFill>
                  <a:schemeClr val="dk1"/>
                </a:solidFill>
              </a:rPr>
              <a:t>Los padres no pueden asegurar una nutrición adecuada para sus hijos.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>
                <a:solidFill>
                  <a:srgbClr val="C55A11"/>
                </a:solidFill>
              </a:rPr>
              <a:t>Gastos relacionados con la educación que suponen un reto para las familias con bajos ingresos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4812" lvl="0" marL="7477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>
                <a:solidFill>
                  <a:schemeClr val="dk1"/>
                </a:solidFill>
              </a:rPr>
              <a:t>Libros de texto y materiales</a:t>
            </a:r>
            <a:endParaRPr sz="2000">
              <a:solidFill>
                <a:schemeClr val="dk1"/>
              </a:solidFill>
            </a:endParaRPr>
          </a:p>
          <a:p>
            <a:pPr indent="-404812" lvl="0" marL="7477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>
                <a:solidFill>
                  <a:schemeClr val="dk1"/>
                </a:solidFill>
              </a:rPr>
              <a:t>Ropa</a:t>
            </a:r>
            <a:endParaRPr sz="2000">
              <a:solidFill>
                <a:schemeClr val="dk1"/>
              </a:solidFill>
            </a:endParaRPr>
          </a:p>
          <a:p>
            <a:pPr indent="-404812" lvl="0" marL="7477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>
                <a:solidFill>
                  <a:schemeClr val="dk1"/>
                </a:solidFill>
              </a:rPr>
              <a:t>Transporte</a:t>
            </a:r>
            <a:endParaRPr sz="2000">
              <a:solidFill>
                <a:schemeClr val="dk1"/>
              </a:solidFill>
            </a:endParaRPr>
          </a:p>
          <a:p>
            <a:pPr indent="-404812" lvl="0" marL="7477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>
                <a:solidFill>
                  <a:schemeClr val="dk1"/>
                </a:solidFill>
              </a:rPr>
              <a:t>Digitalización.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61" name="Google Shape;161;p36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3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Pobreza Retos Financieros Y Digitalización</a:t>
            </a:r>
            <a:endParaRPr b="1" sz="23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2" name="Google Shape;162;p36"/>
          <p:cNvPicPr preferRelativeResize="0"/>
          <p:nvPr/>
        </p:nvPicPr>
        <p:blipFill rotWithShape="1">
          <a:blip r:embed="rId3">
            <a:alphaModFix amt="39000"/>
          </a:blip>
          <a:srcRect b="0" l="0" r="0" t="0"/>
          <a:stretch/>
        </p:blipFill>
        <p:spPr>
          <a:xfrm>
            <a:off x="8098400" y="2720875"/>
            <a:ext cx="3538426" cy="23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/>
          <p:nvPr/>
        </p:nvSpPr>
        <p:spPr>
          <a:xfrm>
            <a:off x="808567" y="20692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7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GB"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SUPERDOTACIÓN</a:t>
            </a:r>
            <a:endParaRPr b="1" sz="533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/>
        </p:nvSpPr>
        <p:spPr>
          <a:xfrm>
            <a:off x="532036" y="1557260"/>
            <a:ext cx="112434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1"/>
                </a:solidFill>
              </a:rPr>
              <a:t>¿Cuáles son los principales retos de la inclusión?</a:t>
            </a:r>
            <a:endParaRPr b="1" sz="2600">
              <a:solidFill>
                <a:schemeClr val="dk1"/>
              </a:solidFill>
            </a:endParaRPr>
          </a:p>
          <a:p>
            <a:pPr indent="-336550" lvl="0" marL="1082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400">
                <a:solidFill>
                  <a:schemeClr val="dk1"/>
                </a:solidFill>
              </a:rPr>
              <a:t>Migración</a:t>
            </a:r>
            <a:endParaRPr sz="2400">
              <a:solidFill>
                <a:schemeClr val="dk1"/>
              </a:solidFill>
            </a:endParaRPr>
          </a:p>
          <a:p>
            <a:pPr indent="-336550" lvl="0" marL="1082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400">
                <a:solidFill>
                  <a:schemeClr val="dk1"/>
                </a:solidFill>
              </a:rPr>
              <a:t>Necesidades especiales y discapacidades</a:t>
            </a:r>
            <a:endParaRPr sz="2400">
              <a:solidFill>
                <a:schemeClr val="dk1"/>
              </a:solidFill>
            </a:endParaRPr>
          </a:p>
          <a:p>
            <a:pPr indent="-336550" lvl="0" marL="1082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400">
                <a:solidFill>
                  <a:schemeClr val="dk1"/>
                </a:solidFill>
              </a:rPr>
              <a:t>Pobreza, retos financieros y digitalización</a:t>
            </a:r>
            <a:endParaRPr sz="2400">
              <a:solidFill>
                <a:schemeClr val="dk1"/>
              </a:solidFill>
            </a:endParaRPr>
          </a:p>
          <a:p>
            <a:pPr indent="-336550" lvl="0" marL="1082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400">
                <a:solidFill>
                  <a:schemeClr val="dk1"/>
                </a:solidFill>
              </a:rPr>
              <a:t>Superdotación</a:t>
            </a:r>
            <a:endParaRPr sz="2400">
              <a:solidFill>
                <a:schemeClr val="dk1"/>
              </a:solidFill>
            </a:endParaRPr>
          </a:p>
          <a:p>
            <a:pPr indent="-336550" lvl="0" marL="1082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400">
                <a:solidFill>
                  <a:schemeClr val="dk1"/>
                </a:solidFill>
              </a:rPr>
              <a:t>La pandemia de Covid-19 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885294" y="79442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para la inclusión y la educación</a:t>
            </a:r>
            <a:endParaRPr b="1" sz="20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0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 txBox="1"/>
          <p:nvPr/>
        </p:nvSpPr>
        <p:spPr>
          <a:xfrm>
            <a:off x="509506" y="1566613"/>
            <a:ext cx="114507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2800">
                <a:solidFill>
                  <a:srgbClr val="C55A11"/>
                </a:solidFill>
              </a:rPr>
              <a:t>superdotación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2000">
                <a:solidFill>
                  <a:schemeClr val="dk1"/>
                </a:solidFill>
              </a:rPr>
              <a:t>Alumnos superdotados: </a:t>
            </a:r>
            <a:r>
              <a:rPr lang="en-GB" sz="2000">
                <a:solidFill>
                  <a:schemeClr val="dk1"/>
                </a:solidFill>
              </a:rPr>
              <a:t>talentosos, creativos e innovadores, pero inexplicablemente ignorados en su necesidad de aprender de una manera particular.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6318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1" lang="en-GB" sz="2000">
                <a:solidFill>
                  <a:schemeClr val="dk1"/>
                </a:solidFill>
              </a:rPr>
              <a:t>Niños superdotados verbalmente</a:t>
            </a:r>
            <a:endParaRPr i="1" sz="2000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1" lang="en-GB" sz="2000">
                <a:solidFill>
                  <a:schemeClr val="dk1"/>
                </a:solidFill>
              </a:rPr>
              <a:t>Niños superdotados visuales-espaciales </a:t>
            </a:r>
            <a:endParaRPr i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C55A11"/>
                </a:solidFill>
              </a:rPr>
              <a:t>¿Atiende la educación a las necesidades de los superdotados?</a:t>
            </a:r>
            <a:endParaRPr b="1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El entorno escolar no ofrece las oportunidades y condiciones más adecuadas para que aprendan o demuestren lo que saben;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Los profesores tienen una capacidad limitada para detectar e identificar las múltiples manifestaciones de la superdotación.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9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Superdotación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1"/>
          <p:cNvSpPr txBox="1"/>
          <p:nvPr/>
        </p:nvSpPr>
        <p:spPr>
          <a:xfrm>
            <a:off x="498874" y="1428390"/>
            <a:ext cx="114507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C55A11"/>
                </a:solidFill>
              </a:rPr>
              <a:t>Niños con doble excepción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manifiestan una combinación de capacidades y aprendizajes excepcionales (muy dotados en matemáticas, escritura o música)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    &amp;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tienen problemas que afectan a su aprendizaje (TDAH, dislexia, discalculia, autismo)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Retos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17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Si se les identifica con éxito, es difícil conseguir el apoyo que necesitan en la escuela;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Si no se les identifica, no se les desafía de forma significativa y se frustran y angustian.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81" name="Google Shape;181;p41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Superdotación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/>
          <p:nvPr/>
        </p:nvSpPr>
        <p:spPr>
          <a:xfrm>
            <a:off x="643275" y="1420775"/>
            <a:ext cx="107871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Lista de algunos rasgos generales de comportamiento que pueden presentar los niños superdotados: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Son curiosos y están motivados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Hacer muchas preguntas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Tienen buena memoria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Retener rápidamente la información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Dominan la lectura a una edad temprana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Demostrar una gran capacidad matemática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Pensar de forma independiente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Expresan opiniones únicas y originales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Poseen habilidades de pensamiento de alto nivel y de resolución de problemas</a:t>
            </a:r>
            <a:endParaRPr sz="2000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Tienen un fuerte sentido de la justicia y les gusta participar en debates sobre temas de actualidad y problemas de la vida real.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88" name="Google Shape;188;p43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Superdotación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p43"/>
          <p:cNvPicPr preferRelativeResize="0"/>
          <p:nvPr/>
        </p:nvPicPr>
        <p:blipFill rotWithShape="1">
          <a:blip r:embed="rId3">
            <a:alphaModFix amt="29000"/>
          </a:blip>
          <a:srcRect b="0" l="0" r="0" t="0"/>
          <a:stretch/>
        </p:blipFill>
        <p:spPr>
          <a:xfrm>
            <a:off x="7584400" y="2123688"/>
            <a:ext cx="3935150" cy="26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6"/>
          <p:cNvSpPr txBox="1"/>
          <p:nvPr/>
        </p:nvSpPr>
        <p:spPr>
          <a:xfrm>
            <a:off x="808567" y="20819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7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AMENAZAS COVID-19</a:t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9"/>
          <p:cNvSpPr txBox="1"/>
          <p:nvPr/>
        </p:nvSpPr>
        <p:spPr>
          <a:xfrm>
            <a:off x="527134" y="1652792"/>
            <a:ext cx="114507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C55A11"/>
                </a:solidFill>
              </a:rPr>
              <a:t>Desafíos del aprendizaje a distancia en alumnos vulnerables: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/>
              <a:t>barreras para comprometerse con la tecnología;</a:t>
            </a:r>
            <a:endParaRPr sz="2000"/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/>
              <a:t>riesgo de explotación;</a:t>
            </a:r>
            <a:endParaRPr sz="2000"/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/>
              <a:t>acceso limitado a una atención sanitaria de calidad, violencia familiar, abandono o abusos</a:t>
            </a:r>
            <a:endParaRPr sz="2000"/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/>
              <a:t>falta de alimentación adecuada al no tener acceso a comidas escolares gratuitas o subvencionadas y malnutrición</a:t>
            </a:r>
            <a:endParaRPr sz="2000"/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/>
              <a:t>acceso reducido a apoyos educativos e intervenciones de aprendizaje individualizadas</a:t>
            </a:r>
            <a:endParaRPr sz="2000"/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/>
              <a:t>la pérdida de conexiones sociales;</a:t>
            </a:r>
            <a:endParaRPr sz="2000"/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/>
              <a:t>la falta de recursos accesibles para los alumnos ciegos o sordos, aunque exista la tecnología;</a:t>
            </a:r>
            <a:endParaRPr sz="2000"/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/>
              <a:t>la lucha contra el trabajo independiente frente a un ordenador para los alumnos con déficit de atención, trastorno de hiperactividad o alumnos sensibles al cambio, como los que padecen trastornos del espectro autista.</a:t>
            </a:r>
            <a:endParaRPr sz="2000"/>
          </a:p>
        </p:txBody>
      </p:sp>
      <p:sp>
        <p:nvSpPr>
          <p:cNvPr id="201" name="Google Shape;201;p49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Amenazas COVID-19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 txBox="1"/>
          <p:nvPr/>
        </p:nvSpPr>
        <p:spPr>
          <a:xfrm>
            <a:off x="554181" y="1891874"/>
            <a:ext cx="114507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C55A11"/>
                </a:solidFill>
              </a:rPr>
              <a:t>Servicios esenciales que se limitaron o perdieron debido al cierre de escuelas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682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/>
              <a:t>acceso a programas de nutrición y suplementos nutricionales en las escuelas</a:t>
            </a:r>
            <a:endParaRPr sz="2000"/>
          </a:p>
          <a:p>
            <a:pPr indent="-342900" lvl="0" marL="682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/>
              <a:t>el acceso a la atención especializada o de rehabilitación</a:t>
            </a:r>
            <a:endParaRPr sz="2000"/>
          </a:p>
          <a:p>
            <a:pPr indent="-342900" lvl="0" marL="682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/>
              <a:t>acceso a los servicios formales de salud mental y apoyo psicosocia</a:t>
            </a:r>
            <a:r>
              <a:rPr lang="en-GB" sz="2000"/>
              <a:t>l </a:t>
            </a:r>
            <a:r>
              <a:rPr lang="en-GB" sz="2000"/>
              <a:t> que suelen ofrecerse en las escuelas;</a:t>
            </a:r>
            <a:endParaRPr sz="2000"/>
          </a:p>
          <a:p>
            <a:pPr indent="-342900" lvl="0" marL="682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/>
              <a:t>los servicios sociales y las salvaguardias.</a:t>
            </a:r>
            <a:endParaRPr sz="2000"/>
          </a:p>
          <a:p>
            <a:pPr indent="-317500" lvl="0" marL="682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1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Amenazas COVID-19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3"/>
          <p:cNvSpPr txBox="1"/>
          <p:nvPr/>
        </p:nvSpPr>
        <p:spPr>
          <a:xfrm>
            <a:off x="619025" y="1843650"/>
            <a:ext cx="110706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C55A11"/>
                </a:solidFill>
              </a:rPr>
              <a:t>El camino hacia la recuperación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La recuperación de la educación tiene como objetivo garantizar que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509587" lvl="0" marL="1143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/>
              <a:buChar char="o"/>
            </a:pPr>
            <a:r>
              <a:rPr b="1" lang="en-GB" sz="2000">
                <a:solidFill>
                  <a:schemeClr val="dk1"/>
                </a:solidFill>
              </a:rPr>
              <a:t>Ningún niño se quede atrás</a:t>
            </a:r>
            <a:r>
              <a:rPr lang="en-GB" sz="2000">
                <a:solidFill>
                  <a:schemeClr val="dk1"/>
                </a:solidFill>
              </a:rPr>
              <a:t> - garantizar que todos los niños y jóvenes vuelvan a la escuela y reciban un apoyo integral para tener éxito.</a:t>
            </a:r>
            <a:endParaRPr sz="2000">
              <a:solidFill>
                <a:schemeClr val="dk1"/>
              </a:solidFill>
            </a:endParaRPr>
          </a:p>
          <a:p>
            <a:pPr indent="-509587" lvl="0" marL="1143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/>
              <a:buChar char="o"/>
            </a:pPr>
            <a:r>
              <a:rPr b="1" lang="en-GB" sz="2000">
                <a:solidFill>
                  <a:schemeClr val="dk1"/>
                </a:solidFill>
              </a:rPr>
              <a:t>Que todos los niños aprendan:</a:t>
            </a:r>
            <a:r>
              <a:rPr lang="en-GB" sz="2000">
                <a:solidFill>
                  <a:schemeClr val="dk1"/>
                </a:solidFill>
              </a:rPr>
              <a:t> acelerar el aprendizaje y acabar con la brecha digital.</a:t>
            </a:r>
            <a:endParaRPr sz="2000">
              <a:solidFill>
                <a:schemeClr val="dk1"/>
              </a:solidFill>
            </a:endParaRPr>
          </a:p>
          <a:p>
            <a:pPr indent="-509587" lvl="0" marL="1143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/>
              <a:buChar char="o"/>
            </a:pPr>
            <a:r>
              <a:rPr b="1" lang="en-GB" sz="2000">
                <a:solidFill>
                  <a:schemeClr val="dk1"/>
                </a:solidFill>
              </a:rPr>
              <a:t>Todos los profesores estén capacitados</a:t>
            </a:r>
            <a:r>
              <a:rPr lang="en-GB" sz="2000">
                <a:solidFill>
                  <a:schemeClr val="dk1"/>
                </a:solidFill>
              </a:rPr>
              <a:t> - apoyando al personal docente.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15" name="Google Shape;215;p53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Amenazas COVID-19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/>
        </p:nvSpPr>
        <p:spPr>
          <a:xfrm>
            <a:off x="938231" y="2190972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1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Gracias por tu atención.</a:t>
            </a:r>
            <a:endParaRPr b="1" sz="14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8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t/>
            </a:r>
            <a:endParaRPr b="1" sz="8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1" name="Google Shape;2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232" y="3073753"/>
            <a:ext cx="5377735" cy="330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/>
        </p:nvSpPr>
        <p:spPr>
          <a:xfrm>
            <a:off x="808567" y="2026958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7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6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</a:t>
            </a:r>
            <a:r>
              <a:rPr b="1" lang="en-GB"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CIÓN</a:t>
            </a:r>
            <a:endParaRPr b="1" i="0" sz="6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30"/>
              <a:buFont typeface="Arial"/>
              <a:buNone/>
            </a:pPr>
            <a:r>
              <a:t/>
            </a:r>
            <a:endParaRPr b="1" i="0" sz="533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/>
        </p:nvSpPr>
        <p:spPr>
          <a:xfrm>
            <a:off x="693725" y="1588200"/>
            <a:ext cx="110049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/>
              <a:t>Los principales factores de riesgo/retos </a:t>
            </a:r>
            <a:r>
              <a:rPr lang="en-GB" sz="2400"/>
              <a:t>relacionados con la inclusión en la educación, apuntalados por la migración: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7" marL="798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i="1" lang="en-GB" sz="2400"/>
              <a:t>Barreras lingüísticas</a:t>
            </a:r>
            <a:endParaRPr i="1" sz="2400"/>
          </a:p>
          <a:p>
            <a:pPr indent="-342900" lvl="7" marL="798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i="1" lang="en-GB" sz="2400"/>
              <a:t>Cultura</a:t>
            </a:r>
            <a:endParaRPr i="1" sz="2400"/>
          </a:p>
          <a:p>
            <a:pPr indent="-342900" lvl="7" marL="798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i="1" lang="en-GB" sz="2400"/>
              <a:t>Salud mental</a:t>
            </a:r>
            <a:endParaRPr i="1" sz="2400"/>
          </a:p>
          <a:p>
            <a:pPr indent="-342900" lvl="7" marL="798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i="1" lang="en-GB" sz="2400"/>
              <a:t>Raza, género y religión</a:t>
            </a:r>
            <a:endParaRPr i="1" sz="2400"/>
          </a:p>
          <a:p>
            <a:pPr indent="-342900" lvl="7" marL="798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i="1" lang="en-GB" sz="2400"/>
              <a:t>Preparación de los profesores</a:t>
            </a:r>
            <a:endParaRPr i="1" sz="2400"/>
          </a:p>
          <a:p>
            <a:pPr indent="0" lvl="0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</a:t>
            </a: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ción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3">
            <a:alphaModFix amt="43000"/>
          </a:blip>
          <a:srcRect b="0" l="0" r="0" t="0"/>
          <a:stretch/>
        </p:blipFill>
        <p:spPr>
          <a:xfrm>
            <a:off x="6388075" y="2409749"/>
            <a:ext cx="5107024" cy="268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/>
        </p:nvSpPr>
        <p:spPr>
          <a:xfrm>
            <a:off x="621950" y="1545900"/>
            <a:ext cx="7557600" cy="4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800">
                <a:solidFill>
                  <a:srgbClr val="C55A11"/>
                </a:solidFill>
              </a:rPr>
              <a:t>Barreras lingüísticas</a:t>
            </a:r>
            <a:endParaRPr b="1" sz="2800">
              <a:solidFill>
                <a:srgbClr val="C55A11"/>
              </a:solidFill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</a:rPr>
              <a:t>¿Cuáles son los principales problemas causados por las barreras lingüísticas para los estudiantes inmigrantes?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3075" lvl="0" marL="860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/>
              <a:t>no pueden comprender el material y necesitan repetirlo </a:t>
            </a:r>
            <a:endParaRPr sz="2000"/>
          </a:p>
          <a:p>
            <a:pPr indent="-473075" lvl="0" marL="860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/>
              <a:t>disminución de la confianza en sí mismo</a:t>
            </a:r>
            <a:endParaRPr sz="2000"/>
          </a:p>
          <a:p>
            <a:pPr indent="-473075" lvl="0" marL="860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/>
              <a:t>más horas después de la escuela para evitar retrasarse en el material</a:t>
            </a:r>
            <a:endParaRPr sz="2000"/>
          </a:p>
          <a:p>
            <a:pPr indent="-473075" lvl="0" marL="860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/>
              <a:t>lucha con los problemas sociales y con la exclusión </a:t>
            </a:r>
            <a:endParaRPr sz="20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0375" lvl="0" marL="860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Migración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8179550" y="2261863"/>
            <a:ext cx="3773700" cy="2665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/>
        </p:nvSpPr>
        <p:spPr>
          <a:xfrm>
            <a:off x="623225" y="1631800"/>
            <a:ext cx="10816800" cy="4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en-GB" sz="28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Cultur</a:t>
            </a:r>
            <a:r>
              <a:rPr b="1" lang="en-GB" sz="2800">
                <a:solidFill>
                  <a:srgbClr val="C55A11"/>
                </a:solidFill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683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/>
              <a:t>Retos multifacéticos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4662" lvl="0" marL="10302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en-GB" sz="2000"/>
              <a:t>Comunicación no verbal diferente, que da lugar a malentendidos entre los profesores y los alumnos inmigrantes y entre los compañeros de clase (acoso, burlas, exclusión, frustración, confusión).</a:t>
            </a:r>
            <a:endParaRPr sz="20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74662" lvl="0" marL="10302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en-GB" sz="2000"/>
              <a:t>Estereotipos causados por la tergiversación de las características culturales de los alumnos inmigrantes.</a:t>
            </a:r>
            <a:endParaRPr sz="20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74662" lvl="0" marL="10302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en-GB" sz="2000"/>
              <a:t>Inseguridad de afiliación social - depresión</a:t>
            </a:r>
            <a:endParaRPr sz="20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73" name="Google Shape;73;p11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Migración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/>
        </p:nvSpPr>
        <p:spPr>
          <a:xfrm>
            <a:off x="932475" y="1474000"/>
            <a:ext cx="103017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2800">
                <a:solidFill>
                  <a:srgbClr val="C55A11"/>
                </a:solidFill>
              </a:rPr>
              <a:t>Salud mental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Afecta directamente al rendimiento de los estudiantes</a:t>
            </a:r>
            <a:endParaRPr sz="2000">
              <a:solidFill>
                <a:schemeClr val="dk1"/>
              </a:solidFill>
            </a:endParaRPr>
          </a:p>
          <a:p>
            <a:pPr indent="-342900" lvl="0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El problema principal: el estrés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El </a:t>
            </a:r>
            <a:r>
              <a:rPr b="1" lang="en-GB" sz="2000">
                <a:solidFill>
                  <a:schemeClr val="dk1"/>
                </a:solidFill>
              </a:rPr>
              <a:t>trastorno de estrés postraumático </a:t>
            </a:r>
            <a:r>
              <a:rPr lang="en-GB" sz="2000">
                <a:solidFill>
                  <a:schemeClr val="dk1"/>
                </a:solidFill>
              </a:rPr>
              <a:t>resulta en</a:t>
            </a:r>
            <a:r>
              <a:rPr b="1" lang="en-GB" sz="2000">
                <a:solidFill>
                  <a:schemeClr val="dk1"/>
                </a:solidFill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6075" lvl="0" marL="7477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Falta de concentración </a:t>
            </a:r>
            <a:endParaRPr sz="2000">
              <a:solidFill>
                <a:schemeClr val="dk1"/>
              </a:solidFill>
            </a:endParaRPr>
          </a:p>
          <a:p>
            <a:pPr indent="-346075" lvl="0" marL="7477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Bajo rendimiento escolar</a:t>
            </a:r>
            <a:endParaRPr sz="2000">
              <a:solidFill>
                <a:schemeClr val="dk1"/>
              </a:solidFill>
            </a:endParaRPr>
          </a:p>
          <a:p>
            <a:pPr indent="-346075" lvl="0" marL="7477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Dificultad para adaptarse al nuevo entorno</a:t>
            </a:r>
            <a:endParaRPr sz="2000">
              <a:solidFill>
                <a:schemeClr val="dk1"/>
              </a:solidFill>
            </a:endParaRPr>
          </a:p>
          <a:p>
            <a:pPr indent="-346075" lvl="0" marL="7477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Los estudiantes se sienten marginados</a:t>
            </a:r>
            <a:endParaRPr sz="2000">
              <a:solidFill>
                <a:schemeClr val="dk1"/>
              </a:solidFill>
            </a:endParaRPr>
          </a:p>
          <a:p>
            <a:pPr indent="-346075" lvl="0" marL="7477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Los alumnos a veces resuelven los conflictos con violencia y agresividad.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80" name="Google Shape;80;p12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Migración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3">
            <a:alphaModFix amt="29000"/>
          </a:blip>
          <a:srcRect b="0" l="0" r="0" t="0"/>
          <a:stretch/>
        </p:blipFill>
        <p:spPr>
          <a:xfrm>
            <a:off x="7980525" y="1473988"/>
            <a:ext cx="3155075" cy="40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765225" y="1460075"/>
            <a:ext cx="108678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b="1" lang="en-GB" sz="2800">
                <a:solidFill>
                  <a:srgbClr val="C55A11"/>
                </a:solidFill>
              </a:rPr>
              <a:t>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dk1"/>
                </a:solidFill>
              </a:rPr>
              <a:t>Conciencia racial: </a:t>
            </a:r>
            <a:r>
              <a:rPr lang="en-GB" sz="2000">
                <a:solidFill>
                  <a:schemeClr val="dk1"/>
                </a:solidFill>
              </a:rPr>
              <a:t>está en el centro de una enseñanza eficaz en un aula multicultural. </a:t>
            </a:r>
            <a:r>
              <a:rPr b="1" i="1" lang="en-GB" sz="2000">
                <a:solidFill>
                  <a:schemeClr val="dk1"/>
                </a:solidFill>
              </a:rPr>
              <a:t> </a:t>
            </a:r>
            <a:endParaRPr b="1" i="1"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dk1"/>
                </a:solidFill>
              </a:rPr>
              <a:t>Lo que deben hacer los profesores: </a:t>
            </a:r>
            <a:r>
              <a:rPr lang="en-GB" sz="2000">
                <a:solidFill>
                  <a:schemeClr val="dk1"/>
                </a:solidFill>
              </a:rPr>
              <a:t>considerar formas de desarrollar un clima de clase inclusivo que respete a todos los alumnos del aula. 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El acoso racial conduce a: 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>
              <a:solidFill>
                <a:schemeClr val="dk1"/>
              </a:solidFill>
            </a:endParaRPr>
          </a:p>
          <a:p>
            <a:pPr indent="-398462" lvl="0" marL="7985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depresión</a:t>
            </a:r>
            <a:endParaRPr sz="2000">
              <a:solidFill>
                <a:schemeClr val="dk1"/>
              </a:solidFill>
            </a:endParaRPr>
          </a:p>
          <a:p>
            <a:pPr indent="-398462" lvl="0" marL="7985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conflictos</a:t>
            </a:r>
            <a:endParaRPr sz="2000">
              <a:solidFill>
                <a:schemeClr val="dk1"/>
              </a:solidFill>
            </a:endParaRPr>
          </a:p>
          <a:p>
            <a:pPr indent="-398462" lvl="0" marL="7985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exclusión</a:t>
            </a:r>
            <a:endParaRPr sz="2000">
              <a:solidFill>
                <a:schemeClr val="dk1"/>
              </a:solidFill>
            </a:endParaRPr>
          </a:p>
          <a:p>
            <a:pPr indent="-398462" lvl="0" marL="7985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maltrato físico.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Migración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 amt="27000"/>
          </a:blip>
          <a:srcRect b="0" l="0" r="0" t="0"/>
          <a:stretch/>
        </p:blipFill>
        <p:spPr>
          <a:xfrm>
            <a:off x="6931225" y="3020225"/>
            <a:ext cx="4280175" cy="26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25275" y="1170650"/>
            <a:ext cx="77949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Religi</a:t>
            </a:r>
            <a:r>
              <a:rPr b="1" lang="en-GB" sz="2800">
                <a:solidFill>
                  <a:srgbClr val="C55A11"/>
                </a:solidFill>
              </a:rPr>
              <a:t>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46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Es una </a:t>
            </a:r>
            <a:r>
              <a:rPr b="1" lang="en-GB" sz="2000">
                <a:solidFill>
                  <a:schemeClr val="dk1"/>
                </a:solidFill>
              </a:rPr>
              <a:t>barrera </a:t>
            </a:r>
            <a:r>
              <a:rPr lang="en-GB" sz="2000">
                <a:solidFill>
                  <a:schemeClr val="dk1"/>
                </a:solidFill>
              </a:rPr>
              <a:t>debido a: </a:t>
            </a:r>
            <a:endParaRPr sz="2000">
              <a:solidFill>
                <a:schemeClr val="dk1"/>
              </a:solidFill>
            </a:endParaRPr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las divergencias entre los días festivos y los valores;</a:t>
            </a:r>
            <a:endParaRPr sz="2000">
              <a:solidFill>
                <a:schemeClr val="dk1"/>
              </a:solidFill>
            </a:endParaRPr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la falta de comprensión de las prácticas y su aceptación.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Esto da lugar a: </a:t>
            </a:r>
            <a:endParaRPr sz="2000">
              <a:solidFill>
                <a:schemeClr val="dk1"/>
              </a:solidFill>
            </a:endParaRPr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 conflictos</a:t>
            </a:r>
            <a:endParaRPr sz="2000">
              <a:solidFill>
                <a:schemeClr val="dk1"/>
              </a:solidFill>
            </a:endParaRPr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 insultos</a:t>
            </a:r>
            <a:endParaRPr sz="2000">
              <a:solidFill>
                <a:schemeClr val="dk1"/>
              </a:solidFill>
            </a:endParaRPr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 discriminación</a:t>
            </a:r>
            <a:endParaRPr sz="2000">
              <a:solidFill>
                <a:schemeClr val="dk1"/>
              </a:solidFill>
            </a:endParaRPr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 exclusión del proceso educativo</a:t>
            </a:r>
            <a:endParaRPr sz="2000">
              <a:solidFill>
                <a:schemeClr val="dk1"/>
              </a:solidFill>
            </a:endParaRPr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 relaciones sociales en la escuela afectadas.</a:t>
            </a:r>
            <a:endParaRPr sz="2000">
              <a:solidFill>
                <a:schemeClr val="dk1"/>
              </a:solidFill>
            </a:endParaRPr>
          </a:p>
          <a:p>
            <a:pPr indent="0" lvl="0" marL="746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Retos regionales para la inclusión y la educación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Migración</a:t>
            </a:r>
            <a:endParaRPr b="1" sz="25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 amt="42000"/>
          </a:blip>
          <a:srcRect b="0" l="0" r="0" t="0"/>
          <a:stretch/>
        </p:blipFill>
        <p:spPr>
          <a:xfrm>
            <a:off x="7728175" y="1865450"/>
            <a:ext cx="4001875" cy="340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2021-02-16T14:32:26Z</dcterms:created>
  <dc:creator>Óscar Muñoz</dc:creator>
</cp:coreProperties>
</file>