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3" r:id="rId46"/>
  </p:sldIdLst>
  <p:sldSz cx="12192000" cy="6858000"/>
  <p:notesSz cx="6858000" cy="9144000"/>
  <p:embeddedFontLst>
    <p:embeddedFont>
      <p:font typeface="Helvetica Neue" charset="0"/>
      <p:regular r:id="rId48"/>
      <p:bold r:id="rId49"/>
      <p:italic r:id="rId50"/>
      <p:boldItalic r:id="rId51"/>
    </p:embeddedFont>
    <p:embeddedFont>
      <p:font typeface="Calibri"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NUlvCd5ZvSB2U9/Reb7Lh7xyy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1" d="100"/>
          <a:sy n="51" d="100"/>
        </p:scale>
        <p:origin x="-91" y="-143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800" dirty="0">
                <a:solidFill>
                  <a:srgbClr val="000000"/>
                </a:solidFill>
                <a:latin typeface="Arial"/>
                <a:ea typeface="Arial"/>
                <a:cs typeface="Arial"/>
                <a:sym typeface="Arial"/>
              </a:rPr>
              <a:t>Katılımcılar bu etkinliğe katılarak yaratıcılıklarını ve işbirliği becerilerini güçlendireceklerdir. Etkinlik, tüm katılımcıları “farklı düşünmeye” ve QR koduna dönüştürülecek bir konu bulmaya teşvik eder. Bu aktivite, sosyal ve davranışsal nedenlerle oluşan dışlanma sorunlarının üstesinden gelinmesine yardımcı olabilir. Gerçekten de, nihai bir ortak çalışma yaratmak için katılımcıların öğretilen konuyla meşgul olmalarına ve karşılıklı olarak birbirlerine saygı duymalarına yardımcı olur.</a:t>
            </a:r>
            <a:endParaRPr/>
          </a:p>
        </p:txBody>
      </p:sp>
      <p:sp>
        <p:nvSpPr>
          <p:cNvPr id="117" name="Google Shape;11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90195" marR="0" lvl="0" indent="-228600" algn="just" rtl="0">
              <a:lnSpc>
                <a:spcPct val="100000"/>
              </a:lnSpc>
              <a:spcBef>
                <a:spcPts val="600"/>
              </a:spcBef>
              <a:spcAft>
                <a:spcPts val="0"/>
              </a:spcAft>
              <a:buSzPts val="1400"/>
              <a:buNone/>
            </a:pPr>
            <a:r>
              <a:rPr lang="es-ES" sz="1200" dirty="0">
                <a:solidFill>
                  <a:srgbClr val="000000"/>
                </a:solidFill>
                <a:latin typeface="Arial"/>
                <a:ea typeface="Arial"/>
                <a:cs typeface="Arial"/>
                <a:sym typeface="Arial"/>
              </a:rPr>
              <a:t>NOT: Katılımcıların bulduklarını işaretleyebilecekleri bir görev sayfası yapmaları önerilir.</a:t>
            </a:r>
          </a:p>
          <a:p>
            <a:pPr marL="290195" marR="0" lvl="0" indent="-228600" algn="just" rtl="0">
              <a:lnSpc>
                <a:spcPct val="100000"/>
              </a:lnSpc>
              <a:spcBef>
                <a:spcPts val="600"/>
              </a:spcBef>
              <a:spcAft>
                <a:spcPts val="0"/>
              </a:spcAft>
              <a:buSzPts val="1400"/>
              <a:buNone/>
            </a:pPr>
            <a:r>
              <a:rPr lang="es-ES" sz="1200" dirty="0">
                <a:solidFill>
                  <a:srgbClr val="000000"/>
                </a:solidFill>
                <a:latin typeface="Arial"/>
                <a:ea typeface="Arial"/>
                <a:cs typeface="Arial"/>
                <a:sym typeface="Arial"/>
              </a:rPr>
              <a:t>Toplanan bilgilerle katılımcılar, konuyu daha iyi  anlayabilmek için bilgileri kullanan bir faaliyete dahil edilmelidir. Örneğin, bulunan bilgileri sıraya koymak veya sanat eserleri yaratmak için  veya ilham olarak kullanmak vb.</a:t>
            </a:r>
            <a:endParaRPr/>
          </a:p>
        </p:txBody>
      </p:sp>
      <p:sp>
        <p:nvSpPr>
          <p:cNvPr id="124" name="Google Shape;12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dirty="0" smtClean="0">
                <a:solidFill>
                  <a:srgbClr val="00B0F0"/>
                </a:solidFill>
                <a:latin typeface="Helvetica Neue"/>
                <a:ea typeface="Helvetica Neue"/>
                <a:cs typeface="Helvetica Neue"/>
                <a:sym typeface="Helvetica Neue"/>
              </a:rPr>
              <a:t>Konunuzu ve gelecek ay için gelecek konuları/üniteleri göz önünde bulundurun ve konunuza ait içerikle ancak ek sanatsal etkinliklerle QR kodlu bir etkinlik taslağı oluşturun, örn. Okulda halka açık olarak sergilenecek olan grup kolajı için QR kodlu görseller kullanılacaktır. Kodlanmış görsellere ulaşmak, belirli bir konu/üniteye ilişkin bilimsel soruları yanıtlamayı gerektirecektir. Öğretmen, öğrencilerin bilimsel sorulara hazırlanmaları için (video veya okuma materyali olarak) içerik düzenleyebilir (bu videonun ilk yarısında ters yüz sınıf metodolojisi açıklanmaktadır: https://youtu.be/h7tN1ZbyGno)</a:t>
            </a:r>
            <a:endParaRPr/>
          </a:p>
        </p:txBody>
      </p:sp>
      <p:sp>
        <p:nvSpPr>
          <p:cNvPr id="138" name="Google Shape;13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pPr marL="0" lvl="0" indent="0" algn="r" rtl="0">
                <a:lnSpc>
                  <a:spcPct val="100000"/>
                </a:lnSpc>
                <a:spcBef>
                  <a:spcPts val="0"/>
                </a:spcBef>
                <a:spcAft>
                  <a:spcPts val="0"/>
                </a:spcAft>
                <a:buClr>
                  <a:srgbClr val="000000"/>
                </a:buClr>
                <a:buSzPts val="1200"/>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İyi uygulamalara başlamadan önce birkaç giriş cümlesi söyleyin, örneğin: 1993 yılında Türkiye Milli Eğitim Bakanlığı üstün yetenekli çocukların eğitimi için bir proje başlattı. Bu çalışmalar sonucunda üstün yetenekli öğrencilerin bilim ve sanat alanında yetiştirilmesi amacıyla Özel Eğitim Rehberlik ve Danışmanlık Hizmetleri Genel Müdürlüğü bünyesinde Bilim ve Sanat Merkezleri (BİLSEM) açılmıştır. BİLSEM Yönergesi 2007 yılında yürürlüğe girmiştir.</a:t>
            </a:r>
          </a:p>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Türkiye'de Sanat Eğitimi Yeniden Düşünme (2014) makalesinde, yaygın eğitim sisteminde kültür kurum ve kuruluşlarının sunduğu sanat eğitimi programlarının sanatın daha geniş bir yelpazede izleyicilere ulaşmasına olanak sağladığından bahsedilmektedir. Bu programlar örgün eğitim sistemine katılmamış veya sınırlı eğitim almış bireylerin kültürel okuryazarlık becerilerini geliştirmelerine ve kültüre erişimlerini artırmalarına olanak sağlamaktadır.</a:t>
            </a:r>
            <a:endParaRPr/>
          </a:p>
        </p:txBody>
      </p:sp>
      <p:sp>
        <p:nvSpPr>
          <p:cNvPr id="146" name="Google Shape;1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Ana Adımlar:</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Malzemelerin belirlenmesi</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Seçilen malzemelerin tabağa yerleştirilmesi</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Oluşturulan çalışmanın son halinin verilmesi</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Nihai görüntü önden ve üstten fotoğraflanır.</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Ayrıca eseri yapan öğrencinin fotoğrafı da eserle birlikte çekilir.</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Çekilen fotoğraflar görsel sanatlar öğretmenine ve okulun sosyal medyadan sorumlu bilişim öğretmenine gönderilir.</a:t>
            </a:r>
          </a:p>
          <a:p>
            <a:pPr marL="0" marR="0" lvl="0" indent="0" algn="just" rtl="0">
              <a:lnSpc>
                <a:spcPct val="100000"/>
              </a:lnSpc>
              <a:spcBef>
                <a:spcPts val="600"/>
              </a:spcBef>
              <a:spcAft>
                <a:spcPts val="0"/>
              </a:spcAft>
              <a:buSzPts val="1400"/>
              <a:buNone/>
            </a:pPr>
            <a:r>
              <a:rPr lang="es-ES" sz="1800" b="1" dirty="0">
                <a:solidFill>
                  <a:srgbClr val="000000"/>
                </a:solidFill>
                <a:latin typeface="Arial"/>
                <a:ea typeface="Arial"/>
                <a:cs typeface="Arial"/>
                <a:sym typeface="Arial"/>
              </a:rPr>
              <a:t>Gönderilen fotoğraflar okulun sosyal medya sayfalarında yayınlanır.</a:t>
            </a:r>
            <a:endParaRPr sz="1200">
              <a:latin typeface="Arial"/>
              <a:ea typeface="Arial"/>
              <a:cs typeface="Arial"/>
              <a:sym typeface="Arial"/>
            </a:endParaRPr>
          </a:p>
        </p:txBody>
      </p:sp>
      <p:sp>
        <p:nvSpPr>
          <p:cNvPr id="152" name="Google Shape;15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pPr marL="0" lvl="0" indent="0" algn="r" rtl="0">
                <a:lnSpc>
                  <a:spcPct val="100000"/>
                </a:lnSpc>
                <a:spcBef>
                  <a:spcPts val="0"/>
                </a:spcBef>
                <a:spcAft>
                  <a:spcPts val="0"/>
                </a:spcAft>
                <a:buClr>
                  <a:srgbClr val="000000"/>
                </a:buClr>
                <a:buSzPts val="1200"/>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dirty="0">
                <a:latin typeface="Arial"/>
                <a:ea typeface="Arial"/>
                <a:cs typeface="Arial"/>
                <a:sym typeface="Arial"/>
              </a:rPr>
              <a:t>Öğrencilerin hayal gücü ile ortaya çıkan sanat eserinin farklı materyaller ve tüm öğrencilerin katkıları ve fikirleri ile gerçekleştiğini de belirtmekte fayda var. Bakış açılarını zenginleştirir, sanatı ve yaratıcılığı destekler.</a:t>
            </a:r>
            <a:endParaRPr sz="1200" b="0" i="0" u="none" strike="noStrike" cap="none">
              <a:solidFill>
                <a:schemeClr val="dk1"/>
              </a:solidFill>
              <a:latin typeface="Calibri"/>
              <a:ea typeface="Calibri"/>
              <a:cs typeface="Calibri"/>
              <a:sym typeface="Calibri"/>
            </a:endParaRPr>
          </a:p>
        </p:txBody>
      </p:sp>
      <p:sp>
        <p:nvSpPr>
          <p:cNvPr id="168" name="Google Shape;168;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pPr marL="0" lvl="0" indent="0" algn="r" rtl="0">
                <a:lnSpc>
                  <a:spcPct val="100000"/>
                </a:lnSpc>
                <a:spcBef>
                  <a:spcPts val="0"/>
                </a:spcBef>
                <a:spcAft>
                  <a:spcPts val="0"/>
                </a:spcAft>
                <a:buClr>
                  <a:srgbClr val="000000"/>
                </a:buClr>
                <a:buSzPts val="1200"/>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dirty="0">
                <a:latin typeface="Arial"/>
                <a:ea typeface="Arial"/>
                <a:cs typeface="Arial"/>
                <a:sym typeface="Arial"/>
              </a:rPr>
              <a:t>İyi uygulamalara başlamadan önce konuya giriş yapın. Örneğin: Sanat ve kültür eğitimi Bulgaristan'da Kültür Bakanlığı idaresi altındaki özel okullarda entegre bir okul alanı olarak mevcuttur. Eğitim ve Bilim Bakanlığı'na bağlı normal okullarda sanat eğitimi, yalnızca çizim/resim ve müzik dersleri şeklinde verilir ve müziğin gerçek yaratımını içermez. Üç yasal organ tarafından ortaklaşa düzenlenen bir ulusal program olan ulusal bir programın: Eğitim ve Bilim Bakanlığı, Kültür Bakanlığı ve Devlet Çocuk Refahı Kurumunun, son beş yıldır teşvik etmeyi amaçlayan girişimleri sanatla ilgili festivaller ve etkinlikler, örneğin üstün yetenekli çocukların yaratıcılığını ve yeteneklerini geliştirmek için tasarlanmış olanlar gibi finanse ettiğini belirtmek ilginçtir.  </a:t>
            </a:r>
            <a:r>
              <a:rPr lang="es-ES" sz="1200">
                <a:latin typeface="Arial"/>
                <a:ea typeface="Arial"/>
                <a:cs typeface="Arial"/>
                <a:sym typeface="Arial"/>
              </a:rPr>
              <a:t>Bu program ayrıca ulusal veya uluslararası yarışmalarda üstün performans gösteren çocuklara hibe verebilir.</a:t>
            </a:r>
            <a:endParaRPr sz="1200" b="0" i="0" u="none" strike="noStrike" cap="none">
              <a:solidFill>
                <a:schemeClr val="dk1"/>
              </a:solidFill>
              <a:latin typeface="Calibri"/>
              <a:ea typeface="Calibri"/>
              <a:cs typeface="Calibri"/>
              <a:sym typeface="Calibri"/>
            </a:endParaRPr>
          </a:p>
        </p:txBody>
      </p:sp>
      <p:sp>
        <p:nvSpPr>
          <p:cNvPr id="182" name="Google Shape;1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8" name="Google Shape;18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ES"/>
              <a:pPr marL="0" lvl="0" indent="0" algn="r" rtl="0">
                <a:lnSpc>
                  <a:spcPct val="100000"/>
                </a:lnSpc>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pPr marL="0" lvl="0" indent="0" algn="r" rtl="0">
                <a:lnSpc>
                  <a:spcPct val="100000"/>
                </a:lnSpc>
                <a:spcBef>
                  <a:spcPts val="0"/>
                </a:spcBef>
                <a:spcAft>
                  <a:spcPts val="0"/>
                </a:spcAft>
                <a:buClr>
                  <a:srgbClr val="000000"/>
                </a:buClr>
                <a:buSzPts val="1200"/>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s-ES" sz="1200" b="1" i="0" u="none" strike="noStrike" cap="none" dirty="0">
                <a:solidFill>
                  <a:schemeClr val="dk1"/>
                </a:solidFill>
                <a:latin typeface="Calibri"/>
                <a:ea typeface="Calibri"/>
                <a:cs typeface="Calibri"/>
                <a:sym typeface="Calibri"/>
              </a:rPr>
              <a:t>Bu aktivitenin ana adımları</a:t>
            </a:r>
          </a:p>
          <a:p>
            <a:pPr marL="457200" lvl="0" indent="-228600" algn="l" rtl="0">
              <a:lnSpc>
                <a:spcPct val="100000"/>
              </a:lnSpc>
              <a:spcBef>
                <a:spcPts val="0"/>
              </a:spcBef>
              <a:spcAft>
                <a:spcPts val="0"/>
              </a:spcAft>
              <a:buSzPts val="1400"/>
              <a:buNone/>
            </a:pPr>
            <a:r>
              <a:rPr lang="es-ES" sz="1200" b="1" i="0" u="none" strike="noStrike" cap="none" dirty="0">
                <a:solidFill>
                  <a:schemeClr val="dk1"/>
                </a:solidFill>
                <a:latin typeface="Calibri"/>
                <a:ea typeface="Calibri"/>
                <a:cs typeface="Calibri"/>
                <a:sym typeface="Calibri"/>
              </a:rPr>
              <a:t>1. İlk atölyelerde katılımcıların birbirlerini tanımaları için zamana ihtiyaç duyuldu, bu dakikaların kullanımı yavaş yavaş kahve, çay, müzik ve katılımcılar arasında kısa sohbetlerle daha keyifli bir atmosfer yaratmaya kaydı.</a:t>
            </a:r>
          </a:p>
          <a:p>
            <a:pPr marL="457200" lvl="0" indent="-228600" algn="l" rtl="0">
              <a:lnSpc>
                <a:spcPct val="100000"/>
              </a:lnSpc>
              <a:spcBef>
                <a:spcPts val="0"/>
              </a:spcBef>
              <a:spcAft>
                <a:spcPts val="0"/>
              </a:spcAft>
              <a:buSzPts val="1400"/>
              <a:buNone/>
            </a:pPr>
            <a:r>
              <a:rPr lang="es-ES" sz="1200" b="1" i="0" u="none" strike="noStrike" cap="none" dirty="0">
                <a:solidFill>
                  <a:schemeClr val="dk1"/>
                </a:solidFill>
                <a:latin typeface="Calibri"/>
                <a:ea typeface="Calibri"/>
                <a:cs typeface="Calibri"/>
                <a:sym typeface="Calibri"/>
              </a:rPr>
              <a:t>2. Kolaylaştırıcı, fikir, amaç, kullanılacak sanatsal malzemeler, algoritma, teknik özellikler vb. gibi görevleri atayacaktır.</a:t>
            </a:r>
          </a:p>
          <a:p>
            <a:pPr marL="457200" lvl="0" indent="-228600" algn="l" rtl="0">
              <a:lnSpc>
                <a:spcPct val="100000"/>
              </a:lnSpc>
              <a:spcBef>
                <a:spcPts val="0"/>
              </a:spcBef>
              <a:spcAft>
                <a:spcPts val="0"/>
              </a:spcAft>
              <a:buSzPts val="1400"/>
              <a:buNone/>
            </a:pPr>
            <a:r>
              <a:rPr lang="es-ES" sz="1200" b="1" i="0" u="none" strike="noStrike" cap="none" dirty="0">
                <a:solidFill>
                  <a:schemeClr val="dk1"/>
                </a:solidFill>
                <a:latin typeface="Calibri"/>
                <a:ea typeface="Calibri"/>
                <a:cs typeface="Calibri"/>
                <a:sym typeface="Calibri"/>
              </a:rPr>
              <a:t>3. Aileler, görevleri kendi üyeleri arasında paylaştırdı veya herkesin her şeyi kendi başına yapmasına karar verdi. Birbirlerine tavsiyelerde bulunurlar, yardımlaşırlar, ortaya çıkan sanatsal sorunlara çözüm üretirler, bazen tartışırlar, bazen birbirlerini cesaretlendirirler veya diğer ailelerle işbirliğine girerler. Kolaylaştırıcı her zaman açıklamalar ve istişareler için hazırdı.</a:t>
            </a:r>
          </a:p>
          <a:p>
            <a:pPr marL="457200" lvl="0" indent="-228600" algn="l" rtl="0">
              <a:lnSpc>
                <a:spcPct val="100000"/>
              </a:lnSpc>
              <a:spcBef>
                <a:spcPts val="0"/>
              </a:spcBef>
              <a:spcAft>
                <a:spcPts val="0"/>
              </a:spcAft>
              <a:buSzPts val="1400"/>
              <a:buNone/>
            </a:pPr>
            <a:r>
              <a:rPr lang="es-ES" sz="1200" b="1" i="0" u="none" strike="noStrike" cap="none" dirty="0">
                <a:solidFill>
                  <a:schemeClr val="dk1"/>
                </a:solidFill>
                <a:latin typeface="Calibri"/>
                <a:ea typeface="Calibri"/>
                <a:cs typeface="Calibri"/>
                <a:sym typeface="Calibri"/>
              </a:rPr>
              <a:t>4. Son dakikalar sonuçların doğaçlama bir sergisine ayrıldı. Kolaylaştırıcı, katılımcıların atölye sırasındaki deneyimlerini paylaşmalarının yanı sıra çalışmalarını sunmaları için teşvik edildiği bir tartışma yürütmüştür.</a:t>
            </a:r>
            <a:endParaRPr sz="1200" b="0" i="0" u="none" strike="noStrike" cap="none">
              <a:solidFill>
                <a:schemeClr val="dk1"/>
              </a:solidFill>
              <a:latin typeface="Calibri"/>
              <a:ea typeface="Calibri"/>
              <a:cs typeface="Calibri"/>
              <a:sym typeface="Calibri"/>
            </a:endParaRPr>
          </a:p>
        </p:txBody>
      </p:sp>
      <p:sp>
        <p:nvSpPr>
          <p:cNvPr id="203" name="Google Shape;20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ES"/>
              <a:pPr marL="0" lvl="0" indent="0" algn="r" rtl="0">
                <a:lnSpc>
                  <a:spcPct val="100000"/>
                </a:lnSpc>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pPr marL="0" lvl="0" indent="0" algn="r" rtl="0">
                <a:lnSpc>
                  <a:spcPct val="100000"/>
                </a:lnSpc>
                <a:spcBef>
                  <a:spcPts val="0"/>
                </a:spcBef>
                <a:spcAft>
                  <a:spcPts val="0"/>
                </a:spcAft>
                <a:buClr>
                  <a:srgbClr val="000000"/>
                </a:buClr>
                <a:buSzPts val="1200"/>
                <a:buFont typeface="Arial"/>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İyi uygulamalara başlamadan önce bazı giriş kelimeleri söyleyin, örneğin: Yüzyıllar ve karışık kültürler, dünyanın en şaşırtıcı sanatsal miraslarından bazılarıyla İspanya'da büyüleyici izlerini bıraktı, Velázquez, Picasso, Dalí ve Gaudí'nin yarattığı başyapıtlar burada. İspanya, kültürel ve dilsel çeşitliliğin anayasasında yer alan kurucu bir ilke olduğu bir ülkedir. Avrupa'daki Okullarda Sanat ve Kültür Eğitimi çalışmasına göre İspanya, yetişkin yaşamına hazırlığın bir parçası olarak sanata karşı duyarlılığa (belki de estetik beğeniyi ima eder) odaklanır (Eurydice, 2009). İspanya'da, ilköğretimin amacı, küresel bir eğitim sağlamaktır ve öğrenciler, sanatın takdirini geliştirmenin yanı sıra sanat performansında pratik yapmak ve aktif rol almak zorundadır. Ortaöğretim düzeyinin amacı, bütünleşik bir eğitim sağlamak ve sanat eğitimine katılım yoluyla, öğrencilerin sosyal bilimler alanında sanata yönelik bir takdir geliştirmelerini sağlamaktır.</a:t>
            </a:r>
          </a:p>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İspanya'da, asgari ulusal çekirdek müfredatla ilgili mevzuat, aşamalara yönelik hedeflerin yanı sıra, öğrencilerin zorunlu eğitimin tüm alanları ve konularında edinmeleri gereken temel yeterlilikleri de belirler, bu yeterlilikler “Kültürel ve Sanatsal Yeterliliği” içerir.</a:t>
            </a:r>
          </a:p>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İspanya ve Litvanya, müfredat dışı sanat etkinliklerinin gençlerin genel gelişimine katkısını vurgulamaktadır. İspanya, müfredat dışı sanat etkinliklerini, müfredat çalışmalarına doğrudan katkıda bulunmak yerine, öğrencilerin gelişimine katkıda bulunmanın resmi olmayan bir yöntemi olarak görmektedir.</a:t>
            </a:r>
            <a:endParaRPr sz="1200" b="0" i="0" u="none" strike="noStrike" cap="none">
              <a:solidFill>
                <a:schemeClr val="dk1"/>
              </a:solidFill>
              <a:latin typeface="Calibri"/>
              <a:ea typeface="Calibri"/>
              <a:cs typeface="Calibri"/>
              <a:sym typeface="Calibri"/>
            </a:endParaRPr>
          </a:p>
        </p:txBody>
      </p:sp>
      <p:sp>
        <p:nvSpPr>
          <p:cNvPr id="217" name="Google Shape;2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b="0" i="0" u="none" strike="noStrike" cap="none" dirty="0">
                <a:solidFill>
                  <a:schemeClr val="dk1"/>
                </a:solidFill>
                <a:latin typeface="Calibri"/>
                <a:ea typeface="Calibri"/>
                <a:cs typeface="Calibri"/>
                <a:sym typeface="Calibri"/>
              </a:rPr>
              <a:t>Ana adımlar hakkında ayrıntılı bilgi verin: Tüm müzik dersleri ücretsiz ve erişilebilir. Enstrümanlar kuruluşa bağışlanmakta olup, her katılımcıya kendi enstrümanlarının verildiği bir enstrüman bankası bulunmaktadır. Katılmak için çevrimiçi kayıt olabilirsiniz ve müzik aletleri uygun olduğunda  projeye yeni üyeler dahil edilebilir. Müzisyenler haftada iki saat derse girerler; bir saat  özel enstrüman öğrenme ve bir saat tüm katılımcıların orkestra provası için bir araya gelmesi. Uygulama, seyircilikten uzaklaşmaya izin veren ve topluluğun mahallenin kültürel yaşamına aktif katılımını kolaylaştıran performanslara doğru inşa ediliyor. Bu aynı zamanda toplulukla kendi bölgeleriyle bağlantı kurmayı sağlar ve mahalleyi halka açık bir toplantı alanına dönüştürür.</a:t>
            </a:r>
          </a:p>
          <a:p>
            <a:pPr marL="457200" marR="0" lvl="0" indent="-228600" algn="l" rtl="0">
              <a:lnSpc>
                <a:spcPct val="100000"/>
              </a:lnSpc>
              <a:spcBef>
                <a:spcPts val="0"/>
              </a:spcBef>
              <a:spcAft>
                <a:spcPts val="0"/>
              </a:spcAft>
              <a:buClr>
                <a:srgbClr val="000000"/>
              </a:buClr>
              <a:buSzPts val="1400"/>
              <a:buFont typeface="Arial"/>
              <a:buNone/>
            </a:pPr>
            <a:r>
              <a:rPr lang="es-ES" sz="1200" b="0" i="0" u="none" strike="noStrike" cap="none" dirty="0">
                <a:solidFill>
                  <a:schemeClr val="dk1"/>
                </a:solidFill>
                <a:latin typeface="Calibri"/>
                <a:ea typeface="Calibri"/>
                <a:cs typeface="Calibri"/>
                <a:sym typeface="Calibri"/>
              </a:rPr>
              <a:t>2009 yılında kurulan Riborquestra, kültürü bir topluluk geliştirme aracı olarak kullanmaya kendini adamıştır. 2012 yılına kadar yetersiz mali destek nedeniyle faaliyetlerini durdurmak zorunda kaldılar. Bir dizi öğretmen ve aile, ertesi yıl belediye tarafından sübvanse edilen projeye devam etme sorumluluğunu üstlendi. O zamandan beri projenin topluma yaptığı sosyo-kültürel katkıyı desteklemek için ilçeden, şirketlerden ve bireylerden finansal destek aldı.</a:t>
            </a:r>
            <a:endParaRPr/>
          </a:p>
          <a:p>
            <a:pPr marL="457200" marR="0" lvl="0" indent="-228600" algn="l" rtl="0">
              <a:lnSpc>
                <a:spcPct val="100000"/>
              </a:lnSpc>
              <a:spcBef>
                <a:spcPts val="0"/>
              </a:spcBef>
              <a:spcAft>
                <a:spcPts val="0"/>
              </a:spcAft>
              <a:buClr>
                <a:srgbClr val="000000"/>
              </a:buClr>
              <a:buSzPts val="1400"/>
              <a:buFont typeface="Arial"/>
              <a:buNone/>
            </a:pPr>
            <a:endParaRPr sz="1800">
              <a:latin typeface="Arial"/>
              <a:ea typeface="Arial"/>
              <a:cs typeface="Arial"/>
              <a:sym typeface="Arial"/>
            </a:endParaRPr>
          </a:p>
        </p:txBody>
      </p:sp>
      <p:sp>
        <p:nvSpPr>
          <p:cNvPr id="223" name="Google Shape;223;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800" i="0" u="none" strike="noStrike" cap="none" dirty="0">
                <a:solidFill>
                  <a:srgbClr val="000000"/>
                </a:solidFill>
                <a:latin typeface="Arial"/>
                <a:ea typeface="Arial"/>
                <a:cs typeface="Arial"/>
                <a:sym typeface="Arial"/>
              </a:rPr>
              <a:t>Eğitim ve müzik eğitimi, topluluk içinde sosyal dönüşümün yolunu açmış ve topluma zengin bir kültürel yön ve </a:t>
            </a:r>
            <a:r>
              <a:rPr lang="es-ES" sz="1800" i="0" u="none" strike="noStrike" cap="none" dirty="0">
                <a:solidFill>
                  <a:srgbClr val="FF0000"/>
                </a:solidFill>
                <a:latin typeface="Arial"/>
                <a:ea typeface="Arial"/>
                <a:cs typeface="Arial"/>
                <a:sym typeface="Arial"/>
              </a:rPr>
              <a:t>alaka/belirginlik/geçerlilik </a:t>
            </a:r>
            <a:r>
              <a:rPr lang="es-ES" sz="1800" i="0" u="none" strike="noStrike" cap="none" dirty="0">
                <a:solidFill>
                  <a:srgbClr val="000000"/>
                </a:solidFill>
                <a:latin typeface="Arial"/>
                <a:ea typeface="Arial"/>
                <a:cs typeface="Arial"/>
                <a:sym typeface="Arial"/>
              </a:rPr>
              <a:t>katmıştır.</a:t>
            </a:r>
            <a:endParaRPr sz="1800">
              <a:latin typeface="Arial"/>
              <a:ea typeface="Arial"/>
              <a:cs typeface="Arial"/>
              <a:sym typeface="Arial"/>
            </a:endParaRPr>
          </a:p>
        </p:txBody>
      </p:sp>
      <p:sp>
        <p:nvSpPr>
          <p:cNvPr id="230" name="Google Shape;230;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800" dirty="0">
                <a:latin typeface="Arial"/>
                <a:ea typeface="Arial"/>
                <a:cs typeface="Arial"/>
                <a:sym typeface="Arial"/>
              </a:rPr>
              <a:t>Proje, toplumun sürdürülebilir kalkınmasına ve belirli bir kentsel çevrenin çeşitliliğini oluşturan sektörlerde kimlik arayışına odaklanıyor. Sanatın bireyin iletişim ve gelişiminin bir katalizörü olarak kullanılmasıyla çocukların bütünleşmiş hissedebilecekleri bir ortama odaklanır. Aynı zamanda sanat merkezini topluma daha yakın hale getirmeyi ve onu klasik seçkin bir mekan vizyonundan ayırmayı amaçlıyor.</a:t>
            </a:r>
            <a:endParaRPr sz="1800">
              <a:latin typeface="Arial"/>
              <a:ea typeface="Arial"/>
              <a:cs typeface="Arial"/>
              <a:sym typeface="Arial"/>
            </a:endParaRPr>
          </a:p>
        </p:txBody>
      </p:sp>
      <p:sp>
        <p:nvSpPr>
          <p:cNvPr id="245" name="Google Shape;245;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800" dirty="0">
                <a:latin typeface="Arial"/>
                <a:ea typeface="Arial"/>
                <a:cs typeface="Arial"/>
                <a:sym typeface="Arial"/>
              </a:rPr>
              <a:t>Görsel Düşünme Stratejilerini kullanan ilk etkinliğe eklenen yorum: Bu, öğrencilerin projede aktif katılımcı olma, bir grup oluşturma, gözlemleme, dinleme ve sanat eseriyle ilgili konuları tartışma yeteneklerini tanımaları için gerçekleşir. Bu, sanatı analiz etme yetenekleri hakkındaki önyargıları ortadan kaldıracaktır ve bu nedenle projenin geliştirilmesinde kilit bir unsurdur.</a:t>
            </a:r>
          </a:p>
          <a:p>
            <a:pPr marL="457200" marR="0" lvl="0" indent="-228600" algn="l" rtl="0">
              <a:lnSpc>
                <a:spcPct val="100000"/>
              </a:lnSpc>
              <a:spcBef>
                <a:spcPts val="0"/>
              </a:spcBef>
              <a:spcAft>
                <a:spcPts val="0"/>
              </a:spcAft>
              <a:buClr>
                <a:srgbClr val="000000"/>
              </a:buClr>
              <a:buSzPts val="1400"/>
              <a:buFont typeface="Arial"/>
              <a:buNone/>
            </a:pPr>
            <a:r>
              <a:rPr lang="es-ES" sz="1800" dirty="0">
                <a:latin typeface="Arial"/>
                <a:ea typeface="Arial"/>
                <a:cs typeface="Arial"/>
                <a:sym typeface="Arial"/>
              </a:rPr>
              <a:t>Son etkinliğe eklenen yorum: Bu şekilde, enstalasyon, mahallenin farklı unsurlarını içine alan, zaman içinde, boyut ve tarz olarak büyür. Halkın sanatın ve çevresinin yansımasına bu katılımı, ana proje hedeflerinden biridir.</a:t>
            </a:r>
            <a:endParaRPr sz="1800">
              <a:latin typeface="Arial"/>
              <a:ea typeface="Arial"/>
              <a:cs typeface="Arial"/>
              <a:sym typeface="Arial"/>
            </a:endParaRPr>
          </a:p>
        </p:txBody>
      </p:sp>
      <p:sp>
        <p:nvSpPr>
          <p:cNvPr id="252" name="Google Shape;252;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600"/>
              </a:spcAft>
              <a:buSzPts val="1400"/>
              <a:buNone/>
            </a:pPr>
            <a:r>
              <a:rPr lang="es-ES" sz="1200" dirty="0">
                <a:latin typeface="Arial"/>
                <a:ea typeface="Arial"/>
                <a:cs typeface="Arial"/>
                <a:sym typeface="Arial"/>
              </a:rPr>
              <a:t>İyi uygulamalara başlamadan önce bazı giriş kelimeleri söyleyin, örneğin: Romanya, sanatın okula entegrasyonu açısından araştırmaya katılan bazı ülkelerle karşılaştırıldığında çok iyi bir konumda olmasa da, topluluk düzeyindeki olaylar. Romanya'da, Bulgaristan'da olduğu gibi, normal okullardaki zorunlu müfredatın parçası olan sadece iki sanat dersi, görsel sanatlar ve müziktir ve başka hiçbir sanat dersi seçmeli çalışmalar olarak dahil edilmemiştir. Bununla birlikte, iletişime açıklık ve toplumla ortaklık perspektifinden bakıldığında, Romanya okulu son yıllarda eğitim alanının sanatsal alanla daha iyi bir şekilde buluşmasını sağlamak için sanatçıların ve kültürel operatörlerin tekliflerini haritalandırmada bazı adımlar attı. "Okul farklı" programı kapsamında etkinlikler önermek isteyen kişi ve kuruluşların, okulların erişebileceği bir veri tabanı verisine kayıt olma olasılığından bahsetmeye değer. İlgilenen okullar, kendi bağlamlarına en uygun olduğunu düşündükleri teklifler arasından seçim yapabilirler. Romanya şu anda “kültürel farkındalık ve ifade” yeterliliğini içeren entegrasyon temel yeterlilikleri açısından müfredat reformu sürecindedir.</a:t>
            </a:r>
            <a:endParaRPr sz="1200" b="0" i="0" u="none" strike="noStrike" cap="none">
              <a:solidFill>
                <a:schemeClr val="dk1"/>
              </a:solidFill>
              <a:latin typeface="Calibri"/>
              <a:ea typeface="Calibri"/>
              <a:cs typeface="Calibri"/>
              <a:sym typeface="Calibri"/>
            </a:endParaRPr>
          </a:p>
        </p:txBody>
      </p:sp>
      <p:sp>
        <p:nvSpPr>
          <p:cNvPr id="266" name="Google Shape;26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dirty="0">
                <a:latin typeface="Calibri"/>
                <a:ea typeface="Calibri"/>
                <a:cs typeface="Calibri"/>
                <a:sym typeface="Calibri"/>
              </a:rPr>
              <a:t>Konserler yüksek kalitededir ve her bir müzik parçasıyla ilgili açıklamalar faydalıdır, öğrencilerin müzik dünyasına dair sezgilerini/kavrayışlarını arttırır ve klasik müziği öğrencilere daha da yakınlaştırır. Öğretmenler siteyi, kayıtlarını ve makalelerini sınıflarında hoş bir atmosfer yaratmak ve öğrencilerin rahatını sağlamak, öğrencileri kaliteli konserler dinlemeye, ünlü sanatsal ifadeleri analiz etmeye veya oluşturuldukları bağlamı anlamaya teşvik etmek için kullanabilir.</a:t>
            </a:r>
          </a:p>
          <a:p>
            <a:pPr marL="457200" marR="0" lvl="0" indent="-228600" algn="l" rtl="0">
              <a:lnSpc>
                <a:spcPct val="100000"/>
              </a:lnSpc>
              <a:spcBef>
                <a:spcPts val="0"/>
              </a:spcBef>
              <a:spcAft>
                <a:spcPts val="0"/>
              </a:spcAft>
              <a:buClr>
                <a:srgbClr val="000000"/>
              </a:buClr>
              <a:buSzPts val="1400"/>
              <a:buFont typeface="Arial"/>
              <a:buNone/>
            </a:pPr>
            <a:r>
              <a:rPr lang="es-ES" sz="1200" dirty="0">
                <a:latin typeface="Calibri"/>
                <a:ea typeface="Calibri"/>
                <a:cs typeface="Calibri"/>
                <a:sym typeface="Calibri"/>
              </a:rPr>
              <a:t>Materyaller, sanat uygulamaları yoluyla öğrencilerin rahatını artırmak için sınıflarda kullanılabilir. Materyaller sanat uzmanları (müzisyenler) ve öğretmenler arasındaki işbirliğini teşvik eder. Müzik konsantrasyonu, hafızayı, yaşama sevincini, hoşgörüyü, huzuru ve daha iyi bir insan olma motivasyonunu güçlendirir. Dilsel, müzikal, mantıksal görsel ve kişilerarası zekaları uyarır.</a:t>
            </a:r>
            <a:endParaRPr sz="1800">
              <a:latin typeface="Arial"/>
              <a:ea typeface="Arial"/>
              <a:cs typeface="Arial"/>
              <a:sym typeface="Arial"/>
            </a:endParaRPr>
          </a:p>
        </p:txBody>
      </p:sp>
      <p:sp>
        <p:nvSpPr>
          <p:cNvPr id="272" name="Google Shape;272;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sz="1400"/>
              <a:pPr marL="0" lvl="0" indent="0" algn="l" rtl="0">
                <a:lnSpc>
                  <a:spcPct val="100000"/>
                </a:lnSpc>
                <a:spcBef>
                  <a:spcPts val="0"/>
                </a:spcBef>
                <a:spcAft>
                  <a:spcPts val="0"/>
                </a:spcAft>
                <a:buNone/>
              </a:pPr>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800" dirty="0">
                <a:latin typeface="Arial"/>
                <a:ea typeface="Arial"/>
                <a:cs typeface="Arial"/>
                <a:sym typeface="Arial"/>
              </a:rPr>
              <a:t>Daha fazla ayrıntı verilebilir: Alecart, Romanya'nın Lasi kentindeki çeşitli liselerden edebiyat öğretmenleri ve kültürel bir grup genç tarafından zengin bir deneyime ve etkinliğe sahip bir proje/akımdır. Grubun etkinliklerine erişim ücretsizdir. Trend, gençleri toplumda kendi seslerini bulmaları ve gelişimine tam olarak katkıda bulunmaları için eğitir ve yardımcı olur. Dergileri 2008 yılından bu yana gençlerin geniş bir yelpazedeki konulardaki (kapsayıcılık, çeşitlilik, yaşam, komünizm, başarılar, mutluluk-mutsuzluk, esenlik) ve edebi eserlerine ilişkin görüşlerini yayınlamaktadır. Dergi zaman içinde ulusal bir nitelik kazanmıştır ve Romanya'daki tüm öğrencilere hitap etmektedir.  Grup, 2019 yılından itibaren çocuklara/öğrencilere yönelik özel bir bölüm başlatan ve Alecart'ın her yıl önemli bir katkı sağladığı FILIT kültürel etkinliğinin ortağıdır. FILIT etkinliği, genç yetenekleri ve edebi eserlerini tanıtmanın yanı sıra gençlerin yaratıcı ve eleştirel düşünme becerilerini geliştirmeyi ve genç katılımcılara kitap ve okuma sevgisini aşılamayı amaçlamaktadır. Öğrencilere yazar ve şairlerle tanışma ve kendi eserlerini okuma fırsatı verilir.</a:t>
            </a:r>
            <a:endParaRPr sz="1800">
              <a:latin typeface="Arial"/>
              <a:ea typeface="Arial"/>
              <a:cs typeface="Arial"/>
              <a:sym typeface="Arial"/>
            </a:endParaRPr>
          </a:p>
        </p:txBody>
      </p:sp>
      <p:sp>
        <p:nvSpPr>
          <p:cNvPr id="287" name="Google Shape;287;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sz="1400"/>
              <a:pPr marL="0" lvl="0" indent="0" algn="l" rtl="0">
                <a:lnSpc>
                  <a:spcPct val="100000"/>
                </a:lnSpc>
                <a:spcBef>
                  <a:spcPts val="0"/>
                </a:spcBef>
                <a:spcAft>
                  <a:spcPts val="0"/>
                </a:spcAft>
                <a:buNone/>
              </a:pPr>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sz="1400"/>
              <a:pPr marL="0" lvl="0" indent="0" algn="l" rtl="0">
                <a:lnSpc>
                  <a:spcPct val="100000"/>
                </a:lnSpc>
                <a:spcBef>
                  <a:spcPts val="0"/>
                </a:spcBef>
                <a:spcAft>
                  <a:spcPts val="0"/>
                </a:spcAft>
                <a:buNone/>
              </a:pPr>
              <a:t>37</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400"/>
              <a:buFont typeface="Arial"/>
              <a:buNone/>
            </a:pPr>
            <a:r>
              <a:rPr lang="es-ES" sz="1200" dirty="0">
                <a:latin typeface="Arial"/>
                <a:ea typeface="Arial"/>
                <a:cs typeface="Arial"/>
                <a:sym typeface="Arial"/>
              </a:rPr>
              <a:t>İyi uygulamalara başlamadan önce bazı giriş sözcükleri söyleyin, örneğin: Scuole aperte (Açık Okullar) projesinin bir parçası olarak, her okul veya okul ağı, Eğitim Bakanlığı'ndan sanat etkinlikleri için finansman başvurusunda bulunabilir. Avrupa ülkelerinin büyük çoğunluğunda, uzman sanat öğretmenleri, öncelikle sırasıyla profesyonel sanatçılar olarak eğitilmiş olsalar bile, bir noktada profesyonel öğretmen eğitiminden geçmeleri gerekir. Bu, genel devlet okullarında öğretmenlik yapabilmek için (ve yalnızca profesyonel sanatçıların çeşitli ülkelerde, örneğin Yunanistan, İtalya, Finlandiya, Slovakya ve Slovenya'da yer alabildiği müfredat dışı sınıflarda değil), profesyonel sanatçılarda öğretmenlik yapabilmek anlamına gelir.  Aynı zamanda mesleki öğretmenlik eğitimini de tamamlamaları gerekmektedir. İtalyan Kültürü ve Refah Projesi kapsamında yakın zamanda yapılan bir araştırmaya göre, kültürel erişimin, meslek, yaş, gelir ve eğitim gibi birden çok hastalıktan sonra psikolojik öznel iyi oluşun ikinci en önemli belirleyicisi olduğunu belirtmek ilginçtir.</a:t>
            </a:r>
            <a:endParaRPr sz="1200"/>
          </a:p>
          <a:p>
            <a:pPr marL="0" marR="0" lvl="0" indent="0" algn="just" rtl="0">
              <a:lnSpc>
                <a:spcPct val="100000"/>
              </a:lnSpc>
              <a:spcBef>
                <a:spcPts val="1200"/>
              </a:spcBef>
              <a:spcAft>
                <a:spcPts val="600"/>
              </a:spcAft>
              <a:buSzPts val="1400"/>
              <a:buNone/>
            </a:pPr>
            <a:endParaRPr sz="1200" b="0" i="0" u="none" strike="noStrike" cap="none">
              <a:solidFill>
                <a:schemeClr val="dk1"/>
              </a:solidFill>
              <a:latin typeface="Calibri"/>
              <a:ea typeface="Calibri"/>
              <a:cs typeface="Calibri"/>
              <a:sym typeface="Calibri"/>
            </a:endParaRPr>
          </a:p>
        </p:txBody>
      </p:sp>
      <p:sp>
        <p:nvSpPr>
          <p:cNvPr id="302" name="Google Shape;3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800">
              <a:latin typeface="Arial"/>
              <a:ea typeface="Arial"/>
              <a:cs typeface="Arial"/>
              <a:sym typeface="Arial"/>
            </a:endParaRPr>
          </a:p>
        </p:txBody>
      </p:sp>
      <p:sp>
        <p:nvSpPr>
          <p:cNvPr id="308" name="Google Shape;308;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sz="1400"/>
              <a:pPr marL="0" lvl="0" indent="0" algn="l" rtl="0">
                <a:lnSpc>
                  <a:spcPct val="100000"/>
                </a:lnSpc>
                <a:spcBef>
                  <a:spcPts val="0"/>
                </a:spcBef>
                <a:spcAft>
                  <a:spcPts val="0"/>
                </a:spcAft>
                <a:buNone/>
              </a:pPr>
              <a:t>39</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sz="1400"/>
              <a:pPr marL="0" lvl="0" indent="0" algn="l" rtl="0">
                <a:lnSpc>
                  <a:spcPct val="100000"/>
                </a:lnSpc>
                <a:spcBef>
                  <a:spcPts val="0"/>
                </a:spcBef>
                <a:spcAft>
                  <a:spcPts val="0"/>
                </a:spcAft>
                <a:buNone/>
              </a:pPr>
              <a:t>40</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s-ES" sz="1800" dirty="0"/>
              <a:t>Büyük çalışma masaları, geleneksel aletlerin - kesikler, oyuklar ve düzleştirme için - ve makarna kesiciler, patates eziciler ve buzlanma poşetleri gibi diğer olağandışı aletler için kullanılmasına imkan sağlar. Sonra, malzemenin en derin ve beklenmedik yapılarına tamamen yeni yollarla girmemizi sağlayan bilgisayarlara bağlı fenerler, mercekler ve mikroskoplar var.</a:t>
            </a:r>
          </a:p>
          <a:p>
            <a:pPr marL="457200" lvl="0" indent="-228600" algn="l" rtl="0">
              <a:lnSpc>
                <a:spcPct val="100000"/>
              </a:lnSpc>
              <a:spcBef>
                <a:spcPts val="0"/>
              </a:spcBef>
              <a:spcAft>
                <a:spcPts val="0"/>
              </a:spcAft>
              <a:buSzPts val="1400"/>
              <a:buNone/>
            </a:pPr>
            <a:r>
              <a:rPr lang="es-ES" sz="1800" dirty="0"/>
              <a:t>Katılımcılar, plastisite alfabeleri, katman katman, katılar ve boşluklar açısından zengin yapılar, farklı renklerde karmaşık kompozisyonlar ve formlar yaratarak,  toprakla temas gücünü keşfeder, onu farklı şekillerde şekillendirir.</a:t>
            </a:r>
            <a:endParaRPr sz="1800"/>
          </a:p>
        </p:txBody>
      </p:sp>
      <p:sp>
        <p:nvSpPr>
          <p:cNvPr id="324" name="Google Shape;324;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sz="1400"/>
              <a:pPr marL="0" lvl="0" indent="0" algn="l" rtl="0">
                <a:lnSpc>
                  <a:spcPct val="100000"/>
                </a:lnSpc>
                <a:spcBef>
                  <a:spcPts val="0"/>
                </a:spcBef>
                <a:spcAft>
                  <a:spcPts val="0"/>
                </a:spcAft>
                <a:buNone/>
              </a:pPr>
              <a:t>41</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a:pPr marL="0" lvl="0" indent="0" algn="l" rtl="0">
                <a:lnSpc>
                  <a:spcPct val="100000"/>
                </a:lnSpc>
                <a:spcBef>
                  <a:spcPts val="0"/>
                </a:spcBef>
                <a:spcAft>
                  <a:spcPts val="0"/>
                </a:spcAft>
                <a:buNone/>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dirty="0">
                <a:latin typeface="Arial"/>
                <a:ea typeface="Arial"/>
                <a:cs typeface="Arial"/>
                <a:sym typeface="Arial"/>
              </a:rPr>
              <a:t>Ek sanat eğitimi sağlayan kurum türleri hakkında yorum yapın: Bağlama bağlı olarak, kapsayıcılık, engelli çocuklarla çalışan yerel kuruluşlar veya yetenekli çocuklar için okullar olabilir. Topluluktaki ortaklarınız da yalnızca sanatsal deneyimlerine ve uzmanlıklarına göre seçilebilir. Kapsayıcılık alanındaki çabalarınız, çalıştayların kurulmasına ve uygulanma biçimlerine yön verecektir.</a:t>
            </a:r>
          </a:p>
          <a:p>
            <a:pPr marL="457200" marR="0" lvl="0" indent="-228600" algn="l" rtl="0">
              <a:lnSpc>
                <a:spcPct val="100000"/>
              </a:lnSpc>
              <a:spcBef>
                <a:spcPts val="0"/>
              </a:spcBef>
              <a:spcAft>
                <a:spcPts val="0"/>
              </a:spcAft>
              <a:buClr>
                <a:srgbClr val="000000"/>
              </a:buClr>
              <a:buSzPts val="1400"/>
              <a:buFont typeface="Arial"/>
              <a:buNone/>
            </a:pPr>
            <a:r>
              <a:rPr lang="es-ES" sz="1200" dirty="0">
                <a:latin typeface="Arial"/>
                <a:ea typeface="Arial"/>
                <a:cs typeface="Arial"/>
                <a:sym typeface="Arial"/>
              </a:rPr>
              <a:t> Bunları dahil etmek, yeni sanat tekniklerini öğrenmekle birlikte paylaşılan deneyimlere ve bilgi genişlemesine yol açabilir.</a:t>
            </a:r>
            <a:endParaRPr/>
          </a:p>
        </p:txBody>
      </p:sp>
      <p:sp>
        <p:nvSpPr>
          <p:cNvPr id="339" name="Google Shape;33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c4d38af3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0c4d38af3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Bu ünlü fikri/düşünceyi herkes bilir. Bizim durumumuzda, bu sadece müzikle, profesyonel sanatçılar veya sanatçılar yaratma ihtiyacı ile ilgili değil, çocukların bir orkestra gibi işleyen bir toplumda büyümesi amacıyla neyin gerekli olduğuna dair sembolik bir görüntü. orkestra – uyumlu bir şekilde, herkes dahil, hem birey hem de topluluk için faydalar yaratır. İhtiyacımız olan şey, aynı ruhu - uyum, kapsayıcılık, karşılıklı saygı ve anlayış dahilinde mümkün olduğunca erken ve her zaman sanatın yardımıyla yerleştirmek için koşullardır oluşturmaktır. Çocukları güvenli ve sağlıklı bir ortamda yetiştirmek için bütün insan topluluğunun çocuklarla olumlu bir etkileşim kurmaları gerekir. Bu nedenle okulların bu görevi kendi başlarına halledebileceğini düşünürsek, mesele toplumun konuyu nasıl ele alması gerektiği değildir.</a:t>
            </a:r>
          </a:p>
          <a:p>
            <a:pPr marL="0" lvl="0" indent="0" algn="l" rtl="0">
              <a:lnSpc>
                <a:spcPct val="100000"/>
              </a:lnSpc>
              <a:spcBef>
                <a:spcPts val="0"/>
              </a:spcBef>
              <a:spcAft>
                <a:spcPts val="0"/>
              </a:spcAft>
              <a:buSzPts val="1400"/>
              <a:buNone/>
            </a:pPr>
            <a:r>
              <a:rPr lang="es-ES" dirty="0"/>
              <a:t>Gelecek slaytlarda, size topluluk içinden organizasyonların sanat yapma faaliyetleri şeklinde neler sunabileceğine dair bazı mükemmel örnekler vermek üzereyiz. Ortaklığın her yerinden çeşitli kuruluşlar tarafından desteklenen öğrenci gruplarının katılımı için sanat temelli iyi uygulamalar sunacağız.</a:t>
            </a:r>
            <a:endParaRPr/>
          </a:p>
        </p:txBody>
      </p:sp>
      <p:sp>
        <p:nvSpPr>
          <p:cNvPr id="70" name="Google Shape;7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İyi uygulamalara başlamadan önce bazı giriş sözcükleri söyleyin, örneğin: Litvanya'da kültür ve sanat eğitimi çeşitli eğitim programlarına ve araçlarına entegre edilmiştir.</a:t>
            </a:r>
          </a:p>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Ülke temsilcileri, sanat eğitiminin tam teşekküllü bir birey yetiştirmenin önemli bir parçası olduğunu, kişinin yaratıcılığını, iletişim becerilerini belirlediğini ve edindiği bilgi ve tecrübeyi yeni yaşam durumlarında uyguladığını iddia ediyor.</a:t>
            </a:r>
          </a:p>
          <a:p>
            <a:pPr marL="0" marR="0" lvl="0" indent="0" algn="just" rtl="0">
              <a:lnSpc>
                <a:spcPct val="100000"/>
              </a:lnSpc>
              <a:spcBef>
                <a:spcPts val="600"/>
              </a:spcBef>
              <a:spcAft>
                <a:spcPts val="0"/>
              </a:spcAft>
              <a:buSzPts val="1400"/>
              <a:buNone/>
            </a:pPr>
            <a:r>
              <a:rPr lang="es-ES" sz="1200" dirty="0">
                <a:latin typeface="Arial"/>
                <a:ea typeface="Arial"/>
                <a:cs typeface="Arial"/>
                <a:sym typeface="Arial"/>
              </a:rPr>
              <a:t>Litvanya 2030 Stratejisi, kültürel eğitimle ilgili yaygın eğitimin önemine dikkat çeker ve çeşitli kültür alanlarından profesyonellerin eğitime dahil edilmesi ihtiyacını öngörür.</a:t>
            </a:r>
            <a:endParaRPr/>
          </a:p>
        </p:txBody>
      </p:sp>
      <p:sp>
        <p:nvSpPr>
          <p:cNvPr id="81" name="Google Shape;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dirty="0">
                <a:latin typeface="Arial"/>
                <a:ea typeface="Arial"/>
                <a:cs typeface="Arial"/>
                <a:sym typeface="Arial"/>
              </a:rPr>
              <a:t>Uygulama, çeşitli ilgi ve statülere sahip öğrenciler arasında ortak çalışabilmeleri için güvenli bir alan sağlamaktadır. İlgili katılımcıların bağlar oluşturabilmesi ve katılan tüm çocukların en iyiyi ortaya çıkarabilmesi için ortamın nasıl organize edilmesi gerektiğine dair mükemmel bir örnektir - onlara görevlerini seçme, tek başına veya birisiyle işbirliği içinde çalışma imkanı verir. Ayrıca kabul ve dostluk kurallarının oluşturulmasına olanak sağlar.</a:t>
            </a:r>
            <a:endParaRPr/>
          </a:p>
        </p:txBody>
      </p:sp>
      <p:sp>
        <p:nvSpPr>
          <p:cNvPr id="87" name="Google Shape;8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4">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5">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6">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hrovenia.bg/en/suggestopedia/what-is-suggestopedia-8"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dirty="0">
                <a:solidFill>
                  <a:srgbClr val="EA9139"/>
                </a:solidFill>
                <a:latin typeface="Helvetica Neue"/>
                <a:ea typeface="Helvetica Neue"/>
                <a:cs typeface="Helvetica Neue"/>
                <a:sym typeface="Helvetica Neue"/>
              </a:rPr>
              <a:t>Eğitsel Sanat Aracılığıyla Kapsayıcı </a:t>
            </a:r>
            <a:r>
              <a:rPr lang="tr-TR" sz="2800" b="1" dirty="0" err="1">
                <a:solidFill>
                  <a:srgbClr val="EA9139"/>
                </a:solidFill>
                <a:latin typeface="Helvetica Neue"/>
                <a:ea typeface="Helvetica Neue"/>
                <a:cs typeface="Helvetica Neue"/>
                <a:sym typeface="Helvetica Neue"/>
              </a:rPr>
              <a:t>Yartıcılık</a:t>
            </a:r>
            <a:endParaRPr sz="2800" b="1" i="0" u="none" strike="noStrike" cap="none">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tr-TR" sz="2000" b="1" i="0" u="none" strike="noStrike" cap="none" dirty="0" smtClean="0">
                <a:solidFill>
                  <a:schemeClr val="dk1"/>
                </a:solidFill>
                <a:latin typeface="Helvetica Neue"/>
                <a:ea typeface="Helvetica Neue"/>
                <a:cs typeface="Helvetica Neue"/>
                <a:sym typeface="Helvetica Neue"/>
              </a:rPr>
              <a:t>Bölüm 3</a:t>
            </a:r>
          </a:p>
          <a:p>
            <a:pPr marL="0" marR="0" lvl="0" indent="0" algn="ctr" rtl="0">
              <a:lnSpc>
                <a:spcPct val="90000"/>
              </a:lnSpc>
              <a:spcBef>
                <a:spcPts val="0"/>
              </a:spcBef>
              <a:spcAft>
                <a:spcPts val="0"/>
              </a:spcAft>
              <a:buClr>
                <a:schemeClr val="dk1"/>
              </a:buClr>
              <a:buSzPts val="2000"/>
              <a:buFont typeface="Helvetica Neue"/>
              <a:buNone/>
            </a:pPr>
            <a:r>
              <a:rPr lang="tr-TR" sz="2000" b="1" dirty="0" smtClean="0">
                <a:solidFill>
                  <a:schemeClr val="dk1"/>
                </a:solidFill>
                <a:latin typeface="Helvetica Neue"/>
                <a:ea typeface="Helvetica Neue"/>
                <a:cs typeface="Helvetica Neue"/>
                <a:sym typeface="Helvetica Neue"/>
              </a:rPr>
              <a:t>Toplumla Birlikte Çalışma</a:t>
            </a:r>
            <a:r>
              <a:rPr lang="es-ES" sz="2000" b="1" i="0" u="none" strike="noStrike" cap="none" dirty="0" smtClean="0">
                <a:solidFill>
                  <a:schemeClr val="dk1"/>
                </a:solidFill>
                <a:latin typeface="Helvetica Neue"/>
                <a:ea typeface="Helvetica Neue"/>
                <a:cs typeface="Helvetica Neue"/>
                <a:sym typeface="Helvetica Neue"/>
              </a:rPr>
              <a:t> </a:t>
            </a:r>
            <a:endParaRPr sz="2000" b="1" i="0" u="none" strike="noStrike" cap="none">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TR" sz="1100" b="0" i="0" u="none" strike="noStrike" cap="none" dirty="0">
                <a:solidFill>
                  <a:schemeClr val="dk1"/>
                </a:solidFill>
                <a:latin typeface="Arial"/>
                <a:ea typeface="Arial"/>
                <a:cs typeface="Arial"/>
                <a:sym typeface="Arial"/>
              </a:rPr>
              <a:t>Bu proje Avrupa Birliği desteği ile finanse edilmiştir.</a:t>
            </a:r>
            <a:endParaRPr sz="1400" b="0" i="0" u="none" strike="noStrike" cap="none">
              <a:solidFill>
                <a:srgbClr val="000000"/>
              </a:solidFill>
              <a:latin typeface="Arial"/>
              <a:ea typeface="Arial"/>
              <a:cs typeface="Arial"/>
              <a:sym typeface="Arial"/>
            </a:endParaRPr>
          </a:p>
          <a:p>
            <a:pPr lvl="0">
              <a:buClr>
                <a:schemeClr val="dk1"/>
              </a:buClr>
              <a:buSzPts val="1100"/>
            </a:pPr>
            <a:r>
              <a:rPr lang="es-ES" sz="1100" dirty="0">
                <a:solidFill>
                  <a:schemeClr val="dk1"/>
                </a:solidFill>
              </a:rPr>
              <a:t>Bu materyal sadece yazarın görüşlerini yansıtır ve Komisyon burada yer alan bilgilerin herhangi bir şekilde kullanılmasından sorumlu tutulamaz..</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None/>
            </a:pPr>
            <a:r>
              <a:rPr lang="tr-TR" sz="1800" i="0" u="none" strike="noStrike" cap="none" dirty="0">
                <a:solidFill>
                  <a:srgbClr val="000000"/>
                </a:solidFill>
                <a:latin typeface="Helvetica Neue"/>
                <a:ea typeface="Helvetica Neue"/>
                <a:cs typeface="Helvetica Neue"/>
                <a:sym typeface="Helvetica Neue"/>
              </a:rPr>
              <a:t>Aktivitenin Hedefleri</a:t>
            </a:r>
            <a:r>
              <a:rPr lang="es-ES" sz="1800" i="0" u="none" strike="noStrike" cap="none" dirty="0">
                <a:solidFill>
                  <a:srgbClr val="000000"/>
                </a:solidFill>
                <a:latin typeface="Helvetica Neue"/>
                <a:ea typeface="Helvetica Neue"/>
                <a:cs typeface="Helvetica Neue"/>
                <a:sym typeface="Helvetica Neue"/>
              </a:rPr>
              <a:t>:</a:t>
            </a:r>
            <a:endParaRPr>
              <a:latin typeface="Helvetica Neue"/>
              <a:ea typeface="Helvetica Neue"/>
              <a:cs typeface="Helvetica Neue"/>
              <a:sym typeface="Helvetica Neue"/>
            </a:endParaRPr>
          </a:p>
          <a:p>
            <a:pPr marL="342900" lvl="0" indent="-342900" algn="just">
              <a:spcBef>
                <a:spcPts val="1200"/>
              </a:spcBef>
              <a:buSzPts val="1800"/>
              <a:buFont typeface="Helvetica Neue"/>
              <a:buAutoNum type="arabicPeriod"/>
            </a:pPr>
            <a:r>
              <a:rPr lang="es-ES" sz="1800" dirty="0">
                <a:latin typeface="Helvetica Neue"/>
                <a:ea typeface="Helvetica Neue"/>
                <a:cs typeface="Helvetica Neue"/>
                <a:sym typeface="Helvetica Neue"/>
              </a:rPr>
              <a:t>Sanatsal faaliyetlerde bulunmaları için daha az fırsatı olan insanlara yardım etmek ve diğer öğrencilerle duygusal </a:t>
            </a:r>
            <a:r>
              <a:rPr lang="tr-TR" sz="1800" dirty="0">
                <a:latin typeface="Helvetica Neue"/>
                <a:ea typeface="Helvetica Neue"/>
                <a:cs typeface="Helvetica Neue"/>
                <a:sym typeface="Helvetica Neue"/>
              </a:rPr>
              <a:t>kavrama</a:t>
            </a:r>
            <a:r>
              <a:rPr lang="es-ES" sz="1800" dirty="0">
                <a:latin typeface="Helvetica Neue"/>
                <a:ea typeface="Helvetica Neue"/>
                <a:cs typeface="Helvetica Neue"/>
                <a:sym typeface="Helvetica Neue"/>
              </a:rPr>
              <a:t>, kendini ifade etme, öz farkındalık, öz kontrol, saygı ve özgüven geliştirmede işbirliği yapmak.</a:t>
            </a:r>
            <a:endParaRPr lang="tr-TR" sz="1800" dirty="0">
              <a:latin typeface="Helvetica Neue"/>
              <a:ea typeface="Helvetica Neue"/>
              <a:cs typeface="Helvetica Neue"/>
              <a:sym typeface="Helvetica Neue"/>
            </a:endParaRPr>
          </a:p>
          <a:p>
            <a:pPr marL="342900" lvl="0" indent="-342900" algn="just">
              <a:spcBef>
                <a:spcPts val="1200"/>
              </a:spcBef>
              <a:buSzPts val="1800"/>
              <a:buFont typeface="Helvetica Neue"/>
              <a:buAutoNum type="arabicPeriod"/>
            </a:pPr>
            <a:r>
              <a:rPr lang="es-ES" sz="1800" dirty="0">
                <a:latin typeface="Helvetica Neue"/>
                <a:ea typeface="Helvetica Neue"/>
                <a:cs typeface="Helvetica Neue"/>
                <a:sym typeface="Helvetica Neue"/>
              </a:rPr>
              <a:t>Grup üyelerinin kişilerarası etkileşimi</a:t>
            </a:r>
            <a:r>
              <a:rPr lang="tr-TR" sz="1800" dirty="0" err="1">
                <a:latin typeface="Helvetica Neue"/>
                <a:ea typeface="Helvetica Neue"/>
                <a:cs typeface="Helvetica Neue"/>
                <a:sym typeface="Helvetica Neue"/>
              </a:rPr>
              <a:t>ni</a:t>
            </a:r>
            <a:r>
              <a:rPr lang="es-ES" sz="1800" dirty="0">
                <a:latin typeface="Helvetica Neue"/>
                <a:ea typeface="Helvetica Neue"/>
                <a:cs typeface="Helvetica Neue"/>
                <a:sym typeface="Helvetica Neue"/>
              </a:rPr>
              <a:t>, hoşgörüsü</a:t>
            </a:r>
            <a:r>
              <a:rPr lang="tr-TR" sz="1800" dirty="0">
                <a:latin typeface="Helvetica Neue"/>
                <a:ea typeface="Helvetica Neue"/>
                <a:cs typeface="Helvetica Neue"/>
                <a:sym typeface="Helvetica Neue"/>
              </a:rPr>
              <a:t>nü</a:t>
            </a:r>
            <a:r>
              <a:rPr lang="es-ES" sz="1800" dirty="0">
                <a:latin typeface="Helvetica Neue"/>
                <a:ea typeface="Helvetica Neue"/>
                <a:cs typeface="Helvetica Neue"/>
                <a:sym typeface="Helvetica Neue"/>
              </a:rPr>
              <a:t>, empatisini teşvik etmek, çevreye </a:t>
            </a:r>
            <a:r>
              <a:rPr lang="tr-TR" sz="1800" dirty="0">
                <a:latin typeface="Helvetica Neue"/>
                <a:ea typeface="Helvetica Neue"/>
                <a:cs typeface="Helvetica Neue"/>
                <a:sym typeface="Helvetica Neue"/>
              </a:rPr>
              <a:t>ve ortaklarına </a:t>
            </a:r>
            <a:r>
              <a:rPr lang="es-ES" sz="1800" dirty="0">
                <a:latin typeface="Helvetica Neue"/>
                <a:ea typeface="Helvetica Neue"/>
                <a:cs typeface="Helvetica Neue"/>
                <a:sym typeface="Helvetica Neue"/>
              </a:rPr>
              <a:t>karşı olumlu bir tutum oluşturma</a:t>
            </a:r>
            <a:r>
              <a:rPr lang="tr-TR" sz="1800" dirty="0" err="1">
                <a:latin typeface="Helvetica Neue"/>
                <a:ea typeface="Helvetica Neue"/>
                <a:cs typeface="Helvetica Neue"/>
                <a:sym typeface="Helvetica Neue"/>
              </a:rPr>
              <a:t>larına</a:t>
            </a:r>
            <a:r>
              <a:rPr lang="es-ES" sz="1800" dirty="0">
                <a:latin typeface="Helvetica Neue"/>
                <a:ea typeface="Helvetica Neue"/>
                <a:cs typeface="Helvetica Neue"/>
                <a:sym typeface="Helvetica Neue"/>
              </a:rPr>
              <a:t> yardımcı olmak</a:t>
            </a:r>
            <a:r>
              <a:rPr lang="tr-TR" sz="1800" dirty="0">
                <a:latin typeface="Helvetica Neue"/>
                <a:ea typeface="Helvetica Neue"/>
                <a:cs typeface="Helvetica Neue"/>
                <a:sym typeface="Helvetica Neue"/>
              </a:rPr>
              <a:t> ve</a:t>
            </a:r>
            <a:r>
              <a:rPr lang="es-ES" sz="1800" dirty="0">
                <a:latin typeface="Helvetica Neue"/>
                <a:ea typeface="Helvetica Neue"/>
                <a:cs typeface="Helvetica Neue"/>
                <a:sym typeface="Helvetica Neue"/>
              </a:rPr>
              <a:t>  davranışları</a:t>
            </a:r>
            <a:r>
              <a:rPr lang="tr-TR" sz="1800" dirty="0" err="1">
                <a:latin typeface="Helvetica Neue"/>
                <a:ea typeface="Helvetica Neue"/>
                <a:cs typeface="Helvetica Neue"/>
                <a:sym typeface="Helvetica Neue"/>
              </a:rPr>
              <a:t>nı</a:t>
            </a:r>
            <a:r>
              <a:rPr lang="es-ES" sz="1800" dirty="0">
                <a:latin typeface="Helvetica Neue"/>
                <a:ea typeface="Helvetica Neue"/>
                <a:cs typeface="Helvetica Neue"/>
                <a:sym typeface="Helvetica Neue"/>
              </a:rPr>
              <a:t> kontrol edebilmek.</a:t>
            </a:r>
            <a:endParaRPr lang="tr-TR" sz="1800" dirty="0">
              <a:latin typeface="Helvetica Neue"/>
              <a:ea typeface="Helvetica Neue"/>
              <a:cs typeface="Helvetica Neue"/>
              <a:sym typeface="Helvetica Neue"/>
            </a:endParaRPr>
          </a:p>
          <a:p>
            <a:pPr marL="342900" lvl="0" indent="-342900" algn="just">
              <a:spcBef>
                <a:spcPts val="1200"/>
              </a:spcBef>
              <a:buSzPts val="1800"/>
              <a:buFont typeface="Helvetica Neue"/>
              <a:buAutoNum type="arabicPeriod"/>
            </a:pPr>
            <a:r>
              <a:rPr lang="es-ES" sz="1800" dirty="0">
                <a:latin typeface="Helvetica Neue"/>
                <a:ea typeface="Helvetica Neue"/>
                <a:cs typeface="Helvetica Neue"/>
                <a:sym typeface="Helvetica Neue"/>
              </a:rPr>
              <a:t>Grup işbirliği becerilerini</a:t>
            </a:r>
            <a:r>
              <a:rPr lang="tr-TR" sz="1800" dirty="0">
                <a:latin typeface="Helvetica Neue"/>
                <a:ea typeface="Helvetica Neue"/>
                <a:cs typeface="Helvetica Neue"/>
                <a:sym typeface="Helvetica Neue"/>
              </a:rPr>
              <a:t> ve hoşgörüyü</a:t>
            </a:r>
            <a:r>
              <a:rPr lang="es-ES" sz="1800" dirty="0">
                <a:latin typeface="Helvetica Neue"/>
                <a:ea typeface="Helvetica Neue"/>
                <a:cs typeface="Helvetica Neue"/>
                <a:sym typeface="Helvetica Neue"/>
              </a:rPr>
              <a:t> geliştirmek,  grup sorumluluğu</a:t>
            </a:r>
            <a:r>
              <a:rPr lang="tr-TR" sz="1800" dirty="0">
                <a:latin typeface="Helvetica Neue"/>
                <a:ea typeface="Helvetica Neue"/>
                <a:cs typeface="Helvetica Neue"/>
                <a:sym typeface="Helvetica Neue"/>
              </a:rPr>
              <a:t>nu</a:t>
            </a:r>
            <a:r>
              <a:rPr lang="es-ES" sz="1800" dirty="0">
                <a:latin typeface="Helvetica Neue"/>
                <a:ea typeface="Helvetica Neue"/>
                <a:cs typeface="Helvetica Neue"/>
                <a:sym typeface="Helvetica Neue"/>
              </a:rPr>
              <a:t> teşvik etmek, okul topluluğunun yaşamına katılmak.</a:t>
            </a:r>
            <a:endParaRPr sz="1800" i="0" u="none" strike="noStrike" cap="none">
              <a:solidFill>
                <a:srgbClr val="000000"/>
              </a:solidFill>
              <a:latin typeface="Helvetica Neue"/>
              <a:ea typeface="Helvetica Neue"/>
              <a:cs typeface="Helvetica Neue"/>
              <a:sym typeface="Helvetica Neue"/>
            </a:endParaRPr>
          </a:p>
          <a:p>
            <a:pPr marL="342900" lvl="0" indent="-342900" algn="just">
              <a:spcBef>
                <a:spcPts val="1200"/>
              </a:spcBef>
              <a:spcAft>
                <a:spcPts val="600"/>
              </a:spcAft>
              <a:buSzPts val="1800"/>
              <a:buFont typeface="Helvetica Neue"/>
              <a:buAutoNum type="arabicPeriod"/>
            </a:pPr>
            <a:r>
              <a:rPr lang="es-ES" sz="1800" dirty="0">
                <a:latin typeface="Helvetica Neue"/>
                <a:ea typeface="Helvetica Neue"/>
                <a:cs typeface="Helvetica Neue"/>
                <a:sym typeface="Helvetica Neue"/>
              </a:rPr>
              <a:t>Öğrencilerin,</a:t>
            </a:r>
            <a:r>
              <a:rPr lang="tr-TR" sz="1800" dirty="0">
                <a:latin typeface="Helvetica Neue"/>
                <a:ea typeface="Helvetica Neue"/>
                <a:cs typeface="Helvetica Neue"/>
                <a:sym typeface="Helvetica Neue"/>
              </a:rPr>
              <a:t> </a:t>
            </a:r>
            <a:r>
              <a:rPr lang="es-ES" sz="1800" dirty="0">
                <a:latin typeface="Helvetica Neue"/>
                <a:ea typeface="Helvetica Neue"/>
                <a:cs typeface="Helvetica Neue"/>
                <a:sym typeface="Helvetica Neue"/>
              </a:rPr>
              <a:t>sanatsal fikirlerini a</a:t>
            </a:r>
            <a:r>
              <a:rPr lang="tr-TR" sz="1800" dirty="0">
                <a:latin typeface="Helvetica Neue"/>
                <a:ea typeface="Helvetica Neue"/>
                <a:cs typeface="Helvetica Neue"/>
                <a:sym typeface="Helvetica Neue"/>
              </a:rPr>
              <a:t>k</a:t>
            </a:r>
            <a:r>
              <a:rPr lang="es-ES" sz="1800" dirty="0">
                <a:latin typeface="Helvetica Neue"/>
                <a:ea typeface="Helvetica Neue"/>
                <a:cs typeface="Helvetica Neue"/>
                <a:sym typeface="Helvetica Neue"/>
              </a:rPr>
              <a:t>tif ve yaratıcı bir şekilde uygulamaları için yaratıcılık ve motivasyonlarını cesaretlendirmek.</a:t>
            </a:r>
            <a:endParaRPr sz="1800" i="0" u="none" strike="noStrike" cap="none">
              <a:solidFill>
                <a:srgbClr val="000000"/>
              </a:solidFill>
              <a:latin typeface="Helvetica Neue"/>
              <a:ea typeface="Helvetica Neue"/>
              <a:cs typeface="Helvetica Neue"/>
              <a:sym typeface="Helvetica Neue"/>
            </a:endParaRPr>
          </a:p>
        </p:txBody>
      </p:sp>
      <p:sp>
        <p:nvSpPr>
          <p:cNvPr id="97" name="Google Shape;97;p9"/>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2400" b="1" dirty="0">
                <a:solidFill>
                  <a:srgbClr val="00B0F0"/>
                </a:solidFill>
                <a:latin typeface="Helvetica Neue"/>
                <a:ea typeface="Helvetica Neue"/>
                <a:cs typeface="Helvetica Neue"/>
                <a:sym typeface="Helvetica Neue"/>
              </a:rPr>
              <a:t>Litvanya-Belarus sınır bölgelerindeki savunmasız çocukların sanat yoluyla sosyal kapsayıcılığı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1800" dirty="0">
                <a:latin typeface="Helvetica Neue"/>
                <a:ea typeface="Helvetica Neue"/>
                <a:cs typeface="Helvetica Neue"/>
                <a:sym typeface="Helvetica Neue"/>
              </a:rPr>
              <a:t>Etkinlik, yapısal başlangıç ​​ve bitiş bölümleri sabit (güvenlik ihtiyacını sağlayan), orta bölümü değişen içerikli (yeni keşif ihtiyacını sağlayan) yaratıcı-estetik bir ritüel olarak düzenlenmiştir. D</a:t>
            </a:r>
            <a:r>
              <a:rPr lang="tr-TR" sz="1800" dirty="0">
                <a:latin typeface="Helvetica Neue"/>
                <a:ea typeface="Helvetica Neue"/>
                <a:cs typeface="Helvetica Neue"/>
                <a:sym typeface="Helvetica Neue"/>
              </a:rPr>
              <a:t>erin d</a:t>
            </a:r>
            <a:r>
              <a:rPr lang="es-ES" sz="1800" dirty="0">
                <a:latin typeface="Helvetica Neue"/>
                <a:ea typeface="Helvetica Neue"/>
                <a:cs typeface="Helvetica Neue"/>
                <a:sym typeface="Helvetica Neue"/>
              </a:rPr>
              <a:t>üşünme ve/veya öz değerlendirme, bu iyi uygulamanın ayrılmaz bir parçasıdır Çocuklar iki düzeyde düşünürler</a:t>
            </a:r>
            <a:r>
              <a:rPr lang="es-ES" sz="1800" dirty="0" smtClean="0">
                <a:latin typeface="Helvetica Neue"/>
                <a:ea typeface="Helvetica Neue"/>
                <a:cs typeface="Helvetica Neue"/>
                <a:sym typeface="Helvetica Neue"/>
              </a:rPr>
              <a:t>:</a:t>
            </a:r>
            <a:endParaRPr lang="tr-TR" sz="1800" dirty="0" smtClean="0">
              <a:latin typeface="Helvetica Neue"/>
              <a:ea typeface="Helvetica Neue"/>
              <a:cs typeface="Helvetica Neue"/>
              <a:sym typeface="Helvetica Neue"/>
            </a:endParaRPr>
          </a:p>
          <a:p>
            <a:pPr lvl="0" algn="just">
              <a:spcBef>
                <a:spcPts val="600"/>
              </a:spcBef>
            </a:pPr>
            <a:r>
              <a:rPr lang="es-ES" sz="1800" dirty="0" smtClean="0">
                <a:latin typeface="Helvetica Neue"/>
                <a:ea typeface="Helvetica Neue"/>
                <a:cs typeface="Helvetica Neue"/>
                <a:sym typeface="Helvetica Neue"/>
              </a:rPr>
              <a:t> </a:t>
            </a:r>
            <a:r>
              <a:rPr lang="es-ES" sz="1800" dirty="0">
                <a:latin typeface="Helvetica Neue"/>
                <a:ea typeface="Helvetica Neue"/>
                <a:cs typeface="Helvetica Neue"/>
                <a:sym typeface="Helvetica Neue"/>
              </a:rPr>
              <a:t>1 Duygusal durumları hakkında (nasıl hissettikleri</a:t>
            </a:r>
            <a:r>
              <a:rPr lang="es-ES" sz="1800" dirty="0" smtClean="0">
                <a:latin typeface="Helvetica Neue"/>
                <a:ea typeface="Helvetica Neue"/>
                <a:cs typeface="Helvetica Neue"/>
                <a:sym typeface="Helvetica Neue"/>
              </a:rPr>
              <a:t>);</a:t>
            </a:r>
            <a:endParaRPr lang="tr-TR" sz="1800" smtClean="0">
              <a:latin typeface="Helvetica Neue"/>
              <a:ea typeface="Helvetica Neue"/>
              <a:cs typeface="Helvetica Neue"/>
              <a:sym typeface="Helvetica Neue"/>
            </a:endParaRPr>
          </a:p>
          <a:p>
            <a:pPr lvl="0" algn="just">
              <a:spcBef>
                <a:spcPts val="600"/>
              </a:spcBef>
            </a:pPr>
            <a:r>
              <a:rPr lang="es-ES" sz="1800" smtClean="0">
                <a:latin typeface="Helvetica Neue"/>
                <a:ea typeface="Helvetica Neue"/>
                <a:cs typeface="Helvetica Neue"/>
                <a:sym typeface="Helvetica Neue"/>
              </a:rPr>
              <a:t> </a:t>
            </a:r>
            <a:r>
              <a:rPr lang="es-ES" sz="1800" dirty="0">
                <a:latin typeface="Helvetica Neue"/>
                <a:ea typeface="Helvetica Neue"/>
                <a:cs typeface="Helvetica Neue"/>
                <a:sym typeface="Helvetica Neue"/>
              </a:rPr>
              <a:t>2. Görevlere katılmayı ve tamamlamayı</a:t>
            </a:r>
            <a:r>
              <a:rPr lang="tr-TR" sz="1800" dirty="0">
                <a:latin typeface="Helvetica Neue"/>
                <a:ea typeface="Helvetica Neue"/>
                <a:cs typeface="Helvetica Neue"/>
                <a:sym typeface="Helvetica Neue"/>
              </a:rPr>
              <a:t> nasıl</a:t>
            </a:r>
            <a:r>
              <a:rPr lang="es-ES" sz="1800" dirty="0">
                <a:latin typeface="Helvetica Neue"/>
                <a:ea typeface="Helvetica Neue"/>
                <a:cs typeface="Helvetica Neue"/>
                <a:sym typeface="Helvetica Neue"/>
              </a:rPr>
              <a:t> başardığınız hakkında (öğrendikleriniz).</a:t>
            </a:r>
            <a:endParaRPr>
              <a:latin typeface="Helvetica Neue"/>
              <a:ea typeface="Helvetica Neue"/>
              <a:cs typeface="Helvetica Neue"/>
              <a:sym typeface="Helvetica Neue"/>
            </a:endParaRPr>
          </a:p>
          <a:p>
            <a:pPr lvl="0" algn="just">
              <a:spcBef>
                <a:spcPts val="1200"/>
              </a:spcBef>
            </a:pPr>
            <a:r>
              <a:rPr lang="es-ES" sz="1800" dirty="0">
                <a:latin typeface="Helvetica Neue"/>
                <a:ea typeface="Helvetica Neue"/>
                <a:cs typeface="Helvetica Neue"/>
                <a:sym typeface="Helvetica Neue"/>
              </a:rPr>
              <a:t>Etkinlik, müzik ve sanat terapisi ilkelerine dayalıdır ve farklı ifade ve katılım araçlarını (UDL) içerir.</a:t>
            </a:r>
            <a:endParaRPr lang="tr-TR" sz="1800" dirty="0">
              <a:latin typeface="Helvetica Neue"/>
              <a:ea typeface="Helvetica Neue"/>
              <a:cs typeface="Helvetica Neue"/>
              <a:sym typeface="Helvetica Neue"/>
            </a:endParaRPr>
          </a:p>
          <a:p>
            <a:pPr lvl="0" algn="just">
              <a:spcBef>
                <a:spcPts val="1200"/>
              </a:spcBef>
            </a:pPr>
            <a:r>
              <a:rPr lang="tr-TR" sz="1800" dirty="0">
                <a:latin typeface="Helvetica Neue"/>
                <a:ea typeface="Helvetica Neue"/>
                <a:cs typeface="Helvetica Neue"/>
                <a:sym typeface="Helvetica Neue"/>
              </a:rPr>
              <a:t>Daha fazla ayrıntıyı m</a:t>
            </a:r>
            <a:r>
              <a:rPr lang="es-ES" sz="1800" dirty="0">
                <a:latin typeface="Helvetica Neue"/>
                <a:ea typeface="Helvetica Neue"/>
                <a:cs typeface="Helvetica Neue"/>
                <a:sym typeface="Helvetica Neue"/>
              </a:rPr>
              <a:t>etodolojik materyalin 5. bölümünde </a:t>
            </a:r>
            <a:r>
              <a:rPr lang="tr-TR" sz="1800" dirty="0">
                <a:latin typeface="Helvetica Neue"/>
                <a:ea typeface="Helvetica Neue"/>
                <a:cs typeface="Helvetica Neue"/>
                <a:sym typeface="Helvetica Neue"/>
              </a:rPr>
              <a:t>bulabilirsiniz</a:t>
            </a:r>
            <a:r>
              <a:rPr lang="es-ES" sz="1800" dirty="0">
                <a:latin typeface="Helvetica Neue"/>
                <a:ea typeface="Helvetica Neue"/>
                <a:cs typeface="Helvetica Neue"/>
                <a:sym typeface="Helvetica Neue"/>
              </a:rPr>
              <a:t>.</a:t>
            </a:r>
            <a:endParaRPr sz="1800" b="0" i="0" u="none" strike="noStrike" cap="none">
              <a:solidFill>
                <a:srgbClr val="000000"/>
              </a:solidFill>
              <a:latin typeface="Arial"/>
              <a:ea typeface="Arial"/>
              <a:cs typeface="Arial"/>
              <a:sym typeface="Arial"/>
            </a:endParaRPr>
          </a:p>
        </p:txBody>
      </p:sp>
      <p:sp>
        <p:nvSpPr>
          <p:cNvPr id="104" name="Google Shape;104;p1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2400" b="1" dirty="0">
                <a:solidFill>
                  <a:srgbClr val="00B0F0"/>
                </a:solidFill>
                <a:latin typeface="Helvetica Neue"/>
                <a:ea typeface="Helvetica Neue"/>
                <a:cs typeface="Helvetica Neue"/>
                <a:sym typeface="Helvetica Neue"/>
              </a:rPr>
              <a:t>Litvanya-Belarus sınır bölgelerindeki savunmasız çocukların sanat yoluyla sosyal kapsayıcılığı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p:nvPr/>
        </p:nvSpPr>
        <p:spPr>
          <a:xfrm>
            <a:off x="761999" y="1917487"/>
            <a:ext cx="10743236" cy="3823556"/>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2400" b="1" dirty="0">
                <a:latin typeface="Helvetica Neue"/>
                <a:ea typeface="Helvetica Neue"/>
                <a:cs typeface="Helvetica Neue"/>
                <a:sym typeface="Helvetica Neue"/>
              </a:rPr>
              <a:t>Destekleyici ve uygulayıcı, QR kodlarının kullanımının ardındaki yaratıcı ve öğrenme süreciyle ilgilenen fiziksel  kişidir (Ignas Stansilavicius).</a:t>
            </a:r>
            <a:endParaRPr lang="tr-TR" sz="2400" b="1" dirty="0">
              <a:latin typeface="Helvetica Neue"/>
              <a:ea typeface="Helvetica Neue"/>
              <a:cs typeface="Helvetica Neue"/>
              <a:sym typeface="Helvetica Neue"/>
            </a:endParaRPr>
          </a:p>
          <a:p>
            <a:pPr lvl="0" algn="just">
              <a:spcBef>
                <a:spcPts val="600"/>
              </a:spcBef>
            </a:pPr>
            <a:r>
              <a:rPr lang="es-ES" sz="2400" dirty="0">
                <a:latin typeface="Helvetica Neue"/>
                <a:ea typeface="Helvetica Neue"/>
                <a:cs typeface="Helvetica Neue"/>
                <a:sym typeface="Helvetica Neue"/>
              </a:rPr>
              <a:t>Amaç, ekip çalışması oluşturmak amacıyla </a:t>
            </a:r>
            <a:r>
              <a:rPr lang="tr-TR" sz="2400" dirty="0">
                <a:latin typeface="Helvetica Neue"/>
                <a:ea typeface="Helvetica Neue"/>
                <a:cs typeface="Helvetica Neue"/>
                <a:sym typeface="Helvetica Neue"/>
              </a:rPr>
              <a:t>farklı</a:t>
            </a:r>
            <a:r>
              <a:rPr lang="es-ES" sz="2400" dirty="0">
                <a:latin typeface="Helvetica Neue"/>
                <a:ea typeface="Helvetica Neue"/>
                <a:cs typeface="Helvetica Neue"/>
                <a:sym typeface="Helvetica Neue"/>
              </a:rPr>
              <a:t> çocukları</a:t>
            </a:r>
            <a:r>
              <a:rPr lang="tr-TR" sz="2400" dirty="0">
                <a:latin typeface="Helvetica Neue"/>
                <a:ea typeface="Helvetica Neue"/>
                <a:cs typeface="Helvetica Neue"/>
                <a:sym typeface="Helvetica Neue"/>
              </a:rPr>
              <a:t>n</a:t>
            </a:r>
            <a:r>
              <a:rPr lang="es-ES" sz="2400" dirty="0">
                <a:latin typeface="Helvetica Neue"/>
                <a:ea typeface="Helvetica Neue"/>
                <a:cs typeface="Helvetica Neue"/>
                <a:sym typeface="Helvetica Neue"/>
              </a:rPr>
              <a:t>/gençleri</a:t>
            </a:r>
            <a:r>
              <a:rPr lang="tr-TR" sz="2400" dirty="0">
                <a:latin typeface="Helvetica Neue"/>
                <a:ea typeface="Helvetica Neue"/>
                <a:cs typeface="Helvetica Neue"/>
                <a:sym typeface="Helvetica Neue"/>
              </a:rPr>
              <a:t>n</a:t>
            </a:r>
            <a:r>
              <a:rPr lang="es-ES" sz="2400" dirty="0">
                <a:latin typeface="Helvetica Neue"/>
                <a:ea typeface="Helvetica Neue"/>
                <a:cs typeface="Helvetica Neue"/>
                <a:sym typeface="Helvetica Neue"/>
              </a:rPr>
              <a:t> bireysel veya gruplar halinde </a:t>
            </a:r>
            <a:r>
              <a:rPr lang="tr-TR" sz="2400" dirty="0">
                <a:latin typeface="Helvetica Neue"/>
                <a:ea typeface="Helvetica Neue"/>
                <a:cs typeface="Helvetica Neue"/>
                <a:sym typeface="Helvetica Neue"/>
              </a:rPr>
              <a:t>katılımlarını sağlamak</a:t>
            </a:r>
            <a:r>
              <a:rPr lang="es-ES" sz="2400" dirty="0">
                <a:latin typeface="Helvetica Neue"/>
                <a:ea typeface="Helvetica Neue"/>
                <a:cs typeface="Helvetica Neue"/>
                <a:sym typeface="Helvetica Neue"/>
              </a:rPr>
              <a:t>; gençlerin merakını öğrenme sürecinde kullanma</a:t>
            </a:r>
            <a:r>
              <a:rPr lang="tr-TR" sz="2400" dirty="0">
                <a:latin typeface="Helvetica Neue"/>
                <a:ea typeface="Helvetica Neue"/>
                <a:cs typeface="Helvetica Neue"/>
                <a:sym typeface="Helvetica Neue"/>
              </a:rPr>
              <a:t>k</a:t>
            </a:r>
            <a:r>
              <a:rPr lang="es-ES" sz="2400" dirty="0">
                <a:latin typeface="Helvetica Neue"/>
                <a:ea typeface="Helvetica Neue"/>
                <a:cs typeface="Helvetica Neue"/>
                <a:sym typeface="Helvetica Neue"/>
              </a:rPr>
              <a:t>; her çocuğun/kişinin kullanabileceği basit araçları yeni, alışılmadık bir şekilde kullanmak</a:t>
            </a:r>
            <a:r>
              <a:rPr lang="tr-TR" sz="2400" dirty="0">
                <a:latin typeface="Helvetica Neue"/>
                <a:ea typeface="Helvetica Neue"/>
                <a:cs typeface="Helvetica Neue"/>
                <a:sym typeface="Helvetica Neue"/>
              </a:rPr>
              <a:t>tır.</a:t>
            </a:r>
          </a:p>
          <a:p>
            <a:pPr lvl="0" algn="just">
              <a:spcBef>
                <a:spcPts val="600"/>
              </a:spcBef>
            </a:pPr>
            <a:r>
              <a:rPr lang="tr-TR" sz="2400" dirty="0">
                <a:latin typeface="Helvetica Neue"/>
                <a:ea typeface="Helvetica Neue"/>
                <a:cs typeface="Helvetica Neue"/>
                <a:sym typeface="Helvetica Neue"/>
              </a:rPr>
              <a:t>Uygulamanın dayandığı zorluk</a:t>
            </a:r>
            <a:r>
              <a:rPr lang="es-ES" sz="2400" i="0" u="none" strike="noStrike" cap="none" dirty="0">
                <a:solidFill>
                  <a:srgbClr val="000000"/>
                </a:solidFill>
                <a:latin typeface="Helvetica Neue"/>
                <a:ea typeface="Helvetica Neue"/>
                <a:cs typeface="Helvetica Neue"/>
                <a:sym typeface="Helvetica Neue"/>
              </a:rPr>
              <a:t>: </a:t>
            </a:r>
            <a:r>
              <a:rPr lang="tr-TR" sz="2400" b="1" i="0" u="none" strike="noStrike" cap="none">
                <a:solidFill>
                  <a:srgbClr val="000000"/>
                </a:solidFill>
                <a:latin typeface="Helvetica Neue"/>
                <a:ea typeface="Helvetica Neue"/>
                <a:cs typeface="Helvetica Neue"/>
                <a:sym typeface="Helvetica Neue"/>
              </a:rPr>
              <a:t>Davranışsal zorluk</a:t>
            </a:r>
            <a:endParaRPr>
              <a:latin typeface="Helvetica Neue"/>
              <a:ea typeface="Helvetica Neue"/>
              <a:cs typeface="Helvetica Neue"/>
              <a:sym typeface="Helvetica Neue"/>
            </a:endParaRPr>
          </a:p>
        </p:txBody>
      </p:sp>
      <p:sp>
        <p:nvSpPr>
          <p:cNvPr id="120" name="Google Shape;120;p11"/>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2400" b="1" dirty="0">
                <a:solidFill>
                  <a:srgbClr val="00B0F0"/>
                </a:solidFill>
                <a:latin typeface="Helvetica Neue"/>
                <a:ea typeface="Helvetica Neue"/>
                <a:cs typeface="Helvetica Neue"/>
                <a:sym typeface="Helvetica Neue"/>
              </a:rPr>
              <a:t>Eğitim sürecinde QR kod uygulaması</a:t>
            </a:r>
            <a:endParaRPr>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p:nvPr/>
        </p:nvSpPr>
        <p:spPr>
          <a:xfrm>
            <a:off x="761999" y="1539433"/>
            <a:ext cx="10743236" cy="990954"/>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tr-TR" sz="1800" b="1" i="0" u="none" strike="noStrike" cap="none" dirty="0">
                <a:solidFill>
                  <a:srgbClr val="000000"/>
                </a:solidFill>
                <a:latin typeface="Helvetica Neue"/>
                <a:ea typeface="Helvetica Neue"/>
                <a:cs typeface="Helvetica Neue"/>
                <a:sym typeface="Helvetica Neue"/>
              </a:rPr>
              <a:t>Adımlar</a:t>
            </a:r>
            <a:endParaRPr sz="1800" i="0" u="none" strike="noStrike" cap="none">
              <a:solidFill>
                <a:srgbClr val="000000"/>
              </a:solidFill>
              <a:latin typeface="Helvetica Neue"/>
              <a:ea typeface="Helvetica Neue"/>
              <a:cs typeface="Helvetica Neue"/>
              <a:sym typeface="Helvetica Neue"/>
            </a:endParaRPr>
          </a:p>
          <a:p>
            <a:pPr marL="633095" lvl="0" indent="-342900" algn="just">
              <a:spcBef>
                <a:spcPts val="600"/>
              </a:spcBef>
              <a:buAutoNum type="arabicPeriod"/>
            </a:pPr>
            <a:r>
              <a:rPr lang="es-ES" sz="1800" dirty="0">
                <a:latin typeface="Helvetica Neue"/>
                <a:ea typeface="Helvetica Neue"/>
                <a:cs typeface="Helvetica Neue"/>
                <a:sym typeface="Helvetica Neue"/>
              </a:rPr>
              <a:t>Öncelikle kodlanacak bilgilerin kısa cümleler halinde yapılandırılması ve yazılması gerekir. QR kodlarında resimler, bağlantılar ve hatta sesler de kullanılabilir. </a:t>
            </a:r>
            <a:r>
              <a:rPr lang="tr-TR" sz="1800" dirty="0">
                <a:latin typeface="Helvetica Neue"/>
                <a:ea typeface="Helvetica Neue"/>
                <a:cs typeface="Helvetica Neue"/>
                <a:sym typeface="Helvetica Neue"/>
              </a:rPr>
              <a:t>Yönetici</a:t>
            </a:r>
            <a:r>
              <a:rPr lang="es-ES" sz="1800" dirty="0">
                <a:latin typeface="Helvetica Neue"/>
                <a:ea typeface="Helvetica Neue"/>
                <a:cs typeface="Helvetica Neue"/>
                <a:sym typeface="Helvetica Neue"/>
              </a:rPr>
              <a:t> ayrıca kodların nereye saklanacağına da karar vermelidir.</a:t>
            </a:r>
            <a:endParaRPr lang="tr-TR" sz="1800" dirty="0">
              <a:latin typeface="Helvetica Neue"/>
              <a:ea typeface="Helvetica Neue"/>
              <a:cs typeface="Helvetica Neue"/>
              <a:sym typeface="Helvetica Neue"/>
            </a:endParaRPr>
          </a:p>
          <a:p>
            <a:pPr marL="633095" lvl="0" indent="-342900" algn="just">
              <a:spcBef>
                <a:spcPts val="600"/>
              </a:spcBef>
              <a:buAutoNum type="arabicPeriod"/>
            </a:pPr>
            <a:r>
              <a:rPr lang="es-ES" sz="1800" dirty="0">
                <a:latin typeface="Helvetica Neue"/>
                <a:ea typeface="Helvetica Neue"/>
                <a:cs typeface="Helvetica Neue"/>
                <a:sym typeface="Helvetica Neue"/>
              </a:rPr>
              <a:t>Çevrimiçi bir araç (QR kod dönüştürücü) kullanılarak bilgiler kolayca QR kodlarına dönüştürülebilir (veya yüklenip doğrudan bir koda dönüştürülebilir).</a:t>
            </a:r>
            <a:endParaRPr lang="tr-TR" sz="1800" dirty="0">
              <a:latin typeface="Helvetica Neue"/>
              <a:ea typeface="Helvetica Neue"/>
              <a:cs typeface="Helvetica Neue"/>
              <a:sym typeface="Helvetica Neue"/>
            </a:endParaRPr>
          </a:p>
          <a:p>
            <a:pPr marL="633095" lvl="0" indent="-342900" algn="just">
              <a:spcBef>
                <a:spcPts val="600"/>
              </a:spcBef>
              <a:buAutoNum type="arabicPeriod"/>
            </a:pPr>
            <a:r>
              <a:rPr lang="es-ES" sz="1800" dirty="0">
                <a:latin typeface="Helvetica Neue"/>
                <a:ea typeface="Helvetica Neue"/>
                <a:cs typeface="Helvetica Neue"/>
                <a:sym typeface="Helvetica Neue"/>
              </a:rPr>
              <a:t>Kodlar indirilebilir ve bir kağıda yazdırılabilir. Akıllı  cihazdaki kameranın onu kolayca alabilmesi/seçebilmesi için koyu renk yazıcı mürekkebi kullanmak önemlidir.</a:t>
            </a:r>
            <a:endParaRPr lang="tr-TR" sz="1800" dirty="0">
              <a:latin typeface="Helvetica Neue"/>
              <a:ea typeface="Helvetica Neue"/>
              <a:cs typeface="Helvetica Neue"/>
              <a:sym typeface="Helvetica Neue"/>
            </a:endParaRPr>
          </a:p>
          <a:p>
            <a:pPr marL="633095" lvl="0" indent="-342900" algn="just">
              <a:spcBef>
                <a:spcPts val="600"/>
              </a:spcBef>
              <a:buAutoNum type="arabicPeriod"/>
            </a:pPr>
            <a:r>
              <a:rPr lang="es-ES" sz="1800" dirty="0">
                <a:latin typeface="Helvetica Neue"/>
                <a:ea typeface="Helvetica Neue"/>
                <a:cs typeface="Helvetica Neue"/>
                <a:sym typeface="Helvetica Neue"/>
              </a:rPr>
              <a:t>QR kodları, eğitimci tarafından seçilen herhangi bir ortamda kesilebilir ve gizlenebilir. Bu tür etkinliklerin konunun daha iyi anlaşılmasına yardımcı olacak bir ortamda düzenlenmesinin faydalı olduğunu unutmamak gerekir.</a:t>
            </a:r>
            <a:endParaRPr lang="tr-TR" sz="1800" dirty="0">
              <a:latin typeface="Helvetica Neue"/>
              <a:ea typeface="Helvetica Neue"/>
              <a:cs typeface="Helvetica Neue"/>
              <a:sym typeface="Helvetica Neue"/>
            </a:endParaRPr>
          </a:p>
          <a:p>
            <a:pPr marL="633095" lvl="0" indent="-342900" algn="just">
              <a:spcBef>
                <a:spcPts val="600"/>
              </a:spcBef>
              <a:buAutoNum type="arabicPeriod"/>
            </a:pPr>
            <a:r>
              <a:rPr lang="es-ES" sz="1800" dirty="0">
                <a:latin typeface="Helvetica Neue"/>
                <a:ea typeface="Helvetica Neue"/>
                <a:cs typeface="Helvetica Neue"/>
                <a:sym typeface="Helvetica Neue"/>
              </a:rPr>
              <a:t>Etkinliğe katılanların, kodları taramak için akıllı bir cihazda QR kod okuma uygulamasına ihtiyaçları olacaktır.</a:t>
            </a:r>
            <a:endParaRPr sz="1800" i="0" u="none" strike="noStrike" cap="none">
              <a:solidFill>
                <a:srgbClr val="000000"/>
              </a:solidFill>
              <a:latin typeface="Helvetica Neue"/>
              <a:ea typeface="Helvetica Neue"/>
              <a:cs typeface="Helvetica Neue"/>
              <a:sym typeface="Helvetica Neue"/>
            </a:endParaRPr>
          </a:p>
        </p:txBody>
      </p:sp>
      <p:sp>
        <p:nvSpPr>
          <p:cNvPr id="127" name="Google Shape;127;p12"/>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2400" b="1" dirty="0">
                <a:solidFill>
                  <a:srgbClr val="00B0F0"/>
                </a:solidFill>
                <a:latin typeface="Helvetica Neue"/>
                <a:ea typeface="Helvetica Neue"/>
                <a:cs typeface="Helvetica Neue"/>
                <a:sym typeface="Helvetica Neue"/>
              </a:rPr>
              <a:t>Litvanya-Belarus sınır bölgelerindeki savunmasız çocukların sanat yoluyla sosyal kapsayıcılığı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1800" dirty="0">
                <a:latin typeface="Helvetica Neue"/>
                <a:ea typeface="Helvetica Neue"/>
                <a:cs typeface="Helvetica Neue"/>
                <a:sym typeface="Helvetica Neue"/>
              </a:rPr>
              <a:t>Bu yöntem, sorumlulukları ekip arkadaşları arasında paylaşmak kolay olduğundan ve her öğrenci sürece dahil olduğundan, katılımcılar ekip halinde çalıştığında en iyi sonucu verir.</a:t>
            </a:r>
            <a:endParaRPr lang="tr-TR" sz="1800" dirty="0">
              <a:latin typeface="Helvetica Neue"/>
              <a:ea typeface="Helvetica Neue"/>
              <a:cs typeface="Helvetica Neue"/>
              <a:sym typeface="Helvetica Neue"/>
            </a:endParaRPr>
          </a:p>
          <a:p>
            <a:pPr lvl="0" algn="just">
              <a:spcBef>
                <a:spcPts val="600"/>
              </a:spcBef>
            </a:pPr>
            <a:r>
              <a:rPr lang="es-ES" sz="1800" dirty="0">
                <a:latin typeface="Helvetica Neue"/>
                <a:ea typeface="Helvetica Neue"/>
                <a:cs typeface="Helvetica Neue"/>
                <a:sym typeface="Helvetica Neue"/>
              </a:rPr>
              <a:t>Bu yöntem oldukça basit ama çoğu katılımcı için heyecan vericidir. Herkes dahil etkinliğe olur ve aynı süreçte çok benzer bilgiler edinir ve de ders sırasında birçok kez dahil edildiğini ve ödüllendirildiğini hisseder.</a:t>
            </a:r>
            <a:endParaRPr lang="tr-TR" sz="1800" dirty="0">
              <a:latin typeface="Helvetica Neue"/>
              <a:ea typeface="Helvetica Neue"/>
              <a:cs typeface="Helvetica Neue"/>
              <a:sym typeface="Helvetica Neue"/>
            </a:endParaRPr>
          </a:p>
          <a:p>
            <a:pPr lvl="0" algn="just">
              <a:spcBef>
                <a:spcPts val="600"/>
              </a:spcBef>
            </a:pPr>
            <a:r>
              <a:rPr lang="es-ES" sz="1800" b="1" dirty="0">
                <a:latin typeface="Helvetica Neue"/>
                <a:ea typeface="Helvetica Neue"/>
                <a:cs typeface="Helvetica Neue"/>
                <a:sym typeface="Helvetica Neue"/>
              </a:rPr>
              <a:t>Bu yöntemin çok yönlülüğü hemen hemen her konuda kullanılabilir.</a:t>
            </a:r>
            <a:endParaRPr lang="tr-TR" sz="1800" b="1" dirty="0">
              <a:latin typeface="Helvetica Neue"/>
              <a:ea typeface="Helvetica Neue"/>
              <a:cs typeface="Helvetica Neue"/>
              <a:sym typeface="Helvetica Neue"/>
            </a:endParaRPr>
          </a:p>
          <a:p>
            <a:pPr lvl="0" algn="just">
              <a:spcBef>
                <a:spcPts val="600"/>
              </a:spcBef>
            </a:pPr>
            <a:r>
              <a:rPr lang="es-ES" sz="1800" dirty="0">
                <a:latin typeface="Helvetica Neue"/>
                <a:ea typeface="Helvetica Neue"/>
                <a:cs typeface="Helvetica Neue"/>
                <a:sym typeface="Helvetica Neue"/>
              </a:rPr>
              <a:t>Daha fazla ayrıntı metodolojik materyalin 5. bölümünde bulunmaktadır.</a:t>
            </a:r>
            <a:endParaRPr sz="1800" b="0" i="0" u="none" strike="noStrike" cap="none">
              <a:solidFill>
                <a:srgbClr val="000000"/>
              </a:solidFill>
              <a:latin typeface="Arial"/>
              <a:ea typeface="Arial"/>
              <a:cs typeface="Arial"/>
              <a:sym typeface="Arial"/>
            </a:endParaRPr>
          </a:p>
        </p:txBody>
      </p:sp>
      <p:sp>
        <p:nvSpPr>
          <p:cNvPr id="134" name="Google Shape;134;p1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2400" b="1" dirty="0">
                <a:solidFill>
                  <a:srgbClr val="00B0F0"/>
                </a:solidFill>
                <a:latin typeface="Helvetica Neue"/>
                <a:ea typeface="Helvetica Neue"/>
                <a:cs typeface="Helvetica Neue"/>
                <a:sym typeface="Helvetica Neue"/>
              </a:rPr>
              <a:t>Litvanya-Belarus sınır bölgelerindeki savunmasız çocukların sanat yoluyla sosyal kapsayıcılığı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smtClean="0"/>
              <a:t>Grup Tartışması</a:t>
            </a:r>
            <a:endParaRPr/>
          </a:p>
        </p:txBody>
      </p:sp>
      <p:sp>
        <p:nvSpPr>
          <p:cNvPr id="141" name="Google Shape;141;p14"/>
          <p:cNvSpPr/>
          <p:nvPr/>
        </p:nvSpPr>
        <p:spPr>
          <a:xfrm>
            <a:off x="2041080" y="2471900"/>
            <a:ext cx="9059041" cy="1569620"/>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dirty="0">
                <a:solidFill>
                  <a:schemeClr val="tx1"/>
                </a:solidFill>
                <a:latin typeface="Helvetica Neue"/>
                <a:ea typeface="Helvetica Neue"/>
                <a:cs typeface="Helvetica Neue"/>
                <a:sym typeface="Helvetica Neue"/>
              </a:rPr>
              <a:t> : Gerekli teknolojik becerilere sahip değilseniz, bir BT öğretmeninin olması veya okulunuzda BT sistem yöneticisinin veya yerel bir yazılım şirketinden bir BT uzmanının bulunması şarttır.</a:t>
            </a:r>
            <a:endParaRPr sz="2400">
              <a:solidFill>
                <a:schemeClr val="tx1"/>
              </a:solidFill>
            </a:endParaRPr>
          </a:p>
        </p:txBody>
      </p:sp>
      <p:pic>
        <p:nvPicPr>
          <p:cNvPr id="142" name="Google Shape;142;p14"/>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pic>
        <p:nvPicPr>
          <p:cNvPr id="143" name="Google Shape;143;p14"/>
          <p:cNvPicPr preferRelativeResize="0"/>
          <p:nvPr/>
        </p:nvPicPr>
        <p:blipFill rotWithShape="1">
          <a:blip r:embed="rId4">
            <a:alphaModFix/>
          </a:blip>
          <a:srcRect l="26510" t="26571" r="26313" b="24128"/>
          <a:stretch/>
        </p:blipFill>
        <p:spPr>
          <a:xfrm>
            <a:off x="319405" y="3986422"/>
            <a:ext cx="1757827" cy="9668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i="0" u="none" strike="noStrike" cap="none" dirty="0">
                <a:solidFill>
                  <a:srgbClr val="FFFFFF"/>
                </a:solidFill>
                <a:latin typeface="Helvetica Neue"/>
                <a:ea typeface="Helvetica Neue"/>
                <a:cs typeface="Helvetica Neue"/>
                <a:sym typeface="Helvetica Neue"/>
              </a:rPr>
              <a:t>Türkiye’den İyi Uygulamalar</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2000" b="1" dirty="0">
                <a:latin typeface="Helvetica Neue"/>
                <a:ea typeface="Helvetica Neue"/>
                <a:cs typeface="Helvetica Neue"/>
                <a:sym typeface="Helvetica Neue"/>
              </a:rPr>
              <a:t>Organizatör: </a:t>
            </a:r>
            <a:r>
              <a:rPr lang="es-ES" sz="2000" dirty="0">
                <a:latin typeface="Helvetica Neue"/>
                <a:ea typeface="Helvetica Neue"/>
                <a:cs typeface="Helvetica Neue"/>
                <a:sym typeface="Helvetica Neue"/>
              </a:rPr>
              <a:t>Kadir Has Ortaokulu</a:t>
            </a:r>
          </a:p>
          <a:p>
            <a:pPr lvl="0" algn="just">
              <a:spcBef>
                <a:spcPts val="600"/>
              </a:spcBef>
            </a:pPr>
            <a:r>
              <a:rPr lang="es-ES" sz="2000" b="1" dirty="0">
                <a:latin typeface="Helvetica Neue"/>
                <a:ea typeface="Helvetica Neue"/>
                <a:cs typeface="Helvetica Neue"/>
                <a:sym typeface="Helvetica Neue"/>
              </a:rPr>
              <a:t>Uygulayıcılar: </a:t>
            </a:r>
            <a:r>
              <a:rPr lang="tr-TR" sz="2000" dirty="0">
                <a:latin typeface="Helvetica Neue"/>
                <a:ea typeface="Helvetica Neue"/>
                <a:cs typeface="Helvetica Neue"/>
                <a:sym typeface="Helvetica Neue"/>
              </a:rPr>
              <a:t>E</a:t>
            </a:r>
            <a:r>
              <a:rPr lang="es-ES" sz="2000" dirty="0">
                <a:latin typeface="Helvetica Neue"/>
                <a:ea typeface="Helvetica Neue"/>
                <a:cs typeface="Helvetica Neue"/>
                <a:sym typeface="Helvetica Neue"/>
              </a:rPr>
              <a:t>beveynler</a:t>
            </a:r>
          </a:p>
          <a:p>
            <a:pPr lvl="0" algn="just">
              <a:spcBef>
                <a:spcPts val="600"/>
              </a:spcBef>
            </a:pPr>
            <a:r>
              <a:rPr lang="es-ES" sz="2000" b="1" dirty="0">
                <a:latin typeface="Helvetica Neue"/>
                <a:ea typeface="Helvetica Neue"/>
                <a:cs typeface="Helvetica Neue"/>
                <a:sym typeface="Helvetica Neue"/>
              </a:rPr>
              <a:t>Ele alınan </a:t>
            </a:r>
            <a:r>
              <a:rPr lang="tr-TR" sz="2000" b="1" dirty="0">
                <a:latin typeface="Helvetica Neue"/>
                <a:ea typeface="Helvetica Neue"/>
                <a:cs typeface="Helvetica Neue"/>
                <a:sym typeface="Helvetica Neue"/>
              </a:rPr>
              <a:t>zorluk </a:t>
            </a:r>
            <a:r>
              <a:rPr lang="es-ES" sz="2000" b="1" dirty="0">
                <a:latin typeface="Helvetica Neue"/>
                <a:ea typeface="Helvetica Neue"/>
                <a:cs typeface="Helvetica Neue"/>
                <a:sym typeface="Helvetica Neue"/>
              </a:rPr>
              <a:t>Sosyal </a:t>
            </a:r>
            <a:r>
              <a:rPr lang="tr-TR" sz="2000" b="1" dirty="0">
                <a:latin typeface="Helvetica Neue"/>
                <a:ea typeface="Helvetica Neue"/>
                <a:cs typeface="Helvetica Neue"/>
                <a:sym typeface="Helvetica Neue"/>
              </a:rPr>
              <a:t>zorluktur</a:t>
            </a:r>
            <a:r>
              <a:rPr lang="es-ES" sz="2000" b="1" dirty="0">
                <a:latin typeface="Helvetica Neue"/>
                <a:ea typeface="Helvetica Neue"/>
                <a:cs typeface="Helvetica Neue"/>
                <a:sym typeface="Helvetica Neue"/>
              </a:rPr>
              <a:t>.</a:t>
            </a:r>
            <a:endParaRPr lang="tr-TR" sz="2000" b="1" dirty="0">
              <a:latin typeface="Helvetica Neue"/>
              <a:ea typeface="Helvetica Neue"/>
              <a:cs typeface="Helvetica Neue"/>
              <a:sym typeface="Helvetica Neue"/>
            </a:endParaRPr>
          </a:p>
          <a:p>
            <a:pPr lvl="0" algn="just">
              <a:spcBef>
                <a:spcPts val="600"/>
              </a:spcBef>
            </a:pPr>
            <a:r>
              <a:rPr lang="es-ES" sz="2000" dirty="0">
                <a:latin typeface="Helvetica Neue"/>
                <a:ea typeface="Helvetica Neue"/>
                <a:cs typeface="Helvetica Neue"/>
                <a:sym typeface="Helvetica Neue"/>
              </a:rPr>
              <a:t>Bu etkinliğin amacı, yaratıcı, sanatsal, el işi ve psikomotor becerilerin yanı sıra, tüm ailelerin ortak görevlerin uygulanmasına katılımıyla aile ilişkilerinin geliştirilmesine ve hem eğitimcilerin hem de akranlarının beğenilerini kazanma fırsatı sağlamaktır. </a:t>
            </a:r>
            <a:endParaRPr lang="tr-TR" sz="2000" dirty="0">
              <a:latin typeface="Helvetica Neue"/>
              <a:ea typeface="Helvetica Neue"/>
              <a:cs typeface="Helvetica Neue"/>
              <a:sym typeface="Helvetica Neue"/>
            </a:endParaRPr>
          </a:p>
          <a:p>
            <a:pPr lvl="0" algn="just">
              <a:spcBef>
                <a:spcPts val="600"/>
              </a:spcBef>
            </a:pPr>
            <a:r>
              <a:rPr lang="es-ES" sz="2000" dirty="0">
                <a:latin typeface="Helvetica Neue"/>
                <a:ea typeface="Helvetica Neue"/>
                <a:cs typeface="Helvetica Neue"/>
                <a:sym typeface="Helvetica Neue"/>
              </a:rPr>
              <a:t>Çevrimiçi eğitimin zorlu dönemleri (salgınla ilgili) veya yaz tatili için mükemmel aktivitedir.</a:t>
            </a:r>
            <a:endParaRPr>
              <a:latin typeface="Helvetica Neue"/>
              <a:ea typeface="Helvetica Neue"/>
              <a:cs typeface="Helvetica Neue"/>
              <a:sym typeface="Helvetica Neue"/>
            </a:endParaRPr>
          </a:p>
        </p:txBody>
      </p:sp>
      <p:sp>
        <p:nvSpPr>
          <p:cNvPr id="155" name="Google Shape;155;p16"/>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tr-TR" sz="2400" b="1" i="0" u="none" strike="noStrike" cap="none" dirty="0">
                <a:solidFill>
                  <a:srgbClr val="00B0F0"/>
                </a:solidFill>
                <a:latin typeface="Helvetica Neue"/>
                <a:ea typeface="Helvetica Neue"/>
                <a:cs typeface="Helvetica Neue"/>
                <a:sym typeface="Helvetica Neue"/>
              </a:rPr>
              <a:t>Tabağımdaki Sanat</a:t>
            </a:r>
            <a:endParaRPr>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smtClean="0"/>
              <a:t>Grup Tartışması</a:t>
            </a:r>
            <a:endParaRPr/>
          </a:p>
        </p:txBody>
      </p:sp>
      <p:sp>
        <p:nvSpPr>
          <p:cNvPr id="162" name="Google Shape;162;p17"/>
          <p:cNvSpPr/>
          <p:nvPr/>
        </p:nvSpPr>
        <p:spPr>
          <a:xfrm>
            <a:off x="2041080" y="2471900"/>
            <a:ext cx="9059041" cy="2215951"/>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Faaliyetlerinizi sosyal zorluklar ve dışlanma yaşayan çocuklar için kapsayıcı hale getirmek istiyorsanız, okulun onları materyal, fikir veya uzaktan eğitim için okul tarafından sağlanan, internet erişimi olan cihazlarla nasıl destekleyebileceğini düşünün.</a:t>
            </a:r>
            <a:endParaRPr sz="2400" b="0" i="0" u="none" strike="noStrike" cap="none">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0" i="0" u="none" strike="noStrike" cap="none">
              <a:solidFill>
                <a:srgbClr val="00B0F0"/>
              </a:solidFill>
              <a:latin typeface="Helvetica Neue"/>
              <a:ea typeface="Helvetica Neue"/>
              <a:cs typeface="Helvetica Neue"/>
              <a:sym typeface="Helvetica Neue"/>
            </a:endParaRPr>
          </a:p>
        </p:txBody>
      </p:sp>
      <p:pic>
        <p:nvPicPr>
          <p:cNvPr id="163" name="Google Shape;163;p17"/>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pic>
        <p:nvPicPr>
          <p:cNvPr id="164" name="Google Shape;164;p17"/>
          <p:cNvPicPr preferRelativeResize="0"/>
          <p:nvPr/>
        </p:nvPicPr>
        <p:blipFill rotWithShape="1">
          <a:blip r:embed="rId4">
            <a:alphaModFix/>
          </a:blip>
          <a:srcRect l="26510" t="26571" r="26313" b="24128"/>
          <a:stretch/>
        </p:blipFill>
        <p:spPr>
          <a:xfrm>
            <a:off x="283253" y="4581332"/>
            <a:ext cx="1757827" cy="9668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2000" b="1" dirty="0">
                <a:latin typeface="Helvetica Neue"/>
                <a:ea typeface="Helvetica Neue"/>
                <a:cs typeface="Helvetica Neue"/>
                <a:sym typeface="Helvetica Neue"/>
              </a:rPr>
              <a:t>Organizatör: </a:t>
            </a:r>
            <a:r>
              <a:rPr lang="es-ES" sz="2000" dirty="0">
                <a:latin typeface="Helvetica Neue"/>
                <a:ea typeface="Helvetica Neue"/>
                <a:cs typeface="Helvetica Neue"/>
                <a:sym typeface="Helvetica Neue"/>
              </a:rPr>
              <a:t>Besime Özderici Ortaokulu</a:t>
            </a:r>
          </a:p>
          <a:p>
            <a:pPr lvl="0" algn="just">
              <a:spcBef>
                <a:spcPts val="600"/>
              </a:spcBef>
            </a:pPr>
            <a:r>
              <a:rPr lang="es-ES" sz="2000" b="1" dirty="0">
                <a:latin typeface="Helvetica Neue"/>
                <a:ea typeface="Helvetica Neue"/>
                <a:cs typeface="Helvetica Neue"/>
                <a:sym typeface="Helvetica Neue"/>
              </a:rPr>
              <a:t>Uygulayıcılar: </a:t>
            </a:r>
            <a:r>
              <a:rPr lang="tr-TR" sz="2000" dirty="0">
                <a:latin typeface="Helvetica Neue"/>
                <a:ea typeface="Helvetica Neue"/>
                <a:cs typeface="Helvetica Neue"/>
                <a:sym typeface="Helvetica Neue"/>
              </a:rPr>
              <a:t>E</a:t>
            </a:r>
            <a:r>
              <a:rPr lang="es-ES" sz="2000" dirty="0">
                <a:latin typeface="Helvetica Neue"/>
                <a:ea typeface="Helvetica Neue"/>
                <a:cs typeface="Helvetica Neue"/>
                <a:sym typeface="Helvetica Neue"/>
              </a:rPr>
              <a:t>beveynler</a:t>
            </a:r>
          </a:p>
          <a:p>
            <a:pPr lvl="0" algn="just">
              <a:spcBef>
                <a:spcPts val="600"/>
              </a:spcBef>
            </a:pPr>
            <a:r>
              <a:rPr lang="es-ES" sz="2000" b="1" dirty="0">
                <a:latin typeface="Helvetica Neue"/>
                <a:ea typeface="Helvetica Neue"/>
                <a:cs typeface="Helvetica Neue"/>
                <a:sym typeface="Helvetica Neue"/>
              </a:rPr>
              <a:t>Ele alınan </a:t>
            </a:r>
            <a:r>
              <a:rPr lang="tr-TR" sz="2000" b="1" dirty="0">
                <a:latin typeface="Helvetica Neue"/>
                <a:ea typeface="Helvetica Neue"/>
                <a:cs typeface="Helvetica Neue"/>
                <a:sym typeface="Helvetica Neue"/>
              </a:rPr>
              <a:t>zorluk</a:t>
            </a:r>
            <a:r>
              <a:rPr lang="es-ES" sz="2000" b="1" dirty="0">
                <a:latin typeface="Helvetica Neue"/>
                <a:ea typeface="Helvetica Neue"/>
                <a:cs typeface="Helvetica Neue"/>
                <a:sym typeface="Helvetica Neue"/>
              </a:rPr>
              <a:t>, Sosyo-ekonomik zorluktur.</a:t>
            </a:r>
            <a:endParaRPr lang="tr-TR" sz="2000" b="1" dirty="0">
              <a:latin typeface="Helvetica Neue"/>
              <a:ea typeface="Helvetica Neue"/>
              <a:cs typeface="Helvetica Neue"/>
              <a:sym typeface="Helvetica Neue"/>
            </a:endParaRPr>
          </a:p>
          <a:p>
            <a:pPr lvl="0" algn="just">
              <a:spcBef>
                <a:spcPts val="600"/>
              </a:spcBef>
            </a:pPr>
            <a:r>
              <a:rPr lang="es-ES" sz="2000" b="1" dirty="0">
                <a:latin typeface="Helvetica Neue"/>
                <a:ea typeface="Helvetica Neue"/>
                <a:cs typeface="Helvetica Neue"/>
                <a:sym typeface="Helvetica Neue"/>
              </a:rPr>
              <a:t>İçerik</a:t>
            </a:r>
            <a:r>
              <a:rPr lang="es-ES" sz="2000" b="1" dirty="0">
                <a:solidFill>
                  <a:schemeClr val="tx1"/>
                </a:solidFill>
                <a:latin typeface="Helvetica Neue"/>
                <a:ea typeface="Helvetica Neue"/>
                <a:cs typeface="Helvetica Neue"/>
                <a:sym typeface="Helvetica Neue"/>
              </a:rPr>
              <a:t>: Katılımcılar, birçok farklı malzemeyi (kumaş, metal, plastik vb.) veya eskimiş</a:t>
            </a:r>
            <a:r>
              <a:rPr lang="tr-TR" sz="2000" b="1" dirty="0">
                <a:solidFill>
                  <a:schemeClr val="tx1"/>
                </a:solidFill>
                <a:latin typeface="Helvetica Neue"/>
                <a:ea typeface="Helvetica Neue"/>
                <a:cs typeface="Helvetica Neue"/>
                <a:sym typeface="Helvetica Neue"/>
              </a:rPr>
              <a:t>,</a:t>
            </a:r>
            <a:r>
              <a:rPr lang="es-ES" sz="2000" b="1" dirty="0">
                <a:solidFill>
                  <a:schemeClr val="tx1"/>
                </a:solidFill>
                <a:latin typeface="Helvetica Neue"/>
                <a:ea typeface="Helvetica Neue"/>
                <a:cs typeface="Helvetica Neue"/>
                <a:sym typeface="Helvetica Neue"/>
              </a:rPr>
              <a:t> işlevini yitirmiş nesneleri bir araya getirir ve bunları kullanarak yeni</a:t>
            </a:r>
            <a:r>
              <a:rPr lang="tr-TR" sz="2000" b="1" dirty="0">
                <a:solidFill>
                  <a:schemeClr val="tx1"/>
                </a:solidFill>
                <a:latin typeface="Helvetica Neue"/>
                <a:ea typeface="Helvetica Neue"/>
                <a:cs typeface="Helvetica Neue"/>
                <a:sym typeface="Helvetica Neue"/>
              </a:rPr>
              <a:t>,</a:t>
            </a:r>
            <a:r>
              <a:rPr lang="es-ES" sz="2000" b="1" dirty="0">
                <a:solidFill>
                  <a:schemeClr val="tx1"/>
                </a:solidFill>
                <a:latin typeface="Helvetica Neue"/>
                <a:ea typeface="Helvetica Neue"/>
                <a:cs typeface="Helvetica Neue"/>
                <a:sym typeface="Helvetica Neue"/>
              </a:rPr>
              <a:t> uyumlu sanatsal ürünler yaratmak</a:t>
            </a:r>
            <a:r>
              <a:rPr lang="tr-TR" sz="2000" b="1" dirty="0">
                <a:solidFill>
                  <a:schemeClr val="tx1"/>
                </a:solidFill>
                <a:latin typeface="Helvetica Neue"/>
                <a:ea typeface="Helvetica Neue"/>
                <a:cs typeface="Helvetica Neue"/>
                <a:sym typeface="Helvetica Neue"/>
              </a:rPr>
              <a:t> için </a:t>
            </a:r>
            <a:r>
              <a:rPr lang="es-ES" sz="2000" b="1" dirty="0">
                <a:solidFill>
                  <a:schemeClr val="tx1"/>
                </a:solidFill>
                <a:latin typeface="Helvetica Neue"/>
                <a:ea typeface="Helvetica Neue"/>
                <a:cs typeface="Helvetica Neue"/>
                <a:sym typeface="Helvetica Neue"/>
              </a:rPr>
              <a:t> özgünlük, hayal gücü ve estetik</a:t>
            </a:r>
            <a:r>
              <a:rPr lang="tr-TR" sz="2000" b="1" dirty="0">
                <a:solidFill>
                  <a:schemeClr val="tx1"/>
                </a:solidFill>
                <a:latin typeface="Helvetica Neue"/>
                <a:ea typeface="Helvetica Neue"/>
                <a:cs typeface="Helvetica Neue"/>
                <a:sym typeface="Helvetica Neue"/>
              </a:rPr>
              <a:t> dokunuş da ekleyerek</a:t>
            </a:r>
            <a:r>
              <a:rPr lang="es-ES" sz="2000" b="1" dirty="0">
                <a:solidFill>
                  <a:schemeClr val="tx1"/>
                </a:solidFill>
                <a:latin typeface="Helvetica Neue"/>
                <a:ea typeface="Helvetica Neue"/>
                <a:cs typeface="Helvetica Neue"/>
                <a:sym typeface="Helvetica Neue"/>
              </a:rPr>
              <a:t> nasıl birleştirileceğini, yeniden düzenleneceğini veya değiştirileceğini düşünür. </a:t>
            </a:r>
            <a:endParaRPr sz="2000" i="0" u="none" strike="noStrike" cap="none" dirty="0">
              <a:solidFill>
                <a:schemeClr val="tx1"/>
              </a:solidFill>
              <a:latin typeface="Helvetica Neue"/>
              <a:ea typeface="Helvetica Neue"/>
              <a:cs typeface="Helvetica Neue"/>
              <a:sym typeface="Helvetica Neue"/>
            </a:endParaRPr>
          </a:p>
          <a:p>
            <a:pPr lvl="0" algn="just">
              <a:spcBef>
                <a:spcPts val="600"/>
              </a:spcBef>
              <a:spcAft>
                <a:spcPts val="600"/>
              </a:spcAft>
            </a:pPr>
            <a:r>
              <a:rPr lang="es-ES" sz="2000" dirty="0">
                <a:latin typeface="Helvetica Neue"/>
                <a:ea typeface="Helvetica Neue"/>
                <a:cs typeface="Helvetica Neue"/>
                <a:sym typeface="Helvetica Neue"/>
              </a:rPr>
              <a:t>Zihinleri</a:t>
            </a:r>
            <a:r>
              <a:rPr lang="tr-TR" sz="2000" dirty="0">
                <a:latin typeface="Helvetica Neue"/>
                <a:ea typeface="Helvetica Neue"/>
                <a:cs typeface="Helvetica Neue"/>
                <a:sym typeface="Helvetica Neue"/>
              </a:rPr>
              <a:t>;</a:t>
            </a:r>
            <a:r>
              <a:rPr lang="es-ES" sz="2000" dirty="0">
                <a:latin typeface="Helvetica Neue"/>
                <a:ea typeface="Helvetica Neue"/>
                <a:cs typeface="Helvetica Neue"/>
                <a:sym typeface="Helvetica Neue"/>
              </a:rPr>
              <a:t> doğrusal ekonomi düşünce tarzından ayrılmaya, çevremizde sahip olduğumuz her şeyi daha derinden değerlendirmeye ve farklı nesnelerin işlevselliğine esnek bir yaklaşıma hazırlamak için mükemmel aktivite</a:t>
            </a:r>
            <a:r>
              <a:rPr lang="tr-TR" sz="2000" dirty="0" err="1">
                <a:latin typeface="Helvetica Neue"/>
                <a:ea typeface="Helvetica Neue"/>
                <a:cs typeface="Helvetica Neue"/>
                <a:sym typeface="Helvetica Neue"/>
              </a:rPr>
              <a:t>dir</a:t>
            </a:r>
            <a:r>
              <a:rPr lang="es-ES" sz="2000" dirty="0">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171" name="Google Shape;171;p18"/>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tr-TR" sz="2400" b="1" i="0" u="none" strike="noStrike" cap="none" dirty="0">
                <a:solidFill>
                  <a:srgbClr val="00B0F0"/>
                </a:solidFill>
                <a:latin typeface="Helvetica Neue"/>
                <a:ea typeface="Helvetica Neue"/>
                <a:cs typeface="Helvetica Neue"/>
                <a:sym typeface="Helvetica Neue"/>
              </a:rPr>
              <a:t>Nesnelere İkinci Hayat</a:t>
            </a:r>
            <a:endParaRPr sz="2400" b="1" i="0" u="none" strike="noStrike" cap="none">
              <a:solidFill>
                <a:srgbClr val="00B0F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2829877"/>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tr-TR" sz="8563" b="1" dirty="0">
                <a:solidFill>
                  <a:schemeClr val="lt1"/>
                </a:solidFill>
                <a:latin typeface="Helvetica Neue"/>
                <a:ea typeface="Helvetica Neue"/>
                <a:cs typeface="Helvetica Neue"/>
                <a:sym typeface="Helvetica Neue"/>
              </a:rPr>
              <a:t>Toplumla Birlikte Çalışma</a:t>
            </a:r>
            <a:endParaRPr sz="8563" b="1" i="0" u="none" strike="noStrike" cap="none">
              <a:solidFill>
                <a:schemeClr val="lt1"/>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smtClean="0"/>
              <a:t>Grup Tartışması</a:t>
            </a:r>
            <a:endParaRPr/>
          </a:p>
        </p:txBody>
      </p:sp>
      <p:sp>
        <p:nvSpPr>
          <p:cNvPr id="178" name="Google Shape;178;p19"/>
          <p:cNvSpPr/>
          <p:nvPr/>
        </p:nvSpPr>
        <p:spPr>
          <a:xfrm>
            <a:off x="2041080" y="2185461"/>
            <a:ext cx="9059041" cy="1200288"/>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dirty="0">
                <a:solidFill>
                  <a:schemeClr val="tx1"/>
                </a:solidFill>
                <a:latin typeface="Helvetica Neue"/>
                <a:ea typeface="Helvetica Neue"/>
                <a:cs typeface="Helvetica Neue"/>
                <a:sym typeface="Helvetica Neue"/>
              </a:rPr>
              <a:t>Bunun gibi etkinlikler, kirlilik, iklim değişikliği, doğrusal ekonomiden kaynaklanan yakın tehlikeler vb. gibi diğer konulara giriş için bir açılış veya hazırlık olarak kullanılabilir</a:t>
            </a:r>
            <a:r>
              <a:rPr lang="es-ES" sz="1800" dirty="0">
                <a:solidFill>
                  <a:srgbClr val="C55A11"/>
                </a:solidFill>
                <a:latin typeface="Helvetica Neue"/>
                <a:ea typeface="Helvetica Neue"/>
                <a:cs typeface="Helvetica Neue"/>
                <a:sym typeface="Helvetica Neue"/>
              </a:rPr>
              <a:t>.</a:t>
            </a:r>
            <a:endParaRPr/>
          </a:p>
        </p:txBody>
      </p:sp>
      <p:pic>
        <p:nvPicPr>
          <p:cNvPr id="179" name="Google Shape;179;p19"/>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i="0" u="none" strike="noStrike" cap="none" dirty="0">
                <a:solidFill>
                  <a:srgbClr val="FFFFFF"/>
                </a:solidFill>
                <a:latin typeface="Helvetica Neue"/>
                <a:ea typeface="Helvetica Neue"/>
                <a:cs typeface="Helvetica Neue"/>
                <a:sym typeface="Helvetica Neue"/>
              </a:rPr>
              <a:t>Bulgaristan’dan İyi Uygulamalar</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2000" b="1" dirty="0">
                <a:latin typeface="Helvetica Neue"/>
                <a:ea typeface="Helvetica Neue"/>
                <a:cs typeface="Helvetica Neue"/>
                <a:sym typeface="Helvetica Neue"/>
              </a:rPr>
              <a:t>Organizatör: </a:t>
            </a:r>
            <a:r>
              <a:rPr lang="tr-TR" sz="2000" dirty="0">
                <a:latin typeface="Helvetica Neue"/>
                <a:ea typeface="Helvetica Neue"/>
                <a:cs typeface="Helvetica Neue"/>
                <a:sym typeface="Helvetica Neue"/>
              </a:rPr>
              <a:t>S</a:t>
            </a:r>
            <a:r>
              <a:rPr lang="es-ES" sz="2000" dirty="0">
                <a:latin typeface="Helvetica Neue"/>
                <a:ea typeface="Helvetica Neue"/>
                <a:cs typeface="Helvetica Neue"/>
                <a:sym typeface="Helvetica Neue"/>
              </a:rPr>
              <a:t>istemik bir sanat danışmanı</a:t>
            </a:r>
          </a:p>
          <a:p>
            <a:pPr lvl="0" algn="just">
              <a:spcBef>
                <a:spcPts val="600"/>
              </a:spcBef>
            </a:pPr>
            <a:r>
              <a:rPr lang="es-ES" sz="2000" b="1" dirty="0">
                <a:latin typeface="Helvetica Neue"/>
                <a:ea typeface="Helvetica Neue"/>
                <a:cs typeface="Helvetica Neue"/>
                <a:sym typeface="Helvetica Neue"/>
              </a:rPr>
              <a:t>Ele alınan </a:t>
            </a:r>
            <a:r>
              <a:rPr lang="tr-TR" sz="2000" b="1" dirty="0">
                <a:latin typeface="Helvetica Neue"/>
                <a:ea typeface="Helvetica Neue"/>
                <a:cs typeface="Helvetica Neue"/>
                <a:sym typeface="Helvetica Neue"/>
              </a:rPr>
              <a:t>zorluk:</a:t>
            </a:r>
            <a:r>
              <a:rPr lang="es-ES" sz="2000" b="1" dirty="0">
                <a:latin typeface="Helvetica Neue"/>
                <a:ea typeface="Helvetica Neue"/>
                <a:cs typeface="Helvetica Neue"/>
                <a:sym typeface="Helvetica Neue"/>
              </a:rPr>
              <a:t> </a:t>
            </a:r>
            <a:r>
              <a:rPr lang="tr-TR" sz="2000" dirty="0">
                <a:latin typeface="Helvetica Neue"/>
                <a:ea typeface="Helvetica Neue"/>
                <a:cs typeface="Helvetica Neue"/>
                <a:sym typeface="Helvetica Neue"/>
              </a:rPr>
              <a:t>F</a:t>
            </a:r>
            <a:r>
              <a:rPr lang="es-ES" sz="2000" dirty="0">
                <a:latin typeface="Helvetica Neue"/>
                <a:ea typeface="Helvetica Neue"/>
                <a:cs typeface="Helvetica Neue"/>
                <a:sym typeface="Helvetica Neue"/>
              </a:rPr>
              <a:t>iziksel ve bilişsel zorluklardır.</a:t>
            </a:r>
          </a:p>
          <a:p>
            <a:pPr lvl="0" algn="just">
              <a:spcBef>
                <a:spcPts val="600"/>
              </a:spcBef>
            </a:pPr>
            <a:r>
              <a:rPr lang="es-ES" sz="2000" b="1" dirty="0">
                <a:latin typeface="Helvetica Neue"/>
                <a:ea typeface="Helvetica Neue"/>
                <a:cs typeface="Helvetica Neue"/>
                <a:sym typeface="Helvetica Neue"/>
              </a:rPr>
              <a:t>Hedefler: </a:t>
            </a:r>
            <a:r>
              <a:rPr lang="es-ES" sz="2000" dirty="0">
                <a:latin typeface="Helvetica Neue"/>
                <a:ea typeface="Helvetica Neue"/>
                <a:cs typeface="Helvetica Neue"/>
                <a:sym typeface="Helvetica Neue"/>
              </a:rPr>
              <a:t>Sanatsal etkinliklerle engelli çocukların iletişim becerilerini geliştirmek</a:t>
            </a:r>
            <a:r>
              <a:rPr lang="es-ES" sz="2000" b="1" dirty="0">
                <a:latin typeface="Helvetica Neue"/>
                <a:ea typeface="Helvetica Neue"/>
                <a:cs typeface="Helvetica Neue"/>
                <a:sym typeface="Helvetica Neue"/>
              </a:rPr>
              <a:t>.</a:t>
            </a:r>
            <a:endParaRPr lang="tr-TR" sz="2000" b="1" dirty="0">
              <a:latin typeface="Helvetica Neue"/>
              <a:ea typeface="Helvetica Neue"/>
              <a:cs typeface="Helvetica Neue"/>
              <a:sym typeface="Helvetica Neue"/>
            </a:endParaRPr>
          </a:p>
          <a:p>
            <a:pPr lvl="0" algn="just">
              <a:spcBef>
                <a:spcPts val="600"/>
              </a:spcBef>
            </a:pPr>
            <a:r>
              <a:rPr lang="es-ES" sz="2000" b="1" dirty="0">
                <a:latin typeface="Helvetica Neue"/>
                <a:ea typeface="Helvetica Neue"/>
                <a:cs typeface="Helvetica Neue"/>
                <a:sym typeface="Helvetica Neue"/>
              </a:rPr>
              <a:t>İçerik: </a:t>
            </a:r>
            <a:r>
              <a:rPr lang="es-ES" sz="2000" dirty="0">
                <a:latin typeface="Helvetica Neue"/>
                <a:ea typeface="Helvetica Neue"/>
                <a:cs typeface="Helvetica Neue"/>
                <a:sym typeface="Helvetica Neue"/>
              </a:rPr>
              <a:t>Uygulama, teatral unsurlarla birleştirilmiş çeşitli görsel sanatlar görevlerini uyguladı. Çocuklar çizdi, modelledi, uyguladı ve sonunda (bir uzman yardımıyla)  pandomim gibi oynunla ya da sadece yaptıklarını anlatarak ürünlerini sunma fırsatı buldular.</a:t>
            </a:r>
            <a:endParaRPr sz="2000" i="0" u="none" strike="noStrike" cap="none">
              <a:solidFill>
                <a:srgbClr val="000000"/>
              </a:solidFill>
              <a:latin typeface="Helvetica Neue"/>
              <a:ea typeface="Helvetica Neue"/>
              <a:cs typeface="Helvetica Neue"/>
              <a:sym typeface="Helvetica Neue"/>
            </a:endParaRPr>
          </a:p>
          <a:p>
            <a:pPr lvl="0"/>
            <a:r>
              <a:rPr lang="es-ES" sz="2000" dirty="0">
                <a:latin typeface="Helvetica Neue"/>
                <a:ea typeface="Helvetica Neue"/>
                <a:cs typeface="Helvetica Neue"/>
                <a:sym typeface="Helvetica Neue"/>
              </a:rPr>
              <a:t>Çocuklar kendilerini farklı şekillerde ifade etme becerilerini geliştirirler</a:t>
            </a:r>
            <a:r>
              <a:rPr lang="tr-TR" sz="2000" dirty="0">
                <a:latin typeface="Helvetica Neue"/>
                <a:ea typeface="Helvetica Neue"/>
                <a:cs typeface="Helvetica Neue"/>
                <a:sym typeface="Helvetica Neue"/>
              </a:rPr>
              <a:t> ki </a:t>
            </a:r>
            <a:r>
              <a:rPr lang="es-ES" sz="2000" dirty="0">
                <a:latin typeface="Helvetica Neue"/>
                <a:ea typeface="Helvetica Neue"/>
                <a:cs typeface="Helvetica Neue"/>
                <a:sym typeface="Helvetica Neue"/>
              </a:rPr>
              <a:t>bu da başka koşullarda onlar için çok zordur.</a:t>
            </a:r>
            <a:endParaRPr lang="tr-TR" sz="2000" dirty="0">
              <a:latin typeface="Helvetica Neue"/>
              <a:ea typeface="Helvetica Neue"/>
              <a:cs typeface="Helvetica Neue"/>
              <a:sym typeface="Helvetica Neue"/>
            </a:endParaRPr>
          </a:p>
          <a:p>
            <a:pPr lvl="0"/>
            <a:r>
              <a:rPr lang="es-ES" sz="2000" dirty="0">
                <a:latin typeface="Helvetica Neue"/>
                <a:ea typeface="Helvetica Neue"/>
                <a:cs typeface="Helvetica Neue"/>
                <a:sym typeface="Helvetica Neue"/>
              </a:rPr>
              <a:t>Bu uygulama, engelli çocuklara sahip yetişkinlerin daha yakın temas kurması, duyguların daha başarılı bir şekilde iletilmesi ve ihtiyaçların ifade edilmesi için bir fırsattır. Toplulu</a:t>
            </a:r>
            <a:r>
              <a:rPr lang="tr-TR" sz="2000" dirty="0" err="1">
                <a:latin typeface="Helvetica Neue"/>
                <a:ea typeface="Helvetica Neue"/>
                <a:cs typeface="Helvetica Neue"/>
                <a:sym typeface="Helvetica Neue"/>
              </a:rPr>
              <a:t>ğa</a:t>
            </a:r>
            <a:r>
              <a:rPr lang="es-ES" sz="2000" dirty="0">
                <a:latin typeface="Helvetica Neue"/>
                <a:ea typeface="Helvetica Neue"/>
                <a:cs typeface="Helvetica Neue"/>
                <a:sym typeface="Helvetica Neue"/>
              </a:rPr>
              <a:t> dahil olma.</a:t>
            </a:r>
            <a:endParaRPr sz="2000" i="0" u="none" strike="noStrike" cap="none">
              <a:solidFill>
                <a:srgbClr val="000000"/>
              </a:solidFill>
              <a:latin typeface="Helvetica Neue"/>
              <a:ea typeface="Helvetica Neue"/>
              <a:cs typeface="Helvetica Neue"/>
              <a:sym typeface="Helvetica Neue"/>
            </a:endParaRPr>
          </a:p>
        </p:txBody>
      </p:sp>
      <p:sp>
        <p:nvSpPr>
          <p:cNvPr id="191" name="Google Shape;191;p21"/>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pPr>
            <a:r>
              <a:rPr lang="es-ES" sz="2400" b="1" dirty="0">
                <a:solidFill>
                  <a:srgbClr val="00B0F0"/>
                </a:solidFill>
                <a:latin typeface="Helvetica Neue"/>
                <a:ea typeface="Helvetica Neue"/>
                <a:cs typeface="Helvetica Neue"/>
                <a:sym typeface="Helvetica Neue"/>
              </a:rPr>
              <a:t>Engelli Çocuklar Merkezi</a:t>
            </a:r>
            <a:r>
              <a:rPr lang="tr-TR" sz="2400" b="1" dirty="0">
                <a:solidFill>
                  <a:srgbClr val="00B0F0"/>
                </a:solidFill>
                <a:latin typeface="Helvetica Neue"/>
                <a:ea typeface="Helvetica Neue"/>
                <a:cs typeface="Helvetica Neue"/>
                <a:sym typeface="Helvetica Neue"/>
              </a:rPr>
              <a:t> “</a:t>
            </a:r>
            <a:r>
              <a:rPr lang="tr-TR" sz="2400" b="1" dirty="0" err="1">
                <a:solidFill>
                  <a:srgbClr val="00B0F0"/>
                </a:solidFill>
                <a:latin typeface="Helvetica Neue"/>
                <a:ea typeface="Helvetica Neue"/>
                <a:cs typeface="Helvetica Neue"/>
                <a:sym typeface="Helvetica Neue"/>
              </a:rPr>
              <a:t>St</a:t>
            </a:r>
            <a:r>
              <a:rPr lang="tr-TR" sz="2400" b="1" dirty="0">
                <a:solidFill>
                  <a:srgbClr val="00B0F0"/>
                </a:solidFill>
                <a:latin typeface="Helvetica Neue"/>
                <a:ea typeface="Helvetica Neue"/>
                <a:cs typeface="Helvetica Neue"/>
                <a:sym typeface="Helvetica Neue"/>
              </a:rPr>
              <a:t>. </a:t>
            </a:r>
            <a:r>
              <a:rPr lang="tr-TR" sz="2400" b="1" dirty="0" err="1">
                <a:solidFill>
                  <a:srgbClr val="00B0F0"/>
                </a:solidFill>
                <a:latin typeface="Helvetica Neue"/>
                <a:ea typeface="Helvetica Neue"/>
                <a:cs typeface="Helvetica Neue"/>
                <a:sym typeface="Helvetica Neue"/>
              </a:rPr>
              <a:t>Vrach</a:t>
            </a:r>
            <a:r>
              <a:rPr lang="tr-TR" sz="2400" b="1" dirty="0">
                <a:solidFill>
                  <a:srgbClr val="00B0F0"/>
                </a:solidFill>
                <a:latin typeface="Helvetica Neue"/>
                <a:ea typeface="Helvetica Neue"/>
                <a:cs typeface="Helvetica Neue"/>
                <a:sym typeface="Helvetica Neue"/>
              </a:rPr>
              <a:t>”</a:t>
            </a:r>
            <a:r>
              <a:rPr lang="es-ES" sz="2400" b="1" dirty="0">
                <a:solidFill>
                  <a:srgbClr val="00B0F0"/>
                </a:solidFill>
                <a:latin typeface="Helvetica Neue"/>
                <a:ea typeface="Helvetica Neue"/>
                <a:cs typeface="Helvetica Neue"/>
                <a:sym typeface="Helvetica Neue"/>
              </a:rPr>
              <a:t>'den gençlerle sanat etkinlikleri</a:t>
            </a:r>
            <a:endParaRPr>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smtClean="0"/>
              <a:t>Grup Tartışması</a:t>
            </a:r>
            <a:endParaRPr/>
          </a:p>
        </p:txBody>
      </p:sp>
      <p:sp>
        <p:nvSpPr>
          <p:cNvPr id="198" name="Google Shape;198;p22"/>
          <p:cNvSpPr/>
          <p:nvPr/>
        </p:nvSpPr>
        <p:spPr>
          <a:xfrm>
            <a:off x="2041080" y="2185461"/>
            <a:ext cx="9059041" cy="1938952"/>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Öğrencilerinize empati ve hoşgörüyü gerçekten öğretmek ve </a:t>
            </a:r>
            <a:r>
              <a:rPr lang="tr-TR" sz="2400" dirty="0">
                <a:solidFill>
                  <a:schemeClr val="tx1"/>
                </a:solidFill>
                <a:latin typeface="Helvetica Neue"/>
                <a:ea typeface="Helvetica Neue"/>
                <a:cs typeface="Helvetica Neue"/>
                <a:sym typeface="Helvetica Neue"/>
              </a:rPr>
              <a:t>kapsayıcılığı</a:t>
            </a:r>
            <a:r>
              <a:rPr lang="es-ES" sz="2400" dirty="0">
                <a:solidFill>
                  <a:schemeClr val="tx1"/>
                </a:solidFill>
                <a:latin typeface="Helvetica Neue"/>
                <a:ea typeface="Helvetica Neue"/>
                <a:cs typeface="Helvetica Neue"/>
                <a:sym typeface="Helvetica Neue"/>
              </a:rPr>
              <a:t> kolaylaştırmak istiyorsanız, bölgedeki çeşitli fiziksel veya zihinsel zorluklara sahip çocuklarla çalışan kurum/merkezlerle ağ kurma ve ortak faaliyetler uygulamanız şiddetle tavsiye edilir.</a:t>
            </a:r>
            <a:endParaRPr sz="2400">
              <a:solidFill>
                <a:schemeClr val="tx1"/>
              </a:solidFill>
            </a:endParaRPr>
          </a:p>
        </p:txBody>
      </p:sp>
      <p:pic>
        <p:nvPicPr>
          <p:cNvPr id="199" name="Google Shape;199;p22"/>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2000" b="1" dirty="0">
                <a:latin typeface="Helvetica Neue"/>
                <a:ea typeface="Helvetica Neue"/>
                <a:cs typeface="Helvetica Neue"/>
                <a:sym typeface="Helvetica Neue"/>
              </a:rPr>
              <a:t>Organizatör: </a:t>
            </a:r>
            <a:r>
              <a:rPr lang="es-ES" sz="2000" dirty="0">
                <a:latin typeface="Helvetica Neue"/>
                <a:ea typeface="Helvetica Neue"/>
                <a:cs typeface="Helvetica Neue"/>
                <a:sym typeface="Helvetica Neue"/>
              </a:rPr>
              <a:t>Yeşil Sanat Merkezi</a:t>
            </a:r>
            <a:endParaRPr lang="tr-TR" sz="2000" dirty="0">
              <a:latin typeface="Helvetica Neue"/>
              <a:ea typeface="Helvetica Neue"/>
              <a:cs typeface="Helvetica Neue"/>
              <a:sym typeface="Helvetica Neue"/>
            </a:endParaRPr>
          </a:p>
          <a:p>
            <a:pPr lvl="0" algn="just">
              <a:spcBef>
                <a:spcPts val="600"/>
              </a:spcBef>
            </a:pPr>
            <a:r>
              <a:rPr lang="es-ES" sz="2000" b="1" dirty="0">
                <a:latin typeface="Helvetica Neue"/>
                <a:ea typeface="Helvetica Neue"/>
                <a:cs typeface="Helvetica Neue"/>
                <a:sym typeface="Helvetica Neue"/>
              </a:rPr>
              <a:t>Amaç: </a:t>
            </a:r>
            <a:r>
              <a:rPr lang="es-ES" sz="2000" dirty="0">
                <a:latin typeface="Helvetica Neue"/>
                <a:ea typeface="Helvetica Neue"/>
                <a:cs typeface="Helvetica Neue"/>
                <a:sym typeface="Helvetica Neue"/>
              </a:rPr>
              <a:t>Aile üyeleri için keyifli aktivitelerin paylaşılması; sanatsal etkinliklerde birlikte vakit geçirmek; aile içi ilişkileri geliştirmek; aile üyelerinin bireysel yeteneklerini genişletmek; ortak ilgi alanları ve etkinliklerin paylaşımı yoluyla farklı aileler arasında dostluk bağları oluşturmak; benzer ilgi alanlarına sahip ailelerden oluşan bir mahalle topluluğu oluşturmak.</a:t>
            </a:r>
            <a:endParaRPr lang="tr-TR" sz="2000" dirty="0">
              <a:latin typeface="Helvetica Neue"/>
              <a:ea typeface="Helvetica Neue"/>
              <a:cs typeface="Helvetica Neue"/>
              <a:sym typeface="Helvetica Neue"/>
            </a:endParaRPr>
          </a:p>
          <a:p>
            <a:pPr lvl="0" algn="just">
              <a:spcBef>
                <a:spcPts val="600"/>
              </a:spcBef>
            </a:pPr>
            <a:r>
              <a:rPr lang="es-ES" sz="2000" b="1" dirty="0">
                <a:latin typeface="Helvetica Neue"/>
                <a:ea typeface="Helvetica Neue"/>
                <a:cs typeface="Helvetica Neue"/>
                <a:sym typeface="Helvetica Neue"/>
              </a:rPr>
              <a:t>İçerik: </a:t>
            </a:r>
            <a:r>
              <a:rPr lang="es-ES" sz="2000" dirty="0">
                <a:latin typeface="Helvetica Neue"/>
                <a:ea typeface="Helvetica Neue"/>
                <a:cs typeface="Helvetica Neue"/>
                <a:sym typeface="Helvetica Neue"/>
              </a:rPr>
              <a:t>Her biri farklı bir sanat tekniğine (kolaj, yerleştirme, dekorasyon, boyama, uygulama yapımı ve diğerleri) dayanan bir dizi Cumartesi atölyesi. Farklı sanat görevleri/işlemleri, tercihlerine, becerilerine, el becerilerine ve yeteneklerine göre aile üyeleri arasında  dağıtıldı. Boyama görevleri farklı karmaşıklık seviyelerine sahipti ve farklı uzunluklarda etkinlikler gerektiriyordu.</a:t>
            </a:r>
            <a:endParaRPr sz="2000" i="0" u="none" strike="noStrike" cap="none">
              <a:solidFill>
                <a:srgbClr val="000000"/>
              </a:solidFill>
              <a:latin typeface="Helvetica Neue"/>
              <a:ea typeface="Helvetica Neue"/>
              <a:cs typeface="Helvetica Neue"/>
              <a:sym typeface="Helvetica Neue"/>
            </a:endParaRPr>
          </a:p>
        </p:txBody>
      </p:sp>
      <p:sp>
        <p:nvSpPr>
          <p:cNvPr id="206" name="Google Shape;206;p3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tr-TR" sz="2400" b="1" i="0" u="none" strike="noStrike" cap="none" dirty="0">
                <a:solidFill>
                  <a:srgbClr val="00B0F0"/>
                </a:solidFill>
                <a:latin typeface="Helvetica Neue"/>
                <a:ea typeface="Helvetica Neue"/>
                <a:cs typeface="Helvetica Neue"/>
                <a:sym typeface="Helvetica Neue"/>
              </a:rPr>
              <a:t>Cumartesi aile atölyeleri (çocuklar ve aileler için)</a:t>
            </a:r>
            <a:endParaRPr>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smtClean="0"/>
              <a:t>Grup Tartışması</a:t>
            </a:r>
            <a:endParaRPr/>
          </a:p>
        </p:txBody>
      </p:sp>
      <p:sp>
        <p:nvSpPr>
          <p:cNvPr id="213" name="Google Shape;213;p31"/>
          <p:cNvSpPr/>
          <p:nvPr/>
        </p:nvSpPr>
        <p:spPr>
          <a:xfrm>
            <a:off x="2019046" y="1647369"/>
            <a:ext cx="9824086" cy="1846619"/>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Grubun okul kurallarını, notları, kınamaları, sorunları vb. dinlemek yerine yaratıcı bir görev üstlendiği uzun bir öğretmen-ebeveyn-çocuk görüşmesi hayal edin. Bu, katılan herkes için ne büyük bir rahatlama olurdu.</a:t>
            </a:r>
            <a:endParaRPr sz="2400">
              <a:solidFill>
                <a:schemeClr val="tx1"/>
              </a:solidFill>
            </a:endParaRPr>
          </a:p>
          <a:p>
            <a:pPr marL="0" marR="0" lvl="0" indent="0" algn="l" rtl="0">
              <a:lnSpc>
                <a:spcPct val="100000"/>
              </a:lnSpc>
              <a:spcBef>
                <a:spcPts val="0"/>
              </a:spcBef>
              <a:spcAft>
                <a:spcPts val="0"/>
              </a:spcAft>
              <a:buNone/>
            </a:pPr>
            <a:endParaRPr sz="1800" b="0" i="0" u="none" strike="noStrike" cap="none">
              <a:solidFill>
                <a:srgbClr val="00B0F0"/>
              </a:solidFill>
              <a:latin typeface="Helvetica Neue"/>
              <a:ea typeface="Helvetica Neue"/>
              <a:cs typeface="Helvetica Neue"/>
              <a:sym typeface="Helvetica Neue"/>
            </a:endParaRPr>
          </a:p>
        </p:txBody>
      </p:sp>
      <p:pic>
        <p:nvPicPr>
          <p:cNvPr id="214" name="Google Shape;214;p31"/>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i="0" u="none" strike="noStrike" cap="none" dirty="0">
                <a:solidFill>
                  <a:srgbClr val="FFFFFF"/>
                </a:solidFill>
                <a:latin typeface="Helvetica Neue"/>
                <a:ea typeface="Helvetica Neue"/>
                <a:cs typeface="Helvetica Neue"/>
                <a:sym typeface="Helvetica Neue"/>
              </a:rPr>
              <a:t>İspanya’dan İyi Uygulamalar</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p:nvPr/>
        </p:nvSpPr>
        <p:spPr>
          <a:xfrm>
            <a:off x="724382" y="1468273"/>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tr-TR" sz="2000" b="1" i="0" u="none" strike="noStrike" cap="none" dirty="0">
                <a:solidFill>
                  <a:srgbClr val="000000"/>
                </a:solidFill>
                <a:latin typeface="Helvetica Neue"/>
                <a:ea typeface="Helvetica Neue"/>
                <a:cs typeface="Helvetica Neue"/>
                <a:sym typeface="Helvetica Neue"/>
              </a:rPr>
              <a:t>Organizatör:</a:t>
            </a:r>
            <a:r>
              <a:rPr lang="es-ES" sz="2000" i="0" u="none" strike="noStrike" cap="none" dirty="0">
                <a:solidFill>
                  <a:srgbClr val="000000"/>
                </a:solidFill>
                <a:latin typeface="Helvetica Neue"/>
                <a:ea typeface="Helvetica Neue"/>
                <a:cs typeface="Helvetica Neue"/>
                <a:sym typeface="Helvetica Neue"/>
              </a:rPr>
              <a:t> Riborquestra</a:t>
            </a:r>
            <a:endParaRPr sz="200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1200"/>
              </a:spcBef>
              <a:spcAft>
                <a:spcPts val="0"/>
              </a:spcAft>
              <a:buClr>
                <a:srgbClr val="000000"/>
              </a:buClr>
              <a:buSzPts val="2000"/>
              <a:buFont typeface="Arial"/>
              <a:buNone/>
            </a:pPr>
            <a:r>
              <a:rPr lang="tr-TR" sz="2000" b="1" i="0" u="none" strike="noStrike" cap="none" dirty="0">
                <a:solidFill>
                  <a:srgbClr val="000000"/>
                </a:solidFill>
                <a:latin typeface="Helvetica Neue"/>
                <a:ea typeface="Helvetica Neue"/>
                <a:cs typeface="Helvetica Neue"/>
                <a:sym typeface="Helvetica Neue"/>
              </a:rPr>
              <a:t>Ele alınan zorluk: </a:t>
            </a:r>
            <a:r>
              <a:rPr lang="tr-TR" sz="2000" i="0" u="none" strike="noStrike" cap="none" dirty="0">
                <a:solidFill>
                  <a:srgbClr val="000000"/>
                </a:solidFill>
                <a:latin typeface="Helvetica Neue"/>
                <a:ea typeface="Helvetica Neue"/>
                <a:cs typeface="Helvetica Neue"/>
                <a:sym typeface="Helvetica Neue"/>
              </a:rPr>
              <a:t>Kültürel</a:t>
            </a:r>
            <a:endParaRPr sz="2000" i="0" u="none" strike="noStrike" cap="none">
              <a:solidFill>
                <a:srgbClr val="000000"/>
              </a:solidFill>
              <a:latin typeface="Helvetica Neue"/>
              <a:ea typeface="Helvetica Neue"/>
              <a:cs typeface="Helvetica Neue"/>
              <a:sym typeface="Helvetica Neue"/>
            </a:endParaRPr>
          </a:p>
          <a:p>
            <a:pPr lvl="0" algn="just">
              <a:spcBef>
                <a:spcPts val="1200"/>
              </a:spcBef>
              <a:buSzPts val="2000"/>
            </a:pPr>
            <a:r>
              <a:rPr lang="es-ES" sz="2000" b="1" dirty="0">
                <a:latin typeface="Helvetica Neue"/>
                <a:ea typeface="Helvetica Neue"/>
                <a:cs typeface="Helvetica Neue"/>
                <a:sym typeface="Helvetica Neue"/>
              </a:rPr>
              <a:t>Hedefler: </a:t>
            </a:r>
            <a:r>
              <a:rPr lang="es-ES" sz="2000" dirty="0">
                <a:latin typeface="Helvetica Neue"/>
                <a:ea typeface="Helvetica Neue"/>
                <a:cs typeface="Helvetica Neue"/>
                <a:sym typeface="Helvetica Neue"/>
              </a:rPr>
              <a:t>Riborquestra, Barselona'nın Ciutat Vella bölgesinde nesiller arası  topluluk kuruluşudur. Sanatsal öğrenme için kaynak sağlayarak mahalledeki insanların yaşamlarını iyileştirmeye katkıda bulunmayı amaçlar.</a:t>
            </a:r>
            <a:r>
              <a:rPr lang="es-ES" sz="2000" b="1" dirty="0">
                <a:latin typeface="Helvetica Neue"/>
                <a:ea typeface="Helvetica Neue"/>
                <a:cs typeface="Helvetica Neue"/>
                <a:sym typeface="Helvetica Neue"/>
              </a:rPr>
              <a:t> </a:t>
            </a:r>
            <a:r>
              <a:rPr lang="es-ES" sz="2000" dirty="0">
                <a:latin typeface="Helvetica Neue"/>
                <a:ea typeface="Helvetica Neue"/>
                <a:cs typeface="Helvetica Neue"/>
                <a:sym typeface="Helvetica Neue"/>
              </a:rPr>
              <a:t>Riborquestra, gençlerin kişisel gelişimini teşvik eder ve onlara bir enstrüman öğrenme ve orkestranın bir parçası olma fırsatı vererek topluluk gelişimini kolaylaştırır. Riborquestra'nın amacı, kültür ve grup müzik pratiği ve performansı aracılığıyla mahallede dayanışmayı, içermeyi, bir arada yaşamayı ve kültürlerarasılığı teşvik etmektir.</a:t>
            </a:r>
            <a:endParaRPr>
              <a:latin typeface="Helvetica Neue"/>
              <a:ea typeface="Helvetica Neue"/>
              <a:cs typeface="Helvetica Neue"/>
              <a:sym typeface="Helvetica Neue"/>
            </a:endParaRPr>
          </a:p>
          <a:p>
            <a:pPr lvl="0" algn="just">
              <a:spcBef>
                <a:spcPts val="1200"/>
              </a:spcBef>
              <a:spcAft>
                <a:spcPts val="600"/>
              </a:spcAft>
              <a:buSzPts val="2000"/>
            </a:pPr>
            <a:r>
              <a:rPr lang="es-ES" sz="2000" dirty="0">
                <a:latin typeface="Helvetica Neue"/>
                <a:ea typeface="Helvetica Neue"/>
                <a:cs typeface="Helvetica Neue"/>
                <a:sym typeface="Helvetica Neue"/>
              </a:rPr>
              <a:t>Çocuklar ve gençler, belirli enstrümanları ayrı ayrı öğren</a:t>
            </a:r>
            <a:r>
              <a:rPr lang="tr-TR" sz="2000" dirty="0" err="1">
                <a:latin typeface="Helvetica Neue"/>
                <a:ea typeface="Helvetica Neue"/>
                <a:cs typeface="Helvetica Neue"/>
                <a:sym typeface="Helvetica Neue"/>
              </a:rPr>
              <a:t>irler</a:t>
            </a:r>
            <a:r>
              <a:rPr lang="es-ES" sz="2000" dirty="0">
                <a:latin typeface="Helvetica Neue"/>
                <a:ea typeface="Helvetica Neue"/>
                <a:cs typeface="Helvetica Neue"/>
                <a:sym typeface="Helvetica Neue"/>
              </a:rPr>
              <a:t> ve daha sonra bir orkestra oluşturmak için bir araya gelerek katılırlar. Katılımcıların haftada bir saat enstrüman dersi ve farklı enstrümanları öğrenen diğer tüm insanlarla tanışma fırsatı buldukları bir saat</a:t>
            </a:r>
            <a:r>
              <a:rPr lang="tr-TR" sz="2000" dirty="0" err="1">
                <a:latin typeface="Helvetica Neue"/>
                <a:ea typeface="Helvetica Neue"/>
                <a:cs typeface="Helvetica Neue"/>
                <a:sym typeface="Helvetica Neue"/>
              </a:rPr>
              <a:t>lik</a:t>
            </a:r>
            <a:r>
              <a:rPr lang="es-ES" sz="2000" dirty="0">
                <a:latin typeface="Helvetica Neue"/>
                <a:ea typeface="Helvetica Neue"/>
                <a:cs typeface="Helvetica Neue"/>
                <a:sym typeface="Helvetica Neue"/>
              </a:rPr>
              <a:t> orkestra provası vardır.</a:t>
            </a:r>
            <a:endParaRPr>
              <a:latin typeface="Helvetica Neue"/>
              <a:ea typeface="Helvetica Neue"/>
              <a:cs typeface="Helvetica Neue"/>
              <a:sym typeface="Helvetica Neue"/>
            </a:endParaRPr>
          </a:p>
        </p:txBody>
      </p:sp>
      <p:sp>
        <p:nvSpPr>
          <p:cNvPr id="226" name="Google Shape;226;p3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dirty="0">
                <a:solidFill>
                  <a:srgbClr val="00B0F0"/>
                </a:solidFill>
                <a:latin typeface="Helvetica Neue"/>
                <a:ea typeface="Helvetica Neue"/>
                <a:cs typeface="Helvetica Neue"/>
                <a:sym typeface="Helvetica Neue"/>
              </a:rPr>
              <a:t>Riborquestra</a:t>
            </a:r>
            <a:endParaRPr sz="2400" b="1" i="0" u="none" strike="noStrike" cap="none">
              <a:solidFill>
                <a:srgbClr val="00B0F0"/>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es-ES" sz="2000" b="1" dirty="0">
                <a:latin typeface="Helvetica Neue"/>
                <a:ea typeface="Helvetica Neue"/>
                <a:cs typeface="Helvetica Neue"/>
                <a:sym typeface="Helvetica Neue"/>
              </a:rPr>
              <a:t>Bu  uygulamanın hedef gruplar için faydaları;</a:t>
            </a:r>
          </a:p>
          <a:p>
            <a:pPr lvl="0" algn="just">
              <a:spcBef>
                <a:spcPts val="600"/>
              </a:spcBef>
              <a:buSzPts val="2000"/>
            </a:pPr>
            <a:r>
              <a:rPr lang="tr-TR" sz="2000" dirty="0">
                <a:latin typeface="Helvetica Neue"/>
                <a:ea typeface="Helvetica Neue"/>
                <a:cs typeface="Helvetica Neue"/>
                <a:sym typeface="Helvetica Neue"/>
              </a:rPr>
              <a:t>H</a:t>
            </a:r>
            <a:r>
              <a:rPr lang="es-ES" sz="2000" dirty="0">
                <a:latin typeface="Helvetica Neue"/>
                <a:ea typeface="Helvetica Neue"/>
                <a:cs typeface="Helvetica Neue"/>
                <a:sym typeface="Helvetica Neue"/>
              </a:rPr>
              <a:t>epsi mahallede yaşayan farklı kültürel geçmişlere sahip insanlar arasında bir arada yaşama ve diyalog için bir alan oluşturur; katılan çocukların ve gençlerin kişisel gelişimini teşvik eder ve topluluklarının olumlu gelişimine aktif olarak katılmalarını sağlar; katılımcılar aktif ve yaratıcı katılım ve de deneyim yoluyla öğrenmeyi deneyimler ve proje nesiller arası ilişkilerin faydalarını gösterir.</a:t>
            </a:r>
            <a:endParaRPr lang="tr-TR" sz="2000" dirty="0">
              <a:latin typeface="Helvetica Neue"/>
              <a:ea typeface="Helvetica Neue"/>
              <a:cs typeface="Helvetica Neue"/>
              <a:sym typeface="Helvetica Neue"/>
            </a:endParaRPr>
          </a:p>
          <a:p>
            <a:pPr lvl="0" algn="just">
              <a:spcBef>
                <a:spcPts val="600"/>
              </a:spcBef>
              <a:buSzPts val="2000"/>
            </a:pPr>
            <a:r>
              <a:rPr lang="tr-TR" sz="2000" b="1" dirty="0">
                <a:latin typeface="Helvetica Neue"/>
                <a:ea typeface="Helvetica Neue"/>
                <a:cs typeface="Helvetica Neue"/>
                <a:sym typeface="Helvetica Neue"/>
              </a:rPr>
              <a:t>Topluluk/Sosyal Etki</a:t>
            </a:r>
            <a:endParaRPr>
              <a:latin typeface="Helvetica Neue"/>
              <a:ea typeface="Helvetica Neue"/>
              <a:cs typeface="Helvetica Neue"/>
              <a:sym typeface="Helvetica Neue"/>
            </a:endParaRPr>
          </a:p>
          <a:p>
            <a:pPr lvl="0" algn="just">
              <a:spcBef>
                <a:spcPts val="1200"/>
              </a:spcBef>
              <a:spcAft>
                <a:spcPts val="600"/>
              </a:spcAft>
              <a:buSzPts val="2000"/>
            </a:pPr>
            <a:r>
              <a:rPr lang="es-ES" sz="2000" dirty="0">
                <a:latin typeface="Helvetica Neue"/>
                <a:ea typeface="Helvetica Neue"/>
                <a:cs typeface="Helvetica Neue"/>
                <a:sym typeface="Helvetica Neue"/>
              </a:rPr>
              <a:t>- Riborquestra mahalle kimliğinin</a:t>
            </a:r>
            <a:r>
              <a:rPr lang="tr-TR" sz="2000" dirty="0">
                <a:latin typeface="Helvetica Neue"/>
                <a:ea typeface="Helvetica Neue"/>
                <a:cs typeface="Helvetica Neue"/>
                <a:sym typeface="Helvetica Neue"/>
              </a:rPr>
              <a:t>-kültürünün</a:t>
            </a:r>
            <a:r>
              <a:rPr lang="es-ES" sz="2000" dirty="0">
                <a:latin typeface="Helvetica Neue"/>
                <a:ea typeface="Helvetica Neue"/>
                <a:cs typeface="Helvetica Neue"/>
                <a:sym typeface="Helvetica Neue"/>
              </a:rPr>
              <a:t> bir parçası haline geldi. Sosyal bağlantıların yaratıldığı ve beslendiği bir alandır. Proje sonucunda hem kurum içinde hem de yerelde daha büyük bir gurur, güven ve topluluk duygusu oluşur. Müziğin ortak dili sayesinde, gelişmiş bir aidiyet duygusu vardır.</a:t>
            </a:r>
            <a:endParaRPr>
              <a:latin typeface="Helvetica Neue"/>
              <a:ea typeface="Helvetica Neue"/>
              <a:cs typeface="Helvetica Neue"/>
              <a:sym typeface="Helvetica Neue"/>
            </a:endParaRPr>
          </a:p>
        </p:txBody>
      </p:sp>
      <p:sp>
        <p:nvSpPr>
          <p:cNvPr id="233" name="Google Shape;233;p34"/>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a:solidFill>
                  <a:srgbClr val="00B0F0"/>
                </a:solidFill>
                <a:latin typeface="Helvetica Neue"/>
                <a:ea typeface="Helvetica Neue"/>
                <a:cs typeface="Helvetica Neue"/>
                <a:sym typeface="Helvetica Neue"/>
              </a:rPr>
              <a:t>Riborquestra</a:t>
            </a:r>
            <a:endParaRPr sz="2400" b="1" i="0" u="none" strike="noStrike" cap="none">
              <a:solidFill>
                <a:srgbClr val="00B0F0"/>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smtClean="0"/>
              <a:t>Grup Tartışması</a:t>
            </a:r>
            <a:endParaRPr/>
          </a:p>
        </p:txBody>
      </p:sp>
      <p:sp>
        <p:nvSpPr>
          <p:cNvPr id="240" name="Google Shape;240;p35"/>
          <p:cNvSpPr/>
          <p:nvPr/>
        </p:nvSpPr>
        <p:spPr>
          <a:xfrm>
            <a:off x="2019046" y="2264589"/>
            <a:ext cx="9526704" cy="1938952"/>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tr-TR" sz="2400" b="0" i="1" u="none" strike="noStrike" cap="none" dirty="0">
                <a:solidFill>
                  <a:schemeClr val="tx1"/>
                </a:solidFill>
                <a:latin typeface="Helvetica Neue"/>
                <a:ea typeface="Helvetica Neue"/>
                <a:cs typeface="Helvetica Neue"/>
                <a:sym typeface="Helvetica Neue"/>
              </a:rPr>
              <a:t>ÖNERİ</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Bir aktiviteyi tek başına bir görev veya sorumluluk olarak düşünmek, sizi çok karmaşık ve pek mümkün olmayan bir şey olarak endişe veya korku ile doldurabilir. Şimdi müzik öğretmenliği meslektaşınızın desteğini alıp almadığınızı hayal edin. Faaliyet hemen önemli ölçüde daha uygulanabilir hale geldi.</a:t>
            </a:r>
            <a:endParaRPr sz="2400" b="0" i="0" u="none" strike="noStrike" cap="none">
              <a:solidFill>
                <a:schemeClr val="tx1"/>
              </a:solidFill>
              <a:latin typeface="Helvetica Neue"/>
              <a:ea typeface="Helvetica Neue"/>
              <a:cs typeface="Helvetica Neue"/>
              <a:sym typeface="Helvetica Neue"/>
            </a:endParaRPr>
          </a:p>
        </p:txBody>
      </p:sp>
      <p:pic>
        <p:nvPicPr>
          <p:cNvPr id="241" name="Google Shape;241;p35"/>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70688" y="2689952"/>
            <a:ext cx="11450700" cy="1870472"/>
          </a:xfrm>
          <a:prstGeom prst="rect">
            <a:avLst/>
          </a:prstGeom>
          <a:noFill/>
          <a:ln>
            <a:noFill/>
          </a:ln>
        </p:spPr>
        <p:txBody>
          <a:bodyPr spcFirstLastPara="1" wrap="square" lIns="91425" tIns="45700" rIns="91425" bIns="45700" anchor="t" anchorCtr="0">
            <a:spAutoFit/>
          </a:bodyPr>
          <a:lstStyle/>
          <a:p>
            <a:pPr lvl="0">
              <a:lnSpc>
                <a:spcPct val="107000"/>
              </a:lnSpc>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Konuların </a:t>
            </a:r>
            <a:r>
              <a:rPr lang="es-ES" sz="1800" dirty="0" err="1">
                <a:latin typeface="Helvetica Neue"/>
                <a:ea typeface="Helvetica Neue"/>
                <a:cs typeface="Helvetica Neue"/>
                <a:sym typeface="Helvetica Neue"/>
              </a:rPr>
              <a:t>anlaşılmasını</a:t>
            </a:r>
            <a:r>
              <a:rPr lang="es-ES" sz="1800" dirty="0">
                <a:latin typeface="Helvetica Neue"/>
                <a:ea typeface="Helvetica Neue"/>
                <a:cs typeface="Helvetica Neue"/>
                <a:sym typeface="Helvetica Neue"/>
              </a:rPr>
              <a:t> </a:t>
            </a:r>
            <a:r>
              <a:rPr lang="tr-TR" sz="1800" dirty="0">
                <a:solidFill>
                  <a:schemeClr val="tx1"/>
                </a:solidFill>
                <a:latin typeface="Helvetica Neue"/>
                <a:ea typeface="Helvetica Neue"/>
                <a:cs typeface="Helvetica Neue"/>
                <a:sym typeface="Helvetica Neue"/>
              </a:rPr>
              <a:t>kolaylaştırmak</a:t>
            </a:r>
            <a:r>
              <a:rPr lang="es-ES" sz="1800" dirty="0">
                <a:solidFill>
                  <a:srgbClr val="FF0000"/>
                </a:solidFill>
                <a:latin typeface="Helvetica Neue"/>
                <a:ea typeface="Helvetica Neue"/>
                <a:cs typeface="Helvetica Neue"/>
                <a:sym typeface="Helvetica Neue"/>
              </a:rPr>
              <a:t> </a:t>
            </a:r>
            <a:r>
              <a:rPr lang="es-ES" sz="1800" dirty="0">
                <a:latin typeface="Helvetica Neue"/>
                <a:ea typeface="Helvetica Neue"/>
                <a:cs typeface="Helvetica Neue"/>
                <a:sym typeface="Helvetica Neue"/>
              </a:rPr>
              <a:t>ve </a:t>
            </a:r>
            <a:r>
              <a:rPr lang="es-ES" sz="1800" dirty="0" err="1">
                <a:latin typeface="Helvetica Neue"/>
                <a:ea typeface="Helvetica Neue"/>
                <a:cs typeface="Helvetica Neue"/>
                <a:sym typeface="Helvetica Neue"/>
              </a:rPr>
              <a:t>daha</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fazla</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katılım</a:t>
            </a:r>
            <a:r>
              <a:rPr lang="es-ES" sz="1800" dirty="0">
                <a:latin typeface="Helvetica Neue"/>
                <a:ea typeface="Helvetica Neue"/>
                <a:cs typeface="Helvetica Neue"/>
                <a:sym typeface="Helvetica Neue"/>
              </a:rPr>
              <a:t> </a:t>
            </a:r>
            <a:r>
              <a:rPr lang="tr-TR" sz="1800" dirty="0">
                <a:latin typeface="Helvetica Neue"/>
                <a:ea typeface="Helvetica Neue"/>
                <a:cs typeface="Helvetica Neue"/>
                <a:sym typeface="Helvetica Neue"/>
              </a:rPr>
              <a:t>konusunda</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istek</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uyandırmak</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için</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katılımcıların</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yakın</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çevresinin</a:t>
            </a:r>
            <a:r>
              <a:rPr lang="es-ES" sz="1800" dirty="0">
                <a:latin typeface="Helvetica Neue"/>
                <a:ea typeface="Helvetica Neue"/>
                <a:cs typeface="Helvetica Neue"/>
                <a:sym typeface="Helvetica Neue"/>
              </a:rPr>
              <a:t> </a:t>
            </a:r>
            <a:r>
              <a:rPr lang="es-ES" sz="1800" dirty="0" err="1">
                <a:latin typeface="Helvetica Neue"/>
                <a:ea typeface="Helvetica Neue"/>
                <a:cs typeface="Helvetica Neue"/>
                <a:sym typeface="Helvetica Neue"/>
              </a:rPr>
              <a:t>dışında</a:t>
            </a: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 gerçek hayattan örnekler ve deneyimler sağlamak.</a:t>
            </a:r>
            <a:endParaRPr lang="tr-TR" sz="1800" dirty="0">
              <a:latin typeface="Helvetica Neue"/>
              <a:ea typeface="Helvetica Neue"/>
              <a:cs typeface="Helvetica Neue"/>
              <a:sym typeface="Helvetica Neue"/>
            </a:endParaRPr>
          </a:p>
          <a:p>
            <a:pPr lvl="0">
              <a:lnSpc>
                <a:spcPct val="107000"/>
              </a:lnSpc>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Eğitsel sanat yapım projeleri çerçevesinde toplumla işbirliği yapmak için var olan olasılıklar dizisi hakkında bir anlayış sağlamak</a:t>
            </a:r>
            <a:r>
              <a:rPr lang="tr-TR" sz="1800" dirty="0">
                <a:latin typeface="Helvetica Neue"/>
                <a:ea typeface="Helvetica Neue"/>
                <a:cs typeface="Helvetica Neue"/>
                <a:sym typeface="Helvetica Neue"/>
              </a:rPr>
              <a:t>.</a:t>
            </a:r>
          </a:p>
          <a:p>
            <a:pPr lvl="0">
              <a:lnSpc>
                <a:spcPct val="107000"/>
              </a:lnSpc>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Toplumda, yalnızca eldeki meseleler hakkında değil, aynı zamanda gençlerin katılımı ve toplum kuruluşlarının okullarla nasıl işbirliği yapabileceği konusunda da farkındalığı </a:t>
            </a:r>
            <a:r>
              <a:rPr lang="tr-TR" sz="1800" dirty="0">
                <a:latin typeface="Helvetica Neue"/>
                <a:ea typeface="Helvetica Neue"/>
                <a:cs typeface="Helvetica Neue"/>
                <a:sym typeface="Helvetica Neue"/>
              </a:rPr>
              <a:t>arttırmak.</a:t>
            </a: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tr-TR" sz="4000" b="1" i="0" u="none" strike="noStrike" cap="none" dirty="0">
                <a:solidFill>
                  <a:srgbClr val="00AEEF"/>
                </a:solidFill>
                <a:latin typeface="Helvetica Neue"/>
                <a:ea typeface="Helvetica Neue"/>
                <a:cs typeface="Helvetica Neue"/>
                <a:sym typeface="Helvetica Neue"/>
              </a:rPr>
              <a:t>Hedefler</a:t>
            </a:r>
            <a:endParaRPr sz="400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p:nvPr/>
        </p:nvSpPr>
        <p:spPr>
          <a:xfrm>
            <a:off x="724382" y="1308910"/>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tr-TR" sz="2000" b="1" i="0" u="none" strike="noStrike" cap="none" dirty="0">
                <a:solidFill>
                  <a:srgbClr val="000000"/>
                </a:solidFill>
                <a:latin typeface="Helvetica Neue"/>
                <a:ea typeface="Helvetica Neue"/>
                <a:cs typeface="Helvetica Neue"/>
                <a:sym typeface="Helvetica Neue"/>
              </a:rPr>
              <a:t>Organizatör</a:t>
            </a:r>
            <a:r>
              <a:rPr lang="es-ES" sz="2000" i="0" u="none" strike="noStrike" cap="none" dirty="0">
                <a:solidFill>
                  <a:srgbClr val="000000"/>
                </a:solidFill>
                <a:latin typeface="Helvetica Neue"/>
                <a:ea typeface="Helvetica Neue"/>
                <a:cs typeface="Helvetica Neue"/>
                <a:sym typeface="Helvetica Neue"/>
              </a:rPr>
              <a:t>: </a:t>
            </a:r>
            <a:r>
              <a:rPr lang="tr-TR" sz="2000" i="0" u="none" strike="noStrike" cap="none" dirty="0">
                <a:solidFill>
                  <a:srgbClr val="000000"/>
                </a:solidFill>
                <a:latin typeface="Helvetica Neue"/>
                <a:ea typeface="Helvetica Neue"/>
                <a:cs typeface="Helvetica Neue"/>
                <a:sym typeface="Helvetica Neue"/>
              </a:rPr>
              <a:t>Bir Sivil Toplum Örgütü ve Sanat Müzesi</a:t>
            </a:r>
            <a:endParaRPr>
              <a:latin typeface="Helvetica Neue"/>
              <a:ea typeface="Helvetica Neue"/>
              <a:cs typeface="Helvetica Neue"/>
              <a:sym typeface="Helvetica Neue"/>
            </a:endParaRPr>
          </a:p>
          <a:p>
            <a:pPr lvl="0" algn="just">
              <a:spcBef>
                <a:spcPts val="1200"/>
              </a:spcBef>
              <a:buSzPts val="2000"/>
            </a:pPr>
            <a:r>
              <a:rPr lang="tr-TR" sz="2000" b="1" i="0" u="none" strike="noStrike" cap="none" dirty="0">
                <a:solidFill>
                  <a:srgbClr val="000000"/>
                </a:solidFill>
                <a:latin typeface="Helvetica Neue"/>
                <a:ea typeface="Helvetica Neue"/>
                <a:cs typeface="Helvetica Neue"/>
                <a:sym typeface="Helvetica Neue"/>
              </a:rPr>
              <a:t>Hedefler</a:t>
            </a:r>
            <a:r>
              <a:rPr lang="es-ES" sz="2000" dirty="0">
                <a:latin typeface="Helvetica Neue"/>
                <a:ea typeface="Helvetica Neue"/>
                <a:cs typeface="Helvetica Neue"/>
                <a:sym typeface="Helvetica Neue"/>
              </a:rPr>
              <a:t>: Bir topluluk olarak tanınmaları ve diğer akran gruplarıyla karşılıklı ilişkiler yoluyla çocuk ve genç gruplarının uyumunu ve sosyal kapsayıcılığı teşvik etmek. Proje, mahalleyi ve toplumu oluşturan çeşitli sektörleri tanıyarak, sanat, yaratıcılık ve sembolik ifade deneyimini referans alarak bir arada yaşamayı kolaylaştırıyor.</a:t>
            </a:r>
            <a:endParaRPr>
              <a:latin typeface="Helvetica Neue"/>
              <a:ea typeface="Helvetica Neue"/>
              <a:cs typeface="Helvetica Neue"/>
              <a:sym typeface="Helvetica Neue"/>
            </a:endParaRPr>
          </a:p>
          <a:p>
            <a:pPr marL="0" marR="0" lvl="0" indent="0" algn="just" rtl="0">
              <a:lnSpc>
                <a:spcPct val="100000"/>
              </a:lnSpc>
              <a:spcBef>
                <a:spcPts val="1200"/>
              </a:spcBef>
              <a:spcAft>
                <a:spcPts val="0"/>
              </a:spcAft>
              <a:buClr>
                <a:srgbClr val="000000"/>
              </a:buClr>
              <a:buSzPts val="2000"/>
              <a:buFont typeface="Arial"/>
              <a:buNone/>
            </a:pPr>
            <a:r>
              <a:rPr lang="tr-TR" sz="2000" b="1" i="0" u="none" strike="noStrike" cap="none" dirty="0">
                <a:solidFill>
                  <a:srgbClr val="000000"/>
                </a:solidFill>
                <a:latin typeface="Helvetica Neue"/>
                <a:ea typeface="Helvetica Neue"/>
                <a:cs typeface="Helvetica Neue"/>
                <a:sym typeface="Helvetica Neue"/>
              </a:rPr>
              <a:t>Ele alınan zorluk</a:t>
            </a:r>
            <a:r>
              <a:rPr lang="tr-TR" sz="2000" i="0" u="none" strike="noStrike" cap="none" dirty="0">
                <a:solidFill>
                  <a:srgbClr val="000000"/>
                </a:solidFill>
                <a:latin typeface="Helvetica Neue"/>
                <a:ea typeface="Helvetica Neue"/>
                <a:cs typeface="Helvetica Neue"/>
                <a:sym typeface="Helvetica Neue"/>
              </a:rPr>
              <a:t>: </a:t>
            </a:r>
            <a:r>
              <a:rPr lang="tr-TR" sz="2000" i="0" u="none" strike="noStrike" cap="none" dirty="0" err="1">
                <a:solidFill>
                  <a:srgbClr val="000000"/>
                </a:solidFill>
                <a:latin typeface="Helvetica Neue"/>
                <a:ea typeface="Helvetica Neue"/>
                <a:cs typeface="Helvetica Neue"/>
                <a:sym typeface="Helvetica Neue"/>
              </a:rPr>
              <a:t>Sosyo</a:t>
            </a:r>
            <a:r>
              <a:rPr lang="tr-TR" sz="2000" i="0" u="none" strike="noStrike" cap="none" dirty="0">
                <a:solidFill>
                  <a:srgbClr val="000000"/>
                </a:solidFill>
                <a:latin typeface="Helvetica Neue"/>
                <a:ea typeface="Helvetica Neue"/>
                <a:cs typeface="Helvetica Neue"/>
                <a:sym typeface="Helvetica Neue"/>
              </a:rPr>
              <a:t>-ekonomik zorluk</a:t>
            </a:r>
            <a:endParaRPr>
              <a:latin typeface="Helvetica Neue"/>
              <a:ea typeface="Helvetica Neue"/>
              <a:cs typeface="Helvetica Neue"/>
              <a:sym typeface="Helvetica Neue"/>
            </a:endParaRPr>
          </a:p>
          <a:p>
            <a:pPr lvl="0" algn="just">
              <a:spcBef>
                <a:spcPts val="1200"/>
              </a:spcBef>
              <a:buSzPts val="2000"/>
            </a:pPr>
            <a:r>
              <a:rPr lang="es-ES" sz="2000" b="1" dirty="0">
                <a:latin typeface="Helvetica Neue"/>
                <a:ea typeface="Helvetica Neue"/>
                <a:cs typeface="Helvetica Neue"/>
                <a:sym typeface="Helvetica Neue"/>
              </a:rPr>
              <a:t>İçerik:</a:t>
            </a:r>
            <a:r>
              <a:rPr lang="es-ES" sz="2000" dirty="0">
                <a:latin typeface="Helvetica Neue"/>
                <a:ea typeface="Helvetica Neue"/>
                <a:cs typeface="Helvetica Neue"/>
                <a:sym typeface="Helvetica Neue"/>
              </a:rPr>
              <a:t> Sanatın sosyal karakterini, özellikle sosyal bütünleşmeyi inşa etme ve kimliği şekillendirme olanaklarıyla ilgili olarak kullanan, yaratıcılık gibi unsurlarla ilgili olarak gençlerin bireysel gelişimini teşvik eden ve bilgi edinimi ile ilgili bir dizi etkinlik ve atölye çalışması ve grup çalışması yoluyla beceriler.</a:t>
            </a:r>
            <a:endParaRPr sz="2000" b="0" i="0" u="none" strike="noStrike" cap="none">
              <a:solidFill>
                <a:srgbClr val="000000"/>
              </a:solidFill>
              <a:latin typeface="Arial"/>
              <a:ea typeface="Arial"/>
              <a:cs typeface="Arial"/>
              <a:sym typeface="Arial"/>
            </a:endParaRPr>
          </a:p>
        </p:txBody>
      </p:sp>
      <p:sp>
        <p:nvSpPr>
          <p:cNvPr id="248" name="Google Shape;248;p36"/>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tr-TR" sz="2400" b="1" i="0" u="none" strike="noStrike" cap="none" dirty="0">
                <a:solidFill>
                  <a:srgbClr val="00B0F0"/>
                </a:solidFill>
                <a:latin typeface="Helvetica Neue"/>
                <a:ea typeface="Helvetica Neue"/>
                <a:cs typeface="Helvetica Neue"/>
                <a:sym typeface="Helvetica Neue"/>
              </a:rPr>
              <a:t>Mahalle:sanat yoluyla sosyal kapsayıcılık</a:t>
            </a:r>
            <a:endParaRPr>
              <a:solidFill>
                <a:srgbClr val="00B0F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p:nvPr/>
        </p:nvSpPr>
        <p:spPr>
          <a:xfrm>
            <a:off x="724382" y="1468273"/>
            <a:ext cx="10743236" cy="3921453"/>
          </a:xfrm>
          <a:prstGeom prst="rect">
            <a:avLst/>
          </a:prstGeom>
          <a:noFill/>
          <a:ln>
            <a:noFill/>
          </a:ln>
        </p:spPr>
        <p:txBody>
          <a:bodyPr spcFirstLastPara="1" wrap="square" lIns="91425" tIns="45700" rIns="91425" bIns="45700" anchor="t" anchorCtr="0">
            <a:noAutofit/>
          </a:bodyPr>
          <a:lstStyle/>
          <a:p>
            <a:pPr lvl="0" algn="just">
              <a:lnSpc>
                <a:spcPct val="115000"/>
              </a:lnSpc>
              <a:spcBef>
                <a:spcPts val="600"/>
              </a:spcBef>
            </a:pPr>
            <a:r>
              <a:rPr lang="es-ES" sz="1800" dirty="0">
                <a:latin typeface="Helvetica Neue"/>
                <a:ea typeface="Helvetica Neue"/>
                <a:cs typeface="Helvetica Neue"/>
                <a:sym typeface="Helvetica Neue"/>
              </a:rPr>
              <a:t>Proje, sanatın</a:t>
            </a: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 fikirlerin, deneyimlerin ve duyguların yaratıcı ifadesi olduğunu görmek için doğrudan deney, manipülasyon, dokunma, bakış, çizim ve çevrelerinin fotoğraflanması gibi farklı sanatsal disiplinlerde çalış</a:t>
            </a:r>
            <a:r>
              <a:rPr lang="tr-TR" sz="1800" dirty="0" err="1">
                <a:latin typeface="Helvetica Neue"/>
                <a:ea typeface="Helvetica Neue"/>
                <a:cs typeface="Helvetica Neue"/>
                <a:sym typeface="Helvetica Neue"/>
              </a:rPr>
              <a:t>ır</a:t>
            </a:r>
            <a:r>
              <a:rPr lang="es-ES" sz="1800" dirty="0">
                <a:latin typeface="Helvetica Neue"/>
                <a:ea typeface="Helvetica Neue"/>
                <a:cs typeface="Helvetica Neue"/>
                <a:sym typeface="Helvetica Neue"/>
              </a:rPr>
              <a:t>. Önceden var olan bir nesneyi bağlamından kopararak ve onu sanatsal alana yerleştirerek nesnelerin dönüştürülmesini ve yeniden kullanılmasını denemeyi önerir.</a:t>
            </a:r>
            <a:endParaRPr lang="tr-TR" sz="1800" dirty="0">
              <a:latin typeface="Helvetica Neue"/>
              <a:ea typeface="Helvetica Neue"/>
              <a:cs typeface="Helvetica Neue"/>
              <a:sym typeface="Helvetica Neue"/>
            </a:endParaRPr>
          </a:p>
          <a:p>
            <a:pPr lvl="0" algn="just">
              <a:lnSpc>
                <a:spcPct val="115000"/>
              </a:lnSpc>
              <a:spcBef>
                <a:spcPts val="600"/>
              </a:spcBef>
            </a:pPr>
            <a:r>
              <a:rPr lang="es-ES" sz="1800" dirty="0">
                <a:latin typeface="Helvetica Neue"/>
                <a:ea typeface="Helvetica Neue"/>
                <a:cs typeface="Helvetica Neue"/>
                <a:sym typeface="Helvetica Neue"/>
              </a:rPr>
              <a:t>Ana faaliyetler şunları içerir:</a:t>
            </a:r>
          </a:p>
          <a:p>
            <a:pPr lvl="0" algn="just">
              <a:lnSpc>
                <a:spcPct val="115000"/>
              </a:lnSpc>
              <a:spcBef>
                <a:spcPts val="600"/>
              </a:spcBef>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Görsel Düşünme Stratejileri metodolojisini takip ederek bir veya iki sanat eseri üzerinde ilk küçük grup tartışması.</a:t>
            </a:r>
          </a:p>
          <a:p>
            <a:pPr lvl="0" algn="just">
              <a:lnSpc>
                <a:spcPct val="115000"/>
              </a:lnSpc>
              <a:spcBef>
                <a:spcPts val="600"/>
              </a:spcBef>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Mahallelerini çeşitli sanat ve yaratıcılık eserlerine ilham kaynağı olarak alacakları bir dizi atölye çalışması.</a:t>
            </a:r>
          </a:p>
          <a:p>
            <a:pPr lvl="0" algn="just">
              <a:lnSpc>
                <a:spcPct val="115000"/>
              </a:lnSpc>
              <a:spcBef>
                <a:spcPts val="600"/>
              </a:spcBef>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Mahallelerden insanlarla röportajlar yapma</a:t>
            </a:r>
            <a:r>
              <a:rPr lang="tr-TR" sz="1800" dirty="0">
                <a:latin typeface="Helvetica Neue"/>
                <a:ea typeface="Helvetica Neue"/>
                <a:cs typeface="Helvetica Neue"/>
                <a:sym typeface="Helvetica Neue"/>
              </a:rPr>
              <a:t>.</a:t>
            </a:r>
            <a:endParaRPr lang="es-ES" sz="1800" dirty="0">
              <a:latin typeface="Helvetica Neue"/>
              <a:ea typeface="Helvetica Neue"/>
              <a:cs typeface="Helvetica Neue"/>
              <a:sym typeface="Helvetica Neue"/>
            </a:endParaRPr>
          </a:p>
          <a:p>
            <a:pPr lvl="0" algn="just">
              <a:lnSpc>
                <a:spcPct val="115000"/>
              </a:lnSpc>
              <a:spcBef>
                <a:spcPts val="600"/>
              </a:spcBef>
            </a:pP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Çalışmalarının bir sergisini düzenleyi</a:t>
            </a:r>
            <a:r>
              <a:rPr lang="tr-TR" sz="1800" dirty="0">
                <a:latin typeface="Helvetica Neue"/>
                <a:ea typeface="Helvetica Neue"/>
                <a:cs typeface="Helvetica Neue"/>
                <a:sym typeface="Helvetica Neue"/>
              </a:rPr>
              <a:t>p</a:t>
            </a:r>
            <a:r>
              <a:rPr lang="es-ES" sz="1800" dirty="0">
                <a:latin typeface="Helvetica Neue"/>
                <a:ea typeface="Helvetica Neue"/>
                <a:cs typeface="Helvetica Neue"/>
                <a:sym typeface="Helvetica Neue"/>
              </a:rPr>
              <a:t>, komşularını da mahallelerine göre sanat eserlerine katılmaya ve katkıda bulunmaya davet e</a:t>
            </a:r>
            <a:r>
              <a:rPr lang="tr-TR" sz="1800" dirty="0" err="1">
                <a:latin typeface="Helvetica Neue"/>
                <a:ea typeface="Helvetica Neue"/>
                <a:cs typeface="Helvetica Neue"/>
                <a:sym typeface="Helvetica Neue"/>
              </a:rPr>
              <a:t>tme</a:t>
            </a:r>
            <a:r>
              <a:rPr lang="es-ES" sz="1800" dirty="0">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255" name="Google Shape;255;p3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4800"/>
            </a:pPr>
            <a:r>
              <a:rPr lang="tr-TR" sz="2400" b="1" dirty="0">
                <a:solidFill>
                  <a:srgbClr val="00B0F0"/>
                </a:solidFill>
                <a:latin typeface="Helvetica Neue"/>
                <a:ea typeface="Helvetica Neue"/>
                <a:cs typeface="Helvetica Neue"/>
                <a:sym typeface="Helvetica Neue"/>
              </a:rPr>
              <a:t>Mahalle:sanat yoluyla sosyal kapsayıcılık</a:t>
            </a:r>
            <a:endParaRPr lang="tr-TR" sz="2400" dirty="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a:t>Grup Tartışması</a:t>
            </a:r>
            <a:endParaRPr/>
          </a:p>
        </p:txBody>
      </p:sp>
      <p:sp>
        <p:nvSpPr>
          <p:cNvPr id="262" name="Google Shape;262;p38"/>
          <p:cNvSpPr/>
          <p:nvPr/>
        </p:nvSpPr>
        <p:spPr>
          <a:xfrm>
            <a:off x="2019046" y="2264589"/>
            <a:ext cx="9526704" cy="2677616"/>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Not</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Resmi Görsel Düşünme Stratejileri web sitesi vtshome.org, sanat kullanımının neden zorunlu olduğunu açıklıyor: "Sanat, temel ilk tartışma konusudur, çünkü öğrencilerin güven ve deneyim geliştirmek için mevcut görsel ve bilişsel becerileri kullanmalarını, öğrendiklerini kullanmayı öğrenmelerini sağlar. neyi bilmediklerini zaten biliyorlar; daha sonra diğer karmaşık konuları tek başlarına ve akranlarıyla birlikte keşfetmeye hazırlar."</a:t>
            </a:r>
            <a:endParaRPr sz="2400">
              <a:solidFill>
                <a:schemeClr val="tx1"/>
              </a:solidFill>
            </a:endParaRPr>
          </a:p>
        </p:txBody>
      </p:sp>
      <p:pic>
        <p:nvPicPr>
          <p:cNvPr id="263" name="Google Shape;263;p38"/>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i="0" u="none" strike="noStrike" cap="none" dirty="0">
                <a:solidFill>
                  <a:srgbClr val="FFFFFF"/>
                </a:solidFill>
                <a:latin typeface="Helvetica Neue"/>
                <a:ea typeface="Helvetica Neue"/>
                <a:cs typeface="Helvetica Neue"/>
                <a:sym typeface="Helvetica Neue"/>
              </a:rPr>
              <a:t>Romanya’dan İyi Uygulamalar</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600"/>
              </a:spcBef>
              <a:spcAft>
                <a:spcPts val="0"/>
              </a:spcAft>
              <a:buClr>
                <a:srgbClr val="000000"/>
              </a:buClr>
              <a:buSzPts val="2400"/>
              <a:buFont typeface="Arial"/>
              <a:buNone/>
            </a:pPr>
            <a:r>
              <a:rPr lang="tr-TR" sz="2400" b="1" i="0" u="none" strike="noStrike" cap="none" dirty="0">
                <a:solidFill>
                  <a:srgbClr val="000000"/>
                </a:solidFill>
                <a:latin typeface="Helvetica Neue"/>
                <a:ea typeface="Helvetica Neue"/>
                <a:cs typeface="Helvetica Neue"/>
                <a:sym typeface="Helvetica Neue"/>
              </a:rPr>
              <a:t>Organizatör</a:t>
            </a:r>
            <a:r>
              <a:rPr lang="es-ES" sz="2400" i="0" u="none" strike="noStrike" cap="none" dirty="0">
                <a:solidFill>
                  <a:srgbClr val="000000"/>
                </a:solidFill>
                <a:latin typeface="Helvetica Neue"/>
                <a:ea typeface="Helvetica Neue"/>
                <a:cs typeface="Helvetica Neue"/>
                <a:sym typeface="Helvetica Neue"/>
              </a:rPr>
              <a:t>: George Enescu Filarmonique </a:t>
            </a:r>
            <a:r>
              <a:rPr lang="tr-TR" sz="2400" i="0" u="none" strike="noStrike" cap="none" dirty="0">
                <a:solidFill>
                  <a:srgbClr val="000000"/>
                </a:solidFill>
                <a:latin typeface="Helvetica Neue"/>
                <a:ea typeface="Helvetica Neue"/>
                <a:cs typeface="Helvetica Neue"/>
                <a:sym typeface="Helvetica Neue"/>
              </a:rPr>
              <a:t>Kurumu</a:t>
            </a:r>
            <a:r>
              <a:rPr lang="es-ES" sz="2400" i="0" u="none" strike="noStrike" cap="none" dirty="0">
                <a:solidFill>
                  <a:srgbClr val="000000"/>
                </a:solidFill>
                <a:latin typeface="Helvetica Neue"/>
                <a:ea typeface="Helvetica Neue"/>
                <a:cs typeface="Helvetica Neue"/>
                <a:sym typeface="Helvetica Neue"/>
              </a:rPr>
              <a:t> </a:t>
            </a:r>
            <a:endParaRPr>
              <a:latin typeface="Helvetica Neue"/>
              <a:ea typeface="Helvetica Neue"/>
              <a:cs typeface="Helvetica Neue"/>
              <a:sym typeface="Helvetica Neue"/>
            </a:endParaRPr>
          </a:p>
          <a:p>
            <a:pPr lvl="0">
              <a:spcBef>
                <a:spcPts val="1200"/>
              </a:spcBef>
              <a:buSzPts val="2400"/>
            </a:pPr>
            <a:r>
              <a:rPr lang="es-ES" sz="2400" dirty="0">
                <a:latin typeface="Helvetica Neue"/>
                <a:ea typeface="Helvetica Neue"/>
                <a:cs typeface="Helvetica Neue"/>
                <a:sym typeface="Helvetica Neue"/>
              </a:rPr>
              <a:t>Amaç: Etkinliğin temel amacı, gençlere müzik sevgisini aşılamak, klasik müziği erişilebilir kılmak ve gençleri insanlar</a:t>
            </a:r>
            <a:r>
              <a:rPr lang="tr-TR" sz="2400" dirty="0">
                <a:latin typeface="Helvetica Neue"/>
                <a:ea typeface="Helvetica Neue"/>
                <a:cs typeface="Helvetica Neue"/>
                <a:sym typeface="Helvetica Neue"/>
              </a:rPr>
              <a:t>la</a:t>
            </a:r>
            <a:r>
              <a:rPr lang="es-ES" sz="2400" dirty="0">
                <a:latin typeface="Helvetica Neue"/>
                <a:ea typeface="Helvetica Neue"/>
                <a:cs typeface="Helvetica Neue"/>
                <a:sym typeface="Helvetica Neue"/>
              </a:rPr>
              <a:t> uyum ve anlayış içinde eğitmektir.</a:t>
            </a:r>
            <a:endParaRPr lang="tr-TR" sz="2400" dirty="0">
              <a:latin typeface="Helvetica Neue"/>
              <a:ea typeface="Helvetica Neue"/>
              <a:cs typeface="Helvetica Neue"/>
              <a:sym typeface="Helvetica Neue"/>
            </a:endParaRPr>
          </a:p>
          <a:p>
            <a:pPr lvl="0">
              <a:spcBef>
                <a:spcPts val="1200"/>
              </a:spcBef>
              <a:buSzPts val="2400"/>
            </a:pPr>
            <a:r>
              <a:rPr lang="tr-TR" sz="2400" dirty="0">
                <a:latin typeface="Helvetica Neue"/>
                <a:ea typeface="Helvetica Neue"/>
                <a:cs typeface="Helvetica Neue"/>
                <a:sym typeface="Helvetica Neue"/>
              </a:rPr>
              <a:t>Ele alınan zorluk</a:t>
            </a:r>
            <a:r>
              <a:rPr lang="es-ES" sz="2400" i="0" u="none" strike="noStrike" cap="none" dirty="0">
                <a:solidFill>
                  <a:srgbClr val="000000"/>
                </a:solidFill>
                <a:latin typeface="Helvetica Neue"/>
                <a:ea typeface="Helvetica Neue"/>
                <a:cs typeface="Helvetica Neue"/>
                <a:sym typeface="Helvetica Neue"/>
              </a:rPr>
              <a:t>: </a:t>
            </a:r>
            <a:r>
              <a:rPr lang="tr-TR" sz="2400" i="0" u="none" strike="noStrike" cap="none" dirty="0">
                <a:solidFill>
                  <a:srgbClr val="000000"/>
                </a:solidFill>
                <a:latin typeface="Helvetica Neue"/>
                <a:ea typeface="Helvetica Neue"/>
                <a:cs typeface="Helvetica Neue"/>
                <a:sym typeface="Helvetica Neue"/>
              </a:rPr>
              <a:t>Sosyal zorluk</a:t>
            </a:r>
            <a:endParaRPr>
              <a:latin typeface="Helvetica Neue"/>
              <a:ea typeface="Helvetica Neue"/>
              <a:cs typeface="Helvetica Neue"/>
              <a:sym typeface="Helvetica Neue"/>
            </a:endParaRPr>
          </a:p>
          <a:p>
            <a:pPr lvl="0" algn="just">
              <a:spcBef>
                <a:spcPts val="1200"/>
              </a:spcBef>
              <a:spcAft>
                <a:spcPts val="600"/>
              </a:spcAft>
              <a:buSzPts val="2400"/>
            </a:pPr>
            <a:r>
              <a:rPr lang="es-ES" sz="2400" dirty="0">
                <a:latin typeface="Helvetica Neue"/>
                <a:ea typeface="Helvetica Neue"/>
                <a:cs typeface="Helvetica Neue"/>
                <a:sym typeface="Helvetica Neue"/>
              </a:rPr>
              <a:t>Etkinliğ</a:t>
            </a:r>
            <a:r>
              <a:rPr lang="tr-TR" sz="2400" dirty="0">
                <a:latin typeface="Helvetica Neue"/>
                <a:ea typeface="Helvetica Neue"/>
                <a:cs typeface="Helvetica Neue"/>
                <a:sym typeface="Helvetica Neue"/>
              </a:rPr>
              <a:t>e ait</a:t>
            </a:r>
            <a:r>
              <a:rPr lang="es-ES" sz="2400" dirty="0">
                <a:latin typeface="Helvetica Neue"/>
                <a:ea typeface="Helvetica Neue"/>
                <a:cs typeface="Helvetica Neue"/>
                <a:sym typeface="Helvetica Neue"/>
              </a:rPr>
              <a:t> konser kayıtları, ünlü müzisyenler ve yazarlarla (müzik ve yaşam deneyimi hakkında) röportajlar, ünlü müzisyen ve bestecilerin hayatlarını sunan sanal bir kütüphane, hikayeler ve müzik parçaları arasındaki bağlantılar, katılımcıların referansları ve öğrencilerin</a:t>
            </a:r>
            <a:r>
              <a:rPr lang="tr-TR" sz="2400" dirty="0">
                <a:latin typeface="Helvetica Neue"/>
                <a:ea typeface="Helvetica Neue"/>
                <a:cs typeface="Helvetica Neue"/>
                <a:sym typeface="Helvetica Neue"/>
              </a:rPr>
              <a:t> </a:t>
            </a:r>
            <a:r>
              <a:rPr lang="es-ES" sz="2400" dirty="0">
                <a:latin typeface="Helvetica Neue"/>
                <a:ea typeface="Helvetica Neue"/>
                <a:cs typeface="Helvetica Neue"/>
                <a:sym typeface="Helvetica Neue"/>
              </a:rPr>
              <a:t>katıldıkları konserlere dayalı çizim ve tablolar</a:t>
            </a:r>
            <a:r>
              <a:rPr lang="tr-TR" sz="2400" dirty="0">
                <a:latin typeface="Helvetica Neue"/>
                <a:ea typeface="Helvetica Neue"/>
                <a:cs typeface="Helvetica Neue"/>
                <a:sym typeface="Helvetica Neue"/>
              </a:rPr>
              <a:t>dan</a:t>
            </a:r>
            <a:r>
              <a:rPr lang="es-ES" sz="2400" dirty="0">
                <a:latin typeface="Helvetica Neue"/>
                <a:ea typeface="Helvetica Neue"/>
                <a:cs typeface="Helvetica Neue"/>
                <a:sym typeface="Helvetica Neue"/>
              </a:rPr>
              <a:t> oluşan kendi web sitesi vardır. </a:t>
            </a:r>
            <a:r>
              <a:rPr lang="tr-TR" sz="2400" dirty="0">
                <a:latin typeface="Helvetica Neue"/>
                <a:ea typeface="Helvetica Neue"/>
                <a:cs typeface="Helvetica Neue"/>
                <a:sym typeface="Helvetica Neue"/>
              </a:rPr>
              <a:t>Ayrıca </a:t>
            </a:r>
            <a:r>
              <a:rPr lang="es-ES" sz="2400" dirty="0">
                <a:latin typeface="Helvetica Neue"/>
                <a:ea typeface="Helvetica Neue"/>
                <a:cs typeface="Helvetica Neue"/>
                <a:sym typeface="Helvetica Neue"/>
              </a:rPr>
              <a:t>George Enescu Filarmonique </a:t>
            </a:r>
            <a:r>
              <a:rPr lang="tr-TR" sz="2400" dirty="0">
                <a:latin typeface="Helvetica Neue"/>
                <a:ea typeface="Helvetica Neue"/>
                <a:cs typeface="Helvetica Neue"/>
                <a:sym typeface="Helvetica Neue"/>
              </a:rPr>
              <a:t>Kurumu</a:t>
            </a:r>
            <a:r>
              <a:rPr lang="es-ES" sz="2400" dirty="0">
                <a:latin typeface="Helvetica Neue"/>
                <a:ea typeface="Helvetica Neue"/>
                <a:cs typeface="Helvetica Neue"/>
                <a:sym typeface="Helvetica Neue"/>
              </a:rPr>
              <a:t> tarafından düzenlenen canlı performanslar Bükreş'teki gençlere hitap ediyor.</a:t>
            </a:r>
            <a:endParaRPr>
              <a:latin typeface="Helvetica Neue"/>
              <a:ea typeface="Helvetica Neue"/>
              <a:cs typeface="Helvetica Neue"/>
              <a:sym typeface="Helvetica Neue"/>
            </a:endParaRPr>
          </a:p>
        </p:txBody>
      </p:sp>
      <p:sp>
        <p:nvSpPr>
          <p:cNvPr id="275" name="Google Shape;275;p4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tr-TR" sz="2400" b="1" i="0" u="none" strike="noStrike" cap="none" dirty="0">
                <a:solidFill>
                  <a:srgbClr val="00B0F0"/>
                </a:solidFill>
                <a:latin typeface="Helvetica Neue"/>
                <a:ea typeface="Helvetica Neue"/>
                <a:cs typeface="Helvetica Neue"/>
                <a:sym typeface="Helvetica Neue"/>
              </a:rPr>
              <a:t>Klasik harikadır</a:t>
            </a:r>
            <a:r>
              <a:rPr lang="es-ES" sz="2400" b="1" i="0" u="none" strike="noStrike" cap="none" dirty="0">
                <a:solidFill>
                  <a:srgbClr val="00B0F0"/>
                </a:solidFill>
                <a:latin typeface="Helvetica Neue"/>
                <a:ea typeface="Helvetica Neue"/>
                <a:cs typeface="Helvetica Neue"/>
                <a:sym typeface="Helvetica Neue"/>
              </a:rPr>
              <a:t>! </a:t>
            </a:r>
            <a:endParaRPr>
              <a:solidFill>
                <a:srgbClr val="00B0F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a:t>Grup Tartışması</a:t>
            </a:r>
            <a:endParaRPr/>
          </a:p>
        </p:txBody>
      </p:sp>
      <p:sp>
        <p:nvSpPr>
          <p:cNvPr id="282" name="Google Shape;282;p41"/>
          <p:cNvSpPr/>
          <p:nvPr/>
        </p:nvSpPr>
        <p:spPr>
          <a:xfrm>
            <a:off x="2019046" y="2207439"/>
            <a:ext cx="9526704" cy="1754286"/>
          </a:xfrm>
          <a:prstGeom prst="rect">
            <a:avLst/>
          </a:prstGeom>
          <a:noFill/>
          <a:ln>
            <a:noFill/>
          </a:ln>
        </p:spPr>
        <p:txBody>
          <a:bodyPr spcFirstLastPara="1" wrap="square" lIns="91425" tIns="45700" rIns="91425" bIns="45700" anchor="t" anchorCtr="0">
            <a:spAutoFit/>
          </a:bodyPr>
          <a:lstStyle/>
          <a:p>
            <a:pPr lvl="0"/>
            <a:r>
              <a:rPr lang="tr-TR" sz="2400" i="1" dirty="0">
                <a:solidFill>
                  <a:schemeClr val="tx1"/>
                </a:solidFill>
                <a:latin typeface="Helvetica Neue"/>
                <a:ea typeface="Helvetica Neue"/>
                <a:cs typeface="Helvetica Neue"/>
                <a:sym typeface="Helvetica Neue"/>
              </a:rPr>
              <a:t>NOT</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Telkin Yöntemini duydunuz mu? Bulgaristan'dan gelen ve daha derin öğrenme ve anlama için bir arka plan oluşturmak için klasik müziği güçlü bir şekilde kullanan bir eğitim yaklaşımı.</a:t>
            </a:r>
            <a:endParaRPr sz="2400">
              <a:solidFill>
                <a:schemeClr val="tx1"/>
              </a:solidFill>
            </a:endParaRPr>
          </a:p>
          <a:p>
            <a:pPr marL="0" marR="0" lvl="0" indent="0" algn="l" rtl="0">
              <a:lnSpc>
                <a:spcPct val="100000"/>
              </a:lnSpc>
              <a:spcBef>
                <a:spcPts val="0"/>
              </a:spcBef>
              <a:spcAft>
                <a:spcPts val="0"/>
              </a:spcAft>
              <a:buNone/>
            </a:pPr>
            <a:endParaRPr sz="1800" b="0" i="0" u="none" strike="noStrike" cap="none">
              <a:solidFill>
                <a:srgbClr val="00B0F0"/>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s-ES" sz="1800" b="0" i="0" u="sng" strike="noStrike" cap="none" dirty="0">
                <a:solidFill>
                  <a:srgbClr val="00B0F0"/>
                </a:solidFill>
                <a:latin typeface="Helvetica Neue"/>
                <a:ea typeface="Helvetica Neue"/>
                <a:cs typeface="Helvetica Neue"/>
                <a:sym typeface="Helvetica Neue"/>
                <a:hlinkClick r:id="rId3">
                  <a:extLst>
                    <a:ext uri="{A12FA001-AC4F-418D-AE19-62706E023703}">
                      <ahyp:hlinkClr xmlns="" xmlns:ahyp="http://schemas.microsoft.com/office/drawing/2018/hyperlinkcolor" val="tx"/>
                    </a:ext>
                  </a:extLst>
                </a:hlinkClick>
              </a:rPr>
              <a:t>https://www.vihrovenia.bg/en/suggestopedia/what-is-suggestopedia-8</a:t>
            </a:r>
            <a:r>
              <a:rPr lang="es-ES" sz="1800" b="0" i="0" u="none" strike="noStrike" cap="none" dirty="0">
                <a:solidFill>
                  <a:srgbClr val="00B0F0"/>
                </a:solidFill>
                <a:latin typeface="Helvetica Neue"/>
                <a:ea typeface="Helvetica Neue"/>
                <a:cs typeface="Helvetica Neue"/>
                <a:sym typeface="Helvetica Neue"/>
              </a:rPr>
              <a:t> </a:t>
            </a:r>
            <a:endParaRPr/>
          </a:p>
        </p:txBody>
      </p:sp>
      <p:pic>
        <p:nvPicPr>
          <p:cNvPr id="283" name="Google Shape;283;p41"/>
          <p:cNvPicPr preferRelativeResize="0"/>
          <p:nvPr/>
        </p:nvPicPr>
        <p:blipFill rotWithShape="1">
          <a:blip r:embed="rId4">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None/>
            </a:pPr>
            <a:r>
              <a:rPr lang="tr-TR" sz="2000" b="1" i="0" u="none" strike="noStrike" cap="none" dirty="0">
                <a:solidFill>
                  <a:srgbClr val="000000"/>
                </a:solidFill>
                <a:latin typeface="Helvetica Neue"/>
                <a:ea typeface="Helvetica Neue"/>
                <a:cs typeface="Helvetica Neue"/>
                <a:sym typeface="Helvetica Neue"/>
              </a:rPr>
              <a:t>Organizatör</a:t>
            </a:r>
            <a:r>
              <a:rPr lang="es-ES" sz="2000" i="0" u="none" strike="noStrike" cap="none" dirty="0">
                <a:solidFill>
                  <a:srgbClr val="000000"/>
                </a:solidFill>
                <a:latin typeface="Helvetica Neue"/>
                <a:ea typeface="Helvetica Neue"/>
                <a:cs typeface="Helvetica Neue"/>
                <a:sym typeface="Helvetica Neue"/>
              </a:rPr>
              <a:t>: Alecart </a:t>
            </a:r>
            <a:r>
              <a:rPr lang="tr-TR" sz="2000" dirty="0">
                <a:latin typeface="Helvetica Neue"/>
                <a:ea typeface="Helvetica Neue"/>
                <a:cs typeface="Helvetica Neue"/>
                <a:sym typeface="Helvetica Neue"/>
              </a:rPr>
              <a:t>Dergisi</a:t>
            </a:r>
            <a:endParaRPr>
              <a:latin typeface="Helvetica Neue"/>
              <a:ea typeface="Helvetica Neue"/>
              <a:cs typeface="Helvetica Neue"/>
              <a:sym typeface="Helvetica Neue"/>
            </a:endParaRPr>
          </a:p>
          <a:p>
            <a:pPr lvl="0" algn="just">
              <a:spcBef>
                <a:spcPts val="1200"/>
              </a:spcBef>
            </a:pPr>
            <a:r>
              <a:rPr lang="es-ES" sz="2000" dirty="0">
                <a:latin typeface="Helvetica Neue"/>
                <a:ea typeface="Helvetica Neue"/>
                <a:cs typeface="Helvetica Neue"/>
                <a:sym typeface="Helvetica Neue"/>
              </a:rPr>
              <a:t>Hedef: Dergi, gençleri toplumda kendi seslerini bulmaları ve gelişimine tam olarak katkıda bulunmaları için eğitir ve yardımcı olur. FILIT etkinliği, genç yetenekleri ve edebi eserlerini tanıtmanın yanı sıra gençlerin yaratıcı ve eleştirel düşünme becerilerini geliştirmeyi ve genç katılımcılara kitap ve okuma sevgisini aşılamayı amaçlıyor.</a:t>
            </a:r>
            <a:endParaRPr lang="tr-TR" sz="2000" dirty="0">
              <a:latin typeface="Helvetica Neue"/>
              <a:ea typeface="Helvetica Neue"/>
              <a:cs typeface="Helvetica Neue"/>
              <a:sym typeface="Helvetica Neue"/>
            </a:endParaRPr>
          </a:p>
          <a:p>
            <a:pPr lvl="0" algn="just">
              <a:spcBef>
                <a:spcPts val="1200"/>
              </a:spcBef>
            </a:pPr>
            <a:r>
              <a:rPr lang="tr-TR" sz="2000" dirty="0">
                <a:latin typeface="Helvetica Neue"/>
                <a:ea typeface="Helvetica Neue"/>
                <a:cs typeface="Helvetica Neue"/>
                <a:sym typeface="Helvetica Neue"/>
              </a:rPr>
              <a:t>Ele alınan zorluk</a:t>
            </a:r>
            <a:r>
              <a:rPr lang="es-ES" sz="2000" i="0" u="none" strike="noStrike" cap="none" dirty="0">
                <a:solidFill>
                  <a:srgbClr val="000000"/>
                </a:solidFill>
                <a:latin typeface="Helvetica Neue"/>
                <a:ea typeface="Helvetica Neue"/>
                <a:cs typeface="Helvetica Neue"/>
                <a:sym typeface="Helvetica Neue"/>
              </a:rPr>
              <a:t>: </a:t>
            </a:r>
            <a:r>
              <a:rPr lang="tr-TR" sz="2000" i="0" u="none" strike="noStrike" cap="none" dirty="0">
                <a:solidFill>
                  <a:srgbClr val="000000"/>
                </a:solidFill>
                <a:latin typeface="Helvetica Neue"/>
                <a:ea typeface="Helvetica Neue"/>
                <a:cs typeface="Helvetica Neue"/>
                <a:sym typeface="Helvetica Neue"/>
              </a:rPr>
              <a:t>Sosyal zorluk</a:t>
            </a:r>
            <a:endParaRPr>
              <a:latin typeface="Helvetica Neue"/>
              <a:ea typeface="Helvetica Neue"/>
              <a:cs typeface="Helvetica Neue"/>
              <a:sym typeface="Helvetica Neue"/>
            </a:endParaRPr>
          </a:p>
          <a:p>
            <a:pPr lvl="0" algn="just">
              <a:spcBef>
                <a:spcPts val="1200"/>
              </a:spcBef>
              <a:spcAft>
                <a:spcPts val="600"/>
              </a:spcAft>
            </a:pPr>
            <a:r>
              <a:rPr lang="es-ES" sz="2000" dirty="0">
                <a:latin typeface="Helvetica Neue"/>
                <a:ea typeface="Helvetica Neue"/>
                <a:cs typeface="Helvetica Neue"/>
                <a:sym typeface="Helvetica Neue"/>
              </a:rPr>
              <a:t>Alecart'ın gündemi, başarısı genel olarak üzerinde anlaşmaya varılan eylem planlarına dayanan çok çeşitli faaliyetleri kapsar: çağdaş sanatsal başarıların analizi, yaratıcı yazarlık (kısa öyküler ve şiirler), topluluk/hayır işleri (örn. küçük çocuklar/özel ihtiyaçları olan çocuklar), ana olaylarla ilgili bloglar (yazarlar ve şairlerle buluşmalar vb.), kitaplar, kitap ve filmlerin edebi incelemeleri veya ulusal ve uluslararası yazarlarla toplantılar</a:t>
            </a:r>
            <a:r>
              <a:rPr lang="tr-TR" sz="2000" dirty="0">
                <a:latin typeface="Helvetica Neue"/>
                <a:ea typeface="Helvetica Neue"/>
                <a:cs typeface="Helvetica Neue"/>
                <a:sym typeface="Helvetica Neue"/>
              </a:rPr>
              <a:t> bunlara birer örnektir.</a:t>
            </a:r>
            <a:endParaRPr sz="2000" i="0" u="none" strike="noStrike" cap="none">
              <a:solidFill>
                <a:srgbClr val="000000"/>
              </a:solidFill>
              <a:latin typeface="Helvetica Neue"/>
              <a:ea typeface="Helvetica Neue"/>
              <a:cs typeface="Helvetica Neue"/>
              <a:sym typeface="Helvetica Neue"/>
            </a:endParaRPr>
          </a:p>
        </p:txBody>
      </p:sp>
      <p:sp>
        <p:nvSpPr>
          <p:cNvPr id="290" name="Google Shape;290;p42"/>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pPr>
            <a:r>
              <a:rPr lang="en-US" sz="2400" b="1" dirty="0" err="1">
                <a:solidFill>
                  <a:srgbClr val="00B0F0"/>
                </a:solidFill>
                <a:latin typeface="Helvetica Neue"/>
                <a:ea typeface="Helvetica Neue"/>
                <a:cs typeface="Helvetica Neue"/>
                <a:sym typeface="Helvetica Neue"/>
              </a:rPr>
              <a:t>Alecart</a:t>
            </a:r>
            <a:r>
              <a:rPr lang="en-US" sz="2400" b="1" dirty="0">
                <a:solidFill>
                  <a:srgbClr val="00B0F0"/>
                </a:solidFill>
                <a:latin typeface="Helvetica Neue"/>
                <a:ea typeface="Helvetica Neue"/>
                <a:cs typeface="Helvetica Neue"/>
                <a:sym typeface="Helvetica Neue"/>
              </a:rPr>
              <a:t> and FILIT (</a:t>
            </a:r>
            <a:r>
              <a:rPr lang="tr-TR" sz="2400" b="1" dirty="0">
                <a:solidFill>
                  <a:srgbClr val="00B0F0"/>
                </a:solidFill>
                <a:latin typeface="Helvetica Neue"/>
                <a:ea typeface="Helvetica Neue"/>
                <a:cs typeface="Helvetica Neue"/>
                <a:sym typeface="Helvetica Neue"/>
              </a:rPr>
              <a:t>öğrenci bölümü</a:t>
            </a:r>
            <a:r>
              <a:rPr lang="es-ES" sz="2400" b="1" i="0" u="none" strike="noStrike" cap="none" dirty="0">
                <a:solidFill>
                  <a:srgbClr val="00B0F0"/>
                </a:solidFill>
                <a:latin typeface="Helvetica Neue"/>
                <a:ea typeface="Helvetica Neue"/>
                <a:cs typeface="Helvetica Neue"/>
                <a:sym typeface="Helvetica Neue"/>
              </a:rPr>
              <a:t>) </a:t>
            </a:r>
            <a:endParaRPr>
              <a:solidFill>
                <a:srgbClr val="00B0F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a:t>Grup Tartışması</a:t>
            </a:r>
            <a:endParaRPr/>
          </a:p>
        </p:txBody>
      </p:sp>
      <p:sp>
        <p:nvSpPr>
          <p:cNvPr id="297" name="Google Shape;297;p43"/>
          <p:cNvSpPr/>
          <p:nvPr/>
        </p:nvSpPr>
        <p:spPr>
          <a:xfrm>
            <a:off x="2019046" y="1492990"/>
            <a:ext cx="4616292" cy="3785611"/>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dirty="0">
                <a:solidFill>
                  <a:schemeClr val="tx1"/>
                </a:solidFill>
                <a:latin typeface="Helvetica Neue"/>
                <a:ea typeface="Helvetica Neue"/>
                <a:cs typeface="Helvetica Neue"/>
                <a:sym typeface="Helvetica Neue"/>
              </a:rPr>
              <a:t> İnsanlar kendilerini ifade edebilmek için farklı yol/yötem ve araçlara ihtiyaç duyarlar. Bazıları konuşmada güçlü ve kendinden emin, diğerleri özel yazıya ihtiyaç duyabilirler. Bu tür öğrencilere çalışmalarını sunabilecekleri ve hak ettikleri takdiri kazanabilecekleri bir alan oluşturun.</a:t>
            </a:r>
            <a:endParaRPr sz="2400">
              <a:solidFill>
                <a:schemeClr val="tx1"/>
              </a:solidFill>
            </a:endParaRPr>
          </a:p>
        </p:txBody>
      </p:sp>
      <p:pic>
        <p:nvPicPr>
          <p:cNvPr id="298" name="Google Shape;298;p43"/>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pic>
        <p:nvPicPr>
          <p:cNvPr id="299" name="Google Shape;299;p43"/>
          <p:cNvPicPr preferRelativeResize="0"/>
          <p:nvPr/>
        </p:nvPicPr>
        <p:blipFill rotWithShape="1">
          <a:blip r:embed="rId4">
            <a:alphaModFix/>
          </a:blip>
          <a:srcRect l="6111" t="9373" r="50000" b="3004"/>
          <a:stretch/>
        </p:blipFill>
        <p:spPr>
          <a:xfrm>
            <a:off x="6754160" y="1492989"/>
            <a:ext cx="5328983" cy="44327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i="0" u="none" strike="noStrike" cap="none" dirty="0">
                <a:solidFill>
                  <a:srgbClr val="FFFFFF"/>
                </a:solidFill>
                <a:latin typeface="Helvetica Neue"/>
                <a:ea typeface="Helvetica Neue"/>
                <a:cs typeface="Helvetica Neue"/>
                <a:sym typeface="Helvetica Neue"/>
              </a:rPr>
              <a:t>İtalya’dan İyi </a:t>
            </a:r>
            <a:r>
              <a:rPr lang="tr-TR" sz="8563" b="1" i="0" u="none" strike="noStrike" cap="none" dirty="0" err="1">
                <a:solidFill>
                  <a:srgbClr val="FFFFFF"/>
                </a:solidFill>
                <a:latin typeface="Helvetica Neue"/>
                <a:ea typeface="Helvetica Neue"/>
                <a:cs typeface="Helvetica Neue"/>
                <a:sym typeface="Helvetica Neue"/>
              </a:rPr>
              <a:t>Uygulamar</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None/>
            </a:pPr>
            <a:r>
              <a:rPr lang="tr-TR" sz="2000" b="1" i="0" u="none" strike="noStrike" cap="none" dirty="0">
                <a:solidFill>
                  <a:srgbClr val="000000"/>
                </a:solidFill>
                <a:latin typeface="Helvetica Neue"/>
                <a:ea typeface="Helvetica Neue"/>
                <a:cs typeface="Helvetica Neue"/>
                <a:sym typeface="Helvetica Neue"/>
              </a:rPr>
              <a:t>Organizatör</a:t>
            </a:r>
            <a:r>
              <a:rPr lang="es-ES" sz="2000" i="0" u="none" strike="noStrike" cap="none" dirty="0">
                <a:solidFill>
                  <a:srgbClr val="000000"/>
                </a:solidFill>
                <a:latin typeface="Helvetica Neue"/>
                <a:ea typeface="Helvetica Neue"/>
                <a:cs typeface="Helvetica Neue"/>
                <a:sym typeface="Helvetica Neue"/>
              </a:rPr>
              <a:t>: Reggio</a:t>
            </a:r>
            <a:r>
              <a:rPr lang="tr-TR" sz="2000" i="0" u="none" strike="noStrike" cap="none" dirty="0">
                <a:solidFill>
                  <a:srgbClr val="000000"/>
                </a:solidFill>
                <a:latin typeface="Helvetica Neue"/>
                <a:ea typeface="Helvetica Neue"/>
                <a:cs typeface="Helvetica Neue"/>
                <a:sym typeface="Helvetica Neue"/>
              </a:rPr>
              <a:t> Kentinin</a:t>
            </a:r>
            <a:r>
              <a:rPr lang="es-ES" sz="2000" i="0" u="none" strike="noStrike" cap="none" dirty="0">
                <a:solidFill>
                  <a:srgbClr val="000000"/>
                </a:solidFill>
                <a:latin typeface="Helvetica Neue"/>
                <a:ea typeface="Helvetica Neue"/>
                <a:cs typeface="Helvetica Neue"/>
                <a:sym typeface="Helvetica Neue"/>
              </a:rPr>
              <a:t> </a:t>
            </a:r>
            <a:r>
              <a:rPr lang="tr-TR" sz="2000" i="0" u="none" strike="noStrike" cap="none" dirty="0">
                <a:solidFill>
                  <a:srgbClr val="000000"/>
                </a:solidFill>
                <a:latin typeface="Helvetica Neue"/>
                <a:ea typeface="Helvetica Neue"/>
                <a:cs typeface="Helvetica Neue"/>
                <a:sym typeface="Helvetica Neue"/>
              </a:rPr>
              <a:t>Çocukları</a:t>
            </a:r>
            <a:endParaRPr>
              <a:latin typeface="Helvetica Neue"/>
              <a:ea typeface="Helvetica Neue"/>
              <a:cs typeface="Helvetica Neue"/>
              <a:sym typeface="Helvetica Neue"/>
            </a:endParaRPr>
          </a:p>
          <a:p>
            <a:pPr lvl="0">
              <a:spcBef>
                <a:spcPts val="600"/>
              </a:spcBef>
            </a:pPr>
            <a:r>
              <a:rPr lang="es-ES" sz="2000" dirty="0">
                <a:latin typeface="Helvetica Neue"/>
                <a:ea typeface="Helvetica Neue"/>
                <a:cs typeface="Helvetica Neue"/>
                <a:sym typeface="Helvetica Neue"/>
              </a:rPr>
              <a:t>Hedef: gerçekliğe ve bilgi gelişimine yönelik bir yaklaşımı desteklemek; insanlarda doğuştan gelen bilimsel düşünceye anlam ve daha fazla özgürlük vermek</a:t>
            </a:r>
            <a:endParaRPr lang="tr-TR" sz="2000" dirty="0">
              <a:latin typeface="Helvetica Neue"/>
              <a:ea typeface="Helvetica Neue"/>
              <a:cs typeface="Helvetica Neue"/>
              <a:sym typeface="Helvetica Neue"/>
            </a:endParaRPr>
          </a:p>
          <a:p>
            <a:pPr lvl="0">
              <a:spcBef>
                <a:spcPts val="600"/>
              </a:spcBef>
            </a:pPr>
            <a:r>
              <a:rPr lang="tr-TR" sz="2000" dirty="0">
                <a:latin typeface="Helvetica Neue"/>
                <a:ea typeface="Helvetica Neue"/>
                <a:cs typeface="Helvetica Neue"/>
                <a:sym typeface="Helvetica Neue"/>
              </a:rPr>
              <a:t>Ele alınan zorluk</a:t>
            </a:r>
            <a:r>
              <a:rPr lang="es-ES" sz="2000" i="0" u="none" strike="noStrike" cap="none" dirty="0">
                <a:solidFill>
                  <a:srgbClr val="000000"/>
                </a:solidFill>
                <a:latin typeface="Helvetica Neue"/>
                <a:ea typeface="Helvetica Neue"/>
                <a:cs typeface="Helvetica Neue"/>
                <a:sym typeface="Helvetica Neue"/>
              </a:rPr>
              <a:t>: </a:t>
            </a:r>
            <a:r>
              <a:rPr lang="tr-TR" sz="2000" i="0" u="none" strike="noStrike" cap="none" dirty="0">
                <a:solidFill>
                  <a:srgbClr val="000000"/>
                </a:solidFill>
                <a:latin typeface="Helvetica Neue"/>
                <a:ea typeface="Helvetica Neue"/>
                <a:cs typeface="Helvetica Neue"/>
                <a:sym typeface="Helvetica Neue"/>
              </a:rPr>
              <a:t>Bilişsel Zorluk</a:t>
            </a:r>
            <a:endParaRPr>
              <a:latin typeface="Helvetica Neue"/>
              <a:ea typeface="Helvetica Neue"/>
              <a:cs typeface="Helvetica Neue"/>
              <a:sym typeface="Helvetica Neue"/>
            </a:endParaRPr>
          </a:p>
          <a:p>
            <a:pPr lvl="0">
              <a:spcBef>
                <a:spcPts val="600"/>
              </a:spcBef>
            </a:pPr>
            <a:r>
              <a:rPr lang="es-ES" sz="2000" b="1" dirty="0">
                <a:latin typeface="Helvetica Neue"/>
                <a:ea typeface="Helvetica Neue"/>
                <a:cs typeface="Helvetica Neue"/>
                <a:sym typeface="Helvetica Neue"/>
              </a:rPr>
              <a:t>İçerik: </a:t>
            </a:r>
            <a:r>
              <a:rPr lang="es-ES" sz="2000" dirty="0">
                <a:latin typeface="Helvetica Neue"/>
                <a:ea typeface="Helvetica Neue"/>
                <a:cs typeface="Helvetica Neue"/>
                <a:sym typeface="Helvetica Neue"/>
              </a:rPr>
              <a:t>Işık ve ışık fenomeni, dünyanın keşfine ve bilgisine açılan kapılardır. Bunlar, renklere ayrılabilen "klasik" görünür ışık aralığında ve aynı zamanda  kızıl ötesi ve ultraviyole ışınlarıyla görünmeyen spektrum aracılığıyla keşfedilebilir. Farklı diller aracılığıyla - kelimeler, çizimler, sesler, yapılar ve görsel kompozisyonlar - hipotezler ve teoriler oluşturun ve doğrulayın.</a:t>
            </a:r>
            <a:endParaRPr sz="2000" i="0" u="none" strike="noStrike" cap="none">
              <a:solidFill>
                <a:srgbClr val="000000"/>
              </a:solidFill>
              <a:latin typeface="Helvetica Neue"/>
              <a:ea typeface="Helvetica Neue"/>
              <a:cs typeface="Helvetica Neue"/>
              <a:sym typeface="Helvetica Neue"/>
            </a:endParaRPr>
          </a:p>
        </p:txBody>
      </p:sp>
      <p:sp>
        <p:nvSpPr>
          <p:cNvPr id="311" name="Google Shape;311;p45"/>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tr-TR" sz="2400" b="1" i="0" u="none" strike="noStrike" cap="none" dirty="0">
                <a:solidFill>
                  <a:srgbClr val="00B0F0"/>
                </a:solidFill>
                <a:latin typeface="Helvetica Neue"/>
                <a:ea typeface="Helvetica Neue"/>
                <a:cs typeface="Helvetica Neue"/>
                <a:sym typeface="Helvetica Neue"/>
              </a:rPr>
              <a:t>Işın Demeti</a:t>
            </a:r>
            <a:endParaRPr>
              <a:solidFill>
                <a:srgbClr val="00B0F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70688" y="2689952"/>
            <a:ext cx="11450700" cy="2262117"/>
          </a:xfrm>
          <a:prstGeom prst="rect">
            <a:avLst/>
          </a:prstGeom>
          <a:noFill/>
          <a:ln>
            <a:noFill/>
          </a:ln>
        </p:spPr>
        <p:txBody>
          <a:bodyPr spcFirstLastPara="1" wrap="square" lIns="91425" tIns="45700" rIns="91425" bIns="45700" anchor="t" anchorCtr="0">
            <a:spAutoFit/>
          </a:bodyPr>
          <a:lstStyle/>
          <a:p>
            <a:pPr lvl="0" algn="just">
              <a:spcBef>
                <a:spcPts val="600"/>
              </a:spcBef>
            </a:pPr>
            <a:r>
              <a:rPr lang="es-ES" sz="1800" dirty="0">
                <a:latin typeface="Helvetica Neue"/>
                <a:ea typeface="Helvetica Neue"/>
                <a:cs typeface="Helvetica Neue"/>
                <a:sym typeface="Helvetica Neue"/>
              </a:rPr>
              <a:t>Eurydice tarafından gerçekleştirilen </a:t>
            </a:r>
            <a:r>
              <a:rPr lang="es-ES" sz="1800" i="1" dirty="0">
                <a:latin typeface="Helvetica Neue"/>
                <a:ea typeface="Helvetica Neue"/>
                <a:cs typeface="Helvetica Neue"/>
                <a:sym typeface="Helvetica Neue"/>
              </a:rPr>
              <a:t>Avrupa Okullarında Sanat ve Kültür Eğitimi </a:t>
            </a:r>
            <a:r>
              <a:rPr lang="es-ES" sz="1800" dirty="0">
                <a:latin typeface="Helvetica Neue"/>
                <a:ea typeface="Helvetica Neue"/>
                <a:cs typeface="Helvetica Neue"/>
                <a:sym typeface="Helvetica Neue"/>
              </a:rPr>
              <a:t>çalışması (EACEA, 2009), 30 Avrupa ülkesinde sanat eğitimi politikası hakkında güncel, kapsamlı ve karşılaştırılabilir bilgiler sunmaktadır. Sanatın eğitime katılımının faydaları ülkeler arasında oldukça benzerdir: neredeyse tüm katılımcılar “</a:t>
            </a:r>
            <a:r>
              <a:rPr lang="es-ES" sz="1800" i="1" dirty="0">
                <a:latin typeface="Helvetica Neue"/>
                <a:ea typeface="Helvetica Neue"/>
                <a:cs typeface="Helvetica Neue"/>
                <a:sym typeface="Helvetica Neue"/>
              </a:rPr>
              <a:t>sanatsal beceriler, bilgi ve anlayış”, “eleştirel takdir”, “kültürel miras”, “bireysel ifade/kimlik”, “kültürel çeşitlilik” ve “yaratıcılık</a:t>
            </a:r>
            <a:r>
              <a:rPr lang="es-ES" sz="1800" dirty="0">
                <a:latin typeface="Helvetica Neue"/>
                <a:ea typeface="Helvetica Neue"/>
                <a:cs typeface="Helvetica Neue"/>
                <a:sym typeface="Helvetica Neue"/>
              </a:rPr>
              <a:t>”tan bahsetmektedir</a:t>
            </a:r>
            <a:r>
              <a:rPr lang="tr-TR" sz="1800" dirty="0" err="1">
                <a:latin typeface="Helvetica Neue"/>
                <a:ea typeface="Helvetica Neue"/>
                <a:cs typeface="Helvetica Neue"/>
                <a:sym typeface="Helvetica Neue"/>
              </a:rPr>
              <a:t>ler</a:t>
            </a:r>
            <a:r>
              <a:rPr lang="es-ES" sz="1800" dirty="0">
                <a:latin typeface="Helvetica Neue"/>
                <a:ea typeface="Helvetica Neue"/>
                <a:cs typeface="Helvetica Neue"/>
                <a:sym typeface="Helvetica Neue"/>
              </a:rPr>
              <a:t>.</a:t>
            </a:r>
            <a:endParaRPr>
              <a:latin typeface="Helvetica Neue"/>
              <a:ea typeface="Helvetica Neue"/>
              <a:cs typeface="Helvetica Neue"/>
              <a:sym typeface="Helvetica Neue"/>
            </a:endParaRPr>
          </a:p>
          <a:p>
            <a:pPr lvl="0" algn="just">
              <a:spcBef>
                <a:spcPts val="1200"/>
              </a:spcBef>
            </a:pPr>
            <a:r>
              <a:rPr lang="es-ES" sz="1800" dirty="0">
                <a:latin typeface="Helvetica Neue"/>
                <a:ea typeface="Helvetica Neue"/>
                <a:cs typeface="Helvetica Neue"/>
                <a:sym typeface="Helvetica Neue"/>
              </a:rPr>
              <a:t>Ülkelerin büyük çoğunluğunda sanat eğitimi, </a:t>
            </a:r>
            <a:r>
              <a:rPr lang="es-ES" sz="1800" dirty="0">
                <a:solidFill>
                  <a:srgbClr val="C00000"/>
                </a:solidFill>
                <a:latin typeface="Helvetica Neue"/>
                <a:ea typeface="Helvetica Neue"/>
                <a:cs typeface="Helvetica Neue"/>
                <a:sym typeface="Helvetica Neue"/>
              </a:rPr>
              <a:t>zevk ve tatmin yaşayarak </a:t>
            </a:r>
            <a:r>
              <a:rPr lang="es-ES" sz="1800" dirty="0">
                <a:latin typeface="Helvetica Neue"/>
                <a:ea typeface="Helvetica Neue"/>
                <a:cs typeface="Helvetica Neue"/>
                <a:sym typeface="Helvetica Neue"/>
              </a:rPr>
              <a:t>sosyal becerileri ve </a:t>
            </a:r>
            <a:r>
              <a:rPr lang="tr-TR" sz="1800" dirty="0">
                <a:latin typeface="Helvetica Neue"/>
                <a:ea typeface="Helvetica Neue"/>
                <a:cs typeface="Helvetica Neue"/>
                <a:sym typeface="Helvetica Neue"/>
              </a:rPr>
              <a:t>kişisel memnuniyeti</a:t>
            </a:r>
            <a:r>
              <a:rPr lang="es-ES" sz="1800" dirty="0">
                <a:latin typeface="Helvetica Neue"/>
                <a:ea typeface="Helvetica Neue"/>
                <a:cs typeface="Helvetica Neue"/>
                <a:sym typeface="Helvetica Neue"/>
              </a:rPr>
              <a:t> teşvik ettiği için kişisel ve duygusal gelişimi de amaçlar.</a:t>
            </a:r>
            <a:endParaRPr sz="2800" b="0" i="0" u="none" strike="noStrike" cap="none">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9" name="Google Shape;59;g10c4d38af33_0_5"/>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sv-SE" sz="3400" b="1" dirty="0">
                <a:solidFill>
                  <a:srgbClr val="C00000"/>
                </a:solidFill>
                <a:latin typeface="Helvetica Neue"/>
                <a:ea typeface="Helvetica Neue"/>
                <a:cs typeface="Helvetica Neue"/>
                <a:sym typeface="Helvetica Neue"/>
              </a:rPr>
              <a:t>Toplum</a:t>
            </a:r>
            <a:r>
              <a:rPr lang="tr-TR" sz="3400" b="1" dirty="0">
                <a:solidFill>
                  <a:srgbClr val="C00000"/>
                </a:solidFill>
                <a:latin typeface="Helvetica Neue"/>
                <a:ea typeface="Helvetica Neue"/>
                <a:cs typeface="Helvetica Neue"/>
                <a:sym typeface="Helvetica Neue"/>
              </a:rPr>
              <a:t>la</a:t>
            </a:r>
            <a:r>
              <a:rPr lang="sv-SE" sz="3400" b="1" dirty="0">
                <a:solidFill>
                  <a:srgbClr val="C00000"/>
                </a:solidFill>
                <a:latin typeface="Helvetica Neue"/>
                <a:ea typeface="Helvetica Neue"/>
                <a:cs typeface="Helvetica Neue"/>
                <a:sym typeface="Helvetica Neue"/>
              </a:rPr>
              <a:t> </a:t>
            </a:r>
            <a:r>
              <a:rPr lang="sv-SE" sz="3400" b="1" dirty="0">
                <a:solidFill>
                  <a:srgbClr val="00AEEF"/>
                </a:solidFill>
                <a:latin typeface="Helvetica Neue"/>
                <a:ea typeface="Helvetica Neue"/>
                <a:cs typeface="Helvetica Neue"/>
                <a:sym typeface="Helvetica Neue"/>
              </a:rPr>
              <a:t>ve toplum için sanat temelli eğitim faaliyetleri</a:t>
            </a:r>
            <a:endParaRPr sz="340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a:t>Grup Tartışması</a:t>
            </a:r>
            <a:endParaRPr/>
          </a:p>
        </p:txBody>
      </p:sp>
      <p:sp>
        <p:nvSpPr>
          <p:cNvPr id="318" name="Google Shape;318;p46"/>
          <p:cNvSpPr/>
          <p:nvPr/>
        </p:nvSpPr>
        <p:spPr>
          <a:xfrm>
            <a:off x="2019046" y="2202858"/>
            <a:ext cx="2895854" cy="3785611"/>
          </a:xfrm>
          <a:prstGeom prst="rect">
            <a:avLst/>
          </a:prstGeom>
          <a:noFill/>
          <a:ln>
            <a:noFill/>
          </a:ln>
        </p:spPr>
        <p:txBody>
          <a:bodyPr spcFirstLastPara="1" wrap="square" lIns="91425" tIns="45700" rIns="91425" bIns="45700" anchor="t" anchorCtr="0">
            <a:spAutoFit/>
          </a:bodyPr>
          <a:lstStyle/>
          <a:p>
            <a:pPr lvl="0"/>
            <a:r>
              <a:rPr lang="es-ES" sz="2400" i="1" dirty="0" smtClean="0">
                <a:solidFill>
                  <a:schemeClr val="tx1"/>
                </a:solidFill>
                <a:latin typeface="Helvetica Neue"/>
                <a:ea typeface="Helvetica Neue"/>
                <a:cs typeface="Helvetica Neue"/>
                <a:sym typeface="Helvetica Neue"/>
              </a:rPr>
              <a:t>İPUCU: Duyusal tiyatro labirentini duydunuz mu? Çeşitli enstalasyonlarda kullanılan araçlardan biri de ışıktır. Yerel bir tiyatro şirketi bulun ve onlardan fikir isteyin</a:t>
            </a:r>
            <a:endParaRPr sz="2400">
              <a:solidFill>
                <a:schemeClr val="tx1"/>
              </a:solidFill>
            </a:endParaRPr>
          </a:p>
        </p:txBody>
      </p:sp>
      <p:pic>
        <p:nvPicPr>
          <p:cNvPr id="319" name="Google Shape;319;p46"/>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pic>
        <p:nvPicPr>
          <p:cNvPr id="320" name="Google Shape;320;p46"/>
          <p:cNvPicPr preferRelativeResize="0"/>
          <p:nvPr/>
        </p:nvPicPr>
        <p:blipFill rotWithShape="1">
          <a:blip r:embed="rId4">
            <a:alphaModFix/>
          </a:blip>
          <a:srcRect/>
          <a:stretch/>
        </p:blipFill>
        <p:spPr>
          <a:xfrm>
            <a:off x="5449671" y="1467218"/>
            <a:ext cx="6170613" cy="40991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None/>
            </a:pPr>
            <a:r>
              <a:rPr lang="tr-TR" sz="2000" b="1" i="0" u="none" strike="noStrike" cap="none" dirty="0">
                <a:solidFill>
                  <a:srgbClr val="000000"/>
                </a:solidFill>
                <a:latin typeface="Helvetica Neue"/>
                <a:ea typeface="Helvetica Neue"/>
                <a:cs typeface="Helvetica Neue"/>
                <a:sym typeface="Helvetica Neue"/>
              </a:rPr>
              <a:t>Organizatör: ?</a:t>
            </a:r>
            <a:endParaRPr>
              <a:latin typeface="Helvetica Neue"/>
              <a:ea typeface="Helvetica Neue"/>
              <a:cs typeface="Helvetica Neue"/>
              <a:sym typeface="Helvetica Neue"/>
            </a:endParaRPr>
          </a:p>
          <a:p>
            <a:pPr lvl="0" algn="just">
              <a:spcBef>
                <a:spcPts val="1200"/>
              </a:spcBef>
            </a:pPr>
            <a:r>
              <a:rPr lang="es-ES" sz="2000" dirty="0">
                <a:latin typeface="Helvetica Neue"/>
                <a:ea typeface="Helvetica Neue"/>
                <a:cs typeface="Helvetica Neue"/>
                <a:sym typeface="Helvetica Neue"/>
              </a:rPr>
              <a:t>Hedefler: dijital ve analojik, soyut ve somut, sanal ve zanaatkar yollar arasında geçiş yaparak esnek bir şekilde düşünme alıştırması yapmak; dilleri entegre etmek</a:t>
            </a:r>
            <a:endParaRPr lang="tr-TR" sz="2000" dirty="0">
              <a:latin typeface="Helvetica Neue"/>
              <a:ea typeface="Helvetica Neue"/>
              <a:cs typeface="Helvetica Neue"/>
              <a:sym typeface="Helvetica Neue"/>
            </a:endParaRPr>
          </a:p>
          <a:p>
            <a:pPr lvl="0" algn="just">
              <a:spcBef>
                <a:spcPts val="1200"/>
              </a:spcBef>
            </a:pPr>
            <a:r>
              <a:rPr lang="tr-TR" sz="2000" dirty="0">
                <a:latin typeface="Helvetica Neue"/>
                <a:ea typeface="Helvetica Neue"/>
                <a:cs typeface="Helvetica Neue"/>
                <a:sym typeface="Helvetica Neue"/>
              </a:rPr>
              <a:t>Ele alınan zorluk: ?</a:t>
            </a:r>
            <a:endParaRPr>
              <a:latin typeface="Helvetica Neue"/>
              <a:ea typeface="Helvetica Neue"/>
              <a:cs typeface="Helvetica Neue"/>
              <a:sym typeface="Helvetica Neue"/>
            </a:endParaRPr>
          </a:p>
          <a:p>
            <a:pPr lvl="0">
              <a:spcBef>
                <a:spcPts val="600"/>
              </a:spcBef>
            </a:pPr>
            <a:r>
              <a:rPr lang="es-ES" sz="2000" b="1" dirty="0">
                <a:latin typeface="Helvetica Neue"/>
                <a:ea typeface="Helvetica Neue"/>
                <a:cs typeface="Helvetica Neue"/>
                <a:sym typeface="Helvetica Neue"/>
              </a:rPr>
              <a:t>Gerçekleştirilen sanatsal etkinliklerin içeriği: </a:t>
            </a:r>
            <a:r>
              <a:rPr lang="es-ES" sz="2000" dirty="0">
                <a:latin typeface="Helvetica Neue"/>
                <a:ea typeface="Helvetica Neue"/>
                <a:cs typeface="Helvetica Neue"/>
                <a:sym typeface="Helvetica Neue"/>
              </a:rPr>
              <a:t>İnsanlık tarihine şahitlik eden bir malzeme olan kilin keşfini desteklemek. Kil, nemliden kuruya  farklı "yaşam evrelerinde" sunulur. Ezilip toz haline getirilir ve su ile buluştuktan sonra tekrar canlanır ve plastisitesine geri döner.</a:t>
            </a:r>
            <a:endParaRPr lang="tr-TR" sz="2000" dirty="0">
              <a:latin typeface="Helvetica Neue"/>
              <a:ea typeface="Helvetica Neue"/>
              <a:cs typeface="Helvetica Neue"/>
              <a:sym typeface="Helvetica Neue"/>
            </a:endParaRPr>
          </a:p>
          <a:p>
            <a:pPr lvl="0">
              <a:spcBef>
                <a:spcPts val="600"/>
              </a:spcBef>
            </a:pPr>
            <a:r>
              <a:rPr lang="es-ES" sz="2000" b="1" dirty="0">
                <a:latin typeface="Helvetica Neue"/>
                <a:ea typeface="Helvetica Neue"/>
                <a:cs typeface="Helvetica Neue"/>
                <a:sym typeface="Helvetica Neue"/>
              </a:rPr>
              <a:t>Ana Adımlar: </a:t>
            </a:r>
            <a:r>
              <a:rPr lang="es-ES" sz="2000" dirty="0">
                <a:latin typeface="Helvetica Neue"/>
                <a:ea typeface="Helvetica Neue"/>
                <a:cs typeface="Helvetica Neue"/>
                <a:sym typeface="Helvetica Neue"/>
              </a:rPr>
              <a:t>Katılımcılar kil üzerinde manuel olarak çalışır ve elleriyle hareket ettirir, ince hareketlerle parçalar, baskı ve zevkle malzemeyi kazar. Kili yumruk, avuç içi ve parmak uçlarıyla işler, üç boyutta da deneyler yapar ve farklı hacimleri dengelerler.</a:t>
            </a:r>
          </a:p>
          <a:p>
            <a:pPr lvl="0">
              <a:spcBef>
                <a:spcPts val="600"/>
              </a:spcBef>
            </a:pPr>
            <a:r>
              <a:rPr lang="es-ES" sz="2000" dirty="0">
                <a:latin typeface="Helvetica Neue"/>
                <a:ea typeface="Helvetica Neue"/>
                <a:cs typeface="Helvetica Neue"/>
                <a:sym typeface="Helvetica Neue"/>
              </a:rPr>
              <a:t>Kil ile farklı destekler üzerinde çalışılabilir: farklı şekil ve boyutlarda ahşap levhalar, yansıtıcı yüzeyler, metaller ve plastikler gibi.</a:t>
            </a:r>
            <a:endParaRPr sz="2000" i="0" u="none" strike="noStrike" cap="none">
              <a:solidFill>
                <a:srgbClr val="000000"/>
              </a:solidFill>
              <a:latin typeface="Helvetica Neue"/>
              <a:ea typeface="Helvetica Neue"/>
              <a:cs typeface="Helvetica Neue"/>
              <a:sym typeface="Helvetica Neue"/>
            </a:endParaRPr>
          </a:p>
        </p:txBody>
      </p:sp>
      <p:sp>
        <p:nvSpPr>
          <p:cNvPr id="327" name="Google Shape;327;p4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tr-TR" sz="2400" b="1" i="0" u="none" strike="noStrike" cap="none" dirty="0">
                <a:solidFill>
                  <a:srgbClr val="00B0F0"/>
                </a:solidFill>
                <a:latin typeface="Helvetica Neue"/>
                <a:ea typeface="Helvetica Neue"/>
                <a:cs typeface="Helvetica Neue"/>
                <a:sym typeface="Helvetica Neue"/>
              </a:rPr>
              <a:t>Kil Şeklinde</a:t>
            </a:r>
            <a:endParaRPr>
              <a:solidFill>
                <a:srgbClr val="00B0F0"/>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8"/>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tr-TR" dirty="0"/>
              <a:t>Grup Tartışması</a:t>
            </a:r>
            <a:endParaRPr/>
          </a:p>
        </p:txBody>
      </p:sp>
      <p:sp>
        <p:nvSpPr>
          <p:cNvPr id="334" name="Google Shape;334;p48"/>
          <p:cNvSpPr/>
          <p:nvPr/>
        </p:nvSpPr>
        <p:spPr>
          <a:xfrm>
            <a:off x="2019046" y="1917108"/>
            <a:ext cx="9526704" cy="1569620"/>
          </a:xfrm>
          <a:prstGeom prst="rect">
            <a:avLst/>
          </a:prstGeom>
          <a:noFill/>
          <a:ln>
            <a:noFill/>
          </a:ln>
        </p:spPr>
        <p:txBody>
          <a:bodyPr spcFirstLastPara="1" wrap="square" lIns="91425" tIns="45700" rIns="91425" bIns="45700" anchor="t" anchorCtr="0">
            <a:spAutoFit/>
          </a:bodyPr>
          <a:lstStyle/>
          <a:p>
            <a:pPr lvl="0"/>
            <a:r>
              <a:rPr lang="tr-TR" sz="2400" b="0" i="1" u="none" strike="noStrike" cap="none" dirty="0">
                <a:solidFill>
                  <a:schemeClr val="tx1"/>
                </a:solidFill>
                <a:latin typeface="Helvetica Neue"/>
                <a:ea typeface="Helvetica Neue"/>
                <a:cs typeface="Helvetica Neue"/>
                <a:sym typeface="Helvetica Neue"/>
              </a:rPr>
              <a:t>ÖNERİ</a:t>
            </a:r>
            <a:r>
              <a:rPr lang="es-ES" sz="2400" b="0" i="0" u="none" strike="noStrike" cap="none" dirty="0">
                <a:solidFill>
                  <a:schemeClr val="tx1"/>
                </a:solidFill>
                <a:latin typeface="Helvetica Neue"/>
                <a:ea typeface="Helvetica Neue"/>
                <a:cs typeface="Helvetica Neue"/>
                <a:sym typeface="Helvetica Neue"/>
              </a:rPr>
              <a:t>: </a:t>
            </a:r>
            <a:r>
              <a:rPr lang="es-ES" sz="2400" dirty="0">
                <a:solidFill>
                  <a:schemeClr val="tx1"/>
                </a:solidFill>
                <a:latin typeface="Helvetica Neue"/>
                <a:ea typeface="Helvetica Neue"/>
                <a:cs typeface="Helvetica Neue"/>
                <a:sym typeface="Helvetica Neue"/>
              </a:rPr>
              <a:t>Tamamen kinestetik olan, kendilerini en iyi elleriyle bir şeyler yaparken ifade eden ve öğrenen öğrencileriniz var mı? Okulunuzda onlarla nasıl ilgileniliyor? Bir seramik atölyesi onlar için mükemmel olabilir.</a:t>
            </a:r>
            <a:endParaRPr sz="2400">
              <a:solidFill>
                <a:schemeClr val="tx1"/>
              </a:solidFill>
            </a:endParaRPr>
          </a:p>
        </p:txBody>
      </p:sp>
      <p:pic>
        <p:nvPicPr>
          <p:cNvPr id="335" name="Google Shape;335;p48"/>
          <p:cNvPicPr preferRelativeResize="0"/>
          <p:nvPr/>
        </p:nvPicPr>
        <p:blipFill rotWithShape="1">
          <a:blip r:embed="rId3">
            <a:alphaModFix/>
          </a:blip>
          <a:srcRect l="33582" t="9608" r="33372" b="7210"/>
          <a:stretch/>
        </p:blipFill>
        <p:spPr>
          <a:xfrm>
            <a:off x="646250" y="1647369"/>
            <a:ext cx="1104139" cy="14628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p>
            <a:pPr marL="457200" marR="0" lvl="0" indent="-228600" algn="r" rtl="0">
              <a:lnSpc>
                <a:spcPct val="90000"/>
              </a:lnSpc>
              <a:spcBef>
                <a:spcPts val="1000"/>
              </a:spcBef>
              <a:spcAft>
                <a:spcPts val="0"/>
              </a:spcAft>
              <a:buClr>
                <a:schemeClr val="dk1"/>
              </a:buClr>
              <a:buSzPts val="5400"/>
              <a:buFont typeface="Arial"/>
              <a:buNone/>
            </a:pPr>
            <a:r>
              <a:rPr lang="tr-TR" dirty="0">
                <a:solidFill>
                  <a:srgbClr val="00B0F0"/>
                </a:solidFill>
              </a:rPr>
              <a:t>Final Notları</a:t>
            </a:r>
            <a:endParaRPr>
              <a:solidFill>
                <a:srgbClr val="00B0F0"/>
              </a:solidFill>
            </a:endParaRPr>
          </a:p>
        </p:txBody>
      </p:sp>
      <p:sp>
        <p:nvSpPr>
          <p:cNvPr id="342" name="Google Shape;342;p49"/>
          <p:cNvSpPr/>
          <p:nvPr/>
        </p:nvSpPr>
        <p:spPr>
          <a:xfrm>
            <a:off x="876263" y="1372826"/>
            <a:ext cx="10439473" cy="4247276"/>
          </a:xfrm>
          <a:prstGeom prst="rect">
            <a:avLst/>
          </a:prstGeom>
          <a:noFill/>
          <a:ln>
            <a:noFill/>
          </a:ln>
        </p:spPr>
        <p:txBody>
          <a:bodyPr spcFirstLastPara="1" wrap="square" lIns="91425" tIns="45700" rIns="91425" bIns="45700" anchor="t" anchorCtr="0">
            <a:spAutoFit/>
          </a:bodyPr>
          <a:lstStyle/>
          <a:p>
            <a:pPr lvl="0" algn="just"/>
            <a:r>
              <a:rPr lang="es-ES" sz="1800" dirty="0">
                <a:latin typeface="Helvetica Neue"/>
                <a:ea typeface="Helvetica Neue"/>
                <a:cs typeface="Helvetica Neue"/>
                <a:sym typeface="Helvetica Neue"/>
              </a:rPr>
              <a:t>Sanat eğitimi, eğitim ve kültürel sistemler  arasındaki başarılı ortaklıklarla tamamlanan genel öğretmenler kadar yetenekli profesyonel sanat öğretmenlerini de gerektirir.</a:t>
            </a:r>
            <a:endParaRPr lang="tr-TR" sz="1800" dirty="0">
              <a:latin typeface="Helvetica Neue"/>
              <a:ea typeface="Helvetica Neue"/>
              <a:cs typeface="Helvetica Neue"/>
              <a:sym typeface="Helvetica Neue"/>
            </a:endParaRPr>
          </a:p>
          <a:p>
            <a:pPr lvl="0" algn="just"/>
            <a:endParaRPr lang="tr-TR" sz="1800" dirty="0">
              <a:latin typeface="Helvetica Neue"/>
              <a:ea typeface="Helvetica Neue"/>
              <a:cs typeface="Helvetica Neue"/>
              <a:sym typeface="Helvetica Neue"/>
            </a:endParaRPr>
          </a:p>
          <a:p>
            <a:pPr lvl="0" algn="just"/>
            <a:r>
              <a:rPr lang="es-ES" sz="1800" dirty="0">
                <a:latin typeface="Helvetica Neue"/>
                <a:ea typeface="Helvetica Neue"/>
                <a:cs typeface="Helvetica Neue"/>
                <a:sym typeface="Helvetica Neue"/>
              </a:rPr>
              <a:t>Çok sayıda kurum, sanatta veya sanat yoluyla ek eğitim sağlar - bunlar arasında bakanlık veya belediye organları, kültür merkezleri ve kurumları, sanat atölyeleri, bağımsız uzmanlaşmış okullar (müzik, drama, vb.), dernekler ve hatta sanatçılar veya yaratıcı profesyonellerin sendikaları bulunur.</a:t>
            </a:r>
            <a:endParaRPr lang="tr-TR" sz="1800" dirty="0">
              <a:latin typeface="Helvetica Neue"/>
              <a:ea typeface="Helvetica Neue"/>
              <a:cs typeface="Helvetica Neue"/>
              <a:sym typeface="Helvetica Neue"/>
            </a:endParaRPr>
          </a:p>
          <a:p>
            <a:pPr lvl="0" algn="just"/>
            <a:endParaRPr lang="tr-TR" sz="1800" i="0" u="none" strike="noStrike" cap="none" dirty="0">
              <a:solidFill>
                <a:srgbClr val="000000"/>
              </a:solidFill>
              <a:latin typeface="Helvetica Neue"/>
              <a:ea typeface="Helvetica Neue"/>
              <a:cs typeface="Helvetica Neue"/>
              <a:sym typeface="Helvetica Neue"/>
            </a:endParaRPr>
          </a:p>
          <a:p>
            <a:pPr lvl="0" algn="just"/>
            <a:r>
              <a:rPr lang="es-ES" sz="1800" dirty="0">
                <a:latin typeface="Helvetica Neue"/>
                <a:ea typeface="Helvetica Neue"/>
                <a:cs typeface="Helvetica Neue"/>
                <a:sym typeface="Helvetica Neue"/>
              </a:rPr>
              <a:t>Kapsayıcılık ya da dışlanma açısından deneyimlerini paylaşan  uzmanların veya diğer çocukların dahil edilmesi son derece faydalı olabilir. Katılımcıların yakın çevresi dışındaki gerçek hayattan örnekler ve deneyimler, konuların daha iyi anlaşılmasını sağlayabilir ve katılım arzusunu ateşleyebilir.</a:t>
            </a:r>
            <a:endParaRPr lang="tr-TR" sz="1800" dirty="0">
              <a:latin typeface="Helvetica Neue"/>
              <a:ea typeface="Helvetica Neue"/>
              <a:cs typeface="Helvetica Neue"/>
              <a:sym typeface="Helvetica Neue"/>
            </a:endParaRPr>
          </a:p>
          <a:p>
            <a:pPr lvl="0" algn="just"/>
            <a:endParaRPr lang="tr-TR" sz="1800" dirty="0">
              <a:latin typeface="Helvetica Neue"/>
              <a:ea typeface="Helvetica Neue"/>
              <a:cs typeface="Helvetica Neue"/>
              <a:sym typeface="Helvetica Neue"/>
            </a:endParaRPr>
          </a:p>
          <a:p>
            <a:pPr lvl="0" algn="just"/>
            <a:r>
              <a:rPr lang="es-ES" sz="1800" dirty="0">
                <a:latin typeface="Helvetica Neue"/>
                <a:ea typeface="Helvetica Neue"/>
                <a:cs typeface="Helvetica Neue"/>
                <a:sym typeface="Helvetica Neue"/>
              </a:rPr>
              <a:t>Ortak projeler de yapılabilir. Örneğin, yerel bir organizasyonla ortak bir sanat sergisi, tüm katılımcıların sabırsızlıkla bekleyeceği ve sadece eldeki meseleler hakkında değil, aynı zamanda gençlerin sorumluluk alabileceği, toplumda farkındalığı artıracağı çeşitli faaliyetlerin bir sonucu olabilir. </a:t>
            </a:r>
            <a:endParaRPr sz="180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0c4d38af33_0_17"/>
          <p:cNvSpPr txBox="1"/>
          <p:nvPr/>
        </p:nvSpPr>
        <p:spPr>
          <a:xfrm>
            <a:off x="835200" y="3118251"/>
            <a:ext cx="10521600" cy="10074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90000"/>
              </a:lnSpc>
              <a:spcBef>
                <a:spcPts val="0"/>
              </a:spcBef>
              <a:spcAft>
                <a:spcPts val="0"/>
              </a:spcAft>
              <a:buClr>
                <a:schemeClr val="lt1"/>
              </a:buClr>
              <a:buSzPct val="100000"/>
              <a:buFont typeface="Helvetica Neue"/>
              <a:buNone/>
            </a:pPr>
            <a:r>
              <a:rPr lang="tr-TR" sz="8800" b="1" i="0" u="none" strike="noStrike" cap="none">
                <a:solidFill>
                  <a:schemeClr val="lt1"/>
                </a:solidFill>
                <a:latin typeface="Helvetica Neue"/>
                <a:ea typeface="Helvetica Neue"/>
                <a:cs typeface="Helvetica Neue"/>
                <a:sym typeface="Helvetica Neue"/>
              </a:rPr>
              <a:t>İlginiz </a:t>
            </a:r>
            <a:r>
              <a:rPr lang="tr-TR" sz="8800" b="1" i="0" u="none" strike="noStrike" cap="none" smtClean="0">
                <a:solidFill>
                  <a:schemeClr val="lt1"/>
                </a:solidFill>
                <a:latin typeface="Helvetica Neue"/>
                <a:ea typeface="Helvetica Neue"/>
                <a:cs typeface="Helvetica Neue"/>
                <a:sym typeface="Helvetica Neue"/>
              </a:rPr>
              <a:t>için </a:t>
            </a:r>
            <a:r>
              <a:rPr lang="tr-TR" sz="8800" b="1" i="0" u="none" strike="noStrike" cap="none" dirty="0">
                <a:solidFill>
                  <a:schemeClr val="lt1"/>
                </a:solidFill>
                <a:latin typeface="Helvetica Neue"/>
                <a:ea typeface="Helvetica Neue"/>
                <a:cs typeface="Helvetica Neue"/>
                <a:sym typeface="Helvetica Neue"/>
              </a:rPr>
              <a:t>teşekkürler</a:t>
            </a:r>
            <a:r>
              <a:rPr lang="es-ES" sz="8800" b="1" i="0" u="none" strike="noStrike" cap="none" dirty="0">
                <a:solidFill>
                  <a:schemeClr val="lt1"/>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a:solidFill>
                <a:srgbClr val="00AEEF"/>
              </a:solidFill>
              <a:latin typeface="Helvetica Neue"/>
              <a:ea typeface="Helvetica Neue"/>
              <a:cs typeface="Helvetica Neue"/>
              <a:sym typeface="Helvetica Neue"/>
            </a:endParaRPr>
          </a:p>
        </p:txBody>
      </p:sp>
      <p:pic>
        <p:nvPicPr>
          <p:cNvPr id="368" name="Google Shape;368;g10c4d38af33_0_17"/>
          <p:cNvPicPr preferRelativeResize="0"/>
          <p:nvPr/>
        </p:nvPicPr>
        <p:blipFill rotWithShape="1">
          <a:blip r:embed="rId3">
            <a:alphaModFix/>
          </a:blip>
          <a:srcRect/>
          <a:stretch/>
        </p:blipFill>
        <p:spPr>
          <a:xfrm>
            <a:off x="3632675" y="3827125"/>
            <a:ext cx="4316550" cy="265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761999" y="1917487"/>
            <a:ext cx="10534892" cy="4367566"/>
          </a:xfrm>
          <a:prstGeom prst="rect">
            <a:avLst/>
          </a:prstGeom>
          <a:noFill/>
          <a:ln>
            <a:noFill/>
          </a:ln>
        </p:spPr>
        <p:txBody>
          <a:bodyPr spcFirstLastPara="1" wrap="square" lIns="91425" tIns="45700" rIns="91425" bIns="45700" anchor="t" anchorCtr="0">
            <a:noAutofit/>
          </a:bodyPr>
          <a:lstStyle/>
          <a:p>
            <a:pPr lvl="0" algn="just">
              <a:spcBef>
                <a:spcPts val="600"/>
              </a:spcBef>
            </a:pPr>
            <a:r>
              <a:rPr lang="es-ES" sz="1800" dirty="0">
                <a:latin typeface="Helvetica Neue"/>
                <a:ea typeface="Helvetica Neue"/>
                <a:cs typeface="Helvetica Neue"/>
                <a:sym typeface="Helvetica Neue"/>
              </a:rPr>
              <a:t>Toplu</a:t>
            </a:r>
            <a:r>
              <a:rPr lang="tr-TR" sz="1800" dirty="0">
                <a:latin typeface="Helvetica Neue"/>
                <a:ea typeface="Helvetica Neue"/>
                <a:cs typeface="Helvetica Neue"/>
                <a:sym typeface="Helvetica Neue"/>
              </a:rPr>
              <a:t>m</a:t>
            </a:r>
            <a:r>
              <a:rPr lang="es-ES" sz="1800" dirty="0">
                <a:latin typeface="Helvetica Neue"/>
                <a:ea typeface="Helvetica Neue"/>
                <a:cs typeface="Helvetica Neue"/>
                <a:sym typeface="Helvetica Neue"/>
              </a:rPr>
              <a:t>lar, vatandaşları</a:t>
            </a:r>
            <a:r>
              <a:rPr lang="tr-TR" sz="1800" dirty="0" err="1">
                <a:latin typeface="Helvetica Neue"/>
                <a:ea typeface="Helvetica Neue"/>
                <a:cs typeface="Helvetica Neue"/>
                <a:sym typeface="Helvetica Neue"/>
              </a:rPr>
              <a:t>nı</a:t>
            </a:r>
            <a:r>
              <a:rPr lang="es-ES" sz="1800" dirty="0">
                <a:latin typeface="Helvetica Neue"/>
                <a:ea typeface="Helvetica Neue"/>
                <a:cs typeface="Helvetica Neue"/>
                <a:sym typeface="Helvetica Neue"/>
              </a:rPr>
              <a:t> kültürel aktarım ve değişimde aktif </a:t>
            </a: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katılımcı</a:t>
            </a: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 olma</a:t>
            </a:r>
            <a:r>
              <a:rPr lang="tr-TR" sz="1800" dirty="0" err="1">
                <a:latin typeface="Helvetica Neue"/>
                <a:ea typeface="Helvetica Neue"/>
                <a:cs typeface="Helvetica Neue"/>
                <a:sym typeface="Helvetica Neue"/>
              </a:rPr>
              <a:t>ları</a:t>
            </a:r>
            <a:r>
              <a:rPr lang="tr-TR" sz="1800" dirty="0">
                <a:latin typeface="Helvetica Neue"/>
                <a:ea typeface="Helvetica Neue"/>
                <a:cs typeface="Helvetica Neue"/>
                <a:sym typeface="Helvetica Neue"/>
              </a:rPr>
              <a:t> konusunda</a:t>
            </a:r>
            <a:r>
              <a:rPr lang="es-ES" sz="1800" dirty="0">
                <a:latin typeface="Helvetica Neue"/>
                <a:ea typeface="Helvetica Neue"/>
                <a:cs typeface="Helvetica Neue"/>
                <a:sym typeface="Helvetica Neue"/>
              </a:rPr>
              <a:t> teşvik etmelidir</a:t>
            </a:r>
            <a:r>
              <a:rPr lang="tr-TR" sz="1800" dirty="0" err="1">
                <a:latin typeface="Helvetica Neue"/>
                <a:ea typeface="Helvetica Neue"/>
                <a:cs typeface="Helvetica Neue"/>
                <a:sym typeface="Helvetica Neue"/>
              </a:rPr>
              <a:t>ler</a:t>
            </a:r>
            <a:r>
              <a:rPr lang="es-ES" sz="1800" dirty="0">
                <a:latin typeface="Helvetica Neue"/>
                <a:ea typeface="Helvetica Neue"/>
                <a:cs typeface="Helvetica Neue"/>
                <a:sym typeface="Helvetica Neue"/>
              </a:rPr>
              <a:t>. Ülkeler, sanatı</a:t>
            </a:r>
            <a:r>
              <a:rPr lang="tr-TR" sz="1800" dirty="0">
                <a:latin typeface="Helvetica Neue"/>
                <a:ea typeface="Helvetica Neue"/>
                <a:cs typeface="Helvetica Neue"/>
                <a:sym typeface="Helvetica Neue"/>
              </a:rPr>
              <a:t>,</a:t>
            </a:r>
            <a:r>
              <a:rPr lang="es-ES" sz="1800" dirty="0">
                <a:latin typeface="Helvetica Neue"/>
                <a:ea typeface="Helvetica Neue"/>
                <a:cs typeface="Helvetica Neue"/>
                <a:sym typeface="Helvetica Neue"/>
              </a:rPr>
              <a:t> vatandaşlarının günlük yaşamının bir parçası haline getirmek için bir dizi  araştırm</a:t>
            </a:r>
            <a:r>
              <a:rPr lang="tr-TR" sz="1800" dirty="0">
                <a:latin typeface="Helvetica Neue"/>
                <a:ea typeface="Helvetica Neue"/>
                <a:cs typeface="Helvetica Neue"/>
                <a:sym typeface="Helvetica Neue"/>
              </a:rPr>
              <a:t> yapmalıdırlar</a:t>
            </a:r>
            <a:r>
              <a:rPr lang="es-ES" sz="1800" dirty="0">
                <a:latin typeface="Helvetica Neue"/>
                <a:ea typeface="Helvetica Neue"/>
                <a:cs typeface="Helvetica Neue"/>
                <a:sym typeface="Helvetica Neue"/>
              </a:rPr>
              <a:t>:</a:t>
            </a:r>
            <a:r>
              <a:rPr lang="es-ES" sz="1800" i="1" dirty="0">
                <a:latin typeface="Helvetica Neue"/>
                <a:ea typeface="Helvetica Neue"/>
                <a:cs typeface="Helvetica Neue"/>
                <a:sym typeface="Helvetica Neue"/>
              </a:rPr>
              <a:t>“Ebeveynlerin sanat etkinliklerine yönelik olumlu tutumlarını temel alarak ve yaratıcı becerilerin hem ekonomi hem de kişisel gelişim için değerini ana hatlarıyla belirleyerek okullarda sanatın </a:t>
            </a:r>
            <a:r>
              <a:rPr lang="tr-TR" sz="1800" i="1" dirty="0">
                <a:latin typeface="Helvetica Neue"/>
                <a:ea typeface="Helvetica Neue"/>
                <a:cs typeface="Helvetica Neue"/>
                <a:sym typeface="Helvetica Neue"/>
              </a:rPr>
              <a:t>grafiğini</a:t>
            </a:r>
            <a:r>
              <a:rPr lang="es-ES" sz="1800" i="1" dirty="0">
                <a:latin typeface="Helvetica Neue"/>
                <a:ea typeface="Helvetica Neue"/>
                <a:cs typeface="Helvetica Neue"/>
                <a:sym typeface="Helvetica Neue"/>
              </a:rPr>
              <a:t> yükseltmek” </a:t>
            </a:r>
            <a:r>
              <a:rPr lang="es-ES" sz="1800" i="0" u="none" strike="noStrike" cap="none" dirty="0">
                <a:solidFill>
                  <a:srgbClr val="000000"/>
                </a:solidFill>
                <a:latin typeface="Helvetica Neue"/>
                <a:ea typeface="Helvetica Neue"/>
                <a:cs typeface="Helvetica Neue"/>
                <a:sym typeface="Helvetica Neue"/>
              </a:rPr>
              <a:t>(Sharp C., Le Métais J., 2000, p. 26)</a:t>
            </a:r>
            <a:r>
              <a:rPr lang="es-ES" sz="1800" i="1" u="none" strike="noStrike" cap="none" dirty="0">
                <a:solidFill>
                  <a:srgbClr val="000000"/>
                </a:solidFill>
                <a:latin typeface="Helvetica Neue"/>
                <a:ea typeface="Helvetica Neue"/>
                <a:cs typeface="Helvetica Neue"/>
                <a:sym typeface="Helvetica Neue"/>
              </a:rPr>
              <a:t>.</a:t>
            </a:r>
            <a:endParaRPr sz="1800" i="0" u="none" strike="noStrike" cap="none">
              <a:solidFill>
                <a:srgbClr val="000000"/>
              </a:solidFill>
              <a:latin typeface="Helvetica Neue"/>
              <a:ea typeface="Helvetica Neue"/>
              <a:cs typeface="Helvetica Neue"/>
              <a:sym typeface="Helvetica Neue"/>
            </a:endParaRPr>
          </a:p>
          <a:p>
            <a:pPr marL="342900" lvl="0" indent="-342900" algn="just">
              <a:lnSpc>
                <a:spcPct val="107000"/>
              </a:lnSpc>
              <a:buSzPts val="1800"/>
              <a:buFont typeface="Helvetica Neue"/>
              <a:buChar char="●"/>
            </a:pPr>
            <a:r>
              <a:rPr lang="es-ES" sz="1800" dirty="0">
                <a:latin typeface="Helvetica Neue"/>
                <a:ea typeface="Helvetica Neue"/>
                <a:cs typeface="Helvetica Neue"/>
                <a:sym typeface="Helvetica Neue"/>
              </a:rPr>
              <a:t>Sanat yoluyla öğretime olan güvenlerini geliştirmek için öğretmenlerin hazırlanmasına ve eğitimine desteğin odaklanması.</a:t>
            </a:r>
            <a:endParaRPr>
              <a:latin typeface="Helvetica Neue"/>
              <a:ea typeface="Helvetica Neue"/>
              <a:cs typeface="Helvetica Neue"/>
              <a:sym typeface="Helvetica Neue"/>
            </a:endParaRPr>
          </a:p>
          <a:p>
            <a:pPr marL="342900" lvl="0" indent="-342900" algn="just">
              <a:lnSpc>
                <a:spcPct val="107000"/>
              </a:lnSpc>
              <a:buSzPts val="1800"/>
              <a:buFont typeface="Helvetica Neue"/>
              <a:buChar char="●"/>
            </a:pPr>
            <a:r>
              <a:rPr lang="es-ES" sz="1800" dirty="0">
                <a:latin typeface="Helvetica Neue"/>
                <a:ea typeface="Helvetica Neue"/>
                <a:cs typeface="Helvetica Neue"/>
                <a:sym typeface="Helvetica Neue"/>
              </a:rPr>
              <a:t>Koordineli programlar aracılığıyla sanatçılar ve </a:t>
            </a:r>
            <a:r>
              <a:rPr lang="tr-TR" sz="1800" dirty="0">
                <a:latin typeface="Helvetica Neue"/>
                <a:ea typeface="Helvetica Neue"/>
                <a:cs typeface="Helvetica Neue"/>
                <a:sym typeface="Helvetica Neue"/>
              </a:rPr>
              <a:t>sanat</a:t>
            </a:r>
            <a:r>
              <a:rPr lang="es-ES" sz="1800" dirty="0">
                <a:latin typeface="Helvetica Neue"/>
                <a:ea typeface="Helvetica Neue"/>
                <a:cs typeface="Helvetica Neue"/>
                <a:sym typeface="Helvetica Neue"/>
              </a:rPr>
              <a:t> kuruluşları arasında yüksek kaliteli ortaklıklar sağla</a:t>
            </a:r>
            <a:r>
              <a:rPr lang="tr-TR" sz="1800" dirty="0" err="1">
                <a:latin typeface="Helvetica Neue"/>
                <a:ea typeface="Helvetica Neue"/>
                <a:cs typeface="Helvetica Neue"/>
                <a:sym typeface="Helvetica Neue"/>
              </a:rPr>
              <a:t>nması</a:t>
            </a:r>
            <a:r>
              <a:rPr lang="es-ES" sz="1800" dirty="0">
                <a:latin typeface="Helvetica Neue"/>
                <a:ea typeface="Helvetica Neue"/>
                <a:cs typeface="Helvetica Neue"/>
                <a:sym typeface="Helvetica Neue"/>
              </a:rPr>
              <a:t>.</a:t>
            </a:r>
            <a:endParaRPr lang="tr-TR" sz="1800" dirty="0">
              <a:latin typeface="Helvetica Neue"/>
              <a:ea typeface="Helvetica Neue"/>
              <a:cs typeface="Helvetica Neue"/>
              <a:sym typeface="Helvetica Neue"/>
            </a:endParaRPr>
          </a:p>
          <a:p>
            <a:pPr marL="342900" lvl="0" indent="-342900" algn="just">
              <a:lnSpc>
                <a:spcPct val="107000"/>
              </a:lnSpc>
              <a:buSzPts val="1800"/>
              <a:buFont typeface="Helvetica Neue"/>
              <a:buChar char="●"/>
            </a:pPr>
            <a:r>
              <a:rPr lang="es-ES" sz="1800" dirty="0">
                <a:latin typeface="Helvetica Neue"/>
                <a:ea typeface="Helvetica Neue"/>
                <a:cs typeface="Helvetica Neue"/>
                <a:sym typeface="Helvetica Neue"/>
              </a:rPr>
              <a:t>Tüm toplum için fayda sağlayan sanat  faaliyetlerini sergilemek için ulusal festivalleri ve yarışmaları teşvik edi</a:t>
            </a:r>
            <a:r>
              <a:rPr lang="tr-TR" sz="1800" dirty="0" err="1">
                <a:latin typeface="Helvetica Neue"/>
                <a:ea typeface="Helvetica Neue"/>
                <a:cs typeface="Helvetica Neue"/>
                <a:sym typeface="Helvetica Neue"/>
              </a:rPr>
              <a:t>lmesi</a:t>
            </a:r>
            <a:r>
              <a:rPr lang="es-ES" sz="1800" dirty="0">
                <a:latin typeface="Helvetica Neue"/>
                <a:ea typeface="Helvetica Neue"/>
                <a:cs typeface="Helvetica Neue"/>
                <a:sym typeface="Helvetica Neue"/>
              </a:rPr>
              <a:t>.</a:t>
            </a:r>
            <a:endParaRPr sz="3600" b="1" i="0" u="none" strike="noStrike" cap="none">
              <a:solidFill>
                <a:schemeClr val="dk1"/>
              </a:solidFill>
              <a:latin typeface="Helvetica Neue"/>
              <a:ea typeface="Helvetica Neue"/>
              <a:cs typeface="Helvetica Neue"/>
              <a:sym typeface="Helvetica Neue"/>
            </a:endParaRPr>
          </a:p>
        </p:txBody>
      </p:sp>
      <p:sp>
        <p:nvSpPr>
          <p:cNvPr id="66" name="Google Shape;66;p4"/>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4000" b="1" dirty="0" err="1">
                <a:solidFill>
                  <a:srgbClr val="00B0F0"/>
                </a:solidFill>
                <a:latin typeface="Helvetica Neue"/>
                <a:ea typeface="Helvetica Neue"/>
                <a:cs typeface="Helvetica Neue"/>
                <a:sym typeface="Helvetica Neue"/>
              </a:rPr>
              <a:t>Sanatın</a:t>
            </a:r>
            <a:r>
              <a:rPr lang="es-ES" sz="4000" b="1" dirty="0">
                <a:solidFill>
                  <a:srgbClr val="00B0F0"/>
                </a:solidFill>
                <a:latin typeface="Helvetica Neue"/>
                <a:ea typeface="Helvetica Neue"/>
                <a:cs typeface="Helvetica Neue"/>
                <a:sym typeface="Helvetica Neue"/>
              </a:rPr>
              <a:t> </a:t>
            </a:r>
            <a:r>
              <a:rPr lang="es-ES" sz="4000" b="1" dirty="0" err="1">
                <a:solidFill>
                  <a:srgbClr val="00B0F0"/>
                </a:solidFill>
                <a:latin typeface="Helvetica Neue"/>
                <a:ea typeface="Helvetica Neue"/>
                <a:cs typeface="Helvetica Neue"/>
                <a:sym typeface="Helvetica Neue"/>
              </a:rPr>
              <a:t>insanların</a:t>
            </a:r>
            <a:r>
              <a:rPr lang="es-ES" sz="4000" b="1" dirty="0">
                <a:solidFill>
                  <a:srgbClr val="00B0F0"/>
                </a:solidFill>
                <a:latin typeface="Helvetica Neue"/>
                <a:ea typeface="Helvetica Neue"/>
                <a:cs typeface="Helvetica Neue"/>
                <a:sym typeface="Helvetica Neue"/>
              </a:rPr>
              <a:t> </a:t>
            </a:r>
            <a:r>
              <a:rPr lang="es-ES" sz="4000" b="1" dirty="0" err="1">
                <a:solidFill>
                  <a:srgbClr val="00B0F0"/>
                </a:solidFill>
                <a:latin typeface="Helvetica Neue"/>
                <a:ea typeface="Helvetica Neue"/>
                <a:cs typeface="Helvetica Neue"/>
                <a:sym typeface="Helvetica Neue"/>
              </a:rPr>
              <a:t>günlük</a:t>
            </a:r>
            <a:r>
              <a:rPr lang="es-ES" sz="4000" b="1" dirty="0">
                <a:solidFill>
                  <a:srgbClr val="00B0F0"/>
                </a:solidFill>
                <a:latin typeface="Helvetica Neue"/>
                <a:ea typeface="Helvetica Neue"/>
                <a:cs typeface="Helvetica Neue"/>
                <a:sym typeface="Helvetica Neue"/>
              </a:rPr>
              <a:t> </a:t>
            </a:r>
            <a:r>
              <a:rPr lang="es-ES" sz="4000" b="1" dirty="0" err="1">
                <a:solidFill>
                  <a:srgbClr val="00B0F0"/>
                </a:solidFill>
                <a:latin typeface="Helvetica Neue"/>
                <a:ea typeface="Helvetica Neue"/>
                <a:cs typeface="Helvetica Neue"/>
                <a:sym typeface="Helvetica Neue"/>
              </a:rPr>
              <a:t>yaşamına</a:t>
            </a:r>
            <a:r>
              <a:rPr lang="es-ES" sz="4000" b="1" dirty="0">
                <a:solidFill>
                  <a:srgbClr val="00B0F0"/>
                </a:solidFill>
                <a:latin typeface="Helvetica Neue"/>
                <a:ea typeface="Helvetica Neue"/>
                <a:cs typeface="Helvetica Neue"/>
                <a:sym typeface="Helvetica Neue"/>
              </a:rPr>
              <a:t> dahil edilmesi</a:t>
            </a:r>
            <a:endParaRPr lang="tr-TR" sz="4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endParaRPr sz="40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pic>
        <p:nvPicPr>
          <p:cNvPr id="73" name="Google Shape;73;p5" descr="West Suburban Concert Band - Начало | Facebook"/>
          <p:cNvPicPr preferRelativeResize="0"/>
          <p:nvPr/>
        </p:nvPicPr>
        <p:blipFill rotWithShape="1">
          <a:blip r:embed="rId3">
            <a:alphaModFix/>
          </a:blip>
          <a:srcRect/>
          <a:stretch/>
        </p:blipFill>
        <p:spPr>
          <a:xfrm>
            <a:off x="3478763" y="1186128"/>
            <a:ext cx="5234473" cy="5073766"/>
          </a:xfrm>
          <a:prstGeom prst="rect">
            <a:avLst/>
          </a:prstGeom>
          <a:noFill/>
          <a:ln>
            <a:noFill/>
          </a:ln>
        </p:spPr>
      </p:pic>
      <p:sp>
        <p:nvSpPr>
          <p:cNvPr id="5" name="4 Dikdörtgen"/>
          <p:cNvSpPr/>
          <p:nvPr/>
        </p:nvSpPr>
        <p:spPr>
          <a:xfrm>
            <a:off x="4163291" y="2112818"/>
            <a:ext cx="353983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BUNA SAHİP OLMAK İSTİYORSAN…</a:t>
            </a:r>
          </a:p>
        </p:txBody>
      </p:sp>
      <p:sp>
        <p:nvSpPr>
          <p:cNvPr id="6" name="5 Dikdörtgen"/>
          <p:cNvSpPr/>
          <p:nvPr/>
        </p:nvSpPr>
        <p:spPr>
          <a:xfrm>
            <a:off x="4502727" y="4017818"/>
            <a:ext cx="322810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BUNA SAHİP OLMALISIN.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dirty="0">
                <a:solidFill>
                  <a:srgbClr val="FFFFFF"/>
                </a:solidFill>
                <a:latin typeface="Helvetica Neue"/>
                <a:ea typeface="Helvetica Neue"/>
                <a:cs typeface="Helvetica Neue"/>
                <a:sym typeface="Helvetica Neue"/>
              </a:rPr>
              <a:t>Sanat Bazlı İyi Uygulamalar, Kapsayıcı Eğitime Odaklanma</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tr-TR" sz="8563" b="1" dirty="0" err="1">
                <a:solidFill>
                  <a:srgbClr val="FFFFFF"/>
                </a:solidFill>
                <a:latin typeface="Helvetica Neue"/>
                <a:ea typeface="Helvetica Neue"/>
                <a:cs typeface="Helvetica Neue"/>
                <a:sym typeface="Helvetica Neue"/>
              </a:rPr>
              <a:t>Litvanya’dan</a:t>
            </a:r>
            <a:r>
              <a:rPr lang="tr-TR" sz="8563" b="1" dirty="0">
                <a:solidFill>
                  <a:srgbClr val="FFFFFF"/>
                </a:solidFill>
                <a:latin typeface="Helvetica Neue"/>
                <a:ea typeface="Helvetica Neue"/>
                <a:cs typeface="Helvetica Neue"/>
                <a:sym typeface="Helvetica Neue"/>
              </a:rPr>
              <a:t> İyi Uygulamalar</a:t>
            </a:r>
            <a:endParaRPr sz="533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lvl="0" algn="just">
              <a:spcBef>
                <a:spcPts val="600"/>
              </a:spcBef>
            </a:pPr>
            <a:r>
              <a:rPr lang="tr-TR" sz="2000" b="1" i="0" u="none" strike="noStrike" cap="none" dirty="0">
                <a:solidFill>
                  <a:srgbClr val="000000"/>
                </a:solidFill>
                <a:latin typeface="Helvetica Neue"/>
                <a:ea typeface="Helvetica Neue"/>
                <a:cs typeface="Helvetica Neue"/>
                <a:sym typeface="Helvetica Neue"/>
              </a:rPr>
              <a:t>Destekçi</a:t>
            </a:r>
            <a:r>
              <a:rPr lang="es-ES" sz="2000" i="0" u="none" strike="noStrike" cap="none" dirty="0">
                <a:solidFill>
                  <a:srgbClr val="000000"/>
                </a:solidFill>
                <a:latin typeface="Helvetica Neue"/>
                <a:ea typeface="Helvetica Neue"/>
                <a:cs typeface="Helvetica Neue"/>
                <a:sym typeface="Helvetica Neue"/>
              </a:rPr>
              <a:t>: </a:t>
            </a:r>
            <a:r>
              <a:rPr lang="lt-LT" sz="2000" dirty="0">
                <a:latin typeface="Helvetica Neue"/>
                <a:ea typeface="Helvetica Neue"/>
                <a:cs typeface="Helvetica Neue"/>
                <a:sym typeface="Helvetica Neue"/>
              </a:rPr>
              <a:t>Varėna İlçe Belediye İdaresi</a:t>
            </a:r>
            <a:r>
              <a:rPr lang="tr-TR" sz="2000" dirty="0">
                <a:latin typeface="Helvetica Neue"/>
                <a:ea typeface="Helvetica Neue"/>
                <a:cs typeface="Helvetica Neue"/>
                <a:sym typeface="Helvetica Neue"/>
              </a:rPr>
              <a:t>/Yönetimi</a:t>
            </a:r>
            <a:endParaRPr>
              <a:latin typeface="Helvetica Neue"/>
              <a:ea typeface="Helvetica Neue"/>
              <a:cs typeface="Helvetica Neue"/>
              <a:sym typeface="Helvetica Neue"/>
            </a:endParaRPr>
          </a:p>
          <a:p>
            <a:pPr lvl="0" algn="just">
              <a:spcBef>
                <a:spcPts val="1200"/>
              </a:spcBef>
            </a:pPr>
            <a:r>
              <a:rPr lang="tr-TR" sz="2000" i="0" u="none" strike="noStrike" cap="none" dirty="0">
                <a:solidFill>
                  <a:srgbClr val="000000"/>
                </a:solidFill>
                <a:latin typeface="Helvetica Neue"/>
                <a:ea typeface="Helvetica Neue"/>
                <a:cs typeface="Helvetica Neue"/>
                <a:sym typeface="Helvetica Neue"/>
              </a:rPr>
              <a:t>Uyarlayan/Uygulayan</a:t>
            </a:r>
            <a:r>
              <a:rPr lang="es-ES" sz="2000" dirty="0">
                <a:latin typeface="Helvetica Neue"/>
                <a:ea typeface="Helvetica Neue"/>
                <a:cs typeface="Helvetica Neue"/>
                <a:sym typeface="Helvetica Neue"/>
              </a:rPr>
              <a:t>: özel eğitimden geçen öğretmenler.</a:t>
            </a:r>
            <a:endParaRPr>
              <a:latin typeface="Helvetica Neue"/>
              <a:ea typeface="Helvetica Neue"/>
              <a:cs typeface="Helvetica Neue"/>
              <a:sym typeface="Helvetica Neue"/>
            </a:endParaRPr>
          </a:p>
          <a:p>
            <a:pPr lvl="0" algn="just">
              <a:spcBef>
                <a:spcPts val="1200"/>
              </a:spcBef>
            </a:pPr>
            <a:r>
              <a:rPr lang="es-ES" sz="2000" dirty="0">
                <a:latin typeface="Helvetica Neue"/>
                <a:ea typeface="Helvetica Neue"/>
                <a:cs typeface="Helvetica Neue"/>
                <a:sym typeface="Helvetica Neue"/>
              </a:rPr>
              <a:t>Ele alınan </a:t>
            </a:r>
            <a:r>
              <a:rPr lang="tr-TR" sz="2000" dirty="0">
                <a:latin typeface="Helvetica Neue"/>
                <a:ea typeface="Helvetica Neue"/>
                <a:cs typeface="Helvetica Neue"/>
                <a:sym typeface="Helvetica Neue"/>
              </a:rPr>
              <a:t>kapsayıcı </a:t>
            </a:r>
            <a:r>
              <a:rPr lang="es-ES" sz="2000" dirty="0">
                <a:latin typeface="Helvetica Neue"/>
                <a:ea typeface="Helvetica Neue"/>
                <a:cs typeface="Helvetica Neue"/>
                <a:sym typeface="Helvetica Neue"/>
              </a:rPr>
              <a:t>zorlu</a:t>
            </a:r>
            <a:r>
              <a:rPr lang="tr-TR" sz="2000" dirty="0">
                <a:latin typeface="Helvetica Neue"/>
                <a:ea typeface="Helvetica Neue"/>
                <a:cs typeface="Helvetica Neue"/>
                <a:sym typeface="Helvetica Neue"/>
              </a:rPr>
              <a:t>k</a:t>
            </a:r>
            <a:r>
              <a:rPr lang="es-ES" sz="2000" dirty="0">
                <a:latin typeface="Helvetica Neue"/>
                <a:ea typeface="Helvetica Neue"/>
                <a:cs typeface="Helvetica Neue"/>
                <a:sym typeface="Helvetica Neue"/>
              </a:rPr>
              <a:t> </a:t>
            </a:r>
            <a:r>
              <a:rPr lang="tr-TR" sz="2000" b="1" i="1" dirty="0">
                <a:latin typeface="Helvetica Neue"/>
                <a:ea typeface="Helvetica Neue"/>
                <a:cs typeface="Helvetica Neue"/>
                <a:sym typeface="Helvetica Neue"/>
              </a:rPr>
              <a:t>Sosyal Zorluk</a:t>
            </a:r>
            <a:r>
              <a:rPr lang="es-ES" sz="2000" dirty="0">
                <a:latin typeface="Helvetica Neue"/>
                <a:ea typeface="Helvetica Neue"/>
                <a:cs typeface="Helvetica Neue"/>
                <a:sym typeface="Helvetica Neue"/>
              </a:rPr>
              <a:t>. </a:t>
            </a:r>
            <a:r>
              <a:rPr lang="tr-TR" sz="2000" i="0" u="none" strike="noStrike" cap="none" dirty="0">
                <a:solidFill>
                  <a:srgbClr val="000000"/>
                </a:solidFill>
                <a:latin typeface="Helvetica Neue"/>
                <a:ea typeface="Helvetica Neue"/>
                <a:cs typeface="Helvetica Neue"/>
                <a:sym typeface="Helvetica Neue"/>
              </a:rPr>
              <a:t>Uygulama üç aşamada uygulanmıştır</a:t>
            </a:r>
            <a:r>
              <a:rPr lang="es-ES" sz="2000" i="0" u="none" strike="noStrike" cap="none" dirty="0">
                <a:solidFill>
                  <a:srgbClr val="000000"/>
                </a:solidFill>
                <a:latin typeface="Helvetica Neue"/>
                <a:ea typeface="Helvetica Neue"/>
                <a:cs typeface="Helvetica Neue"/>
                <a:sym typeface="Helvetica Neue"/>
              </a:rPr>
              <a:t>:</a:t>
            </a:r>
            <a:endParaRPr>
              <a:latin typeface="Helvetica Neue"/>
              <a:ea typeface="Helvetica Neue"/>
              <a:cs typeface="Helvetica Neue"/>
              <a:sym typeface="Helvetica Neue"/>
            </a:endParaRPr>
          </a:p>
          <a:p>
            <a:pPr marL="342900" lvl="0" indent="-342900" algn="just">
              <a:spcBef>
                <a:spcPts val="1200"/>
              </a:spcBef>
              <a:buSzPts val="2000"/>
              <a:buFont typeface="Helvetica Neue"/>
              <a:buAutoNum type="arabicPeriod"/>
            </a:pPr>
            <a:r>
              <a:rPr lang="es-ES" sz="2000" dirty="0">
                <a:latin typeface="Helvetica Neue"/>
                <a:ea typeface="Helvetica Neue"/>
                <a:cs typeface="Helvetica Neue"/>
                <a:sym typeface="Helvetica Neue"/>
              </a:rPr>
              <a:t>Kendini tanıma konuları, öğrenci merkezli görevler (KENDİNE odaklanmak)</a:t>
            </a:r>
            <a:endParaRPr lang="tr-TR" sz="2000" dirty="0">
              <a:latin typeface="Helvetica Neue"/>
              <a:ea typeface="Helvetica Neue"/>
              <a:cs typeface="Helvetica Neue"/>
              <a:sym typeface="Helvetica Neue"/>
            </a:endParaRPr>
          </a:p>
          <a:p>
            <a:pPr marL="342900" lvl="0" indent="-342900" algn="just">
              <a:spcBef>
                <a:spcPts val="1200"/>
              </a:spcBef>
              <a:buSzPts val="2000"/>
              <a:buFont typeface="Helvetica Neue"/>
              <a:buAutoNum type="arabicPeriod"/>
            </a:pPr>
            <a:r>
              <a:rPr lang="es-ES" sz="2000" dirty="0">
                <a:latin typeface="Helvetica Neue"/>
                <a:ea typeface="Helvetica Neue"/>
                <a:cs typeface="Helvetica Neue"/>
                <a:sym typeface="Helvetica Neue"/>
              </a:rPr>
              <a:t>Bir başkasıyla iletişim konuları, kişiler arası ilişkileri geliştiren görevler (BEN ve S</a:t>
            </a:r>
            <a:r>
              <a:rPr lang="tr-TR" sz="2000" dirty="0">
                <a:latin typeface="Helvetica Neue"/>
                <a:ea typeface="Helvetica Neue"/>
                <a:cs typeface="Helvetica Neue"/>
                <a:sym typeface="Helvetica Neue"/>
              </a:rPr>
              <a:t>EN</a:t>
            </a:r>
            <a:r>
              <a:rPr lang="es-ES" sz="2000" dirty="0">
                <a:latin typeface="Helvetica Neue"/>
                <a:ea typeface="Helvetica Neue"/>
                <a:cs typeface="Helvetica Neue"/>
                <a:sym typeface="Helvetica Neue"/>
              </a:rPr>
              <a:t>'e odaklan</a:t>
            </a:r>
            <a:r>
              <a:rPr lang="tr-TR" sz="2000" dirty="0" err="1">
                <a:latin typeface="Helvetica Neue"/>
                <a:ea typeface="Helvetica Neue"/>
                <a:cs typeface="Helvetica Neue"/>
                <a:sym typeface="Helvetica Neue"/>
              </a:rPr>
              <a:t>mak</a:t>
            </a:r>
            <a:r>
              <a:rPr lang="es-ES" sz="2000" dirty="0">
                <a:latin typeface="Helvetica Neue"/>
                <a:ea typeface="Helvetica Neue"/>
                <a:cs typeface="Helvetica Neue"/>
                <a:sym typeface="Helvetica Neue"/>
              </a:rPr>
              <a:t>)</a:t>
            </a:r>
            <a:endParaRPr lang="tr-TR" sz="2000" dirty="0">
              <a:latin typeface="Helvetica Neue"/>
              <a:ea typeface="Helvetica Neue"/>
              <a:cs typeface="Helvetica Neue"/>
              <a:sym typeface="Helvetica Neue"/>
            </a:endParaRPr>
          </a:p>
          <a:p>
            <a:pPr marL="342900" lvl="0" indent="-342900" algn="just">
              <a:spcBef>
                <a:spcPts val="1200"/>
              </a:spcBef>
              <a:buSzPts val="2000"/>
              <a:buFont typeface="Helvetica Neue"/>
              <a:buAutoNum type="arabicPeriod"/>
            </a:pPr>
            <a:r>
              <a:rPr lang="es-ES" sz="2000" dirty="0">
                <a:latin typeface="Helvetica Neue"/>
                <a:ea typeface="Helvetica Neue"/>
                <a:cs typeface="Helvetica Neue"/>
                <a:sym typeface="Helvetica Neue"/>
              </a:rPr>
              <a:t>Grup iletişimi / işbirliği konuları, </a:t>
            </a:r>
            <a:r>
              <a:rPr lang="tr-TR" sz="2000" dirty="0">
                <a:latin typeface="Helvetica Neue"/>
                <a:ea typeface="Helvetica Neue"/>
                <a:cs typeface="Helvetica Neue"/>
                <a:sym typeface="Helvetica Neue"/>
              </a:rPr>
              <a:t>Ortak</a:t>
            </a:r>
            <a:r>
              <a:rPr lang="es-ES" sz="2000" dirty="0">
                <a:latin typeface="Helvetica Neue"/>
                <a:ea typeface="Helvetica Neue"/>
                <a:cs typeface="Helvetica Neue"/>
                <a:sym typeface="Helvetica Neue"/>
              </a:rPr>
              <a:t> yaratıcı görevler (</a:t>
            </a:r>
            <a:r>
              <a:rPr lang="es-ES" sz="2000" dirty="0">
                <a:solidFill>
                  <a:srgbClr val="C00000"/>
                </a:solidFill>
                <a:latin typeface="Helvetica Neue"/>
                <a:ea typeface="Helvetica Neue"/>
                <a:cs typeface="Helvetica Neue"/>
                <a:sym typeface="Helvetica Neue"/>
              </a:rPr>
              <a:t>ABD</a:t>
            </a:r>
            <a:r>
              <a:rPr lang="es-ES" sz="2000" dirty="0">
                <a:latin typeface="Helvetica Neue"/>
                <a:ea typeface="Helvetica Neue"/>
                <a:cs typeface="Helvetica Neue"/>
                <a:sym typeface="Helvetica Neue"/>
              </a:rPr>
              <a:t> odaklı)</a:t>
            </a:r>
            <a:endParaRPr>
              <a:latin typeface="Helvetica Neue"/>
              <a:ea typeface="Helvetica Neue"/>
              <a:cs typeface="Helvetica Neue"/>
              <a:sym typeface="Helvetica Neue"/>
            </a:endParaRPr>
          </a:p>
        </p:txBody>
      </p:sp>
      <p:sp>
        <p:nvSpPr>
          <p:cNvPr id="90" name="Google Shape;90;p8"/>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s-ES" sz="2400" b="1" dirty="0">
                <a:solidFill>
                  <a:srgbClr val="00B0F0"/>
                </a:solidFill>
                <a:latin typeface="Helvetica Neue"/>
                <a:ea typeface="Helvetica Neue"/>
                <a:cs typeface="Helvetica Neue"/>
                <a:sym typeface="Helvetica Neue"/>
              </a:rPr>
              <a:t>Litvanya-Belarus sınır bölgelerinde</a:t>
            </a:r>
            <a:r>
              <a:rPr lang="tr-TR" sz="2400" b="1" dirty="0">
                <a:solidFill>
                  <a:srgbClr val="00B0F0"/>
                </a:solidFill>
                <a:latin typeface="Helvetica Neue"/>
                <a:ea typeface="Helvetica Neue"/>
                <a:cs typeface="Helvetica Neue"/>
                <a:sym typeface="Helvetica Neue"/>
              </a:rPr>
              <a:t>ki </a:t>
            </a:r>
            <a:r>
              <a:rPr lang="es-ES" sz="2400" b="1" dirty="0">
                <a:solidFill>
                  <a:srgbClr val="00B0F0"/>
                </a:solidFill>
                <a:latin typeface="Helvetica Neue"/>
                <a:ea typeface="Helvetica Neue"/>
                <a:cs typeface="Helvetica Neue"/>
                <a:sym typeface="Helvetica Neue"/>
              </a:rPr>
              <a:t>savunmasız çocukların sanat yoluyla sosyal </a:t>
            </a:r>
            <a:r>
              <a:rPr lang="tr-TR" sz="2400" b="1" dirty="0">
                <a:solidFill>
                  <a:srgbClr val="00B0F0"/>
                </a:solidFill>
                <a:latin typeface="Helvetica Neue"/>
                <a:ea typeface="Helvetica Neue"/>
                <a:cs typeface="Helvetica Neue"/>
                <a:sym typeface="Helvetica Neue"/>
              </a:rPr>
              <a:t>kapsayıcılığı</a:t>
            </a:r>
            <a:endParaRPr sz="2400" b="1" i="0" u="none" strike="noStrike" cap="none">
              <a:solidFill>
                <a:srgbClr val="00B0F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5244</Words>
  <Application>Microsoft Office PowerPoint</Application>
  <PresentationFormat>Özel</PresentationFormat>
  <Paragraphs>243</Paragraphs>
  <Slides>44</Slides>
  <Notes>44</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44</vt:i4>
      </vt:variant>
    </vt:vector>
  </HeadingPairs>
  <TitlesOfParts>
    <vt:vector size="50" baseType="lpstr">
      <vt:lpstr>Arial</vt:lpstr>
      <vt:lpstr>Helvetica Neue</vt:lpstr>
      <vt:lpstr>Times New Roman</vt:lpstr>
      <vt:lpstr>Calibri</vt:lpstr>
      <vt:lpstr>Diseño personalizado</vt:lpstr>
      <vt:lpstr>2_Diseño personalizado</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Óscar Muñoz</dc:creator>
  <cp:lastModifiedBy>hakan ceylan</cp:lastModifiedBy>
  <cp:revision>116</cp:revision>
  <dcterms:created xsi:type="dcterms:W3CDTF">2021-02-16T14:32:26Z</dcterms:created>
  <dcterms:modified xsi:type="dcterms:W3CDTF">2022-11-19T18:44:14Z</dcterms:modified>
</cp:coreProperties>
</file>