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53"/>
  </p:notesMasterIdLst>
  <p:sldIdLst>
    <p:sldId id="256" r:id="rId3"/>
    <p:sldId id="257" r:id="rId4"/>
    <p:sldId id="321" r:id="rId5"/>
    <p:sldId id="258" r:id="rId6"/>
    <p:sldId id="260" r:id="rId7"/>
    <p:sldId id="261" r:id="rId8"/>
    <p:sldId id="326" r:id="rId9"/>
    <p:sldId id="262" r:id="rId10"/>
    <p:sldId id="336" r:id="rId11"/>
    <p:sldId id="277" r:id="rId12"/>
    <p:sldId id="279" r:id="rId13"/>
    <p:sldId id="280" r:id="rId14"/>
    <p:sldId id="281" r:id="rId15"/>
    <p:sldId id="282" r:id="rId16"/>
    <p:sldId id="283" r:id="rId17"/>
    <p:sldId id="284" r:id="rId18"/>
    <p:sldId id="285" r:id="rId19"/>
    <p:sldId id="286" r:id="rId20"/>
    <p:sldId id="327" r:id="rId21"/>
    <p:sldId id="287" r:id="rId22"/>
    <p:sldId id="289" r:id="rId23"/>
    <p:sldId id="290" r:id="rId24"/>
    <p:sldId id="293" r:id="rId25"/>
    <p:sldId id="292" r:id="rId26"/>
    <p:sldId id="294" r:id="rId27"/>
    <p:sldId id="295" r:id="rId28"/>
    <p:sldId id="328" r:id="rId29"/>
    <p:sldId id="296" r:id="rId30"/>
    <p:sldId id="298" r:id="rId31"/>
    <p:sldId id="329" r:id="rId32"/>
    <p:sldId id="330" r:id="rId33"/>
    <p:sldId id="300" r:id="rId34"/>
    <p:sldId id="301" r:id="rId35"/>
    <p:sldId id="302" r:id="rId36"/>
    <p:sldId id="303" r:id="rId37"/>
    <p:sldId id="305" r:id="rId38"/>
    <p:sldId id="306" r:id="rId39"/>
    <p:sldId id="307" r:id="rId40"/>
    <p:sldId id="331" r:id="rId41"/>
    <p:sldId id="308" r:id="rId42"/>
    <p:sldId id="309" r:id="rId43"/>
    <p:sldId id="310" r:id="rId44"/>
    <p:sldId id="311" r:id="rId45"/>
    <p:sldId id="312" r:id="rId46"/>
    <p:sldId id="313" r:id="rId47"/>
    <p:sldId id="314" r:id="rId48"/>
    <p:sldId id="337" r:id="rId49"/>
    <p:sldId id="316" r:id="rId50"/>
    <p:sldId id="333" r:id="rId51"/>
    <p:sldId id="259" r:id="rId52"/>
  </p:sldIdLst>
  <p:sldSz cx="12192000" cy="6858000"/>
  <p:notesSz cx="6858000" cy="9144000"/>
  <p:embeddedFontLst>
    <p:embeddedFont>
      <p:font typeface="Helvetica Neue"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yZzVW4p5EgJyVY88ERb/qXPyb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A62"/>
    <a:srgbClr val="8A6600"/>
    <a:srgbClr val="9E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25" autoAdjust="0"/>
    <p:restoredTop sz="67882" autoAdjust="0"/>
  </p:normalViewPr>
  <p:slideViewPr>
    <p:cSldViewPr snapToGrid="0">
      <p:cViewPr>
        <p:scale>
          <a:sx n="51" d="100"/>
          <a:sy n="51" d="100"/>
        </p:scale>
        <p:origin x="3474" y="654"/>
      </p:cViewPr>
      <p:guideLst>
        <p:guide orient="horz" pos="2160"/>
        <p:guide pos="3840"/>
      </p:guideLst>
    </p:cSldViewPr>
  </p:slideViewPr>
  <p:outlineViewPr>
    <p:cViewPr>
      <p:scale>
        <a:sx n="33" d="100"/>
        <a:sy n="33" d="100"/>
      </p:scale>
      <p:origin x="0" y="-3678"/>
    </p:cViewPr>
  </p:outlineViewPr>
  <p:notesTextViewPr>
    <p:cViewPr>
      <p:scale>
        <a:sx n="100" d="100"/>
        <a:sy n="100" d="100"/>
      </p:scale>
      <p:origin x="0" y="0"/>
    </p:cViewPr>
  </p:notesTextViewPr>
  <p:notesViewPr>
    <p:cSldViewPr snapToGrid="0">
      <p:cViewPr varScale="1">
        <p:scale>
          <a:sx n="86" d="100"/>
          <a:sy n="86" d="100"/>
        </p:scale>
        <p:origin x="386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
        <p:nvSpPr>
          <p:cNvPr id="9" name="Date Placeholder 8"/>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89B37-8606-4017-81E6-C012B370A1E9}" type="datetimeFigureOut">
              <a:rPr lang="en-US" smtClean="0"/>
              <a:pPr/>
              <a:t>4/2/2022</a:t>
            </a:fld>
            <a:endParaRPr lang="en-US"/>
          </a:p>
        </p:txBody>
      </p:sp>
    </p:spTree>
    <p:extLst>
      <p:ext uri="{BB962C8B-B14F-4D97-AF65-F5344CB8AC3E}">
        <p14:creationId xmlns:p14="http://schemas.microsoft.com/office/powerpoint/2010/main" val="22451219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qu3aQMxkrc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5Kkf-6o1q4Q"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59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Проучванията показват, че тъй като учениците в мултикултурната класна стая често учат съдържание на втори език, това се отразява зле на постиженията им, ако те не владеят съответния език. В Белгия например, според информацията</a:t>
            </a:r>
            <a:r>
              <a:rPr lang="ru-RU" sz="1200" b="0" i="0" u="none" strike="noStrike" cap="none" baseline="0" dirty="0" smtClean="0">
                <a:solidFill>
                  <a:schemeClr val="dk1"/>
                </a:solidFill>
                <a:effectLst/>
                <a:latin typeface="Calibri"/>
                <a:ea typeface="Calibri"/>
                <a:cs typeface="Calibri"/>
                <a:sym typeface="Calibri"/>
              </a:rPr>
              <a:t> от официална извадка, </a:t>
            </a:r>
            <a:r>
              <a:rPr lang="ru-RU" sz="1200" b="0" i="0" u="none" strike="noStrike" cap="none" dirty="0" smtClean="0">
                <a:solidFill>
                  <a:schemeClr val="dk1"/>
                </a:solidFill>
                <a:effectLst/>
                <a:latin typeface="Calibri"/>
                <a:ea typeface="Calibri"/>
                <a:cs typeface="Calibri"/>
                <a:sym typeface="Calibri"/>
              </a:rPr>
              <a:t>учениците, които не са местни жители, са изложени на по-висок риск да бъдат жертви, особено в училища, където те представляват малцинство. </a:t>
            </a:r>
          </a:p>
          <a:p>
            <a:pPr marL="0" lvl="0" indent="0" algn="l" rtl="0">
              <a:lnSpc>
                <a:spcPct val="100000"/>
              </a:lnSpc>
              <a:spcBef>
                <a:spcPts val="0"/>
              </a:spcBef>
              <a:spcAft>
                <a:spcPts val="0"/>
              </a:spcAft>
              <a:buSzPts val="1400"/>
              <a:buNone/>
            </a:pPr>
            <a:endParaRPr lang="ru-RU"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Можете да опитате следната дейност, която е симулация на трудностите, пред които са изправени бежанците, защото не знаят езика на страната. Информация в </a:t>
            </a:r>
            <a:r>
              <a:rPr lang="en-US" dirty="0" smtClean="0"/>
              <a:t>: </a:t>
            </a:r>
            <a:r>
              <a:rPr lang="en-US" dirty="0" smtClean="0"/>
              <a:t>https://www.coe.int/en/web/compass/language-barrier</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59445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Социална несигурност: когато новият ученик, често чужденец в страната, не се чувства като у дома си нито в дома си, нито в новата среда. Това може да доведе до отчуждение както в образователен, така и в социален план и в някои случаи може да доведе до депресия.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1. За различни жестове за невербална комуникация използвайте следното видео, което повишава осведомеността за разликите между невербалната комуникация в различните култури. </a:t>
            </a:r>
            <a:r>
              <a:rPr lang="en-US" dirty="0" smtClean="0"/>
              <a:t>https</a:t>
            </a:r>
            <a:r>
              <a:rPr lang="en-US" dirty="0" smtClean="0"/>
              <a:t>://www.youtube.com/watch?v=eoW53zvWBqw. </a:t>
            </a:r>
            <a:r>
              <a:rPr lang="ru-RU" sz="1200" b="0" i="0" u="none" strike="noStrike" cap="none" dirty="0" smtClean="0">
                <a:solidFill>
                  <a:schemeClr val="dk1"/>
                </a:solidFill>
                <a:effectLst/>
                <a:latin typeface="Calibri"/>
                <a:ea typeface="Calibri"/>
                <a:cs typeface="Calibri"/>
                <a:sym typeface="Calibri"/>
              </a:rPr>
              <a:t>Гледайте видеото преди сесията и изберете най-подходящата част за вашите участници. Ако вашите участници се интересуват от темата, те също могат да гледат: Направете обиколка на жестовете по света </a:t>
            </a:r>
            <a:r>
              <a:rPr lang="en-US" baseline="0" dirty="0" smtClean="0"/>
              <a:t>: </a:t>
            </a:r>
            <a:r>
              <a:rPr lang="en-US" dirty="0" smtClean="0"/>
              <a:t>https://www.youtube.com/watch?v=qCo3wSGYRbQ</a:t>
            </a:r>
          </a:p>
          <a:p>
            <a:pPr marL="228600" lvl="0" indent="-228600" algn="l" rtl="0">
              <a:lnSpc>
                <a:spcPct val="100000"/>
              </a:lnSpc>
              <a:spcBef>
                <a:spcPts val="0"/>
              </a:spcBef>
              <a:spcAft>
                <a:spcPts val="0"/>
              </a:spcAft>
              <a:buSzPts val="1400"/>
              <a:buAutoNum type="arabicPeriod"/>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2. </a:t>
            </a:r>
            <a:r>
              <a:rPr lang="ru-RU" sz="1200" b="0" i="0" u="none" strike="noStrike" cap="none" dirty="0" smtClean="0">
                <a:solidFill>
                  <a:schemeClr val="dk1"/>
                </a:solidFill>
                <a:effectLst/>
                <a:latin typeface="Calibri"/>
                <a:ea typeface="Calibri"/>
                <a:cs typeface="Calibri"/>
                <a:sym typeface="Calibri"/>
              </a:rPr>
              <a:t>По отношение на темата за стереотипите поканете участниците да гледат</a:t>
            </a:r>
            <a:r>
              <a:rPr lang="en-US" dirty="0" smtClean="0"/>
              <a:t>: </a:t>
            </a:r>
            <a:r>
              <a:rPr lang="en-US" b="0" dirty="0" smtClean="0"/>
              <a:t>Battling Cultural Stereotypes | Sadie Ortiz | </a:t>
            </a:r>
            <a:r>
              <a:rPr lang="en-US" b="0" dirty="0" err="1" smtClean="0"/>
              <a:t>TEDxYouth</a:t>
            </a:r>
            <a:r>
              <a:rPr lang="en-US" b="0" baseline="0" dirty="0" smtClean="0"/>
              <a:t> </a:t>
            </a:r>
            <a:r>
              <a:rPr lang="en-US" b="0" dirty="0" smtClean="0"/>
              <a:t>https://www.youtube.com/watch?v=cr-7-RooA14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bg-BG" b="0" dirty="0" smtClean="0"/>
              <a:t>Борба със стереотипите чрез използване на изкуство и медии</a:t>
            </a:r>
            <a:r>
              <a:rPr lang="en-US" b="0" dirty="0" smtClean="0"/>
              <a:t> </a:t>
            </a:r>
            <a:r>
              <a:rPr lang="en-US" b="0" dirty="0" smtClean="0"/>
              <a:t>| </a:t>
            </a:r>
            <a:r>
              <a:rPr lang="en-US" b="0" dirty="0" err="1" smtClean="0"/>
              <a:t>Bayete</a:t>
            </a:r>
            <a:r>
              <a:rPr lang="en-US" b="0" dirty="0" smtClean="0"/>
              <a:t> Ross Smith | </a:t>
            </a:r>
            <a:r>
              <a:rPr lang="en-US" b="0" dirty="0" err="1" smtClean="0"/>
              <a:t>TEDxMidAtlantic</a:t>
            </a:r>
            <a:r>
              <a:rPr lang="en-US" b="0" dirty="0" smtClean="0"/>
              <a:t> https://www.youtube.com/watch?v=9zyqcuQVafk</a:t>
            </a: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41385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110917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ru-RU" sz="1200" b="0" i="0" u="none" strike="noStrike" cap="none" dirty="0" smtClean="0">
                <a:solidFill>
                  <a:schemeClr val="dk1"/>
                </a:solidFill>
                <a:effectLst/>
                <a:latin typeface="Calibri"/>
                <a:ea typeface="Calibri"/>
                <a:cs typeface="Calibri"/>
                <a:sym typeface="Calibri"/>
              </a:rPr>
              <a:t>Расовата осведоменост включва признаване на расовото, етническото и културното многообразие в класната стая. </a:t>
            </a:r>
          </a:p>
          <a:p>
            <a:r>
              <a:rPr lang="ru-RU" sz="1200" b="0" i="0" u="none" strike="noStrike" cap="none" dirty="0" smtClean="0">
                <a:solidFill>
                  <a:schemeClr val="dk1"/>
                </a:solidFill>
                <a:effectLst/>
                <a:latin typeface="Calibri"/>
                <a:ea typeface="Calibri"/>
                <a:cs typeface="Calibri"/>
                <a:sym typeface="Calibri"/>
              </a:rPr>
              <a:t>Казус – Разделете участници в групи. Раздайте на участниците материалите със случая. Поканете ги да го прочетат и да обсъдят случая. </a:t>
            </a:r>
          </a:p>
          <a:p>
            <a:r>
              <a:rPr lang="ru-RU" sz="1200" b="0" i="0" u="none" strike="noStrike" cap="none" dirty="0" smtClean="0">
                <a:solidFill>
                  <a:schemeClr val="dk1"/>
                </a:solidFill>
                <a:effectLst/>
                <a:latin typeface="Calibri"/>
                <a:ea typeface="Calibri"/>
                <a:cs typeface="Calibri"/>
                <a:sym typeface="Calibri"/>
              </a:rPr>
              <a:t>Враждебни предразсъдъци в клас: Ана, 12-годишно момиче мигрант, се чувства все по-зле в класа си. Съучениците й правят чести негативни коментари за нейния произход и тя е обект на обидни шеги за нейната култура. Тя смята, че тази враждебност често подкопава работата й и въпреки че обича да учи, тя често пропуска училище. Тя се обръща за помощ към класния си ръководител. Нейният учител разбира ситуацията и с помощта на училищния съветник бързо започва да предприема други стъпки, за да осигури по-удобна среда в класа за всички. Организира извънкласни и проектни дейности, които позволяват на учениците да се опознаят по-добре. С течение на времето Анна се чувства по-уверена за това коя е и постиженията й в училище се подобряват в резултат на повишената й увереност и комфорт в средата на класа. </a:t>
            </a:r>
            <a:endParaRPr lang="en-US" sz="1400" b="0" i="0" u="none" strike="noStrike" cap="none" dirty="0" smtClean="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165074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4278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Момичетата имат по-ограничен достъп до образование от момчетата, главно поради културни и религиозни нагласи към ролите на половете.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Поканете участниците да гледат следващото видео и да обсъдят основните му точки. </a:t>
            </a:r>
            <a:r>
              <a:rPr lang="en-US" sz="1200" b="0" i="0" u="none" strike="noStrike" cap="none" dirty="0" smtClean="0">
                <a:solidFill>
                  <a:schemeClr val="dk1"/>
                </a:solidFill>
                <a:latin typeface="Calibri"/>
                <a:ea typeface="Calibri"/>
                <a:cs typeface="Calibri"/>
                <a:sym typeface="Calibri"/>
              </a:rPr>
              <a:t>Malala </a:t>
            </a:r>
            <a:r>
              <a:rPr lang="en-US" sz="1200" b="0" i="0" u="none" strike="noStrike" cap="none" dirty="0" smtClean="0">
                <a:solidFill>
                  <a:schemeClr val="dk1"/>
                </a:solidFill>
                <a:latin typeface="Calibri"/>
                <a:ea typeface="Calibri"/>
                <a:cs typeface="Calibri"/>
                <a:sym typeface="Calibri"/>
              </a:rPr>
              <a:t>Yousafzai - The right to learning should be given to any child</a:t>
            </a:r>
            <a:r>
              <a:rPr lang="en-US" sz="1200" b="1" i="0" u="none" strike="noStrike" cap="none" baseline="0" dirty="0" smtClean="0">
                <a:solidFill>
                  <a:schemeClr val="dk1"/>
                </a:solidFill>
                <a:latin typeface="Calibri"/>
                <a:ea typeface="Calibri"/>
                <a:cs typeface="Calibri"/>
                <a:sym typeface="Calibri"/>
              </a:rPr>
              <a:t> </a:t>
            </a:r>
            <a:r>
              <a:rPr lang="en-US" sz="1200" b="0" i="0" u="sng" strike="noStrike" cap="none" dirty="0" smtClean="0">
                <a:solidFill>
                  <a:schemeClr val="dk1"/>
                </a:solidFill>
                <a:latin typeface="Calibri"/>
                <a:ea typeface="Calibri"/>
                <a:cs typeface="Calibri"/>
                <a:sym typeface="Calibri"/>
                <a:hlinkClick r:id="rId3"/>
              </a:rPr>
              <a:t>https://www.youtube.com/watch?v=qu3aQMxkrc4</a:t>
            </a:r>
            <a:endParaRPr lang="en-US" sz="12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aseline="0" dirty="0" smtClean="0">
              <a:solidFill>
                <a:schemeClr val="tx1"/>
              </a:solidFill>
              <a:latin typeface="Helvetica Neue"/>
              <a:ea typeface="Helvetica Neue"/>
              <a:cs typeface="Helvetica Neue"/>
              <a:sym typeface="Helvetica Neue"/>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202952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Учителите може дори да не осъзнават, че имат предразсъдъци и стереотипи.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Разделете участниците в групи. Поканете участниците да прочетат казуса и да обсъдят решенията. След това прочетете и сравнете техните решения с решението, предоставено от разпечатката.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Поканете участниците да споделят и обсъждат подобен опит.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~Работете във вашата група, споделете идеите си и след това ги сравнете с предложенията, дадени от експерти.</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 Казус Обучението за многообразие кара учителя да изследва предразсъдъците си: Мария е учителка, която преподава на мултикултурен клас. Тя осъзнава, че има проблеми с управлението на класа, въпреки усилията й да подобри климата в класа. Тя решава да посети семинар за многообразието, за да се вдъхнови за дейностите, които би могла да организира със своите ученици. Семинарът отговаря на очакванията й, но тя все още се чувства объркана, защото осъзнава, че много от нагласите и вярванията, които има за тези, които не са като нея, са отрицателни. Какво бихте й предложили да направи?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Решение Тя се среща с училищния съветник. Тя е честна и казва на съветника, че още от гимназията е гледала на онези, които смята за по-простички или непривлекателни, за хора на по-ниско ниво и че винаги е смятала, че едрите хора трябва да отслабнат. Мария признава, че е направила негативни коментари към някои ученици, за които смята, че са с наднормено тегло. Никой не се е оплаквал от това. Въпреки това, като се има предвид, че тя не е подобрила климата в класа си, тя казва на съветника, че смята, че може да е наранила някои ученици. Заедно със съветника Мария разглежда потенциалните причини зад някои от нейните вярвания и изследва начините, по които може да промени отношението си, да стане по-отворена и да си върне доверието и уважението на своите ученици. Тя също така обсъжда начини, по които може да се извини за всяка обида, която може да е причинила. </a:t>
            </a:r>
            <a:endParaRPr lang="en-US" sz="1200" b="0" i="0" u="none" strike="noStrike" cap="none" dirty="0" smtClean="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269322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Гледната</a:t>
            </a:r>
            <a:r>
              <a:rPr lang="ru-RU" sz="1200" b="0" i="0" u="none" strike="noStrike" cap="none" baseline="0" dirty="0" smtClean="0">
                <a:solidFill>
                  <a:schemeClr val="dk1"/>
                </a:solidFill>
                <a:effectLst/>
                <a:latin typeface="Calibri"/>
                <a:ea typeface="Calibri"/>
                <a:cs typeface="Calibri"/>
                <a:sym typeface="Calibri"/>
              </a:rPr>
              <a:t> точка на</a:t>
            </a:r>
            <a:r>
              <a:rPr lang="ru-RU" sz="1200" b="0" i="0" u="none" strike="noStrike" cap="none" dirty="0" smtClean="0">
                <a:solidFill>
                  <a:schemeClr val="dk1"/>
                </a:solidFill>
                <a:effectLst/>
                <a:latin typeface="Calibri"/>
                <a:ea typeface="Calibri"/>
                <a:cs typeface="Calibri"/>
                <a:sym typeface="Calibri"/>
              </a:rPr>
              <a:t> далтониста не е решение, защото води до разширяване на различията и предотвратява включването.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Финансови ограничения: трудности при осигуряването на най-добра среда за включване. Участниците могат да споделят какво знаят по темата.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295918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*За съжаление, всичко това може да се възприеме от връстниците на детето като „специално отношение“ и да стане причина за закачки и тормоз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58798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16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5787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Уврежданията засягат децата и възрастните, независимо от тяхното социално, етническо, икономическо положение или географско положение.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Бедността поражда недохранване, лош</a:t>
            </a:r>
            <a:r>
              <a:rPr lang="ru-RU" sz="1200" b="0" i="0" u="none" strike="noStrike" cap="none" baseline="0" dirty="0" smtClean="0">
                <a:solidFill>
                  <a:schemeClr val="dk1"/>
                </a:solidFill>
                <a:effectLst/>
                <a:latin typeface="Calibri"/>
                <a:ea typeface="Calibri"/>
                <a:cs typeface="Calibri"/>
                <a:sym typeface="Calibri"/>
              </a:rPr>
              <a:t> здравен статус</a:t>
            </a:r>
            <a:r>
              <a:rPr lang="ru-RU" sz="1200" b="0" i="0" u="none" strike="noStrike" cap="none" dirty="0" smtClean="0">
                <a:solidFill>
                  <a:schemeClr val="dk1"/>
                </a:solidFill>
                <a:effectLst/>
                <a:latin typeface="Calibri"/>
                <a:ea typeface="Calibri"/>
                <a:cs typeface="Calibri"/>
                <a:sym typeface="Calibri"/>
              </a:rPr>
              <a:t>, по-голяма вероятност от злополуки в рискова работна среда, липса на ранно откриване на заболявания и аномалии, всичко това стои зад уврежданията.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val="121615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В едно не толкова далечно минало, както и в някои страни, децата с увреждания са се обучавали в специални училища, което ги кара да носят аура на стигма и изолация и е финансово бреме за обществото. </a:t>
            </a:r>
          </a:p>
          <a:p>
            <a:pPr marL="0" lvl="0" indent="0" algn="l" rtl="0">
              <a:lnSpc>
                <a:spcPct val="100000"/>
              </a:lnSpc>
              <a:spcBef>
                <a:spcPts val="0"/>
              </a:spcBef>
              <a:spcAft>
                <a:spcPts val="0"/>
              </a:spcAft>
              <a:buSzPts val="1400"/>
              <a:buNone/>
            </a:pPr>
            <a:endParaRPr lang="ru-RU"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Подготовката на децата със специални образователни потребности за приобщаващо образование е сложна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https://www.youtube.com/watch?v=7euYspGvBsY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58319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baseline="0" dirty="0" smtClean="0"/>
          </a:p>
          <a:p>
            <a:pPr marL="228600" lvl="0" indent="-228600" algn="l" rtl="0">
              <a:lnSpc>
                <a:spcPct val="100000"/>
              </a:lnSpc>
              <a:spcBef>
                <a:spcPts val="0"/>
              </a:spcBef>
              <a:spcAft>
                <a:spcPts val="0"/>
              </a:spcAft>
              <a:buSzPts val="1400"/>
              <a:buAutoNum type="arabicPeriod"/>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22</a:t>
            </a:fld>
            <a:endParaRPr/>
          </a:p>
        </p:txBody>
      </p:sp>
    </p:spTree>
    <p:extLst>
      <p:ext uri="{BB962C8B-B14F-4D97-AF65-F5344CB8AC3E}">
        <p14:creationId xmlns:p14="http://schemas.microsoft.com/office/powerpoint/2010/main" val="72216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Социални ползи – изброяване от страна на участниците.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Социални ползи: Ученето в обща среда дава на децата с увреждания възможност да взаимодействат с разнообразна група връстници и да развиват взаимоотношения с тях. По този начин те ще подобрят социалните си умения и поведението си, като следват подходящи примери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Обяснете на участниците защо е важно да се преодолеят социалните предразсъдъци.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Преодоляване на социалните предразсъдъци: Когато са изложени на приобщаваща среда, учениците получават по-добро разбиране на различни аспекти на живота и по-толерантно отношение и приемане на индивидуалните различия. </a:t>
            </a:r>
            <a:endParaRPr lang="en-US" baseline="0" dirty="0" smtClean="0"/>
          </a:p>
          <a:p>
            <a:pPr marL="0" lvl="0" indent="0" algn="l" rtl="0">
              <a:lnSpc>
                <a:spcPct val="100000"/>
              </a:lnSpc>
              <a:spcBef>
                <a:spcPts val="0"/>
              </a:spcBef>
              <a:spcAft>
                <a:spcPts val="0"/>
              </a:spcAft>
              <a:buSzPts val="1400"/>
              <a:buNone/>
            </a:pPr>
            <a:r>
              <a:rPr lang="en-US" baseline="0" dirty="0" smtClean="0"/>
              <a:t>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286289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Липса на подходящо обучение на учителите – не е налице подходящо обучение или професионално развитие. Това кара родителите да избират специални образователни програми. Освен това, ако учениците с увреждания са записани в нормални училища, те не могат да се възползват от подходящи за възрастта учебни материали, тъй като не са адаптирани към техните нужди.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Липса на физическа достъпност – В повечето случаи рампа за деца в инвалидни колички е всичко, което се предоставя в училищните съоръжения.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Бариери свързани с нагласите – Това са негативни нагласи и вредни вярвания. Това означава, че децата с увреждания се считат за неспособни да участват в образованието. В резултат на това децата и техните родители могат да се сблъскат не само с отхвърляне, но и с насилие, малтретиране и социална изолация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Икономическата бариера – Семействата с деца с увреждания имат по-високи разходи в сравнение с други семейства: рехабилитация, медицински услуги, специални лечения. Допълнителна такса за училищно образование е допълнителна тежест, още повече, че в повечето случаи единият от родителите (обикновено майката) не работи поради нуждата от подкрепа и грижи у дома. </a:t>
            </a:r>
            <a:endParaRPr lang="en-US" sz="1200" b="1"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smtClean="0">
              <a:solidFill>
                <a:schemeClr val="tx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842329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Позициониране на учениците с увреждания по подходящ начин в класната стая – Това означава да ги поставите отпред, придружени на бюрото или в редицата от ученици без увреждания.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Осигурете равно третиране – На учениците с увреждания не трябва да се дават по-големи привилегии и трябва да бъдат коригирани, когато се държат лошо. В противен случай учениците без увреждания ще се настроят срещу тях или ще избегнат всякакви взаимоотношения.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Проектиране на индивидуален образователен план – Този план трябва да бъде разработен от учители, образователни експерти, родители и самите ученици. Планът трябва да включва цялата необходима информация за посрещане на нуждите, причинени от увреждания, и напредъкът по следване на този план трябва да се проверява редовно.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Създайте кръг от приятели – Обикновено учителите с приобщаващи класове нямат подкрепа от трета страна, следователно трябва да създадат този кръг от приятели около детето/децата с увреждания, които могат да помагат със задачи доброволно.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Приемете или приложете така наречения универсален дизайн за обучение (UDL) – UDL представлява рамка, която се отнася както към физическите аспекти на учебната среда, така и към академичните. Той има за цел да подреди настройките на класната стая, така че да могат да се използват от всички ученици без важни промени, така че всички ученици да се чувстват комфортно, и в същото време осигурява гъвкава среда за обучение.</a:t>
            </a:r>
            <a:endParaRPr lang="en-US" sz="1200" b="1"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smtClean="0">
              <a:solidFill>
                <a:schemeClr val="tx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val="2652604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Участие на родителите: Ако участват родители и на деца с и без увреждания, приобщаващото образование става по-ефективно. Участието на родителите на деца без увреждания е от решаващо значение за преодоляване на нагласите. Участието на родителите на деца с увреждания е от решаващо значение за преодоляване на изолацията и за запълване на празнината в знанията.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Работа с ученици с умствени проблеми: За ученици с такива проблеми учителите трябва да разчитат на подкрепа от допълнителен персонал.</a:t>
            </a:r>
            <a:endParaRPr lang="en-US" sz="1200" b="1" dirty="0" smtClean="0">
              <a:solidFill>
                <a:schemeClr val="tx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smtClean="0">
              <a:solidFill>
                <a:schemeClr val="tx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26</a:t>
            </a:fld>
            <a:endParaRPr/>
          </a:p>
        </p:txBody>
      </p:sp>
    </p:spTree>
    <p:extLst>
      <p:ext uri="{BB962C8B-B14F-4D97-AF65-F5344CB8AC3E}">
        <p14:creationId xmlns:p14="http://schemas.microsoft.com/office/powerpoint/2010/main" val="123185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061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Училищата са изправени пред финансови предизвикателства, които им пречат да предоставят приобщаващо образование: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Съоръжения: В повечето училища липсват адаптации, които да осигурят достъп за деца с физически увреждания (асансьори, парапети, бани за инвалиди) поради големите разходи. Резултатът: децата с увреждания имат малък или никакъв достъп до образование в тази конкретна институция.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Персонал: Допълнителният персонал изисква допълнително финансиране, тъй като има недостатъчен човешки и фискален капацитет.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28</a:t>
            </a:fld>
            <a:endParaRPr/>
          </a:p>
        </p:txBody>
      </p:sp>
    </p:spTree>
    <p:extLst>
      <p:ext uri="{BB962C8B-B14F-4D97-AF65-F5344CB8AC3E}">
        <p14:creationId xmlns:p14="http://schemas.microsoft.com/office/powerpoint/2010/main" val="655919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ru-RU" sz="1200" b="0" i="0" u="none" strike="noStrike" cap="none" dirty="0" smtClean="0">
                <a:solidFill>
                  <a:schemeClr val="dk1"/>
                </a:solidFill>
                <a:effectLst/>
                <a:latin typeface="Calibri"/>
                <a:ea typeface="Calibri"/>
                <a:cs typeface="Calibri"/>
                <a:sym typeface="Calibri"/>
              </a:rPr>
              <a:t>Учебници и материали: за родителите, живеещи в бедност, придобиването на учебници и материали е борба, особено за по-високи класове. </a:t>
            </a: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ru-RU" sz="1200" b="0" i="0" u="none" strike="noStrike" cap="none" dirty="0" smtClean="0">
                <a:solidFill>
                  <a:schemeClr val="dk1"/>
                </a:solidFill>
                <a:effectLst/>
                <a:latin typeface="Calibri"/>
                <a:ea typeface="Calibri"/>
                <a:cs typeface="Calibri"/>
                <a:sym typeface="Calibri"/>
              </a:rPr>
              <a:t>Облекло: Независимо дали става въпрос за необходимите униформи или просто за дрехите на учениците, разходите са високи. Проучванията показват, че начинът на обличане на детето може да доведе до неговото/нейното изключване от социалната мрежа в училище и дори до тормоз. В някои тежки случаи, последното е причинило отпадане. </a:t>
            </a: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ru-RU" sz="1200" b="0" i="0" u="none" strike="noStrike" cap="none" dirty="0" smtClean="0">
                <a:solidFill>
                  <a:schemeClr val="dk1"/>
                </a:solidFill>
                <a:effectLst/>
                <a:latin typeface="Calibri"/>
                <a:ea typeface="Calibri"/>
                <a:cs typeface="Calibri"/>
                <a:sym typeface="Calibri"/>
              </a:rPr>
              <a:t>Транспорт: Училищните автобуси не винаги са на разположение. За семейства с ниски доходи физическият достъп на децата им до училище може да бъде много труден, ако не и невъзможен. </a:t>
            </a:r>
          </a:p>
          <a:p>
            <a:pPr marL="342900" marR="0" lvl="0" indent="0" algn="l" rtl="0">
              <a:lnSpc>
                <a:spcPct val="150000"/>
              </a:lnSpc>
              <a:spcBef>
                <a:spcPts val="0"/>
              </a:spcBef>
              <a:spcAft>
                <a:spcPts val="0"/>
              </a:spcAft>
              <a:buClr>
                <a:srgbClr val="EC7320"/>
              </a:buClr>
              <a:buSzPts val="2400"/>
              <a:buFont typeface="Courier New" panose="02070309020205020404" pitchFamily="49" charset="0"/>
              <a:buNone/>
            </a:pPr>
            <a:r>
              <a:rPr lang="ru-RU" sz="1200" b="0" i="0" u="none" strike="noStrike" cap="none" dirty="0" smtClean="0">
                <a:solidFill>
                  <a:schemeClr val="dk1"/>
                </a:solidFill>
                <a:effectLst/>
                <a:latin typeface="Calibri"/>
                <a:ea typeface="Calibri"/>
                <a:cs typeface="Calibri"/>
                <a:sym typeface="Calibri"/>
              </a:rPr>
              <a:t>Дигитализация: През последните години дигитализацията в образованието става все по-разпространена, особено след пандемията Covid-19. Бедните семейства или семействата с ниски доходи може да нямат достъп до технологията (интернет, компютри, таблети, приложения). </a:t>
            </a: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29</a:t>
            </a:fld>
            <a:endParaRPr/>
          </a:p>
        </p:txBody>
      </p:sp>
    </p:spTree>
    <p:extLst>
      <p:ext uri="{BB962C8B-B14F-4D97-AF65-F5344CB8AC3E}">
        <p14:creationId xmlns:p14="http://schemas.microsoft.com/office/powerpoint/2010/main" val="412719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s-ES"/>
              <a:pPr algn="r">
                <a:buSzPts val="1400"/>
              </a:pPr>
              <a:t>3</a:t>
            </a:fld>
            <a:endParaRPr/>
          </a:p>
        </p:txBody>
      </p:sp>
    </p:spTree>
    <p:extLst>
      <p:ext uri="{BB962C8B-B14F-4D97-AF65-F5344CB8AC3E}">
        <p14:creationId xmlns:p14="http://schemas.microsoft.com/office/powerpoint/2010/main" val="289118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30</a:t>
            </a:fld>
            <a:endParaRPr/>
          </a:p>
        </p:txBody>
      </p:sp>
    </p:spTree>
    <p:extLst>
      <p:ext uri="{BB962C8B-B14F-4D97-AF65-F5344CB8AC3E}">
        <p14:creationId xmlns:p14="http://schemas.microsoft.com/office/powerpoint/2010/main" val="3231238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6040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C7320"/>
              </a:buClr>
              <a:buSzPts val="2400"/>
              <a:buFont typeface="Courier New" panose="02070309020205020404" pitchFamily="49" charset="0"/>
              <a:buNone/>
            </a:pPr>
            <a:r>
              <a:rPr lang="bg-BG" sz="1200" b="1" i="0" dirty="0" smtClean="0">
                <a:solidFill>
                  <a:schemeClr val="tx1"/>
                </a:solidFill>
                <a:latin typeface="Helvetica Neue"/>
                <a:ea typeface="Helvetica Neue"/>
                <a:cs typeface="Helvetica Neue"/>
                <a:sym typeface="Helvetica Neue"/>
              </a:rPr>
              <a:t>Вербално надарени деца </a:t>
            </a:r>
            <a:r>
              <a:rPr lang="en-US" sz="1200" b="1" i="0" dirty="0" smtClean="0">
                <a:solidFill>
                  <a:schemeClr val="tx1"/>
                </a:solidFill>
                <a:latin typeface="Helvetica Neue"/>
                <a:ea typeface="Helvetica Neue"/>
                <a:cs typeface="Helvetica Neue"/>
                <a:sym typeface="Helvetica Neue"/>
              </a:rPr>
              <a:t>– </a:t>
            </a:r>
            <a:r>
              <a:rPr lang="bg-BG" sz="1200" b="1" i="0" dirty="0" smtClean="0">
                <a:solidFill>
                  <a:schemeClr val="tx1"/>
                </a:solidFill>
                <a:latin typeface="Helvetica Neue"/>
                <a:ea typeface="Helvetica Neue"/>
                <a:cs typeface="Helvetica Neue"/>
                <a:sym typeface="Helvetica Neue"/>
              </a:rPr>
              <a:t>оставят впечатлението, че</a:t>
            </a:r>
            <a:r>
              <a:rPr lang="bg-BG" sz="1200" b="1" i="0" baseline="0" dirty="0" smtClean="0">
                <a:solidFill>
                  <a:schemeClr val="tx1"/>
                </a:solidFill>
                <a:latin typeface="Helvetica Neue"/>
                <a:ea typeface="Helvetica Neue"/>
                <a:cs typeface="Helvetica Neue"/>
                <a:sym typeface="Helvetica Neue"/>
              </a:rPr>
              <a:t> изпреварват това, което се случва в класната стая</a:t>
            </a:r>
            <a:endParaRPr lang="en-US" sz="1200" i="1" dirty="0" smtClean="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C7320"/>
              </a:buClr>
              <a:buSzPts val="2400"/>
              <a:buFont typeface="Courier New" panose="02070309020205020404" pitchFamily="49" charset="0"/>
              <a:buNone/>
            </a:pPr>
            <a:r>
              <a:rPr lang="bg-BG" sz="1200" b="1" i="0" u="none" strike="noStrike" cap="none" dirty="0" smtClean="0">
                <a:solidFill>
                  <a:schemeClr val="tx1"/>
                </a:solidFill>
                <a:latin typeface="Helvetica Neue"/>
                <a:ea typeface="Helvetica Neue"/>
                <a:cs typeface="Helvetica Neue"/>
                <a:sym typeface="Helvetica Neue"/>
              </a:rPr>
              <a:t>Визуално-пространствено надарени деца </a:t>
            </a:r>
            <a:r>
              <a:rPr lang="en-US" sz="1200" b="1" i="0" u="none" strike="noStrike" cap="none" dirty="0" smtClean="0">
                <a:solidFill>
                  <a:schemeClr val="tx1"/>
                </a:solidFill>
                <a:latin typeface="Helvetica Neue"/>
                <a:ea typeface="Helvetica Neue"/>
                <a:cs typeface="Helvetica Neue"/>
                <a:sym typeface="Helvetica Neue"/>
              </a:rPr>
              <a:t>– </a:t>
            </a:r>
            <a:r>
              <a:rPr lang="bg-BG" sz="1200" b="1" i="0" u="none" strike="noStrike" cap="none" dirty="0" smtClean="0">
                <a:solidFill>
                  <a:schemeClr val="tx1"/>
                </a:solidFill>
                <a:latin typeface="Helvetica Neue"/>
                <a:ea typeface="Helvetica Neue"/>
                <a:cs typeface="Helvetica Neue"/>
                <a:sym typeface="Helvetica Neue"/>
              </a:rPr>
              <a:t>те формулират по-латерални или креативни концепции, които подлагат</a:t>
            </a:r>
            <a:r>
              <a:rPr lang="bg-BG" sz="1200" b="1" i="0" u="none" strike="noStrike" cap="none" baseline="0" dirty="0" smtClean="0">
                <a:solidFill>
                  <a:schemeClr val="tx1"/>
                </a:solidFill>
                <a:latin typeface="Helvetica Neue"/>
                <a:ea typeface="Helvetica Neue"/>
                <a:cs typeface="Helvetica Neue"/>
                <a:sym typeface="Helvetica Neue"/>
              </a:rPr>
              <a:t> под съмнение образователния процес</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32</a:t>
            </a:fld>
            <a:endParaRPr/>
          </a:p>
        </p:txBody>
      </p:sp>
    </p:spTree>
    <p:extLst>
      <p:ext uri="{BB962C8B-B14F-4D97-AF65-F5344CB8AC3E}">
        <p14:creationId xmlns:p14="http://schemas.microsoft.com/office/powerpoint/2010/main" val="63191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Превръщането на дарбите в таланти се осъществява чрез учене и с помощта на вътрешноличностни, генетични или свързани със средата катализатори. Правилните образователни интервенции могат да помогнат на децата да открият дарбата, която могат да развият, и могат да подпомогнат развитието на лични черти, така че дарбата да се превърне в талант. </a:t>
            </a:r>
            <a:endParaRPr b="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33</a:t>
            </a:fld>
            <a:endParaRPr/>
          </a:p>
        </p:txBody>
      </p:sp>
    </p:spTree>
    <p:extLst>
      <p:ext uri="{BB962C8B-B14F-4D97-AF65-F5344CB8AC3E}">
        <p14:creationId xmlns:p14="http://schemas.microsoft.com/office/powerpoint/2010/main" val="408569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Трудно е да се идентифицират двойно</a:t>
            </a:r>
            <a:r>
              <a:rPr lang="ru-RU" sz="1200" b="0" i="0" u="none" strike="noStrike" cap="none" baseline="0" dirty="0" smtClean="0">
                <a:solidFill>
                  <a:schemeClr val="dk1"/>
                </a:solidFill>
                <a:effectLst/>
                <a:latin typeface="Calibri"/>
                <a:ea typeface="Calibri"/>
                <a:cs typeface="Calibri"/>
                <a:sym typeface="Calibri"/>
              </a:rPr>
              <a:t> </a:t>
            </a:r>
            <a:r>
              <a:rPr lang="ru-RU" sz="1200" b="0" i="0" u="none" strike="noStrike" cap="none" dirty="0" smtClean="0">
                <a:solidFill>
                  <a:schemeClr val="dk1"/>
                </a:solidFill>
                <a:effectLst/>
                <a:latin typeface="Calibri"/>
                <a:ea typeface="Calibri"/>
                <a:cs typeface="Calibri"/>
                <a:sym typeface="Calibri"/>
              </a:rPr>
              <a:t>изключителните деца. Те или прикриват проблемите си с обучението, докато достигнат определено образователно ниво, или тяхната надареност може да остане неразвита поради техните специални нужди. </a:t>
            </a:r>
            <a:endParaRPr b="1"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34</a:t>
            </a:fld>
            <a:endParaRPr/>
          </a:p>
        </p:txBody>
      </p:sp>
    </p:spTree>
    <p:extLst>
      <p:ext uri="{BB962C8B-B14F-4D97-AF65-F5344CB8AC3E}">
        <p14:creationId xmlns:p14="http://schemas.microsoft.com/office/powerpoint/2010/main" val="154411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Тестовете за интелигентност – популярен подход, но те оценяват тесен диапазон от културно ценени знания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Оценки в класната стая – обикновено предназначени да проверят колко добре учениците са научили нещо, а не как са разширили знанията си и са напреднали.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КАЗУС: Поканете участниците да гледат видеото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Caroline </a:t>
            </a:r>
            <a:r>
              <a:rPr lang="en-US" sz="1200" b="0" i="0" u="none" strike="noStrike" cap="none" dirty="0" err="1" smtClean="0">
                <a:solidFill>
                  <a:schemeClr val="dk1"/>
                </a:solidFill>
                <a:latin typeface="Calibri"/>
                <a:ea typeface="Calibri"/>
                <a:cs typeface="Calibri"/>
                <a:sym typeface="Calibri"/>
              </a:rPr>
              <a:t>Cannistra</a:t>
            </a:r>
            <a:r>
              <a:rPr lang="en-US" sz="1200" b="0" i="0" u="none" strike="noStrike" cap="none" dirty="0" smtClean="0">
                <a:solidFill>
                  <a:schemeClr val="dk1"/>
                </a:solidFill>
                <a:latin typeface="Calibri"/>
                <a:ea typeface="Calibri"/>
                <a:cs typeface="Calibri"/>
                <a:sym typeface="Calibri"/>
              </a:rPr>
              <a:t>, What I Learned As An Ex-Gifted Kid</a:t>
            </a:r>
            <a:r>
              <a:rPr lang="en-US" sz="1200" b="0" i="0" u="none" strike="noStrike" cap="none" baseline="0" dirty="0" smtClean="0">
                <a:solidFill>
                  <a:schemeClr val="dk1"/>
                </a:solidFill>
                <a:latin typeface="Calibri"/>
                <a:ea typeface="Calibri"/>
                <a:cs typeface="Calibri"/>
                <a:sym typeface="Calibri"/>
              </a:rPr>
              <a:t> </a:t>
            </a:r>
            <a:r>
              <a:rPr lang="en-US" sz="1200" b="0" i="0" u="sng" strike="noStrike" cap="none" dirty="0" smtClean="0">
                <a:solidFill>
                  <a:schemeClr val="dk1"/>
                </a:solidFill>
                <a:latin typeface="Calibri"/>
                <a:ea typeface="Calibri"/>
                <a:cs typeface="Calibri"/>
                <a:sym typeface="Calibri"/>
                <a:hlinkClick r:id="rId3"/>
              </a:rPr>
              <a:t>https://www.youtube.com/watch?v=5Kkf-6o1q4Q</a:t>
            </a:r>
            <a:endParaRPr lang="en-US" sz="12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35</a:t>
            </a:fld>
            <a:endParaRPr/>
          </a:p>
        </p:txBody>
      </p:sp>
    </p:spTree>
    <p:extLst>
      <p:ext uri="{BB962C8B-B14F-4D97-AF65-F5344CB8AC3E}">
        <p14:creationId xmlns:p14="http://schemas.microsoft.com/office/powerpoint/2010/main" val="2831931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bg-BG" sz="1200" b="0" i="0" u="none" strike="noStrike" cap="none" dirty="0" smtClean="0">
                <a:solidFill>
                  <a:schemeClr val="dk1"/>
                </a:solidFill>
                <a:latin typeface="Calibri"/>
                <a:ea typeface="Calibri"/>
                <a:cs typeface="Calibri"/>
                <a:sym typeface="Calibri"/>
              </a:rPr>
              <a:t>Преподаване</a:t>
            </a:r>
            <a:r>
              <a:rPr lang="bg-BG" sz="1200" b="0" i="0" u="none" strike="noStrike" cap="none" baseline="0" dirty="0" smtClean="0">
                <a:solidFill>
                  <a:schemeClr val="dk1"/>
                </a:solidFill>
                <a:latin typeface="Calibri"/>
                <a:ea typeface="Calibri"/>
                <a:cs typeface="Calibri"/>
                <a:sym typeface="Calibri"/>
              </a:rPr>
              <a:t> на надарени деца</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https://www.youtube.com/watch?v=Ur64bToMpv4</a:t>
            </a:r>
            <a:r>
              <a:rPr lang="en-US" sz="1200" b="1" i="0" u="none" strike="noStrike" cap="none" dirty="0" smtClean="0">
                <a:solidFill>
                  <a:schemeClr val="dk1"/>
                </a:solidFill>
                <a:latin typeface="Calibri"/>
                <a:ea typeface="Calibri"/>
                <a:cs typeface="Calibri"/>
                <a:sym typeface="Calibri"/>
              </a:rPr>
              <a:t>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Видеото представя общи характеристики на надарените младежи. Д-р Дан Питърс прави преглед на някои общи характеристики на надарените деца и тийнейджъри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smtClean="0">
                <a:solidFill>
                  <a:schemeClr val="dk1"/>
                </a:solidFill>
                <a:effectLst/>
                <a:latin typeface="Calibri"/>
                <a:ea typeface="Calibri"/>
                <a:cs typeface="Calibri"/>
                <a:sym typeface="Calibri"/>
              </a:rPr>
              <a:t>Родителите и възпитателите може да намерят това за полезно за разбирането и работата с надарени деца.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sng" strike="noStrike" cap="none" dirty="0" smtClean="0">
                <a:solidFill>
                  <a:schemeClr val="dk1"/>
                </a:solidFill>
                <a:effectLst/>
                <a:latin typeface="Calibri"/>
                <a:ea typeface="Calibri"/>
                <a:cs typeface="Calibri"/>
                <a:sym typeface="Calibri"/>
              </a:rPr>
              <a:t>Дискусия: примери от опита на учителите </a:t>
            </a:r>
            <a:endParaRPr lang="en-US" sz="1200" b="1" i="0" u="sng" strike="noStrike" cap="none" dirty="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36</a:t>
            </a:fld>
            <a:endParaRPr/>
          </a:p>
        </p:txBody>
      </p:sp>
    </p:spTree>
    <p:extLst>
      <p:ext uri="{BB962C8B-B14F-4D97-AF65-F5344CB8AC3E}">
        <p14:creationId xmlns:p14="http://schemas.microsoft.com/office/powerpoint/2010/main" val="3834158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ru-RU" sz="1200" b="0" i="0" u="none" strike="noStrike" cap="none" dirty="0" smtClean="0">
                <a:solidFill>
                  <a:schemeClr val="dk1"/>
                </a:solidFill>
                <a:effectLst/>
                <a:latin typeface="Calibri"/>
                <a:ea typeface="Calibri"/>
                <a:cs typeface="Calibri"/>
                <a:sym typeface="Calibri"/>
              </a:rPr>
              <a:t>Интелектуално надарените ученици имат склонността да развиват лоши навици и умения за учене поради липса на образователни предизвикателства през учебните години. Как можем да отговорим на нуждите на ученика? Какво трябва да направим, за да помогнем на ученика да бъде по-ефективен учащ и да му дадем необходимите инструменти? </a:t>
            </a:r>
          </a:p>
          <a:p>
            <a:r>
              <a:rPr lang="ru-RU" sz="1200" b="0" i="0" u="none" strike="noStrike" cap="none" dirty="0" smtClean="0">
                <a:solidFill>
                  <a:schemeClr val="dk1"/>
                </a:solidFill>
                <a:effectLst/>
                <a:latin typeface="Calibri"/>
                <a:ea typeface="Calibri"/>
                <a:cs typeface="Calibri"/>
                <a:sym typeface="Calibri"/>
              </a:rPr>
              <a:t>Поканете участниците да гледат един от тези видеоклипове, за да получат информация по темата (домашна задача). Интелектуално надарените ученици срещат проблеми в училище поради липса на интелектуална стимулация през деня. Надарените деца може да имат проблеми или да бъдат неразбрани. </a:t>
            </a:r>
          </a:p>
          <a:p>
            <a:r>
              <a:rPr lang="ru-RU" sz="1200" b="0" i="0" u="none" strike="noStrike" cap="none" dirty="0" smtClean="0">
                <a:solidFill>
                  <a:schemeClr val="dk1"/>
                </a:solidFill>
                <a:effectLst/>
                <a:latin typeface="Calibri"/>
                <a:ea typeface="Calibri"/>
                <a:cs typeface="Calibri"/>
                <a:sym typeface="Calibri"/>
              </a:rPr>
              <a:t>Трябва да се съсредоточим върху техните силни страни – може да не са добри във всичко през цялото време. Как подкрепяме нашите надарени учащи се? Как могат да водят балансиран живот? Какъв е най-добрият начин да ги научите?</a:t>
            </a:r>
            <a:endParaRPr lang="en-US" sz="1200" b="0" i="0" u="none" strike="noStrike" cap="none" baseline="0" dirty="0" smtClean="0">
              <a:solidFill>
                <a:schemeClr val="dk1"/>
              </a:solidFill>
              <a:latin typeface="Calibri"/>
              <a:ea typeface="Calibri"/>
              <a:cs typeface="Calibri"/>
              <a:sym typeface="Calibri"/>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37</a:t>
            </a:fld>
            <a:endParaRPr/>
          </a:p>
        </p:txBody>
      </p:sp>
    </p:spTree>
    <p:extLst>
      <p:ext uri="{BB962C8B-B14F-4D97-AF65-F5344CB8AC3E}">
        <p14:creationId xmlns:p14="http://schemas.microsoft.com/office/powerpoint/2010/main" val="621697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Надарените ученици процъфтяват и се отличават, когато им се даде шанс да демонстрират своите интерпретации първоначално във формати, които могат да управляват, например визуални формати или чрез физически представяния. Два пъти по-изключителните деца обикновено разчитат на алтернативни форми на комуникация като изграждане на модели, рисуване на картини, разиграване на концепциите си например или дори използване на напредъка в ИТ сектора като дигиталните изкуства. Ето защо проектът InCrea+ е толкова важен.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Става все по-очевидно и това важи не само за надарените, но и за децата с увреждания и всички деца като цяло, че гарантирането</a:t>
            </a:r>
            <a:r>
              <a:rPr lang="ru-RU" sz="1200" b="0" i="0" u="none" strike="noStrike" cap="none" baseline="0" dirty="0" smtClean="0">
                <a:solidFill>
                  <a:schemeClr val="dk1"/>
                </a:solidFill>
                <a:effectLst/>
                <a:latin typeface="Calibri"/>
                <a:ea typeface="Calibri"/>
                <a:cs typeface="Calibri"/>
                <a:sym typeface="Calibri"/>
              </a:rPr>
              <a:t> на това </a:t>
            </a:r>
            <a:r>
              <a:rPr lang="ru-RU" sz="1200" b="0" i="0" u="none" strike="noStrike" cap="none" dirty="0" smtClean="0">
                <a:solidFill>
                  <a:schemeClr val="dk1"/>
                </a:solidFill>
                <a:effectLst/>
                <a:latin typeface="Calibri"/>
                <a:ea typeface="Calibri"/>
                <a:cs typeface="Calibri"/>
                <a:sym typeface="Calibri"/>
              </a:rPr>
              <a:t>всеки да е включен в образователния процес</a:t>
            </a:r>
            <a:r>
              <a:rPr lang="ru-RU" sz="1200" b="0" i="0" u="none" strike="noStrike" cap="none" baseline="0" dirty="0" smtClean="0">
                <a:solidFill>
                  <a:schemeClr val="dk1"/>
                </a:solidFill>
                <a:effectLst/>
                <a:latin typeface="Calibri"/>
                <a:ea typeface="Calibri"/>
                <a:cs typeface="Calibri"/>
                <a:sym typeface="Calibri"/>
              </a:rPr>
              <a:t> като</a:t>
            </a:r>
            <a:r>
              <a:rPr lang="ru-RU" sz="1200" b="0" i="0" u="none" strike="noStrike" cap="none" dirty="0" smtClean="0">
                <a:solidFill>
                  <a:schemeClr val="dk1"/>
                </a:solidFill>
                <a:effectLst/>
                <a:latin typeface="Calibri"/>
                <a:ea typeface="Calibri"/>
                <a:cs typeface="Calibri"/>
                <a:sym typeface="Calibri"/>
              </a:rPr>
              <a:t> достига някои основни нива или стандарти за изпълнение, не целта към която трябва да се насочим. Посоката, в която трябва да полагаме усилия, е всички деца да получат шанс да използват максимално своите нововъзникващи таланти и способности, което изисква специализирано внимание и подкрепа. </a:t>
            </a:r>
            <a:endParaRPr b="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38</a:t>
            </a:fld>
            <a:endParaRPr/>
          </a:p>
        </p:txBody>
      </p:sp>
    </p:spTree>
    <p:extLst>
      <p:ext uri="{BB962C8B-B14F-4D97-AF65-F5344CB8AC3E}">
        <p14:creationId xmlns:p14="http://schemas.microsoft.com/office/powerpoint/2010/main" val="1729571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50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a:t>
            </a:fld>
            <a:endParaRPr/>
          </a:p>
        </p:txBody>
      </p:sp>
    </p:spTree>
    <p:extLst>
      <p:ext uri="{BB962C8B-B14F-4D97-AF65-F5344CB8AC3E}">
        <p14:creationId xmlns:p14="http://schemas.microsoft.com/office/powerpoint/2010/main" val="1291934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bg-BG" sz="1200" b="0" i="0" u="none" strike="noStrike" cap="none" dirty="0" smtClean="0">
                <a:solidFill>
                  <a:schemeClr val="dk1"/>
                </a:solidFill>
                <a:effectLst/>
                <a:latin typeface="Calibri"/>
                <a:ea typeface="Calibri"/>
                <a:cs typeface="Calibri"/>
                <a:sym typeface="Calibri"/>
              </a:rPr>
              <a:t>СЗО обяви на 11 март</a:t>
            </a:r>
            <a:r>
              <a:rPr lang="en-US" sz="1200" b="0" i="0" u="none" strike="noStrike" cap="none" dirty="0" smtClean="0">
                <a:solidFill>
                  <a:schemeClr val="dk1"/>
                </a:solidFill>
                <a:effectLst/>
                <a:latin typeface="Calibri"/>
                <a:ea typeface="Calibri"/>
                <a:cs typeface="Calibri"/>
                <a:sym typeface="Calibri"/>
              </a:rPr>
              <a:t> 2020</a:t>
            </a:r>
            <a:r>
              <a:rPr lang="bg-BG" sz="1200" b="0" i="0" u="none" strike="noStrike" cap="none" dirty="0" smtClean="0">
                <a:solidFill>
                  <a:schemeClr val="dk1"/>
                </a:solidFill>
                <a:effectLst/>
                <a:latin typeface="Calibri"/>
                <a:ea typeface="Calibri"/>
                <a:cs typeface="Calibri"/>
                <a:sym typeface="Calibri"/>
              </a:rPr>
              <a:t>, че заболяването</a:t>
            </a:r>
            <a:r>
              <a:rPr lang="en-US" sz="1200" b="0" i="0" u="none" strike="noStrike" cap="none" dirty="0" smtClean="0">
                <a:solidFill>
                  <a:schemeClr val="dk1"/>
                </a:solidFill>
                <a:effectLst/>
                <a:latin typeface="Calibri"/>
                <a:ea typeface="Calibri"/>
                <a:cs typeface="Calibri"/>
                <a:sym typeface="Calibri"/>
              </a:rPr>
              <a:t>, </a:t>
            </a:r>
            <a:r>
              <a:rPr lang="bg-BG" sz="1200" b="0" i="0" u="none" strike="noStrike" cap="none" dirty="0" smtClean="0">
                <a:solidFill>
                  <a:schemeClr val="dk1"/>
                </a:solidFill>
                <a:effectLst/>
                <a:latin typeface="Calibri"/>
                <a:ea typeface="Calibri"/>
                <a:cs typeface="Calibri"/>
                <a:sym typeface="Calibri"/>
              </a:rPr>
              <a:t>причинявано от </a:t>
            </a:r>
            <a:r>
              <a:rPr lang="en-US" sz="1200" b="0" i="0" u="none" strike="noStrike" cap="none" dirty="0" smtClean="0">
                <a:solidFill>
                  <a:schemeClr val="dk1"/>
                </a:solidFill>
                <a:effectLst/>
                <a:latin typeface="Calibri"/>
                <a:ea typeface="Calibri"/>
                <a:cs typeface="Calibri"/>
                <a:sym typeface="Calibri"/>
              </a:rPr>
              <a:t>Sars-CoV-2 </a:t>
            </a:r>
            <a:r>
              <a:rPr lang="bg-BG" sz="1200" b="0" i="0" u="none" strike="noStrike" cap="none" dirty="0" smtClean="0">
                <a:solidFill>
                  <a:schemeClr val="dk1"/>
                </a:solidFill>
                <a:effectLst/>
                <a:latin typeface="Calibri"/>
                <a:ea typeface="Calibri"/>
                <a:cs typeface="Calibri"/>
                <a:sym typeface="Calibri"/>
              </a:rPr>
              <a:t> следва да се характеризира като пандемия. В тази необичайна и странна ситуация училищата</a:t>
            </a:r>
            <a:r>
              <a:rPr lang="bg-BG" sz="1200" b="0" i="0" u="none" strike="noStrike" cap="none" baseline="0" dirty="0" smtClean="0">
                <a:solidFill>
                  <a:schemeClr val="dk1"/>
                </a:solidFill>
                <a:effectLst/>
                <a:latin typeface="Calibri"/>
                <a:ea typeface="Calibri"/>
                <a:cs typeface="Calibri"/>
                <a:sym typeface="Calibri"/>
              </a:rPr>
              <a:t> трябваше да променят дейността си, за да ограничат рисковете от инфекция. </a:t>
            </a:r>
            <a:r>
              <a:rPr lang="ru-RU" sz="1200" b="0" i="0" u="none" strike="noStrike" cap="none" dirty="0" smtClean="0">
                <a:solidFill>
                  <a:schemeClr val="dk1"/>
                </a:solidFill>
                <a:effectLst/>
                <a:latin typeface="Calibri"/>
                <a:ea typeface="Calibri"/>
                <a:cs typeface="Calibri"/>
                <a:sym typeface="Calibri"/>
              </a:rPr>
              <a:t>Пандемията даде на всеки шанс да разбере по-добре как социалните неравенства могат да се проявят в образователния сектор.</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40</a:t>
            </a:fld>
            <a:endParaRPr/>
          </a:p>
        </p:txBody>
      </p:sp>
    </p:spTree>
    <p:extLst>
      <p:ext uri="{BB962C8B-B14F-4D97-AF65-F5344CB8AC3E}">
        <p14:creationId xmlns:p14="http://schemas.microsoft.com/office/powerpoint/2010/main" val="418838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41</a:t>
            </a:fld>
            <a:endParaRPr/>
          </a:p>
        </p:txBody>
      </p:sp>
    </p:spTree>
    <p:extLst>
      <p:ext uri="{BB962C8B-B14F-4D97-AF65-F5344CB8AC3E}">
        <p14:creationId xmlns:p14="http://schemas.microsoft.com/office/powerpoint/2010/main" val="1386356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42</a:t>
            </a:fld>
            <a:endParaRPr/>
          </a:p>
        </p:txBody>
      </p:sp>
    </p:spTree>
    <p:extLst>
      <p:ext uri="{BB962C8B-B14F-4D97-AF65-F5344CB8AC3E}">
        <p14:creationId xmlns:p14="http://schemas.microsoft.com/office/powerpoint/2010/main" val="1501155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Затварянето на училища оказва значително отрицателно влияние върху академичните постижения и върху социалното и емоционалното обучение (SEL). Заинтересованите страни в образованието се опитаха бързо да разпространят онлайн и други ресурси за дистанционно обучение, предлагайки уроци чрез интернет, телевизия и радио, както и печатни учебни материали, в опит да компенсират загубите от обучение лице в лице.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43</a:t>
            </a:fld>
            <a:endParaRPr/>
          </a:p>
        </p:txBody>
      </p:sp>
    </p:spTree>
    <p:extLst>
      <p:ext uri="{BB962C8B-B14F-4D97-AF65-F5344CB8AC3E}">
        <p14:creationId xmlns:p14="http://schemas.microsoft.com/office/powerpoint/2010/main" val="1963504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Училищата предлагат социални услуги извън академичното обучение, като насърчават записването и задържането на млади хора, които иначе биха могли да бъдат изключени от образованието и обществото. Но тези услуги бяха ограничени по време на пандемията.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44</a:t>
            </a:fld>
            <a:endParaRPr/>
          </a:p>
        </p:txBody>
      </p:sp>
    </p:spTree>
    <p:extLst>
      <p:ext uri="{BB962C8B-B14F-4D97-AF65-F5344CB8AC3E}">
        <p14:creationId xmlns:p14="http://schemas.microsoft.com/office/powerpoint/2010/main" val="660454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Всяка страна трябваше да идентифицира приоритетни предизвикателства при прилагане на мерки за осигуряване на приемственост, равнопоставеност и включване в образованието, докато присъствените часове са преустановени, тези приоритети могат да бъдат включени в следните категории: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Справедливост и приобщаване: съсредоточете се върху най-уязвимите и маргинализирани групи от населението — включително бежанци и мигранти, социално-икономическите групи в най-неравностойно положение и хората с увреждания — както и върху половото разнообразие.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Качество и уместност: фокус върху подобряване на съдържанието на учебните програми (в частност по отношение на здравето и благосъстоянието) и върху специализирана подкрепа за учителите, осигуряване на подходящи договорни и работни условия, обучение на учители за дистанционно обучение и връщане в училище и социално-емоционална подкрепа за работа с учениците и техните семейства.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Образователна система: готовност на образователната система да реагира на кризи, т.е. устойчивост на всички нива.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Интердисциплинарни подходи: планирането и изпълнението са фокусирани не само върху образованието, но и върху здравеопазването, храненето и социалната защита.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Партньорства: сътрудничество между различни сектори и участници за постигане на интегрирана система, фокусирана върху учениците и образователния персонал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45</a:t>
            </a:fld>
            <a:endParaRPr/>
          </a:p>
        </p:txBody>
      </p:sp>
    </p:spTree>
    <p:extLst>
      <p:ext uri="{BB962C8B-B14F-4D97-AF65-F5344CB8AC3E}">
        <p14:creationId xmlns:p14="http://schemas.microsoft.com/office/powerpoint/2010/main" val="428594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Според доклад на ЮНЕСКО «</a:t>
            </a:r>
            <a:r>
              <a:rPr lang="ru-RU" sz="1200" b="1" i="0" u="none" strike="noStrike" cap="none" dirty="0" smtClean="0">
                <a:solidFill>
                  <a:schemeClr val="dk1"/>
                </a:solidFill>
                <a:effectLst/>
                <a:latin typeface="Calibri"/>
                <a:ea typeface="Calibri"/>
                <a:cs typeface="Calibri"/>
                <a:sym typeface="Calibri"/>
              </a:rPr>
              <a:t>Образование: от прекъсване до възстановяване» </a:t>
            </a:r>
            <a:r>
              <a:rPr lang="ru-RU" sz="1200" b="0" i="0" u="none" strike="noStrike" cap="none" dirty="0" smtClean="0">
                <a:solidFill>
                  <a:schemeClr val="dk1"/>
                </a:solidFill>
                <a:effectLst/>
                <a:latin typeface="Calibri"/>
                <a:ea typeface="Calibri"/>
                <a:cs typeface="Calibri"/>
                <a:sym typeface="Calibri"/>
              </a:rPr>
              <a:t>близо половината ученици по света все още са засегнати от частично или пълно закриване на училища, а над 100 милиона нови деца ще паднат под минималното ниво на грамотност в резултат от здравната криза. Отбелязвайки тази първа „годишнина“ от най-голямото прекъсване на образованието в най-новата история, световните министри на образованието, водени от генералния секретар на ООН Антонио Гутериш, решиха да дадат приоритет на възстановяването на образованието, за да избегнат „катастрофа на поколенията“, световното население трябва просто да даде приоритет и защита на образованието и постигане на Целите за устойчиво развитие. </a:t>
            </a:r>
          </a:p>
          <a:p>
            <a:pPr marL="0" lvl="0" indent="0" algn="l" rtl="0">
              <a:lnSpc>
                <a:spcPct val="100000"/>
              </a:lnSpc>
              <a:spcBef>
                <a:spcPts val="0"/>
              </a:spcBef>
              <a:spcAft>
                <a:spcPts val="0"/>
              </a:spcAft>
              <a:buSzPts val="1400"/>
              <a:buNone/>
            </a:pPr>
            <a:endParaRPr lang="ru-RU"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Трите теми от най-голяма загриженост в политическите програми бяха: повторно отваряне на училища и подпомагане на учителите; смекчаване на отпадането и загубите от обучение; и ускоряване на цифровата трансформация. </a:t>
            </a:r>
          </a:p>
          <a:p>
            <a:pPr marL="0" lvl="0" indent="0" algn="l" rtl="0">
              <a:lnSpc>
                <a:spcPct val="100000"/>
              </a:lnSpc>
              <a:spcBef>
                <a:spcPts val="0"/>
              </a:spcBef>
              <a:spcAft>
                <a:spcPts val="0"/>
              </a:spcAft>
              <a:buSzPts val="1400"/>
              <a:buNone/>
            </a:pPr>
            <a:endParaRPr lang="ru-RU"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Правителствата трябва да мобилизират ресурси, както човешки, така и финансови, за да насърчат приобщаването и справедливостта в образованието, формирайки партньорства между родителите/полагащите грижи; учители/професионалисти в областта на образованието; обучители и изследователи; национални, местни и училищни администратори и мениджъри; доставчици на социални услуги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46</a:t>
            </a:fld>
            <a:endParaRPr/>
          </a:p>
        </p:txBody>
      </p:sp>
    </p:spTree>
    <p:extLst>
      <p:ext uri="{BB962C8B-B14F-4D97-AF65-F5344CB8AC3E}">
        <p14:creationId xmlns:p14="http://schemas.microsoft.com/office/powerpoint/2010/main" val="3719773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2805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bg-BG" dirty="0" smtClean="0"/>
              <a:t>Тези въпроси могат да бъдат оставени</a:t>
            </a:r>
            <a:r>
              <a:rPr lang="bg-BG" baseline="0" dirty="0" smtClean="0"/>
              <a:t> за обмисляне и като домашна работа. </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48</a:t>
            </a:fld>
            <a:endParaRPr/>
          </a:p>
        </p:txBody>
      </p:sp>
    </p:spTree>
    <p:extLst>
      <p:ext uri="{BB962C8B-B14F-4D97-AF65-F5344CB8AC3E}">
        <p14:creationId xmlns:p14="http://schemas.microsoft.com/office/powerpoint/2010/main" val="3604514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bg-BG" dirty="0" smtClean="0"/>
              <a:t>Тези въпроси могат да бъдат оставени</a:t>
            </a:r>
            <a:r>
              <a:rPr lang="bg-BG" baseline="0" dirty="0" smtClean="0"/>
              <a:t> за обмисляне и като домашна работа. </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49</a:t>
            </a:fld>
            <a:endParaRPr/>
          </a:p>
        </p:txBody>
      </p:sp>
    </p:spTree>
    <p:extLst>
      <p:ext uri="{BB962C8B-B14F-4D97-AF65-F5344CB8AC3E}">
        <p14:creationId xmlns:p14="http://schemas.microsoft.com/office/powerpoint/2010/main" val="94528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В </a:t>
            </a:r>
            <a:r>
              <a:rPr lang="bg-BG" sz="1200" b="0" i="0" u="none" strike="noStrike" cap="none" dirty="0" smtClean="0">
                <a:solidFill>
                  <a:schemeClr val="dk1"/>
                </a:solidFill>
                <a:effectLst/>
                <a:latin typeface="Calibri"/>
                <a:ea typeface="Calibri"/>
                <a:cs typeface="Calibri"/>
                <a:sym typeface="Calibri"/>
              </a:rPr>
              <a:t>този</a:t>
            </a:r>
            <a:r>
              <a:rPr lang="bg-BG" sz="1200" b="0" i="0" u="none" strike="noStrike" cap="none" baseline="0" dirty="0" smtClean="0">
                <a:solidFill>
                  <a:schemeClr val="dk1"/>
                </a:solidFill>
                <a:effectLst/>
                <a:latin typeface="Calibri"/>
                <a:ea typeface="Calibri"/>
                <a:cs typeface="Calibri"/>
                <a:sym typeface="Calibri"/>
              </a:rPr>
              <a:t> </a:t>
            </a:r>
            <a:r>
              <a:rPr lang="ru-RU" sz="1200" b="0" i="0" u="none" strike="noStrike" cap="none" dirty="0" smtClean="0">
                <a:solidFill>
                  <a:schemeClr val="dk1"/>
                </a:solidFill>
                <a:effectLst/>
                <a:latin typeface="Calibri"/>
                <a:ea typeface="Calibri"/>
                <a:cs typeface="Calibri"/>
                <a:sym typeface="Calibri"/>
              </a:rPr>
              <a:t>бързо развиващ се свят, белязан от глобализация и многообразие, въпросът за приобщаването и образованието се превърна в една от фокусните точки на изследванията, иновациите и практиката. </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1005705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20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Тези предизвикателства могат да имат общи характеристики отнасящи се до неравенството (като увреждане, етническа принадлежност, език, миграция, разселване, пол и религия), но други са свързани с географски и икономически контекст и, например бедността, всички те чувствително интензифицирани от Covid-19 пандемията. </a:t>
            </a:r>
            <a:endParaRPr lang="en-US" noProof="0"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425924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89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ea typeface="Calibri"/>
                <a:cs typeface="Calibri"/>
                <a:sym typeface="Calibri"/>
              </a:rPr>
              <a:t>Миграцията е преобладаваща в Европа поради различни причини: конфликти за сигурността, икономическа криза, глобална мобилност, възможности за работа. Цели семейства, които идват от други култури, раси, произход и религиозни вярвания, сега живеят в Европа и децата им учат в местните училища. Дейност с групата (моля изберете само едно): </a:t>
            </a:r>
          </a:p>
          <a:p>
            <a:pPr marL="0" lvl="0" indent="0" algn="l" rtl="0">
              <a:lnSpc>
                <a:spcPct val="100000"/>
              </a:lnSpc>
              <a:spcBef>
                <a:spcPts val="0"/>
              </a:spcBef>
              <a:spcAft>
                <a:spcPts val="0"/>
              </a:spcAft>
              <a:buSzPts val="1400"/>
              <a:buNone/>
            </a:pPr>
            <a:r>
              <a:rPr lang="ru-RU" sz="1200" b="0" i="0" u="none" strike="noStrike" cap="none" dirty="0" smtClean="0">
                <a:solidFill>
                  <a:schemeClr val="dk1"/>
                </a:solidFill>
                <a:effectLst/>
                <a:latin typeface="Calibri"/>
                <a:cs typeface="Calibri"/>
                <a:sym typeface="Calibri"/>
              </a:rPr>
              <a:t>- </a:t>
            </a:r>
            <a:r>
              <a:rPr lang="en-US" dirty="0" smtClean="0"/>
              <a:t>3 </a:t>
            </a:r>
            <a:r>
              <a:rPr lang="bg-BG" dirty="0" smtClean="0"/>
              <a:t>неща </a:t>
            </a:r>
            <a:r>
              <a:rPr lang="en-US" dirty="0" smtClean="0"/>
              <a:t>– </a:t>
            </a:r>
            <a:r>
              <a:rPr lang="bg-BG" dirty="0" smtClean="0"/>
              <a:t>дискусия, която може да</a:t>
            </a:r>
            <a:r>
              <a:rPr lang="bg-BG" baseline="0" dirty="0" smtClean="0"/>
              <a:t> помогне на хората да разберат какво означава изведнъж да трябва да напуснеш своя дом</a:t>
            </a:r>
            <a:r>
              <a:rPr lang="en-US" dirty="0" smtClean="0"/>
              <a:t>. </a:t>
            </a:r>
            <a:r>
              <a:rPr lang="bg-BG" dirty="0" smtClean="0"/>
              <a:t>Инфо тук</a:t>
            </a:r>
            <a:r>
              <a:rPr lang="en-US" dirty="0" smtClean="0"/>
              <a:t>: </a:t>
            </a:r>
            <a:r>
              <a:rPr lang="en-US" dirty="0" smtClean="0"/>
              <a:t>https://www.coe.int/en/web/compass/3-things</a:t>
            </a:r>
          </a:p>
          <a:p>
            <a:pPr marL="0" lvl="0" indent="0" algn="l" rtl="0">
              <a:lnSpc>
                <a:spcPct val="100000"/>
              </a:lnSpc>
              <a:spcBef>
                <a:spcPts val="0"/>
              </a:spcBef>
              <a:spcAft>
                <a:spcPts val="0"/>
              </a:spcAft>
              <a:buSzPts val="1400"/>
              <a:buFont typeface="Arial" panose="020B0604020202020204" pitchFamily="34" charset="0"/>
              <a:buNone/>
            </a:pPr>
            <a:r>
              <a:rPr lang="bg-BG" dirty="0" smtClean="0"/>
              <a:t>- Мога ли да вляза? Бежанци, отивайте си вкъщи!</a:t>
            </a:r>
            <a:r>
              <a:rPr lang="bg-BG" baseline="0" dirty="0" smtClean="0"/>
              <a:t> Те биха го направили ако можеха</a:t>
            </a:r>
            <a:r>
              <a:rPr lang="en-US" dirty="0" smtClean="0"/>
              <a:t>. </a:t>
            </a:r>
            <a:r>
              <a:rPr lang="en-US" dirty="0" smtClean="0"/>
              <a:t>Info at: https://www.coe.int/en/web/compass/can-i-come-in-</a:t>
            </a: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41508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214430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4">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5">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6">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oW53zvWBq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9zyqcuQVaf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5Kkf-6o1q4Q"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Ur64bToMpv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bdeYbv4oCM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IgNiSish5Xo" TargetMode="External"/><Relationship Id="rId7" Type="http://schemas.microsoft.com/office/2007/relationships/hdphoto" Target="../media/hdphoto1.wdp"/><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bdeYbv4oCME" TargetMode="External"/><Relationship Id="rId4" Type="http://schemas.openxmlformats.org/officeDocument/2006/relationships/hyperlink" Target="https://www.youtube.com/watch?v=ZIPsPRaZP6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78" y="3469138"/>
            <a:ext cx="9138528" cy="954067"/>
          </a:xfrm>
          <a:prstGeom prst="rect">
            <a:avLst/>
          </a:prstGeom>
          <a:noFill/>
          <a:ln>
            <a:noFill/>
          </a:ln>
        </p:spPr>
        <p:txBody>
          <a:bodyPr spcFirstLastPara="1" wrap="square" lIns="91425" tIns="45700" rIns="91425" bIns="45700" anchor="t" anchorCtr="0">
            <a:spAutoFit/>
          </a:bodyPr>
          <a:lstStyle/>
          <a:p>
            <a:pPr algn="ctr"/>
            <a:r>
              <a:rPr lang="en-US" sz="2800" b="1" u="sng" dirty="0" err="1">
                <a:solidFill>
                  <a:srgbClr val="FFC000"/>
                </a:solidFill>
              </a:rPr>
              <a:t>Приобщаващо</a:t>
            </a:r>
            <a:r>
              <a:rPr lang="en-US" sz="2800" b="1" u="sng" dirty="0">
                <a:solidFill>
                  <a:srgbClr val="FFC000"/>
                </a:solidFill>
              </a:rPr>
              <a:t> </a:t>
            </a:r>
            <a:r>
              <a:rPr lang="en-US" sz="2800" b="1" u="sng" dirty="0" err="1">
                <a:solidFill>
                  <a:srgbClr val="FFC000"/>
                </a:solidFill>
              </a:rPr>
              <a:t>творчество</a:t>
            </a:r>
            <a:r>
              <a:rPr lang="en-US" sz="2800" b="1" u="sng" dirty="0">
                <a:solidFill>
                  <a:srgbClr val="FFC000"/>
                </a:solidFill>
              </a:rPr>
              <a:t> </a:t>
            </a:r>
            <a:r>
              <a:rPr lang="en-US" sz="2800" b="1" u="sng" dirty="0" err="1">
                <a:solidFill>
                  <a:srgbClr val="FFC000"/>
                </a:solidFill>
              </a:rPr>
              <a:t>чрез</a:t>
            </a:r>
            <a:r>
              <a:rPr lang="en-US" sz="2800" b="1" u="sng" dirty="0">
                <a:solidFill>
                  <a:srgbClr val="FFC000"/>
                </a:solidFill>
              </a:rPr>
              <a:t> </a:t>
            </a:r>
            <a:r>
              <a:rPr lang="en-US" sz="2800" b="1" u="sng" dirty="0" err="1">
                <a:solidFill>
                  <a:srgbClr val="FFC000"/>
                </a:solidFill>
              </a:rPr>
              <a:t>образователно</a:t>
            </a:r>
            <a:r>
              <a:rPr lang="en-US" sz="2800" b="1" u="sng" dirty="0">
                <a:solidFill>
                  <a:srgbClr val="FFC000"/>
                </a:solidFill>
              </a:rPr>
              <a:t> </a:t>
            </a:r>
            <a:r>
              <a:rPr lang="en-US" sz="2800" b="1" u="sng" dirty="0" err="1">
                <a:solidFill>
                  <a:srgbClr val="FFC000"/>
                </a:solidFill>
              </a:rPr>
              <a:t>създаване</a:t>
            </a:r>
            <a:r>
              <a:rPr lang="en-US" sz="2800" b="1" u="sng" dirty="0">
                <a:solidFill>
                  <a:srgbClr val="FFC000"/>
                </a:solidFill>
              </a:rPr>
              <a:t> </a:t>
            </a:r>
            <a:r>
              <a:rPr lang="en-US" sz="2800" b="1" u="sng" dirty="0" err="1">
                <a:solidFill>
                  <a:srgbClr val="FFC000"/>
                </a:solidFill>
              </a:rPr>
              <a:t>на</a:t>
            </a:r>
            <a:r>
              <a:rPr lang="en-US" sz="2800" b="1" u="sng" dirty="0">
                <a:solidFill>
                  <a:srgbClr val="FFC000"/>
                </a:solidFill>
              </a:rPr>
              <a:t> </a:t>
            </a:r>
            <a:r>
              <a:rPr lang="en-US" sz="2800" b="1" u="sng" dirty="0" err="1">
                <a:solidFill>
                  <a:srgbClr val="FFC000"/>
                </a:solidFill>
              </a:rPr>
              <a:t>изкуство</a:t>
            </a:r>
            <a:endParaRPr lang="en-US" sz="2800" u="sng" dirty="0">
              <a:solidFill>
                <a:srgbClr val="FFC000"/>
              </a:solidFill>
            </a:endParaRPr>
          </a:p>
        </p:txBody>
      </p:sp>
      <p:sp>
        <p:nvSpPr>
          <p:cNvPr id="35" name="Google Shape;35;p1"/>
          <p:cNvSpPr/>
          <p:nvPr/>
        </p:nvSpPr>
        <p:spPr>
          <a:xfrm>
            <a:off x="3736845" y="4579018"/>
            <a:ext cx="4547993" cy="5058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bg-BG" sz="2000" b="1" dirty="0" smtClean="0">
                <a:solidFill>
                  <a:schemeClr val="dk1"/>
                </a:solidFill>
                <a:latin typeface="Helvetica Neue"/>
                <a:ea typeface="Helvetica Neue"/>
                <a:cs typeface="Helvetica Neue"/>
                <a:sym typeface="Helvetica Neue"/>
              </a:rPr>
              <a:t>ОБУЧЕНИЕ ПО УЧЕБНАТА ПРОГРАМА</a:t>
            </a:r>
            <a:endParaRPr lang="es-ES" sz="2000" b="1" dirty="0" smtClean="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37669" y="1553997"/>
            <a:ext cx="11450700" cy="3180564"/>
          </a:xfrm>
          <a:prstGeom prst="rect">
            <a:avLst/>
          </a:prstGeom>
          <a:noFill/>
          <a:ln>
            <a:noFill/>
          </a:ln>
        </p:spPr>
        <p:txBody>
          <a:bodyPr spcFirstLastPara="1" wrap="square" lIns="91425" tIns="45700" rIns="91425" bIns="45700" anchor="t" anchorCtr="0">
            <a:noAutofit/>
          </a:bodyPr>
          <a:lstStyle/>
          <a:p>
            <a:r>
              <a:rPr lang="bg-BG" sz="2800" b="1" i="0" u="none" strike="noStrike" cap="none" dirty="0" smtClean="0">
                <a:solidFill>
                  <a:schemeClr val="accent2">
                    <a:lumMod val="75000"/>
                  </a:schemeClr>
                </a:solidFill>
                <a:latin typeface="Helvetica Neue" panose="020B0604020202020204" charset="0"/>
                <a:ea typeface="Helvetica Neue"/>
                <a:cs typeface="Helvetica Neue"/>
                <a:sym typeface="Helvetica Neue"/>
              </a:rPr>
              <a:t>Езикови бариери</a:t>
            </a:r>
            <a:endParaRPr lang="en-US" sz="2800" b="1" i="0" u="none" strike="noStrike" cap="none" dirty="0" smtClean="0">
              <a:solidFill>
                <a:schemeClr val="accent2">
                  <a:lumMod val="75000"/>
                </a:schemeClr>
              </a:solidFill>
              <a:latin typeface="Helvetica Neue" panose="020B0604020202020204" charset="0"/>
              <a:ea typeface="Helvetica Neue"/>
              <a:cs typeface="Helvetica Neue"/>
              <a:sym typeface="Helvetica Neue"/>
            </a:endParaRPr>
          </a:p>
          <a:p>
            <a:pPr marL="914400" indent="-514350">
              <a:buClr>
                <a:schemeClr val="accent2">
                  <a:lumMod val="75000"/>
                </a:schemeClr>
              </a:buClr>
              <a:buFont typeface="Wingdings" panose="05000000000000000000" pitchFamily="2" charset="2"/>
              <a:buChar char="v"/>
            </a:pPr>
            <a:r>
              <a:rPr lang="bg-BG" sz="2000" dirty="0" smtClean="0">
                <a:latin typeface="Helvetica Neue" panose="020B0604020202020204" charset="0"/>
              </a:rPr>
              <a:t>Едно от основните предизвикателства пред ПО</a:t>
            </a:r>
            <a:endParaRPr lang="en-US" sz="2000" dirty="0" smtClean="0">
              <a:latin typeface="Helvetica Neue" panose="020B0604020202020204" charset="0"/>
            </a:endParaRPr>
          </a:p>
          <a:p>
            <a:pPr marL="400050"/>
            <a:endParaRPr lang="en-US" sz="2000" b="1" dirty="0" smtClean="0">
              <a:solidFill>
                <a:schemeClr val="tx1"/>
              </a:solidFill>
              <a:latin typeface="Helvetica Neue" panose="020B0604020202020204" charset="0"/>
              <a:ea typeface="Helvetica Neue"/>
              <a:cs typeface="Helvetica Neue"/>
              <a:sym typeface="Helvetica Neue"/>
            </a:endParaRPr>
          </a:p>
          <a:p>
            <a:pPr algn="just"/>
            <a:r>
              <a:rPr lang="bg-BG" sz="1800" b="1" dirty="0" smtClean="0">
                <a:solidFill>
                  <a:schemeClr val="tx1"/>
                </a:solidFill>
                <a:latin typeface="Helvetica Neue" panose="020B0604020202020204" charset="0"/>
                <a:ea typeface="Helvetica Neue"/>
                <a:cs typeface="Helvetica Neue"/>
                <a:sym typeface="Helvetica Neue"/>
              </a:rPr>
              <a:t>Какви са основните проблеми свързани с езиковите бариери за </a:t>
            </a:r>
            <a:r>
              <a:rPr lang="bg-BG" sz="1800" b="1" dirty="0" err="1" smtClean="0">
                <a:solidFill>
                  <a:schemeClr val="tx1"/>
                </a:solidFill>
                <a:latin typeface="Helvetica Neue" panose="020B0604020202020204" charset="0"/>
                <a:ea typeface="Helvetica Neue"/>
                <a:cs typeface="Helvetica Neue"/>
                <a:sym typeface="Helvetica Neue"/>
              </a:rPr>
              <a:t>мигрантските</a:t>
            </a:r>
            <a:r>
              <a:rPr lang="bg-BG" sz="1800" b="1" dirty="0" smtClean="0">
                <a:solidFill>
                  <a:schemeClr val="tx1"/>
                </a:solidFill>
                <a:latin typeface="Helvetica Neue" panose="020B0604020202020204" charset="0"/>
                <a:ea typeface="Helvetica Neue"/>
                <a:cs typeface="Helvetica Neue"/>
                <a:sym typeface="Helvetica Neue"/>
              </a:rPr>
              <a:t> ученици?</a:t>
            </a:r>
          </a:p>
          <a:p>
            <a:pPr marL="860425" lvl="0" indent="-460375">
              <a:buClr>
                <a:schemeClr val="accent2">
                  <a:lumMod val="75000"/>
                </a:schemeClr>
              </a:buClr>
              <a:buFont typeface="Courier New" panose="02070309020205020404" pitchFamily="49" charset="0"/>
              <a:buChar char="o"/>
            </a:pPr>
            <a:r>
              <a:rPr lang="bg-BG" sz="1800" dirty="0" smtClean="0">
                <a:latin typeface="Helvetica Neue" panose="020B0604020202020204" charset="0"/>
              </a:rPr>
              <a:t>Не са способни да разбират материала и имат нужда от повторение</a:t>
            </a:r>
            <a:endParaRPr lang="en-US" sz="1800" dirty="0">
              <a:latin typeface="Helvetica Neue" panose="020B0604020202020204" charset="0"/>
            </a:endParaRPr>
          </a:p>
          <a:p>
            <a:pPr marL="860425" lvl="0" indent="-460375">
              <a:buClr>
                <a:schemeClr val="accent2">
                  <a:lumMod val="75000"/>
                </a:schemeClr>
              </a:buClr>
              <a:buFont typeface="Courier New" panose="02070309020205020404" pitchFamily="49" charset="0"/>
              <a:buChar char="o"/>
            </a:pPr>
            <a:r>
              <a:rPr lang="bg-BG" sz="1800" dirty="0" smtClean="0">
                <a:latin typeface="Helvetica Neue" panose="020B0604020202020204" charset="0"/>
              </a:rPr>
              <a:t>Намалена самоувереност</a:t>
            </a:r>
            <a:endParaRPr lang="en-US" sz="1800" dirty="0" smtClean="0">
              <a:latin typeface="Helvetica Neue" panose="020B0604020202020204" charset="0"/>
            </a:endParaRPr>
          </a:p>
          <a:p>
            <a:pPr marL="860425" lvl="0" indent="-460375">
              <a:buClr>
                <a:schemeClr val="accent2">
                  <a:lumMod val="75000"/>
                </a:schemeClr>
              </a:buClr>
              <a:buFont typeface="Courier New" panose="02070309020205020404" pitchFamily="49" charset="0"/>
              <a:buChar char="o"/>
            </a:pPr>
            <a:r>
              <a:rPr lang="bg-BG" sz="1800" dirty="0" smtClean="0">
                <a:latin typeface="Helvetica Neue" panose="020B0604020202020204" charset="0"/>
              </a:rPr>
              <a:t>Допълнителни часове след училище за да избегнат изоставане</a:t>
            </a:r>
            <a:endParaRPr lang="bg-BG" sz="1800" dirty="0">
              <a:latin typeface="Helvetica Neue" panose="020B0604020202020204" charset="0"/>
            </a:endParaRPr>
          </a:p>
          <a:p>
            <a:pPr marL="860425" lvl="0" indent="-460375">
              <a:buClr>
                <a:schemeClr val="accent2">
                  <a:lumMod val="75000"/>
                </a:schemeClr>
              </a:buClr>
              <a:buFont typeface="Courier New" panose="02070309020205020404" pitchFamily="49" charset="0"/>
              <a:buChar char="o"/>
            </a:pPr>
            <a:r>
              <a:rPr lang="bg-BG" sz="1800" dirty="0" smtClean="0">
                <a:latin typeface="Helvetica Neue" panose="020B0604020202020204" charset="0"/>
              </a:rPr>
              <a:t>Борят се със социални проблеми и изключване</a:t>
            </a:r>
            <a:endParaRPr lang="en-US" sz="1800" dirty="0" smtClean="0">
              <a:latin typeface="Helvetica Neue" panose="020B0604020202020204" charset="0"/>
            </a:endParaRPr>
          </a:p>
          <a:p>
            <a:pPr marL="400050"/>
            <a:endParaRPr lang="en-US" sz="1800" b="1" dirty="0" smtClean="0">
              <a:solidFill>
                <a:schemeClr val="accent2">
                  <a:lumMod val="75000"/>
                </a:schemeClr>
              </a:solidFill>
              <a:latin typeface="Helvetica Neue" panose="020B0604020202020204" charset="0"/>
              <a:ea typeface="Helvetica Neue"/>
              <a:cs typeface="Helvetica Neue"/>
              <a:sym typeface="Helvetica Neue"/>
            </a:endParaRPr>
          </a:p>
          <a:p>
            <a:r>
              <a:rPr lang="bg-BG" sz="1800" b="1" dirty="0" smtClean="0">
                <a:solidFill>
                  <a:schemeClr val="tx1"/>
                </a:solidFill>
                <a:latin typeface="Helvetica Neue" panose="020B0604020202020204" charset="0"/>
                <a:ea typeface="Helvetica Neue"/>
                <a:cs typeface="Helvetica Neue"/>
                <a:sym typeface="Helvetica Neue"/>
              </a:rPr>
              <a:t>Проблеми причинени от езиковите бариери за другите страни</a:t>
            </a:r>
            <a:r>
              <a:rPr lang="en-US" sz="1800" b="1" dirty="0" smtClean="0">
                <a:solidFill>
                  <a:schemeClr val="tx1"/>
                </a:solidFill>
                <a:latin typeface="Helvetica Neue" panose="020B0604020202020204" charset="0"/>
                <a:ea typeface="Helvetica Neue"/>
                <a:cs typeface="Helvetica Neue"/>
                <a:sym typeface="Helvetica Neue"/>
              </a:rPr>
              <a:t>:</a:t>
            </a:r>
            <a:endParaRPr lang="en-US" sz="1800" b="1" dirty="0">
              <a:solidFill>
                <a:schemeClr val="tx1"/>
              </a:solidFill>
              <a:latin typeface="Helvetica Neue" panose="020B0604020202020204" charset="0"/>
              <a:ea typeface="Helvetica Neue"/>
              <a:cs typeface="Helvetica Neue"/>
              <a:sym typeface="Helvetica Neue"/>
            </a:endParaRPr>
          </a:p>
          <a:p>
            <a:pPr marL="798513" lvl="0" indent="-398463">
              <a:buClr>
                <a:schemeClr val="accent2">
                  <a:lumMod val="75000"/>
                </a:schemeClr>
              </a:buClr>
              <a:buFont typeface="Courier New" panose="02070309020205020404" pitchFamily="49" charset="0"/>
              <a:buChar char="o"/>
            </a:pPr>
            <a:r>
              <a:rPr lang="bg-BG" sz="1800" dirty="0" smtClean="0">
                <a:latin typeface="Helvetica Neue" panose="020B0604020202020204" charset="0"/>
              </a:rPr>
              <a:t>Учителите и останалите деца от класа</a:t>
            </a:r>
            <a:endParaRPr lang="en-US" sz="1800" dirty="0">
              <a:latin typeface="Helvetica Neue" panose="020B0604020202020204" charset="0"/>
            </a:endParaRPr>
          </a:p>
          <a:p>
            <a:pPr marL="798513" lvl="0" indent="-398463">
              <a:buClr>
                <a:schemeClr val="accent2">
                  <a:lumMod val="75000"/>
                </a:schemeClr>
              </a:buClr>
              <a:buFont typeface="Courier New" panose="02070309020205020404" pitchFamily="49" charset="0"/>
              <a:buChar char="o"/>
            </a:pPr>
            <a:r>
              <a:rPr lang="bg-BG" sz="1800" dirty="0" smtClean="0">
                <a:latin typeface="Helvetica Neue" panose="020B0604020202020204" charset="0"/>
              </a:rPr>
              <a:t>Родителите в комуникацията им с учителите, липса на превод</a:t>
            </a:r>
            <a:endParaRPr lang="en-US" sz="1800" dirty="0">
              <a:latin typeface="Helvetica Neue" panose="020B0604020202020204" charset="0"/>
            </a:endParaRPr>
          </a:p>
          <a:p>
            <a:pPr marL="400050" lvl="0">
              <a:buClr>
                <a:schemeClr val="accent2">
                  <a:lumMod val="75000"/>
                </a:schemeClr>
              </a:buClr>
            </a:pPr>
            <a:endParaRPr lang="en-US" sz="2000" dirty="0" smtClean="0">
              <a:latin typeface="Helvetica Neue" panose="020B0604020202020204" charset="0"/>
            </a:endParaRPr>
          </a:p>
          <a:p>
            <a:pPr marL="860425" lvl="0" indent="-460375"/>
            <a:endParaRPr lang="en-US" sz="2000" dirty="0"/>
          </a:p>
          <a:p>
            <a:pPr marL="400050"/>
            <a:endParaRPr lang="en-US" sz="2000" b="1" dirty="0" smtClean="0">
              <a:solidFill>
                <a:schemeClr val="tx1"/>
              </a:solidFill>
              <a:latin typeface="Helvetica Neue"/>
              <a:ea typeface="Helvetica Neue"/>
              <a:cs typeface="Helvetica Neue"/>
              <a:sym typeface="Helvetica Neue"/>
            </a:endParaRPr>
          </a:p>
          <a:p>
            <a:pPr marL="400050"/>
            <a:r>
              <a:rPr lang="en-US" sz="2000" b="1" dirty="0" smtClean="0">
                <a:solidFill>
                  <a:schemeClr val="tx1"/>
                </a:solidFill>
                <a:latin typeface="Helvetica Neue"/>
                <a:ea typeface="Helvetica Neue"/>
                <a:cs typeface="Helvetica Neue"/>
                <a:sym typeface="Helvetica Neue"/>
              </a:rPr>
              <a:t> </a:t>
            </a:r>
            <a:endParaRPr sz="2000" b="1" i="0" u="none" strike="noStrike" cap="none" dirty="0">
              <a:solidFill>
                <a:schemeClr val="tx1"/>
              </a:solidFill>
              <a:latin typeface="Helvetica Neue"/>
              <a:ea typeface="Helvetica Neue"/>
              <a:cs typeface="Helvetica Neue"/>
              <a:sym typeface="Helvetica Neue"/>
            </a:endParaRPr>
          </a:p>
        </p:txBody>
      </p:sp>
      <p:sp>
        <p:nvSpPr>
          <p:cNvPr id="2" name="Rectangle 1"/>
          <p:cNvSpPr/>
          <p:nvPr/>
        </p:nvSpPr>
        <p:spPr>
          <a:xfrm>
            <a:off x="1899139" y="5443575"/>
            <a:ext cx="7210138" cy="646331"/>
          </a:xfrm>
          <a:prstGeom prst="rect">
            <a:avLst/>
          </a:prstGeom>
        </p:spPr>
        <p:txBody>
          <a:bodyPr wrap="square">
            <a:spAutoFit/>
          </a:bodyPr>
          <a:lstStyle/>
          <a:p>
            <a:pPr marL="860425" lvl="0" indent="-460375" algn="just"/>
            <a:r>
              <a:rPr lang="bg-BG" sz="1800" i="1" dirty="0" smtClean="0">
                <a:solidFill>
                  <a:schemeClr val="accent2">
                    <a:lumMod val="75000"/>
                  </a:schemeClr>
                </a:solidFill>
                <a:latin typeface="Helvetica Neue" panose="020B0604020202020204" charset="0"/>
              </a:rPr>
              <a:t>Симулация </a:t>
            </a:r>
            <a:r>
              <a:rPr lang="en-US" sz="1800" i="1" dirty="0" smtClean="0">
                <a:solidFill>
                  <a:schemeClr val="accent2">
                    <a:lumMod val="75000"/>
                  </a:schemeClr>
                </a:solidFill>
                <a:latin typeface="Helvetica Neue" panose="020B0604020202020204" charset="0"/>
              </a:rPr>
              <a:t>:</a:t>
            </a:r>
            <a:r>
              <a:rPr lang="en-US" sz="1800" i="1" dirty="0" smtClean="0">
                <a:latin typeface="Helvetica Neue" panose="020B0604020202020204" charset="0"/>
              </a:rPr>
              <a:t> </a:t>
            </a:r>
            <a:r>
              <a:rPr lang="bg-BG" sz="1800" dirty="0" smtClean="0">
                <a:solidFill>
                  <a:srgbClr val="00B0F0"/>
                </a:solidFill>
                <a:latin typeface="Helvetica Neue" panose="020B0604020202020204" charset="0"/>
              </a:rPr>
              <a:t>Някога имали ли сте проблем заради това, че не знаете езика на страната, в която сте</a:t>
            </a:r>
            <a:r>
              <a:rPr lang="en-US" sz="1800" dirty="0" smtClean="0">
                <a:solidFill>
                  <a:srgbClr val="00B0F0"/>
                </a:solidFill>
                <a:latin typeface="Helvetica Neue" panose="020B0604020202020204" charset="0"/>
              </a:rPr>
              <a:t>? </a:t>
            </a:r>
            <a:r>
              <a:rPr lang="bg-BG" sz="1800" dirty="0" smtClean="0">
                <a:solidFill>
                  <a:srgbClr val="00B0F0"/>
                </a:solidFill>
                <a:latin typeface="Helvetica Neue" panose="020B0604020202020204" charset="0"/>
              </a:rPr>
              <a:t>Как се почувствахте</a:t>
            </a:r>
            <a:r>
              <a:rPr lang="en-US" sz="1800" dirty="0" smtClean="0">
                <a:solidFill>
                  <a:srgbClr val="00B0F0"/>
                </a:solidFill>
                <a:latin typeface="Helvetica Neue" panose="020B0604020202020204" charset="0"/>
              </a:rPr>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621958" y="5400101"/>
            <a:ext cx="1757827" cy="966804"/>
          </a:xfrm>
          <a:prstGeom prst="rect">
            <a:avLst/>
          </a:prstGeom>
        </p:spPr>
      </p:pic>
      <p:sp>
        <p:nvSpPr>
          <p:cNvPr id="8"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3927103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35006" y="1589014"/>
            <a:ext cx="11450700" cy="2246729"/>
          </a:xfrm>
          <a:prstGeom prst="rect">
            <a:avLst/>
          </a:prstGeom>
          <a:noFill/>
          <a:ln>
            <a:noFill/>
          </a:ln>
        </p:spPr>
        <p:txBody>
          <a:bodyPr spcFirstLastPara="1" wrap="square" lIns="91425" tIns="45700" rIns="91425" bIns="45700" anchor="t" anchorCtr="0">
            <a:spAutoFit/>
          </a:bodyPr>
          <a:lstStyle/>
          <a:p>
            <a:pPr algn="just"/>
            <a:r>
              <a:rPr lang="en-US" dirty="0">
                <a:solidFill>
                  <a:schemeClr val="accent2">
                    <a:lumMod val="75000"/>
                  </a:schemeClr>
                </a:solidFill>
              </a:rPr>
              <a:t> </a:t>
            </a:r>
            <a:r>
              <a:rPr lang="bg-BG" sz="2800" b="1" i="0" u="none" strike="noStrike" cap="none" dirty="0" smtClean="0">
                <a:solidFill>
                  <a:schemeClr val="accent2">
                    <a:lumMod val="75000"/>
                  </a:schemeClr>
                </a:solidFill>
                <a:latin typeface="Helvetica Neue"/>
                <a:ea typeface="Helvetica Neue"/>
                <a:cs typeface="Helvetica Neue"/>
                <a:sym typeface="Helvetica Neue"/>
              </a:rPr>
              <a:t>Култура</a:t>
            </a:r>
            <a:endParaRPr lang="en-US" sz="2800" b="1" i="0" u="none" strike="noStrike" cap="none" dirty="0" smtClean="0">
              <a:solidFill>
                <a:schemeClr val="accent2">
                  <a:lumMod val="75000"/>
                </a:schemeClr>
              </a:solidFill>
              <a:latin typeface="Helvetica Neue"/>
              <a:ea typeface="Helvetica Neue"/>
              <a:cs typeface="Helvetica Neue"/>
              <a:sym typeface="Helvetica Neue"/>
            </a:endParaRPr>
          </a:p>
          <a:p>
            <a:pPr marL="568325" lvl="0" algn="just"/>
            <a:endParaRPr lang="en-US" sz="2000" b="1" dirty="0">
              <a:solidFill>
                <a:schemeClr val="tx1"/>
              </a:solidFill>
              <a:latin typeface="Helvetica Neue"/>
              <a:sym typeface="Helvetica Neue"/>
            </a:endParaRPr>
          </a:p>
          <a:p>
            <a:pPr marL="50800" lvl="0" algn="just"/>
            <a:r>
              <a:rPr lang="bg-BG" sz="2000" b="1" dirty="0" smtClean="0">
                <a:latin typeface="Helvetica Neue" panose="020B0604020202020204" charset="0"/>
              </a:rPr>
              <a:t>Многостранни предизвикателства</a:t>
            </a:r>
            <a:endParaRPr lang="en-US" sz="2000" b="1" dirty="0">
              <a:latin typeface="Helvetica Neue" panose="020B0604020202020204" charset="0"/>
            </a:endParaRPr>
          </a:p>
          <a:p>
            <a:pPr marL="1030288" lvl="0" indent="-461963" algn="just">
              <a:buClr>
                <a:schemeClr val="accent2">
                  <a:lumMod val="75000"/>
                </a:schemeClr>
              </a:buClr>
              <a:buFont typeface="Wingdings" panose="05000000000000000000" pitchFamily="2" charset="2"/>
              <a:buChar char="v"/>
            </a:pPr>
            <a:r>
              <a:rPr lang="bg-BG" sz="1800" dirty="0" smtClean="0">
                <a:latin typeface="Helvetica Neue" panose="020B0604020202020204" charset="0"/>
              </a:rPr>
              <a:t>Различна невербална комуникация, която води до недоразумения между учителите и </a:t>
            </a:r>
            <a:r>
              <a:rPr lang="bg-BG" sz="1800" dirty="0" err="1" smtClean="0">
                <a:latin typeface="Helvetica Neue" panose="020B0604020202020204" charset="0"/>
              </a:rPr>
              <a:t>мигрантските</a:t>
            </a:r>
            <a:r>
              <a:rPr lang="bg-BG" sz="1800" dirty="0" smtClean="0">
                <a:latin typeface="Helvetica Neue" panose="020B0604020202020204" charset="0"/>
              </a:rPr>
              <a:t> ученици и между учениците в класа (тормоз, присмех, изключване, </a:t>
            </a:r>
            <a:r>
              <a:rPr lang="bg-BG" sz="1800" dirty="0" err="1" smtClean="0">
                <a:latin typeface="Helvetica Neue" panose="020B0604020202020204" charset="0"/>
              </a:rPr>
              <a:t>фрустрация</a:t>
            </a:r>
            <a:r>
              <a:rPr lang="bg-BG" sz="1800" dirty="0" smtClean="0">
                <a:latin typeface="Helvetica Neue" panose="020B0604020202020204" charset="0"/>
              </a:rPr>
              <a:t>, объркване)</a:t>
            </a:r>
          </a:p>
          <a:p>
            <a:pPr marL="1030288" lvl="0" indent="-461963" algn="just">
              <a:buClr>
                <a:schemeClr val="accent2">
                  <a:lumMod val="75000"/>
                </a:schemeClr>
              </a:buClr>
              <a:buFont typeface="Wingdings" panose="05000000000000000000" pitchFamily="2" charset="2"/>
              <a:buChar char="v"/>
            </a:pPr>
            <a:r>
              <a:rPr lang="bg-BG" sz="1800" dirty="0" smtClean="0">
                <a:latin typeface="Helvetica Neue" panose="020B0604020202020204" charset="0"/>
              </a:rPr>
              <a:t>Стереотипи базирани на погрешно представяне на културните особености на </a:t>
            </a:r>
            <a:r>
              <a:rPr lang="bg-BG" sz="1800" dirty="0" err="1" smtClean="0">
                <a:latin typeface="Helvetica Neue" panose="020B0604020202020204" charset="0"/>
              </a:rPr>
              <a:t>мигрантските</a:t>
            </a:r>
            <a:r>
              <a:rPr lang="bg-BG" sz="1800" dirty="0" smtClean="0">
                <a:latin typeface="Helvetica Neue" panose="020B0604020202020204" charset="0"/>
              </a:rPr>
              <a:t> ученици</a:t>
            </a:r>
          </a:p>
          <a:p>
            <a:pPr marL="1030288" lvl="0" indent="-461963" algn="just">
              <a:buClr>
                <a:schemeClr val="accent2">
                  <a:lumMod val="75000"/>
                </a:schemeClr>
              </a:buClr>
              <a:buFont typeface="Wingdings" panose="05000000000000000000" pitchFamily="2" charset="2"/>
              <a:buChar char="v"/>
            </a:pPr>
            <a:r>
              <a:rPr lang="bg-BG" sz="1800" dirty="0" smtClean="0">
                <a:latin typeface="Helvetica Neue" panose="020B0604020202020204" charset="0"/>
              </a:rPr>
              <a:t>Несигурност свързана със </a:t>
            </a:r>
            <a:r>
              <a:rPr lang="bg-BG" sz="1800" i="1" dirty="0" smtClean="0">
                <a:solidFill>
                  <a:srgbClr val="FF0000"/>
                </a:solidFill>
                <a:latin typeface="Helvetica Neue" panose="020B0604020202020204" charset="0"/>
              </a:rPr>
              <a:t>социалната принадлежност </a:t>
            </a:r>
            <a:r>
              <a:rPr lang="bg-BG" sz="1800" dirty="0" smtClean="0">
                <a:latin typeface="Helvetica Neue" panose="020B0604020202020204" charset="0"/>
              </a:rPr>
              <a:t>- депресия</a:t>
            </a: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1452878" y="4190935"/>
            <a:ext cx="10432828" cy="1815882"/>
          </a:xfrm>
          <a:prstGeom prst="rect">
            <a:avLst/>
          </a:prstGeom>
        </p:spPr>
        <p:txBody>
          <a:bodyPr wrap="square">
            <a:spAutoFit/>
          </a:bodyPr>
          <a:lstStyle/>
          <a:p>
            <a:pPr marL="400050" algn="just"/>
            <a:r>
              <a:rPr lang="bg-BG" sz="1600" i="1" dirty="0" smtClean="0">
                <a:solidFill>
                  <a:schemeClr val="accent2">
                    <a:lumMod val="75000"/>
                  </a:schemeClr>
                </a:solidFill>
                <a:latin typeface="Helvetica Neue"/>
                <a:ea typeface="Helvetica Neue"/>
                <a:cs typeface="Helvetica Neue"/>
                <a:sym typeface="Helvetica Neue"/>
              </a:rPr>
              <a:t>Помислете</a:t>
            </a:r>
            <a:r>
              <a:rPr lang="en-US" sz="1600" dirty="0" smtClean="0">
                <a:solidFill>
                  <a:schemeClr val="tx1"/>
                </a:solidFill>
                <a:latin typeface="Helvetica Neue"/>
                <a:ea typeface="Helvetica Neue"/>
                <a:cs typeface="Helvetica Neue"/>
                <a:sym typeface="Helvetica Neue"/>
              </a:rPr>
              <a:t>: </a:t>
            </a:r>
            <a:r>
              <a:rPr lang="en-US" sz="1600" dirty="0" smtClean="0">
                <a:solidFill>
                  <a:srgbClr val="00B0F0"/>
                </a:solidFill>
                <a:latin typeface="Helvetica Neue"/>
                <a:ea typeface="Helvetica Neue"/>
                <a:cs typeface="Helvetica Neue"/>
                <a:sym typeface="Helvetica Neue"/>
              </a:rPr>
              <a:t>1</a:t>
            </a:r>
            <a:r>
              <a:rPr lang="en-US" sz="1600" dirty="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Гледайте няколко сцени от това </a:t>
            </a:r>
            <a:r>
              <a:rPr lang="en-US" sz="1600" dirty="0" smtClean="0">
                <a:solidFill>
                  <a:srgbClr val="00B0F0"/>
                </a:solidFill>
                <a:latin typeface="Helvetica Neue"/>
                <a:ea typeface="Helvetica Neue"/>
                <a:cs typeface="Helvetica Neue"/>
                <a:sym typeface="Helvetica Neue"/>
                <a:hlinkClick r:id="rId3"/>
              </a:rPr>
              <a:t>video</a:t>
            </a:r>
            <a:r>
              <a:rPr lang="en-US" sz="1600" dirty="0" smtClean="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и ги обсъдете в групата си</a:t>
            </a:r>
            <a:r>
              <a:rPr lang="en-US" sz="1600" dirty="0" smtClean="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Дайте и други примери за недоразумения причинени от жестове  в различни култури</a:t>
            </a:r>
            <a:r>
              <a:rPr lang="en-US" sz="1600" dirty="0" smtClean="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Какви може да са последствията когато човек не познава тези различия?</a:t>
            </a:r>
            <a:endParaRPr lang="en-US" sz="1600" dirty="0" smtClean="0">
              <a:solidFill>
                <a:srgbClr val="00B0F0"/>
              </a:solidFill>
              <a:latin typeface="Helvetica Neue"/>
              <a:ea typeface="Helvetica Neue"/>
              <a:cs typeface="Helvetica Neue"/>
              <a:sym typeface="Helvetica Neue"/>
            </a:endParaRPr>
          </a:p>
          <a:p>
            <a:pPr marL="400050" algn="just"/>
            <a:r>
              <a:rPr lang="en-US" sz="1600" dirty="0" smtClean="0">
                <a:solidFill>
                  <a:srgbClr val="00B0F0"/>
                </a:solidFill>
                <a:latin typeface="Helvetica Neue"/>
                <a:ea typeface="Helvetica Neue"/>
                <a:cs typeface="Helvetica Neue"/>
                <a:sym typeface="Helvetica Neue"/>
              </a:rPr>
              <a:t>What </a:t>
            </a:r>
            <a:r>
              <a:rPr lang="en-US" sz="1600" dirty="0">
                <a:solidFill>
                  <a:srgbClr val="00B0F0"/>
                </a:solidFill>
                <a:latin typeface="Helvetica Neue"/>
                <a:ea typeface="Helvetica Neue"/>
                <a:cs typeface="Helvetica Neue"/>
                <a:sym typeface="Helvetica Neue"/>
              </a:rPr>
              <a:t>artistic techniques </a:t>
            </a:r>
            <a:r>
              <a:rPr lang="en-US" sz="1600" dirty="0" smtClean="0">
                <a:solidFill>
                  <a:srgbClr val="00B0F0"/>
                </a:solidFill>
                <a:latin typeface="Helvetica Neue"/>
                <a:ea typeface="Helvetica Neue"/>
                <a:cs typeface="Helvetica Neue"/>
                <a:sym typeface="Helvetica Neue"/>
              </a:rPr>
              <a:t>could you </a:t>
            </a:r>
            <a:r>
              <a:rPr lang="en-US" sz="1600" dirty="0">
                <a:solidFill>
                  <a:srgbClr val="00B0F0"/>
                </a:solidFill>
                <a:latin typeface="Helvetica Neue"/>
                <a:ea typeface="Helvetica Neue"/>
                <a:cs typeface="Helvetica Neue"/>
                <a:sym typeface="Helvetica Neue"/>
              </a:rPr>
              <a:t>use to raise your students’ awareness </a:t>
            </a:r>
            <a:r>
              <a:rPr lang="en-US" sz="1600" dirty="0" smtClean="0">
                <a:solidFill>
                  <a:srgbClr val="00B0F0"/>
                </a:solidFill>
                <a:latin typeface="Helvetica Neue"/>
                <a:ea typeface="Helvetica Neue"/>
                <a:cs typeface="Helvetica Neue"/>
                <a:sym typeface="Helvetica Neue"/>
              </a:rPr>
              <a:t>about </a:t>
            </a:r>
            <a:r>
              <a:rPr lang="en-US" sz="1600" dirty="0">
                <a:solidFill>
                  <a:srgbClr val="00B0F0"/>
                </a:solidFill>
                <a:latin typeface="Helvetica Neue"/>
                <a:ea typeface="Helvetica Neue"/>
                <a:cs typeface="Helvetica Neue"/>
                <a:sym typeface="Helvetica Neue"/>
              </a:rPr>
              <a:t>such cultural </a:t>
            </a:r>
            <a:r>
              <a:rPr lang="en-US" sz="1600" dirty="0" smtClean="0">
                <a:solidFill>
                  <a:srgbClr val="00B0F0"/>
                </a:solidFill>
                <a:latin typeface="Helvetica Neue"/>
                <a:ea typeface="Helvetica Neue"/>
                <a:cs typeface="Helvetica Neue"/>
                <a:sym typeface="Helvetica Neue"/>
              </a:rPr>
              <a:t>differences?</a:t>
            </a:r>
            <a:endParaRPr lang="en-US" sz="1600" dirty="0">
              <a:solidFill>
                <a:srgbClr val="00B0F0"/>
              </a:solidFill>
              <a:latin typeface="Helvetica Neue"/>
              <a:ea typeface="Helvetica Neue"/>
              <a:cs typeface="Helvetica Neue"/>
              <a:sym typeface="Helvetica Neue"/>
            </a:endParaRPr>
          </a:p>
          <a:p>
            <a:pPr marL="400050" algn="just"/>
            <a:r>
              <a:rPr lang="en-US" sz="1600" dirty="0">
                <a:solidFill>
                  <a:srgbClr val="00B0F0"/>
                </a:solidFill>
                <a:latin typeface="Helvetica Neue"/>
                <a:ea typeface="Helvetica Neue"/>
                <a:cs typeface="Helvetica Neue"/>
                <a:sym typeface="Helvetica Neue"/>
              </a:rPr>
              <a:t>            </a:t>
            </a:r>
          </a:p>
          <a:p>
            <a:pPr marL="400050" algn="just"/>
            <a:r>
              <a:rPr lang="en-US" sz="1600" dirty="0">
                <a:solidFill>
                  <a:srgbClr val="00B0F0"/>
                </a:solidFill>
                <a:latin typeface="Helvetica Neue"/>
                <a:ea typeface="Helvetica Neue"/>
                <a:cs typeface="Helvetica Neue"/>
                <a:sym typeface="Helvetica Neue"/>
              </a:rPr>
              <a:t>          </a:t>
            </a:r>
            <a:r>
              <a:rPr lang="en-US" sz="1600" dirty="0" smtClean="0">
                <a:solidFill>
                  <a:srgbClr val="00B0F0"/>
                </a:solidFill>
                <a:latin typeface="Helvetica Neue"/>
                <a:ea typeface="Helvetica Neue"/>
                <a:cs typeface="Helvetica Neue"/>
                <a:sym typeface="Helvetica Neue"/>
              </a:rPr>
              <a:t>  2</a:t>
            </a:r>
            <a:r>
              <a:rPr lang="en-US" sz="1600" dirty="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Гледайте това </a:t>
            </a:r>
            <a:r>
              <a:rPr lang="en-US" sz="1600" dirty="0" smtClean="0">
                <a:solidFill>
                  <a:srgbClr val="00B0F0"/>
                </a:solidFill>
                <a:latin typeface="Helvetica Neue"/>
                <a:ea typeface="Helvetica Neue"/>
                <a:cs typeface="Helvetica Neue"/>
                <a:sym typeface="Helvetica Neue"/>
                <a:hlinkClick r:id="rId4"/>
              </a:rPr>
              <a:t>video</a:t>
            </a:r>
            <a:r>
              <a:rPr lang="en-US" sz="1600" dirty="0" smtClean="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за стереотипите</a:t>
            </a:r>
            <a:r>
              <a:rPr lang="en-US" sz="1600" dirty="0" smtClean="0">
                <a:solidFill>
                  <a:srgbClr val="00B0F0"/>
                </a:solidFill>
                <a:latin typeface="Helvetica Neue"/>
                <a:ea typeface="Helvetica Neue"/>
                <a:cs typeface="Helvetica Neue"/>
                <a:sym typeface="Helvetica Neue"/>
              </a:rPr>
              <a:t>. </a:t>
            </a:r>
            <a:r>
              <a:rPr lang="bg-BG" sz="1600" dirty="0" smtClean="0">
                <a:solidFill>
                  <a:srgbClr val="00B0F0"/>
                </a:solidFill>
                <a:latin typeface="Helvetica Neue"/>
                <a:ea typeface="Helvetica Neue"/>
                <a:cs typeface="Helvetica Neue"/>
                <a:sym typeface="Helvetica Neue"/>
              </a:rPr>
              <a:t>До колко сте съгласни с идеите на коментатора и какви артистични стратегии бихте използвали, за да разчупите стереотипите</a:t>
            </a:r>
            <a:r>
              <a:rPr lang="bg-BG" sz="1600" dirty="0">
                <a:solidFill>
                  <a:srgbClr val="00B0F0"/>
                </a:solidFill>
                <a:latin typeface="Helvetica Neue"/>
                <a:ea typeface="Helvetica Neue"/>
                <a:cs typeface="Helvetica Neue"/>
                <a:sym typeface="Helvetica Neue"/>
              </a:rPr>
              <a:t>?</a:t>
            </a:r>
            <a:endParaRPr lang="en-US" sz="1600" dirty="0">
              <a:solidFill>
                <a:srgbClr val="00B0F0"/>
              </a:solidFill>
              <a:latin typeface="Helvetica Neue"/>
              <a:ea typeface="Helvetica Neue"/>
              <a:cs typeface="Helvetica Neue"/>
              <a:sym typeface="Helvetica Neue"/>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3582" t="9609" r="33372" b="7210"/>
          <a:stretch/>
        </p:blipFill>
        <p:spPr>
          <a:xfrm>
            <a:off x="435006" y="4003901"/>
            <a:ext cx="1384890" cy="1834758"/>
          </a:xfrm>
          <a:prstGeom prst="rect">
            <a:avLst/>
          </a:prstGeom>
        </p:spPr>
      </p:pic>
    </p:spTree>
    <p:extLst>
      <p:ext uri="{BB962C8B-B14F-4D97-AF65-F5344CB8AC3E}">
        <p14:creationId xmlns:p14="http://schemas.microsoft.com/office/powerpoint/2010/main" val="337378891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734487"/>
            <a:ext cx="11450700" cy="3431668"/>
          </a:xfrm>
          <a:prstGeom prst="rect">
            <a:avLst/>
          </a:prstGeom>
          <a:noFill/>
          <a:ln>
            <a:noFill/>
          </a:ln>
        </p:spPr>
        <p:txBody>
          <a:bodyPr spcFirstLastPara="1" wrap="square" lIns="91425" tIns="45700" rIns="91425" bIns="45700" anchor="t" anchorCtr="0">
            <a:spAutoFit/>
          </a:bodyPr>
          <a:lstStyle/>
          <a:p>
            <a:r>
              <a:rPr lang="en-US" dirty="0">
                <a:solidFill>
                  <a:schemeClr val="accent2">
                    <a:lumMod val="75000"/>
                  </a:schemeClr>
                </a:solidFill>
              </a:rPr>
              <a:t> </a:t>
            </a:r>
            <a:r>
              <a:rPr lang="bg-BG" sz="2800" b="1" i="0" u="none" strike="noStrike" cap="none" dirty="0" smtClean="0">
                <a:solidFill>
                  <a:schemeClr val="accent2">
                    <a:lumMod val="75000"/>
                  </a:schemeClr>
                </a:solidFill>
                <a:latin typeface="Helvetica Neue"/>
                <a:ea typeface="Helvetica Neue"/>
                <a:cs typeface="Helvetica Neue"/>
                <a:sym typeface="Helvetica Neue"/>
              </a:rPr>
              <a:t>Психично здраве</a:t>
            </a:r>
            <a:endParaRPr lang="en-US" sz="2800" b="1" i="0" u="none" strike="noStrike" cap="none" dirty="0" smtClean="0">
              <a:solidFill>
                <a:schemeClr val="accent2">
                  <a:lumMod val="75000"/>
                </a:schemeClr>
              </a:solidFill>
              <a:latin typeface="Helvetica Neue"/>
              <a:ea typeface="Helvetica Neue"/>
              <a:cs typeface="Helvetica Neue"/>
              <a:sym typeface="Helvetica Neue"/>
            </a:endParaRPr>
          </a:p>
          <a:p>
            <a:endParaRPr lang="en-US" sz="900" b="1" i="0" u="none" strike="noStrike" cap="none" dirty="0" smtClean="0">
              <a:solidFill>
                <a:schemeClr val="accent2">
                  <a:lumMod val="75000"/>
                </a:schemeClr>
              </a:solidFill>
              <a:latin typeface="Helvetica Neue"/>
              <a:ea typeface="Helvetica Neue"/>
              <a:cs typeface="Helvetica Neue"/>
              <a:sym typeface="Helvetica Neue"/>
            </a:endParaRPr>
          </a:p>
          <a:p>
            <a:pPr marL="342900">
              <a:buClr>
                <a:schemeClr val="accent2">
                  <a:lumMod val="75000"/>
                </a:schemeClr>
              </a:buClr>
            </a:pPr>
            <a:r>
              <a:rPr lang="bg-BG" sz="2000" dirty="0" smtClean="0">
                <a:solidFill>
                  <a:schemeClr val="tx1"/>
                </a:solidFill>
                <a:latin typeface="Helvetica Neue"/>
                <a:ea typeface="Helvetica Neue"/>
                <a:cs typeface="Helvetica Neue"/>
                <a:sym typeface="Helvetica Neue"/>
              </a:rPr>
              <a:t>Отразява се директно на представянето на учениците</a:t>
            </a:r>
            <a:endParaRPr lang="en-US" sz="2000" dirty="0" smtClean="0">
              <a:solidFill>
                <a:schemeClr val="tx1"/>
              </a:solidFill>
              <a:latin typeface="Helvetica Neue"/>
              <a:ea typeface="Helvetica Neue"/>
              <a:cs typeface="Helvetica Neue"/>
              <a:sym typeface="Helvetica Neue"/>
            </a:endParaRPr>
          </a:p>
          <a:p>
            <a:pPr marL="685800" indent="-342900">
              <a:buClr>
                <a:schemeClr val="accent2">
                  <a:lumMod val="75000"/>
                </a:schemeClr>
              </a:buClr>
              <a:buFont typeface="Wingdings" panose="05000000000000000000" pitchFamily="2" charset="2"/>
              <a:buChar char="v"/>
            </a:pPr>
            <a:r>
              <a:rPr lang="bg-BG" sz="2000" i="0" u="none" strike="noStrike" cap="none" dirty="0" smtClean="0">
                <a:solidFill>
                  <a:schemeClr val="tx1"/>
                </a:solidFill>
                <a:latin typeface="Helvetica Neue"/>
                <a:ea typeface="Helvetica Neue"/>
                <a:cs typeface="Helvetica Neue"/>
                <a:sym typeface="Helvetica Neue"/>
              </a:rPr>
              <a:t>Основният проблем</a:t>
            </a:r>
            <a:r>
              <a:rPr lang="en-US" sz="2000" dirty="0" smtClean="0">
                <a:solidFill>
                  <a:schemeClr val="tx1"/>
                </a:solidFill>
                <a:latin typeface="Helvetica Neue"/>
                <a:ea typeface="Helvetica Neue"/>
                <a:cs typeface="Helvetica Neue"/>
                <a:sym typeface="Helvetica Neue"/>
              </a:rPr>
              <a:t>: </a:t>
            </a:r>
            <a:r>
              <a:rPr lang="bg-BG" sz="2000" b="1" i="1" dirty="0" smtClean="0">
                <a:solidFill>
                  <a:schemeClr val="accent2">
                    <a:lumMod val="75000"/>
                  </a:schemeClr>
                </a:solidFill>
                <a:latin typeface="Helvetica Neue"/>
                <a:ea typeface="Helvetica Neue"/>
                <a:cs typeface="Helvetica Neue"/>
                <a:sym typeface="Helvetica Neue"/>
              </a:rPr>
              <a:t>стрес</a:t>
            </a:r>
            <a:endParaRPr lang="en-US" sz="2000" b="1" i="1" dirty="0" smtClean="0">
              <a:solidFill>
                <a:schemeClr val="accent2">
                  <a:lumMod val="75000"/>
                </a:schemeClr>
              </a:solidFill>
              <a:latin typeface="Helvetica Neue"/>
              <a:ea typeface="Helvetica Neue"/>
              <a:cs typeface="Helvetica Neue"/>
              <a:sym typeface="Helvetica Neue"/>
            </a:endParaRPr>
          </a:p>
          <a:p>
            <a:pPr marL="342900" indent="403225">
              <a:buFont typeface="Wingdings" panose="05000000000000000000" pitchFamily="2" charset="2"/>
              <a:buChar char="Ø"/>
            </a:pPr>
            <a:endParaRPr lang="en-US" sz="2000" b="1" i="1" dirty="0">
              <a:solidFill>
                <a:schemeClr val="tx1"/>
              </a:solidFill>
              <a:latin typeface="Helvetica Neue"/>
              <a:ea typeface="Helvetica Neue"/>
              <a:cs typeface="Helvetica Neue"/>
              <a:sym typeface="Helvetica Neue"/>
            </a:endParaRPr>
          </a:p>
          <a:p>
            <a:pPr marL="50800"/>
            <a:r>
              <a:rPr lang="bg-BG" sz="2000" b="1" dirty="0" smtClean="0">
                <a:solidFill>
                  <a:schemeClr val="tx1"/>
                </a:solidFill>
                <a:latin typeface="Helvetica Neue"/>
                <a:ea typeface="Helvetica Neue"/>
                <a:cs typeface="Helvetica Neue"/>
                <a:sym typeface="Helvetica Neue"/>
              </a:rPr>
              <a:t>Посттравматичните стресови разстройства </a:t>
            </a:r>
            <a:r>
              <a:rPr lang="bg-BG" sz="2000" dirty="0" smtClean="0">
                <a:solidFill>
                  <a:schemeClr val="tx1"/>
                </a:solidFill>
                <a:latin typeface="Helvetica Neue"/>
                <a:ea typeface="Helvetica Neue"/>
                <a:cs typeface="Helvetica Neue"/>
                <a:sym typeface="Helvetica Neue"/>
              </a:rPr>
              <a:t>довеждат до</a:t>
            </a:r>
            <a:r>
              <a:rPr lang="en-US" sz="2000" dirty="0" smtClean="0">
                <a:solidFill>
                  <a:schemeClr val="tx1"/>
                </a:solidFill>
                <a:latin typeface="Helvetica Neue"/>
                <a:ea typeface="Helvetica Neue"/>
                <a:cs typeface="Helvetica Neue"/>
                <a:sym typeface="Helvetica Neue"/>
              </a:rPr>
              <a:t>:</a:t>
            </a:r>
          </a:p>
          <a:p>
            <a:pPr marL="747713" indent="-346075">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липса на концентрация</a:t>
            </a:r>
            <a:endParaRPr lang="en-US" sz="2000" dirty="0" smtClean="0">
              <a:solidFill>
                <a:schemeClr val="tx1"/>
              </a:solidFill>
              <a:latin typeface="Helvetica Neue"/>
              <a:ea typeface="Helvetica Neue"/>
              <a:cs typeface="Helvetica Neue"/>
              <a:sym typeface="Helvetica Neue"/>
            </a:endParaRPr>
          </a:p>
          <a:p>
            <a:pPr marL="747713" indent="-346075">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слабо представяне в училище</a:t>
            </a:r>
            <a:endParaRPr lang="en-US" sz="2000" u="none" strike="noStrike" cap="none" dirty="0" smtClean="0">
              <a:solidFill>
                <a:schemeClr val="tx1"/>
              </a:solidFill>
              <a:latin typeface="Helvetica Neue"/>
              <a:ea typeface="Helvetica Neue"/>
              <a:cs typeface="Helvetica Neue"/>
              <a:sym typeface="Helvetica Neue"/>
            </a:endParaRPr>
          </a:p>
          <a:p>
            <a:pPr marL="747713" indent="-346075">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трудности при адаптирането към нова среда</a:t>
            </a:r>
            <a:endParaRPr lang="en-US" sz="2000" dirty="0" smtClean="0">
              <a:solidFill>
                <a:schemeClr val="tx1"/>
              </a:solidFill>
              <a:latin typeface="Helvetica Neue"/>
              <a:ea typeface="Helvetica Neue"/>
              <a:cs typeface="Helvetica Neue"/>
              <a:sym typeface="Helvetica Neue"/>
            </a:endParaRPr>
          </a:p>
          <a:p>
            <a:pPr marL="747713" indent="-346075">
              <a:buClr>
                <a:schemeClr val="accent2">
                  <a:lumMod val="75000"/>
                </a:schemeClr>
              </a:buClr>
              <a:buFont typeface="Courier New" panose="02070309020205020404" pitchFamily="49" charset="0"/>
              <a:buChar char="o"/>
            </a:pPr>
            <a:r>
              <a:rPr lang="bg-BG" sz="2000" dirty="0">
                <a:solidFill>
                  <a:schemeClr val="tx1"/>
                </a:solidFill>
                <a:latin typeface="Helvetica Neue"/>
                <a:ea typeface="Helvetica Neue"/>
                <a:cs typeface="Helvetica Neue"/>
                <a:sym typeface="Helvetica Neue"/>
              </a:rPr>
              <a:t>у</a:t>
            </a:r>
            <a:r>
              <a:rPr lang="bg-BG" sz="2000" u="none" strike="noStrike" cap="none" dirty="0" smtClean="0">
                <a:solidFill>
                  <a:schemeClr val="tx1"/>
                </a:solidFill>
                <a:latin typeface="Helvetica Neue"/>
                <a:ea typeface="Helvetica Neue"/>
                <a:cs typeface="Helvetica Neue"/>
                <a:sym typeface="Helvetica Neue"/>
              </a:rPr>
              <a:t>чениците се чувстват изолирани</a:t>
            </a:r>
            <a:endParaRPr lang="en-US" sz="2000" u="none" strike="noStrike" cap="none" dirty="0" smtClean="0">
              <a:solidFill>
                <a:schemeClr val="tx1"/>
              </a:solidFill>
              <a:latin typeface="Helvetica Neue"/>
              <a:ea typeface="Helvetica Neue"/>
              <a:cs typeface="Helvetica Neue"/>
              <a:sym typeface="Helvetica Neue"/>
            </a:endParaRPr>
          </a:p>
          <a:p>
            <a:pPr marL="747713" indent="-346075">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понякога учениците прибягват до насилие и агресия за разрешаване на конфликти</a:t>
            </a:r>
            <a:endParaRPr lang="en-US" sz="2000"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8362532" y="2059971"/>
            <a:ext cx="3096405" cy="2585323"/>
          </a:xfrm>
          <a:prstGeom prst="rect">
            <a:avLst/>
          </a:prstGeom>
        </p:spPr>
        <p:txBody>
          <a:bodyPr wrap="square">
            <a:spAutoFit/>
          </a:bodyPr>
          <a:lstStyle/>
          <a:p>
            <a:pPr marL="401638" algn="just">
              <a:buClr>
                <a:schemeClr val="accent2">
                  <a:lumMod val="75000"/>
                </a:schemeClr>
              </a:buClr>
            </a:pPr>
            <a:endParaRPr lang="bg-BG" sz="1800" i="1" dirty="0" smtClean="0">
              <a:solidFill>
                <a:schemeClr val="accent2">
                  <a:lumMod val="75000"/>
                </a:schemeClr>
              </a:solidFill>
              <a:latin typeface="Helvetica Neue"/>
              <a:ea typeface="Helvetica Neue"/>
              <a:cs typeface="Helvetica Neue"/>
              <a:sym typeface="Helvetica Neue"/>
            </a:endParaRPr>
          </a:p>
          <a:p>
            <a:pPr marL="401638" algn="just">
              <a:buClr>
                <a:schemeClr val="accent2">
                  <a:lumMod val="75000"/>
                </a:schemeClr>
              </a:buClr>
            </a:pPr>
            <a:endParaRPr lang="bg-BG" sz="1800" i="1" dirty="0">
              <a:solidFill>
                <a:schemeClr val="accent2">
                  <a:lumMod val="75000"/>
                </a:schemeClr>
              </a:solidFill>
              <a:latin typeface="Helvetica Neue"/>
              <a:ea typeface="Helvetica Neue"/>
              <a:cs typeface="Helvetica Neue"/>
              <a:sym typeface="Helvetica Neue"/>
            </a:endParaRPr>
          </a:p>
          <a:p>
            <a:pPr marL="401638">
              <a:buClr>
                <a:schemeClr val="accent2">
                  <a:lumMod val="75000"/>
                </a:schemeClr>
              </a:buClr>
            </a:pPr>
            <a:r>
              <a:rPr lang="en-US" sz="1800" dirty="0" smtClean="0">
                <a:solidFill>
                  <a:schemeClr val="accent2">
                    <a:lumMod val="75000"/>
                  </a:schemeClr>
                </a:solidFill>
                <a:latin typeface="Helvetica Neue"/>
                <a:ea typeface="Helvetica Neue"/>
                <a:cs typeface="Helvetica Neue"/>
                <a:sym typeface="Helvetica Neue"/>
              </a:rPr>
              <a:t>:</a:t>
            </a:r>
            <a:r>
              <a:rPr lang="bg-BG" sz="1800" dirty="0">
                <a:solidFill>
                  <a:srgbClr val="00B0F0"/>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Помислете за вашите ученици. Какви стресови разстройства са били посочвани от учителите/родителите? Как е било </a:t>
            </a:r>
            <a:r>
              <a:rPr lang="bg-BG" sz="1800" dirty="0" err="1" smtClean="0">
                <a:solidFill>
                  <a:srgbClr val="00B0F0"/>
                </a:solidFill>
                <a:latin typeface="Helvetica Neue"/>
                <a:ea typeface="Helvetica Neue"/>
                <a:cs typeface="Helvetica Neue"/>
                <a:sym typeface="Helvetica Neue"/>
              </a:rPr>
              <a:t>подходено</a:t>
            </a:r>
            <a:r>
              <a:rPr lang="bg-BG" sz="1800" dirty="0" smtClean="0">
                <a:solidFill>
                  <a:srgbClr val="00B0F0"/>
                </a:solidFill>
                <a:latin typeface="Helvetica Neue"/>
                <a:ea typeface="Helvetica Neue"/>
                <a:cs typeface="Helvetica Neue"/>
                <a:sym typeface="Helvetica Neue"/>
              </a:rPr>
              <a:t> в тези ситуации?</a:t>
            </a:r>
            <a:endParaRPr lang="en-US" sz="1800" dirty="0">
              <a:solidFill>
                <a:srgbClr val="00B0F0"/>
              </a:solidFill>
              <a:latin typeface="Helvetica Neue"/>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131" t="8807" r="32967"/>
          <a:stretch/>
        </p:blipFill>
        <p:spPr>
          <a:xfrm>
            <a:off x="7532640" y="1670157"/>
            <a:ext cx="1223457" cy="1682475"/>
          </a:xfrm>
          <a:prstGeom prst="rect">
            <a:avLst/>
          </a:prstGeom>
        </p:spPr>
      </p:pic>
    </p:spTree>
    <p:extLst>
      <p:ext uri="{BB962C8B-B14F-4D97-AF65-F5344CB8AC3E}">
        <p14:creationId xmlns:p14="http://schemas.microsoft.com/office/powerpoint/2010/main" val="235796062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57199" y="1411461"/>
            <a:ext cx="7803574" cy="4585830"/>
          </a:xfrm>
          <a:prstGeom prst="rect">
            <a:avLst/>
          </a:prstGeom>
          <a:noFill/>
          <a:ln>
            <a:noFill/>
          </a:ln>
        </p:spPr>
        <p:txBody>
          <a:bodyPr spcFirstLastPara="1" wrap="square" lIns="91425" tIns="45700" rIns="91425" bIns="45700" anchor="t" anchorCtr="0">
            <a:spAutoFit/>
          </a:bodyPr>
          <a:lstStyle/>
          <a:p>
            <a:r>
              <a:rPr lang="bg-BG" sz="2800" b="1" i="0" u="none" strike="noStrike" cap="none" dirty="0" smtClean="0">
                <a:solidFill>
                  <a:schemeClr val="accent2">
                    <a:lumMod val="75000"/>
                  </a:schemeClr>
                </a:solidFill>
                <a:latin typeface="Helvetica Neue"/>
                <a:ea typeface="Helvetica Neue"/>
                <a:cs typeface="Helvetica Neue"/>
                <a:sym typeface="Helvetica Neue"/>
              </a:rPr>
              <a:t>Раса</a:t>
            </a:r>
            <a:endParaRPr lang="en-US" sz="2800" b="1" i="0" u="none" strike="noStrike" cap="none" dirty="0" smtClean="0">
              <a:solidFill>
                <a:schemeClr val="accent2">
                  <a:lumMod val="75000"/>
                </a:schemeClr>
              </a:solidFill>
              <a:latin typeface="Helvetica Neue"/>
              <a:ea typeface="Helvetica Neue"/>
              <a:cs typeface="Helvetica Neue"/>
              <a:sym typeface="Helvetica Neue"/>
            </a:endParaRPr>
          </a:p>
          <a:p>
            <a:endParaRPr lang="en-US" sz="2400" b="1" dirty="0">
              <a:solidFill>
                <a:schemeClr val="accent2">
                  <a:lumMod val="75000"/>
                </a:schemeClr>
              </a:solidFill>
              <a:latin typeface="Helvetica Neue"/>
              <a:ea typeface="Helvetica Neue"/>
              <a:cs typeface="Helvetica Neue"/>
              <a:sym typeface="Helvetica Neue"/>
            </a:endParaRPr>
          </a:p>
          <a:p>
            <a:pPr algn="just"/>
            <a:r>
              <a:rPr lang="bg-BG" sz="2000" b="1" i="1" dirty="0" smtClean="0">
                <a:solidFill>
                  <a:schemeClr val="tx1"/>
                </a:solidFill>
                <a:latin typeface="Helvetica Neue"/>
                <a:ea typeface="Helvetica Neue"/>
                <a:cs typeface="Helvetica Neue"/>
                <a:sym typeface="Helvetica Neue"/>
              </a:rPr>
              <a:t>Осъзнатост за расовата принадлежност</a:t>
            </a:r>
            <a:r>
              <a:rPr lang="en-US" sz="2000" b="1" i="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е в основата на ефективното преподаване в класна стая с различни култури.</a:t>
            </a:r>
            <a:r>
              <a:rPr lang="en-US" sz="2000" dirty="0" smtClean="0">
                <a:solidFill>
                  <a:schemeClr val="tx1"/>
                </a:solidFill>
                <a:latin typeface="Helvetica Neue"/>
                <a:ea typeface="Helvetica Neue"/>
                <a:cs typeface="Helvetica Neue"/>
                <a:sym typeface="Helvetica Neue"/>
              </a:rPr>
              <a:t> </a:t>
            </a:r>
            <a:endParaRPr lang="bg-BG" sz="2000" dirty="0" smtClean="0">
              <a:solidFill>
                <a:schemeClr val="tx1"/>
              </a:solidFill>
              <a:latin typeface="Helvetica Neue"/>
              <a:ea typeface="Helvetica Neue"/>
              <a:cs typeface="Helvetica Neue"/>
              <a:sym typeface="Helvetica Neue"/>
            </a:endParaRPr>
          </a:p>
          <a:p>
            <a:pPr algn="just"/>
            <a:endParaRPr lang="en-US" sz="2000" b="1" i="1" dirty="0" smtClean="0">
              <a:solidFill>
                <a:schemeClr val="tx1"/>
              </a:solidFill>
              <a:latin typeface="Helvetica Neue"/>
              <a:ea typeface="Helvetica Neue"/>
              <a:cs typeface="Helvetica Neue"/>
              <a:sym typeface="Helvetica Neue"/>
            </a:endParaRPr>
          </a:p>
          <a:p>
            <a:pPr algn="just"/>
            <a:r>
              <a:rPr lang="bg-BG" sz="2000" b="1" i="1" dirty="0" smtClean="0">
                <a:solidFill>
                  <a:schemeClr val="tx1"/>
                </a:solidFill>
                <a:latin typeface="Helvetica Neue"/>
                <a:ea typeface="Helvetica Neue"/>
                <a:cs typeface="Helvetica Neue"/>
                <a:sym typeface="Helvetica Neue"/>
              </a:rPr>
              <a:t>Какво да направят учителите</a:t>
            </a:r>
            <a:r>
              <a:rPr lang="en-US" sz="2000" b="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обмислете начини за развиване на </a:t>
            </a:r>
            <a:r>
              <a:rPr lang="bg-BG" sz="2000" dirty="0" smtClean="0">
                <a:solidFill>
                  <a:schemeClr val="accent2">
                    <a:lumMod val="75000"/>
                  </a:schemeClr>
                </a:solidFill>
                <a:latin typeface="Helvetica Neue"/>
                <a:ea typeface="Helvetica Neue"/>
                <a:cs typeface="Helvetica Neue"/>
                <a:sym typeface="Helvetica Neue"/>
              </a:rPr>
              <a:t>приобщаващ климат в класната стая, </a:t>
            </a:r>
            <a:r>
              <a:rPr lang="bg-BG" sz="2000" dirty="0" smtClean="0">
                <a:solidFill>
                  <a:schemeClr val="tx1"/>
                </a:solidFill>
                <a:latin typeface="Helvetica Neue"/>
                <a:ea typeface="Helvetica Neue"/>
                <a:cs typeface="Helvetica Neue"/>
                <a:sym typeface="Helvetica Neue"/>
              </a:rPr>
              <a:t>в който всеки ученик е уважаван.</a:t>
            </a:r>
            <a:endParaRPr lang="en-US" sz="2000" dirty="0" smtClean="0">
              <a:solidFill>
                <a:schemeClr val="tx1"/>
              </a:solidFill>
              <a:latin typeface="Helvetica Neue"/>
              <a:ea typeface="Helvetica Neue"/>
              <a:cs typeface="Helvetica Neue"/>
              <a:sym typeface="Helvetica Neue"/>
            </a:endParaRPr>
          </a:p>
          <a:p>
            <a:pPr algn="just"/>
            <a:endParaRPr lang="en-US" sz="2000" b="1" i="1" u="none" strike="noStrike" cap="none" dirty="0">
              <a:solidFill>
                <a:schemeClr val="tx1"/>
              </a:solidFill>
              <a:latin typeface="Helvetica Neue"/>
              <a:ea typeface="Helvetica Neue"/>
              <a:cs typeface="Helvetica Neue"/>
              <a:sym typeface="Helvetica Neue"/>
            </a:endParaRPr>
          </a:p>
          <a:p>
            <a:pPr algn="just"/>
            <a:r>
              <a:rPr lang="en-US" sz="2000" b="1" i="1" u="none" strike="noStrike" cap="none" dirty="0" smtClean="0">
                <a:solidFill>
                  <a:schemeClr val="tx1"/>
                </a:solidFill>
                <a:latin typeface="Helvetica Neue"/>
                <a:ea typeface="Helvetica Neue"/>
                <a:cs typeface="Helvetica Neue"/>
                <a:sym typeface="Helvetica Neue"/>
              </a:rPr>
              <a:t> </a:t>
            </a:r>
            <a:r>
              <a:rPr lang="bg-BG" sz="2000" b="1" i="1" u="none" strike="noStrike" cap="none" dirty="0" smtClean="0">
                <a:solidFill>
                  <a:schemeClr val="tx1"/>
                </a:solidFill>
                <a:latin typeface="Helvetica Neue"/>
                <a:ea typeface="Helvetica Neue"/>
                <a:cs typeface="Helvetica Neue"/>
                <a:sym typeface="Helvetica Neue"/>
              </a:rPr>
              <a:t>Тормозът на основата на расова принадлежност </a:t>
            </a:r>
            <a:r>
              <a:rPr lang="bg-BG" sz="2000" i="0" u="none" strike="noStrike" cap="none" dirty="0" smtClean="0">
                <a:solidFill>
                  <a:schemeClr val="tx1"/>
                </a:solidFill>
                <a:latin typeface="Helvetica Neue"/>
                <a:ea typeface="Helvetica Neue"/>
                <a:cs typeface="Helvetica Neue"/>
                <a:sym typeface="Helvetica Neue"/>
              </a:rPr>
              <a:t>води до</a:t>
            </a:r>
            <a:r>
              <a:rPr lang="en-US" sz="2000" i="0" u="none" strike="noStrike" cap="none" dirty="0" smtClean="0">
                <a:solidFill>
                  <a:schemeClr val="tx1"/>
                </a:solidFill>
                <a:latin typeface="Helvetica Neue"/>
                <a:ea typeface="Helvetica Neue"/>
                <a:cs typeface="Helvetica Neue"/>
                <a:sym typeface="Helvetica Neue"/>
              </a:rPr>
              <a:t>: </a:t>
            </a:r>
          </a:p>
          <a:p>
            <a:pPr marL="798513" indent="-398463"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депресия </a:t>
            </a:r>
            <a:endParaRPr lang="en-US" sz="2000" dirty="0" smtClean="0">
              <a:solidFill>
                <a:schemeClr val="tx1"/>
              </a:solidFill>
              <a:latin typeface="Helvetica Neue"/>
              <a:ea typeface="Helvetica Neue"/>
              <a:cs typeface="Helvetica Neue"/>
              <a:sym typeface="Helvetica Neue"/>
            </a:endParaRPr>
          </a:p>
          <a:p>
            <a:pPr marL="798513" indent="-398463"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конфликти</a:t>
            </a:r>
            <a:endParaRPr lang="en-US" sz="2000" i="0" u="none" strike="noStrike" cap="none" dirty="0" smtClean="0">
              <a:solidFill>
                <a:schemeClr val="tx1"/>
              </a:solidFill>
              <a:latin typeface="Helvetica Neue"/>
              <a:ea typeface="Helvetica Neue"/>
              <a:cs typeface="Helvetica Neue"/>
              <a:sym typeface="Helvetica Neue"/>
            </a:endParaRPr>
          </a:p>
          <a:p>
            <a:pPr marL="798513" indent="-398463" algn="just">
              <a:buClr>
                <a:schemeClr val="accent2">
                  <a:lumMod val="75000"/>
                </a:schemeClr>
              </a:buClr>
              <a:buFont typeface="Courier New" panose="02070309020205020404" pitchFamily="49" charset="0"/>
              <a:buChar char="o"/>
            </a:pPr>
            <a:r>
              <a:rPr lang="bg-BG" sz="2000" i="0" u="none" strike="noStrike" cap="none" dirty="0" smtClean="0">
                <a:solidFill>
                  <a:schemeClr val="tx1"/>
                </a:solidFill>
                <a:latin typeface="Helvetica Neue"/>
                <a:ea typeface="Helvetica Neue"/>
                <a:cs typeface="Helvetica Neue"/>
                <a:sym typeface="Helvetica Neue"/>
              </a:rPr>
              <a:t>изключване</a:t>
            </a:r>
            <a:endParaRPr lang="en-US" sz="2000" i="0" u="none" strike="noStrike" cap="none" dirty="0" smtClean="0">
              <a:solidFill>
                <a:schemeClr val="tx1"/>
              </a:solidFill>
              <a:latin typeface="Helvetica Neue"/>
              <a:ea typeface="Helvetica Neue"/>
              <a:cs typeface="Helvetica Neue"/>
              <a:sym typeface="Helvetica Neue"/>
            </a:endParaRPr>
          </a:p>
          <a:p>
            <a:pPr marL="798513" indent="-398463"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Физическо насилие</a:t>
            </a:r>
            <a:endParaRPr lang="en-US" sz="2000" dirty="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8041795" y="3032616"/>
            <a:ext cx="3627196" cy="2431435"/>
          </a:xfrm>
          <a:prstGeom prst="rect">
            <a:avLst/>
          </a:prstGeom>
        </p:spPr>
        <p:txBody>
          <a:bodyPr wrap="square">
            <a:spAutoFit/>
          </a:bodyPr>
          <a:lstStyle/>
          <a:p>
            <a:pPr marL="746125" algn="just"/>
            <a:r>
              <a:rPr lang="bg-BG" sz="1900" i="1" dirty="0" smtClean="0">
                <a:solidFill>
                  <a:schemeClr val="accent2">
                    <a:lumMod val="75000"/>
                  </a:schemeClr>
                </a:solidFill>
                <a:latin typeface="Helvetica Neue"/>
                <a:ea typeface="Helvetica Neue"/>
                <a:cs typeface="Helvetica Neue"/>
                <a:sym typeface="Helvetica Neue"/>
              </a:rPr>
              <a:t>Работен казус „Анна“ (групова работа) </a:t>
            </a:r>
            <a:r>
              <a:rPr lang="en-US" sz="1900" dirty="0" smtClean="0">
                <a:solidFill>
                  <a:srgbClr val="00B0F0"/>
                </a:solidFill>
                <a:latin typeface="Helvetica Neue"/>
                <a:ea typeface="Helvetica Neue"/>
                <a:cs typeface="Helvetica Neue"/>
                <a:sym typeface="Helvetica Neue"/>
              </a:rPr>
              <a:t>– </a:t>
            </a:r>
            <a:r>
              <a:rPr lang="bg-BG" sz="1900" dirty="0" smtClean="0">
                <a:solidFill>
                  <a:srgbClr val="00B0F0"/>
                </a:solidFill>
                <a:latin typeface="Helvetica Neue"/>
                <a:ea typeface="Helvetica Neue"/>
                <a:cs typeface="Helvetica Neue"/>
                <a:sym typeface="Helvetica Neue"/>
              </a:rPr>
              <a:t>Какви творчески техники бихте използвали за да повишите осъзнатостта за проблемите на Анна и да подобрите климата в класната стая?</a:t>
            </a:r>
            <a:endParaRPr lang="en-US" sz="1900" dirty="0">
              <a:solidFill>
                <a:srgbClr val="00B0F0"/>
              </a:solidFill>
              <a:latin typeface="Helvetica Neue"/>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9345393" y="2065812"/>
            <a:ext cx="1757827" cy="966804"/>
          </a:xfrm>
          <a:prstGeom prst="rect">
            <a:avLst/>
          </a:prstGeom>
        </p:spPr>
      </p:pic>
    </p:spTree>
    <p:extLst>
      <p:ext uri="{BB962C8B-B14F-4D97-AF65-F5344CB8AC3E}">
        <p14:creationId xmlns:p14="http://schemas.microsoft.com/office/powerpoint/2010/main" val="407770602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116397" y="1167621"/>
            <a:ext cx="11450700" cy="4524275"/>
          </a:xfrm>
          <a:prstGeom prst="rect">
            <a:avLst/>
          </a:prstGeom>
          <a:noFill/>
          <a:ln>
            <a:noFill/>
          </a:ln>
        </p:spPr>
        <p:txBody>
          <a:bodyPr spcFirstLastPara="1" wrap="square" lIns="91425" tIns="45700" rIns="91425" bIns="45700" anchor="t" anchorCtr="0">
            <a:spAutoFit/>
          </a:bodyPr>
          <a:lstStyle/>
          <a:p>
            <a:pPr marL="400050" algn="just"/>
            <a:endParaRPr lang="en-US" sz="2000" b="1" dirty="0">
              <a:solidFill>
                <a:srgbClr val="0070C0"/>
              </a:solidFill>
              <a:latin typeface="Helvetica Neue"/>
              <a:ea typeface="Helvetica Neue"/>
              <a:cs typeface="Helvetica Neue"/>
              <a:sym typeface="Helvetica Neue"/>
            </a:endParaRPr>
          </a:p>
          <a:p>
            <a:pPr marL="400050" algn="just"/>
            <a:r>
              <a:rPr lang="bg-BG" sz="2800" b="1" dirty="0" smtClean="0">
                <a:solidFill>
                  <a:schemeClr val="accent2">
                    <a:lumMod val="75000"/>
                  </a:schemeClr>
                </a:solidFill>
                <a:latin typeface="Helvetica Neue"/>
                <a:ea typeface="Helvetica Neue"/>
                <a:cs typeface="Helvetica Neue"/>
                <a:sym typeface="Helvetica Neue"/>
              </a:rPr>
              <a:t>Религия</a:t>
            </a:r>
            <a:endParaRPr lang="en-US" sz="2800" b="1" dirty="0" smtClean="0">
              <a:solidFill>
                <a:schemeClr val="accent2">
                  <a:lumMod val="75000"/>
                </a:schemeClr>
              </a:solidFill>
              <a:latin typeface="Helvetica Neue"/>
              <a:ea typeface="Helvetica Neue"/>
              <a:cs typeface="Helvetica Neue"/>
              <a:sym typeface="Helvetica Neue"/>
            </a:endParaRPr>
          </a:p>
          <a:p>
            <a:pPr marL="746125" algn="just"/>
            <a:endParaRPr lang="en-US" sz="2000" dirty="0">
              <a:solidFill>
                <a:schemeClr val="tx1"/>
              </a:solidFill>
              <a:latin typeface="Helvetica Neue"/>
              <a:ea typeface="Helvetica Neue"/>
              <a:cs typeface="Helvetica Neue"/>
              <a:sym typeface="Helvetica Neue"/>
            </a:endParaRPr>
          </a:p>
          <a:p>
            <a:pPr marL="398463" algn="just">
              <a:tabLst>
                <a:tab pos="398463" algn="l"/>
              </a:tabLst>
            </a:pPr>
            <a:r>
              <a:rPr lang="bg-BG" sz="2000" dirty="0" smtClean="0">
                <a:solidFill>
                  <a:schemeClr val="tx1"/>
                </a:solidFill>
                <a:latin typeface="Helvetica Neue"/>
                <a:ea typeface="Helvetica Neue"/>
                <a:cs typeface="Helvetica Neue"/>
                <a:sym typeface="Helvetica Neue"/>
              </a:rPr>
              <a:t>Религиозната принадлежност е </a:t>
            </a:r>
            <a:r>
              <a:rPr lang="bg-BG" sz="2000" b="1" i="1" dirty="0" smtClean="0">
                <a:solidFill>
                  <a:schemeClr val="tx1"/>
                </a:solidFill>
                <a:latin typeface="Helvetica Neue"/>
                <a:ea typeface="Helvetica Neue"/>
                <a:cs typeface="Helvetica Neue"/>
                <a:sym typeface="Helvetica Neue"/>
              </a:rPr>
              <a:t>бариера </a:t>
            </a:r>
            <a:r>
              <a:rPr lang="bg-BG" sz="2000" dirty="0" smtClean="0">
                <a:solidFill>
                  <a:schemeClr val="tx1"/>
                </a:solidFill>
                <a:latin typeface="Helvetica Neue"/>
                <a:ea typeface="Helvetica Neue"/>
                <a:cs typeface="Helvetica Neue"/>
                <a:sym typeface="Helvetica Neue"/>
              </a:rPr>
              <a:t>заради</a:t>
            </a:r>
            <a:r>
              <a:rPr lang="en-US" sz="2000" dirty="0" smtClean="0">
                <a:solidFill>
                  <a:schemeClr val="tx1"/>
                </a:solidFill>
                <a:latin typeface="Helvetica Neue"/>
                <a:ea typeface="Helvetica Neue"/>
                <a:cs typeface="Helvetica Neue"/>
                <a:sym typeface="Helvetica Neue"/>
              </a:rPr>
              <a:t>: </a:t>
            </a:r>
          </a:p>
          <a:p>
            <a:pPr marL="1089025" indent="-342900"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разминаващи се официални празници и ценности </a:t>
            </a:r>
          </a:p>
          <a:p>
            <a:pPr marL="1089025" indent="-342900"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липса на разбиране и приемане на различните религиозни практики</a:t>
            </a:r>
          </a:p>
          <a:p>
            <a:pPr marL="746125" algn="just">
              <a:buClr>
                <a:schemeClr val="accent2">
                  <a:lumMod val="75000"/>
                </a:schemeClr>
              </a:buClr>
            </a:pPr>
            <a:endParaRPr lang="en-US" sz="2000" dirty="0" smtClean="0">
              <a:solidFill>
                <a:schemeClr val="tx1"/>
              </a:solidFill>
              <a:latin typeface="Helvetica Neue"/>
              <a:ea typeface="Helvetica Neue"/>
              <a:cs typeface="Helvetica Neue"/>
              <a:sym typeface="Helvetica Neue"/>
            </a:endParaRPr>
          </a:p>
          <a:p>
            <a:pPr marL="746125" algn="just"/>
            <a:r>
              <a:rPr lang="bg-BG" sz="2000" dirty="0" smtClean="0">
                <a:solidFill>
                  <a:schemeClr val="tx1"/>
                </a:solidFill>
                <a:latin typeface="Helvetica Neue"/>
                <a:ea typeface="Helvetica Neue"/>
                <a:cs typeface="Helvetica Neue"/>
                <a:sym typeface="Helvetica Neue"/>
              </a:rPr>
              <a:t>които </a:t>
            </a:r>
            <a:r>
              <a:rPr lang="bg-BG" sz="2000" b="1" i="1" dirty="0" smtClean="0">
                <a:solidFill>
                  <a:schemeClr val="tx1"/>
                </a:solidFill>
                <a:latin typeface="Helvetica Neue"/>
                <a:ea typeface="Helvetica Neue"/>
                <a:cs typeface="Helvetica Neue"/>
                <a:sym typeface="Helvetica Neue"/>
              </a:rPr>
              <a:t>водят </a:t>
            </a:r>
            <a:r>
              <a:rPr lang="bg-BG" sz="2000" dirty="0" smtClean="0">
                <a:solidFill>
                  <a:schemeClr val="tx1"/>
                </a:solidFill>
                <a:latin typeface="Helvetica Neue"/>
                <a:ea typeface="Helvetica Neue"/>
                <a:cs typeface="Helvetica Neue"/>
                <a:sym typeface="Helvetica Neue"/>
              </a:rPr>
              <a:t>до</a:t>
            </a:r>
            <a:r>
              <a:rPr lang="en-US" sz="2000" dirty="0" smtClean="0">
                <a:solidFill>
                  <a:schemeClr val="tx1"/>
                </a:solidFill>
                <a:latin typeface="Helvetica Neue"/>
                <a:ea typeface="Helvetica Neue"/>
                <a:cs typeface="Helvetica Neue"/>
                <a:sym typeface="Helvetica Neue"/>
              </a:rPr>
              <a:t>: </a:t>
            </a:r>
          </a:p>
          <a:p>
            <a:pPr marL="1089025" indent="-342900" algn="just">
              <a:buClr>
                <a:schemeClr val="accent2">
                  <a:lumMod val="75000"/>
                </a:schemeClr>
              </a:buClr>
              <a:buFont typeface="Courier New" panose="02070309020205020404" pitchFamily="49" charset="0"/>
              <a:buChar char="o"/>
            </a:pPr>
            <a:r>
              <a:rPr lang="en-US" sz="2000" dirty="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конфликти</a:t>
            </a:r>
            <a:endParaRPr lang="en-US" sz="2000" dirty="0" smtClean="0">
              <a:solidFill>
                <a:schemeClr val="tx1"/>
              </a:solidFill>
              <a:latin typeface="Helvetica Neue"/>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обиди</a:t>
            </a:r>
            <a:endParaRPr lang="en-US" sz="2000" dirty="0" smtClean="0">
              <a:solidFill>
                <a:schemeClr val="tx1"/>
              </a:solidFill>
              <a:latin typeface="Helvetica Neue"/>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дискриминация</a:t>
            </a:r>
            <a:endParaRPr lang="en-US" sz="2000" dirty="0" smtClean="0">
              <a:solidFill>
                <a:schemeClr val="tx1"/>
              </a:solidFill>
              <a:latin typeface="Helvetica Neue"/>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изключване от учебния процес</a:t>
            </a:r>
            <a:endParaRPr lang="en-US" sz="2000" dirty="0" smtClean="0">
              <a:solidFill>
                <a:schemeClr val="tx1"/>
              </a:solidFill>
              <a:latin typeface="Helvetica Neue"/>
              <a:ea typeface="Helvetica Neue"/>
              <a:cs typeface="Helvetica Neue"/>
              <a:sym typeface="Helvetica Neue"/>
            </a:endParaRPr>
          </a:p>
          <a:p>
            <a:pPr marL="1089025" indent="-342900" algn="just">
              <a:buClr>
                <a:schemeClr val="accent2">
                  <a:lumMod val="75000"/>
                </a:schemeClr>
              </a:buClr>
              <a:buFont typeface="Courier New" panose="02070309020205020404" pitchFamily="49" charset="0"/>
              <a:buChar char="o"/>
            </a:pPr>
            <a:r>
              <a:rPr lang="en-US" sz="2000"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повлияни социални отношения в училище</a:t>
            </a:r>
            <a:endParaRPr lang="en-US" sz="2000" dirty="0" smtClean="0">
              <a:solidFill>
                <a:schemeClr val="tx1"/>
              </a:solidFill>
              <a:latin typeface="Helvetica Neue"/>
              <a:ea typeface="Helvetica Neue"/>
              <a:cs typeface="Helvetica Neue"/>
              <a:sym typeface="Helvetica Neue"/>
            </a:endParaRPr>
          </a:p>
          <a:p>
            <a:pPr marL="746125" algn="just"/>
            <a:r>
              <a:rPr lang="en-US" sz="2000" dirty="0" smtClean="0">
                <a:solidFill>
                  <a:schemeClr val="tx1"/>
                </a:solidFill>
                <a:latin typeface="Helvetica Neue"/>
                <a:ea typeface="Helvetica Neue"/>
                <a:cs typeface="Helvetica Neue"/>
                <a:sym typeface="Helvetica Neue"/>
              </a:rPr>
              <a:t> </a:t>
            </a:r>
            <a:endParaRPr lang="en-US" sz="2000" dirty="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5076106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85917" y="1432431"/>
            <a:ext cx="6826512" cy="4585830"/>
          </a:xfrm>
          <a:prstGeom prst="rect">
            <a:avLst/>
          </a:prstGeom>
          <a:noFill/>
          <a:ln>
            <a:noFill/>
          </a:ln>
        </p:spPr>
        <p:txBody>
          <a:bodyPr spcFirstLastPara="1" wrap="square" lIns="91425" tIns="45700" rIns="91425" bIns="45700" anchor="t" anchorCtr="0">
            <a:spAutoFit/>
          </a:bodyPr>
          <a:lstStyle/>
          <a:p>
            <a:pPr marL="400050"/>
            <a:r>
              <a:rPr lang="bg-BG" sz="2800" b="1" dirty="0" smtClean="0">
                <a:solidFill>
                  <a:schemeClr val="accent2">
                    <a:lumMod val="75000"/>
                  </a:schemeClr>
                </a:solidFill>
                <a:latin typeface="Helvetica Neue"/>
                <a:ea typeface="Helvetica Neue"/>
                <a:cs typeface="Helvetica Neue"/>
                <a:sym typeface="Helvetica Neue"/>
              </a:rPr>
              <a:t>Пол</a:t>
            </a:r>
            <a:endParaRPr lang="en-US" sz="2800" b="1" dirty="0" smtClean="0">
              <a:solidFill>
                <a:schemeClr val="accent2">
                  <a:lumMod val="75000"/>
                </a:schemeClr>
              </a:solidFill>
              <a:latin typeface="Helvetica Neue"/>
              <a:ea typeface="Helvetica Neue"/>
              <a:cs typeface="Helvetica Neue"/>
              <a:sym typeface="Helvetica Neue"/>
            </a:endParaRPr>
          </a:p>
          <a:p>
            <a:pPr marL="400050"/>
            <a:endParaRPr lang="en-US" sz="2400" b="1" dirty="0">
              <a:solidFill>
                <a:srgbClr val="0070C0"/>
              </a:solidFill>
              <a:latin typeface="Helvetica Neue"/>
              <a:ea typeface="Helvetica Neue"/>
              <a:cs typeface="Helvetica Neue"/>
              <a:sym typeface="Helvetica Neue"/>
            </a:endParaRPr>
          </a:p>
          <a:p>
            <a:pPr marL="400050" algn="just"/>
            <a:r>
              <a:rPr lang="bg-BG" sz="2000" b="1" i="1" dirty="0" smtClean="0">
                <a:solidFill>
                  <a:schemeClr val="tx1"/>
                </a:solidFill>
                <a:latin typeface="Helvetica Neue"/>
                <a:ea typeface="Helvetica Neue"/>
                <a:cs typeface="Helvetica Neue"/>
                <a:sym typeface="Helvetica Neue"/>
              </a:rPr>
              <a:t>Доказателство</a:t>
            </a:r>
            <a:r>
              <a:rPr lang="en-US" sz="2000"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образователните системи често затвърждават вместо да поставят под въпрос неравенството между половете</a:t>
            </a:r>
            <a:endParaRPr lang="en-US" sz="2000" i="1" dirty="0" smtClean="0">
              <a:solidFill>
                <a:schemeClr val="tx1"/>
              </a:solidFill>
              <a:latin typeface="Helvetica Neue"/>
              <a:ea typeface="Helvetica Neue"/>
              <a:cs typeface="Helvetica Neue"/>
              <a:sym typeface="Helvetica Neue"/>
            </a:endParaRPr>
          </a:p>
          <a:p>
            <a:pPr marL="1081088" indent="-342900" algn="just">
              <a:lnSpc>
                <a:spcPct val="150000"/>
              </a:lnSpc>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След пристигането си в Европа </a:t>
            </a:r>
            <a:r>
              <a:rPr lang="bg-BG" sz="2000" dirty="0" err="1" smtClean="0">
                <a:solidFill>
                  <a:schemeClr val="tx1"/>
                </a:solidFill>
                <a:latin typeface="Helvetica Neue"/>
                <a:ea typeface="Helvetica Neue"/>
                <a:cs typeface="Helvetica Neue"/>
                <a:sym typeface="Helvetica Neue"/>
              </a:rPr>
              <a:t>мигрантските</a:t>
            </a:r>
            <a:r>
              <a:rPr lang="bg-BG" sz="2000" dirty="0" smtClean="0">
                <a:solidFill>
                  <a:schemeClr val="tx1"/>
                </a:solidFill>
                <a:latin typeface="Helvetica Neue"/>
                <a:ea typeface="Helvetica Neue"/>
                <a:cs typeface="Helvetica Neue"/>
                <a:sym typeface="Helvetica Neue"/>
              </a:rPr>
              <a:t> семейства може да решат да не записват дъщерите си на училище. </a:t>
            </a:r>
          </a:p>
          <a:p>
            <a:pPr marL="1081088" indent="-342900" algn="just">
              <a:lnSpc>
                <a:spcPct val="150000"/>
              </a:lnSpc>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В някои страни (рядко в Европа</a:t>
            </a:r>
            <a:r>
              <a:rPr lang="en-US" sz="2000"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момчетата и момичетата учат разделени, особено след определена възраст</a:t>
            </a:r>
            <a:r>
              <a:rPr lang="en-US" sz="2000" dirty="0" smtClean="0">
                <a:solidFill>
                  <a:schemeClr val="tx1"/>
                </a:solidFill>
                <a:latin typeface="Helvetica Neue"/>
                <a:ea typeface="Helvetica Neue"/>
                <a:cs typeface="Helvetica Neue"/>
                <a:sym typeface="Helvetica Neue"/>
              </a:rPr>
              <a:t>.</a:t>
            </a: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8089337" y="2503077"/>
            <a:ext cx="3678120" cy="3118867"/>
          </a:xfrm>
          <a:prstGeom prst="rect">
            <a:avLst/>
          </a:prstGeom>
        </p:spPr>
        <p:txBody>
          <a:bodyPr wrap="square">
            <a:spAutoFit/>
          </a:bodyPr>
          <a:lstStyle/>
          <a:p>
            <a:pPr marL="742950" indent="-342900" algn="just">
              <a:lnSpc>
                <a:spcPct val="150000"/>
              </a:lnSpc>
            </a:pPr>
            <a:r>
              <a:rPr lang="bg-BG" sz="1900" i="1" dirty="0" smtClean="0">
                <a:solidFill>
                  <a:schemeClr val="accent2">
                    <a:lumMod val="75000"/>
                  </a:schemeClr>
                </a:solidFill>
                <a:latin typeface="Helvetica Neue"/>
                <a:ea typeface="Helvetica Neue"/>
                <a:cs typeface="Helvetica Neue"/>
                <a:sym typeface="Helvetica Neue"/>
              </a:rPr>
              <a:t>Помислете, намерете си партньор и споделете</a:t>
            </a:r>
            <a:r>
              <a:rPr lang="en-US" sz="1900" dirty="0" smtClean="0">
                <a:solidFill>
                  <a:schemeClr val="accent2">
                    <a:lumMod val="75000"/>
                  </a:schemeClr>
                </a:solidFill>
                <a:latin typeface="Helvetica Neue"/>
                <a:ea typeface="Helvetica Neue"/>
                <a:cs typeface="Helvetica Neue"/>
                <a:sym typeface="Helvetica Neue"/>
              </a:rPr>
              <a:t>: </a:t>
            </a:r>
          </a:p>
          <a:p>
            <a:pPr marL="403225" indent="-3175" algn="just">
              <a:lnSpc>
                <a:spcPct val="150000"/>
              </a:lnSpc>
            </a:pPr>
            <a:r>
              <a:rPr lang="bg-BG" sz="1900" dirty="0" smtClean="0">
                <a:solidFill>
                  <a:srgbClr val="00B0F0"/>
                </a:solidFill>
                <a:latin typeface="Helvetica Neue"/>
                <a:ea typeface="Helvetica Neue"/>
                <a:cs typeface="Helvetica Neue"/>
                <a:sym typeface="Helvetica Neue"/>
              </a:rPr>
              <a:t>Гледайте въздействащата реч на </a:t>
            </a:r>
            <a:r>
              <a:rPr lang="bg-BG" sz="1900" dirty="0" err="1" smtClean="0">
                <a:solidFill>
                  <a:srgbClr val="00B0F0"/>
                </a:solidFill>
                <a:latin typeface="Helvetica Neue"/>
                <a:ea typeface="Helvetica Neue"/>
                <a:cs typeface="Helvetica Neue"/>
                <a:sym typeface="Helvetica Neue"/>
              </a:rPr>
              <a:t>Малала</a:t>
            </a:r>
            <a:r>
              <a:rPr lang="bg-BG" sz="1900" dirty="0" smtClean="0">
                <a:solidFill>
                  <a:srgbClr val="00B0F0"/>
                </a:solidFill>
                <a:latin typeface="Helvetica Neue"/>
                <a:ea typeface="Helvetica Neue"/>
                <a:cs typeface="Helvetica Neue"/>
                <a:sym typeface="Helvetica Neue"/>
              </a:rPr>
              <a:t> </a:t>
            </a:r>
            <a:r>
              <a:rPr lang="bg-BG" sz="1900" dirty="0" err="1" smtClean="0">
                <a:solidFill>
                  <a:srgbClr val="00B0F0"/>
                </a:solidFill>
                <a:latin typeface="Helvetica Neue"/>
                <a:ea typeface="Helvetica Neue"/>
                <a:cs typeface="Helvetica Neue"/>
                <a:sym typeface="Helvetica Neue"/>
              </a:rPr>
              <a:t>Юсафсаи</a:t>
            </a:r>
            <a:r>
              <a:rPr lang="bg-BG" sz="1900" dirty="0" smtClean="0">
                <a:solidFill>
                  <a:srgbClr val="00B0F0"/>
                </a:solidFill>
                <a:latin typeface="Helvetica Neue"/>
                <a:ea typeface="Helvetica Neue"/>
                <a:cs typeface="Helvetica Neue"/>
                <a:sym typeface="Helvetica Neue"/>
              </a:rPr>
              <a:t> „На всяко дете трябва да се осигури правото да учи“ и обсъдете основните доводи. </a:t>
            </a:r>
            <a:endParaRPr lang="en-US" sz="1900" dirty="0">
              <a:solidFill>
                <a:srgbClr val="00B0F0"/>
              </a:solidFill>
              <a:latin typeface="Helvetica Neue"/>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582" t="9609" r="33372" b="7210"/>
          <a:stretch/>
        </p:blipFill>
        <p:spPr>
          <a:xfrm>
            <a:off x="7042279" y="2655476"/>
            <a:ext cx="1405524" cy="1862095"/>
          </a:xfrm>
          <a:prstGeom prst="rect">
            <a:avLst/>
          </a:prstGeom>
        </p:spPr>
      </p:pic>
    </p:spTree>
    <p:extLst>
      <p:ext uri="{BB962C8B-B14F-4D97-AF65-F5344CB8AC3E}">
        <p14:creationId xmlns:p14="http://schemas.microsoft.com/office/powerpoint/2010/main" val="288922219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270386"/>
            <a:ext cx="11450700" cy="3262391"/>
          </a:xfrm>
          <a:prstGeom prst="rect">
            <a:avLst/>
          </a:prstGeom>
          <a:noFill/>
          <a:ln>
            <a:noFill/>
          </a:ln>
        </p:spPr>
        <p:txBody>
          <a:bodyPr spcFirstLastPara="1" wrap="square" lIns="91425" tIns="45700" rIns="91425" bIns="45700" anchor="t" anchorCtr="0">
            <a:spAutoFit/>
          </a:bodyPr>
          <a:lstStyle/>
          <a:p>
            <a:r>
              <a:rPr lang="en-US" dirty="0">
                <a:solidFill>
                  <a:schemeClr val="accent2">
                    <a:lumMod val="75000"/>
                  </a:schemeClr>
                </a:solidFill>
              </a:rPr>
              <a:t> </a:t>
            </a:r>
            <a:r>
              <a:rPr lang="bg-BG" sz="2800" b="1" dirty="0" smtClean="0">
                <a:solidFill>
                  <a:schemeClr val="accent2">
                    <a:lumMod val="75000"/>
                  </a:schemeClr>
                </a:solidFill>
                <a:latin typeface="Helvetica Neue"/>
                <a:ea typeface="Helvetica Neue"/>
                <a:cs typeface="Helvetica Neue"/>
                <a:sym typeface="Helvetica Neue"/>
              </a:rPr>
              <a:t>Подготовка на учителите</a:t>
            </a:r>
            <a:endParaRPr lang="en-US" sz="2800" b="1" dirty="0" smtClean="0">
              <a:solidFill>
                <a:schemeClr val="accent2">
                  <a:lumMod val="75000"/>
                </a:schemeClr>
              </a:solidFill>
              <a:latin typeface="Helvetica Neue"/>
              <a:ea typeface="Helvetica Neue"/>
              <a:cs typeface="Helvetica Neue"/>
              <a:sym typeface="Helvetica Neue"/>
            </a:endParaRPr>
          </a:p>
          <a:p>
            <a:pPr marL="400050"/>
            <a:endParaRPr lang="en-US" sz="800" b="1" dirty="0">
              <a:solidFill>
                <a:srgbClr val="0070C0"/>
              </a:solidFill>
              <a:latin typeface="Helvetica Neue"/>
              <a:ea typeface="Helvetica Neue"/>
              <a:cs typeface="Helvetica Neue"/>
              <a:sym typeface="Helvetica Neue"/>
            </a:endParaRPr>
          </a:p>
          <a:p>
            <a:pPr marL="50800"/>
            <a:r>
              <a:rPr lang="bg-BG" sz="2000" dirty="0" smtClean="0">
                <a:solidFill>
                  <a:schemeClr val="tx1"/>
                </a:solidFill>
                <a:latin typeface="Helvetica Neue"/>
                <a:ea typeface="Helvetica Neue"/>
                <a:cs typeface="Helvetica Neue"/>
                <a:sym typeface="Helvetica Neue"/>
              </a:rPr>
              <a:t>Учителите са част от обществото</a:t>
            </a:r>
            <a:r>
              <a:rPr lang="en-US" sz="2000"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те също  се влияят от </a:t>
            </a:r>
            <a:r>
              <a:rPr lang="bg-BG" sz="2000" b="1" i="1" dirty="0" smtClean="0">
                <a:solidFill>
                  <a:schemeClr val="tx1"/>
                </a:solidFill>
                <a:latin typeface="Helvetica Neue"/>
                <a:ea typeface="Helvetica Neue"/>
                <a:cs typeface="Helvetica Neue"/>
                <a:sym typeface="Helvetica Neue"/>
              </a:rPr>
              <a:t>стереотипи </a:t>
            </a:r>
            <a:r>
              <a:rPr lang="bg-BG" sz="2000" dirty="0" smtClean="0">
                <a:solidFill>
                  <a:schemeClr val="tx1"/>
                </a:solidFill>
                <a:latin typeface="Helvetica Neue"/>
                <a:ea typeface="Helvetica Neue"/>
                <a:cs typeface="Helvetica Neue"/>
                <a:sym typeface="Helvetica Neue"/>
              </a:rPr>
              <a:t>и </a:t>
            </a:r>
            <a:r>
              <a:rPr lang="bg-BG" sz="2000" b="1" i="1" dirty="0" smtClean="0">
                <a:solidFill>
                  <a:schemeClr val="tx1"/>
                </a:solidFill>
                <a:latin typeface="Helvetica Neue"/>
                <a:ea typeface="Helvetica Neue"/>
                <a:cs typeface="Helvetica Neue"/>
                <a:sym typeface="Helvetica Neue"/>
              </a:rPr>
              <a:t>предразсъдъци </a:t>
            </a:r>
            <a:r>
              <a:rPr lang="bg-BG" sz="2000" dirty="0" smtClean="0">
                <a:solidFill>
                  <a:schemeClr val="tx1"/>
                </a:solidFill>
                <a:latin typeface="Helvetica Neue"/>
                <a:ea typeface="Helvetica Neue"/>
                <a:cs typeface="Helvetica Neue"/>
                <a:sym typeface="Helvetica Neue"/>
              </a:rPr>
              <a:t>свързани с разнообразието</a:t>
            </a:r>
            <a:r>
              <a:rPr lang="en-US" sz="2000" b="1" i="1" dirty="0" smtClean="0">
                <a:solidFill>
                  <a:schemeClr val="tx1"/>
                </a:solidFill>
                <a:latin typeface="Helvetica Neue"/>
                <a:ea typeface="Helvetica Neue"/>
                <a:cs typeface="Helvetica Neue"/>
                <a:sym typeface="Helvetica Neue"/>
              </a:rPr>
              <a:t>:</a:t>
            </a:r>
            <a:endParaRPr lang="en-US" sz="2000" b="1" i="1" dirty="0">
              <a:solidFill>
                <a:schemeClr val="tx1"/>
              </a:solidFill>
              <a:latin typeface="Helvetica Neue"/>
              <a:ea typeface="Helvetica Neue"/>
              <a:cs typeface="Helvetica Neue"/>
              <a:sym typeface="Helvetica Neue"/>
            </a:endParaRPr>
          </a:p>
          <a:p>
            <a:pPr marL="400050"/>
            <a:r>
              <a:rPr lang="bg-BG" sz="2000" b="1" i="1" dirty="0" smtClean="0">
                <a:solidFill>
                  <a:schemeClr val="tx1"/>
                </a:solidFill>
                <a:latin typeface="Helvetica Neue"/>
                <a:ea typeface="Helvetica Neue"/>
                <a:cs typeface="Helvetica Neue"/>
                <a:sym typeface="Helvetica Neue"/>
              </a:rPr>
              <a:t>Стереотипи</a:t>
            </a:r>
            <a:r>
              <a:rPr lang="en-US" sz="2000" b="1" i="1" dirty="0" smtClean="0">
                <a:solidFill>
                  <a:schemeClr val="tx1"/>
                </a:solidFill>
                <a:latin typeface="Helvetica Neue"/>
                <a:ea typeface="Helvetica Neue"/>
                <a:cs typeface="Helvetica Neue"/>
                <a:sym typeface="Helvetica Neue"/>
              </a:rPr>
              <a:t>:</a:t>
            </a:r>
          </a:p>
          <a:p>
            <a:pPr marL="742950" indent="-342900">
              <a:buClr>
                <a:schemeClr val="accent2">
                  <a:lumMod val="75000"/>
                </a:schemeClr>
              </a:buClr>
              <a:buFont typeface="Courier New" panose="02070309020205020404" pitchFamily="49" charset="0"/>
              <a:buChar char="o"/>
            </a:pPr>
            <a:r>
              <a:rPr lang="bg-BG" sz="2000" dirty="0">
                <a:solidFill>
                  <a:schemeClr val="tx1"/>
                </a:solidFill>
                <a:latin typeface="Helvetica Neue"/>
                <a:ea typeface="Helvetica Neue"/>
                <a:cs typeface="Helvetica Neue"/>
                <a:sym typeface="Helvetica Neue"/>
              </a:rPr>
              <a:t>р</a:t>
            </a:r>
            <a:r>
              <a:rPr lang="bg-BG" sz="2000" dirty="0" smtClean="0">
                <a:solidFill>
                  <a:schemeClr val="tx1"/>
                </a:solidFill>
                <a:latin typeface="Helvetica Neue"/>
                <a:ea typeface="Helvetica Neue"/>
                <a:cs typeface="Helvetica Neue"/>
                <a:sym typeface="Helvetica Neue"/>
              </a:rPr>
              <a:t>асова дискриминация</a:t>
            </a:r>
            <a:endParaRPr lang="en-US" sz="2000" dirty="0" smtClean="0">
              <a:solidFill>
                <a:schemeClr val="tx1"/>
              </a:solidFill>
              <a:latin typeface="Helvetica Neue"/>
              <a:ea typeface="Helvetica Neue"/>
              <a:cs typeface="Helvetica Neue"/>
              <a:sym typeface="Helvetica Neue"/>
            </a:endParaRPr>
          </a:p>
          <a:p>
            <a:pPr marL="742950" indent="-342900">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ролята на половете </a:t>
            </a:r>
            <a:endParaRPr lang="en-US" sz="2000" dirty="0" smtClean="0">
              <a:solidFill>
                <a:schemeClr val="tx1"/>
              </a:solidFill>
              <a:latin typeface="Helvetica Neue"/>
              <a:ea typeface="Helvetica Neue"/>
              <a:cs typeface="Helvetica Neue"/>
              <a:sym typeface="Helvetica Neue"/>
            </a:endParaRPr>
          </a:p>
          <a:p>
            <a:pPr marL="742950" indent="-342900">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културни стереотипи</a:t>
            </a:r>
            <a:endParaRPr lang="en-US" sz="1000" dirty="0">
              <a:solidFill>
                <a:schemeClr val="tx1"/>
              </a:solidFill>
              <a:latin typeface="Helvetica Neue"/>
              <a:ea typeface="Helvetica Neue"/>
              <a:cs typeface="Helvetica Neue"/>
              <a:sym typeface="Helvetica Neue"/>
            </a:endParaRPr>
          </a:p>
          <a:p>
            <a:pPr marL="400050">
              <a:buClr>
                <a:schemeClr val="accent2">
                  <a:lumMod val="75000"/>
                </a:schemeClr>
              </a:buClr>
            </a:pPr>
            <a:endParaRPr lang="en-US" sz="1000" dirty="0" smtClean="0">
              <a:solidFill>
                <a:schemeClr val="tx1"/>
              </a:solidFill>
              <a:latin typeface="Helvetica Neue"/>
              <a:ea typeface="Helvetica Neue"/>
              <a:cs typeface="Helvetica Neue"/>
              <a:sym typeface="Helvetica Neue"/>
            </a:endParaRPr>
          </a:p>
          <a:p>
            <a:pPr marL="400050"/>
            <a:r>
              <a:rPr lang="bg-BG" sz="2000" b="1" i="1" dirty="0" err="1" smtClean="0">
                <a:solidFill>
                  <a:schemeClr val="tx1"/>
                </a:solidFill>
                <a:latin typeface="Helvetica Neue"/>
                <a:ea typeface="Helvetica Neue"/>
                <a:cs typeface="Helvetica Neue"/>
                <a:sym typeface="Helvetica Neue"/>
              </a:rPr>
              <a:t>Предрасъдъци</a:t>
            </a:r>
            <a:r>
              <a:rPr lang="en-US" sz="2000" b="1" i="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трудността да се преподава ефективно в класна стая с различни култури или да се осигури приобщаващо образование.</a:t>
            </a:r>
            <a:endParaRPr lang="en-US" sz="2400" dirty="0" smtClean="0">
              <a:solidFill>
                <a:schemeClr val="tx1"/>
              </a:solidFill>
              <a:latin typeface="Helvetica Neue"/>
              <a:ea typeface="Helvetica Neue"/>
              <a:cs typeface="Helvetica Neue"/>
              <a:sym typeface="Helvetica Neue"/>
            </a:endParaRPr>
          </a:p>
        </p:txBody>
      </p:sp>
      <p:sp>
        <p:nvSpPr>
          <p:cNvPr id="6"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384" y="1540821"/>
            <a:ext cx="912897" cy="912897"/>
          </a:xfrm>
          <a:prstGeom prst="rect">
            <a:avLst/>
          </a:prstGeom>
        </p:spPr>
      </p:pic>
      <p:sp>
        <p:nvSpPr>
          <p:cNvPr id="4" name="Rectangle 3"/>
          <p:cNvSpPr/>
          <p:nvPr/>
        </p:nvSpPr>
        <p:spPr>
          <a:xfrm>
            <a:off x="1805853" y="4532777"/>
            <a:ext cx="10010368" cy="1323439"/>
          </a:xfrm>
          <a:prstGeom prst="rect">
            <a:avLst/>
          </a:prstGeom>
        </p:spPr>
        <p:txBody>
          <a:bodyPr wrap="square">
            <a:spAutoFit/>
          </a:bodyPr>
          <a:lstStyle/>
          <a:p>
            <a:r>
              <a:rPr lang="bg-BG" sz="1600" i="1" dirty="0" smtClean="0">
                <a:solidFill>
                  <a:schemeClr val="accent2">
                    <a:lumMod val="75000"/>
                  </a:schemeClr>
                </a:solidFill>
                <a:latin typeface="Helvetica Neue" panose="020B0604020202020204" charset="0"/>
                <a:ea typeface="Helvetica Neue"/>
                <a:cs typeface="Helvetica Neue"/>
                <a:sym typeface="Helvetica Neue"/>
              </a:rPr>
              <a:t>Работен казус (по групи</a:t>
            </a:r>
            <a:r>
              <a:rPr lang="en-US" sz="1600" i="1" dirty="0" smtClean="0">
                <a:solidFill>
                  <a:schemeClr val="accent2">
                    <a:lumMod val="75000"/>
                  </a:schemeClr>
                </a:solidFill>
                <a:latin typeface="Helvetica Neue" panose="020B0604020202020204" charset="0"/>
                <a:ea typeface="Helvetica Neue"/>
                <a:cs typeface="Helvetica Neue"/>
                <a:sym typeface="Helvetica Neue"/>
              </a:rPr>
              <a:t>)</a:t>
            </a:r>
            <a:r>
              <a:rPr lang="en-US" sz="1600" dirty="0" smtClean="0">
                <a:solidFill>
                  <a:schemeClr val="accent2">
                    <a:lumMod val="75000"/>
                  </a:schemeClr>
                </a:solidFill>
                <a:latin typeface="Helvetica Neue" panose="020B0604020202020204" charset="0"/>
                <a:ea typeface="Helvetica Neue"/>
                <a:cs typeface="Helvetica Neue"/>
                <a:sym typeface="Helvetica Neue"/>
              </a:rPr>
              <a:t>: </a:t>
            </a:r>
            <a:r>
              <a:rPr lang="bg-BG" sz="1600" dirty="0">
                <a:solidFill>
                  <a:srgbClr val="00B0F0"/>
                </a:solidFill>
                <a:latin typeface="Helvetica Neue" panose="020B0604020202020204" charset="0"/>
              </a:rPr>
              <a:t>Мария е учител на деца с различни култури</a:t>
            </a:r>
            <a:r>
              <a:rPr lang="bg-BG" sz="1600" dirty="0" smtClean="0">
                <a:solidFill>
                  <a:srgbClr val="00B0F0"/>
                </a:solidFill>
                <a:latin typeface="Helvetica Neue" panose="020B0604020202020204" charset="0"/>
              </a:rPr>
              <a:t>. Тя </a:t>
            </a:r>
            <a:r>
              <a:rPr lang="bg-BG" sz="1600" dirty="0">
                <a:solidFill>
                  <a:srgbClr val="00B0F0"/>
                </a:solidFill>
                <a:latin typeface="Helvetica Neue" panose="020B0604020202020204" charset="0"/>
              </a:rPr>
              <a:t>осъзнава, че се затруднява с управлението на класната стая въпреки усилията й да подобри атмосферата между учениците</a:t>
            </a:r>
            <a:r>
              <a:rPr lang="bg-BG" sz="1600" dirty="0" smtClean="0">
                <a:solidFill>
                  <a:srgbClr val="00B0F0"/>
                </a:solidFill>
                <a:latin typeface="Helvetica Neue" panose="020B0604020202020204" charset="0"/>
              </a:rPr>
              <a:t>. Мария </a:t>
            </a:r>
            <a:r>
              <a:rPr lang="bg-BG" sz="1600" dirty="0">
                <a:solidFill>
                  <a:srgbClr val="00B0F0"/>
                </a:solidFill>
                <a:latin typeface="Helvetica Neue" panose="020B0604020202020204" charset="0"/>
              </a:rPr>
              <a:t>решава да посети обучение за преподаване в разнородна среда, за да се вдъхнови с дейности, които да организира с учениците си</a:t>
            </a:r>
            <a:r>
              <a:rPr lang="bg-BG" sz="1600" dirty="0" smtClean="0">
                <a:solidFill>
                  <a:srgbClr val="00B0F0"/>
                </a:solidFill>
                <a:latin typeface="Helvetica Neue" panose="020B0604020202020204" charset="0"/>
              </a:rPr>
              <a:t>. Обучението </a:t>
            </a:r>
            <a:r>
              <a:rPr lang="bg-BG" sz="1600" dirty="0">
                <a:solidFill>
                  <a:srgbClr val="00B0F0"/>
                </a:solidFill>
                <a:latin typeface="Helvetica Neue" panose="020B0604020202020204" charset="0"/>
              </a:rPr>
              <a:t>покрива очакванията й, но тя все още е объркана, защото осъзнава, че много от вярванията й и отношението й към различните от нея са негативни</a:t>
            </a:r>
            <a:r>
              <a:rPr lang="bg-BG" sz="1600" dirty="0" smtClean="0">
                <a:solidFill>
                  <a:srgbClr val="00B0F0"/>
                </a:solidFill>
                <a:latin typeface="Helvetica Neue" panose="020B0604020202020204" charset="0"/>
              </a:rPr>
              <a:t>. Какво </a:t>
            </a:r>
            <a:r>
              <a:rPr lang="bg-BG" sz="1600" dirty="0">
                <a:solidFill>
                  <a:srgbClr val="00B0F0"/>
                </a:solidFill>
                <a:latin typeface="Helvetica Neue" panose="020B0604020202020204" charset="0"/>
              </a:rPr>
              <a:t>бихте й препоръчали да направи</a:t>
            </a:r>
            <a:r>
              <a:rPr lang="bg-BG" sz="1600" dirty="0" smtClean="0">
                <a:solidFill>
                  <a:srgbClr val="00B0F0"/>
                </a:solidFill>
                <a:latin typeface="Helvetica Neue" panose="020B0604020202020204" charset="0"/>
              </a:rPr>
              <a:t>?</a:t>
            </a:r>
            <a:endParaRPr lang="en-US" sz="1600" dirty="0" smtClean="0">
              <a:solidFill>
                <a:srgbClr val="00B0F0"/>
              </a:solidFill>
              <a:latin typeface="Helvetica Neue" panose="020B060402020202020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510" t="26572" r="26313" b="24128"/>
          <a:stretch/>
        </p:blipFill>
        <p:spPr>
          <a:xfrm>
            <a:off x="48026" y="4711094"/>
            <a:ext cx="1757827" cy="966804"/>
          </a:xfrm>
          <a:prstGeom prst="rect">
            <a:avLst/>
          </a:prstGeom>
        </p:spPr>
      </p:pic>
    </p:spTree>
    <p:extLst>
      <p:ext uri="{BB962C8B-B14F-4D97-AF65-F5344CB8AC3E}">
        <p14:creationId xmlns:p14="http://schemas.microsoft.com/office/powerpoint/2010/main" val="382343577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420856"/>
            <a:ext cx="11450700" cy="3416279"/>
          </a:xfrm>
          <a:prstGeom prst="rect">
            <a:avLst/>
          </a:prstGeom>
          <a:noFill/>
          <a:ln>
            <a:noFill/>
          </a:ln>
        </p:spPr>
        <p:txBody>
          <a:bodyPr spcFirstLastPara="1" wrap="square" lIns="91425" tIns="45700" rIns="91425" bIns="45700" anchor="t" anchorCtr="0">
            <a:spAutoFit/>
          </a:bodyPr>
          <a:lstStyle/>
          <a:p>
            <a:pPr algn="just"/>
            <a:r>
              <a:rPr lang="bg-BG" sz="2800" b="1" dirty="0" smtClean="0">
                <a:solidFill>
                  <a:schemeClr val="accent2">
                    <a:lumMod val="75000"/>
                  </a:schemeClr>
                </a:solidFill>
                <a:latin typeface="Helvetica Neue" panose="020B0604020202020204" charset="0"/>
                <a:ea typeface="Helvetica Neue"/>
                <a:cs typeface="Helvetica Neue"/>
                <a:sym typeface="Helvetica Neue"/>
              </a:rPr>
              <a:t>Подготовка на учителите</a:t>
            </a:r>
            <a:endParaRPr lang="en-US" sz="2800" b="1" dirty="0" smtClean="0">
              <a:solidFill>
                <a:srgbClr val="0070C0"/>
              </a:solidFill>
              <a:latin typeface="Helvetica Neue" panose="020B0604020202020204" charset="0"/>
              <a:ea typeface="Helvetica Neue"/>
              <a:cs typeface="Helvetica Neue"/>
              <a:sym typeface="Helvetica Neue"/>
            </a:endParaRPr>
          </a:p>
          <a:p>
            <a:pPr algn="just"/>
            <a:endParaRPr lang="en-US" sz="2800" b="1" i="1" dirty="0">
              <a:solidFill>
                <a:srgbClr val="0070C0"/>
              </a:solidFill>
              <a:latin typeface="Helvetica Neue" panose="020B0604020202020204" charset="0"/>
              <a:ea typeface="Helvetica Neue"/>
              <a:cs typeface="Helvetica Neue"/>
              <a:sym typeface="Helvetica Neue"/>
            </a:endParaRPr>
          </a:p>
          <a:p>
            <a:pPr algn="just"/>
            <a:r>
              <a:rPr lang="bg-BG" sz="2000" b="1" i="1" dirty="0" smtClean="0">
                <a:solidFill>
                  <a:schemeClr val="tx1"/>
                </a:solidFill>
                <a:latin typeface="Helvetica Neue"/>
                <a:ea typeface="Helvetica Neue"/>
                <a:cs typeface="Helvetica Neue"/>
                <a:sym typeface="Helvetica Neue"/>
              </a:rPr>
              <a:t>Перспективата на далтониста </a:t>
            </a:r>
            <a:r>
              <a:rPr lang="en-US" sz="2000" i="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когато човек гледа на културата, расовата и етническа принадлежност като на неуместни детайли и смята, че като се отнася към всички еднакво това ще премахне неравенството и несправедливостта.</a:t>
            </a:r>
          </a:p>
          <a:p>
            <a:pPr algn="just"/>
            <a:r>
              <a:rPr lang="en-US" sz="2000" b="1" i="1" dirty="0" smtClean="0">
                <a:solidFill>
                  <a:schemeClr val="tx1"/>
                </a:solidFill>
                <a:latin typeface="Helvetica Neue"/>
                <a:ea typeface="Helvetica Neue"/>
                <a:cs typeface="Helvetica Neue"/>
                <a:sym typeface="Helvetica Neue"/>
              </a:rPr>
              <a:t>		</a:t>
            </a:r>
            <a:r>
              <a:rPr lang="en-US" sz="2000" b="1" i="1" dirty="0" smtClean="0">
                <a:solidFill>
                  <a:schemeClr val="accent2">
                    <a:lumMod val="75000"/>
                  </a:schemeClr>
                </a:solidFill>
                <a:latin typeface="Helvetica Neue"/>
                <a:ea typeface="Helvetica Neue"/>
                <a:cs typeface="Helvetica Neue"/>
                <a:sym typeface="Helvetica Neue"/>
              </a:rPr>
              <a:t>	</a:t>
            </a:r>
            <a:r>
              <a:rPr lang="bg-BG" sz="2000" b="1" i="1" dirty="0" smtClean="0">
                <a:solidFill>
                  <a:schemeClr val="accent2">
                    <a:lumMod val="75000"/>
                  </a:schemeClr>
                </a:solidFill>
                <a:latin typeface="Helvetica Neue"/>
                <a:ea typeface="Helvetica Neue"/>
                <a:cs typeface="Helvetica Neue"/>
                <a:sym typeface="Helvetica Neue"/>
              </a:rPr>
              <a:t>Перспективата на далтониста</a:t>
            </a:r>
            <a:r>
              <a:rPr lang="en-US" sz="2000" b="1" i="1" dirty="0" smtClean="0">
                <a:solidFill>
                  <a:schemeClr val="accent2">
                    <a:lumMod val="75000"/>
                  </a:schemeClr>
                </a:solidFill>
                <a:latin typeface="Helvetica Neue"/>
                <a:ea typeface="Helvetica Neue"/>
                <a:cs typeface="Helvetica Neue"/>
                <a:sym typeface="Wingdings" panose="05000000000000000000" pitchFamily="2" charset="2"/>
              </a:rPr>
              <a:t> </a:t>
            </a:r>
            <a:r>
              <a:rPr lang="bg-BG" sz="2000" b="1" i="1" dirty="0" smtClean="0">
                <a:solidFill>
                  <a:schemeClr val="accent2">
                    <a:lumMod val="75000"/>
                  </a:schemeClr>
                </a:solidFill>
                <a:latin typeface="Helvetica Neue"/>
                <a:ea typeface="Helvetica Neue"/>
                <a:cs typeface="Helvetica Neue"/>
                <a:sym typeface="Wingdings" panose="05000000000000000000" pitchFamily="2" charset="2"/>
              </a:rPr>
              <a:t>НЕ Е РЕШЕНИЕ</a:t>
            </a:r>
            <a:r>
              <a:rPr lang="en-US" sz="2000" b="1" i="1" dirty="0" smtClean="0">
                <a:solidFill>
                  <a:schemeClr val="accent2">
                    <a:lumMod val="75000"/>
                  </a:schemeClr>
                </a:solidFill>
                <a:latin typeface="Helvetica Neue"/>
                <a:ea typeface="Helvetica Neue"/>
                <a:cs typeface="Helvetica Neue"/>
                <a:sym typeface="Wingdings" panose="05000000000000000000" pitchFamily="2" charset="2"/>
              </a:rPr>
              <a:t>!</a:t>
            </a:r>
            <a:r>
              <a:rPr lang="en-US" sz="2000" b="1" i="1" dirty="0" smtClean="0">
                <a:solidFill>
                  <a:schemeClr val="accent2">
                    <a:lumMod val="75000"/>
                  </a:schemeClr>
                </a:solidFill>
                <a:latin typeface="Helvetica Neue"/>
                <a:ea typeface="Helvetica Neue"/>
                <a:cs typeface="Helvetica Neue"/>
                <a:sym typeface="Helvetica Neue"/>
              </a:rPr>
              <a:t>	</a:t>
            </a:r>
            <a:endParaRPr lang="en-US" sz="2000" b="1" i="1" dirty="0">
              <a:solidFill>
                <a:schemeClr val="accent2">
                  <a:lumMod val="75000"/>
                </a:schemeClr>
              </a:solidFill>
              <a:latin typeface="Helvetica Neue"/>
              <a:ea typeface="Helvetica Neue"/>
              <a:cs typeface="Helvetica Neue"/>
              <a:sym typeface="Helvetica Neue"/>
            </a:endParaRPr>
          </a:p>
          <a:p>
            <a:pPr algn="just"/>
            <a:endParaRPr lang="en-US" sz="2000" b="1" i="1" dirty="0">
              <a:solidFill>
                <a:schemeClr val="tx1"/>
              </a:solidFill>
              <a:latin typeface="Helvetica Neue"/>
              <a:ea typeface="Helvetica Neue"/>
              <a:cs typeface="Helvetica Neue"/>
              <a:sym typeface="Helvetica Neue"/>
            </a:endParaRPr>
          </a:p>
          <a:p>
            <a:pPr algn="just"/>
            <a:r>
              <a:rPr lang="bg-BG" sz="2000" dirty="0" smtClean="0">
                <a:solidFill>
                  <a:schemeClr val="tx1"/>
                </a:solidFill>
                <a:latin typeface="Helvetica Neue"/>
                <a:ea typeface="Helvetica Neue"/>
                <a:cs typeface="Helvetica Neue"/>
                <a:sym typeface="Helvetica Neue"/>
              </a:rPr>
              <a:t>Подготовката на учителите зависи от</a:t>
            </a:r>
            <a:r>
              <a:rPr lang="en-US" sz="2000" dirty="0" smtClean="0">
                <a:solidFill>
                  <a:schemeClr val="tx1"/>
                </a:solidFill>
                <a:latin typeface="Helvetica Neue"/>
                <a:ea typeface="Helvetica Neue"/>
                <a:cs typeface="Helvetica Neue"/>
                <a:sym typeface="Helvetica Neue"/>
              </a:rPr>
              <a:t>:</a:t>
            </a:r>
          </a:p>
          <a:p>
            <a:pPr marL="742950" indent="-342900" algn="just">
              <a:buClr>
                <a:schemeClr val="accent2">
                  <a:lumMod val="75000"/>
                </a:schemeClr>
              </a:buClr>
              <a:buFont typeface="Courier New" panose="02070309020205020404" pitchFamily="49" charset="0"/>
              <a:buChar char="o"/>
            </a:pPr>
            <a:r>
              <a:rPr lang="bg-BG" sz="2000" dirty="0">
                <a:solidFill>
                  <a:schemeClr val="tx1"/>
                </a:solidFill>
                <a:latin typeface="Helvetica Neue"/>
                <a:ea typeface="Helvetica Neue"/>
                <a:cs typeface="Helvetica Neue"/>
                <a:sym typeface="Helvetica Neue"/>
              </a:rPr>
              <a:t>л</a:t>
            </a:r>
            <a:r>
              <a:rPr lang="bg-BG" sz="2000" dirty="0" smtClean="0">
                <a:solidFill>
                  <a:schemeClr val="tx1"/>
                </a:solidFill>
                <a:latin typeface="Helvetica Neue"/>
                <a:ea typeface="Helvetica Neue"/>
                <a:cs typeface="Helvetica Neue"/>
                <a:sym typeface="Helvetica Neue"/>
              </a:rPr>
              <a:t>ипса на ресурси и обучение за ПО</a:t>
            </a:r>
            <a:endParaRPr lang="en-US" sz="2000" dirty="0" smtClean="0">
              <a:solidFill>
                <a:schemeClr val="tx1"/>
              </a:solidFill>
              <a:latin typeface="Helvetica Neue"/>
              <a:ea typeface="Helvetica Neue"/>
              <a:cs typeface="Helvetica Neue"/>
              <a:sym typeface="Helvetica Neue"/>
            </a:endParaRPr>
          </a:p>
          <a:p>
            <a:pPr marL="742950" indent="-342900" algn="just">
              <a:buClr>
                <a:schemeClr val="accent2">
                  <a:lumMod val="75000"/>
                </a:schemeClr>
              </a:buClr>
              <a:buFont typeface="Courier New" panose="02070309020205020404" pitchFamily="49" charset="0"/>
              <a:buChar char="o"/>
            </a:pPr>
            <a:r>
              <a:rPr lang="bg-BG" sz="2000" dirty="0">
                <a:solidFill>
                  <a:schemeClr val="tx1"/>
                </a:solidFill>
                <a:latin typeface="Helvetica Neue"/>
                <a:ea typeface="Helvetica Neue"/>
                <a:cs typeface="Helvetica Neue"/>
                <a:sym typeface="Helvetica Neue"/>
              </a:rPr>
              <a:t>ф</a:t>
            </a:r>
            <a:r>
              <a:rPr lang="bg-BG" sz="2000" dirty="0" smtClean="0">
                <a:solidFill>
                  <a:schemeClr val="tx1"/>
                </a:solidFill>
                <a:latin typeface="Helvetica Neue"/>
                <a:ea typeface="Helvetica Neue"/>
                <a:cs typeface="Helvetica Neue"/>
                <a:sym typeface="Helvetica Neue"/>
              </a:rPr>
              <a:t>инансови ограничения</a:t>
            </a:r>
            <a:endParaRPr lang="en-US" sz="2000"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2071865" y="5292200"/>
            <a:ext cx="9804248" cy="677108"/>
          </a:xfrm>
          <a:prstGeom prst="rect">
            <a:avLst/>
          </a:prstGeom>
        </p:spPr>
        <p:txBody>
          <a:bodyPr wrap="square">
            <a:spAutoFit/>
          </a:bodyPr>
          <a:lstStyle/>
          <a:p>
            <a:pPr marL="742950" indent="-342900" algn="just"/>
            <a:r>
              <a:rPr lang="bg-BG" sz="1900" i="1" dirty="0" smtClean="0">
                <a:solidFill>
                  <a:schemeClr val="accent2">
                    <a:lumMod val="75000"/>
                  </a:schemeClr>
                </a:solidFill>
                <a:latin typeface="Helvetica Neue"/>
                <a:ea typeface="Helvetica Neue"/>
                <a:cs typeface="Helvetica Neue"/>
                <a:sym typeface="Helvetica Neue"/>
              </a:rPr>
              <a:t>Помислете и споделете</a:t>
            </a:r>
            <a:r>
              <a:rPr lang="en-US" sz="1900" i="1" dirty="0" smtClean="0">
                <a:solidFill>
                  <a:schemeClr val="accent2">
                    <a:lumMod val="75000"/>
                  </a:schemeClr>
                </a:solidFill>
                <a:latin typeface="Helvetica Neue"/>
                <a:ea typeface="Helvetica Neue"/>
                <a:cs typeface="Helvetica Neue"/>
                <a:sym typeface="Helvetica Neue"/>
              </a:rPr>
              <a:t>: </a:t>
            </a:r>
            <a:r>
              <a:rPr lang="bg-BG" sz="1900" dirty="0" smtClean="0">
                <a:solidFill>
                  <a:srgbClr val="00B0F0"/>
                </a:solidFill>
                <a:latin typeface="Helvetica Neue"/>
                <a:ea typeface="Helvetica Neue"/>
                <a:cs typeface="Helvetica Neue"/>
                <a:sym typeface="Helvetica Neue"/>
              </a:rPr>
              <a:t>Какво е вашето мнение</a:t>
            </a:r>
            <a:r>
              <a:rPr lang="en-US" sz="1900" dirty="0" smtClean="0">
                <a:solidFill>
                  <a:srgbClr val="00B0F0"/>
                </a:solidFill>
                <a:latin typeface="Helvetica Neue"/>
                <a:ea typeface="Helvetica Neue"/>
                <a:cs typeface="Helvetica Neue"/>
                <a:sym typeface="Helvetica Neue"/>
              </a:rPr>
              <a:t>? </a:t>
            </a:r>
            <a:r>
              <a:rPr lang="bg-BG" sz="1900" dirty="0" smtClean="0">
                <a:solidFill>
                  <a:srgbClr val="00B0F0"/>
                </a:solidFill>
                <a:latin typeface="Helvetica Neue"/>
                <a:ea typeface="Helvetica Neue"/>
                <a:cs typeface="Helvetica Neue"/>
                <a:sym typeface="Helvetica Neue"/>
              </a:rPr>
              <a:t>Може ли „далтонизма“ да разреши проблема</a:t>
            </a:r>
            <a:r>
              <a:rPr lang="en-US" sz="1900" dirty="0" smtClean="0">
                <a:solidFill>
                  <a:srgbClr val="00B0F0"/>
                </a:solidFill>
                <a:latin typeface="Helvetica Neue"/>
                <a:ea typeface="Helvetica Neue"/>
                <a:cs typeface="Helvetica Neue"/>
                <a:sym typeface="Helvetica Neue"/>
              </a:rPr>
              <a:t>? </a:t>
            </a:r>
            <a:endParaRPr lang="en-US" sz="1900" dirty="0">
              <a:solidFill>
                <a:srgbClr val="00B0F0"/>
              </a:solidFill>
              <a:latin typeface="Helvetica Neue"/>
              <a:ea typeface="Helvetica Neue"/>
              <a:cs typeface="Helvetica Neue"/>
              <a:sym typeface="Helvetica Neue"/>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425413" y="5082819"/>
            <a:ext cx="1964853" cy="1188205"/>
          </a:xfrm>
          <a:prstGeom prst="rect">
            <a:avLst/>
          </a:prstGeom>
        </p:spPr>
      </p:pic>
    </p:spTree>
    <p:extLst>
      <p:ext uri="{BB962C8B-B14F-4D97-AF65-F5344CB8AC3E}">
        <p14:creationId xmlns:p14="http://schemas.microsoft.com/office/powerpoint/2010/main" val="410266184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562370"/>
            <a:ext cx="11450700" cy="2800726"/>
          </a:xfrm>
          <a:prstGeom prst="rect">
            <a:avLst/>
          </a:prstGeom>
          <a:noFill/>
          <a:ln>
            <a:noFill/>
          </a:ln>
        </p:spPr>
        <p:txBody>
          <a:bodyPr spcFirstLastPara="1" wrap="square" lIns="91425" tIns="45700" rIns="91425" bIns="45700" anchor="t" anchorCtr="0">
            <a:spAutoFit/>
          </a:bodyPr>
          <a:lstStyle/>
          <a:p>
            <a:pPr algn="just"/>
            <a:r>
              <a:rPr lang="bg-BG" sz="2800" b="1" dirty="0" smtClean="0">
                <a:solidFill>
                  <a:schemeClr val="accent2">
                    <a:lumMod val="75000"/>
                  </a:schemeClr>
                </a:solidFill>
                <a:latin typeface="Helvetica Neue" panose="020B0604020202020204" charset="0"/>
                <a:ea typeface="Helvetica Neue"/>
                <a:cs typeface="Helvetica Neue"/>
                <a:sym typeface="Helvetica Neue"/>
              </a:rPr>
              <a:t>Подготовка на учителите</a:t>
            </a:r>
            <a:endParaRPr lang="en-US" sz="2800" b="1" dirty="0">
              <a:solidFill>
                <a:srgbClr val="0070C0"/>
              </a:solidFill>
              <a:latin typeface="Helvetica Neue"/>
              <a:ea typeface="Helvetica Neue"/>
              <a:cs typeface="Helvetica Neue"/>
              <a:sym typeface="Helvetica Neue"/>
            </a:endParaRPr>
          </a:p>
          <a:p>
            <a:pPr algn="just"/>
            <a:endParaRPr lang="en-US" sz="2800" b="1" dirty="0" smtClean="0">
              <a:solidFill>
                <a:srgbClr val="0070C0"/>
              </a:solidFill>
              <a:latin typeface="Helvetica Neue"/>
              <a:ea typeface="Helvetica Neue"/>
              <a:cs typeface="Helvetica Neue"/>
              <a:sym typeface="Helvetica Neue"/>
            </a:endParaRPr>
          </a:p>
          <a:p>
            <a:pPr algn="just"/>
            <a:r>
              <a:rPr lang="bg-BG" sz="2000" b="1" dirty="0" smtClean="0">
                <a:solidFill>
                  <a:schemeClr val="tx1"/>
                </a:solidFill>
                <a:latin typeface="Helvetica Neue"/>
                <a:ea typeface="Helvetica Neue"/>
                <a:cs typeface="Helvetica Neue"/>
                <a:sym typeface="Helvetica Neue"/>
              </a:rPr>
              <a:t>Нуждите на учителите</a:t>
            </a:r>
            <a:r>
              <a:rPr lang="en-US" sz="2000" b="1" dirty="0" smtClean="0">
                <a:solidFill>
                  <a:schemeClr val="tx1"/>
                </a:solidFill>
                <a:latin typeface="Helvetica Neue"/>
                <a:ea typeface="Helvetica Neue"/>
                <a:cs typeface="Helvetica Neue"/>
                <a:sym typeface="Helvetica Neue"/>
              </a:rPr>
              <a:t>:</a:t>
            </a:r>
            <a:endParaRPr lang="en-US" sz="2000" b="1" dirty="0">
              <a:solidFill>
                <a:schemeClr val="tx1"/>
              </a:solidFill>
              <a:latin typeface="Helvetica Neue"/>
              <a:ea typeface="Helvetica Neue"/>
              <a:cs typeface="Helvetica Neue"/>
              <a:sym typeface="Helvetica Neue"/>
            </a:endParaRPr>
          </a:p>
          <a:p>
            <a:pPr marL="742950" indent="-342900"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Обучение, в което се обсъждат тези предизвикателства</a:t>
            </a:r>
            <a:endParaRPr lang="en-US" sz="2000" dirty="0" smtClean="0">
              <a:solidFill>
                <a:schemeClr val="tx1"/>
              </a:solidFill>
              <a:latin typeface="Helvetica Neue"/>
              <a:ea typeface="Helvetica Neue"/>
              <a:cs typeface="Helvetica Neue"/>
              <a:sym typeface="Helvetica Neue"/>
            </a:endParaRPr>
          </a:p>
          <a:p>
            <a:pPr marL="742950" indent="-342900"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Напасване на стила на преподаване към клас с различни култури </a:t>
            </a:r>
          </a:p>
          <a:p>
            <a:pPr marL="742950" indent="-342900"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Следване на учебната програма и паралелно с това преподаване на нов език на някои от учениците </a:t>
            </a:r>
          </a:p>
          <a:p>
            <a:pPr marL="742950" indent="-342900" algn="just">
              <a:buClr>
                <a:schemeClr val="accent2">
                  <a:lumMod val="75000"/>
                </a:schemeClr>
              </a:buClr>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Съобразяване на начини за отделяне на допълнително време на някои от </a:t>
            </a:r>
            <a:r>
              <a:rPr lang="bg-BG" sz="2000" dirty="0" err="1" smtClean="0">
                <a:solidFill>
                  <a:schemeClr val="tx1"/>
                </a:solidFill>
                <a:latin typeface="Helvetica Neue"/>
                <a:ea typeface="Helvetica Neue"/>
                <a:cs typeface="Helvetica Neue"/>
                <a:sym typeface="Helvetica Neue"/>
              </a:rPr>
              <a:t>мигрантските</a:t>
            </a:r>
            <a:r>
              <a:rPr lang="bg-BG" sz="2000" dirty="0" smtClean="0">
                <a:solidFill>
                  <a:schemeClr val="tx1"/>
                </a:solidFill>
                <a:latin typeface="Helvetica Neue"/>
                <a:ea typeface="Helvetica Neue"/>
                <a:cs typeface="Helvetica Neue"/>
                <a:sym typeface="Helvetica Neue"/>
              </a:rPr>
              <a:t> деца</a:t>
            </a:r>
            <a:endParaRPr lang="en-US" sz="2000"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1273717" y="5229865"/>
            <a:ext cx="10602395" cy="707886"/>
          </a:xfrm>
          <a:prstGeom prst="rect">
            <a:avLst/>
          </a:prstGeom>
        </p:spPr>
        <p:txBody>
          <a:bodyPr wrap="square">
            <a:spAutoFit/>
          </a:bodyPr>
          <a:lstStyle/>
          <a:p>
            <a:pPr marL="400050" algn="just"/>
            <a:r>
              <a:rPr lang="bg-BG" sz="2000" i="1" dirty="0" smtClean="0">
                <a:solidFill>
                  <a:schemeClr val="accent2">
                    <a:lumMod val="75000"/>
                  </a:schemeClr>
                </a:solidFill>
                <a:latin typeface="Helvetica Neue"/>
                <a:ea typeface="Helvetica Neue"/>
                <a:cs typeface="Helvetica Neue"/>
                <a:sym typeface="Helvetica Neue"/>
              </a:rPr>
              <a:t>Помислете, разделете се по двойки и споделете</a:t>
            </a:r>
            <a:r>
              <a:rPr lang="en-US" sz="2000" dirty="0" smtClean="0">
                <a:solidFill>
                  <a:schemeClr val="accent2">
                    <a:lumMod val="75000"/>
                  </a:schemeClr>
                </a:solidFill>
                <a:latin typeface="Helvetica Neue"/>
                <a:ea typeface="Helvetica Neue"/>
                <a:cs typeface="Helvetica Neue"/>
                <a:sym typeface="Helvetica Neue"/>
              </a:rPr>
              <a:t>: </a:t>
            </a:r>
            <a:r>
              <a:rPr lang="bg-BG" sz="2000" dirty="0" smtClean="0">
                <a:solidFill>
                  <a:srgbClr val="00B0F0"/>
                </a:solidFill>
                <a:latin typeface="Helvetica Neue"/>
                <a:ea typeface="Helvetica Neue"/>
                <a:cs typeface="Helvetica Neue"/>
                <a:sym typeface="Helvetica Neue"/>
              </a:rPr>
              <a:t>Какви са вашите нужди свързани с тази тема?</a:t>
            </a:r>
            <a:endParaRPr lang="en-US" sz="2000" dirty="0">
              <a:solidFill>
                <a:srgbClr val="00B0F0"/>
              </a:solidFill>
              <a:latin typeface="Helvetica Neue"/>
              <a:ea typeface="Helvetica Neue"/>
              <a:cs typeface="Helvetica Neue"/>
              <a:sym typeface="Helvetica Neue"/>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050" t="13580" r="32936" b="16150"/>
          <a:stretch/>
        </p:blipFill>
        <p:spPr>
          <a:xfrm>
            <a:off x="211657" y="4196834"/>
            <a:ext cx="1957868" cy="1856014"/>
          </a:xfrm>
          <a:prstGeom prst="rect">
            <a:avLst/>
          </a:prstGeom>
        </p:spPr>
      </p:pic>
    </p:spTree>
    <p:extLst>
      <p:ext uri="{BB962C8B-B14F-4D97-AF65-F5344CB8AC3E}">
        <p14:creationId xmlns:p14="http://schemas.microsoft.com/office/powerpoint/2010/main" val="378139418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1853333"/>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bg-BG" sz="7200" b="1" dirty="0" smtClean="0">
                <a:solidFill>
                  <a:schemeClr val="lt1"/>
                </a:solidFill>
                <a:latin typeface="Helvetica Neue"/>
                <a:ea typeface="Helvetica Neue"/>
                <a:cs typeface="Helvetica Neue"/>
                <a:sym typeface="Helvetica Neue"/>
              </a:rPr>
              <a:t>СПЕЦИАЛНИ НУЖДИ И УВРЕЖДАНИЯ</a:t>
            </a:r>
            <a:endParaRPr sz="5330" b="1" i="0" u="none" strike="noStrike" cap="none" dirty="0">
              <a:solidFill>
                <a:srgbClr val="00AEE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12285093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1853333"/>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Helvetica Neue"/>
                <a:ea typeface="Helvetica Neue"/>
                <a:cs typeface="Helvetica Neue"/>
                <a:sym typeface="Helvetica Neue"/>
              </a:rPr>
              <a:t> </a:t>
            </a:r>
          </a:p>
          <a:p>
            <a:pPr lvl="0" algn="ctr">
              <a:lnSpc>
                <a:spcPct val="70000"/>
              </a:lnSpc>
              <a:buClr>
                <a:schemeClr val="lt1"/>
              </a:buClr>
              <a:buSzPts val="4840"/>
            </a:pPr>
            <a:r>
              <a:rPr lang="bg-BG" sz="5400" b="1" dirty="0">
                <a:solidFill>
                  <a:schemeClr val="lt1"/>
                </a:solidFill>
                <a:latin typeface="Helvetica Neue"/>
                <a:ea typeface="Helvetica Neue"/>
                <a:cs typeface="Helvetica Neue"/>
                <a:sym typeface="Helvetica Neue"/>
              </a:rPr>
              <a:t> </a:t>
            </a:r>
          </a:p>
          <a:p>
            <a:pPr lvl="0" algn="ctr">
              <a:lnSpc>
                <a:spcPct val="70000"/>
              </a:lnSpc>
              <a:buClr>
                <a:schemeClr val="lt1"/>
              </a:buClr>
              <a:buSzPts val="4840"/>
            </a:pPr>
            <a:r>
              <a:rPr lang="bg-BG" sz="5400" b="1" dirty="0">
                <a:solidFill>
                  <a:schemeClr val="lt1"/>
                </a:solidFill>
                <a:latin typeface="Helvetica Neue"/>
                <a:ea typeface="Helvetica Neue"/>
                <a:cs typeface="Helvetica Neue"/>
                <a:sym typeface="Helvetica Neue"/>
              </a:rPr>
              <a:t>Регионални предизвикателства пред </a:t>
            </a:r>
            <a:r>
              <a:rPr lang="bg-BG" sz="5400" b="1" dirty="0" smtClean="0">
                <a:solidFill>
                  <a:schemeClr val="lt1"/>
                </a:solidFill>
                <a:latin typeface="Helvetica Neue"/>
                <a:ea typeface="Helvetica Neue"/>
                <a:cs typeface="Helvetica Neue"/>
                <a:sym typeface="Helvetica Neue"/>
              </a:rPr>
              <a:t>приобщаването и образованието </a:t>
            </a:r>
            <a:endParaRPr lang="bg-BG" sz="5400" b="1" dirty="0">
              <a:solidFill>
                <a:schemeClr val="lt1"/>
              </a:solidFill>
              <a:latin typeface="Helvetica Neue"/>
              <a:ea typeface="Helvetica Neue"/>
              <a:cs typeface="Helvetica Neue"/>
              <a:sym typeface="Helvetica Neue"/>
            </a:endParaRPr>
          </a:p>
          <a:p>
            <a:pPr lvl="0" algn="ctr">
              <a:lnSpc>
                <a:spcPct val="70000"/>
              </a:lnSpc>
              <a:buClr>
                <a:srgbClr val="00AEEF"/>
              </a:buClr>
              <a:buSzPts val="3630"/>
            </a:pPr>
            <a:endParaRPr lang="bg-BG" sz="4000" b="1" dirty="0">
              <a:solidFill>
                <a:srgbClr val="00AEEF"/>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16554" y="1420856"/>
            <a:ext cx="8487746" cy="4893607"/>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bg-BG" sz="2800" b="1" dirty="0" smtClean="0">
                <a:solidFill>
                  <a:schemeClr val="accent2">
                    <a:lumMod val="75000"/>
                  </a:schemeClr>
                </a:solidFill>
                <a:latin typeface="Helvetica Neue"/>
                <a:ea typeface="Helvetica Neue"/>
                <a:cs typeface="Helvetica Neue"/>
                <a:sym typeface="Helvetica Neue"/>
              </a:rPr>
              <a:t>Увреждания</a:t>
            </a:r>
            <a:endParaRPr lang="en-US" sz="2800" b="1" dirty="0">
              <a:solidFill>
                <a:schemeClr val="accent2">
                  <a:lumMod val="75000"/>
                </a:schemeClr>
              </a:solidFill>
              <a:ea typeface="Helvetica Neue"/>
            </a:endParaRPr>
          </a:p>
          <a:p>
            <a:pPr marR="0" lvl="0" algn="just" rtl="0">
              <a:lnSpc>
                <a:spcPct val="100000"/>
              </a:lnSpc>
              <a:spcBef>
                <a:spcPts val="0"/>
              </a:spcBef>
              <a:spcAft>
                <a:spcPts val="0"/>
              </a:spcAft>
              <a:buClr>
                <a:srgbClr val="EC7320"/>
              </a:buClr>
              <a:buSzPts val="2400"/>
            </a:pPr>
            <a:endParaRPr lang="en-US" sz="2400" b="1" dirty="0">
              <a:solidFill>
                <a:schemeClr val="accent2">
                  <a:lumMod val="75000"/>
                </a:schemeClr>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bg-BG" sz="1800" dirty="0" smtClean="0">
                <a:solidFill>
                  <a:schemeClr val="dk1"/>
                </a:solidFill>
                <a:latin typeface="Helvetica Neue"/>
                <a:ea typeface="Helvetica Neue"/>
                <a:cs typeface="Helvetica Neue"/>
                <a:sym typeface="Helvetica Neue"/>
              </a:rPr>
              <a:t>Според СЗО</a:t>
            </a:r>
            <a:r>
              <a:rPr lang="en-US" sz="1800" dirty="0" smtClean="0">
                <a:solidFill>
                  <a:schemeClr val="dk1"/>
                </a:solidFill>
                <a:latin typeface="Helvetica Neue"/>
                <a:ea typeface="Helvetica Neue"/>
                <a:cs typeface="Helvetica Neue"/>
                <a:sym typeface="Helvetica Neue"/>
              </a:rPr>
              <a:t>: </a:t>
            </a:r>
            <a:r>
              <a:rPr lang="bg-BG" sz="1800" dirty="0" smtClean="0">
                <a:solidFill>
                  <a:schemeClr val="dk1"/>
                </a:solidFill>
                <a:latin typeface="Helvetica Neue"/>
                <a:ea typeface="Helvetica Neue"/>
                <a:cs typeface="Helvetica Neue"/>
                <a:sym typeface="Helvetica Neue"/>
              </a:rPr>
              <a:t>поне един на всеки 10 човека в света е с увреждане</a:t>
            </a:r>
          </a:p>
          <a:p>
            <a:pPr marR="0" lvl="0" algn="just" rtl="0">
              <a:lnSpc>
                <a:spcPct val="100000"/>
              </a:lnSpc>
              <a:spcBef>
                <a:spcPts val="0"/>
              </a:spcBef>
              <a:spcAft>
                <a:spcPts val="0"/>
              </a:spcAft>
              <a:buClr>
                <a:srgbClr val="EC7320"/>
              </a:buClr>
              <a:buSzPts val="2400"/>
            </a:pPr>
            <a:endParaRPr lang="en-US" sz="2000" b="1" i="1" dirty="0">
              <a:solidFill>
                <a:schemeClr val="dk1"/>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bg-BG" sz="1800" b="1" i="1" dirty="0" smtClean="0">
                <a:solidFill>
                  <a:schemeClr val="dk1"/>
                </a:solidFill>
                <a:latin typeface="Helvetica Neue"/>
                <a:ea typeface="Helvetica Neue"/>
                <a:cs typeface="Helvetica Neue"/>
                <a:sym typeface="Helvetica Neue"/>
              </a:rPr>
              <a:t>Увреждане</a:t>
            </a:r>
            <a:r>
              <a:rPr lang="en-US" sz="1800" dirty="0" smtClean="0">
                <a:solidFill>
                  <a:schemeClr val="dk1"/>
                </a:solidFill>
                <a:latin typeface="Helvetica Neue"/>
                <a:ea typeface="Helvetica Neue"/>
                <a:cs typeface="Helvetica Neue"/>
                <a:sym typeface="Helvetica Neue"/>
              </a:rPr>
              <a:t>: </a:t>
            </a:r>
            <a:r>
              <a:rPr lang="bg-BG" sz="1800" dirty="0" smtClean="0">
                <a:solidFill>
                  <a:schemeClr val="dk1"/>
                </a:solidFill>
                <a:latin typeface="Helvetica Neue"/>
                <a:ea typeface="Helvetica Neue"/>
                <a:cs typeface="Helvetica Neue"/>
                <a:sym typeface="Helvetica Neue"/>
              </a:rPr>
              <a:t>физическо, умствено или психологическо състояние, което ограничава дейността на човек. </a:t>
            </a:r>
          </a:p>
          <a:p>
            <a:pPr algn="just">
              <a:buClr>
                <a:srgbClr val="EC7320"/>
              </a:buClr>
              <a:buSzPts val="2400"/>
            </a:pPr>
            <a:endParaRPr lang="en-US" sz="2000" dirty="0" smtClean="0">
              <a:solidFill>
                <a:schemeClr val="dk1"/>
              </a:solidFill>
              <a:latin typeface="Helvetica Neue"/>
              <a:ea typeface="Helvetica Neue"/>
              <a:cs typeface="Helvetica Neue"/>
              <a:sym typeface="Helvetica Neue"/>
            </a:endParaRPr>
          </a:p>
          <a:p>
            <a:pPr algn="just">
              <a:buClr>
                <a:srgbClr val="EC7320"/>
              </a:buClr>
              <a:buSzPts val="2400"/>
            </a:pPr>
            <a:r>
              <a:rPr lang="en-US" sz="1800" dirty="0" smtClean="0">
                <a:solidFill>
                  <a:schemeClr val="dk1"/>
                </a:solidFill>
                <a:latin typeface="Helvetica Neue"/>
                <a:ea typeface="Helvetica Neue"/>
                <a:cs typeface="Helvetica Neue"/>
                <a:sym typeface="Helvetica Neue"/>
              </a:rPr>
              <a:t>     </a:t>
            </a:r>
            <a:r>
              <a:rPr lang="bg-BG" sz="1800" dirty="0" smtClean="0">
                <a:solidFill>
                  <a:schemeClr val="dk1"/>
                </a:solidFill>
                <a:latin typeface="Helvetica Neue"/>
                <a:ea typeface="Helvetica Neue"/>
                <a:cs typeface="Helvetica Neue"/>
                <a:sym typeface="Helvetica Neue"/>
              </a:rPr>
              <a:t>Увреждания</a:t>
            </a:r>
            <a:endParaRPr lang="en-US" sz="1800" dirty="0">
              <a:solidFill>
                <a:schemeClr val="dk1"/>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dk1"/>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dk1"/>
              </a:solidFill>
              <a:latin typeface="Helvetica Neue"/>
              <a:ea typeface="Helvetica Neue"/>
              <a:cs typeface="Helvetica Neue"/>
              <a:sym typeface="Helvetica Neue"/>
            </a:endParaRPr>
          </a:p>
          <a:p>
            <a:pPr algn="just">
              <a:buClr>
                <a:srgbClr val="EC7320"/>
              </a:buClr>
              <a:buSzPts val="2400"/>
            </a:pPr>
            <a:r>
              <a:rPr lang="bg-BG" sz="1800" dirty="0" smtClean="0">
                <a:solidFill>
                  <a:schemeClr val="dk1"/>
                </a:solidFill>
                <a:latin typeface="Helvetica Neue"/>
                <a:ea typeface="Helvetica Neue"/>
                <a:cs typeface="Helvetica Neue"/>
                <a:sym typeface="Helvetica Neue"/>
              </a:rPr>
              <a:t>Бедност</a:t>
            </a:r>
            <a:r>
              <a:rPr lang="en-US" sz="1800" dirty="0" smtClean="0">
                <a:solidFill>
                  <a:schemeClr val="dk1"/>
                </a:solidFill>
                <a:latin typeface="Helvetica Neue"/>
                <a:ea typeface="Helvetica Neue"/>
                <a:cs typeface="Helvetica Neue"/>
                <a:sym typeface="Helvetica Neue"/>
              </a:rPr>
              <a:t>: </a:t>
            </a:r>
            <a:r>
              <a:rPr lang="bg-BG" sz="1800" dirty="0" smtClean="0">
                <a:solidFill>
                  <a:schemeClr val="dk1"/>
                </a:solidFill>
                <a:latin typeface="Helvetica Neue"/>
                <a:ea typeface="Helvetica Neue"/>
                <a:cs typeface="Helvetica Neue"/>
                <a:sym typeface="Helvetica Neue"/>
              </a:rPr>
              <a:t>много важен фактор свързан с уврежданията</a:t>
            </a:r>
            <a:endParaRPr lang="en-US" sz="1800" dirty="0" smtClean="0">
              <a:solidFill>
                <a:schemeClr val="dk1"/>
              </a:solidFill>
              <a:latin typeface="Helvetica Neue"/>
              <a:ea typeface="Helvetica Neue"/>
              <a:cs typeface="Helvetica Neue"/>
              <a:sym typeface="Helvetica Neue"/>
            </a:endParaRPr>
          </a:p>
          <a:p>
            <a:pPr lvl="0" algn="just">
              <a:buClr>
                <a:srgbClr val="EC7320"/>
              </a:buClr>
              <a:buSzPts val="2400"/>
            </a:pPr>
            <a:endParaRPr lang="en-US" sz="1800" b="1" dirty="0" smtClean="0">
              <a:solidFill>
                <a:schemeClr val="accent2">
                  <a:lumMod val="75000"/>
                </a:schemeClr>
              </a:solidFill>
              <a:latin typeface="Helvetica Neue"/>
              <a:ea typeface="Helvetica Neue"/>
              <a:cs typeface="Helvetica Neue"/>
              <a:sym typeface="Helvetica Neue"/>
            </a:endParaRPr>
          </a:p>
          <a:p>
            <a:pPr lvl="0" algn="just">
              <a:buClr>
                <a:srgbClr val="EC7320"/>
              </a:buClr>
              <a:buSzPts val="2400"/>
            </a:pPr>
            <a:r>
              <a:rPr lang="bg-BG" sz="1800" b="1" i="1" dirty="0" smtClean="0">
                <a:solidFill>
                  <a:schemeClr val="tx1"/>
                </a:solidFill>
                <a:latin typeface="Helvetica Neue"/>
                <a:ea typeface="Helvetica Neue"/>
                <a:cs typeface="Helvetica Neue"/>
                <a:sym typeface="Helvetica Neue"/>
              </a:rPr>
              <a:t>Какви предизвикателства поставят уврежданията</a:t>
            </a:r>
            <a:r>
              <a:rPr lang="en-US" sz="1800" b="1" i="1" dirty="0" smtClean="0">
                <a:solidFill>
                  <a:schemeClr val="tx1"/>
                </a:solidFill>
                <a:latin typeface="Helvetica Neue"/>
                <a:ea typeface="Helvetica Neue"/>
                <a:cs typeface="Helvetica Neue"/>
                <a:sym typeface="Helvetica Neue"/>
              </a:rPr>
              <a:t>?</a:t>
            </a:r>
            <a:endParaRPr lang="en-US" sz="1800" b="1" i="1" dirty="0">
              <a:solidFill>
                <a:schemeClr val="tx1"/>
              </a:solidFill>
              <a:latin typeface="Helvetica Neue"/>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Затруднен достъп до различни здравни услуги</a:t>
            </a:r>
            <a:endParaRPr lang="en-US" sz="1800" dirty="0">
              <a:solidFill>
                <a:schemeClr val="tx1"/>
              </a:solidFill>
              <a:latin typeface="Helvetica Neue"/>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Затруднен достъп до образование и заетост</a:t>
            </a:r>
            <a:endParaRPr lang="en-US" sz="1800" dirty="0">
              <a:solidFill>
                <a:schemeClr val="tx1"/>
              </a:solidFill>
              <a:latin typeface="Helvetica Neue"/>
              <a:ea typeface="Helvetica Neue"/>
              <a:cs typeface="Helvetica Neue"/>
              <a:sym typeface="Helvetica Neue"/>
            </a:endParaRPr>
          </a:p>
          <a:p>
            <a:pPr marL="631825" lvl="0" indent="-342900" algn="just">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Отношението на околните</a:t>
            </a:r>
            <a:endParaRPr lang="en-US" sz="1800" b="1" dirty="0" smtClean="0">
              <a:solidFill>
                <a:schemeClr val="tx1"/>
              </a:solidFill>
              <a:latin typeface="Helvetica Neue"/>
              <a:ea typeface="Helvetica Neue"/>
              <a:cs typeface="Helvetica Neue"/>
              <a:sym typeface="Helvetica Neue"/>
            </a:endParaRPr>
          </a:p>
        </p:txBody>
      </p:sp>
      <p:sp>
        <p:nvSpPr>
          <p:cNvPr id="6" name="TextBox 5"/>
          <p:cNvSpPr txBox="1"/>
          <p:nvPr/>
        </p:nvSpPr>
        <p:spPr>
          <a:xfrm>
            <a:off x="2556873" y="3479675"/>
            <a:ext cx="984565" cy="338554"/>
          </a:xfrm>
          <a:prstGeom prst="rect">
            <a:avLst/>
          </a:prstGeom>
          <a:noFill/>
        </p:spPr>
        <p:txBody>
          <a:bodyPr wrap="none" rtlCol="0">
            <a:spAutoFit/>
          </a:bodyPr>
          <a:lstStyle/>
          <a:p>
            <a:r>
              <a:rPr lang="bg-BG" sz="1600" dirty="0" smtClean="0"/>
              <a:t>вродени</a:t>
            </a:r>
            <a:endParaRPr lang="en-US" sz="1600" dirty="0"/>
          </a:p>
        </p:txBody>
      </p:sp>
      <p:sp>
        <p:nvSpPr>
          <p:cNvPr id="7" name="TextBox 6"/>
          <p:cNvSpPr txBox="1"/>
          <p:nvPr/>
        </p:nvSpPr>
        <p:spPr>
          <a:xfrm>
            <a:off x="2556873" y="3987831"/>
            <a:ext cx="1200970" cy="338554"/>
          </a:xfrm>
          <a:prstGeom prst="rect">
            <a:avLst/>
          </a:prstGeom>
          <a:noFill/>
        </p:spPr>
        <p:txBody>
          <a:bodyPr wrap="none" rtlCol="0">
            <a:spAutoFit/>
          </a:bodyPr>
          <a:lstStyle/>
          <a:p>
            <a:r>
              <a:rPr lang="bg-BG" sz="1600" dirty="0" smtClean="0"/>
              <a:t>придобити</a:t>
            </a:r>
            <a:endParaRPr lang="en-US" sz="1600" dirty="0"/>
          </a:p>
        </p:txBody>
      </p:sp>
      <p:sp>
        <p:nvSpPr>
          <p:cNvPr id="9"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bg-BG" sz="2000" b="1" dirty="0" smtClean="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marL="0" marR="0" lvl="0" indent="0" algn="r" rtl="0">
              <a:lnSpc>
                <a:spcPct val="90000"/>
              </a:lnSpc>
              <a:spcBef>
                <a:spcPts val="0"/>
              </a:spcBef>
              <a:spcAft>
                <a:spcPts val="0"/>
              </a:spcAft>
              <a:buClr>
                <a:schemeClr val="dk1"/>
              </a:buClr>
              <a:buSzPts val="4800"/>
              <a:buFont typeface="Arial"/>
              <a:buNone/>
            </a:pPr>
            <a:r>
              <a:rPr lang="bg-BG" sz="2000" b="1" i="0" u="none" strike="noStrike" cap="none" dirty="0" smtClean="0">
                <a:solidFill>
                  <a:schemeClr val="accent4"/>
                </a:solidFill>
                <a:latin typeface="Helvetica Neue"/>
                <a:ea typeface="Helvetica Neue"/>
                <a:cs typeface="Helvetica Neue"/>
                <a:sym typeface="Helvetica Neue"/>
              </a:rPr>
              <a:t>Увреждания</a:t>
            </a:r>
            <a:endParaRPr lang="en-US" sz="2000" b="1" i="0" u="none" strike="noStrike" cap="none" dirty="0">
              <a:solidFill>
                <a:schemeClr val="accent4"/>
              </a:solidFill>
              <a:latin typeface="Helvetica Neue"/>
              <a:ea typeface="Helvetica Neue"/>
              <a:cs typeface="Helvetica Neue"/>
              <a:sym typeface="Helvetica Neue"/>
            </a:endParaRPr>
          </a:p>
        </p:txBody>
      </p:sp>
      <p:sp>
        <p:nvSpPr>
          <p:cNvPr id="2" name="Left-Up Arrow 1"/>
          <p:cNvSpPr/>
          <p:nvPr/>
        </p:nvSpPr>
        <p:spPr>
          <a:xfrm rot="8373513">
            <a:off x="2080359" y="3630459"/>
            <a:ext cx="548852" cy="588181"/>
          </a:xfrm>
          <a:prstGeom prst="leftUpArrow">
            <a:avLst>
              <a:gd name="adj1" fmla="val 1937"/>
              <a:gd name="adj2" fmla="val 25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p:cNvSpPr/>
          <p:nvPr/>
        </p:nvSpPr>
        <p:spPr>
          <a:xfrm>
            <a:off x="9249189" y="3924549"/>
            <a:ext cx="2493756" cy="1754326"/>
          </a:xfrm>
          <a:prstGeom prst="rect">
            <a:avLst/>
          </a:prstGeom>
        </p:spPr>
        <p:txBody>
          <a:bodyPr wrap="square">
            <a:spAutoFit/>
          </a:bodyPr>
          <a:lstStyle/>
          <a:p>
            <a:pPr lvl="0" indent="3175">
              <a:buClr>
                <a:srgbClr val="EC7320"/>
              </a:buClr>
              <a:buSzPts val="2400"/>
            </a:pPr>
            <a:r>
              <a:rPr lang="bg-BG" sz="1800" i="1" dirty="0" smtClean="0">
                <a:solidFill>
                  <a:schemeClr val="accent2">
                    <a:lumMod val="75000"/>
                  </a:schemeClr>
                </a:solidFill>
                <a:latin typeface="Helvetica Neue"/>
                <a:ea typeface="Helvetica Neue"/>
                <a:cs typeface="Helvetica Neue"/>
                <a:sym typeface="Helvetica Neue"/>
              </a:rPr>
              <a:t>Помислете и споделете</a:t>
            </a:r>
            <a:r>
              <a:rPr lang="en-US" sz="1800" i="1" dirty="0" smtClean="0">
                <a:solidFill>
                  <a:schemeClr val="accent2">
                    <a:lumMod val="75000"/>
                  </a:schemeClr>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Какво е основното предизвикателство във вашия контекст? Как се справяте с него?</a:t>
            </a:r>
            <a:endParaRPr lang="en-US" sz="1800" dirty="0" smtClean="0">
              <a:solidFill>
                <a:srgbClr val="00B0F0"/>
              </a:solidFill>
              <a:latin typeface="Helvetica Neue"/>
              <a:ea typeface="Helvetica Neue"/>
              <a:cs typeface="Helvetica Neue"/>
              <a:sym typeface="Helvetica Neue"/>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582" t="9609" r="33372" b="7210"/>
          <a:stretch/>
        </p:blipFill>
        <p:spPr>
          <a:xfrm>
            <a:off x="9802777" y="2062454"/>
            <a:ext cx="1405524" cy="1862095"/>
          </a:xfrm>
          <a:prstGeom prst="rect">
            <a:avLst/>
          </a:prstGeom>
        </p:spPr>
      </p:pic>
    </p:spTree>
    <p:extLst>
      <p:ext uri="{BB962C8B-B14F-4D97-AF65-F5344CB8AC3E}">
        <p14:creationId xmlns:p14="http://schemas.microsoft.com/office/powerpoint/2010/main" val="1790377204"/>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22054" y="1489185"/>
            <a:ext cx="11450700" cy="347783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800" b="1" i="0" u="none" strike="noStrike" cap="none" dirty="0" smtClean="0">
                <a:solidFill>
                  <a:schemeClr val="accent2">
                    <a:lumMod val="75000"/>
                  </a:schemeClr>
                </a:solidFill>
                <a:latin typeface="Helvetica Neue"/>
                <a:ea typeface="Helvetica Neue"/>
                <a:cs typeface="Helvetica Neue"/>
                <a:sym typeface="Helvetica Neue"/>
              </a:rPr>
              <a:t>Увреждания</a:t>
            </a:r>
            <a:r>
              <a:rPr lang="en-US" sz="2800" b="1" i="0" u="none" strike="noStrike" cap="none" dirty="0" smtClean="0">
                <a:solidFill>
                  <a:schemeClr val="accent2">
                    <a:lumMod val="75000"/>
                  </a:schemeClr>
                </a:solidFill>
                <a:latin typeface="Helvetica Neue"/>
                <a:ea typeface="Helvetica Neue"/>
                <a:cs typeface="Helvetica Neue"/>
                <a:sym typeface="Helvetica Neue"/>
              </a:rPr>
              <a:t>, </a:t>
            </a:r>
            <a:r>
              <a:rPr lang="bg-BG" sz="2800" b="1" dirty="0" smtClean="0">
                <a:solidFill>
                  <a:schemeClr val="accent2">
                    <a:lumMod val="75000"/>
                  </a:schemeClr>
                </a:solidFill>
                <a:latin typeface="Helvetica Neue"/>
                <a:ea typeface="Helvetica Neue"/>
                <a:cs typeface="Helvetica Neue"/>
                <a:sym typeface="Helvetica Neue"/>
              </a:rPr>
              <a:t>специално образование и ПО </a:t>
            </a:r>
            <a:endParaRPr lang="en-US" sz="2800" b="1" i="0" u="none" strike="noStrike" cap="none" dirty="0" smtClean="0">
              <a:solidFill>
                <a:schemeClr val="accent2">
                  <a:lumMod val="75000"/>
                </a:schemeClr>
              </a:solidFill>
              <a:latin typeface="Helvetica Neue"/>
              <a:ea typeface="Helvetica Neue"/>
              <a:cs typeface="Helvetica Neue"/>
              <a:sym typeface="Helvetica Neue"/>
            </a:endParaRPr>
          </a:p>
          <a:p>
            <a:pPr>
              <a:buClr>
                <a:srgbClr val="EC7320"/>
              </a:buClr>
              <a:buSzPts val="2400"/>
            </a:pPr>
            <a:endParaRPr lang="bg-BG" sz="2400" dirty="0">
              <a:solidFill>
                <a:schemeClr val="tx1"/>
              </a:solidFill>
              <a:latin typeface="Helvetica Neue"/>
              <a:sym typeface="Helvetica Neue"/>
            </a:endParaRPr>
          </a:p>
          <a:p>
            <a:pPr>
              <a:buClr>
                <a:srgbClr val="EC7320"/>
              </a:buClr>
              <a:buSzPts val="2400"/>
            </a:pPr>
            <a:r>
              <a:rPr lang="bg-BG" sz="2400" b="1" dirty="0" smtClean="0">
                <a:solidFill>
                  <a:schemeClr val="tx1"/>
                </a:solidFill>
                <a:latin typeface="Helvetica Neue"/>
                <a:sym typeface="Helvetica Neue"/>
              </a:rPr>
              <a:t>Проектът </a:t>
            </a:r>
            <a:r>
              <a:rPr lang="en-US" sz="1800" b="1" dirty="0" err="1" smtClean="0"/>
              <a:t>InCrea</a:t>
            </a:r>
            <a:r>
              <a:rPr lang="en-US" sz="1800" b="1" dirty="0"/>
              <a:t>+ </a:t>
            </a:r>
            <a:r>
              <a:rPr lang="bg-BG" sz="1800" dirty="0" smtClean="0"/>
              <a:t>цели да допринесе за приобщаването на ученици с увреждания към училищното образование посредством </a:t>
            </a:r>
            <a:r>
              <a:rPr lang="bg-BG" sz="1800" dirty="0"/>
              <a:t>артистични </a:t>
            </a:r>
            <a:r>
              <a:rPr lang="bg-BG" sz="1800" dirty="0" smtClean="0"/>
              <a:t>методи</a:t>
            </a:r>
            <a:r>
              <a:rPr lang="en-US" sz="1800" dirty="0" smtClean="0"/>
              <a:t>.</a:t>
            </a:r>
            <a:endParaRPr lang="en-US" sz="1800" b="1" dirty="0">
              <a:solidFill>
                <a:srgbClr val="0070C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1800" i="0" u="none" strike="noStrike" cap="none"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1800" dirty="0" smtClean="0">
                <a:solidFill>
                  <a:schemeClr val="tx1"/>
                </a:solidFill>
                <a:latin typeface="Helvetica Neue"/>
                <a:ea typeface="Helvetica Neue"/>
                <a:cs typeface="Helvetica Neue"/>
                <a:sym typeface="Helvetica Neue"/>
              </a:rPr>
              <a:t>Подготовката на деца със специални образователни потребности (СОП) за приобщаващо образование е сложен процес, защото има нужда от</a:t>
            </a:r>
            <a:r>
              <a:rPr lang="en-US" sz="1800" dirty="0" smtClean="0">
                <a:solidFill>
                  <a:schemeClr val="tx1"/>
                </a:solidFill>
                <a:latin typeface="Helvetica Neue"/>
                <a:ea typeface="Helvetica Neue"/>
                <a:cs typeface="Helvetica Neue"/>
                <a:sym typeface="Helvetica Neue"/>
              </a:rPr>
              <a:t>:</a:t>
            </a:r>
          </a:p>
          <a:p>
            <a:pPr marL="798513"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1800" i="0" u="none" strike="noStrike" cap="none" dirty="0" smtClean="0">
                <a:solidFill>
                  <a:schemeClr val="tx1"/>
                </a:solidFill>
                <a:latin typeface="Helvetica Neue"/>
                <a:ea typeface="Helvetica Neue"/>
                <a:cs typeface="Helvetica Neue"/>
                <a:sym typeface="Helvetica Neue"/>
              </a:rPr>
              <a:t>  </a:t>
            </a:r>
            <a:r>
              <a:rPr lang="bg-BG" sz="1800" i="0" u="none" strike="noStrike" cap="none" dirty="0" smtClean="0">
                <a:solidFill>
                  <a:schemeClr val="tx1"/>
                </a:solidFill>
                <a:latin typeface="Helvetica Neue"/>
                <a:ea typeface="Helvetica Neue"/>
                <a:cs typeface="Helvetica Neue"/>
                <a:sym typeface="Helvetica Neue"/>
              </a:rPr>
              <a:t>адаптиране на учебната програма</a:t>
            </a:r>
            <a:endParaRPr lang="en-US" sz="1800" i="0" u="none" strike="noStrike" cap="none" dirty="0" smtClean="0">
              <a:solidFill>
                <a:schemeClr val="tx1"/>
              </a:solidFill>
              <a:latin typeface="Helvetica Neue"/>
              <a:ea typeface="Helvetica Neue"/>
              <a:cs typeface="Helvetica Neue"/>
              <a:sym typeface="Helvetica Neue"/>
            </a:endParaRPr>
          </a:p>
          <a:p>
            <a:pPr marL="798513"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1800" dirty="0" smtClean="0">
                <a:solidFill>
                  <a:schemeClr val="tx1"/>
                </a:solidFill>
                <a:latin typeface="Helvetica Neue"/>
                <a:ea typeface="Helvetica Neue"/>
                <a:cs typeface="Helvetica Neue"/>
                <a:sym typeface="Helvetica Neue"/>
              </a:rPr>
              <a:t>  </a:t>
            </a:r>
            <a:r>
              <a:rPr lang="bg-BG" sz="1800" dirty="0" smtClean="0">
                <a:solidFill>
                  <a:schemeClr val="tx1"/>
                </a:solidFill>
                <a:latin typeface="Helvetica Neue"/>
                <a:ea typeface="Helvetica Neue"/>
                <a:cs typeface="Helvetica Neue"/>
                <a:sym typeface="Helvetica Neue"/>
              </a:rPr>
              <a:t>адаптиране на методите на преподаване</a:t>
            </a:r>
            <a:endParaRPr lang="en-US" sz="1800" dirty="0" smtClean="0">
              <a:solidFill>
                <a:schemeClr val="tx1"/>
              </a:solidFill>
              <a:latin typeface="Helvetica Neue"/>
              <a:ea typeface="Helvetica Neue"/>
              <a:cs typeface="Helvetica Neue"/>
              <a:sym typeface="Helvetica Neue"/>
            </a:endParaRPr>
          </a:p>
          <a:p>
            <a:pPr marL="798513"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1800" i="0" u="none" strike="noStrike" cap="none" dirty="0" smtClean="0">
                <a:solidFill>
                  <a:schemeClr val="tx1"/>
                </a:solidFill>
                <a:latin typeface="Helvetica Neue"/>
                <a:ea typeface="Helvetica Neue"/>
                <a:cs typeface="Helvetica Neue"/>
                <a:sym typeface="Helvetica Neue"/>
              </a:rPr>
              <a:t>  </a:t>
            </a:r>
            <a:r>
              <a:rPr lang="bg-BG" sz="1800" i="0" u="none" strike="noStrike" cap="none" dirty="0" smtClean="0">
                <a:solidFill>
                  <a:schemeClr val="tx1"/>
                </a:solidFill>
                <a:latin typeface="Helvetica Neue"/>
                <a:ea typeface="Helvetica Neue"/>
                <a:cs typeface="Helvetica Neue"/>
                <a:sym typeface="Helvetica Neue"/>
              </a:rPr>
              <a:t>промяна в техниките за оценяване</a:t>
            </a:r>
            <a:endParaRPr lang="en-US" sz="1800" i="0" u="none" strike="noStrike" cap="none" dirty="0" smtClean="0">
              <a:solidFill>
                <a:schemeClr val="tx1"/>
              </a:solidFill>
              <a:latin typeface="Helvetica Neue"/>
              <a:ea typeface="Helvetica Neue"/>
              <a:cs typeface="Helvetica Neue"/>
              <a:sym typeface="Helvetica Neue"/>
            </a:endParaRPr>
          </a:p>
          <a:p>
            <a:pPr marL="798513"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en-US" sz="1800" dirty="0" smtClean="0">
                <a:solidFill>
                  <a:schemeClr val="tx1"/>
                </a:solidFill>
                <a:latin typeface="Helvetica Neue"/>
                <a:ea typeface="Helvetica Neue"/>
                <a:cs typeface="Helvetica Neue"/>
                <a:sym typeface="Helvetica Neue"/>
              </a:rPr>
              <a:t>  </a:t>
            </a:r>
            <a:r>
              <a:rPr lang="bg-BG" sz="1800" dirty="0" smtClean="0">
                <a:solidFill>
                  <a:schemeClr val="tx1"/>
                </a:solidFill>
                <a:latin typeface="Helvetica Neue"/>
                <a:ea typeface="Helvetica Neue"/>
                <a:cs typeface="Helvetica Neue"/>
                <a:sym typeface="Helvetica Neue"/>
              </a:rPr>
              <a:t>осигуряване на достъпна среда</a:t>
            </a:r>
            <a:endParaRPr lang="en-US" sz="1800" i="0" u="none" strike="noStrike" cap="none"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Увреждания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1703467" y="5511886"/>
            <a:ext cx="8109837" cy="646331"/>
          </a:xfrm>
          <a:prstGeom prst="rect">
            <a:avLst/>
          </a:prstGeom>
        </p:spPr>
        <p:txBody>
          <a:bodyPr wrap="square">
            <a:spAutoFit/>
          </a:bodyPr>
          <a:lstStyle/>
          <a:p>
            <a:pPr lvl="0">
              <a:buClr>
                <a:srgbClr val="EC7320"/>
              </a:buClr>
              <a:buSzPts val="2400"/>
            </a:pPr>
            <a:r>
              <a:rPr lang="bg-BG" sz="1800" i="1" dirty="0" smtClean="0">
                <a:solidFill>
                  <a:schemeClr val="accent2">
                    <a:lumMod val="75000"/>
                  </a:schemeClr>
                </a:solidFill>
                <a:latin typeface="Helvetica Neue"/>
                <a:ea typeface="Helvetica Neue"/>
                <a:cs typeface="Helvetica Neue"/>
                <a:sym typeface="Helvetica Neue"/>
              </a:rPr>
              <a:t>Помислете и споделете</a:t>
            </a:r>
            <a:r>
              <a:rPr lang="en-US" sz="1800" dirty="0" smtClean="0">
                <a:solidFill>
                  <a:schemeClr val="accent2">
                    <a:lumMod val="75000"/>
                  </a:schemeClr>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Как бихте подготвили деца със СОП за приобщаващо образование</a:t>
            </a:r>
            <a:r>
              <a:rPr lang="en-US" sz="1800" dirty="0" smtClean="0">
                <a:solidFill>
                  <a:srgbClr val="00B0F0"/>
                </a:solidFill>
                <a:latin typeface="Helvetica Neue"/>
                <a:ea typeface="Helvetica Neue"/>
                <a:cs typeface="Helvetica Neue"/>
                <a:sym typeface="Helvetica Neue"/>
              </a:rPr>
              <a:t>?</a:t>
            </a:r>
            <a:endParaRPr lang="en-US" sz="1800" dirty="0">
              <a:solidFill>
                <a:srgbClr val="00B0F0"/>
              </a:solidFill>
              <a:latin typeface="Helvetica Neue"/>
              <a:ea typeface="Helvetica Neue"/>
              <a:cs typeface="Helvetica Neue"/>
              <a:sym typeface="Helvetica Neue"/>
            </a:endParaRPr>
          </a:p>
        </p:txBody>
      </p:sp>
      <p:sp>
        <p:nvSpPr>
          <p:cNvPr id="3" name="Rectangle 2"/>
          <p:cNvSpPr/>
          <p:nvPr/>
        </p:nvSpPr>
        <p:spPr>
          <a:xfrm>
            <a:off x="5752618" y="4410830"/>
            <a:ext cx="6123495" cy="338554"/>
          </a:xfrm>
          <a:prstGeom prst="rect">
            <a:avLst/>
          </a:prstGeom>
        </p:spPr>
        <p:txBody>
          <a:bodyPr wrap="square">
            <a:spAutoFit/>
          </a:bodyPr>
          <a:lstStyle/>
          <a:p>
            <a:r>
              <a:rPr lang="en-US" sz="1600" dirty="0">
                <a:solidFill>
                  <a:schemeClr val="tx1"/>
                </a:solidFill>
                <a:latin typeface="Helvetica Neue"/>
                <a:ea typeface="Helvetica Neue"/>
                <a:cs typeface="Helvetica Neue"/>
                <a:sym typeface="Helvetica Neue"/>
              </a:rPr>
              <a:t> </a:t>
            </a:r>
            <a:r>
              <a:rPr lang="bg-BG" sz="1600" b="1" dirty="0" smtClean="0">
                <a:solidFill>
                  <a:schemeClr val="accent2">
                    <a:lumMod val="75000"/>
                  </a:schemeClr>
                </a:solidFill>
                <a:latin typeface="Helvetica Neue"/>
                <a:ea typeface="Helvetica Neue"/>
                <a:cs typeface="Helvetica Neue"/>
                <a:sym typeface="Helvetica Neue"/>
              </a:rPr>
              <a:t>ПРИОБЩАВАЩО ОБРАЗОВАНИЕ</a:t>
            </a:r>
            <a:r>
              <a:rPr lang="en-US" sz="1600" b="1" dirty="0" smtClean="0">
                <a:solidFill>
                  <a:schemeClr val="accent2">
                    <a:lumMod val="75000"/>
                  </a:schemeClr>
                </a:solidFill>
                <a:latin typeface="Helvetica Neue"/>
                <a:ea typeface="Helvetica Neue"/>
                <a:cs typeface="Helvetica Neue"/>
                <a:sym typeface="Helvetica Neue"/>
              </a:rPr>
              <a:t>= </a:t>
            </a:r>
            <a:r>
              <a:rPr lang="bg-BG" sz="1600" b="1" dirty="0" err="1" smtClean="0">
                <a:solidFill>
                  <a:schemeClr val="accent2">
                    <a:lumMod val="75000"/>
                  </a:schemeClr>
                </a:solidFill>
                <a:latin typeface="Helvetica Neue"/>
                <a:ea typeface="Helvetica Neue"/>
                <a:cs typeface="Helvetica Neue"/>
                <a:sym typeface="Helvetica Neue"/>
              </a:rPr>
              <a:t>МНОГОИЗМЕРНА</a:t>
            </a:r>
            <a:r>
              <a:rPr lang="bg-BG" sz="1600" b="1" dirty="0" smtClean="0">
                <a:solidFill>
                  <a:schemeClr val="accent2">
                    <a:lumMod val="75000"/>
                  </a:schemeClr>
                </a:solidFill>
                <a:latin typeface="Helvetica Neue"/>
                <a:ea typeface="Helvetica Neue"/>
                <a:cs typeface="Helvetica Neue"/>
                <a:sym typeface="Helvetica Neue"/>
              </a:rPr>
              <a:t> СТРАТЕГИЯ</a:t>
            </a:r>
            <a:endParaRPr lang="en-US" sz="16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582" t="9609" r="33372" b="7210"/>
          <a:stretch/>
        </p:blipFill>
        <p:spPr>
          <a:xfrm>
            <a:off x="501473" y="4749384"/>
            <a:ext cx="1104139" cy="1462808"/>
          </a:xfrm>
          <a:prstGeom prst="rect">
            <a:avLst/>
          </a:prstGeom>
        </p:spPr>
      </p:pic>
    </p:spTree>
    <p:extLst>
      <p:ext uri="{BB962C8B-B14F-4D97-AF65-F5344CB8AC3E}">
        <p14:creationId xmlns:p14="http://schemas.microsoft.com/office/powerpoint/2010/main" val="325769659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09388" y="1619812"/>
            <a:ext cx="11450700" cy="3200836"/>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bg-BG" sz="2400" b="1" dirty="0">
                <a:solidFill>
                  <a:schemeClr val="accent2">
                    <a:lumMod val="75000"/>
                  </a:schemeClr>
                </a:solidFill>
                <a:latin typeface="Helvetica Neue"/>
                <a:ea typeface="Helvetica Neue"/>
                <a:cs typeface="Helvetica Neue"/>
                <a:sym typeface="Helvetica Neue"/>
              </a:rPr>
              <a:t>Увреждания</a:t>
            </a:r>
            <a:r>
              <a:rPr lang="en-US" sz="2400" b="1" dirty="0">
                <a:solidFill>
                  <a:schemeClr val="accent2">
                    <a:lumMod val="75000"/>
                  </a:schemeClr>
                </a:solidFill>
                <a:latin typeface="Helvetica Neue"/>
                <a:ea typeface="Helvetica Neue"/>
                <a:cs typeface="Helvetica Neue"/>
                <a:sym typeface="Helvetica Neue"/>
              </a:rPr>
              <a:t>, </a:t>
            </a:r>
            <a:r>
              <a:rPr lang="bg-BG" sz="2400" b="1" dirty="0">
                <a:solidFill>
                  <a:schemeClr val="accent2">
                    <a:lumMod val="75000"/>
                  </a:schemeClr>
                </a:solidFill>
                <a:latin typeface="Helvetica Neue"/>
                <a:ea typeface="Helvetica Neue"/>
                <a:cs typeface="Helvetica Neue"/>
                <a:sym typeface="Helvetica Neue"/>
              </a:rPr>
              <a:t>специално образование и ПО </a:t>
            </a:r>
            <a:endParaRPr lang="en-US" sz="2400" b="1" dirty="0">
              <a:solidFill>
                <a:schemeClr val="accent2">
                  <a:lumMod val="75000"/>
                </a:schemeClr>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400" i="0" u="none" strike="noStrike" cap="none"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2000" dirty="0" smtClean="0">
                <a:solidFill>
                  <a:schemeClr val="tx1"/>
                </a:solidFill>
                <a:latin typeface="Helvetica Neue"/>
                <a:ea typeface="Helvetica Neue"/>
                <a:cs typeface="Helvetica Neue"/>
                <a:sym typeface="Helvetica Neue"/>
              </a:rPr>
              <a:t>В</a:t>
            </a:r>
            <a:r>
              <a:rPr lang="en-GB" sz="2000" dirty="0" smtClean="0">
                <a:solidFill>
                  <a:schemeClr val="tx1"/>
                </a:solidFill>
                <a:latin typeface="Helvetica Neue"/>
                <a:ea typeface="Helvetica Neue"/>
                <a:cs typeface="Helvetica Neue"/>
                <a:sym typeface="Helvetica Neue"/>
              </a:rPr>
              <a:t> </a:t>
            </a:r>
            <a:r>
              <a:rPr lang="bg-BG" sz="2000" b="1" dirty="0" smtClean="0">
                <a:solidFill>
                  <a:schemeClr val="tx1"/>
                </a:solidFill>
                <a:latin typeface="Helvetica Neue"/>
                <a:ea typeface="Helvetica Neue"/>
                <a:cs typeface="Helvetica Neue"/>
                <a:sym typeface="Helvetica Neue"/>
              </a:rPr>
              <a:t>общите насоки на ЮНЕСКО за образователна политика </a:t>
            </a:r>
            <a:r>
              <a:rPr lang="bg-BG" sz="2000" dirty="0" smtClean="0">
                <a:solidFill>
                  <a:schemeClr val="tx1"/>
                </a:solidFill>
                <a:latin typeface="Helvetica Neue"/>
                <a:ea typeface="Helvetica Neue"/>
                <a:cs typeface="Helvetica Neue"/>
                <a:sym typeface="Helvetica Neue"/>
              </a:rPr>
              <a:t>са изброени три основни доводи в подкрепа на ПО</a:t>
            </a:r>
            <a:r>
              <a:rPr lang="en-US" sz="2000" dirty="0" smtClean="0">
                <a:solidFill>
                  <a:schemeClr val="tx1"/>
                </a:solidFill>
                <a:latin typeface="Helvetica Neue"/>
                <a:ea typeface="Helvetica Neue"/>
                <a:cs typeface="Helvetica Neue"/>
                <a:sym typeface="Helvetica Neue"/>
              </a:rPr>
              <a:t>:</a:t>
            </a:r>
          </a:p>
          <a:p>
            <a:pPr marR="0" lvl="0" algn="l" rtl="0">
              <a:lnSpc>
                <a:spcPct val="100000"/>
              </a:lnSpc>
              <a:spcBef>
                <a:spcPts val="0"/>
              </a:spcBef>
              <a:spcAft>
                <a:spcPts val="0"/>
              </a:spcAft>
              <a:buClr>
                <a:srgbClr val="EC7320"/>
              </a:buClr>
              <a:buSzPts val="2400"/>
            </a:pPr>
            <a:endParaRPr lang="en-US" sz="2400" dirty="0" smtClean="0">
              <a:solidFill>
                <a:schemeClr val="tx1"/>
              </a:solidFill>
              <a:latin typeface="Helvetica Neue"/>
              <a:ea typeface="Helvetica Neue"/>
              <a:cs typeface="Helvetica Neue"/>
              <a:sym typeface="Helvetica Neue"/>
            </a:endParaRPr>
          </a:p>
          <a:p>
            <a:pPr marL="457200" marR="0" lvl="0" indent="-457200" algn="just" rtl="0">
              <a:lnSpc>
                <a:spcPct val="150000"/>
              </a:lnSpc>
              <a:spcBef>
                <a:spcPts val="0"/>
              </a:spcBef>
              <a:spcAft>
                <a:spcPts val="0"/>
              </a:spcAft>
              <a:buClr>
                <a:srgbClr val="EC7320"/>
              </a:buClr>
              <a:buSzPct val="100000"/>
              <a:buAutoNum type="arabicPeriod"/>
            </a:pPr>
            <a:r>
              <a:rPr lang="bg-BG" sz="2000" i="0" u="none" strike="noStrike" cap="none" dirty="0" smtClean="0">
                <a:solidFill>
                  <a:schemeClr val="tx1"/>
                </a:solidFill>
                <a:latin typeface="Helvetica Neue"/>
                <a:ea typeface="Helvetica Neue"/>
                <a:cs typeface="Helvetica Neue"/>
                <a:sym typeface="Helvetica Neue"/>
              </a:rPr>
              <a:t>ПО цели да развива начини на преподаване, които отговарят на различни нужди.</a:t>
            </a:r>
          </a:p>
          <a:p>
            <a:pPr marL="457200" marR="0" lvl="0" indent="-457200" algn="just" rtl="0">
              <a:spcBef>
                <a:spcPts val="0"/>
              </a:spcBef>
              <a:spcAft>
                <a:spcPts val="0"/>
              </a:spcAft>
              <a:buClr>
                <a:srgbClr val="EC7320"/>
              </a:buClr>
              <a:buSzPct val="100000"/>
              <a:buAutoNum type="arabicPeriod"/>
            </a:pPr>
            <a:r>
              <a:rPr lang="bg-BG" sz="2000" dirty="0" smtClean="0">
                <a:solidFill>
                  <a:schemeClr val="tx1"/>
                </a:solidFill>
                <a:latin typeface="Helvetica Neue"/>
                <a:ea typeface="Helvetica Neue"/>
                <a:cs typeface="Helvetica Neue"/>
                <a:sym typeface="Helvetica Neue"/>
              </a:rPr>
              <a:t>ПО е чудесен инструмент за промяна на нагласите към многообразието и формиране на основата на едно не-дискриминационно и непредубедено общество.</a:t>
            </a:r>
          </a:p>
          <a:p>
            <a:pPr marL="457200" marR="0" lvl="0" indent="-457200" algn="just" rtl="0">
              <a:spcBef>
                <a:spcPts val="0"/>
              </a:spcBef>
              <a:spcAft>
                <a:spcPts val="0"/>
              </a:spcAft>
              <a:buClr>
                <a:srgbClr val="EC7320"/>
              </a:buClr>
              <a:buSzPct val="100000"/>
              <a:buAutoNum type="arabicPeriod"/>
            </a:pPr>
            <a:r>
              <a:rPr lang="bg-BG" sz="2000" dirty="0" smtClean="0">
                <a:solidFill>
                  <a:schemeClr val="tx1"/>
                </a:solidFill>
                <a:latin typeface="Helvetica Neue"/>
                <a:ea typeface="Helvetica Neue"/>
                <a:cs typeface="Helvetica Neue"/>
                <a:sym typeface="Helvetica Neue"/>
              </a:rPr>
              <a:t>ПО е финансово целесъобразно</a:t>
            </a:r>
            <a:r>
              <a:rPr lang="en-US" sz="2000" dirty="0" smtClean="0">
                <a:solidFill>
                  <a:schemeClr val="tx1"/>
                </a:solidFill>
                <a:latin typeface="Helvetica Neue"/>
                <a:ea typeface="Helvetica Neue"/>
                <a:cs typeface="Helvetica Neue"/>
                <a:sym typeface="Helvetica Neue"/>
              </a:rPr>
              <a:t>.</a:t>
            </a:r>
            <a:endParaRPr lang="en-US" sz="2000" i="0" u="none" strike="noStrike" cap="none"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Увреждания</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51075543"/>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78249" y="1645202"/>
            <a:ext cx="11450700" cy="384716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400" i="0" u="none" strike="noStrike" cap="none" dirty="0" smtClean="0">
                <a:solidFill>
                  <a:schemeClr val="accent2">
                    <a:lumMod val="75000"/>
                  </a:schemeClr>
                </a:solidFill>
                <a:latin typeface="Helvetica Neue"/>
                <a:ea typeface="Helvetica Neue"/>
                <a:cs typeface="Helvetica Neue"/>
                <a:sym typeface="Helvetica Neue"/>
              </a:rPr>
              <a:t>Придобивки от ПО за децата с увреждания </a:t>
            </a: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b="1" dirty="0" smtClean="0">
                <a:solidFill>
                  <a:schemeClr val="tx1"/>
                </a:solidFill>
                <a:latin typeface="Helvetica Neue"/>
                <a:ea typeface="Helvetica Neue"/>
                <a:cs typeface="Helvetica Neue"/>
                <a:sym typeface="Helvetica Neue"/>
              </a:rPr>
              <a:t>Социални придобивки</a:t>
            </a:r>
            <a:endParaRPr lang="en-US" sz="2000" b="1"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1" dirty="0">
                <a:solidFill>
                  <a:schemeClr val="tx1"/>
                </a:solidFill>
                <a:latin typeface="Helvetica Neue"/>
                <a:ea typeface="Helvetica Neue"/>
                <a:cs typeface="Helvetica Neue"/>
                <a:sym typeface="Helvetica Neue"/>
              </a:rPr>
              <a:t> </a:t>
            </a:r>
            <a:r>
              <a:rPr lang="en-US" sz="2000" b="1" dirty="0" smtClean="0">
                <a:solidFill>
                  <a:schemeClr val="tx1"/>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Моля избройте някои социални ползи</a:t>
            </a:r>
            <a:r>
              <a:rPr lang="en-US" sz="1800" dirty="0" smtClean="0">
                <a:solidFill>
                  <a:srgbClr val="00B0F0"/>
                </a:solidFill>
                <a:latin typeface="Helvetica Neue"/>
                <a:ea typeface="Helvetica Neue"/>
                <a:cs typeface="Helvetica Neue"/>
                <a:sym typeface="Helvetica Neue"/>
              </a:rPr>
              <a:t>…</a:t>
            </a: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b="1" dirty="0" smtClean="0">
                <a:solidFill>
                  <a:schemeClr val="tx1"/>
                </a:solidFill>
                <a:latin typeface="Helvetica Neue"/>
                <a:ea typeface="Helvetica Neue"/>
                <a:cs typeface="Helvetica Neue"/>
                <a:sym typeface="Helvetica Neue"/>
              </a:rPr>
              <a:t>Преодоляване на социалните предразсъдъци </a:t>
            </a:r>
            <a:endParaRPr lang="en-US" sz="2000" b="1"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Helvetica Neue"/>
              <a:ea typeface="Helvetica Neue"/>
              <a:cs typeface="Helvetica Neue"/>
              <a:sym typeface="Helvetica Neue"/>
            </a:endParaRPr>
          </a:p>
          <a:p>
            <a:pPr lvl="0">
              <a:buClr>
                <a:srgbClr val="EC7320"/>
              </a:buClr>
              <a:buSzPts val="2400"/>
            </a:pPr>
            <a:r>
              <a:rPr lang="en-US" sz="2000" dirty="0" smtClean="0">
                <a:solidFill>
                  <a:schemeClr val="tx1"/>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Защо е важно да се преодоляват социалните предразсъдъци</a:t>
            </a:r>
            <a:r>
              <a:rPr lang="en-US" sz="1800" dirty="0" smtClean="0">
                <a:solidFill>
                  <a:srgbClr val="00B0F0"/>
                </a:solidFill>
                <a:latin typeface="Helvetica Neue"/>
                <a:ea typeface="Helvetica Neue"/>
                <a:cs typeface="Helvetica Neue"/>
                <a:sym typeface="Helvetica Neue"/>
              </a:rPr>
              <a:t>?</a:t>
            </a:r>
            <a:endParaRPr lang="en-US" sz="1800" i="0" u="none" strike="noStrike" cap="none" dirty="0" smtClean="0">
              <a:solidFill>
                <a:srgbClr val="00B0F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Увреждания</a:t>
            </a:r>
            <a:endParaRPr lang="en-US" sz="2000" b="1" dirty="0">
              <a:solidFill>
                <a:schemeClr val="accent4"/>
              </a:solidFill>
              <a:latin typeface="Helvetica Neue"/>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578248" y="2958352"/>
            <a:ext cx="1593340" cy="96354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578248" y="4464424"/>
            <a:ext cx="1473341" cy="890973"/>
          </a:xfrm>
          <a:prstGeom prst="rect">
            <a:avLst/>
          </a:prstGeom>
        </p:spPr>
      </p:pic>
    </p:spTree>
    <p:extLst>
      <p:ext uri="{BB962C8B-B14F-4D97-AF65-F5344CB8AC3E}">
        <p14:creationId xmlns:p14="http://schemas.microsoft.com/office/powerpoint/2010/main" val="20100858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62797" y="1783312"/>
            <a:ext cx="11450700" cy="384716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400" dirty="0" smtClean="0">
                <a:solidFill>
                  <a:schemeClr val="accent2">
                    <a:lumMod val="75000"/>
                  </a:schemeClr>
                </a:solidFill>
                <a:latin typeface="Helvetica Neue"/>
                <a:ea typeface="Helvetica Neue"/>
                <a:cs typeface="Helvetica Neue"/>
                <a:sym typeface="Helvetica Neue"/>
              </a:rPr>
              <a:t>Какви са пречките пред създаването на ПО за децата с увреждания?</a:t>
            </a: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Липса на подходящо обучение за учителите</a:t>
            </a:r>
            <a:endParaRPr lang="en-US" sz="2000"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endParaRPr lang="en-US" sz="2000"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Липса на достъпна среда</a:t>
            </a:r>
            <a:endParaRPr lang="en-US" sz="2000"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endParaRPr lang="en-US" sz="2000"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Нагласите като бариери</a:t>
            </a:r>
            <a:endParaRPr lang="en-US" sz="2000"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endParaRPr lang="en-US" sz="2000"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Икономически бариери</a:t>
            </a:r>
            <a:endParaRPr lang="en-US" sz="2000"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Увреждания</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35221937"/>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41282" y="1546644"/>
            <a:ext cx="11450700" cy="2308284"/>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bg-BG" sz="2400" dirty="0" smtClean="0">
                <a:solidFill>
                  <a:schemeClr val="accent2">
                    <a:lumMod val="75000"/>
                  </a:schemeClr>
                </a:solidFill>
                <a:latin typeface="Helvetica Neue"/>
                <a:ea typeface="Helvetica Neue"/>
                <a:cs typeface="Helvetica Neue"/>
                <a:sym typeface="Helvetica Neue"/>
              </a:rPr>
              <a:t>Преодоляване на предизвикателствата за ПО на децата с увреждания</a:t>
            </a: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Учениците с увреждания да бъдат разположени по адекватен начин в класната стая </a:t>
            </a: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Да има еднакво отношение</a:t>
            </a:r>
            <a:endParaRPr lang="en-US" sz="2000"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Да се изготвят индивидуални учебни планове</a:t>
            </a:r>
            <a:endParaRPr lang="en-US" sz="2000"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Да си създадат приятели</a:t>
            </a:r>
            <a:endParaRPr lang="en-US" sz="2000" dirty="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v"/>
            </a:pPr>
            <a:r>
              <a:rPr lang="bg-BG" sz="2000" dirty="0" smtClean="0">
                <a:solidFill>
                  <a:schemeClr val="tx1"/>
                </a:solidFill>
                <a:latin typeface="Helvetica Neue"/>
                <a:ea typeface="Helvetica Neue"/>
                <a:cs typeface="Helvetica Neue"/>
                <a:sym typeface="Helvetica Neue"/>
              </a:rPr>
              <a:t>Да се адаптира или приложи Универсалния дизайн за обучение (</a:t>
            </a:r>
            <a:r>
              <a:rPr lang="bg-BG" sz="2000" dirty="0" err="1" smtClean="0">
                <a:solidFill>
                  <a:schemeClr val="tx1"/>
                </a:solidFill>
                <a:latin typeface="Helvetica Neue"/>
                <a:ea typeface="Helvetica Neue"/>
                <a:cs typeface="Helvetica Neue"/>
                <a:sym typeface="Helvetica Neue"/>
              </a:rPr>
              <a:t>УДО</a:t>
            </a:r>
            <a:r>
              <a:rPr lang="bg-BG" sz="2000" dirty="0" smtClean="0">
                <a:solidFill>
                  <a:schemeClr val="tx1"/>
                </a:solidFill>
                <a:latin typeface="Helvetica Neue"/>
                <a:ea typeface="Helvetica Neue"/>
                <a:cs typeface="Helvetica Neue"/>
                <a:sym typeface="Helvetica Neue"/>
              </a:rPr>
              <a:t>)</a:t>
            </a:r>
            <a:endParaRPr lang="en-US" sz="2000"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Увреждания</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1855166" y="5288822"/>
            <a:ext cx="9651034" cy="707886"/>
          </a:xfrm>
          <a:prstGeom prst="rect">
            <a:avLst/>
          </a:prstGeom>
        </p:spPr>
        <p:txBody>
          <a:bodyPr wrap="square">
            <a:spAutoFit/>
          </a:bodyPr>
          <a:lstStyle/>
          <a:p>
            <a:pPr marL="342900" lvl="0" indent="-342900" algn="just">
              <a:buClr>
                <a:srgbClr val="EC7320"/>
              </a:buClr>
              <a:buSzPts val="2400"/>
            </a:pPr>
            <a:r>
              <a:rPr lang="bg-BG" sz="2000" i="1" dirty="0" smtClean="0">
                <a:solidFill>
                  <a:schemeClr val="accent2">
                    <a:lumMod val="75000"/>
                  </a:schemeClr>
                </a:solidFill>
                <a:latin typeface="Helvetica Neue"/>
                <a:ea typeface="Helvetica Neue"/>
                <a:cs typeface="Helvetica Neue"/>
                <a:sym typeface="Helvetica Neue"/>
              </a:rPr>
              <a:t>Помислете, разделете се по двойки и споделете</a:t>
            </a:r>
            <a:r>
              <a:rPr lang="en-US" sz="2000" i="1" dirty="0" smtClean="0">
                <a:solidFill>
                  <a:schemeClr val="accent2">
                    <a:lumMod val="75000"/>
                  </a:schemeClr>
                </a:solidFill>
                <a:latin typeface="Helvetica Neue"/>
                <a:ea typeface="Helvetica Neue"/>
                <a:cs typeface="Helvetica Neue"/>
                <a:sym typeface="Helvetica Neue"/>
              </a:rPr>
              <a:t>:</a:t>
            </a:r>
            <a:r>
              <a:rPr lang="en-US" sz="2000" dirty="0" smtClean="0">
                <a:solidFill>
                  <a:schemeClr val="accent2">
                    <a:lumMod val="75000"/>
                  </a:schemeClr>
                </a:solidFill>
                <a:latin typeface="Helvetica Neue"/>
                <a:ea typeface="Helvetica Neue"/>
                <a:cs typeface="Helvetica Neue"/>
                <a:sym typeface="Helvetica Neue"/>
              </a:rPr>
              <a:t> </a:t>
            </a:r>
            <a:r>
              <a:rPr lang="bg-BG" sz="2000" dirty="0">
                <a:solidFill>
                  <a:srgbClr val="00B0F0"/>
                </a:solidFill>
                <a:latin typeface="Helvetica Neue"/>
                <a:ea typeface="Helvetica Neue"/>
                <a:cs typeface="Helvetica Neue"/>
                <a:sym typeface="Helvetica Neue"/>
              </a:rPr>
              <a:t>К</a:t>
            </a:r>
            <a:r>
              <a:rPr lang="bg-BG" sz="2000" dirty="0" smtClean="0">
                <a:solidFill>
                  <a:srgbClr val="00B0F0"/>
                </a:solidFill>
                <a:latin typeface="Helvetica Neue"/>
                <a:ea typeface="Helvetica Neue"/>
                <a:cs typeface="Helvetica Neue"/>
                <a:sym typeface="Helvetica Neue"/>
              </a:rPr>
              <a:t>ак преодолявате тези предизвикателства във вашия случай</a:t>
            </a:r>
            <a:r>
              <a:rPr lang="en-US" sz="2000" dirty="0" smtClean="0">
                <a:solidFill>
                  <a:srgbClr val="00B0F0"/>
                </a:solidFill>
                <a:latin typeface="Helvetica Neue"/>
                <a:ea typeface="Helvetica Neue"/>
                <a:cs typeface="Helvetica Neue"/>
                <a:sym typeface="Helvetica Neue"/>
              </a:rPr>
              <a:t>?</a:t>
            </a:r>
            <a:endParaRPr lang="en-US" sz="2000" dirty="0">
              <a:solidFill>
                <a:srgbClr val="00B0F0"/>
              </a:solidFill>
              <a:latin typeface="Helvetica Neue"/>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865" r="31612"/>
          <a:stretch/>
        </p:blipFill>
        <p:spPr>
          <a:xfrm>
            <a:off x="211488" y="3810166"/>
            <a:ext cx="1782411" cy="2500112"/>
          </a:xfrm>
          <a:prstGeom prst="rect">
            <a:avLst/>
          </a:prstGeom>
        </p:spPr>
      </p:pic>
    </p:spTree>
    <p:extLst>
      <p:ext uri="{BB962C8B-B14F-4D97-AF65-F5344CB8AC3E}">
        <p14:creationId xmlns:p14="http://schemas.microsoft.com/office/powerpoint/2010/main" val="101530471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90183" y="1559418"/>
            <a:ext cx="11450700" cy="357016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400" i="0" u="none" strike="noStrike" cap="none" dirty="0" smtClean="0">
                <a:solidFill>
                  <a:schemeClr val="accent2">
                    <a:lumMod val="75000"/>
                  </a:schemeClr>
                </a:solidFill>
                <a:latin typeface="Helvetica Neue"/>
                <a:ea typeface="Helvetica Neue"/>
                <a:cs typeface="Helvetica Neue"/>
                <a:sym typeface="Helvetica Neue"/>
              </a:rPr>
              <a:t>Преодоляване на предизвикателствата</a:t>
            </a:r>
            <a:endParaRPr lang="en-US" sz="2400" i="0" u="none" strike="noStrike" cap="none" dirty="0" smtClean="0">
              <a:solidFill>
                <a:schemeClr val="accent2">
                  <a:lumMod val="75000"/>
                </a:schemeClr>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1800" b="1" dirty="0" smtClean="0">
                <a:solidFill>
                  <a:schemeClr val="tx1"/>
                </a:solidFill>
                <a:latin typeface="Helvetica Neue"/>
                <a:ea typeface="Helvetica Neue"/>
                <a:cs typeface="Helvetica Neue"/>
                <a:sym typeface="Helvetica Neue"/>
              </a:rPr>
              <a:t>ОБУЧЕНИЕ НА УЧИТЕЛИТЕ</a:t>
            </a:r>
            <a:endParaRPr lang="en-US" sz="1800" b="1" dirty="0" smtClean="0">
              <a:solidFill>
                <a:schemeClr val="tx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EC7320"/>
              </a:buClr>
              <a:buSzPts val="2400"/>
              <a:buFont typeface="Wingdings" panose="05000000000000000000" pitchFamily="2" charset="2"/>
              <a:buChar char="Ø"/>
            </a:pPr>
            <a:endParaRPr lang="en-US" sz="2000" b="1" dirty="0">
              <a:solidFill>
                <a:schemeClr val="tx1"/>
              </a:solidFill>
              <a:latin typeface="Helvetica Neue"/>
              <a:ea typeface="Helvetica Neue"/>
              <a:cs typeface="Helvetica Neue"/>
              <a:sym typeface="Helvetica Neue"/>
            </a:endParaRP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bg-BG" sz="1800" dirty="0" smtClean="0">
                <a:solidFill>
                  <a:schemeClr val="tx1"/>
                </a:solidFill>
                <a:latin typeface="Helvetica Neue"/>
                <a:ea typeface="Helvetica Neue"/>
                <a:cs typeface="Helvetica Neue"/>
                <a:sym typeface="Helvetica Neue"/>
              </a:rPr>
              <a:t>Трябва да покрива аспектите, които позволяват успешното приобщаване и постепенното натрупване на умения и компетенции</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bg-BG" sz="1800" dirty="0" smtClean="0">
                <a:solidFill>
                  <a:schemeClr val="tx1"/>
                </a:solidFill>
                <a:latin typeface="Helvetica Neue"/>
                <a:ea typeface="Helvetica Neue"/>
                <a:cs typeface="Helvetica Neue"/>
                <a:sym typeface="Helvetica Neue"/>
              </a:rPr>
              <a:t>Трябва да съдържа информация за политиките и стратегиите, които подкрепят правото на хората с увреждания да участват в образователния процес на всички нива </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bg-BG" sz="1800" dirty="0" smtClean="0">
                <a:solidFill>
                  <a:schemeClr val="tx1"/>
                </a:solidFill>
                <a:latin typeface="Helvetica Neue"/>
                <a:ea typeface="Helvetica Neue"/>
                <a:cs typeface="Helvetica Neue"/>
                <a:sym typeface="Helvetica Neue"/>
              </a:rPr>
              <a:t>Трябва да използва технологии за достъпност и адаптиране на учебната програма</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bg-BG" sz="1800" dirty="0" smtClean="0">
                <a:solidFill>
                  <a:schemeClr val="tx1"/>
                </a:solidFill>
                <a:latin typeface="Helvetica Neue"/>
                <a:ea typeface="Helvetica Neue"/>
                <a:cs typeface="Helvetica Neue"/>
                <a:sym typeface="Helvetica Neue"/>
              </a:rPr>
              <a:t>Трябва да осигурява включване на родителите</a:t>
            </a:r>
          </a:p>
          <a:p>
            <a:pPr marL="685800" lvl="1" indent="-280988" algn="just">
              <a:buClr>
                <a:srgbClr val="EC7320"/>
              </a:buClr>
              <a:buSzPts val="2400"/>
              <a:buFont typeface="Courier New" panose="02070309020205020404" pitchFamily="49" charset="0"/>
              <a:buChar char="o"/>
              <a:tabLst>
                <a:tab pos="633413" algn="l"/>
                <a:tab pos="685800" algn="l"/>
                <a:tab pos="1714500" algn="l"/>
              </a:tabLst>
            </a:pPr>
            <a:r>
              <a:rPr lang="bg-BG" sz="1800" dirty="0" smtClean="0">
                <a:solidFill>
                  <a:schemeClr val="tx1"/>
                </a:solidFill>
                <a:latin typeface="Helvetica Neue"/>
                <a:ea typeface="Helvetica Neue"/>
                <a:cs typeface="Helvetica Neue"/>
                <a:sym typeface="Helvetica Neue"/>
              </a:rPr>
              <a:t>Трябва да включва знание за това как се работи с ученици с умствени проблеми и с тези, които прекъсват учебния процес</a:t>
            </a:r>
          </a:p>
        </p:txBody>
      </p:sp>
      <p:sp>
        <p:nvSpPr>
          <p:cNvPr id="2" name="Rectangle 1"/>
          <p:cNvSpPr/>
          <p:nvPr/>
        </p:nvSpPr>
        <p:spPr>
          <a:xfrm>
            <a:off x="1689982" y="5385188"/>
            <a:ext cx="10413118" cy="646331"/>
          </a:xfrm>
          <a:prstGeom prst="rect">
            <a:avLst/>
          </a:prstGeom>
        </p:spPr>
        <p:txBody>
          <a:bodyPr wrap="square">
            <a:spAutoFit/>
          </a:bodyPr>
          <a:lstStyle/>
          <a:p>
            <a:pPr lvl="1">
              <a:buClr>
                <a:srgbClr val="EC7320"/>
              </a:buClr>
              <a:buSzPts val="2400"/>
            </a:pPr>
            <a:r>
              <a:rPr lang="bg-BG" sz="1800" i="1" dirty="0" smtClean="0">
                <a:solidFill>
                  <a:schemeClr val="accent2">
                    <a:lumMod val="75000"/>
                  </a:schemeClr>
                </a:solidFill>
                <a:latin typeface="Helvetica Neue"/>
                <a:ea typeface="Helvetica Neue"/>
                <a:cs typeface="Helvetica Neue"/>
                <a:sym typeface="Helvetica Neue"/>
              </a:rPr>
              <a:t>Помислете и споделете</a:t>
            </a:r>
            <a:r>
              <a:rPr lang="en-US" sz="1800" dirty="0" smtClean="0">
                <a:solidFill>
                  <a:schemeClr val="accent2">
                    <a:lumMod val="75000"/>
                  </a:schemeClr>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Какви са вашите нужди за такова обучение, за да можете да преодолеете предизвикателствата във вашия контекст? </a:t>
            </a:r>
            <a:endParaRPr lang="en-US" sz="1800" dirty="0">
              <a:solidFill>
                <a:srgbClr val="00B0F0"/>
              </a:solidFill>
              <a:latin typeface="Helvetica Neue"/>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865" r="31612"/>
          <a:stretch/>
        </p:blipFill>
        <p:spPr>
          <a:xfrm>
            <a:off x="412951" y="4420622"/>
            <a:ext cx="1375340" cy="1929131"/>
          </a:xfrm>
          <a:prstGeom prst="rect">
            <a:avLst/>
          </a:prstGeom>
        </p:spPr>
      </p:pic>
      <p:sp>
        <p:nvSpPr>
          <p:cNvPr id="7"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Увреждания</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12727797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0" y="1571348"/>
            <a:ext cx="11895379" cy="3891309"/>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Helvetica Neue"/>
                <a:ea typeface="Helvetica Neue"/>
                <a:cs typeface="Helvetica Neue"/>
                <a:sym typeface="Helvetica Neue"/>
              </a:rPr>
              <a:t> </a:t>
            </a:r>
          </a:p>
          <a:p>
            <a:pPr lvl="0" algn="ctr">
              <a:lnSpc>
                <a:spcPct val="70000"/>
              </a:lnSpc>
              <a:buClr>
                <a:schemeClr val="lt1"/>
              </a:buClr>
              <a:buSzPts val="4840"/>
            </a:pPr>
            <a:r>
              <a:rPr lang="bg-BG" sz="6000" b="1" dirty="0" smtClean="0">
                <a:solidFill>
                  <a:schemeClr val="lt1"/>
                </a:solidFill>
                <a:latin typeface="Helvetica Neue"/>
                <a:ea typeface="Helvetica Neue"/>
                <a:cs typeface="Helvetica Neue"/>
                <a:sym typeface="Helvetica Neue"/>
              </a:rPr>
              <a:t>БЕДНОСТ</a:t>
            </a:r>
            <a:r>
              <a:rPr lang="bg-BG" sz="2000" b="1" dirty="0" smtClean="0">
                <a:solidFill>
                  <a:schemeClr val="lt1"/>
                </a:solidFill>
                <a:latin typeface="Helvetica Neue"/>
                <a:ea typeface="Helvetica Neue"/>
                <a:cs typeface="Helvetica Neue"/>
                <a:sym typeface="Helvetica Neue"/>
              </a:rPr>
              <a:t/>
            </a:r>
            <a:br>
              <a:rPr lang="bg-BG" sz="2000" b="1" dirty="0" smtClean="0">
                <a:solidFill>
                  <a:schemeClr val="lt1"/>
                </a:solidFill>
                <a:latin typeface="Helvetica Neue"/>
                <a:ea typeface="Helvetica Neue"/>
                <a:cs typeface="Helvetica Neue"/>
                <a:sym typeface="Helvetica Neue"/>
              </a:rPr>
            </a:br>
            <a:endParaRPr lang="en-US" sz="2000" b="1" dirty="0" smtClean="0">
              <a:solidFill>
                <a:schemeClr val="lt1"/>
              </a:solidFill>
              <a:latin typeface="Helvetica Neue"/>
              <a:ea typeface="Helvetica Neue"/>
              <a:cs typeface="Helvetica Neue"/>
              <a:sym typeface="Helvetica Neue"/>
            </a:endParaRPr>
          </a:p>
          <a:p>
            <a:pPr lvl="0" algn="ctr">
              <a:lnSpc>
                <a:spcPct val="70000"/>
              </a:lnSpc>
              <a:buClr>
                <a:schemeClr val="lt1"/>
              </a:buClr>
              <a:buSzPts val="4840"/>
            </a:pPr>
            <a:r>
              <a:rPr lang="bg-BG" sz="5900" b="1" dirty="0" smtClean="0">
                <a:solidFill>
                  <a:schemeClr val="lt1"/>
                </a:solidFill>
                <a:latin typeface="Helvetica Neue"/>
                <a:ea typeface="Helvetica Neue"/>
                <a:cs typeface="Helvetica Neue"/>
                <a:sym typeface="Helvetica Neue"/>
              </a:rPr>
              <a:t>ФИНАНСОВИ ПРЕДИЗВИКАТЕЛСТВА</a:t>
            </a:r>
            <a:r>
              <a:rPr lang="bg-BG" sz="2000" b="1" dirty="0" smtClean="0">
                <a:solidFill>
                  <a:schemeClr val="lt1"/>
                </a:solidFill>
                <a:latin typeface="Helvetica Neue"/>
                <a:ea typeface="Helvetica Neue"/>
                <a:cs typeface="Helvetica Neue"/>
                <a:sym typeface="Helvetica Neue"/>
              </a:rPr>
              <a:t/>
            </a:r>
            <a:br>
              <a:rPr lang="bg-BG" sz="2000" b="1" dirty="0" smtClean="0">
                <a:solidFill>
                  <a:schemeClr val="lt1"/>
                </a:solidFill>
                <a:latin typeface="Helvetica Neue"/>
                <a:ea typeface="Helvetica Neue"/>
                <a:cs typeface="Helvetica Neue"/>
                <a:sym typeface="Helvetica Neue"/>
              </a:rPr>
            </a:br>
            <a:r>
              <a:rPr lang="bg-BG" sz="2000" b="1" dirty="0" smtClean="0">
                <a:solidFill>
                  <a:schemeClr val="lt1"/>
                </a:solidFill>
                <a:latin typeface="Helvetica Neue"/>
                <a:ea typeface="Helvetica Neue"/>
                <a:cs typeface="Helvetica Neue"/>
                <a:sym typeface="Helvetica Neue"/>
              </a:rPr>
              <a:t> </a:t>
            </a:r>
          </a:p>
          <a:p>
            <a:pPr lvl="0" algn="ctr">
              <a:lnSpc>
                <a:spcPct val="70000"/>
              </a:lnSpc>
              <a:buClr>
                <a:schemeClr val="lt1"/>
              </a:buClr>
              <a:buSzPts val="4840"/>
            </a:pPr>
            <a:r>
              <a:rPr lang="bg-BG" sz="6000" b="1" dirty="0" smtClean="0">
                <a:solidFill>
                  <a:schemeClr val="lt1"/>
                </a:solidFill>
                <a:latin typeface="Helvetica Neue"/>
                <a:ea typeface="Helvetica Neue"/>
                <a:cs typeface="Helvetica Neue"/>
                <a:sym typeface="Helvetica Neue"/>
              </a:rPr>
              <a:t>И ДИГИТАЛИЗАЦИЯ </a:t>
            </a:r>
            <a:endParaRPr sz="5330" b="1" i="0" u="none" strike="noStrike" cap="none" dirty="0">
              <a:solidFill>
                <a:srgbClr val="00AEE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97538634"/>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10473" y="1656103"/>
            <a:ext cx="11450700" cy="401644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800" b="1" dirty="0" smtClean="0">
                <a:solidFill>
                  <a:schemeClr val="accent2">
                    <a:lumMod val="75000"/>
                  </a:schemeClr>
                </a:solidFill>
                <a:latin typeface="Helvetica Neue" panose="020B0604020202020204" charset="0"/>
                <a:ea typeface="Helvetica Neue"/>
                <a:sym typeface="Helvetica Neue"/>
              </a:rPr>
              <a:t>Бедност, финансови предизвикателства и дигитализация</a:t>
            </a:r>
            <a:endParaRPr lang="en-US" sz="2800" b="1" dirty="0">
              <a:solidFill>
                <a:schemeClr val="accent2">
                  <a:lumMod val="75000"/>
                </a:schemeClr>
              </a:solidFill>
              <a:latin typeface="Helvetica Neue" panose="020B0604020202020204" charset="0"/>
              <a:ea typeface="Helvetica Neue"/>
            </a:endParaRPr>
          </a:p>
          <a:p>
            <a:pPr marR="0" lvl="0" algn="l" rtl="0">
              <a:lnSpc>
                <a:spcPct val="100000"/>
              </a:lnSpc>
              <a:spcBef>
                <a:spcPts val="0"/>
              </a:spcBef>
              <a:spcAft>
                <a:spcPts val="0"/>
              </a:spcAft>
              <a:buClr>
                <a:srgbClr val="EC7320"/>
              </a:buClr>
              <a:buSzPts val="2400"/>
            </a:pPr>
            <a:endParaRPr lang="en-US" sz="900" b="1" i="1" dirty="0">
              <a:solidFill>
                <a:schemeClr val="accent2">
                  <a:lumMod val="75000"/>
                </a:schemeClr>
              </a:solidFill>
              <a:latin typeface="Helvetica Neue" panose="020B0604020202020204" charset="0"/>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2000" b="1" i="1" dirty="0" smtClean="0">
                <a:solidFill>
                  <a:schemeClr val="dk1"/>
                </a:solidFill>
                <a:latin typeface="Helvetica Neue" panose="020B0604020202020204" charset="0"/>
                <a:ea typeface="Helvetica Neue"/>
                <a:cs typeface="Helvetica Neue"/>
                <a:sym typeface="Helvetica Neue"/>
              </a:rPr>
              <a:t>Бедност</a:t>
            </a:r>
            <a:r>
              <a:rPr lang="en-US" sz="2000" b="1" i="1" dirty="0" smtClean="0">
                <a:solidFill>
                  <a:schemeClr val="dk1"/>
                </a:solidFill>
                <a:latin typeface="Helvetica Neue" panose="020B0604020202020204" charset="0"/>
                <a:ea typeface="Helvetica Neue"/>
                <a:cs typeface="Helvetica Neue"/>
                <a:sym typeface="Helvetica Neue"/>
              </a:rPr>
              <a:t>: </a:t>
            </a:r>
            <a:r>
              <a:rPr lang="bg-BG" sz="2000" dirty="0" smtClean="0">
                <a:solidFill>
                  <a:schemeClr val="dk1"/>
                </a:solidFill>
                <a:latin typeface="Helvetica Neue" panose="020B0604020202020204" charset="0"/>
                <a:ea typeface="Helvetica Neue"/>
                <a:cs typeface="Helvetica Neue"/>
                <a:sym typeface="Helvetica Neue"/>
              </a:rPr>
              <a:t>друго основно предизвикателство както пред достъпа до, така и приобщаване в образованието.</a:t>
            </a:r>
          </a:p>
          <a:p>
            <a:pPr marR="0" lvl="0" algn="l" rtl="0">
              <a:lnSpc>
                <a:spcPct val="100000"/>
              </a:lnSpc>
              <a:spcBef>
                <a:spcPts val="0"/>
              </a:spcBef>
              <a:spcAft>
                <a:spcPts val="0"/>
              </a:spcAft>
              <a:buClr>
                <a:srgbClr val="EC7320"/>
              </a:buClr>
              <a:buSzPts val="2400"/>
            </a:pPr>
            <a:endParaRPr lang="en-US" sz="2000" dirty="0">
              <a:solidFill>
                <a:schemeClr val="dk1"/>
              </a:solidFill>
              <a:latin typeface="Helvetica Neue" panose="020B0604020202020204" charset="0"/>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2000" dirty="0" smtClean="0">
                <a:solidFill>
                  <a:schemeClr val="dk1"/>
                </a:solidFill>
                <a:latin typeface="Helvetica Neue" panose="020B0604020202020204" charset="0"/>
                <a:ea typeface="Helvetica Neue"/>
                <a:cs typeface="Helvetica Neue"/>
                <a:sym typeface="Helvetica Neue"/>
              </a:rPr>
              <a:t>Бедността е неразривно свързана с редица други проблеми, които директно или индиректно влияят на образованието и на свързаните с него постижения, например глад, липса на дом/подслон, достъп до здравна грижа, сигурност и много други.</a:t>
            </a:r>
          </a:p>
          <a:p>
            <a:pPr marL="177800" lvl="2" algn="just">
              <a:buClr>
                <a:srgbClr val="EC7320"/>
              </a:buClr>
              <a:buSzPct val="109000"/>
            </a:pPr>
            <a:endParaRPr lang="en-US" sz="2000" b="1" i="1" u="none" strike="noStrike" cap="none" dirty="0">
              <a:solidFill>
                <a:schemeClr val="dk1"/>
              </a:solidFill>
              <a:latin typeface="Helvetica Neue" panose="020B0604020202020204" charset="0"/>
              <a:ea typeface="Helvetica Neue"/>
              <a:cs typeface="Helvetica Neue"/>
              <a:sym typeface="Helvetica Neue"/>
            </a:endParaRPr>
          </a:p>
          <a:p>
            <a:pPr lvl="0">
              <a:buClr>
                <a:srgbClr val="EC7320"/>
              </a:buClr>
              <a:buSzPts val="2400"/>
            </a:pPr>
            <a:r>
              <a:rPr lang="bg-BG" sz="2000" b="1" i="1" dirty="0" smtClean="0">
                <a:solidFill>
                  <a:schemeClr val="tx1"/>
                </a:solidFill>
                <a:latin typeface="Helvetica Neue"/>
                <a:ea typeface="Helvetica Neue"/>
                <a:cs typeface="Helvetica Neue"/>
                <a:sym typeface="Helvetica Neue"/>
              </a:rPr>
              <a:t>Влияние на бедността върху училищата</a:t>
            </a:r>
            <a:r>
              <a:rPr lang="en-US" sz="2000" b="1" i="1" dirty="0" smtClean="0">
                <a:solidFill>
                  <a:schemeClr val="tx1"/>
                </a:solidFill>
                <a:latin typeface="Helvetica Neue"/>
                <a:ea typeface="Helvetica Neue"/>
                <a:cs typeface="Helvetica Neue"/>
                <a:sym typeface="Helvetica Neue"/>
              </a:rPr>
              <a:t>:</a:t>
            </a:r>
          </a:p>
          <a:p>
            <a:pPr lvl="0">
              <a:buClr>
                <a:srgbClr val="EC7320"/>
              </a:buClr>
              <a:buSzPts val="2400"/>
            </a:pPr>
            <a:endParaRPr lang="en-US" sz="1800" b="1" i="1" dirty="0">
              <a:solidFill>
                <a:schemeClr val="tx1"/>
              </a:solidFill>
              <a:latin typeface="Helvetica Neue"/>
              <a:ea typeface="Helvetica Neue"/>
              <a:cs typeface="Helvetica Neue"/>
              <a:sym typeface="Helvetica Neue"/>
            </a:endParaRPr>
          </a:p>
          <a:p>
            <a:pPr marL="342900" lvl="0" indent="-342900">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Съоръжения</a:t>
            </a:r>
            <a:endParaRPr lang="en-US" sz="2000" dirty="0">
              <a:solidFill>
                <a:schemeClr val="tx1"/>
              </a:solidFill>
              <a:latin typeface="Helvetica Neue"/>
              <a:ea typeface="Helvetica Neue"/>
              <a:cs typeface="Helvetica Neue"/>
              <a:sym typeface="Helvetica Neue"/>
            </a:endParaRPr>
          </a:p>
          <a:p>
            <a:pPr marL="342900" lvl="0" indent="-342900">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Персонал</a:t>
            </a:r>
            <a:endParaRPr lang="en-US" sz="2000" dirty="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a:t>
            </a:r>
            <a:r>
              <a:rPr lang="bg-BG" sz="2000" b="1" dirty="0" smtClean="0">
                <a:solidFill>
                  <a:srgbClr val="00B0F0"/>
                </a:solidFill>
                <a:latin typeface="Helvetica Neue"/>
                <a:ea typeface="Helvetica Neue"/>
                <a:cs typeface="Helvetica Neue"/>
                <a:sym typeface="Helvetica Neue"/>
              </a:rPr>
              <a:t>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smtClean="0">
                <a:solidFill>
                  <a:schemeClr val="accent4"/>
                </a:solidFill>
                <a:latin typeface="Helvetica Neue"/>
                <a:ea typeface="Helvetica Neue"/>
                <a:cs typeface="Helvetica Neue"/>
                <a:sym typeface="Helvetica Neue"/>
              </a:rPr>
              <a:t>Бедност</a:t>
            </a:r>
            <a:r>
              <a:rPr lang="en-US" sz="2000" b="1" dirty="0" smtClean="0">
                <a:solidFill>
                  <a:schemeClr val="accent4"/>
                </a:solidFill>
                <a:latin typeface="Helvetica Neue"/>
                <a:ea typeface="Helvetica Neue"/>
                <a:cs typeface="Helvetica Neue"/>
                <a:sym typeface="Helvetica Neue"/>
              </a:rPr>
              <a:t>, </a:t>
            </a:r>
            <a:r>
              <a:rPr lang="bg-BG" sz="2000" b="1" dirty="0" smtClean="0">
                <a:solidFill>
                  <a:schemeClr val="accent4"/>
                </a:solidFill>
                <a:latin typeface="Helvetica Neue"/>
                <a:ea typeface="Helvetica Neue"/>
                <a:cs typeface="Helvetica Neue"/>
                <a:sym typeface="Helvetica Neue"/>
              </a:rPr>
              <a:t>финансови предизвикателства и дигитализация </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68548603"/>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09507" y="1563104"/>
            <a:ext cx="11450700" cy="427805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400" dirty="0" smtClean="0">
                <a:solidFill>
                  <a:schemeClr val="accent2">
                    <a:lumMod val="75000"/>
                  </a:schemeClr>
                </a:solidFill>
                <a:latin typeface="Helvetica Neue"/>
                <a:ea typeface="Helvetica Neue"/>
                <a:cs typeface="Helvetica Neue"/>
                <a:sym typeface="Helvetica Neue"/>
              </a:rPr>
              <a:t>Бедност и ниски академични постижения</a:t>
            </a:r>
            <a:endParaRPr lang="en-US" sz="2000" i="1" dirty="0" smtClean="0">
              <a:solidFill>
                <a:schemeClr val="accent2">
                  <a:lumMod val="75000"/>
                </a:schemeClr>
              </a:solidFill>
              <a:latin typeface="Helvetica Neue"/>
              <a:ea typeface="Helvetica Neue"/>
              <a:cs typeface="Helvetica Neue"/>
              <a:sym typeface="Helvetica Neue"/>
            </a:endParaRPr>
          </a:p>
          <a:p>
            <a:pPr marL="682625" lvl="3" indent="-342900">
              <a:lnSpc>
                <a:spcPct val="150000"/>
              </a:lnSpc>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Невъзможността на родителите да помогнат на децата си в ученето</a:t>
            </a:r>
            <a:endParaRPr lang="en-US" sz="2000" dirty="0">
              <a:solidFill>
                <a:schemeClr val="tx1"/>
              </a:solidFill>
              <a:latin typeface="Helvetica Neue"/>
              <a:ea typeface="Helvetica Neue"/>
              <a:cs typeface="Helvetica Neue"/>
              <a:sym typeface="Helvetica Neue"/>
            </a:endParaRPr>
          </a:p>
          <a:p>
            <a:pPr marL="682625" lvl="3" indent="-342900">
              <a:lnSpc>
                <a:spcPct val="150000"/>
              </a:lnSpc>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Родителите не могат да осигурят адекватна храна за децата си</a:t>
            </a:r>
            <a:endParaRPr lang="en-US" sz="2000"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dirty="0">
              <a:solidFill>
                <a:schemeClr val="tx1"/>
              </a:solidFill>
              <a:latin typeface="Helvetica Neue"/>
              <a:ea typeface="Helvetica Neue"/>
              <a:cs typeface="Helvetica Neue"/>
              <a:sym typeface="Helvetica Neue"/>
            </a:endParaRPr>
          </a:p>
          <a:p>
            <a:pPr lvl="0">
              <a:buClr>
                <a:srgbClr val="EC7320"/>
              </a:buClr>
              <a:buSzPts val="2400"/>
            </a:pPr>
            <a:r>
              <a:rPr lang="bg-BG" sz="2400" dirty="0" smtClean="0">
                <a:solidFill>
                  <a:schemeClr val="accent2">
                    <a:lumMod val="75000"/>
                  </a:schemeClr>
                </a:solidFill>
                <a:latin typeface="Helvetica Neue"/>
                <a:ea typeface="Helvetica Neue"/>
                <a:cs typeface="Helvetica Neue"/>
                <a:sym typeface="Helvetica Neue"/>
              </a:rPr>
              <a:t>Разходи свързани с образованието, които са предизвикателство за семействата с нисък доход </a:t>
            </a:r>
            <a:r>
              <a:rPr lang="en-US" i="1" dirty="0" smtClean="0">
                <a:solidFill>
                  <a:schemeClr val="tx1"/>
                </a:solidFill>
                <a:latin typeface="Helvetica Neue"/>
                <a:ea typeface="Helvetica Neue"/>
                <a:cs typeface="Helvetica Neue"/>
                <a:sym typeface="Helvetica Neue"/>
              </a:rPr>
              <a:t>(</a:t>
            </a:r>
            <a:r>
              <a:rPr lang="bg-BG" i="1" dirty="0" smtClean="0">
                <a:solidFill>
                  <a:schemeClr val="tx1"/>
                </a:solidFill>
                <a:latin typeface="Helvetica Neue"/>
                <a:ea typeface="Helvetica Neue"/>
                <a:cs typeface="Helvetica Neue"/>
                <a:sym typeface="Helvetica Neue"/>
              </a:rPr>
              <a:t>допълнителни разходи при безплатно образование</a:t>
            </a:r>
            <a:r>
              <a:rPr lang="en-US" i="1" dirty="0" smtClean="0">
                <a:solidFill>
                  <a:schemeClr val="tx1"/>
                </a:solidFill>
                <a:latin typeface="Helvetica Neue"/>
                <a:ea typeface="Helvetica Neue"/>
                <a:cs typeface="Helvetica Neue"/>
                <a:sym typeface="Helvetica Neue"/>
              </a:rPr>
              <a:t>)</a:t>
            </a:r>
          </a:p>
          <a:p>
            <a:pPr marL="747713" lvl="0" indent="-404813">
              <a:lnSpc>
                <a:spcPct val="150000"/>
              </a:lnSpc>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учебници и материали</a:t>
            </a:r>
            <a:endParaRPr lang="en-US" sz="2000" dirty="0">
              <a:solidFill>
                <a:schemeClr val="tx1"/>
              </a:solidFill>
              <a:latin typeface="Helvetica Neue"/>
              <a:ea typeface="Helvetica Neue"/>
              <a:cs typeface="Helvetica Neue"/>
              <a:sym typeface="Helvetica Neue"/>
            </a:endParaRPr>
          </a:p>
          <a:p>
            <a:pPr marL="747713" lvl="0" indent="-404813">
              <a:lnSpc>
                <a:spcPct val="150000"/>
              </a:lnSpc>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дрехи </a:t>
            </a:r>
            <a:endParaRPr lang="en-US" sz="2000" dirty="0">
              <a:solidFill>
                <a:schemeClr val="tx1"/>
              </a:solidFill>
              <a:latin typeface="Helvetica Neue"/>
              <a:ea typeface="Helvetica Neue"/>
              <a:cs typeface="Helvetica Neue"/>
              <a:sym typeface="Helvetica Neue"/>
            </a:endParaRPr>
          </a:p>
          <a:p>
            <a:pPr marL="747713" lvl="0" indent="-404813">
              <a:lnSpc>
                <a:spcPct val="150000"/>
              </a:lnSpc>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транспорт </a:t>
            </a:r>
            <a:endParaRPr lang="en-US" sz="2000" dirty="0">
              <a:solidFill>
                <a:schemeClr val="tx1"/>
              </a:solidFill>
              <a:latin typeface="Helvetica Neue"/>
              <a:ea typeface="Helvetica Neue"/>
              <a:cs typeface="Helvetica Neue"/>
              <a:sym typeface="Helvetica Neue"/>
            </a:endParaRPr>
          </a:p>
          <a:p>
            <a:pPr marL="747713" lvl="0" indent="-404813">
              <a:lnSpc>
                <a:spcPct val="150000"/>
              </a:lnSpc>
              <a:buClr>
                <a:srgbClr val="EC7320"/>
              </a:buClr>
              <a:buSzPts val="2400"/>
              <a:buFont typeface="Courier New" panose="02070309020205020404" pitchFamily="49" charset="0"/>
              <a:buChar char="o"/>
            </a:pPr>
            <a:r>
              <a:rPr lang="bg-BG" sz="2000" dirty="0" smtClean="0">
                <a:solidFill>
                  <a:schemeClr val="tx1"/>
                </a:solidFill>
                <a:latin typeface="Helvetica Neue"/>
                <a:ea typeface="Helvetica Neue"/>
                <a:cs typeface="Helvetica Neue"/>
                <a:sym typeface="Helvetica Neue"/>
              </a:rPr>
              <a:t>дигитализация </a:t>
            </a:r>
            <a:endParaRPr lang="en-US" sz="2000"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Бедност</a:t>
            </a:r>
            <a:r>
              <a:rPr lang="en-US" sz="2000" b="1" dirty="0">
                <a:solidFill>
                  <a:schemeClr val="accent4"/>
                </a:solidFill>
                <a:latin typeface="Helvetica Neue"/>
                <a:ea typeface="Helvetica Neue"/>
                <a:cs typeface="Helvetica Neue"/>
                <a:sym typeface="Helvetica Neue"/>
              </a:rPr>
              <a:t>, </a:t>
            </a:r>
            <a:r>
              <a:rPr lang="bg-BG" sz="2000" b="1" dirty="0">
                <a:solidFill>
                  <a:schemeClr val="accent4"/>
                </a:solidFill>
                <a:latin typeface="Helvetica Neue"/>
                <a:ea typeface="Helvetica Neue"/>
                <a:cs typeface="Helvetica Neue"/>
                <a:sym typeface="Helvetica Neue"/>
              </a:rPr>
              <a:t>финансови предизвикателства и дигитализация </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82939754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741300" y="2223872"/>
            <a:ext cx="10007980" cy="1200288"/>
          </a:xfrm>
          <a:prstGeom prst="rect">
            <a:avLst/>
          </a:prstGeom>
          <a:noFill/>
          <a:ln>
            <a:noFill/>
          </a:ln>
        </p:spPr>
        <p:txBody>
          <a:bodyPr spcFirstLastPara="1" wrap="square" lIns="91425" tIns="45700" rIns="91425" bIns="45700" anchor="t" anchorCtr="0">
            <a:spAutoFit/>
          </a:bodyPr>
          <a:lstStyle/>
          <a:p>
            <a:pPr marL="342900" indent="-342900">
              <a:buClr>
                <a:srgbClr val="EC7320"/>
              </a:buClr>
              <a:buSzPts val="2400"/>
              <a:buFont typeface="Noto Sans Symbols"/>
              <a:buChar char="❖"/>
            </a:pPr>
            <a:r>
              <a:rPr lang="bg-BG" sz="2400" dirty="0" smtClean="0">
                <a:latin typeface="Helvetica Neue"/>
                <a:ea typeface="Helvetica Neue"/>
                <a:cs typeface="Helvetica Neue"/>
                <a:sym typeface="Helvetica Neue"/>
              </a:rPr>
              <a:t>Цели на проекта </a:t>
            </a:r>
            <a:r>
              <a:rPr lang="en-US" sz="2400" dirty="0" err="1" smtClean="0">
                <a:latin typeface="Helvetica Neue"/>
                <a:ea typeface="Helvetica Neue"/>
                <a:cs typeface="Helvetica Neue"/>
                <a:sym typeface="Helvetica Neue"/>
              </a:rPr>
              <a:t>INCREA</a:t>
            </a:r>
            <a:r>
              <a:rPr lang="en-US" sz="2400" dirty="0" smtClean="0">
                <a:latin typeface="Helvetica Neue"/>
                <a:ea typeface="Helvetica Neue"/>
                <a:cs typeface="Helvetica Neue"/>
                <a:sym typeface="Helvetica Neue"/>
              </a:rPr>
              <a:t>+</a:t>
            </a:r>
          </a:p>
          <a:p>
            <a:pPr marL="342900" indent="-342900">
              <a:buClr>
                <a:srgbClr val="EC7320"/>
              </a:buClr>
              <a:buSzPts val="2400"/>
              <a:buFont typeface="Noto Sans Symbols"/>
              <a:buChar char="❖"/>
            </a:pPr>
            <a:r>
              <a:rPr lang="bg-BG" sz="2400" dirty="0" smtClean="0">
                <a:latin typeface="Helvetica Neue"/>
                <a:ea typeface="Helvetica Neue"/>
                <a:cs typeface="Helvetica Neue"/>
                <a:sym typeface="Helvetica Neue"/>
              </a:rPr>
              <a:t>Въведение </a:t>
            </a:r>
            <a:endParaRPr lang="en-US" sz="2400" dirty="0" smtClean="0">
              <a:latin typeface="Helvetica Neue"/>
              <a:ea typeface="Helvetica Neue"/>
              <a:cs typeface="Helvetica Neue"/>
              <a:sym typeface="Helvetica Neue"/>
            </a:endParaRPr>
          </a:p>
          <a:p>
            <a:pPr marL="342900" indent="-342900">
              <a:buClr>
                <a:srgbClr val="EC7320"/>
              </a:buClr>
              <a:buSzPts val="2400"/>
              <a:buFont typeface="Noto Sans Symbols"/>
              <a:buChar char="❖"/>
            </a:pPr>
            <a:r>
              <a:rPr lang="bg-BG" sz="2400" dirty="0" smtClean="0">
                <a:latin typeface="Helvetica Neue"/>
                <a:ea typeface="Helvetica Neue"/>
                <a:cs typeface="Helvetica Neue"/>
                <a:sym typeface="Helvetica Neue"/>
              </a:rPr>
              <a:t>Предизвикателства пред приобщаването и образованието </a:t>
            </a:r>
            <a:endParaRPr lang="en-US" sz="2400" dirty="0" smtClean="0">
              <a:latin typeface="Helvetica Neue"/>
              <a:ea typeface="Helvetica Neue"/>
              <a:cs typeface="Helvetica Neue"/>
              <a:sym typeface="Helvetica Neue"/>
            </a:endParaRPr>
          </a:p>
        </p:txBody>
      </p:sp>
      <p:sp>
        <p:nvSpPr>
          <p:cNvPr id="51" name="Google Shape;51;p3"/>
          <p:cNvSpPr txBox="1"/>
          <p:nvPr/>
        </p:nvSpPr>
        <p:spPr>
          <a:xfrm>
            <a:off x="2828571" y="530170"/>
            <a:ext cx="8686946" cy="839787"/>
          </a:xfrm>
          <a:prstGeom prst="rect">
            <a:avLst/>
          </a:prstGeom>
          <a:noFill/>
          <a:ln>
            <a:noFill/>
          </a:ln>
        </p:spPr>
        <p:txBody>
          <a:bodyPr spcFirstLastPara="1" wrap="square" lIns="91425" tIns="45700" rIns="91425" bIns="45700" anchor="t" anchorCtr="0">
            <a:noAutofit/>
          </a:bodyPr>
          <a:lstStyle/>
          <a:p>
            <a:pPr algn="r">
              <a:lnSpc>
                <a:spcPct val="90000"/>
              </a:lnSpc>
              <a:buSzPts val="4800"/>
            </a:pPr>
            <a:r>
              <a:rPr lang="bg-BG" sz="4800" b="1" dirty="0" smtClean="0">
                <a:solidFill>
                  <a:schemeClr val="accent2">
                    <a:lumMod val="75000"/>
                  </a:schemeClr>
                </a:solidFill>
                <a:latin typeface="Helvetica Neue"/>
                <a:ea typeface="Helvetica Neue"/>
                <a:cs typeface="Helvetica Neue"/>
                <a:sym typeface="Helvetica Neue"/>
              </a:rPr>
              <a:t>Цели</a:t>
            </a:r>
            <a:endParaRPr lang="en-US" sz="4800" b="1" dirty="0">
              <a:solidFill>
                <a:schemeClr val="accent2">
                  <a:lumMod val="75000"/>
                </a:schemeClr>
              </a:solidFill>
              <a:latin typeface="Helvetica Neue"/>
              <a:ea typeface="Helvetica Neue"/>
              <a:cs typeface="Helvetica Neue"/>
              <a:sym typeface="Helvetica Neue"/>
            </a:endParaRPr>
          </a:p>
        </p:txBody>
      </p:sp>
      <p:sp>
        <p:nvSpPr>
          <p:cNvPr id="2" name="Rectangle 1"/>
          <p:cNvSpPr/>
          <p:nvPr/>
        </p:nvSpPr>
        <p:spPr>
          <a:xfrm>
            <a:off x="2235200" y="3424160"/>
            <a:ext cx="8514080" cy="1938992"/>
          </a:xfrm>
          <a:prstGeom prst="rect">
            <a:avLst/>
          </a:prstGeom>
        </p:spPr>
        <p:txBody>
          <a:bodyPr wrap="square">
            <a:spAutoFit/>
          </a:bodyPr>
          <a:lstStyle/>
          <a:p>
            <a:pPr marL="342900" lvl="7" indent="-342900">
              <a:buClr>
                <a:srgbClr val="EC7320"/>
              </a:buClr>
              <a:buSzPts val="2400"/>
              <a:buFont typeface="Courier New" panose="02070309020205020404" pitchFamily="49" charset="0"/>
              <a:buChar char="o"/>
            </a:pPr>
            <a:r>
              <a:rPr lang="bg-BG" sz="2400" dirty="0" smtClean="0">
                <a:latin typeface="Helvetica Neue"/>
                <a:ea typeface="Helvetica Neue"/>
                <a:cs typeface="Helvetica Neue"/>
                <a:sym typeface="Helvetica Neue"/>
              </a:rPr>
              <a:t>Миграция</a:t>
            </a:r>
            <a:endParaRPr lang="en-US" sz="2400" dirty="0">
              <a:latin typeface="Helvetica Neue"/>
              <a:ea typeface="Helvetica Neue"/>
              <a:cs typeface="Helvetica Neue"/>
              <a:sym typeface="Helvetica Neue"/>
            </a:endParaRPr>
          </a:p>
          <a:p>
            <a:pPr marL="342900" lvl="7" indent="-342900">
              <a:buClr>
                <a:srgbClr val="EC7320"/>
              </a:buClr>
              <a:buSzPts val="2400"/>
              <a:buFont typeface="Courier New" panose="02070309020205020404" pitchFamily="49" charset="0"/>
              <a:buChar char="o"/>
            </a:pPr>
            <a:r>
              <a:rPr lang="bg-BG" sz="2400" dirty="0" smtClean="0">
                <a:latin typeface="Helvetica Neue"/>
                <a:ea typeface="Helvetica Neue"/>
                <a:cs typeface="Helvetica Neue"/>
                <a:sym typeface="Helvetica Neue"/>
              </a:rPr>
              <a:t>Увреждания</a:t>
            </a:r>
            <a:endParaRPr lang="en-US" sz="2400" dirty="0">
              <a:latin typeface="Helvetica Neue"/>
              <a:ea typeface="Helvetica Neue"/>
              <a:cs typeface="Helvetica Neue"/>
              <a:sym typeface="Helvetica Neue"/>
            </a:endParaRPr>
          </a:p>
          <a:p>
            <a:pPr marL="342900" lvl="5" indent="-342900">
              <a:buClr>
                <a:srgbClr val="EC7320"/>
              </a:buClr>
              <a:buSzPts val="2400"/>
              <a:buFont typeface="Courier New" panose="02070309020205020404" pitchFamily="49" charset="0"/>
              <a:buChar char="o"/>
            </a:pPr>
            <a:r>
              <a:rPr lang="bg-BG" sz="2400" dirty="0" smtClean="0">
                <a:latin typeface="Helvetica Neue"/>
                <a:ea typeface="Helvetica Neue"/>
                <a:cs typeface="Helvetica Neue"/>
                <a:sym typeface="Helvetica Neue"/>
              </a:rPr>
              <a:t>Бедност</a:t>
            </a:r>
            <a:r>
              <a:rPr lang="en-US" sz="2400" dirty="0" smtClean="0">
                <a:latin typeface="Helvetica Neue"/>
                <a:ea typeface="Helvetica Neue"/>
                <a:cs typeface="Helvetica Neue"/>
                <a:sym typeface="Helvetica Neue"/>
              </a:rPr>
              <a:t>, </a:t>
            </a:r>
            <a:r>
              <a:rPr lang="bg-BG" sz="2400" dirty="0" smtClean="0">
                <a:latin typeface="Helvetica Neue"/>
                <a:ea typeface="Helvetica Neue"/>
                <a:cs typeface="Helvetica Neue"/>
                <a:sym typeface="Helvetica Neue"/>
              </a:rPr>
              <a:t>финансови предизвикателства и дигитализация </a:t>
            </a:r>
            <a:endParaRPr lang="en-US" sz="2400" dirty="0">
              <a:latin typeface="Helvetica Neue"/>
              <a:ea typeface="Helvetica Neue"/>
              <a:cs typeface="Helvetica Neue"/>
              <a:sym typeface="Helvetica Neue"/>
            </a:endParaRPr>
          </a:p>
          <a:p>
            <a:pPr marL="342900" lvl="5" indent="-342900">
              <a:buClr>
                <a:srgbClr val="EC7320"/>
              </a:buClr>
              <a:buSzPts val="2400"/>
              <a:buFont typeface="Courier New" panose="02070309020205020404" pitchFamily="49" charset="0"/>
              <a:buChar char="o"/>
            </a:pPr>
            <a:r>
              <a:rPr lang="bg-BG" sz="2400" dirty="0" smtClean="0">
                <a:latin typeface="Helvetica Neue"/>
                <a:ea typeface="Helvetica Neue"/>
                <a:cs typeface="Helvetica Neue"/>
                <a:sym typeface="Helvetica Neue"/>
              </a:rPr>
              <a:t>Надарени деца</a:t>
            </a:r>
            <a:endParaRPr lang="en-US" sz="2400" dirty="0">
              <a:latin typeface="Helvetica Neue"/>
              <a:ea typeface="Helvetica Neue"/>
              <a:cs typeface="Helvetica Neue"/>
              <a:sym typeface="Helvetica Neue"/>
            </a:endParaRPr>
          </a:p>
          <a:p>
            <a:pPr marL="342900" lvl="5" indent="-342900">
              <a:buClr>
                <a:srgbClr val="EC7320"/>
              </a:buClr>
              <a:buSzPts val="2400"/>
              <a:buFont typeface="Courier New" panose="02070309020205020404" pitchFamily="49" charset="0"/>
              <a:buChar char="o"/>
            </a:pPr>
            <a:r>
              <a:rPr lang="bg-BG" sz="2400" dirty="0" smtClean="0">
                <a:latin typeface="Helvetica Neue"/>
                <a:ea typeface="Helvetica Neue"/>
                <a:cs typeface="Helvetica Neue"/>
                <a:sym typeface="Helvetica Neue"/>
              </a:rPr>
              <a:t>Пандемията от </a:t>
            </a:r>
            <a:r>
              <a:rPr lang="en-US" sz="2400" dirty="0" smtClean="0">
                <a:latin typeface="Helvetica Neue"/>
                <a:ea typeface="Helvetica Neue"/>
                <a:cs typeface="Helvetica Neue"/>
                <a:sym typeface="Helvetica Neue"/>
              </a:rPr>
              <a:t>COVID-19</a:t>
            </a:r>
            <a:endParaRPr lang="en-US" sz="24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446516156"/>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Бедност</a:t>
            </a:r>
            <a:r>
              <a:rPr lang="en-US" sz="2000" b="1" dirty="0">
                <a:solidFill>
                  <a:schemeClr val="accent4"/>
                </a:solidFill>
                <a:latin typeface="Helvetica Neue"/>
                <a:ea typeface="Helvetica Neue"/>
                <a:cs typeface="Helvetica Neue"/>
                <a:sym typeface="Helvetica Neue"/>
              </a:rPr>
              <a:t>, </a:t>
            </a:r>
            <a:r>
              <a:rPr lang="bg-BG" sz="2000" b="1" dirty="0">
                <a:solidFill>
                  <a:schemeClr val="accent4"/>
                </a:solidFill>
                <a:latin typeface="Helvetica Neue"/>
                <a:ea typeface="Helvetica Neue"/>
                <a:cs typeface="Helvetica Neue"/>
                <a:sym typeface="Helvetica Neue"/>
              </a:rPr>
              <a:t>финансови предизвикателства и дигитализация </a:t>
            </a:r>
            <a:endParaRPr lang="en-US" sz="2000" b="1" dirty="0">
              <a:solidFill>
                <a:schemeClr val="accent4"/>
              </a:solidFill>
              <a:latin typeface="Helvetica Neue"/>
              <a:ea typeface="Helvetica Neue"/>
              <a:cs typeface="Helvetica Neue"/>
              <a:sym typeface="Helvetica Neue"/>
            </a:endParaRPr>
          </a:p>
        </p:txBody>
      </p:sp>
      <p:sp>
        <p:nvSpPr>
          <p:cNvPr id="4" name="Text Placeholder 1"/>
          <p:cNvSpPr txBox="1">
            <a:spLocks/>
          </p:cNvSpPr>
          <p:nvPr/>
        </p:nvSpPr>
        <p:spPr>
          <a:xfrm>
            <a:off x="2640169" y="2786313"/>
            <a:ext cx="9099373" cy="10528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rgbClr val="EC7320"/>
              </a:buClr>
              <a:buSzPts val="2400"/>
            </a:pPr>
            <a:endParaRPr lang="en-US" sz="2400" dirty="0" smtClean="0">
              <a:solidFill>
                <a:schemeClr val="tx1"/>
              </a:solidFill>
            </a:endParaRPr>
          </a:p>
          <a:p>
            <a:pPr algn="just">
              <a:buClr>
                <a:srgbClr val="EC7320"/>
              </a:buClr>
              <a:buSzPts val="2400"/>
            </a:pPr>
            <a:r>
              <a:rPr lang="bg-BG" sz="2400" b="1" i="1" dirty="0" smtClean="0">
                <a:solidFill>
                  <a:schemeClr val="accent2">
                    <a:lumMod val="75000"/>
                  </a:schemeClr>
                </a:solidFill>
              </a:rPr>
              <a:t>Помислете, разделете се по двойки и споделете: </a:t>
            </a:r>
            <a:r>
              <a:rPr lang="bg-BG" sz="2400" i="1" dirty="0" smtClean="0">
                <a:solidFill>
                  <a:srgbClr val="00B0F0"/>
                </a:solidFill>
              </a:rPr>
              <a:t>Какви са предизвикателствата на вашия контекст</a:t>
            </a:r>
            <a:r>
              <a:rPr lang="en-US" sz="2400" dirty="0" smtClean="0">
                <a:solidFill>
                  <a:srgbClr val="00B0F0"/>
                </a:solidFill>
              </a:rPr>
              <a:t>? </a:t>
            </a:r>
            <a:r>
              <a:rPr lang="bg-BG" sz="2400" dirty="0" smtClean="0">
                <a:solidFill>
                  <a:srgbClr val="00B0F0"/>
                </a:solidFill>
              </a:rPr>
              <a:t>Какви стъпки са предприети до тук</a:t>
            </a:r>
            <a:r>
              <a:rPr lang="en-US" sz="2400" dirty="0" smtClean="0">
                <a:solidFill>
                  <a:srgbClr val="00B0F0"/>
                </a:solidFill>
              </a:rPr>
              <a:t>? </a:t>
            </a:r>
            <a:r>
              <a:rPr lang="bg-BG" sz="2400" dirty="0" smtClean="0">
                <a:solidFill>
                  <a:srgbClr val="00B0F0"/>
                </a:solidFill>
              </a:rPr>
              <a:t>Какво бихте препоръчали, за да се подобри ситуацията</a:t>
            </a:r>
            <a:r>
              <a:rPr lang="en-US" sz="2400" dirty="0" smtClean="0">
                <a:solidFill>
                  <a:srgbClr val="00B0F0"/>
                </a:solidFill>
              </a:rPr>
              <a:t>?</a:t>
            </a:r>
            <a:endParaRPr lang="en-US" sz="2400" dirty="0">
              <a:solidFill>
                <a:srgbClr val="00B0F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423525" y="3168965"/>
            <a:ext cx="2216644" cy="1340471"/>
          </a:xfrm>
          <a:prstGeom prst="rect">
            <a:avLst/>
          </a:prstGeom>
        </p:spPr>
      </p:pic>
    </p:spTree>
    <p:extLst>
      <p:ext uri="{BB962C8B-B14F-4D97-AF65-F5344CB8AC3E}">
        <p14:creationId xmlns:p14="http://schemas.microsoft.com/office/powerpoint/2010/main" val="63357537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2069232"/>
            <a:ext cx="10521600" cy="3058909"/>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Helvetica Neue"/>
                <a:ea typeface="Helvetica Neue"/>
                <a:cs typeface="Helvetica Neue"/>
                <a:sym typeface="Helvetica Neue"/>
              </a:rPr>
              <a:t> </a:t>
            </a:r>
          </a:p>
          <a:p>
            <a:pPr lvl="0" algn="ctr">
              <a:lnSpc>
                <a:spcPct val="70000"/>
              </a:lnSpc>
              <a:buClr>
                <a:schemeClr val="lt1"/>
              </a:buClr>
              <a:buSzPts val="4840"/>
            </a:pPr>
            <a:r>
              <a:rPr lang="bg-BG" sz="6000" b="1" dirty="0" smtClean="0">
                <a:solidFill>
                  <a:schemeClr val="lt1"/>
                </a:solidFill>
                <a:latin typeface="Helvetica Neue"/>
                <a:ea typeface="Helvetica Neue"/>
                <a:cs typeface="Helvetica Neue"/>
                <a:sym typeface="Helvetica Neue"/>
              </a:rPr>
              <a:t>НАДАРЕНИ ДЕЦА</a:t>
            </a:r>
            <a:endParaRPr sz="5330" b="1" i="0" u="none" strike="noStrike" cap="none" dirty="0">
              <a:solidFill>
                <a:srgbClr val="00AEE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00637091"/>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09506" y="1566613"/>
            <a:ext cx="11450700" cy="464738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800" b="1" dirty="0" smtClean="0">
                <a:solidFill>
                  <a:schemeClr val="accent2">
                    <a:lumMod val="75000"/>
                  </a:schemeClr>
                </a:solidFill>
                <a:latin typeface="Helvetica Neue"/>
                <a:ea typeface="Helvetica Neue"/>
                <a:cs typeface="Helvetica Neue"/>
                <a:sym typeface="Helvetica Neue"/>
              </a:rPr>
              <a:t>Надарени деца</a:t>
            </a:r>
            <a:endParaRPr lang="en-US" sz="2800" b="1" dirty="0" smtClean="0">
              <a:solidFill>
                <a:schemeClr val="accent2">
                  <a:lumMod val="75000"/>
                </a:schemeClr>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1" i="0" u="none" strike="noStrike" cap="none" dirty="0" smtClean="0">
                <a:solidFill>
                  <a:schemeClr val="tx1"/>
                </a:solidFill>
                <a:latin typeface="Helvetica Neue"/>
                <a:ea typeface="Helvetica Neue"/>
                <a:cs typeface="Helvetica Neue"/>
                <a:sym typeface="Helvetica Neue"/>
              </a:rPr>
              <a:t> </a:t>
            </a:r>
          </a:p>
          <a:p>
            <a:pPr marR="0" lvl="0" algn="l" rtl="0">
              <a:lnSpc>
                <a:spcPct val="100000"/>
              </a:lnSpc>
              <a:spcBef>
                <a:spcPts val="0"/>
              </a:spcBef>
              <a:spcAft>
                <a:spcPts val="0"/>
              </a:spcAft>
              <a:buClr>
                <a:srgbClr val="EC7320"/>
              </a:buClr>
              <a:buSzPts val="2400"/>
            </a:pPr>
            <a:r>
              <a:rPr lang="bg-BG" sz="2000" b="1" i="1" dirty="0" smtClean="0">
                <a:solidFill>
                  <a:schemeClr val="tx1"/>
                </a:solidFill>
                <a:latin typeface="Helvetica Neue"/>
                <a:ea typeface="Helvetica Neue"/>
                <a:cs typeface="Helvetica Neue"/>
                <a:sym typeface="Helvetica Neue"/>
              </a:rPr>
              <a:t>Надарени ученици </a:t>
            </a:r>
            <a:r>
              <a:rPr lang="en-US" sz="2000" b="1" i="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талантливи, креативни и иновативни деца, чиято нужда да учат по определен начин остава игнорирана</a:t>
            </a:r>
          </a:p>
          <a:p>
            <a:pPr marR="0" lvl="0" algn="l" rtl="0">
              <a:lnSpc>
                <a:spcPct val="100000"/>
              </a:lnSpc>
              <a:spcBef>
                <a:spcPts val="0"/>
              </a:spcBef>
              <a:spcAft>
                <a:spcPts val="0"/>
              </a:spcAft>
              <a:buClr>
                <a:srgbClr val="EC7320"/>
              </a:buClr>
              <a:buSzPts val="2400"/>
            </a:pPr>
            <a:r>
              <a:rPr lang="en-US" sz="2000" b="1" i="1" u="none" strike="noStrike" cap="none" dirty="0">
                <a:solidFill>
                  <a:schemeClr val="tx1"/>
                </a:solidFill>
                <a:latin typeface="Helvetica Neue"/>
                <a:ea typeface="Helvetica Neue"/>
                <a:cs typeface="Helvetica Neue"/>
                <a:sym typeface="Helvetica Neue"/>
              </a:rPr>
              <a:t>	</a:t>
            </a:r>
            <a:r>
              <a:rPr lang="en-US" sz="2000" b="1" i="1" u="none" strike="noStrike" cap="none" dirty="0" smtClean="0">
                <a:solidFill>
                  <a:schemeClr val="tx1"/>
                </a:solidFill>
                <a:latin typeface="Helvetica Neue"/>
                <a:ea typeface="Helvetica Neue"/>
                <a:cs typeface="Helvetica Neue"/>
                <a:sym typeface="Helvetica Neue"/>
              </a:rPr>
              <a:t>             </a:t>
            </a:r>
          </a:p>
          <a:p>
            <a:pPr marL="631825"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bg-BG" sz="2000" i="1" dirty="0" smtClean="0">
                <a:solidFill>
                  <a:schemeClr val="tx1"/>
                </a:solidFill>
                <a:latin typeface="Helvetica Neue"/>
                <a:ea typeface="Helvetica Neue"/>
                <a:cs typeface="Helvetica Neue"/>
                <a:sym typeface="Helvetica Neue"/>
              </a:rPr>
              <a:t>Вербално надарени деца</a:t>
            </a:r>
            <a:endParaRPr lang="en-US" sz="2000" i="1" dirty="0" smtClean="0">
              <a:solidFill>
                <a:schemeClr val="tx1"/>
              </a:solidFill>
              <a:latin typeface="Helvetica Neue"/>
              <a:ea typeface="Helvetica Neue"/>
              <a:cs typeface="Helvetica Neue"/>
              <a:sym typeface="Helvetica Neue"/>
            </a:endParaRPr>
          </a:p>
          <a:p>
            <a:pPr marL="631825" marR="0" lvl="0" indent="-342900" algn="l" rtl="0">
              <a:lnSpc>
                <a:spcPct val="100000"/>
              </a:lnSpc>
              <a:spcBef>
                <a:spcPts val="0"/>
              </a:spcBef>
              <a:spcAft>
                <a:spcPts val="0"/>
              </a:spcAft>
              <a:buClr>
                <a:srgbClr val="EC7320"/>
              </a:buClr>
              <a:buSzPts val="2400"/>
              <a:buFont typeface="Courier New" panose="02070309020205020404" pitchFamily="49" charset="0"/>
              <a:buChar char="o"/>
            </a:pPr>
            <a:endParaRPr lang="en-US" sz="2000" i="1" dirty="0" smtClean="0">
              <a:solidFill>
                <a:schemeClr val="tx1"/>
              </a:solidFill>
              <a:latin typeface="Helvetica Neue"/>
              <a:ea typeface="Helvetica Neue"/>
              <a:cs typeface="Helvetica Neue"/>
              <a:sym typeface="Helvetica Neue"/>
            </a:endParaRPr>
          </a:p>
          <a:p>
            <a:pPr marL="631825" marR="0" lvl="0" indent="-342900" algn="l" rtl="0">
              <a:lnSpc>
                <a:spcPct val="100000"/>
              </a:lnSpc>
              <a:spcBef>
                <a:spcPts val="0"/>
              </a:spcBef>
              <a:spcAft>
                <a:spcPts val="0"/>
              </a:spcAft>
              <a:buClr>
                <a:srgbClr val="EC7320"/>
              </a:buClr>
              <a:buSzPts val="2400"/>
              <a:buFont typeface="Courier New" panose="02070309020205020404" pitchFamily="49" charset="0"/>
              <a:buChar char="o"/>
            </a:pPr>
            <a:r>
              <a:rPr lang="bg-BG" sz="2000" i="1" u="none" strike="noStrike" cap="none" dirty="0" smtClean="0">
                <a:solidFill>
                  <a:schemeClr val="tx1"/>
                </a:solidFill>
                <a:latin typeface="Helvetica Neue"/>
                <a:ea typeface="Helvetica Neue"/>
                <a:cs typeface="Helvetica Neue"/>
                <a:sym typeface="Helvetica Neue"/>
              </a:rPr>
              <a:t>Визуално-пространствено надарени деца</a:t>
            </a:r>
            <a:endParaRPr lang="en-US" sz="2000" i="1" u="none" strike="noStrike" cap="none" dirty="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i="0" u="none" strike="noStrike" cap="none" dirty="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smtClean="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716816114"/>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77608" y="1598510"/>
            <a:ext cx="11450700" cy="35393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800" b="1" dirty="0" smtClean="0">
                <a:solidFill>
                  <a:schemeClr val="accent2">
                    <a:lumMod val="75000"/>
                  </a:schemeClr>
                </a:solidFill>
                <a:latin typeface="Helvetica Neue"/>
                <a:ea typeface="Helvetica Neue"/>
                <a:cs typeface="Helvetica Neue"/>
                <a:sym typeface="Helvetica Neue"/>
              </a:rPr>
              <a:t>Надареност и талант</a:t>
            </a:r>
            <a:endParaRPr lang="en-US" sz="2800" b="1" dirty="0" smtClean="0">
              <a:solidFill>
                <a:schemeClr val="accent2">
                  <a:lumMod val="75000"/>
                </a:schemeClr>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b="1" i="1" dirty="0" smtClean="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2000" b="1" i="1" dirty="0" smtClean="0">
                <a:solidFill>
                  <a:schemeClr val="tx1"/>
                </a:solidFill>
                <a:latin typeface="Helvetica Neue"/>
                <a:ea typeface="Helvetica Neue"/>
                <a:cs typeface="Helvetica Neue"/>
                <a:sym typeface="Helvetica Neue"/>
              </a:rPr>
              <a:t>Дарба </a:t>
            </a:r>
            <a:r>
              <a:rPr lang="en-US" sz="2000" b="1" i="1" dirty="0" smtClean="0">
                <a:solidFill>
                  <a:schemeClr val="tx1"/>
                </a:solidFill>
                <a:latin typeface="Helvetica Neue"/>
                <a:ea typeface="Helvetica Neue"/>
                <a:cs typeface="Helvetica Neue"/>
                <a:sym typeface="Helvetica Neue"/>
              </a:rPr>
              <a:t>–</a:t>
            </a:r>
            <a:r>
              <a:rPr lang="bg-BG" sz="2000" b="1" i="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човешки способности, които може да са по-общи, по-слабо дефинирани в ранното детство и могат да бъдат творчески, сензорно-моторни, интелектуални и социално-афективни</a:t>
            </a:r>
          </a:p>
          <a:p>
            <a:pPr marR="0" lvl="0" algn="l" rtl="0">
              <a:lnSpc>
                <a:spcPct val="100000"/>
              </a:lnSpc>
              <a:spcBef>
                <a:spcPts val="0"/>
              </a:spcBef>
              <a:spcAft>
                <a:spcPts val="0"/>
              </a:spcAft>
              <a:buClr>
                <a:srgbClr val="EC7320"/>
              </a:buClr>
              <a:buSzPts val="2400"/>
            </a:pPr>
            <a:endParaRPr lang="en-US" sz="2000" b="1" i="1" dirty="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bg-BG" sz="2000" b="1" i="1" dirty="0" smtClean="0">
                <a:solidFill>
                  <a:schemeClr val="tx1"/>
                </a:solidFill>
                <a:latin typeface="Helvetica Neue"/>
                <a:ea typeface="Helvetica Neue"/>
                <a:cs typeface="Helvetica Neue"/>
                <a:sym typeface="Helvetica Neue"/>
              </a:rPr>
              <a:t>Таланти </a:t>
            </a:r>
            <a:r>
              <a:rPr lang="en-US" sz="2000" b="1" i="1" dirty="0" smtClean="0">
                <a:solidFill>
                  <a:schemeClr val="tx1"/>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систематично развивани дарби</a:t>
            </a:r>
            <a:endParaRPr lang="en-US" sz="2000" b="1" i="1" dirty="0">
              <a:solidFill>
                <a:schemeClr val="tx1"/>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1800" b="1" i="0" u="none" strike="noStrike" cap="none"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1800" b="1" i="0" u="none" strike="noStrike" cap="none"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1" dirty="0" smtClean="0">
                <a:solidFill>
                  <a:srgbClr val="8A6600"/>
                </a:solidFill>
                <a:latin typeface="Helvetica Neue"/>
                <a:ea typeface="Helvetica Neue"/>
                <a:cs typeface="Helvetica Neue"/>
                <a:sym typeface="Helvetica Neue"/>
              </a:rPr>
              <a:t>                                                     </a:t>
            </a:r>
            <a:r>
              <a:rPr lang="bg-BG" sz="2000" b="1" i="1" dirty="0" smtClean="0">
                <a:solidFill>
                  <a:schemeClr val="tx1"/>
                </a:solidFill>
                <a:latin typeface="Helvetica Neue"/>
                <a:ea typeface="Helvetica Neue"/>
                <a:cs typeface="Helvetica Neue"/>
                <a:sym typeface="Helvetica Neue"/>
              </a:rPr>
              <a:t>дарби</a:t>
            </a:r>
            <a:r>
              <a:rPr lang="en-US" sz="2000" b="1" i="1" dirty="0" smtClean="0">
                <a:solidFill>
                  <a:schemeClr val="tx1"/>
                </a:solidFill>
                <a:latin typeface="Helvetica Neue"/>
                <a:ea typeface="Helvetica Neue"/>
                <a:cs typeface="Helvetica Neue"/>
                <a:sym typeface="Helvetica Neue"/>
              </a:rPr>
              <a:t>             </a:t>
            </a:r>
            <a:r>
              <a:rPr lang="bg-BG" sz="2000" b="1" i="1" dirty="0" smtClean="0">
                <a:solidFill>
                  <a:schemeClr val="tx1"/>
                </a:solidFill>
                <a:latin typeface="Helvetica Neue"/>
                <a:ea typeface="Helvetica Neue"/>
                <a:cs typeface="Helvetica Neue"/>
                <a:sym typeface="Helvetica Neue"/>
              </a:rPr>
              <a:t>таланти</a:t>
            </a:r>
            <a:r>
              <a:rPr lang="en-US" sz="2000" b="1" i="1" dirty="0" smtClean="0">
                <a:solidFill>
                  <a:schemeClr val="tx1"/>
                </a:solidFill>
                <a:latin typeface="Helvetica Neue"/>
                <a:ea typeface="Helvetica Neue"/>
                <a:cs typeface="Helvetica Neue"/>
                <a:sym typeface="Helvetica Neue"/>
              </a:rPr>
              <a:t> </a:t>
            </a:r>
            <a:r>
              <a:rPr lang="en-US" sz="2000" b="1" dirty="0" smtClean="0">
                <a:solidFill>
                  <a:srgbClr val="8A6600"/>
                </a:solidFill>
                <a:latin typeface="Helvetica Neue"/>
                <a:ea typeface="Helvetica Neue"/>
                <a:cs typeface="Helvetica Neue"/>
                <a:sym typeface="Helvetica Neue"/>
              </a:rPr>
              <a:t> </a:t>
            </a:r>
            <a:endParaRPr lang="bg-BG" sz="2000" b="1"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2000" b="1"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1" dirty="0">
                <a:solidFill>
                  <a:srgbClr val="8A6600"/>
                </a:solidFill>
                <a:latin typeface="Helvetica Neue"/>
                <a:ea typeface="Helvetica Neue"/>
                <a:cs typeface="Helvetica Neue"/>
                <a:sym typeface="Helvetica Neue"/>
              </a:rPr>
              <a:t> </a:t>
            </a:r>
            <a:r>
              <a:rPr lang="en-US" sz="2000" b="1" dirty="0" smtClean="0">
                <a:solidFill>
                  <a:srgbClr val="8A6600"/>
                </a:solidFill>
                <a:latin typeface="Helvetica Neue"/>
                <a:ea typeface="Helvetica Neue"/>
                <a:cs typeface="Helvetica Neue"/>
                <a:sym typeface="Helvetica Neue"/>
              </a:rPr>
              <a:t>       </a:t>
            </a:r>
            <a:r>
              <a:rPr lang="bg-BG" sz="2000" dirty="0" smtClean="0">
                <a:solidFill>
                  <a:schemeClr val="tx1"/>
                </a:solidFill>
                <a:latin typeface="Helvetica Neue"/>
                <a:ea typeface="Helvetica Neue"/>
                <a:cs typeface="Helvetica Neue"/>
                <a:sym typeface="Helvetica Neue"/>
              </a:rPr>
              <a:t>посредством обучителни програми и участие в събития, дейности и услуги</a:t>
            </a: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4" name="Striped Right Arrow 3"/>
          <p:cNvSpPr/>
          <p:nvPr/>
        </p:nvSpPr>
        <p:spPr>
          <a:xfrm>
            <a:off x="4983641" y="4215488"/>
            <a:ext cx="789709" cy="135082"/>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07839811"/>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98874" y="1428390"/>
            <a:ext cx="11450700" cy="4555053"/>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bg-BG" sz="2400" b="1" dirty="0" smtClean="0">
                <a:solidFill>
                  <a:schemeClr val="accent2">
                    <a:lumMod val="75000"/>
                  </a:schemeClr>
                </a:solidFill>
                <a:latin typeface="Helvetica Neue"/>
                <a:ea typeface="Helvetica Neue"/>
                <a:cs typeface="Helvetica Neue"/>
                <a:sym typeface="Helvetica Neue"/>
              </a:rPr>
              <a:t>„Двойно изключителни“ деца</a:t>
            </a:r>
            <a:endParaRPr lang="en-US" sz="2400" b="1" dirty="0" smtClean="0">
              <a:solidFill>
                <a:schemeClr val="accent2">
                  <a:lumMod val="75000"/>
                </a:schemeClr>
              </a:solidFill>
              <a:latin typeface="Helvetica Neue"/>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Ø"/>
              <a:tabLst>
                <a:tab pos="404813" algn="l"/>
              </a:tabLst>
            </a:pPr>
            <a:endParaRPr lang="en-US" sz="2400" i="0" u="none" strike="noStrike" cap="none" dirty="0" smtClean="0">
              <a:solidFill>
                <a:schemeClr val="tx1"/>
              </a:solidFill>
              <a:latin typeface="Helvetica Neue"/>
              <a:ea typeface="Helvetica Neue"/>
              <a:cs typeface="Helvetica Neue"/>
              <a:sym typeface="Helvetica Neue"/>
            </a:endParaRPr>
          </a:p>
          <a:p>
            <a:pPr marL="342900" marR="0" lvl="0" indent="-342900" algn="just" rtl="0">
              <a:lnSpc>
                <a:spcPct val="100000"/>
              </a:lnSpc>
              <a:spcBef>
                <a:spcPts val="0"/>
              </a:spcBef>
              <a:spcAft>
                <a:spcPts val="0"/>
              </a:spcAft>
              <a:buClr>
                <a:srgbClr val="EC7320"/>
              </a:buClr>
              <a:buSzPts val="2400"/>
              <a:buFont typeface="Wingdings" panose="05000000000000000000" pitchFamily="2" charset="2"/>
              <a:buChar char="v"/>
              <a:tabLst>
                <a:tab pos="404813" algn="l"/>
              </a:tabLst>
            </a:pPr>
            <a:r>
              <a:rPr lang="bg-BG" sz="1800" i="0" u="none" strike="noStrike" cap="none" dirty="0" smtClean="0">
                <a:solidFill>
                  <a:schemeClr val="tx1"/>
                </a:solidFill>
                <a:latin typeface="Helvetica Neue"/>
                <a:ea typeface="Helvetica Neue"/>
                <a:cs typeface="Helvetica Neue"/>
                <a:sym typeface="Helvetica Neue"/>
              </a:rPr>
              <a:t>Те проявяват комбинация от изключителни способности (силно надарени по математика, писане или музика)</a:t>
            </a:r>
            <a:r>
              <a:rPr lang="en-US" sz="1800" i="0" u="none" strike="noStrike" cap="none" dirty="0" smtClean="0">
                <a:solidFill>
                  <a:schemeClr val="tx1"/>
                </a:solidFill>
                <a:latin typeface="Helvetica Neue"/>
                <a:ea typeface="Helvetica Neue"/>
                <a:cs typeface="Helvetica Neue"/>
                <a:sym typeface="Helvetica Neue"/>
              </a:rPr>
              <a:t> </a:t>
            </a:r>
          </a:p>
          <a:p>
            <a:pPr lvl="2" algn="just">
              <a:buClr>
                <a:srgbClr val="EC7320"/>
              </a:buClr>
              <a:buSzPts val="2400"/>
              <a:tabLst>
                <a:tab pos="404813" algn="l"/>
              </a:tabLst>
            </a:pPr>
            <a:r>
              <a:rPr lang="en-US" sz="1800" dirty="0" smtClean="0">
                <a:solidFill>
                  <a:schemeClr val="tx1"/>
                </a:solidFill>
                <a:latin typeface="Helvetica Neue"/>
                <a:ea typeface="Helvetica Neue"/>
                <a:cs typeface="Helvetica Neue"/>
                <a:sym typeface="Helvetica Neue"/>
              </a:rPr>
              <a:t>     </a:t>
            </a:r>
            <a:r>
              <a:rPr lang="en-US" sz="1800" dirty="0" smtClean="0">
                <a:solidFill>
                  <a:schemeClr val="accent2">
                    <a:lumMod val="75000"/>
                  </a:schemeClr>
                </a:solidFill>
                <a:latin typeface="Helvetica Neue"/>
                <a:ea typeface="Helvetica Neue"/>
                <a:cs typeface="Helvetica Neue"/>
                <a:sym typeface="Helvetica Neue"/>
              </a:rPr>
              <a:t>&amp;</a:t>
            </a:r>
            <a:endParaRPr lang="en-US" sz="1800" dirty="0" smtClean="0">
              <a:solidFill>
                <a:schemeClr val="tx1"/>
              </a:solidFill>
              <a:latin typeface="Helvetica Neue"/>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tabLst>
                <a:tab pos="404813" algn="l"/>
              </a:tabLst>
            </a:pPr>
            <a:r>
              <a:rPr lang="bg-BG" sz="1800" dirty="0" smtClean="0">
                <a:solidFill>
                  <a:schemeClr val="tx1"/>
                </a:solidFill>
                <a:latin typeface="Helvetica Neue"/>
                <a:ea typeface="Helvetica Neue"/>
                <a:cs typeface="Helvetica Neue"/>
                <a:sym typeface="Helvetica Neue"/>
              </a:rPr>
              <a:t>срещат предизвикателства, които влияят на ученето им </a:t>
            </a:r>
            <a:r>
              <a:rPr lang="en-US" sz="1800" i="0" u="none" strike="noStrike" cap="none" dirty="0" smtClean="0">
                <a:solidFill>
                  <a:schemeClr val="tx1"/>
                </a:solidFill>
                <a:latin typeface="Helvetica Neue"/>
                <a:ea typeface="Helvetica Neue"/>
                <a:cs typeface="Helvetica Neue"/>
                <a:sym typeface="Helvetica Neue"/>
              </a:rPr>
              <a:t>(</a:t>
            </a:r>
            <a:r>
              <a:rPr lang="ru-RU" sz="1800" dirty="0">
                <a:solidFill>
                  <a:schemeClr val="tx1"/>
                </a:solidFill>
                <a:latin typeface="Helvetica Neue"/>
                <a:ea typeface="Helvetica Neue"/>
                <a:cs typeface="Helvetica Neue"/>
                <a:sym typeface="Helvetica Neue"/>
              </a:rPr>
              <a:t>синдром на дефицит на вниманието и хиперактивността</a:t>
            </a:r>
            <a:r>
              <a:rPr lang="en-US" sz="1800" i="0" u="none" strike="noStrike" cap="none" dirty="0" smtClean="0">
                <a:solidFill>
                  <a:schemeClr val="tx1"/>
                </a:solidFill>
                <a:latin typeface="Helvetica Neue"/>
                <a:ea typeface="Helvetica Neue"/>
                <a:cs typeface="Helvetica Neue"/>
                <a:sym typeface="Helvetica Neue"/>
              </a:rPr>
              <a:t>, </a:t>
            </a:r>
            <a:r>
              <a:rPr lang="bg-BG" sz="1800" i="0" u="none" strike="noStrike" cap="none" dirty="0" err="1" smtClean="0">
                <a:solidFill>
                  <a:schemeClr val="tx1"/>
                </a:solidFill>
                <a:latin typeface="Helvetica Neue"/>
                <a:ea typeface="Helvetica Neue"/>
                <a:cs typeface="Helvetica Neue"/>
                <a:sym typeface="Helvetica Neue"/>
              </a:rPr>
              <a:t>дислексия</a:t>
            </a:r>
            <a:r>
              <a:rPr lang="en-US" sz="1800" i="0" u="none" strike="noStrike" cap="none" dirty="0" smtClean="0">
                <a:solidFill>
                  <a:schemeClr val="tx1"/>
                </a:solidFill>
                <a:latin typeface="Helvetica Neue"/>
                <a:ea typeface="Helvetica Neue"/>
                <a:cs typeface="Helvetica Neue"/>
                <a:sym typeface="Helvetica Neue"/>
              </a:rPr>
              <a:t>, </a:t>
            </a:r>
            <a:r>
              <a:rPr lang="bg-BG" sz="1800" i="0" u="none" strike="noStrike" cap="none" dirty="0" err="1" smtClean="0">
                <a:solidFill>
                  <a:schemeClr val="tx1"/>
                </a:solidFill>
                <a:latin typeface="Helvetica Neue"/>
                <a:ea typeface="Helvetica Neue"/>
                <a:cs typeface="Helvetica Neue"/>
                <a:sym typeface="Helvetica Neue"/>
              </a:rPr>
              <a:t>дискалкулия</a:t>
            </a:r>
            <a:r>
              <a:rPr lang="en-US" sz="1800" i="0" u="none" strike="noStrike" cap="none" dirty="0" smtClean="0">
                <a:solidFill>
                  <a:schemeClr val="tx1"/>
                </a:solidFill>
                <a:latin typeface="Helvetica Neue"/>
                <a:ea typeface="Helvetica Neue"/>
                <a:cs typeface="Helvetica Neue"/>
                <a:sym typeface="Helvetica Neue"/>
              </a:rPr>
              <a:t>, </a:t>
            </a:r>
            <a:r>
              <a:rPr lang="bg-BG" sz="1800" i="0" u="none" strike="noStrike" cap="none" dirty="0" smtClean="0">
                <a:solidFill>
                  <a:schemeClr val="tx1"/>
                </a:solidFill>
                <a:latin typeface="Helvetica Neue"/>
                <a:ea typeface="Helvetica Neue"/>
                <a:cs typeface="Helvetica Neue"/>
                <a:sym typeface="Helvetica Neue"/>
              </a:rPr>
              <a:t>аутизъм</a:t>
            </a:r>
            <a:r>
              <a:rPr lang="en-US" sz="1800" i="0" u="none" strike="noStrike" cap="none" dirty="0" smtClean="0">
                <a:solidFill>
                  <a:schemeClr val="tx1"/>
                </a:solidFill>
                <a:latin typeface="Helvetica Neue"/>
                <a:ea typeface="Helvetica Neue"/>
                <a:cs typeface="Helvetica Neue"/>
                <a:sym typeface="Helvetica Neue"/>
              </a:rPr>
              <a:t>)</a:t>
            </a:r>
            <a:endParaRPr lang="en-US" sz="1800" dirty="0" smtClean="0">
              <a:solidFill>
                <a:schemeClr val="tx1"/>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tabLst>
                <a:tab pos="404813" algn="l"/>
              </a:tabLst>
            </a:pPr>
            <a:endParaRPr lang="en-US" sz="2000" dirty="0">
              <a:solidFill>
                <a:schemeClr val="tx1"/>
              </a:solidFill>
              <a:latin typeface="Helvetica Neue"/>
              <a:ea typeface="Helvetica Neue"/>
              <a:cs typeface="Helvetica Neue"/>
              <a:sym typeface="Helvetica Neue"/>
            </a:endParaRPr>
          </a:p>
          <a:p>
            <a:pPr lvl="0" algn="just">
              <a:buClr>
                <a:srgbClr val="EC7320"/>
              </a:buClr>
              <a:buSzPts val="2400"/>
              <a:tabLst>
                <a:tab pos="404813" algn="l"/>
              </a:tabLst>
            </a:pPr>
            <a:r>
              <a:rPr lang="bg-BG" sz="2000" b="1" dirty="0" smtClean="0">
                <a:solidFill>
                  <a:schemeClr val="tx1"/>
                </a:solidFill>
                <a:latin typeface="Helvetica Neue"/>
                <a:ea typeface="Helvetica Neue"/>
                <a:cs typeface="Helvetica Neue"/>
                <a:sym typeface="Helvetica Neue"/>
              </a:rPr>
              <a:t>Предизвикателства</a:t>
            </a:r>
            <a:endParaRPr lang="en-US" sz="2000" b="1" dirty="0" smtClean="0">
              <a:solidFill>
                <a:schemeClr val="tx1"/>
              </a:solidFill>
              <a:latin typeface="Helvetica Neue"/>
              <a:ea typeface="Helvetica Neue"/>
              <a:cs typeface="Helvetica Neue"/>
              <a:sym typeface="Helvetica Neue"/>
            </a:endParaRPr>
          </a:p>
          <a:p>
            <a:pPr lvl="0" algn="just">
              <a:buClr>
                <a:srgbClr val="EC7320"/>
              </a:buClr>
              <a:buSzPts val="2400"/>
              <a:tabLst>
                <a:tab pos="404813" algn="l"/>
              </a:tabLst>
            </a:pPr>
            <a:endParaRPr lang="en-US" sz="2000" b="1" dirty="0">
              <a:solidFill>
                <a:schemeClr val="tx1"/>
              </a:solidFill>
              <a:latin typeface="Helvetica Neue"/>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tabLst>
                <a:tab pos="404813" algn="l"/>
              </a:tabLst>
            </a:pPr>
            <a:r>
              <a:rPr lang="bg-BG" sz="1800" dirty="0" smtClean="0">
                <a:solidFill>
                  <a:schemeClr val="tx1"/>
                </a:solidFill>
                <a:latin typeface="Helvetica Neue"/>
                <a:ea typeface="Helvetica Neue"/>
                <a:cs typeface="Helvetica Neue"/>
                <a:sym typeface="Helvetica Neue"/>
              </a:rPr>
              <a:t>Когато са разпознати, подкрепата, от която имат нужда в училище е трудна за осигуряване</a:t>
            </a:r>
            <a:endParaRPr lang="en-US" sz="1800" dirty="0">
              <a:solidFill>
                <a:schemeClr val="tx1"/>
              </a:solidFill>
              <a:latin typeface="Helvetica Neue"/>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tabLst>
                <a:tab pos="404813" algn="l"/>
              </a:tabLst>
            </a:pPr>
            <a:r>
              <a:rPr lang="bg-BG" sz="1800" dirty="0" smtClean="0">
                <a:solidFill>
                  <a:schemeClr val="tx1"/>
                </a:solidFill>
                <a:latin typeface="Helvetica Neue"/>
                <a:ea typeface="Helvetica Neue"/>
                <a:cs typeface="Helvetica Neue"/>
                <a:sym typeface="Helvetica Neue"/>
              </a:rPr>
              <a:t>Когато не са разпознати, не им се предоставят смислени предизвикателства и те изпитват </a:t>
            </a:r>
            <a:r>
              <a:rPr lang="bg-BG" sz="1800" dirty="0" err="1" smtClean="0">
                <a:solidFill>
                  <a:schemeClr val="tx1"/>
                </a:solidFill>
                <a:latin typeface="Helvetica Neue"/>
                <a:ea typeface="Helvetica Neue"/>
                <a:cs typeface="Helvetica Neue"/>
                <a:sym typeface="Helvetica Neue"/>
              </a:rPr>
              <a:t>фрустрация</a:t>
            </a:r>
            <a:r>
              <a:rPr lang="bg-BG" sz="1800" dirty="0" smtClean="0">
                <a:solidFill>
                  <a:schemeClr val="tx1"/>
                </a:solidFill>
                <a:latin typeface="Helvetica Neue"/>
                <a:ea typeface="Helvetica Neue"/>
                <a:cs typeface="Helvetica Neue"/>
                <a:sym typeface="Helvetica Neue"/>
              </a:rPr>
              <a:t> и безпокойство</a:t>
            </a:r>
          </a:p>
          <a:p>
            <a:pPr marR="0" lvl="0" algn="just" rtl="0">
              <a:lnSpc>
                <a:spcPct val="100000"/>
              </a:lnSpc>
              <a:spcBef>
                <a:spcPts val="0"/>
              </a:spcBef>
              <a:spcAft>
                <a:spcPts val="0"/>
              </a:spcAft>
              <a:buClr>
                <a:srgbClr val="EC7320"/>
              </a:buClr>
              <a:buSzPts val="2400"/>
              <a:tabLst>
                <a:tab pos="404813" algn="l"/>
              </a:tabLst>
            </a:pPr>
            <a:endParaRPr lang="en-US" sz="2000" i="0" u="none" strike="noStrike" cap="none" dirty="0" smtClean="0">
              <a:solidFill>
                <a:schemeClr val="tx1"/>
              </a:solidFill>
              <a:latin typeface="Helvetica Neue"/>
              <a:ea typeface="Helvetica Neue"/>
              <a:cs typeface="Helvetica Neue"/>
              <a:sym typeface="Helvetica Neue"/>
            </a:endParaRPr>
          </a:p>
          <a:p>
            <a:pPr lvl="0" algn="just">
              <a:buClr>
                <a:srgbClr val="EC7320"/>
              </a:buClr>
              <a:buSzPts val="2400"/>
              <a:tabLst>
                <a:tab pos="404813" algn="l"/>
              </a:tabLst>
            </a:pPr>
            <a:r>
              <a:rPr lang="bg-BG" sz="1800" i="1" dirty="0" smtClean="0">
                <a:solidFill>
                  <a:schemeClr val="tx1"/>
                </a:solidFill>
                <a:latin typeface="Helvetica Neue" panose="020B0604020202020204" charset="0"/>
                <a:ea typeface="Helvetica Neue"/>
                <a:cs typeface="Helvetica Neue"/>
                <a:sym typeface="Helvetica Neue"/>
              </a:rPr>
              <a:t>Препоръка</a:t>
            </a:r>
            <a:r>
              <a:rPr lang="en-US" sz="1800" i="1" dirty="0" smtClean="0">
                <a:solidFill>
                  <a:schemeClr val="tx1"/>
                </a:solidFill>
                <a:latin typeface="Helvetica Neue" panose="020B0604020202020204" charset="0"/>
                <a:ea typeface="Helvetica Neue"/>
                <a:cs typeface="Helvetica Neue"/>
                <a:sym typeface="Helvetica Neue"/>
              </a:rPr>
              <a:t>:</a:t>
            </a:r>
            <a:r>
              <a:rPr lang="en-US" sz="1800" dirty="0" smtClean="0">
                <a:solidFill>
                  <a:schemeClr val="tx1"/>
                </a:solidFill>
                <a:latin typeface="Helvetica Neue" panose="020B0604020202020204" charset="0"/>
                <a:ea typeface="Helvetica Neue"/>
                <a:cs typeface="Helvetica Neue"/>
                <a:sym typeface="Helvetica Neue"/>
              </a:rPr>
              <a:t> </a:t>
            </a:r>
            <a:r>
              <a:rPr lang="bg-BG" sz="1800" dirty="0" smtClean="0">
                <a:solidFill>
                  <a:schemeClr val="tx1"/>
                </a:solidFill>
                <a:latin typeface="Helvetica Neue" panose="020B0604020202020204" charset="0"/>
                <a:ea typeface="Helvetica Neue"/>
                <a:cs typeface="Helvetica Neue"/>
                <a:sym typeface="Helvetica Neue"/>
              </a:rPr>
              <a:t>надарените деца се нуждаят от специално внимание и възможности по време на училищното си образование, защото е </a:t>
            </a:r>
            <a:r>
              <a:rPr lang="bg-BG" sz="1800" dirty="0">
                <a:solidFill>
                  <a:schemeClr val="tx1"/>
                </a:solidFill>
                <a:latin typeface="Helvetica Neue" panose="020B0604020202020204" charset="0"/>
                <a:ea typeface="Helvetica Neue"/>
                <a:cs typeface="Helvetica Neue"/>
                <a:sym typeface="Helvetica Neue"/>
              </a:rPr>
              <a:t>нужно дарбите </a:t>
            </a:r>
            <a:r>
              <a:rPr lang="bg-BG" sz="1800" dirty="0" smtClean="0">
                <a:solidFill>
                  <a:schemeClr val="tx1"/>
                </a:solidFill>
                <a:latin typeface="Helvetica Neue" panose="020B0604020202020204" charset="0"/>
                <a:ea typeface="Helvetica Neue"/>
                <a:cs typeface="Helvetica Neue"/>
                <a:sym typeface="Helvetica Neue"/>
              </a:rPr>
              <a:t>им да бъдат превърнати в таланти в много по-ранен етап в живота. </a:t>
            </a: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26108913"/>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77609" y="1449653"/>
            <a:ext cx="11450700" cy="3200836"/>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bg-BG" sz="2400" b="1" dirty="0" smtClean="0">
                <a:solidFill>
                  <a:schemeClr val="accent2">
                    <a:lumMod val="75000"/>
                  </a:schemeClr>
                </a:solidFill>
                <a:latin typeface="Helvetica Neue"/>
                <a:ea typeface="Helvetica Neue"/>
                <a:cs typeface="Helvetica Neue"/>
                <a:sym typeface="Helvetica Neue"/>
              </a:rPr>
              <a:t>„Двойно </a:t>
            </a:r>
            <a:r>
              <a:rPr lang="bg-BG" sz="2400" b="1" dirty="0">
                <a:solidFill>
                  <a:schemeClr val="accent2">
                    <a:lumMod val="75000"/>
                  </a:schemeClr>
                </a:solidFill>
                <a:latin typeface="Helvetica Neue"/>
                <a:ea typeface="Helvetica Neue"/>
                <a:cs typeface="Helvetica Neue"/>
                <a:sym typeface="Helvetica Neue"/>
              </a:rPr>
              <a:t>изключителни“ деца</a:t>
            </a:r>
            <a:endParaRPr lang="en-US" sz="2400" b="1" dirty="0">
              <a:solidFill>
                <a:schemeClr val="accent2">
                  <a:lumMod val="75000"/>
                </a:schemeClr>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2000" dirty="0" smtClean="0">
              <a:solidFill>
                <a:schemeClr val="tx1"/>
              </a:solidFill>
              <a:latin typeface="Helvetica Neue" panose="020B0604020202020204" charset="0"/>
              <a:ea typeface="Helvetica Neue"/>
              <a:cs typeface="Helvetica Neue"/>
              <a:sym typeface="Helvetica Neue"/>
            </a:endParaRPr>
          </a:p>
          <a:p>
            <a:pPr lvl="0" algn="just">
              <a:buClr>
                <a:srgbClr val="EC7320"/>
              </a:buClr>
              <a:buSzPts val="2400"/>
            </a:pPr>
            <a:r>
              <a:rPr lang="bg-BG" sz="2000" dirty="0" smtClean="0">
                <a:solidFill>
                  <a:schemeClr val="tx1"/>
                </a:solidFill>
                <a:latin typeface="Helvetica Neue" panose="020B0604020202020204" charset="0"/>
                <a:ea typeface="Helvetica Neue"/>
                <a:cs typeface="Helvetica Neue"/>
                <a:sym typeface="Helvetica Neue"/>
              </a:rPr>
              <a:t>Разпознаване на надарените ученици</a:t>
            </a:r>
            <a:endParaRPr lang="en-US" sz="2000" dirty="0" smtClean="0">
              <a:solidFill>
                <a:schemeClr val="tx1"/>
              </a:solidFill>
              <a:latin typeface="Helvetica Neue" panose="020B0604020202020204" charset="0"/>
              <a:ea typeface="Helvetica Neue"/>
              <a:cs typeface="Helvetica Neue"/>
              <a:sym typeface="Helvetica Neue"/>
            </a:endParaRPr>
          </a:p>
          <a:p>
            <a:pPr lvl="0" algn="just">
              <a:buClr>
                <a:srgbClr val="EC7320"/>
              </a:buClr>
              <a:buSzPts val="2400"/>
            </a:pPr>
            <a:endParaRPr lang="en-US" sz="1800" b="1" dirty="0">
              <a:solidFill>
                <a:schemeClr val="tx1"/>
              </a:solidFill>
              <a:latin typeface="Helvetica Neue" panose="020B0604020202020204" charset="0"/>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bg-BG" sz="2000" dirty="0" smtClean="0">
                <a:solidFill>
                  <a:schemeClr val="tx1"/>
                </a:solidFill>
                <a:latin typeface="Helvetica Neue" panose="020B0604020202020204" charset="0"/>
                <a:ea typeface="Helvetica Neue"/>
                <a:cs typeface="Helvetica Neue"/>
                <a:sym typeface="Helvetica Neue"/>
              </a:rPr>
              <a:t>Необходимо е учител с нужното образование и подходящ опит, за да може да разпознае определени поведенчески реакции – и положителни, и отрицателни – които определят един ученик като надарен или с потенциал за високи постижения.</a:t>
            </a:r>
          </a:p>
          <a:p>
            <a:pPr marL="342900" indent="-342900" algn="just">
              <a:buClr>
                <a:srgbClr val="EC7320"/>
              </a:buClr>
              <a:buSzPts val="2400"/>
              <a:buFont typeface="Wingdings" panose="05000000000000000000" pitchFamily="2" charset="2"/>
              <a:buChar char="v"/>
            </a:pPr>
            <a:r>
              <a:rPr lang="bg-BG" sz="2000" dirty="0" smtClean="0">
                <a:solidFill>
                  <a:schemeClr val="tx1"/>
                </a:solidFill>
                <a:latin typeface="Helvetica Neue" panose="020B0604020202020204" charset="0"/>
                <a:ea typeface="Helvetica Neue"/>
                <a:cs typeface="Helvetica Neue"/>
                <a:sym typeface="Helvetica Neue"/>
              </a:rPr>
              <a:t>Учителите трябва да определят качеството, зрелостта и нивото на сложност на мислене на ученика, какви стратегии за учене прилага, капацитета на детето да увеличава своето знание, както и какво всъщност счита или знае, че е възможно по определен въпрос.</a:t>
            </a:r>
          </a:p>
        </p:txBody>
      </p:sp>
      <p:sp>
        <p:nvSpPr>
          <p:cNvPr id="2" name="Rectangle 1"/>
          <p:cNvSpPr/>
          <p:nvPr/>
        </p:nvSpPr>
        <p:spPr>
          <a:xfrm>
            <a:off x="2235436" y="5129699"/>
            <a:ext cx="9640677" cy="923330"/>
          </a:xfrm>
          <a:prstGeom prst="rect">
            <a:avLst/>
          </a:prstGeom>
        </p:spPr>
        <p:txBody>
          <a:bodyPr wrap="square">
            <a:spAutoFit/>
          </a:bodyPr>
          <a:lstStyle/>
          <a:p>
            <a:pPr lvl="0" algn="just">
              <a:buClr>
                <a:srgbClr val="EC7320"/>
              </a:buClr>
              <a:buSzPts val="2400"/>
            </a:pPr>
            <a:r>
              <a:rPr lang="bg-BG" sz="1800" i="1" dirty="0" smtClean="0">
                <a:solidFill>
                  <a:schemeClr val="accent2">
                    <a:lumMod val="75000"/>
                  </a:schemeClr>
                </a:solidFill>
                <a:latin typeface="Helvetica Neue"/>
                <a:ea typeface="Helvetica Neue"/>
                <a:cs typeface="Helvetica Neue"/>
                <a:sym typeface="Helvetica Neue"/>
              </a:rPr>
              <a:t>Учебен казус (групова работа</a:t>
            </a:r>
            <a:r>
              <a:rPr lang="en-US" sz="1800" i="1" dirty="0" smtClean="0">
                <a:solidFill>
                  <a:schemeClr val="accent2">
                    <a:lumMod val="75000"/>
                  </a:schemeClr>
                </a:solidFill>
                <a:latin typeface="Helvetica Neue"/>
                <a:ea typeface="Helvetica Neue"/>
                <a:cs typeface="Helvetica Neue"/>
                <a:sym typeface="Helvetica Neue"/>
              </a:rPr>
              <a:t>):</a:t>
            </a:r>
            <a:r>
              <a:rPr lang="en-US" sz="1800" dirty="0" smtClean="0">
                <a:solidFill>
                  <a:schemeClr val="accent2">
                    <a:lumMod val="75000"/>
                  </a:schemeClr>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Гледайте видеото </a:t>
            </a:r>
            <a:r>
              <a:rPr lang="en-US" sz="1800" dirty="0" smtClean="0">
                <a:solidFill>
                  <a:srgbClr val="00B0F0"/>
                </a:solidFill>
                <a:latin typeface="Helvetica Neue"/>
                <a:ea typeface="Helvetica Neue"/>
                <a:cs typeface="Helvetica Neue"/>
                <a:sym typeface="Helvetica Neue"/>
                <a:hlinkClick r:id="rId3"/>
              </a:rPr>
              <a:t>video</a:t>
            </a:r>
            <a:r>
              <a:rPr lang="en-US" sz="1800" dirty="0" smtClean="0">
                <a:solidFill>
                  <a:srgbClr val="00B0F0"/>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и обобщете основните идеи</a:t>
            </a:r>
            <a:r>
              <a:rPr lang="en-US" sz="1800" dirty="0" smtClean="0">
                <a:solidFill>
                  <a:srgbClr val="00B0F0"/>
                </a:solidFill>
                <a:latin typeface="Helvetica Neue"/>
                <a:ea typeface="Helvetica Neue"/>
                <a:cs typeface="Helvetica Neue"/>
                <a:sym typeface="Helvetica Neue"/>
              </a:rPr>
              <a:t>: </a:t>
            </a:r>
            <a:r>
              <a:rPr lang="bg-BG" sz="1800" dirty="0" smtClean="0">
                <a:solidFill>
                  <a:srgbClr val="00B0F0"/>
                </a:solidFill>
                <a:latin typeface="Helvetica Neue"/>
                <a:ea typeface="Helvetica Neue"/>
                <a:cs typeface="Helvetica Neue"/>
                <a:sym typeface="Helvetica Neue"/>
              </a:rPr>
              <a:t>характеристики, предизвикателства и решения. Как вие бихте разрешили случая? Обсъдете в групата. </a:t>
            </a:r>
            <a:endParaRPr lang="en-US" sz="1800" dirty="0">
              <a:solidFill>
                <a:srgbClr val="00B0F0"/>
              </a:solidFill>
              <a:latin typeface="Helvetica Neue"/>
              <a:ea typeface="Helvetica Neue"/>
              <a:cs typeface="Helvetica Neue"/>
              <a:sym typeface="Helvetica Neue"/>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510" t="26572" r="26313" b="24128"/>
          <a:stretch/>
        </p:blipFill>
        <p:spPr>
          <a:xfrm>
            <a:off x="477609" y="4969462"/>
            <a:ext cx="1757827" cy="966804"/>
          </a:xfrm>
          <a:prstGeom prst="rect">
            <a:avLst/>
          </a:prstGeom>
        </p:spPr>
      </p:pic>
      <p:sp>
        <p:nvSpPr>
          <p:cNvPr id="7"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891640291"/>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65568" y="1456486"/>
            <a:ext cx="11450700" cy="3754834"/>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bg-BG" sz="2000" dirty="0" smtClean="0">
                <a:solidFill>
                  <a:schemeClr val="tx1"/>
                </a:solidFill>
                <a:latin typeface="Helvetica Neue"/>
                <a:ea typeface="Helvetica Neue"/>
                <a:cs typeface="Helvetica Neue"/>
                <a:sym typeface="Helvetica Neue"/>
              </a:rPr>
              <a:t>Списък на някои общи поведенчески реакции, които може да се наблюдават при надарените деца:</a:t>
            </a:r>
          </a:p>
          <a:p>
            <a:pPr lvl="0">
              <a:buClr>
                <a:srgbClr val="EC7320"/>
              </a:buClr>
              <a:buSzPts val="2400"/>
            </a:pPr>
            <a:r>
              <a:rPr lang="en-US" sz="2000" b="1" dirty="0" smtClean="0">
                <a:solidFill>
                  <a:schemeClr val="tx1"/>
                </a:solidFill>
                <a:latin typeface="Helvetica Neue"/>
                <a:ea typeface="Helvetica Neue"/>
                <a:cs typeface="Helvetica Neue"/>
                <a:sym typeface="Helvetica Neue"/>
              </a:rPr>
              <a:t> </a:t>
            </a:r>
            <a:endParaRPr lang="en-US" sz="1800" b="1"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Любопитни и мотивирани</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Задават много въпроси</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Имат добра памет</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Бързо възприемат информация</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Научават се да четат рано</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Имат много добри математически умения</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Мислят независимо</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Изразяват уникално и оригинално мнение</a:t>
            </a:r>
            <a:endParaRPr lang="en-US" sz="1800" dirty="0">
              <a:solidFill>
                <a:schemeClr val="tx1"/>
              </a:solidFill>
              <a:latin typeface="Helvetica Neue"/>
              <a:ea typeface="Helvetica Neue"/>
              <a:cs typeface="Helvetica Neue"/>
              <a:sym typeface="Helvetica Neue"/>
            </a:endParaRP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Имат много добри умения за мислене и разрешаване на проблеми </a:t>
            </a:r>
          </a:p>
          <a:p>
            <a:pPr marL="631825" lvl="0" indent="-342900">
              <a:buClr>
                <a:srgbClr val="EC7320"/>
              </a:buClr>
              <a:buSzPts val="2400"/>
              <a:buFont typeface="Courier New" panose="02070309020205020404" pitchFamily="49" charset="0"/>
              <a:buChar char="o"/>
            </a:pPr>
            <a:r>
              <a:rPr lang="bg-BG" sz="1800" dirty="0" smtClean="0">
                <a:solidFill>
                  <a:schemeClr val="tx1"/>
                </a:solidFill>
                <a:latin typeface="Helvetica Neue"/>
                <a:ea typeface="Helvetica Neue"/>
                <a:cs typeface="Helvetica Neue"/>
                <a:sym typeface="Helvetica Neue"/>
              </a:rPr>
              <a:t>Имат силно чувство за справедливост и обичат да се включват в дебати по текущи проблеми и въпроси от реалния живот</a:t>
            </a:r>
            <a:endParaRPr lang="en-US" sz="2000" dirty="0" smtClean="0">
              <a:solidFill>
                <a:schemeClr val="tx1"/>
              </a:solidFill>
              <a:latin typeface="Helvetica Neue"/>
              <a:ea typeface="Helvetica Neue"/>
              <a:cs typeface="Helvetica Neue"/>
              <a:sym typeface="Helvetica Neue"/>
            </a:endParaRPr>
          </a:p>
        </p:txBody>
      </p:sp>
      <p:sp>
        <p:nvSpPr>
          <p:cNvPr id="4"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2277409" y="5484833"/>
            <a:ext cx="6096000" cy="646331"/>
          </a:xfrm>
          <a:prstGeom prst="rect">
            <a:avLst/>
          </a:prstGeom>
        </p:spPr>
        <p:txBody>
          <a:bodyPr>
            <a:spAutoFit/>
          </a:bodyPr>
          <a:lstStyle/>
          <a:p>
            <a:pPr lvl="0">
              <a:buClr>
                <a:srgbClr val="EC7320"/>
              </a:buClr>
              <a:buSzPts val="2400"/>
            </a:pPr>
            <a:r>
              <a:rPr lang="bg-BG" sz="1800" i="1" dirty="0" smtClean="0">
                <a:solidFill>
                  <a:schemeClr val="accent2">
                    <a:lumMod val="75000"/>
                  </a:schemeClr>
                </a:solidFill>
                <a:latin typeface="Helvetica Neue"/>
                <a:ea typeface="Helvetica Neue"/>
                <a:cs typeface="Helvetica Neue"/>
                <a:sym typeface="Helvetica Neue"/>
              </a:rPr>
              <a:t>Гледайте</a:t>
            </a:r>
            <a:r>
              <a:rPr lang="en-US" sz="1800" i="1" dirty="0" smtClean="0">
                <a:solidFill>
                  <a:schemeClr val="accent2">
                    <a:lumMod val="75000"/>
                  </a:schemeClr>
                </a:solidFill>
                <a:latin typeface="Helvetica Neue"/>
                <a:ea typeface="Helvetica Neue"/>
                <a:cs typeface="Helvetica Neue"/>
                <a:sym typeface="Helvetica Neue"/>
              </a:rPr>
              <a:t>: </a:t>
            </a:r>
            <a:r>
              <a:rPr lang="en-US" sz="1800" dirty="0" smtClean="0">
                <a:solidFill>
                  <a:schemeClr val="dk1"/>
                </a:solidFill>
                <a:latin typeface="Helvetica Neue" charset="0"/>
                <a:ea typeface="Calibri"/>
                <a:cs typeface="Calibri"/>
                <a:sym typeface="Calibri"/>
                <a:hlinkClick r:id="rId3"/>
              </a:rPr>
              <a:t>Teaching </a:t>
            </a:r>
            <a:r>
              <a:rPr lang="en-US" sz="1800" dirty="0">
                <a:solidFill>
                  <a:schemeClr val="dk1"/>
                </a:solidFill>
                <a:latin typeface="Helvetica Neue" charset="0"/>
                <a:ea typeface="Calibri"/>
                <a:cs typeface="Calibri"/>
                <a:sym typeface="Calibri"/>
                <a:hlinkClick r:id="rId3"/>
              </a:rPr>
              <a:t>Gifted </a:t>
            </a:r>
            <a:r>
              <a:rPr lang="en-US" sz="1800" dirty="0" smtClean="0">
                <a:solidFill>
                  <a:schemeClr val="dk1"/>
                </a:solidFill>
                <a:latin typeface="Helvetica Neue" charset="0"/>
                <a:ea typeface="Calibri"/>
                <a:cs typeface="Calibri"/>
                <a:sym typeface="Calibri"/>
                <a:hlinkClick r:id="rId3"/>
              </a:rPr>
              <a:t>Students</a:t>
            </a:r>
            <a:endParaRPr lang="en-US" sz="1800" dirty="0" smtClean="0">
              <a:solidFill>
                <a:schemeClr val="dk1"/>
              </a:solidFill>
              <a:latin typeface="Helvetica Neue" charset="0"/>
              <a:ea typeface="Calibri"/>
              <a:cs typeface="Calibri"/>
              <a:sym typeface="Calibri"/>
            </a:endParaRPr>
          </a:p>
          <a:p>
            <a:pPr lvl="0">
              <a:buClr>
                <a:srgbClr val="EC7320"/>
              </a:buClr>
              <a:buSzPts val="2400"/>
            </a:pPr>
            <a:r>
              <a:rPr lang="bg-BG" sz="1800" i="1" dirty="0" smtClean="0">
                <a:solidFill>
                  <a:schemeClr val="accent2">
                    <a:lumMod val="75000"/>
                  </a:schemeClr>
                </a:solidFill>
                <a:latin typeface="Helvetica Neue" charset="0"/>
                <a:ea typeface="Helvetica Neue"/>
                <a:cs typeface="Calibri"/>
                <a:sym typeface="Calibri"/>
              </a:rPr>
              <a:t>Обсъдете</a:t>
            </a:r>
            <a:r>
              <a:rPr lang="en-US" sz="1800" dirty="0" smtClean="0">
                <a:solidFill>
                  <a:schemeClr val="accent2">
                    <a:lumMod val="75000"/>
                  </a:schemeClr>
                </a:solidFill>
                <a:latin typeface="Helvetica Neue"/>
                <a:ea typeface="Helvetica Neue"/>
                <a:cs typeface="Helvetica Neue"/>
                <a:sym typeface="Helvetica Neue"/>
              </a:rPr>
              <a:t>: </a:t>
            </a:r>
            <a:r>
              <a:rPr lang="bg-BG" sz="1800" dirty="0" smtClean="0">
                <a:solidFill>
                  <a:srgbClr val="00B0F0"/>
                </a:solidFill>
                <a:latin typeface="Helvetica Neue" charset="0"/>
                <a:ea typeface="Calibri"/>
                <a:cs typeface="Calibri"/>
                <a:sym typeface="Calibri"/>
              </a:rPr>
              <a:t>Примерите от опита на учителите</a:t>
            </a:r>
            <a:endParaRPr lang="en-US" sz="1800" dirty="0">
              <a:solidFill>
                <a:srgbClr val="00B0F0"/>
              </a:solidFill>
              <a:latin typeface="Helvetica Neue" charset="0"/>
              <a:ea typeface="Calibri"/>
              <a:cs typeface="Calibri"/>
              <a:sym typeface="Calibri"/>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9525" t="24471" r="16568" b="23076"/>
          <a:stretch/>
        </p:blipFill>
        <p:spPr>
          <a:xfrm flipH="1">
            <a:off x="565568" y="5117825"/>
            <a:ext cx="1860697" cy="1169936"/>
          </a:xfrm>
          <a:prstGeom prst="rect">
            <a:avLst/>
          </a:prstGeom>
        </p:spPr>
      </p:pic>
    </p:spTree>
    <p:extLst>
      <p:ext uri="{BB962C8B-B14F-4D97-AF65-F5344CB8AC3E}">
        <p14:creationId xmlns:p14="http://schemas.microsoft.com/office/powerpoint/2010/main" val="3521694037"/>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44303" y="1420856"/>
            <a:ext cx="11450700" cy="2954615"/>
          </a:xfrm>
          <a:prstGeom prst="rect">
            <a:avLst/>
          </a:prstGeom>
          <a:noFill/>
          <a:ln>
            <a:noFill/>
          </a:ln>
        </p:spPr>
        <p:txBody>
          <a:bodyPr spcFirstLastPara="1" wrap="square" lIns="91425" tIns="45700" rIns="91425" bIns="45700" anchor="t" anchorCtr="0">
            <a:spAutoFit/>
          </a:bodyPr>
          <a:lstStyle/>
          <a:p>
            <a:r>
              <a:rPr lang="bg-BG" sz="2000" dirty="0" smtClean="0"/>
              <a:t>Списък на поведенията, които могат да повлияят отрицателно на обучителния процес когато не са били посрещнати нуждите на надарения ученик:</a:t>
            </a:r>
          </a:p>
          <a:p>
            <a:endParaRPr lang="en-US" sz="2000" b="1" dirty="0"/>
          </a:p>
          <a:p>
            <a:pPr marL="682625" lvl="0" indent="-342900">
              <a:buClr>
                <a:schemeClr val="accent2">
                  <a:lumMod val="75000"/>
                </a:schemeClr>
              </a:buClr>
              <a:buFont typeface="Courier New" panose="02070309020205020404" pitchFamily="49" charset="0"/>
              <a:buChar char="o"/>
            </a:pPr>
            <a:r>
              <a:rPr lang="bg-BG" sz="1800" dirty="0" smtClean="0"/>
              <a:t>Лесно се разсейва от задачата/темата</a:t>
            </a:r>
            <a:endParaRPr lang="en-US" sz="1800" dirty="0"/>
          </a:p>
          <a:p>
            <a:pPr marL="682625" lvl="0" indent="-342900">
              <a:buClr>
                <a:schemeClr val="accent2">
                  <a:lumMod val="75000"/>
                </a:schemeClr>
              </a:buClr>
              <a:buFont typeface="Courier New" panose="02070309020205020404" pitchFamily="49" charset="0"/>
              <a:buChar char="o"/>
            </a:pPr>
            <a:r>
              <a:rPr lang="bg-BG" sz="1800" dirty="0" smtClean="0"/>
              <a:t>Нетърпелив когато не е посочен в клас</a:t>
            </a:r>
            <a:endParaRPr lang="en-US" sz="1800" dirty="0"/>
          </a:p>
          <a:p>
            <a:pPr marL="682625" lvl="0" indent="-342900">
              <a:buClr>
                <a:schemeClr val="accent2">
                  <a:lumMod val="75000"/>
                </a:schemeClr>
              </a:buClr>
              <a:buFont typeface="Courier New" panose="02070309020205020404" pitchFamily="49" charset="0"/>
              <a:buChar char="o"/>
            </a:pPr>
            <a:r>
              <a:rPr lang="bg-BG" sz="1800" dirty="0" smtClean="0"/>
              <a:t>Лесно му доскучава</a:t>
            </a:r>
            <a:endParaRPr lang="en-US" sz="1800" dirty="0"/>
          </a:p>
          <a:p>
            <a:pPr marL="682625" lvl="0" indent="-342900">
              <a:buClr>
                <a:schemeClr val="accent2">
                  <a:lumMod val="75000"/>
                </a:schemeClr>
              </a:buClr>
              <a:buFont typeface="Courier New" panose="02070309020205020404" pitchFamily="49" charset="0"/>
              <a:buChar char="o"/>
            </a:pPr>
            <a:r>
              <a:rPr lang="bg-BG" sz="1800" dirty="0" smtClean="0"/>
              <a:t>Отказва повтарящи се дейности</a:t>
            </a:r>
            <a:endParaRPr lang="en-US" sz="1800" dirty="0"/>
          </a:p>
          <a:p>
            <a:pPr marL="682625" lvl="0" indent="-342900">
              <a:buClr>
                <a:schemeClr val="accent2">
                  <a:lumMod val="75000"/>
                </a:schemeClr>
              </a:buClr>
              <a:buFont typeface="Courier New" panose="02070309020205020404" pitchFamily="49" charset="0"/>
              <a:buChar char="o"/>
            </a:pPr>
            <a:r>
              <a:rPr lang="bg-BG" sz="1800" dirty="0" smtClean="0"/>
              <a:t>Залавя се с твърде много задачи</a:t>
            </a:r>
            <a:endParaRPr lang="en-US" sz="1800" dirty="0"/>
          </a:p>
          <a:p>
            <a:pPr marL="682625" lvl="0" indent="-342900">
              <a:buClr>
                <a:schemeClr val="accent2">
                  <a:lumMod val="75000"/>
                </a:schemeClr>
              </a:buClr>
              <a:buFont typeface="Courier New" panose="02070309020205020404" pitchFamily="49" charset="0"/>
              <a:buChar char="o"/>
            </a:pPr>
            <a:r>
              <a:rPr lang="bg-BG" sz="1800" dirty="0" smtClean="0"/>
              <a:t>Не работи добре в група</a:t>
            </a:r>
            <a:endParaRPr lang="en-US" sz="1800" dirty="0"/>
          </a:p>
          <a:p>
            <a:pPr marL="682625" lvl="0" indent="-342900">
              <a:buClr>
                <a:schemeClr val="accent2">
                  <a:lumMod val="75000"/>
                </a:schemeClr>
              </a:buClr>
              <a:buFont typeface="Courier New" panose="02070309020205020404" pitchFamily="49" charset="0"/>
              <a:buChar char="o"/>
            </a:pPr>
            <a:r>
              <a:rPr lang="bg-BG" sz="1800" dirty="0" smtClean="0"/>
              <a:t>Критикува себе си и другите</a:t>
            </a:r>
            <a:endParaRPr lang="en-US" sz="1800" dirty="0"/>
          </a:p>
        </p:txBody>
      </p:sp>
      <p:sp>
        <p:nvSpPr>
          <p:cNvPr id="7"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2390266" y="4615093"/>
            <a:ext cx="9485847" cy="1200329"/>
          </a:xfrm>
          <a:prstGeom prst="rect">
            <a:avLst/>
          </a:prstGeom>
        </p:spPr>
        <p:txBody>
          <a:bodyPr wrap="square">
            <a:spAutoFit/>
          </a:bodyPr>
          <a:lstStyle/>
          <a:p>
            <a:pPr algn="just">
              <a:buClr>
                <a:srgbClr val="EC7320"/>
              </a:buClr>
              <a:buSzPts val="2400"/>
            </a:pPr>
            <a:r>
              <a:rPr lang="bg-BG" sz="1800" i="1" dirty="0" smtClean="0">
                <a:solidFill>
                  <a:schemeClr val="accent2">
                    <a:lumMod val="75000"/>
                  </a:schemeClr>
                </a:solidFill>
                <a:latin typeface="Helvetica Neue" charset="0"/>
                <a:ea typeface="Calibri"/>
                <a:cs typeface="Calibri"/>
                <a:sym typeface="Calibri"/>
              </a:rPr>
              <a:t>Обмислете и споделете</a:t>
            </a:r>
            <a:r>
              <a:rPr lang="en-US" sz="1800" dirty="0" smtClean="0">
                <a:solidFill>
                  <a:schemeClr val="accent2">
                    <a:lumMod val="75000"/>
                  </a:schemeClr>
                </a:solidFill>
                <a:latin typeface="Helvetica Neue" charset="0"/>
                <a:ea typeface="Calibri"/>
                <a:cs typeface="Calibri"/>
                <a:sym typeface="Calibri"/>
              </a:rPr>
              <a:t>: </a:t>
            </a:r>
            <a:r>
              <a:rPr lang="bg-BG" sz="1800" dirty="0" smtClean="0">
                <a:solidFill>
                  <a:srgbClr val="00B0F0"/>
                </a:solidFill>
                <a:latin typeface="Helvetica Neue" charset="0"/>
                <a:ea typeface="Calibri"/>
                <a:cs typeface="Calibri"/>
                <a:sym typeface="Calibri"/>
              </a:rPr>
              <a:t>Надарените деца понякога имат проблеми или са неразбрани</a:t>
            </a:r>
            <a:r>
              <a:rPr lang="en-US" sz="1800" dirty="0" smtClean="0">
                <a:solidFill>
                  <a:srgbClr val="00B0F0"/>
                </a:solidFill>
                <a:latin typeface="Helvetica Neue" charset="0"/>
                <a:ea typeface="Calibri"/>
                <a:cs typeface="Calibri"/>
                <a:sym typeface="Calibri"/>
              </a:rPr>
              <a:t>. </a:t>
            </a:r>
            <a:r>
              <a:rPr lang="bg-BG" sz="1800" dirty="0" smtClean="0">
                <a:solidFill>
                  <a:srgbClr val="00B0F0"/>
                </a:solidFill>
                <a:latin typeface="Helvetica Neue" charset="0"/>
                <a:ea typeface="Calibri"/>
                <a:cs typeface="Calibri"/>
                <a:sym typeface="Calibri"/>
              </a:rPr>
              <a:t>Нужно е да познаваме проблемите им и да се фокусираме върху силните им страни</a:t>
            </a:r>
            <a:r>
              <a:rPr lang="en-US" sz="1800" dirty="0" smtClean="0">
                <a:solidFill>
                  <a:srgbClr val="00B0F0"/>
                </a:solidFill>
                <a:latin typeface="Helvetica Neue" charset="0"/>
                <a:ea typeface="Calibri"/>
                <a:cs typeface="Calibri"/>
                <a:sym typeface="Calibri"/>
              </a:rPr>
              <a:t> – </a:t>
            </a:r>
            <a:r>
              <a:rPr lang="bg-BG" sz="1800" dirty="0" smtClean="0">
                <a:solidFill>
                  <a:srgbClr val="00B0F0"/>
                </a:solidFill>
                <a:latin typeface="Helvetica Neue" charset="0"/>
                <a:ea typeface="Calibri"/>
                <a:cs typeface="Calibri"/>
                <a:sym typeface="Calibri"/>
              </a:rPr>
              <a:t>може да не им се отдава всичко по всяко време</a:t>
            </a:r>
            <a:r>
              <a:rPr lang="en-US" sz="1800" dirty="0" smtClean="0">
                <a:solidFill>
                  <a:srgbClr val="00B0F0"/>
                </a:solidFill>
                <a:latin typeface="Helvetica Neue" charset="0"/>
                <a:ea typeface="Calibri"/>
                <a:cs typeface="Calibri"/>
                <a:sym typeface="Calibri"/>
              </a:rPr>
              <a:t>. </a:t>
            </a:r>
            <a:r>
              <a:rPr lang="bg-BG" sz="1800" dirty="0" smtClean="0">
                <a:solidFill>
                  <a:srgbClr val="00B0F0"/>
                </a:solidFill>
                <a:latin typeface="Helvetica Neue" charset="0"/>
                <a:ea typeface="Calibri"/>
                <a:cs typeface="Calibri"/>
                <a:sym typeface="Calibri"/>
              </a:rPr>
              <a:t>Как подкрепяте вашите надарени ученици</a:t>
            </a:r>
            <a:r>
              <a:rPr lang="en-US" sz="1800" dirty="0" smtClean="0">
                <a:solidFill>
                  <a:srgbClr val="00B0F0"/>
                </a:solidFill>
                <a:latin typeface="Helvetica Neue" charset="0"/>
                <a:ea typeface="Calibri"/>
                <a:cs typeface="Calibri"/>
                <a:sym typeface="Calibri"/>
              </a:rPr>
              <a:t>? </a:t>
            </a:r>
            <a:r>
              <a:rPr lang="bg-BG" sz="1800" dirty="0" smtClean="0">
                <a:solidFill>
                  <a:srgbClr val="00B0F0"/>
                </a:solidFill>
                <a:latin typeface="Helvetica Neue" charset="0"/>
                <a:ea typeface="Calibri"/>
                <a:cs typeface="Calibri"/>
                <a:sym typeface="Calibri"/>
              </a:rPr>
              <a:t>Как могат да живеят балансиран живот</a:t>
            </a:r>
            <a:r>
              <a:rPr lang="en-US" sz="1800" dirty="0" smtClean="0">
                <a:solidFill>
                  <a:srgbClr val="00B0F0"/>
                </a:solidFill>
                <a:latin typeface="Helvetica Neue" charset="0"/>
                <a:ea typeface="Calibri"/>
                <a:cs typeface="Calibri"/>
                <a:sym typeface="Calibri"/>
              </a:rPr>
              <a:t>? </a:t>
            </a:r>
            <a:r>
              <a:rPr lang="bg-BG" sz="1800" dirty="0" smtClean="0">
                <a:solidFill>
                  <a:srgbClr val="00B0F0"/>
                </a:solidFill>
                <a:latin typeface="Helvetica Neue" charset="0"/>
                <a:ea typeface="Calibri"/>
                <a:cs typeface="Calibri"/>
                <a:sym typeface="Calibri"/>
              </a:rPr>
              <a:t>Кой е най-подходящият начин да бъдат обучавани</a:t>
            </a:r>
            <a:r>
              <a:rPr lang="en-US" sz="1800" dirty="0" smtClean="0">
                <a:solidFill>
                  <a:srgbClr val="00B0F0"/>
                </a:solidFill>
                <a:latin typeface="Helvetica Neue" charset="0"/>
                <a:ea typeface="Calibri"/>
                <a:cs typeface="Calibri"/>
                <a:sym typeface="Calibri"/>
              </a:rPr>
              <a:t>?</a:t>
            </a:r>
            <a:endParaRPr lang="en-US" sz="1800" dirty="0">
              <a:solidFill>
                <a:srgbClr val="00B0F0"/>
              </a:solidFill>
              <a:latin typeface="Helvetica Neue" charset="0"/>
              <a:ea typeface="Helvetica Neue"/>
              <a:cs typeface="Helvetica Neue"/>
              <a:sym typeface="Helvetica Neue"/>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425413" y="4753593"/>
            <a:ext cx="1964853" cy="1188205"/>
          </a:xfrm>
          <a:prstGeom prst="rect">
            <a:avLst/>
          </a:prstGeom>
        </p:spPr>
      </p:pic>
    </p:spTree>
    <p:extLst>
      <p:ext uri="{BB962C8B-B14F-4D97-AF65-F5344CB8AC3E}">
        <p14:creationId xmlns:p14="http://schemas.microsoft.com/office/powerpoint/2010/main" val="404263346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46821" y="1420856"/>
            <a:ext cx="11450700" cy="2985392"/>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bg-BG" sz="2400" b="1" dirty="0" smtClean="0">
                <a:solidFill>
                  <a:schemeClr val="accent2">
                    <a:lumMod val="75000"/>
                  </a:schemeClr>
                </a:solidFill>
                <a:latin typeface="Helvetica Neue"/>
                <a:ea typeface="Helvetica Neue"/>
                <a:cs typeface="Helvetica Neue"/>
                <a:sym typeface="Helvetica Neue"/>
              </a:rPr>
              <a:t>Образованието съобразено ли е с нуждите на надарените деца</a:t>
            </a:r>
            <a:r>
              <a:rPr lang="en-US" sz="2400" b="1" dirty="0" smtClean="0">
                <a:solidFill>
                  <a:schemeClr val="accent2">
                    <a:lumMod val="75000"/>
                  </a:schemeClr>
                </a:solidFill>
                <a:latin typeface="Helvetica Neue"/>
                <a:ea typeface="Helvetica Neue"/>
                <a:cs typeface="Helvetica Neue"/>
                <a:sym typeface="Helvetica Neue"/>
              </a:rPr>
              <a:t>?</a:t>
            </a:r>
          </a:p>
          <a:p>
            <a:pPr lvl="0" algn="just">
              <a:buClr>
                <a:srgbClr val="EC7320"/>
              </a:buClr>
              <a:buSzPts val="2400"/>
            </a:pPr>
            <a:endParaRPr lang="en-US" sz="2400" b="1" i="0" u="none" strike="noStrike" cap="none" dirty="0" smtClean="0">
              <a:solidFill>
                <a:srgbClr val="0070C0"/>
              </a:solidFill>
              <a:latin typeface="Helvetica Neue"/>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bg-BG" sz="2000" dirty="0" smtClean="0">
                <a:solidFill>
                  <a:schemeClr val="tx1"/>
                </a:solidFill>
                <a:latin typeface="Helvetica Neue" panose="020B0604020202020204" charset="0"/>
                <a:ea typeface="Helvetica Neue"/>
                <a:cs typeface="Helvetica Neue"/>
                <a:sym typeface="Helvetica Neue"/>
              </a:rPr>
              <a:t>Училищната среда не предоставя най-подходящите възможности и условия, за да учат или да демонстрират знанията си.</a:t>
            </a:r>
          </a:p>
          <a:p>
            <a:pPr marL="342900" lvl="0" indent="-342900" algn="just">
              <a:buClr>
                <a:srgbClr val="EC7320"/>
              </a:buClr>
              <a:buSzPts val="2400"/>
              <a:buFont typeface="Wingdings" panose="05000000000000000000" pitchFamily="2" charset="2"/>
              <a:buChar char="v"/>
            </a:pPr>
            <a:r>
              <a:rPr lang="bg-BG" sz="2000" dirty="0" smtClean="0">
                <a:solidFill>
                  <a:schemeClr val="tx1"/>
                </a:solidFill>
                <a:latin typeface="Helvetica Neue" panose="020B0604020202020204" charset="0"/>
                <a:ea typeface="Helvetica Neue"/>
                <a:cs typeface="Helvetica Neue"/>
                <a:sym typeface="Helvetica Neue"/>
              </a:rPr>
              <a:t>Учителите имат ограничен капацитет да разпознават множеството прояви на надареност.</a:t>
            </a:r>
          </a:p>
          <a:p>
            <a:pPr marR="0" lvl="0" algn="just" rtl="0">
              <a:lnSpc>
                <a:spcPct val="100000"/>
              </a:lnSpc>
              <a:spcBef>
                <a:spcPts val="0"/>
              </a:spcBef>
              <a:spcAft>
                <a:spcPts val="0"/>
              </a:spcAft>
              <a:buClr>
                <a:srgbClr val="EC7320"/>
              </a:buClr>
              <a:buSzPts val="2400"/>
            </a:pPr>
            <a:endParaRPr lang="en-US" sz="2000" i="0" u="none" strike="noStrike" cap="none" dirty="0" smtClean="0">
              <a:solidFill>
                <a:schemeClr val="tx1"/>
              </a:solidFill>
              <a:latin typeface="Helvetica Neue"/>
              <a:ea typeface="Helvetica Neue"/>
              <a:cs typeface="Helvetica Neue"/>
              <a:sym typeface="Helvetica Neue"/>
            </a:endParaRPr>
          </a:p>
          <a:p>
            <a:pPr lvl="0" algn="just">
              <a:buClr>
                <a:srgbClr val="EC7320"/>
              </a:buClr>
              <a:buSzPts val="2400"/>
            </a:pPr>
            <a:r>
              <a:rPr lang="bg-BG" sz="2000" b="1" dirty="0" smtClean="0">
                <a:solidFill>
                  <a:schemeClr val="tx1"/>
                </a:solidFill>
                <a:latin typeface="Helvetica Neue"/>
                <a:ea typeface="Helvetica Neue"/>
                <a:cs typeface="Helvetica Neue"/>
                <a:sym typeface="Helvetica Neue"/>
              </a:rPr>
              <a:t>Проектът </a:t>
            </a:r>
            <a:r>
              <a:rPr lang="en-US" sz="2000" b="1" dirty="0" err="1" smtClean="0">
                <a:solidFill>
                  <a:schemeClr val="tx1"/>
                </a:solidFill>
                <a:latin typeface="Helvetica Neue"/>
                <a:ea typeface="Helvetica Neue"/>
                <a:cs typeface="Helvetica Neue"/>
                <a:sym typeface="Helvetica Neue"/>
              </a:rPr>
              <a:t>InCrea</a:t>
            </a:r>
            <a:r>
              <a:rPr lang="en-US" sz="2000" b="1" dirty="0" smtClean="0">
                <a:solidFill>
                  <a:schemeClr val="tx1"/>
                </a:solidFill>
                <a:latin typeface="Helvetica Neue"/>
                <a:ea typeface="Helvetica Neue"/>
                <a:cs typeface="Helvetica Neue"/>
                <a:sym typeface="Helvetica Neue"/>
              </a:rPr>
              <a:t>+ </a:t>
            </a:r>
            <a:r>
              <a:rPr lang="bg-BG" sz="2000" b="1" dirty="0" smtClean="0">
                <a:solidFill>
                  <a:schemeClr val="tx1"/>
                </a:solidFill>
                <a:latin typeface="Helvetica Neue"/>
                <a:ea typeface="Helvetica Neue"/>
                <a:cs typeface="Helvetica Neue"/>
                <a:sym typeface="Helvetica Neue"/>
              </a:rPr>
              <a:t>предлага </a:t>
            </a:r>
            <a:r>
              <a:rPr lang="bg-BG" sz="2000" dirty="0" smtClean="0"/>
              <a:t>артистични подходи, които са много подходящи при такива ученици, като ги насочват към по-конвенционални начини за изразяване като писане, театър и др.</a:t>
            </a:r>
            <a:endParaRPr lang="en-US" sz="2000" dirty="0">
              <a:solidFill>
                <a:schemeClr val="tx1"/>
              </a:solidFill>
              <a:latin typeface="Helvetica Neue"/>
              <a:ea typeface="Helvetica Neue"/>
              <a:cs typeface="Helvetica Neue"/>
              <a:sym typeface="Helvetica Neue"/>
            </a:endParaRPr>
          </a:p>
        </p:txBody>
      </p:sp>
      <p:sp>
        <p:nvSpPr>
          <p:cNvPr id="4"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Надарени деца</a:t>
            </a: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2560599" y="4823937"/>
            <a:ext cx="9436922" cy="923330"/>
          </a:xfrm>
          <a:prstGeom prst="rect">
            <a:avLst/>
          </a:prstGeom>
        </p:spPr>
        <p:txBody>
          <a:bodyPr wrap="square">
            <a:spAutoFit/>
          </a:bodyPr>
          <a:lstStyle/>
          <a:p>
            <a:pPr lvl="0" algn="just">
              <a:buClr>
                <a:srgbClr val="EC7320"/>
              </a:buClr>
              <a:buSzPts val="2400"/>
            </a:pPr>
            <a:r>
              <a:rPr lang="bg-BG" sz="1800" i="1" dirty="0" smtClean="0">
                <a:solidFill>
                  <a:schemeClr val="accent2">
                    <a:lumMod val="75000"/>
                  </a:schemeClr>
                </a:solidFill>
                <a:latin typeface="Helvetica Neue" panose="020B0604020202020204" charset="0"/>
                <a:ea typeface="Calibri"/>
                <a:cs typeface="Calibri"/>
                <a:sym typeface="Calibri"/>
              </a:rPr>
              <a:t>Помислете</a:t>
            </a:r>
            <a:r>
              <a:rPr lang="en-US" sz="1800" dirty="0" smtClean="0">
                <a:solidFill>
                  <a:schemeClr val="accent2">
                    <a:lumMod val="75000"/>
                  </a:schemeClr>
                </a:solidFill>
                <a:latin typeface="Helvetica Neue" panose="020B0604020202020204" charset="0"/>
                <a:ea typeface="Calibri"/>
                <a:cs typeface="Calibri"/>
                <a:sym typeface="Calibri"/>
              </a:rPr>
              <a:t>: </a:t>
            </a:r>
            <a:r>
              <a:rPr lang="bg-BG" sz="1800" dirty="0" smtClean="0">
                <a:solidFill>
                  <a:srgbClr val="00B0F0"/>
                </a:solidFill>
                <a:latin typeface="Helvetica Neue" panose="020B0604020202020204" charset="0"/>
                <a:ea typeface="Calibri"/>
                <a:cs typeface="Calibri"/>
                <a:sym typeface="Calibri"/>
              </a:rPr>
              <a:t>Как подкрепяме надарените си ученици</a:t>
            </a:r>
            <a:r>
              <a:rPr lang="en-US" sz="1800" dirty="0" smtClean="0">
                <a:solidFill>
                  <a:srgbClr val="00B0F0"/>
                </a:solidFill>
                <a:latin typeface="Helvetica Neue" panose="020B0604020202020204" charset="0"/>
                <a:ea typeface="Calibri"/>
                <a:cs typeface="Calibri"/>
                <a:sym typeface="Calibri"/>
              </a:rPr>
              <a:t>? </a:t>
            </a:r>
            <a:r>
              <a:rPr lang="bg-BG" sz="1800" dirty="0" smtClean="0">
                <a:solidFill>
                  <a:srgbClr val="00B0F0"/>
                </a:solidFill>
                <a:latin typeface="Helvetica Neue" panose="020B0604020202020204" charset="0"/>
                <a:ea typeface="Calibri"/>
                <a:cs typeface="Calibri"/>
                <a:sym typeface="Calibri"/>
              </a:rPr>
              <a:t>Защо е силно препоръчително да прилагаме артистични методи с тях</a:t>
            </a:r>
            <a:r>
              <a:rPr lang="en-US" sz="1800" dirty="0" smtClean="0">
                <a:solidFill>
                  <a:srgbClr val="00B0F0"/>
                </a:solidFill>
                <a:latin typeface="Helvetica Neue" panose="020B0604020202020204" charset="0"/>
                <a:ea typeface="Calibri"/>
                <a:cs typeface="Calibri"/>
                <a:sym typeface="Calibri"/>
              </a:rPr>
              <a:t>? </a:t>
            </a:r>
            <a:r>
              <a:rPr lang="bg-BG" sz="1800" dirty="0" smtClean="0">
                <a:solidFill>
                  <a:srgbClr val="00B0F0"/>
                </a:solidFill>
                <a:latin typeface="Helvetica Neue" panose="020B0604020202020204" charset="0"/>
                <a:ea typeface="Calibri"/>
                <a:cs typeface="Calibri"/>
                <a:sym typeface="Calibri"/>
              </a:rPr>
              <a:t>Някога ползвали ли сте ги с вашите ученици</a:t>
            </a:r>
            <a:r>
              <a:rPr lang="en-US" sz="1800" dirty="0" smtClean="0">
                <a:solidFill>
                  <a:srgbClr val="00B0F0"/>
                </a:solidFill>
                <a:latin typeface="Helvetica Neue" panose="020B0604020202020204" charset="0"/>
                <a:ea typeface="Helvetica Neue"/>
                <a:cs typeface="Helvetica Neue"/>
                <a:sym typeface="Helvetica Neue"/>
              </a:rPr>
              <a:t>? </a:t>
            </a:r>
            <a:r>
              <a:rPr lang="bg-BG" sz="1800" dirty="0" smtClean="0">
                <a:solidFill>
                  <a:srgbClr val="00B0F0"/>
                </a:solidFill>
                <a:latin typeface="Helvetica Neue" panose="020B0604020202020204" charset="0"/>
                <a:ea typeface="Helvetica Neue"/>
                <a:cs typeface="Helvetica Neue"/>
                <a:sym typeface="Helvetica Neue"/>
              </a:rPr>
              <a:t>Може ли да споделите опита си</a:t>
            </a:r>
            <a:r>
              <a:rPr lang="en-US" sz="1800" dirty="0" smtClean="0">
                <a:solidFill>
                  <a:srgbClr val="00B0F0"/>
                </a:solidFill>
                <a:latin typeface="Helvetica Neue" panose="020B0604020202020204" charset="0"/>
                <a:ea typeface="Helvetica Neue"/>
                <a:cs typeface="Helvetica Neue"/>
                <a:sym typeface="Helvetica Neue"/>
              </a:rPr>
              <a:t>?</a:t>
            </a:r>
            <a:endParaRPr lang="en-US" sz="1800" dirty="0">
              <a:solidFill>
                <a:srgbClr val="00B0F0"/>
              </a:solidFill>
              <a:latin typeface="Helvetica Neue" panose="020B0604020202020204" charset="0"/>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546821" y="4823937"/>
            <a:ext cx="1964853" cy="1188205"/>
          </a:xfrm>
          <a:prstGeom prst="rect">
            <a:avLst/>
          </a:prstGeom>
        </p:spPr>
      </p:pic>
    </p:spTree>
    <p:extLst>
      <p:ext uri="{BB962C8B-B14F-4D97-AF65-F5344CB8AC3E}">
        <p14:creationId xmlns:p14="http://schemas.microsoft.com/office/powerpoint/2010/main" val="446178896"/>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2081932"/>
            <a:ext cx="10521600" cy="3058909"/>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Helvetica Neue"/>
                <a:ea typeface="Helvetica Neue"/>
                <a:cs typeface="Helvetica Neue"/>
                <a:sym typeface="Helvetica Neue"/>
              </a:rPr>
              <a:t> </a:t>
            </a:r>
          </a:p>
          <a:p>
            <a:pPr lvl="0" algn="ctr">
              <a:lnSpc>
                <a:spcPct val="70000"/>
              </a:lnSpc>
              <a:buClr>
                <a:schemeClr val="lt1"/>
              </a:buClr>
              <a:buSzPts val="4840"/>
            </a:pPr>
            <a:r>
              <a:rPr lang="bg-BG" sz="6000" b="1" dirty="0" smtClean="0">
                <a:solidFill>
                  <a:schemeClr val="lt1"/>
                </a:solidFill>
                <a:latin typeface="Helvetica Neue"/>
                <a:ea typeface="Helvetica Neue"/>
                <a:cs typeface="Helvetica Neue"/>
                <a:sym typeface="Helvetica Neue"/>
              </a:rPr>
              <a:t>ЗАПЛАХИТЕ НА </a:t>
            </a:r>
            <a:r>
              <a:rPr lang="en-US" sz="6000" b="1" dirty="0" smtClean="0">
                <a:solidFill>
                  <a:schemeClr val="lt1"/>
                </a:solidFill>
                <a:latin typeface="Helvetica Neue"/>
                <a:ea typeface="Helvetica Neue"/>
                <a:cs typeface="Helvetica Neue"/>
                <a:sym typeface="Helvetica Neue"/>
              </a:rPr>
              <a:t>COVID-19</a:t>
            </a:r>
            <a:endParaRPr lang="en-US" sz="6000" b="1"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19573073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91981" y="2408942"/>
            <a:ext cx="11450700" cy="3700973"/>
          </a:xfrm>
          <a:prstGeom prst="rect">
            <a:avLst/>
          </a:prstGeom>
          <a:noFill/>
          <a:ln>
            <a:noFill/>
          </a:ln>
        </p:spPr>
        <p:txBody>
          <a:bodyPr spcFirstLastPara="1" wrap="square" lIns="91425" tIns="45700" rIns="91425" bIns="45700" anchor="t" anchorCtr="0">
            <a:spAutoFit/>
          </a:bodyPr>
          <a:lstStyle/>
          <a:p>
            <a:pPr algn="just"/>
            <a:endParaRPr lang="en-US" sz="2800" dirty="0" smtClean="0"/>
          </a:p>
          <a:p>
            <a:pPr algn="just"/>
            <a:endParaRPr lang="en-US" sz="2800" dirty="0" smtClean="0"/>
          </a:p>
          <a:p>
            <a:pPr algn="just"/>
            <a:r>
              <a:rPr lang="bg-BG" sz="2800" dirty="0" smtClean="0">
                <a:solidFill>
                  <a:schemeClr val="accent2">
                    <a:lumMod val="75000"/>
                  </a:schemeClr>
                </a:solidFill>
              </a:rPr>
              <a:t>П</a:t>
            </a:r>
            <a:r>
              <a:rPr lang="bg-BG" sz="2800" dirty="0" smtClean="0">
                <a:solidFill>
                  <a:schemeClr val="tx1"/>
                </a:solidFill>
              </a:rPr>
              <a:t>редостави иновативен подход за приобщаващо образование</a:t>
            </a:r>
            <a:endParaRPr lang="en-US" sz="2800" dirty="0" smtClean="0">
              <a:solidFill>
                <a:schemeClr val="tx1"/>
              </a:solidFill>
            </a:endParaRPr>
          </a:p>
          <a:p>
            <a:pPr algn="just"/>
            <a:endParaRPr lang="en-US" sz="1050" dirty="0" smtClean="0"/>
          </a:p>
          <a:p>
            <a:pPr algn="just"/>
            <a:r>
              <a:rPr lang="bg-BG" sz="2800" dirty="0" smtClean="0">
                <a:solidFill>
                  <a:schemeClr val="accent2">
                    <a:lumMod val="75000"/>
                  </a:schemeClr>
                </a:solidFill>
              </a:rPr>
              <a:t>Н</a:t>
            </a:r>
            <a:r>
              <a:rPr lang="bg-BG" sz="2800" dirty="0" smtClean="0">
                <a:solidFill>
                  <a:schemeClr val="tx1"/>
                </a:solidFill>
              </a:rPr>
              <a:t>асърчи благосъстоянието на учениците, като подпомага развитието на умения за 21 век  чрез прилагането на образователно съдържание и дейности с изкуство</a:t>
            </a:r>
            <a:endParaRPr lang="en-US" sz="2800" dirty="0" smtClean="0">
              <a:solidFill>
                <a:schemeClr val="tx1"/>
              </a:solidFill>
            </a:endParaRPr>
          </a:p>
          <a:p>
            <a:pPr algn="just"/>
            <a:endParaRPr lang="en-US" sz="2800" dirty="0" smtClean="0"/>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 name="Rectangle 4"/>
          <p:cNvSpPr/>
          <p:nvPr/>
        </p:nvSpPr>
        <p:spPr>
          <a:xfrm>
            <a:off x="3235359" y="2575222"/>
            <a:ext cx="5369442" cy="523220"/>
          </a:xfrm>
          <a:prstGeom prst="rect">
            <a:avLst/>
          </a:prstGeom>
        </p:spPr>
        <p:txBody>
          <a:bodyPr wrap="square">
            <a:spAutoFit/>
          </a:bodyPr>
          <a:lstStyle/>
          <a:p>
            <a:pPr algn="ctr"/>
            <a:r>
              <a:rPr lang="bg-BG" sz="2800" b="1" dirty="0">
                <a:solidFill>
                  <a:schemeClr val="accent2">
                    <a:lumMod val="75000"/>
                  </a:schemeClr>
                </a:solidFill>
              </a:rPr>
              <a:t>ц</a:t>
            </a:r>
            <a:r>
              <a:rPr lang="bg-BG" sz="2800" b="1" dirty="0" smtClean="0">
                <a:solidFill>
                  <a:schemeClr val="accent2">
                    <a:lumMod val="75000"/>
                  </a:schemeClr>
                </a:solidFill>
              </a:rPr>
              <a:t>ели да…</a:t>
            </a:r>
            <a:endParaRPr lang="en-US" sz="2800" b="1" dirty="0">
              <a:solidFill>
                <a:schemeClr val="accent2">
                  <a:lumMod val="75000"/>
                </a:schemeClr>
              </a:solidFill>
            </a:endParaRPr>
          </a:p>
        </p:txBody>
      </p:sp>
      <p:sp>
        <p:nvSpPr>
          <p:cNvPr id="6" name="Rectangle 5"/>
          <p:cNvSpPr/>
          <p:nvPr/>
        </p:nvSpPr>
        <p:spPr>
          <a:xfrm>
            <a:off x="884177" y="1346709"/>
            <a:ext cx="10281683" cy="1754326"/>
          </a:xfrm>
          <a:prstGeom prst="rect">
            <a:avLst/>
          </a:prstGeom>
        </p:spPr>
        <p:txBody>
          <a:bodyPr wrap="square">
            <a:spAutoFit/>
          </a:bodyPr>
          <a:lstStyle/>
          <a:p>
            <a:pPr algn="ctr"/>
            <a:r>
              <a:rPr lang="en-US" sz="3600" b="1" dirty="0" smtClean="0">
                <a:solidFill>
                  <a:schemeClr val="tx1"/>
                </a:solidFill>
              </a:rPr>
              <a:t>П</a:t>
            </a:r>
            <a:r>
              <a:rPr lang="bg-BG" sz="3600" b="1" dirty="0" err="1" smtClean="0">
                <a:solidFill>
                  <a:schemeClr val="tx1"/>
                </a:solidFill>
              </a:rPr>
              <a:t>роектът</a:t>
            </a:r>
            <a:r>
              <a:rPr lang="bg-BG" sz="3600" b="1" dirty="0" smtClean="0">
                <a:solidFill>
                  <a:schemeClr val="tx1"/>
                </a:solidFill>
              </a:rPr>
              <a:t> П</a:t>
            </a:r>
            <a:r>
              <a:rPr lang="en-US" sz="3600" b="1" dirty="0" err="1" smtClean="0">
                <a:solidFill>
                  <a:schemeClr val="tx1"/>
                </a:solidFill>
              </a:rPr>
              <a:t>риобщаващо</a:t>
            </a:r>
            <a:r>
              <a:rPr lang="en-US" sz="3600" b="1" dirty="0" smtClean="0">
                <a:solidFill>
                  <a:schemeClr val="tx1"/>
                </a:solidFill>
              </a:rPr>
              <a:t> </a:t>
            </a:r>
            <a:r>
              <a:rPr lang="en-US" sz="3600" b="1" dirty="0" err="1">
                <a:solidFill>
                  <a:schemeClr val="tx1"/>
                </a:solidFill>
              </a:rPr>
              <a:t>творчество</a:t>
            </a:r>
            <a:r>
              <a:rPr lang="en-US" sz="3600" b="1" dirty="0">
                <a:solidFill>
                  <a:schemeClr val="tx1"/>
                </a:solidFill>
              </a:rPr>
              <a:t> </a:t>
            </a:r>
            <a:r>
              <a:rPr lang="en-US" sz="3600" b="1" dirty="0" err="1">
                <a:solidFill>
                  <a:schemeClr val="tx1"/>
                </a:solidFill>
              </a:rPr>
              <a:t>чрез</a:t>
            </a:r>
            <a:r>
              <a:rPr lang="en-US" sz="3600" b="1" dirty="0">
                <a:solidFill>
                  <a:schemeClr val="tx1"/>
                </a:solidFill>
              </a:rPr>
              <a:t> </a:t>
            </a:r>
            <a:r>
              <a:rPr lang="en-US" sz="3600" b="1" dirty="0" err="1">
                <a:solidFill>
                  <a:schemeClr val="tx1"/>
                </a:solidFill>
              </a:rPr>
              <a:t>образователно</a:t>
            </a:r>
            <a:r>
              <a:rPr lang="en-US" sz="3600" b="1" dirty="0">
                <a:solidFill>
                  <a:schemeClr val="tx1"/>
                </a:solidFill>
              </a:rPr>
              <a:t> </a:t>
            </a:r>
            <a:r>
              <a:rPr lang="en-US" sz="3600" b="1" dirty="0" err="1">
                <a:solidFill>
                  <a:schemeClr val="tx1"/>
                </a:solidFill>
              </a:rPr>
              <a:t>създаване</a:t>
            </a:r>
            <a:r>
              <a:rPr lang="en-US" sz="3600" b="1" dirty="0">
                <a:solidFill>
                  <a:schemeClr val="tx1"/>
                </a:solidFill>
              </a:rPr>
              <a:t> </a:t>
            </a:r>
            <a:r>
              <a:rPr lang="en-US" sz="3600" b="1" dirty="0" err="1">
                <a:solidFill>
                  <a:schemeClr val="tx1"/>
                </a:solidFill>
              </a:rPr>
              <a:t>на</a:t>
            </a:r>
            <a:r>
              <a:rPr lang="en-US" sz="3600" b="1" dirty="0">
                <a:solidFill>
                  <a:schemeClr val="tx1"/>
                </a:solidFill>
              </a:rPr>
              <a:t> </a:t>
            </a:r>
            <a:r>
              <a:rPr lang="en-US" sz="3600" b="1" dirty="0" err="1">
                <a:solidFill>
                  <a:schemeClr val="tx1"/>
                </a:solidFill>
              </a:rPr>
              <a:t>изкуство</a:t>
            </a:r>
            <a:endParaRPr lang="en-US" sz="3600" dirty="0">
              <a:solidFill>
                <a:schemeClr val="tx1"/>
              </a:solidFill>
            </a:endParaRPr>
          </a:p>
          <a:p>
            <a:pPr algn="ctr"/>
            <a:endParaRPr lang="en-US" sz="36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91" y="5515177"/>
            <a:ext cx="818982" cy="11861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831" y="5951669"/>
            <a:ext cx="1178563" cy="6799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477" y="5723664"/>
            <a:ext cx="1157650" cy="9893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4472" y="6021944"/>
            <a:ext cx="1278911" cy="55751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2242" y="5740004"/>
            <a:ext cx="1012777" cy="103918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0080" y="5978179"/>
            <a:ext cx="1513751" cy="59107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7479" y="5966475"/>
            <a:ext cx="1278326" cy="659286"/>
          </a:xfrm>
          <a:prstGeom prst="rect">
            <a:avLst/>
          </a:prstGeom>
        </p:spPr>
      </p:pic>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66976" y="1917487"/>
            <a:ext cx="11450700" cy="4770496"/>
          </a:xfrm>
          <a:prstGeom prst="rect">
            <a:avLst/>
          </a:prstGeom>
          <a:noFill/>
          <a:ln>
            <a:noFill/>
          </a:ln>
        </p:spPr>
        <p:txBody>
          <a:bodyPr spcFirstLastPara="1" wrap="square" lIns="91425" tIns="45700" rIns="91425" bIns="45700" anchor="t" anchorCtr="0">
            <a:spAutoFit/>
          </a:bodyPr>
          <a:lstStyle/>
          <a:p>
            <a:pPr algn="just">
              <a:buClr>
                <a:srgbClr val="EC7320"/>
              </a:buClr>
              <a:buSzPts val="2400"/>
            </a:pPr>
            <a:r>
              <a:rPr lang="bg-BG" sz="2800" dirty="0" smtClean="0">
                <a:solidFill>
                  <a:schemeClr val="accent2">
                    <a:lumMod val="75000"/>
                  </a:schemeClr>
                </a:solidFill>
                <a:latin typeface="Helvetica Neue" panose="020B0604020202020204" charset="0"/>
                <a:ea typeface="Helvetica Neue"/>
              </a:rPr>
              <a:t>Заплахите на </a:t>
            </a:r>
            <a:r>
              <a:rPr lang="en-US" sz="2800" dirty="0" smtClean="0">
                <a:solidFill>
                  <a:schemeClr val="accent2">
                    <a:lumMod val="75000"/>
                  </a:schemeClr>
                </a:solidFill>
                <a:latin typeface="Helvetica Neue" panose="020B0604020202020204" charset="0"/>
                <a:ea typeface="Helvetica Neue"/>
              </a:rPr>
              <a:t>COVID-19</a:t>
            </a:r>
            <a:endParaRPr lang="en-US" sz="2800" dirty="0" smtClean="0">
              <a:solidFill>
                <a:schemeClr val="accent2">
                  <a:lumMod val="75000"/>
                </a:schemeClr>
              </a:solidFill>
              <a:latin typeface="Helvetica Neue" panose="020B0604020202020204" charset="0"/>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1" i="0" u="none" strike="noStrike" cap="none" dirty="0" smtClean="0">
                <a:solidFill>
                  <a:schemeClr val="tx1"/>
                </a:solidFill>
                <a:latin typeface="Helvetica Neue"/>
                <a:ea typeface="Helvetica Neue"/>
                <a:cs typeface="Helvetica Neue"/>
                <a:sym typeface="Helvetica Neue"/>
              </a:rPr>
              <a:t> </a:t>
            </a:r>
          </a:p>
          <a:p>
            <a:pPr marL="342900" lvl="0" indent="-342900" algn="just">
              <a:buClr>
                <a:srgbClr val="EC7320"/>
              </a:buClr>
              <a:buSzPts val="2400"/>
              <a:buFont typeface="Wingdings" panose="05000000000000000000" pitchFamily="2" charset="2"/>
              <a:buChar char="v"/>
            </a:pPr>
            <a:r>
              <a:rPr lang="en-US" sz="2000" dirty="0"/>
              <a:t>COVID-19 </a:t>
            </a:r>
            <a:r>
              <a:rPr lang="bg-BG" sz="2000" dirty="0" smtClean="0"/>
              <a:t>предизвика образователна криза, по целия свят правителства затваряха временно училища в опита си да въведат социална дистанция и да забавят предаването на вируса.</a:t>
            </a:r>
          </a:p>
          <a:p>
            <a:pPr lvl="0" algn="just">
              <a:buClr>
                <a:srgbClr val="EC7320"/>
              </a:buClr>
              <a:buSzPts val="2400"/>
            </a:pPr>
            <a:endParaRPr lang="en-US" sz="2000" dirty="0">
              <a:solidFill>
                <a:schemeClr val="tx1"/>
              </a:solidFill>
              <a:latin typeface="Helvetica Neue"/>
              <a:ea typeface="Helvetica Neue"/>
              <a:cs typeface="Helvetica Neue"/>
              <a:sym typeface="Helvetica Neue"/>
            </a:endParaRPr>
          </a:p>
          <a:p>
            <a:pPr marL="342900" indent="-342900" algn="just">
              <a:buClr>
                <a:srgbClr val="EC7320"/>
              </a:buClr>
              <a:buSzPts val="2400"/>
              <a:buFont typeface="Wingdings" panose="05000000000000000000" pitchFamily="2" charset="2"/>
              <a:buChar char="v"/>
            </a:pPr>
            <a:r>
              <a:rPr lang="bg-BG" sz="2000" dirty="0" smtClean="0"/>
              <a:t>По изчисления на ЮНЕСКО 60% от учениците в света са били засегнати или 19 милиарда ученици извън училище в 150 страни</a:t>
            </a:r>
            <a:r>
              <a:rPr lang="en-US" sz="2000" dirty="0" smtClean="0"/>
              <a:t>. </a:t>
            </a:r>
          </a:p>
          <a:p>
            <a:pPr marL="342900" indent="-342900" algn="just">
              <a:buClr>
                <a:srgbClr val="EC7320"/>
              </a:buClr>
              <a:buSzPts val="2400"/>
              <a:buFont typeface="Wingdings" panose="05000000000000000000" pitchFamily="2" charset="2"/>
              <a:buChar char="v"/>
            </a:pPr>
            <a:endParaRPr lang="en-US" sz="2000" dirty="0"/>
          </a:p>
          <a:p>
            <a:pPr marL="342900" indent="-342900" algn="just">
              <a:buClr>
                <a:srgbClr val="EC7320"/>
              </a:buClr>
              <a:buSzPts val="2400"/>
              <a:buFont typeface="Wingdings" panose="05000000000000000000" pitchFamily="2" charset="2"/>
              <a:buChar char="v"/>
            </a:pPr>
            <a:r>
              <a:rPr lang="bg-BG" sz="2000" dirty="0" smtClean="0"/>
              <a:t>Според научни изследвания загубата на достъп до образование не само намалява ученето в краткосрочен план, но също така увеличава нивата на отпадане от училище в дългосрочен план и намалява социално-икономическите възможности.</a:t>
            </a:r>
            <a:endParaRPr lang="en-US" sz="3600" b="1" i="0" u="none" strike="noStrike" cap="none" dirty="0">
              <a:solidFill>
                <a:srgbClr val="8A6600"/>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3600" b="1" dirty="0" smtClean="0">
              <a:solidFill>
                <a:srgbClr val="8A6600"/>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smtClean="0">
                <a:solidFill>
                  <a:schemeClr val="accent4"/>
                </a:solidFill>
                <a:latin typeface="Helvetica Neue"/>
                <a:ea typeface="Helvetica Neue"/>
                <a:cs typeface="Helvetica Neue"/>
                <a:sym typeface="Helvetica Neue"/>
              </a:rPr>
              <a:t>Заплахата от </a:t>
            </a:r>
            <a:r>
              <a:rPr lang="en-GB" sz="2000" b="1" dirty="0" smtClean="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chemeClr val="dk1"/>
              </a:buClr>
              <a:buSzPts val="4800"/>
              <a:buFont typeface="Arial"/>
              <a:buNone/>
            </a:pP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435616"/>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66976" y="1917487"/>
            <a:ext cx="11450700" cy="4555053"/>
          </a:xfrm>
          <a:prstGeom prst="rect">
            <a:avLst/>
          </a:prstGeom>
          <a:noFill/>
          <a:ln>
            <a:noFill/>
          </a:ln>
        </p:spPr>
        <p:txBody>
          <a:bodyPr spcFirstLastPara="1" wrap="square" lIns="91425" tIns="45700" rIns="91425" bIns="45700" anchor="t" anchorCtr="0">
            <a:spAutoFit/>
          </a:bodyPr>
          <a:lstStyle/>
          <a:p>
            <a:pPr>
              <a:buClr>
                <a:srgbClr val="EC7320"/>
              </a:buClr>
              <a:buSzPts val="2400"/>
            </a:pPr>
            <a:r>
              <a:rPr lang="bg-BG" sz="2800" dirty="0" smtClean="0">
                <a:solidFill>
                  <a:schemeClr val="accent2">
                    <a:lumMod val="75000"/>
                  </a:schemeClr>
                </a:solidFill>
                <a:latin typeface="Helvetica Neue" panose="020B0604020202020204" charset="0"/>
              </a:rPr>
              <a:t>Влиянието на пандемията</a:t>
            </a:r>
            <a:endParaRPr lang="en-US" sz="2800" dirty="0">
              <a:solidFill>
                <a:schemeClr val="accent2">
                  <a:lumMod val="75000"/>
                </a:schemeClr>
              </a:solidFill>
              <a:latin typeface="Helvetica Neue" panose="020B0604020202020204" charset="0"/>
            </a:endParaRPr>
          </a:p>
          <a:p>
            <a:pPr lvl="0">
              <a:buClr>
                <a:srgbClr val="EC7320"/>
              </a:buClr>
              <a:buSzPts val="2400"/>
            </a:pPr>
            <a:endParaRPr lang="en-US" sz="2000" dirty="0" smtClean="0">
              <a:solidFill>
                <a:schemeClr val="tx1"/>
              </a:solidFill>
              <a:latin typeface="Helvetica Neue"/>
              <a:ea typeface="Helvetica Neue"/>
              <a:cs typeface="Helvetica Neue"/>
              <a:sym typeface="Helvetica Neue"/>
            </a:endParaRPr>
          </a:p>
          <a:p>
            <a:pPr lvl="0">
              <a:buClr>
                <a:srgbClr val="EC7320"/>
              </a:buClr>
              <a:buSzPts val="2400"/>
            </a:pPr>
            <a:r>
              <a:rPr lang="bg-BG" sz="2000" b="1" dirty="0" smtClean="0">
                <a:latin typeface="Helvetica Neue" panose="020B0604020202020204" charset="0"/>
              </a:rPr>
              <a:t>Уязвимите деца</a:t>
            </a:r>
            <a:endParaRPr lang="en-US" sz="2000" b="1" dirty="0" smtClean="0">
              <a:latin typeface="Helvetica Neue" panose="020B0604020202020204" charset="0"/>
            </a:endParaRPr>
          </a:p>
          <a:p>
            <a:pPr lvl="0">
              <a:buClr>
                <a:srgbClr val="EC7320"/>
              </a:buClr>
              <a:buSzPts val="2400"/>
            </a:pPr>
            <a:endParaRPr lang="en-US" sz="2000" b="1" dirty="0">
              <a:latin typeface="Helvetica Neue" panose="020B0604020202020204" charset="0"/>
            </a:endParaRPr>
          </a:p>
          <a:p>
            <a:pPr marL="631825" lvl="0" indent="-342900">
              <a:buClr>
                <a:srgbClr val="EC7320"/>
              </a:buClr>
              <a:buSzPts val="2400"/>
              <a:buFont typeface="Courier New" panose="02070309020205020404" pitchFamily="49" charset="0"/>
              <a:buChar char="o"/>
            </a:pPr>
            <a:r>
              <a:rPr lang="bg-BG" sz="2000" dirty="0" smtClean="0">
                <a:latin typeface="Helvetica Neue" panose="020B0604020202020204" charset="0"/>
              </a:rPr>
              <a:t>имат по малко възможности да учат от вкъщи</a:t>
            </a:r>
            <a:r>
              <a:rPr lang="en-US" sz="2000" dirty="0" smtClean="0">
                <a:latin typeface="Helvetica Neue" panose="020B0604020202020204" charset="0"/>
              </a:rPr>
              <a:t>;</a:t>
            </a:r>
          </a:p>
          <a:p>
            <a:pPr marL="631825" lvl="0" indent="-342900">
              <a:lnSpc>
                <a:spcPct val="150000"/>
              </a:lnSpc>
              <a:buClr>
                <a:srgbClr val="EC7320"/>
              </a:buClr>
              <a:buSzPts val="2400"/>
              <a:buFont typeface="Courier New" panose="02070309020205020404" pitchFamily="49" charset="0"/>
              <a:buChar char="o"/>
            </a:pPr>
            <a:r>
              <a:rPr lang="bg-BG" sz="2000" dirty="0" smtClean="0">
                <a:latin typeface="Helvetica Neue" panose="020B0604020202020204" charset="0"/>
              </a:rPr>
              <a:t>са изправени пред по-голям риск да бъда експлоатирани</a:t>
            </a:r>
            <a:r>
              <a:rPr lang="en-US" sz="2000" dirty="0" smtClean="0">
                <a:latin typeface="Helvetica Neue" panose="020B0604020202020204" charset="0"/>
              </a:rPr>
              <a:t>;</a:t>
            </a:r>
            <a:endParaRPr lang="bg-BG" sz="2000" dirty="0">
              <a:latin typeface="Helvetica Neue" panose="020B0604020202020204" charset="0"/>
            </a:endParaRPr>
          </a:p>
          <a:p>
            <a:pPr marL="631825" lvl="0" indent="-342900">
              <a:lnSpc>
                <a:spcPct val="150000"/>
              </a:lnSpc>
              <a:buClr>
                <a:srgbClr val="EC7320"/>
              </a:buClr>
              <a:buSzPts val="2400"/>
              <a:buFont typeface="Courier New" panose="02070309020205020404" pitchFamily="49" charset="0"/>
              <a:buChar char="o"/>
            </a:pPr>
            <a:r>
              <a:rPr lang="bg-BG" sz="2000" dirty="0">
                <a:latin typeface="Helvetica Neue" panose="020B0604020202020204" charset="0"/>
              </a:rPr>
              <a:t>м</a:t>
            </a:r>
            <a:r>
              <a:rPr lang="bg-BG" sz="2000" dirty="0" smtClean="0">
                <a:latin typeface="Helvetica Neue" panose="020B0604020202020204" charset="0"/>
              </a:rPr>
              <a:t>оже да нямат необходимата храна при липса на достъп до безплатно или осигурено хранене и може да останат недохранени;</a:t>
            </a:r>
            <a:endParaRPr lang="en-US" sz="2000" dirty="0" smtClean="0">
              <a:solidFill>
                <a:schemeClr val="tx1"/>
              </a:solidFill>
              <a:latin typeface="Helvetica Neue" panose="020B0604020202020204" charset="0"/>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i="0" u="none" strike="noStrike" cap="none" dirty="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endParaRPr lang="en-US" sz="3600" b="1" dirty="0" smtClean="0">
              <a:solidFill>
                <a:srgbClr val="8A6600"/>
              </a:solidFill>
              <a:latin typeface="Helvetica Neue"/>
              <a:ea typeface="Helvetica Neue"/>
              <a:cs typeface="Helvetica Neue"/>
              <a:sym typeface="Helvetica Neue"/>
            </a:endParaRPr>
          </a:p>
          <a:p>
            <a:pPr marR="0" lvl="0" algn="l"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Заплахата от </a:t>
            </a:r>
            <a:r>
              <a:rPr lang="en-GB" sz="2000" b="1" dirty="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64534802"/>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27134" y="1652792"/>
            <a:ext cx="11450700" cy="3170058"/>
          </a:xfrm>
          <a:prstGeom prst="rect">
            <a:avLst/>
          </a:prstGeom>
          <a:noFill/>
          <a:ln>
            <a:noFill/>
          </a:ln>
        </p:spPr>
        <p:txBody>
          <a:bodyPr spcFirstLastPara="1" wrap="square" lIns="91425" tIns="45700" rIns="91425" bIns="45700" anchor="t" anchorCtr="0">
            <a:spAutoFit/>
          </a:bodyPr>
          <a:lstStyle/>
          <a:p>
            <a:pPr algn="just">
              <a:buClr>
                <a:srgbClr val="EC7320"/>
              </a:buClr>
              <a:buSzPts val="2400"/>
            </a:pPr>
            <a:r>
              <a:rPr lang="bg-BG" sz="2000" dirty="0" smtClean="0">
                <a:solidFill>
                  <a:schemeClr val="accent2">
                    <a:lumMod val="75000"/>
                  </a:schemeClr>
                </a:solidFill>
                <a:latin typeface="Helvetica Neue" panose="020B0604020202020204" charset="0"/>
              </a:rPr>
              <a:t>Предизвикателства на дистанционното учене пред учениците с увреждания и/или допълнителни образователни потребности: </a:t>
            </a:r>
            <a:endParaRPr lang="en-US" sz="2000" b="1" dirty="0" smtClean="0">
              <a:latin typeface="Helvetica Neue" panose="020B0604020202020204" charset="0"/>
            </a:endParaRPr>
          </a:p>
          <a:p>
            <a:pPr marL="682625" indent="-342900" algn="just">
              <a:buClr>
                <a:srgbClr val="EC7320"/>
              </a:buClr>
              <a:buSzPts val="2400"/>
              <a:buFont typeface="Courier New" panose="02070309020205020404" pitchFamily="49" charset="0"/>
              <a:buChar char="o"/>
            </a:pPr>
            <a:r>
              <a:rPr lang="bg-BG" sz="2000" dirty="0">
                <a:latin typeface="Helvetica Neue" panose="020B0604020202020204" charset="0"/>
              </a:rPr>
              <a:t>з</a:t>
            </a:r>
            <a:r>
              <a:rPr lang="bg-BG" sz="2000" dirty="0" smtClean="0">
                <a:latin typeface="Helvetica Neue" panose="020B0604020202020204" charset="0"/>
              </a:rPr>
              <a:t>атруднения за работа с технологии</a:t>
            </a:r>
            <a:endParaRPr lang="en-US" sz="2000" dirty="0" smtClean="0">
              <a:latin typeface="Helvetica Neue" panose="020B0604020202020204" charset="0"/>
            </a:endParaRPr>
          </a:p>
          <a:p>
            <a:pPr marL="682625" indent="-342900" algn="just">
              <a:buClr>
                <a:srgbClr val="EC7320"/>
              </a:buClr>
              <a:buSzPts val="2400"/>
              <a:buFont typeface="Courier New" panose="02070309020205020404" pitchFamily="49" charset="0"/>
              <a:buChar char="o"/>
            </a:pPr>
            <a:r>
              <a:rPr lang="bg-BG" sz="2000" dirty="0">
                <a:latin typeface="Helvetica Neue" panose="020B0604020202020204" charset="0"/>
              </a:rPr>
              <a:t>н</a:t>
            </a:r>
            <a:r>
              <a:rPr lang="bg-BG" sz="2000" dirty="0" smtClean="0">
                <a:latin typeface="Helvetica Neue" panose="020B0604020202020204" charset="0"/>
              </a:rPr>
              <a:t>амален достъп до образователна подкрепа и индивидуална работа</a:t>
            </a:r>
          </a:p>
          <a:p>
            <a:pPr marL="682625" indent="-342900" algn="just">
              <a:buClr>
                <a:srgbClr val="EC7320"/>
              </a:buClr>
              <a:buSzPts val="2400"/>
              <a:buFont typeface="Courier New" panose="02070309020205020404" pitchFamily="49" charset="0"/>
              <a:buChar char="o"/>
            </a:pPr>
            <a:r>
              <a:rPr lang="bg-BG" sz="2000" dirty="0" smtClean="0">
                <a:latin typeface="Helvetica Neue" panose="020B0604020202020204" charset="0"/>
              </a:rPr>
              <a:t>загуба на социални връзки</a:t>
            </a:r>
          </a:p>
          <a:p>
            <a:pPr marL="682625" indent="-342900" algn="just">
              <a:buClr>
                <a:srgbClr val="EC7320"/>
              </a:buClr>
              <a:buSzPts val="2400"/>
              <a:buFont typeface="Courier New" panose="02070309020205020404" pitchFamily="49" charset="0"/>
              <a:buChar char="o"/>
            </a:pPr>
            <a:r>
              <a:rPr lang="bg-BG" sz="2000" dirty="0">
                <a:latin typeface="Helvetica Neue" panose="020B0604020202020204" charset="0"/>
              </a:rPr>
              <a:t>м</a:t>
            </a:r>
            <a:r>
              <a:rPr lang="bg-BG" sz="2000" dirty="0" smtClean="0">
                <a:latin typeface="Helvetica Neue" panose="020B0604020202020204" charset="0"/>
              </a:rPr>
              <a:t>ного ресурси са недостъпни за слепите или глухите дори когато съществуват необходимите технологии</a:t>
            </a:r>
          </a:p>
          <a:p>
            <a:pPr marL="682625" indent="-342900" algn="just">
              <a:buClr>
                <a:srgbClr val="EC7320"/>
              </a:buClr>
              <a:buSzPts val="2400"/>
              <a:buFont typeface="Courier New" panose="02070309020205020404" pitchFamily="49" charset="0"/>
              <a:buChar char="o"/>
            </a:pPr>
            <a:r>
              <a:rPr lang="bg-BG" sz="2000" dirty="0">
                <a:latin typeface="Helvetica Neue" panose="020B0604020202020204" charset="0"/>
              </a:rPr>
              <a:t>д</a:t>
            </a:r>
            <a:r>
              <a:rPr lang="bg-BG" sz="2000" dirty="0" smtClean="0">
                <a:latin typeface="Helvetica Neue" panose="020B0604020202020204" charset="0"/>
              </a:rPr>
              <a:t>ецата с дефицит на вниманието, </a:t>
            </a:r>
            <a:r>
              <a:rPr lang="bg-BG" sz="2000" dirty="0" err="1" smtClean="0">
                <a:latin typeface="Helvetica Neue" panose="020B0604020202020204" charset="0"/>
              </a:rPr>
              <a:t>хиперактивно</a:t>
            </a:r>
            <a:r>
              <a:rPr lang="bg-BG" sz="2000" dirty="0" smtClean="0">
                <a:latin typeface="Helvetica Neue" panose="020B0604020202020204" charset="0"/>
              </a:rPr>
              <a:t> разстройство или децата с висока чувствителност към промяна като тези от </a:t>
            </a:r>
            <a:r>
              <a:rPr lang="bg-BG" sz="2000" dirty="0" err="1" smtClean="0">
                <a:latin typeface="Helvetica Neue" panose="020B0604020202020204" charset="0"/>
              </a:rPr>
              <a:t>аутистичния</a:t>
            </a:r>
            <a:r>
              <a:rPr lang="bg-BG" sz="2000" dirty="0" smtClean="0">
                <a:latin typeface="Helvetica Neue" panose="020B0604020202020204" charset="0"/>
              </a:rPr>
              <a:t> спектър, може да имат големи затруднения да работят самостоятелно пред компютър</a:t>
            </a:r>
            <a:endParaRPr lang="en-US" sz="2000" dirty="0" smtClean="0">
              <a:solidFill>
                <a:schemeClr val="tx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Заплахата от </a:t>
            </a:r>
            <a:r>
              <a:rPr lang="en-GB" sz="2000" b="1" dirty="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2494547" y="5054786"/>
            <a:ext cx="9170466" cy="646331"/>
          </a:xfrm>
          <a:prstGeom prst="rect">
            <a:avLst/>
          </a:prstGeom>
        </p:spPr>
        <p:txBody>
          <a:bodyPr wrap="square">
            <a:spAutoFit/>
          </a:bodyPr>
          <a:lstStyle/>
          <a:p>
            <a:pPr algn="just">
              <a:buClr>
                <a:srgbClr val="EC7320"/>
              </a:buClr>
              <a:buSzPts val="2400"/>
            </a:pPr>
            <a:r>
              <a:rPr lang="bg-BG" sz="1800" i="1" dirty="0" smtClean="0">
                <a:solidFill>
                  <a:schemeClr val="accent2">
                    <a:lumMod val="75000"/>
                  </a:schemeClr>
                </a:solidFill>
                <a:latin typeface="Helvetica Neue" panose="020B0604020202020204" charset="0"/>
              </a:rPr>
              <a:t>Помислете и споделете</a:t>
            </a:r>
            <a:r>
              <a:rPr lang="en-US" sz="1800" dirty="0" smtClean="0">
                <a:solidFill>
                  <a:schemeClr val="accent2">
                    <a:lumMod val="75000"/>
                  </a:schemeClr>
                </a:solidFill>
                <a:latin typeface="Helvetica Neue" panose="020B0604020202020204" charset="0"/>
              </a:rPr>
              <a:t>: </a:t>
            </a:r>
            <a:r>
              <a:rPr lang="bg-BG" sz="1800" dirty="0" smtClean="0">
                <a:solidFill>
                  <a:srgbClr val="00B0F0"/>
                </a:solidFill>
                <a:latin typeface="Helvetica Neue" panose="020B0604020202020204" charset="0"/>
              </a:rPr>
              <a:t>Помислете за преживяванията си свързани с </a:t>
            </a:r>
            <a:r>
              <a:rPr lang="en-US" sz="1800" dirty="0" smtClean="0">
                <a:solidFill>
                  <a:srgbClr val="00B0F0"/>
                </a:solidFill>
                <a:latin typeface="Helvetica Neue" panose="020B0604020202020204" charset="0"/>
              </a:rPr>
              <a:t>Covid19 </a:t>
            </a:r>
            <a:r>
              <a:rPr lang="bg-BG" sz="1800" dirty="0" smtClean="0">
                <a:solidFill>
                  <a:srgbClr val="00B0F0"/>
                </a:solidFill>
                <a:latin typeface="Helvetica Neue" panose="020B0604020202020204" charset="0"/>
              </a:rPr>
              <a:t>и изберете едно от тези предизвикателства</a:t>
            </a:r>
            <a:r>
              <a:rPr lang="en-US" sz="1800" dirty="0" smtClean="0">
                <a:solidFill>
                  <a:srgbClr val="00B0F0"/>
                </a:solidFill>
                <a:latin typeface="Helvetica Neue" panose="020B0604020202020204" charset="0"/>
              </a:rPr>
              <a:t>. </a:t>
            </a:r>
            <a:r>
              <a:rPr lang="bg-BG" sz="1800" dirty="0" smtClean="0">
                <a:solidFill>
                  <a:srgbClr val="00B0F0"/>
                </a:solidFill>
                <a:latin typeface="Helvetica Neue" panose="020B0604020202020204" charset="0"/>
              </a:rPr>
              <a:t>Успяхте ли тогава да се справите</a:t>
            </a:r>
            <a:r>
              <a:rPr lang="en-US" sz="1800" dirty="0" smtClean="0">
                <a:solidFill>
                  <a:srgbClr val="00B0F0"/>
                </a:solidFill>
                <a:latin typeface="Helvetica Neue" panose="020B0604020202020204" charset="0"/>
              </a:rPr>
              <a:t>? </a:t>
            </a:r>
            <a:r>
              <a:rPr lang="bg-BG" sz="1800" dirty="0" smtClean="0">
                <a:solidFill>
                  <a:srgbClr val="00B0F0"/>
                </a:solidFill>
                <a:latin typeface="Helvetica Neue" panose="020B0604020202020204" charset="0"/>
              </a:rPr>
              <a:t>Как</a:t>
            </a:r>
            <a:r>
              <a:rPr lang="en-US" sz="1800" dirty="0" smtClean="0">
                <a:solidFill>
                  <a:srgbClr val="00B0F0"/>
                </a:solidFill>
                <a:latin typeface="Helvetica Neue" panose="020B0604020202020204" charset="0"/>
              </a:rPr>
              <a:t>?</a:t>
            </a:r>
            <a:endParaRPr lang="en-US" sz="1800" dirty="0">
              <a:solidFill>
                <a:srgbClr val="00B0F0"/>
              </a:solidFill>
              <a:latin typeface="Helvetica Neue" panose="020B060402020202020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847" t="28905" r="28652" b="17848"/>
          <a:stretch/>
        </p:blipFill>
        <p:spPr>
          <a:xfrm>
            <a:off x="622539" y="4874482"/>
            <a:ext cx="1964853" cy="1188205"/>
          </a:xfrm>
          <a:prstGeom prst="rect">
            <a:avLst/>
          </a:prstGeom>
        </p:spPr>
      </p:pic>
    </p:spTree>
    <p:extLst>
      <p:ext uri="{BB962C8B-B14F-4D97-AF65-F5344CB8AC3E}">
        <p14:creationId xmlns:p14="http://schemas.microsoft.com/office/powerpoint/2010/main" val="3715466705"/>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35802" y="1691345"/>
            <a:ext cx="11450700" cy="3600945"/>
          </a:xfrm>
          <a:prstGeom prst="rect">
            <a:avLst/>
          </a:prstGeom>
          <a:noFill/>
          <a:ln>
            <a:noFill/>
          </a:ln>
        </p:spPr>
        <p:txBody>
          <a:bodyPr spcFirstLastPara="1" wrap="square" lIns="91425" tIns="45700" rIns="91425" bIns="45700" anchor="t" anchorCtr="0">
            <a:spAutoFit/>
          </a:bodyPr>
          <a:lstStyle/>
          <a:p>
            <a:pPr algn="just">
              <a:buClr>
                <a:srgbClr val="EC7320"/>
              </a:buClr>
              <a:buSzPts val="2400"/>
            </a:pPr>
            <a:r>
              <a:rPr lang="en-US" sz="2800" dirty="0" smtClean="0">
                <a:solidFill>
                  <a:schemeClr val="accent2">
                    <a:lumMod val="75000"/>
                  </a:schemeClr>
                </a:solidFill>
                <a:latin typeface="Helvetica Neue" panose="020B0604020202020204" charset="0"/>
              </a:rPr>
              <a:t>Covid-19, </a:t>
            </a:r>
            <a:r>
              <a:rPr lang="bg-BG" sz="2800" dirty="0" smtClean="0">
                <a:solidFill>
                  <a:schemeClr val="accent2">
                    <a:lumMod val="75000"/>
                  </a:schemeClr>
                </a:solidFill>
                <a:latin typeface="Helvetica Neue" panose="020B0604020202020204" charset="0"/>
              </a:rPr>
              <a:t>социална изолация и дистанционно обучение</a:t>
            </a:r>
            <a:endParaRPr lang="en-US" sz="2800" dirty="0" smtClean="0">
              <a:solidFill>
                <a:schemeClr val="accent2">
                  <a:lumMod val="75000"/>
                </a:schemeClr>
              </a:solidFill>
              <a:latin typeface="Helvetica Neue" panose="020B0604020202020204" charset="0"/>
            </a:endParaRPr>
          </a:p>
          <a:p>
            <a:pPr algn="just">
              <a:buClr>
                <a:srgbClr val="EC7320"/>
              </a:buClr>
              <a:buSzPts val="2400"/>
            </a:pPr>
            <a:endParaRPr lang="en-US" sz="2400" dirty="0" smtClean="0">
              <a:solidFill>
                <a:schemeClr val="tx1"/>
              </a:solidFill>
              <a:latin typeface="Helvetica Neue" panose="020B0604020202020204" charset="0"/>
            </a:endParaRPr>
          </a:p>
          <a:p>
            <a:pPr marL="631825" indent="-342900" algn="just">
              <a:buClr>
                <a:srgbClr val="EC7320"/>
              </a:buClr>
              <a:buSzPts val="2400"/>
              <a:buFont typeface="Wingdings" panose="05000000000000000000" pitchFamily="2" charset="2"/>
              <a:buChar char="v"/>
            </a:pPr>
            <a:r>
              <a:rPr lang="bg-BG" sz="2000" dirty="0" smtClean="0">
                <a:solidFill>
                  <a:schemeClr val="tx1"/>
                </a:solidFill>
                <a:latin typeface="Helvetica Neue" panose="020B0604020202020204" charset="0"/>
              </a:rPr>
              <a:t>Пандемията повиши риска маргинализираните ученици още повече да се отдалечат от образованието и да отпаднат от училище на по-ранен етап.</a:t>
            </a:r>
          </a:p>
          <a:p>
            <a:pPr marL="631825" indent="-342900" algn="just">
              <a:buClr>
                <a:srgbClr val="EC7320"/>
              </a:buClr>
              <a:buSzPts val="2400"/>
              <a:buFont typeface="Wingdings" panose="05000000000000000000" pitchFamily="2" charset="2"/>
              <a:buChar char="v"/>
            </a:pPr>
            <a:r>
              <a:rPr lang="bg-BG" sz="2000" dirty="0" err="1" smtClean="0">
                <a:solidFill>
                  <a:schemeClr val="tx1"/>
                </a:solidFill>
                <a:latin typeface="Helvetica Neue" panose="020B0604020202020204" charset="0"/>
              </a:rPr>
              <a:t>Самоизолацията</a:t>
            </a:r>
            <a:r>
              <a:rPr lang="bg-BG" sz="2000" dirty="0" smtClean="0">
                <a:solidFill>
                  <a:schemeClr val="tx1"/>
                </a:solidFill>
                <a:latin typeface="Helvetica Neue" panose="020B0604020202020204" charset="0"/>
              </a:rPr>
              <a:t> и социалната дистанция подложи някои деца на по-голям риск, включително стигма и дискриминация, ограничен достъп до качествено здравеопазване, семейно насилие, небрежност или тормоз, изложено на риск от бедност домакинство и др.</a:t>
            </a:r>
            <a:endParaRPr lang="en-US" sz="2000" dirty="0" smtClean="0">
              <a:solidFill>
                <a:schemeClr val="tx1"/>
              </a:solidFill>
              <a:latin typeface="Helvetica Neue" panose="020B0604020202020204" charset="0"/>
            </a:endParaRPr>
          </a:p>
          <a:p>
            <a:pPr marL="631825" indent="-342900" algn="just">
              <a:buClr>
                <a:srgbClr val="EC7320"/>
              </a:buClr>
              <a:buSzPts val="2400"/>
              <a:buFont typeface="Wingdings" panose="05000000000000000000" pitchFamily="2" charset="2"/>
              <a:buChar char="v"/>
            </a:pPr>
            <a:r>
              <a:rPr lang="bg-BG" sz="2000" dirty="0" smtClean="0">
                <a:latin typeface="Helvetica Neue" panose="020B0604020202020204" charset="0"/>
              </a:rPr>
              <a:t>Родителите станаха основните фигури в образованието на децата си</a:t>
            </a:r>
            <a:endParaRPr lang="en-US" sz="2000" b="1" i="0" u="none" strike="noStrike" cap="none" dirty="0" smtClean="0">
              <a:solidFill>
                <a:srgbClr val="8A6600"/>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endParaRPr lang="en-US" sz="3600" b="1" dirty="0" smtClean="0">
              <a:solidFill>
                <a:srgbClr val="8A6600"/>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Заплахата от </a:t>
            </a:r>
            <a:r>
              <a:rPr lang="en-GB" sz="2000" b="1" dirty="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86992110"/>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23783" y="1891874"/>
            <a:ext cx="11481098" cy="2800726"/>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bg-BG" sz="2800" dirty="0" smtClean="0">
                <a:solidFill>
                  <a:schemeClr val="accent2">
                    <a:lumMod val="75000"/>
                  </a:schemeClr>
                </a:solidFill>
                <a:latin typeface="Helvetica Neue"/>
                <a:ea typeface="Helvetica Neue"/>
                <a:cs typeface="Helvetica Neue"/>
                <a:sym typeface="Helvetica Neue"/>
              </a:rPr>
              <a:t>Ключови услуги ограничени или прекратени </a:t>
            </a:r>
            <a:br>
              <a:rPr lang="bg-BG" sz="2800" dirty="0" smtClean="0">
                <a:solidFill>
                  <a:schemeClr val="accent2">
                    <a:lumMod val="75000"/>
                  </a:schemeClr>
                </a:solidFill>
                <a:latin typeface="Helvetica Neue"/>
                <a:ea typeface="Helvetica Neue"/>
                <a:cs typeface="Helvetica Neue"/>
                <a:sym typeface="Helvetica Neue"/>
              </a:rPr>
            </a:br>
            <a:r>
              <a:rPr lang="bg-BG" sz="2800" dirty="0" smtClean="0">
                <a:solidFill>
                  <a:schemeClr val="accent2">
                    <a:lumMod val="75000"/>
                  </a:schemeClr>
                </a:solidFill>
                <a:latin typeface="Helvetica Neue"/>
                <a:ea typeface="Helvetica Neue"/>
                <a:cs typeface="Helvetica Neue"/>
                <a:sym typeface="Helvetica Neue"/>
              </a:rPr>
              <a:t>поради затваряне на училищата</a:t>
            </a:r>
          </a:p>
          <a:p>
            <a:pPr lvl="0" algn="just">
              <a:buClr>
                <a:srgbClr val="EC7320"/>
              </a:buClr>
              <a:buSzPts val="2400"/>
            </a:pPr>
            <a:endParaRPr lang="en-US" sz="2000" b="1" dirty="0" smtClean="0">
              <a:solidFill>
                <a:schemeClr val="accent2">
                  <a:lumMod val="75000"/>
                </a:schemeClr>
              </a:solidFill>
              <a:latin typeface="Helvetica Neue"/>
              <a:ea typeface="Helvetica Neue"/>
              <a:cs typeface="Helvetica Neue"/>
              <a:sym typeface="Helvetica Neue"/>
            </a:endParaRPr>
          </a:p>
          <a:p>
            <a:pPr marL="682625" lvl="0" indent="-342900" algn="just">
              <a:buClr>
                <a:srgbClr val="EC7320"/>
              </a:buClr>
              <a:buSzPts val="2400"/>
              <a:buFont typeface="Courier New" panose="02070309020205020404" pitchFamily="49" charset="0"/>
              <a:buChar char="o"/>
            </a:pPr>
            <a:r>
              <a:rPr lang="bg-BG" sz="2000" dirty="0" smtClean="0">
                <a:latin typeface="Helvetica Neue" panose="020B0604020202020204" charset="0"/>
              </a:rPr>
              <a:t>достъп до хранене в училище и програми за детски хранителни добавки</a:t>
            </a:r>
          </a:p>
          <a:p>
            <a:pPr marL="682625" lvl="0" indent="-342900" algn="just">
              <a:buClr>
                <a:srgbClr val="EC7320"/>
              </a:buClr>
              <a:buSzPts val="2400"/>
              <a:buFont typeface="Courier New" panose="02070309020205020404" pitchFamily="49" charset="0"/>
              <a:buChar char="o"/>
            </a:pPr>
            <a:r>
              <a:rPr lang="bg-BG" sz="2000" dirty="0" smtClean="0">
                <a:latin typeface="Helvetica Neue" panose="020B0604020202020204" charset="0"/>
              </a:rPr>
              <a:t>достъп до специализирана или рехабилитационна грижа</a:t>
            </a:r>
            <a:endParaRPr lang="en-US" sz="2000" dirty="0" smtClean="0">
              <a:latin typeface="Helvetica Neue" panose="020B0604020202020204" charset="0"/>
            </a:endParaRPr>
          </a:p>
          <a:p>
            <a:pPr marL="682625" lvl="0" indent="-342900" algn="just">
              <a:buClr>
                <a:srgbClr val="EC7320"/>
              </a:buClr>
              <a:buSzPts val="2400"/>
              <a:buFont typeface="Courier New" panose="02070309020205020404" pitchFamily="49" charset="0"/>
              <a:buChar char="o"/>
            </a:pPr>
            <a:r>
              <a:rPr lang="bg-BG" sz="2000" dirty="0" smtClean="0">
                <a:solidFill>
                  <a:schemeClr val="tx1"/>
                </a:solidFill>
                <a:latin typeface="Helvetica Neue" panose="020B0604020202020204" charset="0"/>
                <a:ea typeface="Helvetica Neue"/>
                <a:cs typeface="Helvetica Neue"/>
                <a:sym typeface="Helvetica Neue"/>
              </a:rPr>
              <a:t>достъп до официална умствена и психологична помощ, които често се предоставят в училище</a:t>
            </a:r>
            <a:endParaRPr lang="en-US" sz="2000" dirty="0" smtClean="0">
              <a:solidFill>
                <a:schemeClr val="tx1"/>
              </a:solidFill>
              <a:latin typeface="Helvetica Neue" panose="020B0604020202020204" charset="0"/>
              <a:ea typeface="Helvetica Neue"/>
              <a:cs typeface="Helvetica Neue"/>
              <a:sym typeface="Helvetica Neue"/>
            </a:endParaRPr>
          </a:p>
          <a:p>
            <a:pPr marL="682625" lvl="0" indent="-342900" algn="just">
              <a:buClr>
                <a:srgbClr val="EC7320"/>
              </a:buClr>
              <a:buSzPts val="2400"/>
              <a:buFont typeface="Courier New" panose="02070309020205020404" pitchFamily="49" charset="0"/>
              <a:buChar char="o"/>
            </a:pPr>
            <a:r>
              <a:rPr lang="bg-BG" sz="2000" dirty="0">
                <a:solidFill>
                  <a:schemeClr val="tx1"/>
                </a:solidFill>
                <a:latin typeface="Helvetica Neue" panose="020B0604020202020204" charset="0"/>
                <a:ea typeface="Helvetica Neue"/>
                <a:cs typeface="Helvetica Neue"/>
                <a:sym typeface="Helvetica Neue"/>
              </a:rPr>
              <a:t>о</a:t>
            </a:r>
            <a:r>
              <a:rPr lang="bg-BG" sz="2000" dirty="0" smtClean="0">
                <a:solidFill>
                  <a:schemeClr val="tx1"/>
                </a:solidFill>
                <a:latin typeface="Helvetica Neue" panose="020B0604020202020204" charset="0"/>
                <a:ea typeface="Helvetica Neue"/>
                <a:cs typeface="Helvetica Neue"/>
                <a:sym typeface="Helvetica Neue"/>
              </a:rPr>
              <a:t>бществено благоустройство и гаранции</a:t>
            </a:r>
            <a:endParaRPr lang="en-US" sz="2000" dirty="0" smtClean="0">
              <a:solidFill>
                <a:schemeClr val="tx1"/>
              </a:solidFill>
              <a:latin typeface="Helvetica Neue" panose="020B0604020202020204" charset="0"/>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Заплахата от </a:t>
            </a:r>
            <a:r>
              <a:rPr lang="en-GB" sz="2000" b="1" dirty="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45294614"/>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54181" y="1891874"/>
            <a:ext cx="11450700" cy="236983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800" i="0" u="none" strike="noStrike" cap="none" dirty="0" smtClean="0">
                <a:solidFill>
                  <a:schemeClr val="accent2">
                    <a:lumMod val="75000"/>
                  </a:schemeClr>
                </a:solidFill>
                <a:latin typeface="Helvetica Neue"/>
                <a:ea typeface="Helvetica Neue"/>
                <a:cs typeface="Helvetica Neue"/>
                <a:sym typeface="Helvetica Neue"/>
              </a:rPr>
              <a:t>Идентифицирани приоритети по време на пандемията</a:t>
            </a:r>
          </a:p>
          <a:p>
            <a:pPr marR="0" lvl="0" algn="l" rtl="0">
              <a:lnSpc>
                <a:spcPct val="100000"/>
              </a:lnSpc>
              <a:spcBef>
                <a:spcPts val="0"/>
              </a:spcBef>
              <a:spcAft>
                <a:spcPts val="0"/>
              </a:spcAft>
              <a:buClr>
                <a:srgbClr val="EC7320"/>
              </a:buClr>
              <a:buSzPts val="2400"/>
            </a:pPr>
            <a:endParaRPr lang="en-US" sz="2000" b="1" dirty="0">
              <a:solidFill>
                <a:srgbClr val="0070C0"/>
              </a:solidFill>
              <a:latin typeface="Helvetica Neue"/>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bg-BG" sz="2000" dirty="0" smtClean="0">
                <a:solidFill>
                  <a:schemeClr val="tx1"/>
                </a:solidFill>
                <a:latin typeface="Helvetica Neue" panose="020B0604020202020204" charset="0"/>
                <a:ea typeface="Helvetica Neue"/>
                <a:cs typeface="Helvetica Neue"/>
                <a:sym typeface="Helvetica Neue"/>
              </a:rPr>
              <a:t>Справедливост и приобщаване</a:t>
            </a:r>
            <a:endParaRPr lang="en-US" sz="2000" dirty="0">
              <a:solidFill>
                <a:schemeClr val="tx1"/>
              </a:solidFill>
              <a:latin typeface="Helvetica Neue" panose="020B0604020202020204" charset="0"/>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bg-BG" sz="2000" dirty="0" smtClean="0">
                <a:solidFill>
                  <a:schemeClr val="tx1"/>
                </a:solidFill>
                <a:latin typeface="Helvetica Neue" panose="020B0604020202020204" charset="0"/>
                <a:ea typeface="Helvetica Neue"/>
                <a:cs typeface="Helvetica Neue"/>
                <a:sym typeface="Helvetica Neue"/>
              </a:rPr>
              <a:t>Качество и приложимост</a:t>
            </a:r>
            <a:endParaRPr lang="en-US" sz="2000" dirty="0">
              <a:solidFill>
                <a:schemeClr val="tx1"/>
              </a:solidFill>
              <a:latin typeface="Helvetica Neue" panose="020B0604020202020204" charset="0"/>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bg-BG" sz="2000" dirty="0" smtClean="0">
                <a:solidFill>
                  <a:schemeClr val="tx1"/>
                </a:solidFill>
                <a:latin typeface="Helvetica Neue" panose="020B0604020202020204" charset="0"/>
                <a:ea typeface="Helvetica Neue"/>
                <a:cs typeface="Helvetica Neue"/>
                <a:sym typeface="Helvetica Neue"/>
              </a:rPr>
              <a:t>Образователна система</a:t>
            </a:r>
            <a:endParaRPr lang="en-US" sz="2000" dirty="0" smtClean="0">
              <a:solidFill>
                <a:schemeClr val="tx1"/>
              </a:solidFill>
              <a:latin typeface="Helvetica Neue" panose="020B0604020202020204" charset="0"/>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bg-BG" sz="2000" dirty="0" smtClean="0">
                <a:solidFill>
                  <a:schemeClr val="tx1"/>
                </a:solidFill>
                <a:latin typeface="Helvetica Neue" panose="020B0604020202020204" charset="0"/>
                <a:ea typeface="Helvetica Neue"/>
                <a:cs typeface="Helvetica Neue"/>
                <a:sym typeface="Helvetica Neue"/>
              </a:rPr>
              <a:t>Интердисциплинарен подход</a:t>
            </a:r>
            <a:endParaRPr lang="en-US" sz="2000" dirty="0">
              <a:solidFill>
                <a:schemeClr val="tx1"/>
              </a:solidFill>
              <a:latin typeface="Helvetica Neue" panose="020B0604020202020204" charset="0"/>
              <a:ea typeface="Helvetica Neue"/>
              <a:cs typeface="Helvetica Neue"/>
              <a:sym typeface="Helvetica Neue"/>
            </a:endParaRPr>
          </a:p>
          <a:p>
            <a:pPr marL="747713" lvl="0" indent="-342900">
              <a:buClr>
                <a:srgbClr val="EC7320"/>
              </a:buClr>
              <a:buSzPts val="2400"/>
              <a:buFont typeface="Courier New" panose="02070309020205020404" pitchFamily="49" charset="0"/>
              <a:buChar char="o"/>
            </a:pPr>
            <a:r>
              <a:rPr lang="bg-BG" sz="2000" dirty="0" smtClean="0">
                <a:solidFill>
                  <a:schemeClr val="tx1"/>
                </a:solidFill>
                <a:latin typeface="Helvetica Neue" panose="020B0604020202020204" charset="0"/>
                <a:ea typeface="Helvetica Neue"/>
                <a:cs typeface="Helvetica Neue"/>
                <a:sym typeface="Helvetica Neue"/>
              </a:rPr>
              <a:t>Партньорство</a:t>
            </a:r>
            <a:endParaRPr lang="en-US" sz="3600" b="1" dirty="0" smtClean="0">
              <a:solidFill>
                <a:srgbClr val="8A6600"/>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Заплахата от </a:t>
            </a:r>
            <a:r>
              <a:rPr lang="en-GB" sz="2000" b="1" dirty="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chemeClr val="accent4"/>
              </a:solidFill>
              <a:latin typeface="Helvetica Neue"/>
              <a:ea typeface="Helvetica Neue"/>
              <a:cs typeface="Helvetica Neue"/>
              <a:sym typeface="Helvetica Neue"/>
            </a:endParaRPr>
          </a:p>
        </p:txBody>
      </p:sp>
      <p:sp>
        <p:nvSpPr>
          <p:cNvPr id="2" name="Rectangle 1"/>
          <p:cNvSpPr/>
          <p:nvPr/>
        </p:nvSpPr>
        <p:spPr>
          <a:xfrm>
            <a:off x="1872806" y="5012255"/>
            <a:ext cx="7784503" cy="400110"/>
          </a:xfrm>
          <a:prstGeom prst="rect">
            <a:avLst/>
          </a:prstGeom>
        </p:spPr>
        <p:txBody>
          <a:bodyPr wrap="none">
            <a:spAutoFit/>
          </a:bodyPr>
          <a:lstStyle/>
          <a:p>
            <a:pPr lvl="0" algn="just">
              <a:buClr>
                <a:srgbClr val="EC7320"/>
              </a:buClr>
              <a:buSzPts val="2400"/>
            </a:pPr>
            <a:r>
              <a:rPr lang="bg-BG" sz="2000" i="1" dirty="0" smtClean="0">
                <a:solidFill>
                  <a:schemeClr val="accent2">
                    <a:lumMod val="75000"/>
                  </a:schemeClr>
                </a:solidFill>
                <a:latin typeface="Helvetica Neue" panose="020B0604020202020204" charset="0"/>
                <a:ea typeface="Helvetica Neue"/>
                <a:cs typeface="Helvetica Neue"/>
                <a:sym typeface="Helvetica Neue"/>
              </a:rPr>
              <a:t>Споделете</a:t>
            </a:r>
            <a:r>
              <a:rPr lang="en-US" sz="2000" dirty="0" smtClean="0">
                <a:solidFill>
                  <a:schemeClr val="accent2">
                    <a:lumMod val="75000"/>
                  </a:schemeClr>
                </a:solidFill>
                <a:latin typeface="Helvetica Neue" panose="020B0604020202020204" charset="0"/>
                <a:ea typeface="Helvetica Neue"/>
                <a:cs typeface="Helvetica Neue"/>
                <a:sym typeface="Helvetica Neue"/>
              </a:rPr>
              <a:t>: </a:t>
            </a:r>
            <a:r>
              <a:rPr lang="bg-BG" sz="2000" dirty="0" smtClean="0">
                <a:solidFill>
                  <a:srgbClr val="00B0F0"/>
                </a:solidFill>
                <a:latin typeface="Helvetica Neue" panose="020B0604020202020204" charset="0"/>
                <a:ea typeface="Helvetica Neue"/>
                <a:cs typeface="Helvetica Neue"/>
                <a:sym typeface="Helvetica Neue"/>
              </a:rPr>
              <a:t>Какви са вашите приоритети</a:t>
            </a:r>
            <a:r>
              <a:rPr lang="en-US" sz="2000" dirty="0" smtClean="0">
                <a:solidFill>
                  <a:srgbClr val="00B0F0"/>
                </a:solidFill>
                <a:latin typeface="Helvetica Neue" panose="020B0604020202020204" charset="0"/>
                <a:ea typeface="Helvetica Neue"/>
                <a:cs typeface="Helvetica Neue"/>
                <a:sym typeface="Helvetica Neue"/>
              </a:rPr>
              <a:t>? </a:t>
            </a:r>
            <a:r>
              <a:rPr lang="bg-BG" sz="2000" dirty="0" smtClean="0">
                <a:solidFill>
                  <a:srgbClr val="00B0F0"/>
                </a:solidFill>
                <a:latin typeface="Helvetica Neue" panose="020B0604020202020204" charset="0"/>
                <a:ea typeface="Helvetica Neue"/>
                <a:cs typeface="Helvetica Neue"/>
                <a:sym typeface="Helvetica Neue"/>
              </a:rPr>
              <a:t>Как ги идентифицирахте</a:t>
            </a:r>
            <a:r>
              <a:rPr lang="en-US" sz="2000" dirty="0" smtClean="0">
                <a:solidFill>
                  <a:srgbClr val="00B0F0"/>
                </a:solidFill>
                <a:latin typeface="Helvetica Neue" panose="020B0604020202020204" charset="0"/>
                <a:ea typeface="Helvetica Neue"/>
                <a:cs typeface="Helvetica Neue"/>
                <a:sym typeface="Helvetica Neue"/>
              </a:rPr>
              <a:t>?</a:t>
            </a:r>
            <a:endParaRPr lang="en-US" sz="2000" dirty="0">
              <a:solidFill>
                <a:srgbClr val="00B0F0"/>
              </a:solidFill>
              <a:latin typeface="Helvetica Neue" panose="020B0604020202020204" charset="0"/>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050" t="13580" r="32936" b="16150"/>
          <a:stretch/>
        </p:blipFill>
        <p:spPr>
          <a:xfrm>
            <a:off x="273458" y="4084248"/>
            <a:ext cx="1957868" cy="1856014"/>
          </a:xfrm>
          <a:prstGeom prst="rect">
            <a:avLst/>
          </a:prstGeom>
        </p:spPr>
      </p:pic>
    </p:spTree>
    <p:extLst>
      <p:ext uri="{BB962C8B-B14F-4D97-AF65-F5344CB8AC3E}">
        <p14:creationId xmlns:p14="http://schemas.microsoft.com/office/powerpoint/2010/main" val="150145238"/>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54181" y="1891874"/>
            <a:ext cx="11450700" cy="2985392"/>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bg-BG" sz="2800" dirty="0" smtClean="0">
                <a:solidFill>
                  <a:schemeClr val="accent2">
                    <a:lumMod val="75000"/>
                  </a:schemeClr>
                </a:solidFill>
                <a:latin typeface="Helvetica Neue"/>
                <a:ea typeface="Helvetica Neue"/>
                <a:cs typeface="Helvetica Neue"/>
                <a:sym typeface="Helvetica Neue"/>
              </a:rPr>
              <a:t>Пътят към възстановяването</a:t>
            </a:r>
            <a:endParaRPr lang="en-US" sz="2800" dirty="0" smtClean="0">
              <a:solidFill>
                <a:schemeClr val="accent2">
                  <a:lumMod val="75000"/>
                </a:schemeClr>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p>
          <a:p>
            <a:pPr lvl="0" algn="just">
              <a:buClr>
                <a:srgbClr val="EC7320"/>
              </a:buClr>
              <a:buSzPts val="2400"/>
            </a:pPr>
            <a:r>
              <a:rPr lang="bg-BG" sz="2000" dirty="0" smtClean="0">
                <a:solidFill>
                  <a:schemeClr val="dk1"/>
                </a:solidFill>
                <a:latin typeface="Helvetica Neue"/>
                <a:ea typeface="Helvetica Neue"/>
                <a:cs typeface="Helvetica Neue"/>
                <a:sym typeface="Helvetica Neue"/>
              </a:rPr>
              <a:t>Възстановяването на образованието цели</a:t>
            </a:r>
            <a:r>
              <a:rPr lang="en-US" sz="2000" dirty="0" smtClean="0">
                <a:solidFill>
                  <a:schemeClr val="dk1"/>
                </a:solidFill>
                <a:latin typeface="Helvetica Neue"/>
                <a:ea typeface="Helvetica Neue"/>
                <a:cs typeface="Helvetica Neue"/>
                <a:sym typeface="Helvetica Neue"/>
              </a:rPr>
              <a:t>:</a:t>
            </a:r>
          </a:p>
          <a:p>
            <a:pPr lvl="0" algn="just">
              <a:buClr>
                <a:srgbClr val="EC7320"/>
              </a:buClr>
              <a:buSzPts val="2400"/>
            </a:pPr>
            <a:endParaRPr lang="en-US" sz="2000" dirty="0">
              <a:solidFill>
                <a:schemeClr val="dk1"/>
              </a:solidFill>
              <a:latin typeface="Helvetica Neue"/>
              <a:ea typeface="Helvetica Neue"/>
              <a:cs typeface="Helvetica Neue"/>
              <a:sym typeface="Helvetica Neue"/>
            </a:endParaRPr>
          </a:p>
          <a:p>
            <a:pPr marL="1143000" lvl="0" indent="-509588" algn="just">
              <a:buClr>
                <a:srgbClr val="EC7320"/>
              </a:buClr>
              <a:buSzPts val="2400"/>
              <a:buFont typeface="Courier New" panose="02070309020205020404" pitchFamily="49" charset="0"/>
              <a:buChar char="o"/>
            </a:pPr>
            <a:r>
              <a:rPr lang="bg-BG" sz="2000" b="1" dirty="0" smtClean="0">
                <a:solidFill>
                  <a:schemeClr val="dk1"/>
                </a:solidFill>
                <a:latin typeface="Helvetica Neue"/>
                <a:ea typeface="Helvetica Neue"/>
                <a:cs typeface="Helvetica Neue"/>
                <a:sym typeface="Helvetica Neue"/>
              </a:rPr>
              <a:t>Нито едно дете да не бъде изоставено </a:t>
            </a:r>
            <a:r>
              <a:rPr lang="en-US" sz="2000" dirty="0" smtClean="0">
                <a:solidFill>
                  <a:schemeClr val="dk1"/>
                </a:solidFill>
                <a:latin typeface="Helvetica Neue"/>
                <a:ea typeface="Helvetica Neue"/>
                <a:cs typeface="Helvetica Neue"/>
                <a:sym typeface="Helvetica Neue"/>
              </a:rPr>
              <a:t>– </a:t>
            </a:r>
            <a:r>
              <a:rPr lang="bg-BG" sz="2000" dirty="0" smtClean="0">
                <a:solidFill>
                  <a:schemeClr val="dk1"/>
                </a:solidFill>
                <a:latin typeface="Helvetica Neue"/>
                <a:ea typeface="Helvetica Neue"/>
                <a:cs typeface="Helvetica Neue"/>
                <a:sym typeface="Helvetica Neue"/>
              </a:rPr>
              <a:t>да се уверим, че всяко дете и младеж са се върнали в училище и получават пълна подкрепа за да успеят.</a:t>
            </a:r>
          </a:p>
          <a:p>
            <a:pPr marL="1143000" lvl="0" indent="-509588" algn="just">
              <a:buClr>
                <a:srgbClr val="EC7320"/>
              </a:buClr>
              <a:buSzPts val="2400"/>
              <a:buFont typeface="Courier New" panose="02070309020205020404" pitchFamily="49" charset="0"/>
              <a:buChar char="o"/>
            </a:pPr>
            <a:r>
              <a:rPr lang="bg-BG" sz="2000" b="1" dirty="0" smtClean="0">
                <a:solidFill>
                  <a:schemeClr val="dk1"/>
                </a:solidFill>
                <a:latin typeface="Helvetica Neue"/>
                <a:ea typeface="Helvetica Neue"/>
                <a:cs typeface="Helvetica Neue"/>
                <a:sym typeface="Helvetica Neue"/>
              </a:rPr>
              <a:t>Всяко дете се учи </a:t>
            </a:r>
            <a:r>
              <a:rPr lang="bg-BG" sz="2000" dirty="0" smtClean="0">
                <a:solidFill>
                  <a:schemeClr val="dk1"/>
                </a:solidFill>
                <a:latin typeface="Helvetica Neue"/>
                <a:ea typeface="Helvetica Neue"/>
                <a:cs typeface="Helvetica Neue"/>
                <a:sym typeface="Helvetica Neue"/>
              </a:rPr>
              <a:t>– ускоряване на ученето и премахването на разделението създадено от дигиталното учене</a:t>
            </a:r>
            <a:endParaRPr lang="en-US" sz="2000" dirty="0">
              <a:solidFill>
                <a:schemeClr val="dk1"/>
              </a:solidFill>
              <a:latin typeface="Helvetica Neue"/>
              <a:ea typeface="Helvetica Neue"/>
              <a:cs typeface="Helvetica Neue"/>
              <a:sym typeface="Helvetica Neue"/>
            </a:endParaRPr>
          </a:p>
          <a:p>
            <a:pPr marL="1143000" lvl="0" indent="-509588" algn="just">
              <a:buClr>
                <a:srgbClr val="EC7320"/>
              </a:buClr>
              <a:buSzPts val="2400"/>
              <a:buFont typeface="Courier New" panose="02070309020205020404" pitchFamily="49" charset="0"/>
              <a:buChar char="o"/>
            </a:pPr>
            <a:r>
              <a:rPr lang="bg-BG" sz="2000" b="1" dirty="0" smtClean="0">
                <a:solidFill>
                  <a:schemeClr val="dk1"/>
                </a:solidFill>
                <a:latin typeface="Helvetica Neue"/>
                <a:ea typeface="Helvetica Neue"/>
                <a:cs typeface="Helvetica Neue"/>
                <a:sym typeface="Helvetica Neue"/>
              </a:rPr>
              <a:t>Всички учители са овластени </a:t>
            </a:r>
            <a:r>
              <a:rPr lang="en-US" sz="2000" dirty="0" smtClean="0">
                <a:solidFill>
                  <a:schemeClr val="dk1"/>
                </a:solidFill>
                <a:latin typeface="Helvetica Neue"/>
                <a:ea typeface="Helvetica Neue"/>
                <a:cs typeface="Helvetica Neue"/>
                <a:sym typeface="Helvetica Neue"/>
              </a:rPr>
              <a:t>– </a:t>
            </a:r>
            <a:r>
              <a:rPr lang="bg-BG" sz="2000" dirty="0" smtClean="0">
                <a:solidFill>
                  <a:schemeClr val="dk1"/>
                </a:solidFill>
                <a:latin typeface="Helvetica Neue"/>
                <a:ea typeface="Helvetica Neue"/>
                <a:cs typeface="Helvetica Neue"/>
                <a:sym typeface="Helvetica Neue"/>
              </a:rPr>
              <a:t>подкрепа за учителите</a:t>
            </a:r>
            <a:r>
              <a:rPr lang="en-US" sz="2000" dirty="0" smtClean="0">
                <a:solidFill>
                  <a:schemeClr val="dk1"/>
                </a:solidFill>
                <a:latin typeface="Helvetica Neue"/>
                <a:ea typeface="Helvetica Neue"/>
                <a:cs typeface="Helvetica Neue"/>
                <a:sym typeface="Helvetica Neue"/>
              </a:rPr>
              <a:t>.</a:t>
            </a:r>
            <a:endParaRPr lang="en-US" sz="2000"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Заплахата от </a:t>
            </a:r>
            <a:r>
              <a:rPr lang="en-GB" sz="2000" b="1" dirty="0">
                <a:solidFill>
                  <a:schemeClr val="accent4"/>
                </a:solidFill>
                <a:latin typeface="Helvetica Neue"/>
                <a:ea typeface="Helvetica Neue"/>
                <a:cs typeface="Helvetica Neue"/>
                <a:sym typeface="Helvetica Neue"/>
              </a:rPr>
              <a:t>COVID-19</a:t>
            </a:r>
            <a:endParaRPr lang="en-US" sz="2000" b="1" dirty="0">
              <a:solidFill>
                <a:schemeClr val="accent4"/>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93165030"/>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3" name="Google Shape;49;p3"/>
          <p:cNvSpPr txBox="1"/>
          <p:nvPr/>
        </p:nvSpPr>
        <p:spPr>
          <a:xfrm>
            <a:off x="554181" y="1891874"/>
            <a:ext cx="11450700" cy="3908722"/>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bg-BG" sz="2800" b="1" dirty="0" smtClean="0">
                <a:solidFill>
                  <a:schemeClr val="accent2">
                    <a:lumMod val="75000"/>
                  </a:schemeClr>
                </a:solidFill>
                <a:latin typeface="Helvetica Neue"/>
                <a:ea typeface="Helvetica Neue"/>
                <a:cs typeface="Helvetica Neue"/>
                <a:sym typeface="Helvetica Neue"/>
              </a:rPr>
              <a:t>Заключения</a:t>
            </a:r>
            <a:endParaRPr lang="en-US" sz="2800" b="1" dirty="0" smtClean="0">
              <a:solidFill>
                <a:schemeClr val="accent2">
                  <a:lumMod val="75000"/>
                </a:schemeClr>
              </a:solidFill>
              <a:latin typeface="Helvetica Neue"/>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Helvetica Neue"/>
                <a:ea typeface="Helvetica Neue"/>
                <a:cs typeface="Helvetica Neue"/>
                <a:sym typeface="Helvetica Neue"/>
              </a:rPr>
              <a:t>      </a:t>
            </a:r>
            <a:endParaRPr lang="en-US" sz="2000" dirty="0">
              <a:solidFill>
                <a:schemeClr val="dk1"/>
              </a:solidFill>
              <a:latin typeface="Helvetica Neue"/>
              <a:ea typeface="Helvetica Neue"/>
              <a:cs typeface="Helvetica Neue"/>
              <a:sym typeface="Helvetica Neue"/>
            </a:endParaRPr>
          </a:p>
          <a:p>
            <a:pPr marL="342900" lvl="0" indent="-342900" algn="just">
              <a:lnSpc>
                <a:spcPct val="150000"/>
              </a:lnSpc>
              <a:buClr>
                <a:srgbClr val="EC7320"/>
              </a:buClr>
              <a:buSzPts val="2400"/>
              <a:buFont typeface="Wingdings" panose="05000000000000000000" pitchFamily="2" charset="2"/>
              <a:buChar char="v"/>
            </a:pPr>
            <a:r>
              <a:rPr lang="bg-BG" sz="2000" dirty="0" smtClean="0">
                <a:solidFill>
                  <a:schemeClr val="dk1"/>
                </a:solidFill>
                <a:latin typeface="Helvetica Neue"/>
                <a:ea typeface="Helvetica Neue"/>
                <a:cs typeface="Helvetica Neue"/>
                <a:sym typeface="Helvetica Neue"/>
              </a:rPr>
              <a:t>Има множество предизвикателства пред приобщаването в образованието в глобален мащаб. </a:t>
            </a:r>
          </a:p>
          <a:p>
            <a:pPr lvl="0" algn="just">
              <a:lnSpc>
                <a:spcPct val="150000"/>
              </a:lnSpc>
              <a:buClr>
                <a:srgbClr val="EC7320"/>
              </a:buClr>
              <a:buSzPts val="2400"/>
            </a:pPr>
            <a:endParaRPr lang="en-US" sz="2000" dirty="0" smtClean="0">
              <a:solidFill>
                <a:schemeClr val="dk1"/>
              </a:solidFill>
              <a:latin typeface="Helvetica Neue"/>
              <a:ea typeface="Helvetica Neue"/>
              <a:cs typeface="Helvetica Neue"/>
              <a:sym typeface="Helvetica Neue"/>
            </a:endParaRPr>
          </a:p>
          <a:p>
            <a:pPr marL="342900" lvl="0" indent="-342900" algn="just">
              <a:buClr>
                <a:srgbClr val="EC7320"/>
              </a:buClr>
              <a:buSzPts val="2400"/>
              <a:buFont typeface="Wingdings" panose="05000000000000000000" pitchFamily="2" charset="2"/>
              <a:buChar char="v"/>
            </a:pPr>
            <a:r>
              <a:rPr lang="bg-BG" sz="2000" dirty="0" smtClean="0">
                <a:latin typeface="Helvetica Neue" panose="020B0604020202020204" charset="0"/>
              </a:rPr>
              <a:t>Тази глава има за цел да разгледа някои преобладаващи рискове за прилагането на ПО, като с част от тях ще се работи директно в проекта </a:t>
            </a:r>
            <a:r>
              <a:rPr lang="en-US" sz="2000" dirty="0" err="1" smtClean="0">
                <a:latin typeface="Helvetica Neue" panose="020B0604020202020204" charset="0"/>
              </a:rPr>
              <a:t>Increa</a:t>
            </a:r>
            <a:r>
              <a:rPr lang="en-US" sz="2000" dirty="0" smtClean="0">
                <a:latin typeface="Helvetica Neue" panose="020B0604020202020204" charset="0"/>
              </a:rPr>
              <a:t>+</a:t>
            </a:r>
            <a:r>
              <a:rPr lang="bg-BG" sz="2000" dirty="0" smtClean="0">
                <a:latin typeface="Helvetica Neue" panose="020B0604020202020204" charset="0"/>
              </a:rPr>
              <a:t>.</a:t>
            </a:r>
          </a:p>
          <a:p>
            <a:pPr lvl="0" algn="just">
              <a:buClr>
                <a:srgbClr val="EC7320"/>
              </a:buClr>
              <a:buSzPts val="2400"/>
            </a:pPr>
            <a:endParaRPr lang="en-US" sz="2000" dirty="0" smtClean="0">
              <a:latin typeface="Helvetica Neue" panose="020B0604020202020204" charset="0"/>
            </a:endParaRPr>
          </a:p>
          <a:p>
            <a:pPr marL="342900" indent="-342900" algn="just">
              <a:buClr>
                <a:srgbClr val="EC7320"/>
              </a:buClr>
              <a:buSzPts val="2400"/>
              <a:buFont typeface="Wingdings" panose="05000000000000000000" pitchFamily="2" charset="2"/>
              <a:buChar char="v"/>
            </a:pPr>
            <a:r>
              <a:rPr lang="bg-BG" sz="2000" dirty="0">
                <a:solidFill>
                  <a:schemeClr val="dk1"/>
                </a:solidFill>
                <a:latin typeface="Helvetica Neue"/>
                <a:ea typeface="Helvetica Neue"/>
                <a:cs typeface="Helvetica Neue"/>
              </a:rPr>
              <a:t>Основната стъпка напред във връзка с постигането на приобщаване в образованието е обучението на учители, подобряването на ресурсите и дългосрочните и устойчиви стратегии, които разглеждат предизвикателствата и предотвратяват рисковете. </a:t>
            </a:r>
            <a:r>
              <a:rPr lang="en-US" sz="2000" dirty="0">
                <a:solidFill>
                  <a:schemeClr val="dk1"/>
                </a:solidFill>
                <a:latin typeface="Helvetica Neue"/>
                <a:ea typeface="Helvetica Neue"/>
                <a:cs typeface="Helvetica Neue"/>
              </a:rPr>
              <a:t> </a:t>
            </a:r>
          </a:p>
          <a:p>
            <a:pPr marL="342900" lvl="0" indent="-342900" algn="just">
              <a:buClr>
                <a:srgbClr val="EC7320"/>
              </a:buClr>
              <a:buSzPts val="2400"/>
              <a:buFont typeface="Courier New" panose="02070309020205020404" pitchFamily="49" charset="0"/>
              <a:buChar char="o"/>
            </a:pPr>
            <a:endParaRPr sz="2000" b="0" i="0" u="none" strike="noStrike" cap="none" dirty="0">
              <a:solidFill>
                <a:schemeClr val="dk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460373304"/>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0c4d38af33_0_12"/>
          <p:cNvSpPr txBox="1">
            <a:spLocks noGrp="1"/>
          </p:cNvSpPr>
          <p:nvPr>
            <p:ph type="body" idx="1"/>
          </p:nvPr>
        </p:nvSpPr>
        <p:spPr>
          <a:xfrm>
            <a:off x="3093289" y="588092"/>
            <a:ext cx="8686800" cy="8397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bg-BG" sz="2800" dirty="0" smtClean="0">
                <a:solidFill>
                  <a:srgbClr val="00B0F0"/>
                </a:solidFill>
              </a:rPr>
              <a:t>ГРУПОВИ ДИСКУСИИ/ДЕЙНОСТИ</a:t>
            </a:r>
            <a:endParaRPr lang="en-US" sz="2800" dirty="0">
              <a:solidFill>
                <a:srgbClr val="00B0F0"/>
              </a:solidFill>
            </a:endParaRPr>
          </a:p>
        </p:txBody>
      </p:sp>
      <p:sp>
        <p:nvSpPr>
          <p:cNvPr id="3" name="Rectangle 2"/>
          <p:cNvSpPr/>
          <p:nvPr/>
        </p:nvSpPr>
        <p:spPr>
          <a:xfrm>
            <a:off x="488633" y="1740768"/>
            <a:ext cx="11291456" cy="3785652"/>
          </a:xfrm>
          <a:prstGeom prst="rect">
            <a:avLst/>
          </a:prstGeom>
        </p:spPr>
        <p:txBody>
          <a:bodyPr wrap="square">
            <a:spAutoFit/>
          </a:bodyPr>
          <a:lstStyle/>
          <a:p>
            <a:pPr algn="just">
              <a:lnSpc>
                <a:spcPct val="150000"/>
              </a:lnSpc>
            </a:pPr>
            <a:r>
              <a:rPr lang="bg-BG" sz="2000" dirty="0" smtClean="0">
                <a:latin typeface="Helvetica Neue" panose="020B0604020202020204" charset="0"/>
              </a:rPr>
              <a:t>Каква е вашата философия на приобщаване</a:t>
            </a:r>
            <a:r>
              <a:rPr lang="en-US" sz="2000" dirty="0" smtClean="0">
                <a:latin typeface="Helvetica Neue" panose="020B0604020202020204" charset="0"/>
              </a:rPr>
              <a:t>? </a:t>
            </a:r>
            <a:endParaRPr lang="en-US" sz="2000" dirty="0">
              <a:latin typeface="Helvetica Neue" panose="020B0604020202020204" charset="0"/>
            </a:endParaRPr>
          </a:p>
          <a:p>
            <a:pPr algn="just">
              <a:lnSpc>
                <a:spcPct val="150000"/>
              </a:lnSpc>
            </a:pPr>
            <a:r>
              <a:rPr lang="bg-BG" sz="2000" dirty="0" smtClean="0">
                <a:latin typeface="Helvetica Neue" panose="020B0604020202020204" charset="0"/>
              </a:rPr>
              <a:t>Какви са главните бариери пред приобщаването, техните причини и резултати? Какви са специфичните бариери характерни за вашия контекст?</a:t>
            </a:r>
          </a:p>
          <a:p>
            <a:pPr algn="just">
              <a:lnSpc>
                <a:spcPct val="150000"/>
              </a:lnSpc>
            </a:pPr>
            <a:r>
              <a:rPr lang="bg-BG" sz="2000" dirty="0" smtClean="0">
                <a:latin typeface="Helvetica Neue" panose="020B0604020202020204" charset="0"/>
              </a:rPr>
              <a:t>Как съществуващите бариери се отразяват на сегашните ученици с увреждания в тази общност? Какви са бариерите споменати от </a:t>
            </a:r>
            <a:r>
              <a:rPr lang="bg-BG" sz="2000" dirty="0" smtClean="0">
                <a:latin typeface="Helvetica Neue" panose="020B0604020202020204" charset="0"/>
              </a:rPr>
              <a:t>лектора</a:t>
            </a:r>
            <a:r>
              <a:rPr lang="en-US" sz="2000" dirty="0" smtClean="0">
                <a:latin typeface="Helvetica Neue" panose="020B0604020202020204" charset="0"/>
              </a:rPr>
              <a:t> </a:t>
            </a:r>
            <a:r>
              <a:rPr lang="en-US" sz="2000" dirty="0">
                <a:latin typeface="Helvetica Neue" panose="020B0604020202020204" charset="0"/>
                <a:hlinkClick r:id="rId3"/>
              </a:rPr>
              <a:t>Dr. </a:t>
            </a:r>
            <a:r>
              <a:rPr lang="en-US" sz="2000" dirty="0" err="1">
                <a:latin typeface="Helvetica Neue" panose="020B0604020202020204" charset="0"/>
                <a:hlinkClick r:id="rId3"/>
              </a:rPr>
              <a:t>Nandita</a:t>
            </a:r>
            <a:r>
              <a:rPr lang="en-US" sz="2000" dirty="0">
                <a:latin typeface="Helvetica Neue" panose="020B0604020202020204" charset="0"/>
                <a:hlinkClick r:id="rId3"/>
              </a:rPr>
              <a:t> de </a:t>
            </a:r>
            <a:r>
              <a:rPr lang="en-US" sz="2000" dirty="0" smtClean="0">
                <a:latin typeface="Helvetica Neue" panose="020B0604020202020204" charset="0"/>
                <a:hlinkClick r:id="rId3"/>
              </a:rPr>
              <a:t>Souza</a:t>
            </a:r>
            <a:r>
              <a:rPr lang="en-US" sz="2000" dirty="0" smtClean="0">
                <a:latin typeface="Helvetica Neue" panose="020B0604020202020204" charset="0"/>
              </a:rPr>
              <a:t>? </a:t>
            </a:r>
            <a:r>
              <a:rPr lang="bg-BG" sz="2000" dirty="0" smtClean="0">
                <a:latin typeface="Helvetica Neue" panose="020B0604020202020204" charset="0"/>
              </a:rPr>
              <a:t>Защо нейния модел Сърце-глава-ръце преодолява тези бариери и осигурява за всяко дете, независимо от техните обучителни увреждания, обучение в едно и също училище?</a:t>
            </a:r>
          </a:p>
          <a:p>
            <a:pPr algn="just">
              <a:lnSpc>
                <a:spcPct val="150000"/>
              </a:lnSpc>
            </a:pPr>
            <a:r>
              <a:rPr lang="bg-BG" sz="2000" dirty="0" smtClean="0">
                <a:latin typeface="Helvetica Neue" panose="020B0604020202020204" charset="0"/>
              </a:rPr>
              <a:t>Защо културното </a:t>
            </a:r>
            <a:r>
              <a:rPr lang="bg-BG" sz="2000" dirty="0" smtClean="0">
                <a:latin typeface="Helvetica Neue" panose="020B0604020202020204" charset="0"/>
              </a:rPr>
              <a:t>многообразие </a:t>
            </a:r>
            <a:r>
              <a:rPr lang="bg-BG" sz="2000" dirty="0" smtClean="0">
                <a:latin typeface="Helvetica Neue" panose="020B0604020202020204" charset="0"/>
              </a:rPr>
              <a:t>понякога може да доведе до конфликти?</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57" y="1870434"/>
            <a:ext cx="514119" cy="447406"/>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338" y="2317840"/>
            <a:ext cx="514119" cy="447406"/>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6" y="3241497"/>
            <a:ext cx="514119" cy="447406"/>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5" y="3688903"/>
            <a:ext cx="514119" cy="447406"/>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4" y="5076621"/>
            <a:ext cx="514119" cy="447406"/>
          </a:xfrm>
          <a:prstGeom prst="rect">
            <a:avLst/>
          </a:prstGeom>
        </p:spPr>
      </p:pic>
    </p:spTree>
    <p:extLst>
      <p:ext uri="{BB962C8B-B14F-4D97-AF65-F5344CB8AC3E}">
        <p14:creationId xmlns:p14="http://schemas.microsoft.com/office/powerpoint/2010/main" val="2024471545"/>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0c4d38af33_0_12"/>
          <p:cNvSpPr txBox="1">
            <a:spLocks noGrp="1"/>
          </p:cNvSpPr>
          <p:nvPr>
            <p:ph type="body" idx="1"/>
          </p:nvPr>
        </p:nvSpPr>
        <p:spPr>
          <a:xfrm>
            <a:off x="3093289" y="588092"/>
            <a:ext cx="8686800" cy="839700"/>
          </a:xfrm>
          <a:prstGeom prst="rect">
            <a:avLst/>
          </a:prstGeom>
        </p:spPr>
        <p:txBody>
          <a:bodyPr spcFirstLastPara="1" wrap="square" lIns="91425" tIns="45700" rIns="91425" bIns="45700" anchor="t" anchorCtr="0">
            <a:noAutofit/>
          </a:bodyPr>
          <a:lstStyle/>
          <a:p>
            <a:pPr marL="0" lvl="0" indent="0"/>
            <a:r>
              <a:rPr lang="bg-BG" sz="2800" dirty="0">
                <a:solidFill>
                  <a:srgbClr val="00B0F0"/>
                </a:solidFill>
              </a:rPr>
              <a:t>ГРУПОВИ ДИСКУСИИ/ДЕЙНОСТИ</a:t>
            </a:r>
            <a:endParaRPr lang="en-US" sz="2800" dirty="0">
              <a:solidFill>
                <a:srgbClr val="00B0F0"/>
              </a:solidFill>
            </a:endParaRPr>
          </a:p>
        </p:txBody>
      </p:sp>
      <p:sp>
        <p:nvSpPr>
          <p:cNvPr id="3" name="Rectangle 2"/>
          <p:cNvSpPr/>
          <p:nvPr/>
        </p:nvSpPr>
        <p:spPr>
          <a:xfrm>
            <a:off x="578785" y="1783377"/>
            <a:ext cx="11291456" cy="4401205"/>
          </a:xfrm>
          <a:prstGeom prst="rect">
            <a:avLst/>
          </a:prstGeom>
        </p:spPr>
        <p:txBody>
          <a:bodyPr wrap="square">
            <a:spAutoFit/>
          </a:bodyPr>
          <a:lstStyle/>
          <a:p>
            <a:pPr algn="just">
              <a:lnSpc>
                <a:spcPct val="150000"/>
              </a:lnSpc>
            </a:pPr>
            <a:r>
              <a:rPr lang="bg-BG" sz="2000" dirty="0"/>
              <a:t>Как можете да създадете </a:t>
            </a:r>
            <a:r>
              <a:rPr lang="bg-BG" sz="2000" dirty="0">
                <a:hlinkClick r:id="rId3"/>
              </a:rPr>
              <a:t>приобщаваща класна </a:t>
            </a:r>
            <a:r>
              <a:rPr lang="bg-BG" sz="2000" dirty="0" smtClean="0">
                <a:hlinkClick r:id="rId3"/>
              </a:rPr>
              <a:t>стая</a:t>
            </a:r>
            <a:r>
              <a:rPr lang="bg-BG" sz="2000" dirty="0" smtClean="0"/>
              <a:t> във </a:t>
            </a:r>
            <a:r>
              <a:rPr lang="bg-BG" sz="2000" dirty="0"/>
              <a:t>вашия контекст</a:t>
            </a:r>
            <a:r>
              <a:rPr lang="en-US" sz="2000" dirty="0" smtClean="0">
                <a:latin typeface="Helvetica Neue" panose="020B0604020202020204" charset="0"/>
              </a:rPr>
              <a:t>? </a:t>
            </a:r>
          </a:p>
          <a:p>
            <a:pPr algn="just">
              <a:lnSpc>
                <a:spcPct val="150000"/>
              </a:lnSpc>
            </a:pPr>
            <a:r>
              <a:rPr lang="bg-BG" sz="2000" dirty="0" smtClean="0"/>
              <a:t>Какво </a:t>
            </a:r>
            <a:r>
              <a:rPr lang="bg-BG" sz="2000" dirty="0"/>
              <a:t>ви кара да смятате, че </a:t>
            </a:r>
            <a:r>
              <a:rPr lang="bg-BG" sz="2000" dirty="0" smtClean="0"/>
              <a:t>„далтонизма“ </a:t>
            </a:r>
            <a:r>
              <a:rPr lang="bg-BG" sz="2000" dirty="0"/>
              <a:t>не може да разреши нищо?</a:t>
            </a:r>
            <a:endParaRPr lang="en-US" sz="2000" dirty="0"/>
          </a:p>
          <a:p>
            <a:pPr algn="just">
              <a:lnSpc>
                <a:spcPct val="150000"/>
              </a:lnSpc>
            </a:pPr>
            <a:r>
              <a:rPr lang="bg-BG" sz="2000" dirty="0" smtClean="0"/>
              <a:t>Какво </a:t>
            </a:r>
            <a:r>
              <a:rPr lang="bg-BG" sz="2000" dirty="0"/>
              <a:t>ви кара да смятате, че е трудно да се подготвят деца със специални образователни потребности за приобщаващо образование?</a:t>
            </a:r>
            <a:endParaRPr lang="en-US" sz="2000" dirty="0"/>
          </a:p>
          <a:p>
            <a:pPr algn="just">
              <a:lnSpc>
                <a:spcPct val="150000"/>
              </a:lnSpc>
            </a:pPr>
            <a:r>
              <a:rPr lang="bg-BG" sz="2000" dirty="0" smtClean="0"/>
              <a:t>Какви </a:t>
            </a:r>
            <a:r>
              <a:rPr lang="bg-BG" sz="2000" dirty="0"/>
              <a:t>са ползите от приобщаващото образование? До каква степен сте съгласни с идеите на лекторите? </a:t>
            </a:r>
            <a:r>
              <a:rPr lang="en-US" sz="2000" dirty="0"/>
              <a:t>(</a:t>
            </a:r>
            <a:r>
              <a:rPr lang="en-US" sz="2000" u="sng" dirty="0">
                <a:hlinkClick r:id="rId4"/>
              </a:rPr>
              <a:t>Ilene Schwartz </a:t>
            </a:r>
            <a:r>
              <a:rPr lang="en-US" sz="2000" dirty="0"/>
              <a:t>&amp; </a:t>
            </a:r>
            <a:r>
              <a:rPr lang="en-US" sz="2000" u="sng" dirty="0" err="1">
                <a:hlinkClick r:id="rId5"/>
              </a:rPr>
              <a:t>Nandita</a:t>
            </a:r>
            <a:r>
              <a:rPr lang="en-US" sz="2000" u="sng" dirty="0">
                <a:hlinkClick r:id="rId5"/>
              </a:rPr>
              <a:t> de Souza</a:t>
            </a:r>
            <a:r>
              <a:rPr lang="en-US" sz="2000" dirty="0"/>
              <a:t>)</a:t>
            </a:r>
          </a:p>
          <a:p>
            <a:pPr algn="just">
              <a:lnSpc>
                <a:spcPct val="150000"/>
              </a:lnSpc>
            </a:pPr>
            <a:r>
              <a:rPr lang="bg-BG" sz="2000" dirty="0" smtClean="0"/>
              <a:t>Какво </a:t>
            </a:r>
            <a:r>
              <a:rPr lang="bg-BG" sz="2000" dirty="0"/>
              <a:t>следва да направите, за да помогнете на надарените си ученици да бъдат по-ефективни?</a:t>
            </a:r>
            <a:endParaRPr lang="en-US" sz="2000" dirty="0"/>
          </a:p>
          <a:p>
            <a:pPr lvl="0"/>
            <a:r>
              <a:rPr lang="bg-BG" sz="2000" dirty="0" smtClean="0"/>
              <a:t>Помислете </a:t>
            </a:r>
            <a:r>
              <a:rPr lang="bg-BG" sz="2000" dirty="0"/>
              <a:t>и споделете – как можете да установите и да преодолеете собствените си предразсъдъци</a:t>
            </a:r>
            <a:r>
              <a:rPr lang="bg-BG" sz="2000" dirty="0" smtClean="0"/>
              <a:t>?</a:t>
            </a:r>
            <a:endParaRPr lang="en-US" sz="2000" dirty="0" smtClean="0">
              <a:solidFill>
                <a:schemeClr val="tx1"/>
              </a:solidFill>
              <a:latin typeface="Helvetica Neue" panose="020B0604020202020204" charset="0"/>
            </a:endParaRPr>
          </a:p>
        </p:txBody>
      </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5330" y="2830452"/>
            <a:ext cx="514119" cy="44740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5151" y="1903377"/>
            <a:ext cx="514119" cy="447406"/>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2451" y="2367078"/>
            <a:ext cx="514119" cy="447406"/>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336" y="3736874"/>
            <a:ext cx="514119" cy="447406"/>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9915" y="4643296"/>
            <a:ext cx="514119" cy="447406"/>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2450" y="5429522"/>
            <a:ext cx="514119" cy="447406"/>
          </a:xfrm>
          <a:prstGeom prst="rect">
            <a:avLst/>
          </a:prstGeom>
        </p:spPr>
      </p:pic>
    </p:spTree>
    <p:extLst>
      <p:ext uri="{BB962C8B-B14F-4D97-AF65-F5344CB8AC3E}">
        <p14:creationId xmlns:p14="http://schemas.microsoft.com/office/powerpoint/2010/main" val="209279168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85977" y="1803862"/>
            <a:ext cx="11450700" cy="5016718"/>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bg-BG" sz="2400" b="1" dirty="0" smtClean="0"/>
              <a:t>Каква е основната цел на образованието?</a:t>
            </a:r>
            <a:endParaRPr lang="en-US" sz="2400" b="1" dirty="0" smtClean="0"/>
          </a:p>
          <a:p>
            <a:pPr lvl="0" algn="just">
              <a:buClr>
                <a:srgbClr val="EC7320"/>
              </a:buClr>
              <a:buSzPts val="2400"/>
            </a:pPr>
            <a:endParaRPr lang="en-US" sz="2400" dirty="0" smtClean="0"/>
          </a:p>
          <a:p>
            <a:pPr lvl="0" algn="just">
              <a:buClr>
                <a:srgbClr val="EC7320"/>
              </a:buClr>
              <a:buSzPts val="2400"/>
            </a:pPr>
            <a:r>
              <a:rPr lang="ru-RU" sz="2400" dirty="0" smtClean="0"/>
              <a:t>«Образованието </a:t>
            </a:r>
            <a:r>
              <a:rPr lang="ru-RU" sz="2400" dirty="0"/>
              <a:t>трябва да бъде насочено към цялостно развитие на </a:t>
            </a:r>
            <a:r>
              <a:rPr lang="ru-RU" sz="2400" dirty="0" smtClean="0"/>
              <a:t>човешката личност </a:t>
            </a:r>
            <a:r>
              <a:rPr lang="ru-RU" sz="2400" dirty="0"/>
              <a:t>и засилване на уважението към правата на човека и основните свободи</a:t>
            </a:r>
            <a:r>
              <a:rPr lang="ru-RU" sz="2400" dirty="0" smtClean="0"/>
              <a:t>. То трябва да </a:t>
            </a:r>
            <a:r>
              <a:rPr lang="ru-RU" sz="2400" dirty="0"/>
              <a:t>съдейства за разбирателството, </a:t>
            </a:r>
            <a:r>
              <a:rPr lang="ru-RU" sz="2400" dirty="0" smtClean="0"/>
              <a:t>търпимостта </a:t>
            </a:r>
            <a:r>
              <a:rPr lang="ru-RU" sz="2400" dirty="0"/>
              <a:t>и приятелството между </a:t>
            </a:r>
            <a:r>
              <a:rPr lang="ru-RU" sz="2400" dirty="0" smtClean="0"/>
              <a:t>всички народи, расови </a:t>
            </a:r>
            <a:r>
              <a:rPr lang="ru-RU" sz="2400" dirty="0"/>
              <a:t>или религиозни </a:t>
            </a:r>
            <a:r>
              <a:rPr lang="ru-RU" sz="2400" dirty="0" smtClean="0"/>
              <a:t>групи.» </a:t>
            </a:r>
            <a:r>
              <a:rPr lang="en-US" sz="2400" dirty="0" smtClean="0"/>
              <a:t>(</a:t>
            </a:r>
            <a:r>
              <a:rPr lang="bg-BG" sz="2400" dirty="0" smtClean="0"/>
              <a:t>Всеобща декларация за правата на човека</a:t>
            </a:r>
            <a:r>
              <a:rPr lang="en-US" sz="2400" dirty="0" smtClean="0"/>
              <a:t>).</a:t>
            </a:r>
          </a:p>
          <a:p>
            <a:pPr marL="342900" lvl="0" indent="-342900" algn="just">
              <a:buClr>
                <a:srgbClr val="EC7320"/>
              </a:buClr>
              <a:buSzPts val="2400"/>
              <a:buFont typeface="Noto Sans Symbols"/>
              <a:buChar char="❖"/>
            </a:pPr>
            <a:endParaRPr lang="en-US" sz="2400" dirty="0"/>
          </a:p>
          <a:p>
            <a:pPr algn="just">
              <a:buClr>
                <a:srgbClr val="EC7320"/>
              </a:buClr>
              <a:buSzPts val="2400"/>
            </a:pPr>
            <a:r>
              <a:rPr lang="bg-BG" sz="2400" b="1" dirty="0" smtClean="0">
                <a:solidFill>
                  <a:schemeClr val="accent2">
                    <a:lumMod val="75000"/>
                  </a:schemeClr>
                </a:solidFill>
                <a:latin typeface="+mn-lt"/>
                <a:ea typeface="Calibri"/>
                <a:cs typeface="Calibri"/>
                <a:sym typeface="Calibri"/>
              </a:rPr>
              <a:t>Приобщаващото образование (ПО</a:t>
            </a:r>
            <a:r>
              <a:rPr lang="en-US" sz="2400" b="1" dirty="0" smtClean="0">
                <a:solidFill>
                  <a:schemeClr val="accent2">
                    <a:lumMod val="75000"/>
                  </a:schemeClr>
                </a:solidFill>
                <a:latin typeface="+mn-lt"/>
                <a:ea typeface="Calibri"/>
                <a:cs typeface="Calibri"/>
                <a:sym typeface="Calibri"/>
              </a:rPr>
              <a:t>) </a:t>
            </a:r>
            <a:r>
              <a:rPr lang="bg-BG" sz="2400" dirty="0" smtClean="0">
                <a:solidFill>
                  <a:schemeClr val="dk1"/>
                </a:solidFill>
                <a:latin typeface="+mn-lt"/>
                <a:ea typeface="Calibri"/>
                <a:cs typeface="Calibri"/>
                <a:sym typeface="Calibri"/>
              </a:rPr>
              <a:t>е принцип, който подкрепя и приветства разнообразието между всички учащи (</a:t>
            </a:r>
            <a:r>
              <a:rPr lang="en-US" sz="2400" dirty="0" smtClean="0">
                <a:solidFill>
                  <a:schemeClr val="dk1"/>
                </a:solidFill>
                <a:latin typeface="+mn-lt"/>
                <a:ea typeface="Calibri"/>
                <a:cs typeface="Calibri"/>
                <a:sym typeface="Calibri"/>
              </a:rPr>
              <a:t>UNESCO 2017</a:t>
            </a:r>
            <a:r>
              <a:rPr lang="bg-BG" sz="2400" dirty="0" smtClean="0">
                <a:solidFill>
                  <a:schemeClr val="dk1"/>
                </a:solidFill>
                <a:latin typeface="+mn-lt"/>
                <a:ea typeface="Calibri"/>
                <a:cs typeface="Calibri"/>
                <a:sym typeface="Calibri"/>
              </a:rPr>
              <a:t>г.</a:t>
            </a:r>
            <a:r>
              <a:rPr lang="en-US" sz="2400" dirty="0" smtClean="0">
                <a:solidFill>
                  <a:schemeClr val="dk1"/>
                </a:solidFill>
                <a:latin typeface="+mn-lt"/>
                <a:ea typeface="Calibri"/>
                <a:cs typeface="Calibri"/>
                <a:sym typeface="Calibri"/>
              </a:rPr>
              <a:t>).</a:t>
            </a:r>
            <a:endParaRPr lang="en-US" sz="2400" dirty="0">
              <a:latin typeface="+mn-lt"/>
            </a:endParaRPr>
          </a:p>
          <a:p>
            <a:pPr marL="342900" lvl="0" indent="-342900" algn="just">
              <a:buClr>
                <a:srgbClr val="EC7320"/>
              </a:buClr>
              <a:buSzPts val="2400"/>
              <a:buFont typeface="Noto Sans Symbols"/>
              <a:buChar char="❖"/>
            </a:pPr>
            <a:endParaRPr sz="2400" b="0" i="0" u="none" strike="noStrike" cap="none" dirty="0">
              <a:solidFill>
                <a:srgbClr val="000000"/>
              </a:solidFill>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1"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bg-BG" sz="2000" b="1" dirty="0" smtClean="0">
                <a:solidFill>
                  <a:srgbClr val="00B0F0"/>
                </a:solidFill>
                <a:latin typeface="Helvetica Neue"/>
                <a:ea typeface="Helvetica Neue"/>
                <a:cs typeface="Helvetica Neue"/>
                <a:sym typeface="Helvetica Neue"/>
              </a:rPr>
              <a:t>ВЪВЕДЕНИЕ</a:t>
            </a:r>
            <a:endParaRPr lang="en-US" sz="2000" b="1" i="0" u="none" strike="noStrike" cap="none"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82586588"/>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3"/>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bg-BG" sz="8800" b="1" i="0" u="none" strike="noStrike" cap="none" dirty="0" smtClean="0">
                <a:solidFill>
                  <a:schemeClr val="lt1"/>
                </a:solidFill>
                <a:latin typeface="Helvetica Neue"/>
                <a:ea typeface="Helvetica Neue"/>
                <a:cs typeface="Helvetica Neue"/>
                <a:sym typeface="Helvetica Neue"/>
              </a:rPr>
              <a:t>Благодаря за вниманието!</a:t>
            </a:r>
            <a:endParaRPr sz="6600" b="1" i="0" u="none" strike="noStrike" cap="none" dirty="0">
              <a:solidFill>
                <a:srgbClr val="00AEEF"/>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32" y="3073753"/>
            <a:ext cx="5377735" cy="3301929"/>
          </a:xfrm>
          <a:prstGeom prst="rect">
            <a:avLst/>
          </a:prstGeom>
        </p:spPr>
      </p:pic>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532036" y="1557260"/>
            <a:ext cx="11243404" cy="230828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EC7320"/>
              </a:buClr>
              <a:buSzPts val="2400"/>
            </a:pPr>
            <a:r>
              <a:rPr lang="bg-BG" sz="2400" b="1" dirty="0" smtClean="0">
                <a:solidFill>
                  <a:schemeClr val="dk1"/>
                </a:solidFill>
                <a:latin typeface="Helvetica Neue"/>
                <a:ea typeface="Helvetica Neue"/>
                <a:cs typeface="Helvetica Neue"/>
                <a:sym typeface="Helvetica Neue"/>
              </a:rPr>
              <a:t>Какви са основните предизвикателства пред приобщаването</a:t>
            </a:r>
            <a:r>
              <a:rPr lang="en-US" sz="2400" b="1" dirty="0" smtClean="0">
                <a:solidFill>
                  <a:schemeClr val="dk1"/>
                </a:solidFill>
                <a:latin typeface="Helvetica Neue"/>
                <a:ea typeface="Helvetica Neue"/>
                <a:cs typeface="Helvetica Neue"/>
                <a:sym typeface="Helvetica Neue"/>
              </a:rPr>
              <a:t>?</a:t>
            </a:r>
          </a:p>
          <a:p>
            <a:pPr marL="1082675" marR="0" lvl="0" indent="-336550" algn="l" rtl="0">
              <a:lnSpc>
                <a:spcPct val="100000"/>
              </a:lnSpc>
              <a:spcBef>
                <a:spcPts val="0"/>
              </a:spcBef>
              <a:spcAft>
                <a:spcPts val="0"/>
              </a:spcAft>
              <a:buClr>
                <a:srgbClr val="EC7320"/>
              </a:buClr>
              <a:buSzPts val="2400"/>
              <a:buFont typeface="Courier New" panose="02070309020205020404" pitchFamily="49" charset="0"/>
              <a:buChar char="o"/>
            </a:pPr>
            <a:r>
              <a:rPr lang="bg-BG" sz="2400" dirty="0" smtClean="0">
                <a:solidFill>
                  <a:schemeClr val="dk1"/>
                </a:solidFill>
                <a:latin typeface="+mn-lt"/>
                <a:sym typeface="Helvetica Neue"/>
              </a:rPr>
              <a:t>миграция</a:t>
            </a:r>
            <a:endParaRPr lang="en-US" sz="2400" b="0" i="0" u="none" strike="noStrike" cap="none" dirty="0" smtClean="0">
              <a:solidFill>
                <a:schemeClr val="dk1"/>
              </a:solidFill>
              <a:latin typeface="+mn-lt"/>
              <a:sym typeface="Helvetica Neue"/>
            </a:endParaRPr>
          </a:p>
          <a:p>
            <a:pPr marL="1082675" indent="-336550">
              <a:buClr>
                <a:srgbClr val="EC7320"/>
              </a:buClr>
              <a:buSzPts val="2400"/>
              <a:buFont typeface="Courier New" panose="02070309020205020404" pitchFamily="49" charset="0"/>
              <a:buChar char="o"/>
            </a:pPr>
            <a:r>
              <a:rPr lang="bg-BG" sz="2400" dirty="0"/>
              <a:t>с</a:t>
            </a:r>
            <a:r>
              <a:rPr lang="bg-BG" sz="2400" dirty="0" smtClean="0"/>
              <a:t>пециални нужди и увреждания</a:t>
            </a:r>
            <a:endParaRPr lang="en-US" sz="2400" dirty="0"/>
          </a:p>
          <a:p>
            <a:pPr marL="1082675" lvl="0" indent="-336550">
              <a:buClr>
                <a:srgbClr val="EC7320"/>
              </a:buClr>
              <a:buSzPts val="2400"/>
              <a:buFont typeface="Courier New" panose="02070309020205020404" pitchFamily="49" charset="0"/>
              <a:buChar char="o"/>
            </a:pPr>
            <a:r>
              <a:rPr lang="bg-BG" sz="2400" dirty="0" smtClean="0"/>
              <a:t>бедност</a:t>
            </a:r>
            <a:endParaRPr lang="en-US" sz="2400" dirty="0" smtClean="0"/>
          </a:p>
          <a:p>
            <a:pPr marL="1082675" lvl="0" indent="-336550">
              <a:buClr>
                <a:srgbClr val="EC7320"/>
              </a:buClr>
              <a:buSzPts val="2400"/>
              <a:buFont typeface="Courier New" panose="02070309020205020404" pitchFamily="49" charset="0"/>
              <a:buChar char="o"/>
            </a:pPr>
            <a:r>
              <a:rPr lang="bg-BG" sz="2400" dirty="0" smtClean="0"/>
              <a:t>надареност</a:t>
            </a:r>
            <a:endParaRPr lang="en-US" sz="2400" dirty="0" smtClean="0"/>
          </a:p>
          <a:p>
            <a:pPr marL="1082675" lvl="0" indent="-336550">
              <a:buClr>
                <a:srgbClr val="EC7320"/>
              </a:buClr>
              <a:buSzPts val="2400"/>
              <a:buFont typeface="Courier New" panose="02070309020205020404" pitchFamily="49" charset="0"/>
              <a:buChar char="o"/>
            </a:pPr>
            <a:r>
              <a:rPr lang="bg-BG" sz="2400" dirty="0"/>
              <a:t>п</a:t>
            </a:r>
            <a:r>
              <a:rPr lang="bg-BG" sz="2400" dirty="0" smtClean="0"/>
              <a:t>андемията от </a:t>
            </a:r>
            <a:r>
              <a:rPr lang="en-US" sz="2400" dirty="0" smtClean="0"/>
              <a:t>Covid-19</a:t>
            </a:r>
            <a:endParaRPr sz="2800" b="0" i="0" u="none" strike="noStrike" cap="none" dirty="0">
              <a:solidFill>
                <a:schemeClr val="dk1"/>
              </a:solidFill>
              <a:latin typeface="Helvetica Neue"/>
              <a:ea typeface="Helvetica Neue"/>
              <a:cs typeface="Helvetica Neue"/>
              <a:sym typeface="Helvetica Neue"/>
            </a:endParaRPr>
          </a:p>
        </p:txBody>
      </p:sp>
      <p:sp>
        <p:nvSpPr>
          <p:cNvPr id="51" name="Google Shape;51;p3"/>
          <p:cNvSpPr txBox="1"/>
          <p:nvPr/>
        </p:nvSpPr>
        <p:spPr>
          <a:xfrm>
            <a:off x="2885294" y="794429"/>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bg-BG" sz="2000" b="1" dirty="0" smtClean="0">
                <a:solidFill>
                  <a:srgbClr val="00B0F0"/>
                </a:solidFill>
                <a:latin typeface="Helvetica Neue"/>
                <a:ea typeface="Helvetica Neue"/>
                <a:cs typeface="Helvetica Neue"/>
                <a:sym typeface="Helvetica Neue"/>
              </a:rPr>
              <a:t>Предизвикателства пред приобщаването и образованието</a:t>
            </a:r>
            <a:endParaRPr lang="en-US" sz="2000" b="1" i="0" u="none" strike="noStrike" cap="none" dirty="0">
              <a:solidFill>
                <a:srgbClr val="00B0F0"/>
              </a:solidFill>
              <a:latin typeface="Helvetica Neue"/>
              <a:ea typeface="Helvetica Neue"/>
              <a:cs typeface="Helvetica Neue"/>
              <a:sym typeface="Helvetica Neue"/>
            </a:endParaRPr>
          </a:p>
        </p:txBody>
      </p:sp>
      <p:sp>
        <p:nvSpPr>
          <p:cNvPr id="2" name="Rectangle 1"/>
          <p:cNvSpPr/>
          <p:nvPr/>
        </p:nvSpPr>
        <p:spPr>
          <a:xfrm>
            <a:off x="1280160" y="5008118"/>
            <a:ext cx="10292080" cy="707886"/>
          </a:xfrm>
          <a:prstGeom prst="rect">
            <a:avLst/>
          </a:prstGeom>
        </p:spPr>
        <p:txBody>
          <a:bodyPr wrap="square">
            <a:spAutoFit/>
          </a:bodyPr>
          <a:lstStyle/>
          <a:p>
            <a:pPr marL="746125" lvl="0" algn="just">
              <a:buClr>
                <a:srgbClr val="EC7320"/>
              </a:buClr>
              <a:buSzPts val="2400"/>
            </a:pPr>
            <a:r>
              <a:rPr lang="bg-BG" sz="2000" i="1" dirty="0" smtClean="0">
                <a:solidFill>
                  <a:schemeClr val="accent2">
                    <a:lumMod val="75000"/>
                  </a:schemeClr>
                </a:solidFill>
                <a:latin typeface="Helvetica Neue"/>
                <a:sym typeface="Helvetica Neue"/>
              </a:rPr>
              <a:t>Помислете, намерете си партньор и споделете: </a:t>
            </a:r>
            <a:r>
              <a:rPr lang="bg-BG" sz="2000" dirty="0" smtClean="0">
                <a:solidFill>
                  <a:srgbClr val="00B0F0"/>
                </a:solidFill>
                <a:latin typeface="Helvetica Neue"/>
                <a:sym typeface="Helvetica Neue"/>
              </a:rPr>
              <a:t>Какви са основните предизвикателства пред приобщаването във вашия контекст</a:t>
            </a:r>
            <a:r>
              <a:rPr lang="en-US" sz="2000" dirty="0" smtClean="0">
                <a:solidFill>
                  <a:srgbClr val="00B0F0"/>
                </a:solidFill>
                <a:latin typeface="Helvetica Neue"/>
                <a:sym typeface="Helvetica Neue"/>
              </a:rPr>
              <a:t>? </a:t>
            </a:r>
            <a:r>
              <a:rPr lang="en-US" sz="2000" dirty="0" smtClean="0">
                <a:solidFill>
                  <a:schemeClr val="dk1"/>
                </a:solidFill>
                <a:latin typeface="Helvetica Neue"/>
                <a:sym typeface="Helvetica Neue"/>
              </a:rPr>
              <a:t>  </a:t>
            </a:r>
            <a:endParaRPr lang="en-US" sz="1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2131" t="8807" r="32967"/>
          <a:stretch/>
        </p:blipFill>
        <p:spPr>
          <a:xfrm>
            <a:off x="218209" y="3657600"/>
            <a:ext cx="1839191" cy="2529222"/>
          </a:xfrm>
          <a:prstGeom prst="rect">
            <a:avLst/>
          </a:prstGeom>
        </p:spPr>
      </p:pic>
    </p:spTree>
    <p:extLst>
      <p:ext uri="{BB962C8B-B14F-4D97-AF65-F5344CB8AC3E}">
        <p14:creationId xmlns:p14="http://schemas.microsoft.com/office/powerpoint/2010/main" val="42013725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
                                            <p:txEl>
                                              <p:pRg st="2" end="2"/>
                                            </p:txEl>
                                          </p:spTgt>
                                        </p:tgtEl>
                                        <p:attrNameLst>
                                          <p:attrName>style.visibility</p:attrName>
                                        </p:attrNameLst>
                                      </p:cBhvr>
                                      <p:to>
                                        <p:strVal val="visible"/>
                                      </p:to>
                                    </p:set>
                                    <p:animEffect transition="in" filter="randombar(horizontal)">
                                      <p:cBhvr>
                                        <p:cTn id="7" dur="5000"/>
                                        <p:tgtEl>
                                          <p:spTgt spid="49">
                                            <p:txEl>
                                              <p:pRg st="2" end="2"/>
                                            </p:txEl>
                                          </p:spTgt>
                                        </p:tgtEl>
                                      </p:cBhvr>
                                    </p:animEffect>
                                  </p:childTnLst>
                                </p:cTn>
                              </p:par>
                            </p:childTnLst>
                          </p:cTn>
                        </p:par>
                        <p:par>
                          <p:cTn id="8" fill="hold">
                            <p:stCondLst>
                              <p:cond delay="5000"/>
                            </p:stCondLst>
                            <p:childTnLst>
                              <p:par>
                                <p:cTn id="9" presetID="14" presetClass="entr" presetSubtype="10" fill="hold" nodeType="afterEffect">
                                  <p:stCondLst>
                                    <p:cond delay="0"/>
                                  </p:stCondLst>
                                  <p:childTnLst>
                                    <p:set>
                                      <p:cBhvr>
                                        <p:cTn id="10" dur="1" fill="hold">
                                          <p:stCondLst>
                                            <p:cond delay="0"/>
                                          </p:stCondLst>
                                        </p:cTn>
                                        <p:tgtEl>
                                          <p:spTgt spid="49">
                                            <p:txEl>
                                              <p:pRg st="3" end="3"/>
                                            </p:txEl>
                                          </p:spTgt>
                                        </p:tgtEl>
                                        <p:attrNameLst>
                                          <p:attrName>style.visibility</p:attrName>
                                        </p:attrNameLst>
                                      </p:cBhvr>
                                      <p:to>
                                        <p:strVal val="visible"/>
                                      </p:to>
                                    </p:set>
                                    <p:animEffect transition="in" filter="randombar(horizontal)">
                                      <p:cBhvr>
                                        <p:cTn id="11" dur="5000"/>
                                        <p:tgtEl>
                                          <p:spTgt spid="49">
                                            <p:txEl>
                                              <p:pRg st="3" end="3"/>
                                            </p:txEl>
                                          </p:spTgt>
                                        </p:tgtEl>
                                      </p:cBhvr>
                                    </p:animEffect>
                                  </p:childTnLst>
                                </p:cTn>
                              </p:par>
                            </p:childTnLst>
                          </p:cTn>
                        </p:par>
                        <p:par>
                          <p:cTn id="12" fill="hold">
                            <p:stCondLst>
                              <p:cond delay="10000"/>
                            </p:stCondLst>
                            <p:childTnLst>
                              <p:par>
                                <p:cTn id="13" presetID="14" presetClass="entr" presetSubtype="10" fill="hold" nodeType="afterEffect">
                                  <p:stCondLst>
                                    <p:cond delay="0"/>
                                  </p:stCondLst>
                                  <p:childTnLst>
                                    <p:set>
                                      <p:cBhvr>
                                        <p:cTn id="14" dur="1" fill="hold">
                                          <p:stCondLst>
                                            <p:cond delay="0"/>
                                          </p:stCondLst>
                                        </p:cTn>
                                        <p:tgtEl>
                                          <p:spTgt spid="49">
                                            <p:txEl>
                                              <p:pRg st="4" end="4"/>
                                            </p:txEl>
                                          </p:spTgt>
                                        </p:tgtEl>
                                        <p:attrNameLst>
                                          <p:attrName>style.visibility</p:attrName>
                                        </p:attrNameLst>
                                      </p:cBhvr>
                                      <p:to>
                                        <p:strVal val="visible"/>
                                      </p:to>
                                    </p:set>
                                    <p:animEffect transition="in" filter="randombar(horizontal)">
                                      <p:cBhvr>
                                        <p:cTn id="15" dur="5000"/>
                                        <p:tgtEl>
                                          <p:spTgt spid="49">
                                            <p:txEl>
                                              <p:pRg st="4" end="4"/>
                                            </p:txEl>
                                          </p:spTgt>
                                        </p:tgtEl>
                                      </p:cBhvr>
                                    </p:animEffect>
                                  </p:childTnLst>
                                </p:cTn>
                              </p:par>
                            </p:childTnLst>
                          </p:cTn>
                        </p:par>
                        <p:par>
                          <p:cTn id="16" fill="hold">
                            <p:stCondLst>
                              <p:cond delay="15000"/>
                            </p:stCondLst>
                            <p:childTnLst>
                              <p:par>
                                <p:cTn id="17" presetID="14" presetClass="entr" presetSubtype="10" fill="hold" nodeType="afterEffect">
                                  <p:stCondLst>
                                    <p:cond delay="0"/>
                                  </p:stCondLst>
                                  <p:childTnLst>
                                    <p:set>
                                      <p:cBhvr>
                                        <p:cTn id="18" dur="1" fill="hold">
                                          <p:stCondLst>
                                            <p:cond delay="0"/>
                                          </p:stCondLst>
                                        </p:cTn>
                                        <p:tgtEl>
                                          <p:spTgt spid="49">
                                            <p:txEl>
                                              <p:pRg st="5" end="5"/>
                                            </p:txEl>
                                          </p:spTgt>
                                        </p:tgtEl>
                                        <p:attrNameLst>
                                          <p:attrName>style.visibility</p:attrName>
                                        </p:attrNameLst>
                                      </p:cBhvr>
                                      <p:to>
                                        <p:strVal val="visible"/>
                                      </p:to>
                                    </p:set>
                                    <p:animEffect transition="in" filter="randombar(horizontal)">
                                      <p:cBhvr>
                                        <p:cTn id="19" dur="5000"/>
                                        <p:tgtEl>
                                          <p:spTgt spid="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08567" y="2026958"/>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7200" b="1" dirty="0" smtClean="0">
                <a:solidFill>
                  <a:schemeClr val="lt1"/>
                </a:solidFill>
                <a:latin typeface="Helvetica Neue"/>
                <a:ea typeface="Helvetica Neue"/>
                <a:cs typeface="Helvetica Neue"/>
                <a:sym typeface="Helvetica Neue"/>
              </a:rPr>
              <a:t> </a:t>
            </a:r>
          </a:p>
          <a:p>
            <a:pPr marL="0" marR="0" lvl="0" indent="0" algn="ctr" rtl="0">
              <a:lnSpc>
                <a:spcPct val="70000"/>
              </a:lnSpc>
              <a:spcBef>
                <a:spcPts val="0"/>
              </a:spcBef>
              <a:spcAft>
                <a:spcPts val="0"/>
              </a:spcAft>
              <a:buClr>
                <a:schemeClr val="lt1"/>
              </a:buClr>
              <a:buSzPts val="4840"/>
              <a:buFont typeface="Helvetica Neue"/>
              <a:buNone/>
            </a:pPr>
            <a:r>
              <a:rPr lang="bg-BG" sz="6000" b="1" dirty="0" smtClean="0">
                <a:solidFill>
                  <a:schemeClr val="lt1"/>
                </a:solidFill>
                <a:latin typeface="Helvetica Neue"/>
                <a:ea typeface="Helvetica Neue"/>
                <a:cs typeface="Helvetica Neue"/>
                <a:sym typeface="Helvetica Neue"/>
              </a:rPr>
              <a:t>МИГРАЦИЯ</a:t>
            </a:r>
            <a:endParaRPr sz="6000" b="1" i="0" u="none" strike="noStrike" cap="none" dirty="0">
              <a:solidFill>
                <a:schemeClr val="lt1"/>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31273043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68893" y="1703751"/>
            <a:ext cx="11450704" cy="1661953"/>
          </a:xfrm>
          <a:prstGeom prst="rect">
            <a:avLst/>
          </a:prstGeom>
          <a:noFill/>
          <a:ln>
            <a:noFill/>
          </a:ln>
        </p:spPr>
        <p:txBody>
          <a:bodyPr spcFirstLastPara="1" wrap="square" lIns="91425" tIns="45700" rIns="91425" bIns="45700" anchor="t" anchorCtr="0">
            <a:spAutoFit/>
          </a:bodyPr>
          <a:lstStyle/>
          <a:p>
            <a:pPr marL="177800" marR="0" lvl="0" algn="l" rtl="0">
              <a:lnSpc>
                <a:spcPct val="150000"/>
              </a:lnSpc>
              <a:spcBef>
                <a:spcPts val="0"/>
              </a:spcBef>
              <a:spcAft>
                <a:spcPts val="0"/>
              </a:spcAft>
              <a:buClr>
                <a:srgbClr val="EC7320"/>
              </a:buClr>
              <a:buSzPts val="2800"/>
            </a:pPr>
            <a:r>
              <a:rPr lang="bg-BG" sz="2800" b="1" dirty="0" smtClean="0">
                <a:solidFill>
                  <a:schemeClr val="accent2">
                    <a:lumMod val="75000"/>
                  </a:schemeClr>
                </a:solidFill>
                <a:latin typeface="Helvetica Neue"/>
                <a:ea typeface="Helvetica Neue"/>
                <a:cs typeface="Helvetica Neue"/>
                <a:sym typeface="Helvetica Neue"/>
              </a:rPr>
              <a:t>МИГРАЦИЯ</a:t>
            </a:r>
            <a:endParaRPr lang="en-US" sz="2800" b="1" dirty="0" smtClean="0">
              <a:solidFill>
                <a:schemeClr val="accent2">
                  <a:lumMod val="75000"/>
                </a:schemeClr>
              </a:solidFill>
              <a:latin typeface="Helvetica Neue"/>
              <a:ea typeface="Helvetica Neue"/>
              <a:cs typeface="Helvetica Neue"/>
              <a:sym typeface="Helvetica Neue"/>
            </a:endParaRPr>
          </a:p>
          <a:p>
            <a:pPr marL="520700" marR="0" lvl="0" indent="-342900" algn="l" rtl="0">
              <a:lnSpc>
                <a:spcPct val="150000"/>
              </a:lnSpc>
              <a:spcBef>
                <a:spcPts val="0"/>
              </a:spcBef>
              <a:spcAft>
                <a:spcPts val="0"/>
              </a:spcAft>
              <a:buClr>
                <a:srgbClr val="EC7320"/>
              </a:buClr>
              <a:buSzPts val="2800"/>
              <a:buFont typeface="Wingdings" panose="05000000000000000000" pitchFamily="2" charset="2"/>
              <a:buChar char="v"/>
            </a:pPr>
            <a:r>
              <a:rPr lang="bg-BG" sz="2000" dirty="0" smtClean="0">
                <a:solidFill>
                  <a:schemeClr val="dk1"/>
                </a:solidFill>
                <a:latin typeface="Helvetica Neue"/>
                <a:ea typeface="Helvetica Neue"/>
                <a:cs typeface="Helvetica Neue"/>
                <a:sym typeface="Helvetica Neue"/>
              </a:rPr>
              <a:t>Преобладаваща в Европа през последните години</a:t>
            </a:r>
            <a:endParaRPr lang="en-US" sz="2000" dirty="0" smtClean="0">
              <a:solidFill>
                <a:schemeClr val="dk1"/>
              </a:solidFill>
              <a:latin typeface="Helvetica Neue"/>
              <a:ea typeface="Helvetica Neue"/>
              <a:cs typeface="Helvetica Neue"/>
              <a:sym typeface="Helvetica Neue"/>
            </a:endParaRPr>
          </a:p>
          <a:p>
            <a:pPr marL="520700" marR="0" lvl="0" indent="-342900" algn="l" rtl="0">
              <a:lnSpc>
                <a:spcPct val="150000"/>
              </a:lnSpc>
              <a:spcBef>
                <a:spcPts val="0"/>
              </a:spcBef>
              <a:spcAft>
                <a:spcPts val="0"/>
              </a:spcAft>
              <a:buClr>
                <a:srgbClr val="EC7320"/>
              </a:buClr>
              <a:buSzPts val="2800"/>
              <a:buFont typeface="Wingdings" panose="05000000000000000000" pitchFamily="2" charset="2"/>
              <a:buChar char="v"/>
            </a:pPr>
            <a:r>
              <a:rPr lang="bg-BG" sz="2000" dirty="0" smtClean="0">
                <a:solidFill>
                  <a:schemeClr val="dk1"/>
                </a:solidFill>
                <a:latin typeface="Helvetica Neue"/>
                <a:ea typeface="Helvetica Neue"/>
                <a:cs typeface="Helvetica Neue"/>
                <a:sym typeface="Helvetica Neue"/>
              </a:rPr>
              <a:t>Някои обезпокояващи статистики:</a:t>
            </a:r>
            <a:endParaRPr lang="en-US" sz="1800" dirty="0" smtClean="0">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800"/>
            </a:pPr>
            <a:endParaRPr sz="2000" b="1" i="0" u="none" strike="noStrike" cap="none" dirty="0">
              <a:solidFill>
                <a:srgbClr val="0070C0"/>
              </a:solidFill>
              <a:latin typeface="Helvetica Neue"/>
              <a:ea typeface="Helvetica Neue"/>
              <a:cs typeface="Helvetica Neue"/>
              <a:sym typeface="Helvetica Neue"/>
            </a:endParaRPr>
          </a:p>
        </p:txBody>
      </p:sp>
      <p:sp>
        <p:nvSpPr>
          <p:cNvPr id="5" name="Google Shape;51;p3"/>
          <p:cNvSpPr txBox="1"/>
          <p:nvPr/>
        </p:nvSpPr>
        <p:spPr>
          <a:xfrm>
            <a:off x="2920011" y="595148"/>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bg-BG" sz="2000" b="1" dirty="0" smtClean="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smtClean="0">
              <a:solidFill>
                <a:srgbClr val="00B0F0"/>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chemeClr val="dk1"/>
              </a:buClr>
              <a:buSzPts val="4800"/>
              <a:buFont typeface="Arial"/>
              <a:buNone/>
            </a:pPr>
            <a:r>
              <a:rPr lang="bg-BG" sz="2000" b="1" i="0" u="none" strike="noStrike" cap="none" dirty="0" smtClean="0">
                <a:solidFill>
                  <a:schemeClr val="accent4"/>
                </a:solidFill>
                <a:latin typeface="Helvetica Neue"/>
                <a:ea typeface="Helvetica Neue"/>
                <a:cs typeface="Helvetica Neue"/>
                <a:sym typeface="Helvetica Neue"/>
              </a:rPr>
              <a:t>Миграция</a:t>
            </a:r>
            <a:endParaRPr lang="en-US" sz="2000" b="1" i="0" u="none" strike="noStrike" cap="none" dirty="0">
              <a:solidFill>
                <a:schemeClr val="accent4"/>
              </a:solidFill>
              <a:latin typeface="Helvetica Neue"/>
              <a:ea typeface="Helvetica Neue"/>
              <a:cs typeface="Helvetica Neue"/>
              <a:sym typeface="Helvetica Neue"/>
            </a:endParaRPr>
          </a:p>
        </p:txBody>
      </p:sp>
      <p:sp>
        <p:nvSpPr>
          <p:cNvPr id="2" name="Rectangle 1"/>
          <p:cNvSpPr/>
          <p:nvPr/>
        </p:nvSpPr>
        <p:spPr>
          <a:xfrm>
            <a:off x="2377440" y="3365704"/>
            <a:ext cx="8656320" cy="2400657"/>
          </a:xfrm>
          <a:prstGeom prst="rect">
            <a:avLst/>
          </a:prstGeom>
        </p:spPr>
        <p:txBody>
          <a:bodyPr wrap="square">
            <a:spAutoFit/>
          </a:bodyPr>
          <a:lstStyle/>
          <a:p>
            <a:pPr marL="520700" indent="-342900">
              <a:lnSpc>
                <a:spcPct val="150000"/>
              </a:lnSpc>
              <a:buClr>
                <a:srgbClr val="EC7320"/>
              </a:buClr>
              <a:buSzPts val="2800"/>
              <a:buFont typeface="Courier New" panose="02070309020205020404" pitchFamily="49" charset="0"/>
              <a:buChar char="o"/>
            </a:pPr>
            <a:r>
              <a:rPr lang="en-US" sz="2000" dirty="0" smtClean="0">
                <a:solidFill>
                  <a:schemeClr val="dk1"/>
                </a:solidFill>
                <a:latin typeface="Helvetica Neue"/>
                <a:ea typeface="Helvetica Neue"/>
                <a:cs typeface="Helvetica Neue"/>
                <a:sym typeface="Helvetica Neue"/>
              </a:rPr>
              <a:t>2016</a:t>
            </a:r>
            <a:r>
              <a:rPr lang="bg-BG" sz="2000" dirty="0" smtClean="0">
                <a:solidFill>
                  <a:schemeClr val="dk1"/>
                </a:solidFill>
                <a:latin typeface="Helvetica Neue"/>
                <a:ea typeface="Helvetica Neue"/>
                <a:cs typeface="Helvetica Neue"/>
                <a:sym typeface="Helvetica Neue"/>
              </a:rPr>
              <a:t>г.</a:t>
            </a:r>
            <a:r>
              <a:rPr lang="en-US" sz="2000" dirty="0" smtClean="0">
                <a:solidFill>
                  <a:schemeClr val="dk1"/>
                </a:solidFill>
                <a:latin typeface="Helvetica Neue"/>
                <a:ea typeface="Helvetica Neue"/>
                <a:cs typeface="Helvetica Neue"/>
                <a:sym typeface="Helvetica Neue"/>
              </a:rPr>
              <a:t>: </a:t>
            </a:r>
            <a:r>
              <a:rPr lang="bg-BG" sz="2000" dirty="0" smtClean="0">
                <a:solidFill>
                  <a:schemeClr val="dk1"/>
                </a:solidFill>
                <a:latin typeface="Helvetica Neue"/>
                <a:ea typeface="Helvetica Neue"/>
                <a:cs typeface="Helvetica Neue"/>
                <a:sym typeface="Helvetica Neue"/>
              </a:rPr>
              <a:t>28 милиона деца са останали бездомни поради военен конфликт.</a:t>
            </a:r>
          </a:p>
          <a:p>
            <a:pPr marL="520700" indent="-342900">
              <a:lnSpc>
                <a:spcPct val="150000"/>
              </a:lnSpc>
              <a:buClr>
                <a:srgbClr val="EC7320"/>
              </a:buClr>
              <a:buSzPts val="2800"/>
              <a:buFont typeface="Courier New" panose="02070309020205020404" pitchFamily="49" charset="0"/>
              <a:buChar char="o"/>
            </a:pPr>
            <a:r>
              <a:rPr lang="en-US" sz="2000" dirty="0" smtClean="0">
                <a:solidFill>
                  <a:schemeClr val="dk1"/>
                </a:solidFill>
                <a:latin typeface="Helvetica Neue"/>
                <a:ea typeface="Helvetica Neue"/>
                <a:cs typeface="Helvetica Neue"/>
                <a:sym typeface="Helvetica Neue"/>
              </a:rPr>
              <a:t>2017</a:t>
            </a:r>
            <a:r>
              <a:rPr lang="bg-BG" sz="2000" dirty="0" smtClean="0">
                <a:solidFill>
                  <a:schemeClr val="dk1"/>
                </a:solidFill>
                <a:latin typeface="Helvetica Neue"/>
                <a:ea typeface="Helvetica Neue"/>
                <a:cs typeface="Helvetica Neue"/>
                <a:sym typeface="Helvetica Neue"/>
              </a:rPr>
              <a:t>г.</a:t>
            </a:r>
            <a:r>
              <a:rPr lang="en-US" sz="2000" dirty="0" smtClean="0">
                <a:solidFill>
                  <a:schemeClr val="dk1"/>
                </a:solidFill>
                <a:latin typeface="Helvetica Neue"/>
                <a:ea typeface="Helvetica Neue"/>
                <a:cs typeface="Helvetica Neue"/>
                <a:sym typeface="Helvetica Neue"/>
              </a:rPr>
              <a:t>: </a:t>
            </a:r>
            <a:r>
              <a:rPr lang="bg-BG" sz="2000" dirty="0" smtClean="0">
                <a:solidFill>
                  <a:schemeClr val="dk1"/>
                </a:solidFill>
                <a:latin typeface="Helvetica Neue"/>
                <a:ea typeface="Helvetica Neue"/>
                <a:cs typeface="Helvetica Neue"/>
                <a:sym typeface="Helvetica Neue"/>
              </a:rPr>
              <a:t>61% от децата на бежанци са били приети в начално училище.</a:t>
            </a:r>
          </a:p>
          <a:p>
            <a:pPr marL="520700" indent="-342900">
              <a:lnSpc>
                <a:spcPct val="150000"/>
              </a:lnSpc>
              <a:buClr>
                <a:srgbClr val="EC7320"/>
              </a:buClr>
              <a:buSzPts val="2800"/>
              <a:buFont typeface="Courier New" panose="02070309020205020404" pitchFamily="49" charset="0"/>
              <a:buChar char="o"/>
            </a:pPr>
            <a:r>
              <a:rPr lang="en-US" sz="2000" dirty="0" smtClean="0">
                <a:solidFill>
                  <a:schemeClr val="dk1"/>
                </a:solidFill>
                <a:latin typeface="Helvetica Neue"/>
                <a:ea typeface="Helvetica Neue"/>
                <a:cs typeface="Helvetica Neue"/>
                <a:sym typeface="Helvetica Neue"/>
              </a:rPr>
              <a:t>2017</a:t>
            </a:r>
            <a:r>
              <a:rPr lang="bg-BG" sz="2000" dirty="0" smtClean="0">
                <a:solidFill>
                  <a:schemeClr val="dk1"/>
                </a:solidFill>
                <a:latin typeface="Helvetica Neue"/>
                <a:ea typeface="Helvetica Neue"/>
                <a:cs typeface="Helvetica Neue"/>
                <a:sym typeface="Helvetica Neue"/>
              </a:rPr>
              <a:t>г.</a:t>
            </a:r>
            <a:r>
              <a:rPr lang="en-US" sz="2000" dirty="0" smtClean="0">
                <a:solidFill>
                  <a:schemeClr val="dk1"/>
                </a:solidFill>
                <a:latin typeface="Helvetica Neue"/>
                <a:ea typeface="Helvetica Neue"/>
                <a:cs typeface="Helvetica Neue"/>
                <a:sym typeface="Helvetica Neue"/>
              </a:rPr>
              <a:t>: </a:t>
            </a:r>
            <a:r>
              <a:rPr lang="bg-BG" sz="2000" dirty="0" smtClean="0">
                <a:solidFill>
                  <a:schemeClr val="dk1"/>
                </a:solidFill>
                <a:latin typeface="Helvetica Neue"/>
                <a:ea typeface="Helvetica Neue"/>
                <a:cs typeface="Helvetica Neue"/>
                <a:sym typeface="Helvetica Neue"/>
              </a:rPr>
              <a:t>само 23% от бежанските ученици са продължили средното си образование.</a:t>
            </a:r>
            <a:endParaRPr lang="en-US" sz="20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977572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25413" y="1540698"/>
            <a:ext cx="11450700" cy="2769949"/>
          </a:xfrm>
          <a:prstGeom prst="rect">
            <a:avLst/>
          </a:prstGeom>
          <a:noFill/>
          <a:ln>
            <a:noFill/>
          </a:ln>
        </p:spPr>
        <p:txBody>
          <a:bodyPr spcFirstLastPara="1" wrap="square" lIns="91425" tIns="45700" rIns="91425" bIns="45700" anchor="t" anchorCtr="0">
            <a:spAutoFit/>
          </a:bodyPr>
          <a:lstStyle/>
          <a:p>
            <a:pPr lvl="0" algn="just"/>
            <a:r>
              <a:rPr lang="bg-BG" sz="2000" b="1" dirty="0" smtClean="0">
                <a:latin typeface="Helvetica Neue" panose="020B0604020202020204" charset="0"/>
              </a:rPr>
              <a:t>Основните рискови фактори/предизвикателства </a:t>
            </a:r>
            <a:r>
              <a:rPr lang="bg-BG" sz="2000" dirty="0" smtClean="0">
                <a:latin typeface="Helvetica Neue" panose="020B0604020202020204" charset="0"/>
              </a:rPr>
              <a:t>свързани с приобщаването в образованието следствие от миграцията</a:t>
            </a:r>
            <a:endParaRPr lang="bg-BG" sz="2000" b="1" dirty="0" smtClean="0">
              <a:latin typeface="Helvetica Neue" panose="020B0604020202020204" charset="0"/>
            </a:endParaRPr>
          </a:p>
          <a:p>
            <a:pPr lvl="0"/>
            <a:endParaRPr lang="en-US" sz="2000" i="1" dirty="0" smtClean="0">
              <a:latin typeface="Helvetica Neue" panose="020B0604020202020204" charset="0"/>
            </a:endParaRPr>
          </a:p>
          <a:p>
            <a:pPr marL="798513" lvl="7" indent="-342900">
              <a:buClr>
                <a:schemeClr val="accent2">
                  <a:lumMod val="75000"/>
                </a:schemeClr>
              </a:buClr>
              <a:buFont typeface="Wingdings" panose="05000000000000000000" pitchFamily="2" charset="2"/>
              <a:buChar char="v"/>
            </a:pPr>
            <a:r>
              <a:rPr lang="bg-BG" sz="2000" i="1" dirty="0" smtClean="0">
                <a:latin typeface="Helvetica Neue" panose="020B0604020202020204" charset="0"/>
              </a:rPr>
              <a:t>Езикови бариери</a:t>
            </a:r>
            <a:endParaRPr lang="en-US" sz="2000" dirty="0">
              <a:latin typeface="Helvetica Neue" panose="020B0604020202020204" charset="0"/>
            </a:endParaRPr>
          </a:p>
          <a:p>
            <a:pPr marL="798513" lvl="7" indent="-342900">
              <a:buClr>
                <a:schemeClr val="accent2">
                  <a:lumMod val="75000"/>
                </a:schemeClr>
              </a:buClr>
              <a:buFont typeface="Wingdings" panose="05000000000000000000" pitchFamily="2" charset="2"/>
              <a:buChar char="v"/>
            </a:pPr>
            <a:r>
              <a:rPr lang="bg-BG" sz="2000" i="1" dirty="0" smtClean="0">
                <a:latin typeface="Helvetica Neue" panose="020B0604020202020204" charset="0"/>
              </a:rPr>
              <a:t>Култура</a:t>
            </a:r>
            <a:endParaRPr lang="en-US" sz="2000" dirty="0">
              <a:latin typeface="Helvetica Neue" panose="020B0604020202020204" charset="0"/>
            </a:endParaRPr>
          </a:p>
          <a:p>
            <a:pPr marL="798513" lvl="7" indent="-342900">
              <a:buClr>
                <a:schemeClr val="accent2">
                  <a:lumMod val="75000"/>
                </a:schemeClr>
              </a:buClr>
              <a:buFont typeface="Wingdings" panose="05000000000000000000" pitchFamily="2" charset="2"/>
              <a:buChar char="v"/>
            </a:pPr>
            <a:r>
              <a:rPr lang="bg-BG" sz="2000" i="1" dirty="0" smtClean="0">
                <a:latin typeface="Helvetica Neue" panose="020B0604020202020204" charset="0"/>
              </a:rPr>
              <a:t>Психично здраве</a:t>
            </a:r>
            <a:endParaRPr lang="en-US" sz="2000" dirty="0">
              <a:latin typeface="Helvetica Neue" panose="020B0604020202020204" charset="0"/>
            </a:endParaRPr>
          </a:p>
          <a:p>
            <a:pPr marL="798513" lvl="7" indent="-342900">
              <a:buClr>
                <a:schemeClr val="accent2">
                  <a:lumMod val="75000"/>
                </a:schemeClr>
              </a:buClr>
              <a:buFont typeface="Wingdings" panose="05000000000000000000" pitchFamily="2" charset="2"/>
              <a:buChar char="v"/>
            </a:pPr>
            <a:r>
              <a:rPr lang="bg-BG" sz="2000" i="1" dirty="0" smtClean="0">
                <a:latin typeface="Helvetica Neue" panose="020B0604020202020204" charset="0"/>
              </a:rPr>
              <a:t>Раса, пол и религия</a:t>
            </a:r>
            <a:endParaRPr lang="en-US" sz="2000" dirty="0">
              <a:latin typeface="Helvetica Neue" panose="020B0604020202020204" charset="0"/>
            </a:endParaRPr>
          </a:p>
          <a:p>
            <a:pPr marL="798513" lvl="7" indent="-342900">
              <a:buClr>
                <a:schemeClr val="accent2">
                  <a:lumMod val="75000"/>
                </a:schemeClr>
              </a:buClr>
              <a:buFont typeface="Wingdings" panose="05000000000000000000" pitchFamily="2" charset="2"/>
              <a:buChar char="v"/>
            </a:pPr>
            <a:r>
              <a:rPr lang="bg-BG" sz="2000" i="1" dirty="0" smtClean="0">
                <a:latin typeface="Helvetica Neue" panose="020B0604020202020204" charset="0"/>
              </a:rPr>
              <a:t>Подготовка на учителите</a:t>
            </a:r>
            <a:endParaRPr lang="en-US" sz="2000" dirty="0">
              <a:latin typeface="Helvetica Neue" panose="020B0604020202020204" charset="0"/>
            </a:endParaRPr>
          </a:p>
          <a:p>
            <a:r>
              <a:rPr lang="en-US" dirty="0"/>
              <a:t> </a:t>
            </a:r>
            <a:endParaRPr sz="1800" b="0" i="0" u="none" strike="noStrike" cap="none" dirty="0">
              <a:solidFill>
                <a:schemeClr val="dk1"/>
              </a:solidFill>
              <a:latin typeface="Helvetica Neue"/>
              <a:ea typeface="Helvetica Neue"/>
              <a:cs typeface="Helvetica Neue"/>
              <a:sym typeface="Helvetica Neue"/>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344245" y="3864861"/>
            <a:ext cx="1699708" cy="2384110"/>
          </a:xfrm>
          <a:prstGeom prst="rect">
            <a:avLst/>
          </a:prstGeom>
        </p:spPr>
      </p:pic>
      <p:sp>
        <p:nvSpPr>
          <p:cNvPr id="2" name="Rectangle 1"/>
          <p:cNvSpPr/>
          <p:nvPr/>
        </p:nvSpPr>
        <p:spPr>
          <a:xfrm>
            <a:off x="1996440" y="5137385"/>
            <a:ext cx="9408160" cy="707886"/>
          </a:xfrm>
          <a:prstGeom prst="rect">
            <a:avLst/>
          </a:prstGeom>
        </p:spPr>
        <p:txBody>
          <a:bodyPr wrap="square">
            <a:spAutoFit/>
          </a:bodyPr>
          <a:lstStyle/>
          <a:p>
            <a:r>
              <a:rPr lang="bg-BG" sz="2000" i="1" dirty="0" smtClean="0">
                <a:solidFill>
                  <a:schemeClr val="accent2">
                    <a:lumMod val="75000"/>
                  </a:schemeClr>
                </a:solidFill>
                <a:latin typeface="Helvetica Neue"/>
                <a:sym typeface="Helvetica Neue"/>
              </a:rPr>
              <a:t>Помислете и </a:t>
            </a:r>
            <a:r>
              <a:rPr lang="bg-BG" sz="2000" i="1" dirty="0">
                <a:solidFill>
                  <a:schemeClr val="accent2">
                    <a:lumMod val="75000"/>
                  </a:schemeClr>
                </a:solidFill>
                <a:latin typeface="Helvetica Neue"/>
                <a:sym typeface="Helvetica Neue"/>
              </a:rPr>
              <a:t>споделете в групата си</a:t>
            </a:r>
            <a:r>
              <a:rPr lang="bg-BG" sz="2000" i="1" dirty="0" smtClean="0">
                <a:solidFill>
                  <a:schemeClr val="accent2">
                    <a:lumMod val="75000"/>
                  </a:schemeClr>
                </a:solidFill>
                <a:latin typeface="Helvetica Neue"/>
                <a:sym typeface="Helvetica Neue"/>
              </a:rPr>
              <a:t>: </a:t>
            </a:r>
            <a:r>
              <a:rPr lang="bg-BG" sz="2000" dirty="0" smtClean="0">
                <a:solidFill>
                  <a:srgbClr val="00B0F0"/>
                </a:solidFill>
                <a:latin typeface="Helvetica Neue"/>
                <a:sym typeface="Helvetica Neue"/>
              </a:rPr>
              <a:t>Подредете по степен на важност гореспоменатите бариери спрямо вашия контекст.</a:t>
            </a:r>
          </a:p>
        </p:txBody>
      </p:sp>
      <p:sp>
        <p:nvSpPr>
          <p:cNvPr id="10" name="Google Shape;51;p3"/>
          <p:cNvSpPr txBox="1"/>
          <p:nvPr/>
        </p:nvSpPr>
        <p:spPr>
          <a:xfrm>
            <a:off x="3189167" y="581069"/>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Регионални предизвикателства пред приобщаването и образованието</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r>
              <a:rPr lang="bg-BG" sz="2000" b="1" dirty="0">
                <a:solidFill>
                  <a:schemeClr val="accent4"/>
                </a:solidFill>
                <a:latin typeface="Helvetica Neue"/>
                <a:ea typeface="Helvetica Neue"/>
                <a:cs typeface="Helvetica Neue"/>
                <a:sym typeface="Helvetica Neue"/>
              </a:rPr>
              <a:t>Миграция</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2769962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11664</TotalTime>
  <Words>6297</Words>
  <Application>Microsoft Office PowerPoint</Application>
  <PresentationFormat>Widescreen</PresentationFormat>
  <Paragraphs>606</Paragraphs>
  <Slides>50</Slides>
  <Notes>50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Times New Roman</vt:lpstr>
      <vt:lpstr>Arial</vt:lpstr>
      <vt:lpstr>Noto Sans Symbols</vt:lpstr>
      <vt:lpstr>Helvetica Neue</vt:lpstr>
      <vt:lpstr>Wingdings</vt:lpstr>
      <vt:lpstr>Courier New</vt:lpstr>
      <vt:lpstr>Calibri</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Zornitsa Staneva</cp:lastModifiedBy>
  <cp:revision>280</cp:revision>
  <dcterms:created xsi:type="dcterms:W3CDTF">2021-02-16T14:32:26Z</dcterms:created>
  <dcterms:modified xsi:type="dcterms:W3CDTF">2022-04-02T08:50:22Z</dcterms:modified>
</cp:coreProperties>
</file>