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Trebuchet MS" panose="020B060302020202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pkyjbIfmj39q6pXKJh45C1iJT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D45DE1-9F11-4417-90DD-198FCBD81733}">
  <a:tblStyle styleId="{30D45DE1-9F11-4417-90DD-198FCBD817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35" autoAdjust="0"/>
    <p:restoredTop sz="68585" autoAdjust="0"/>
  </p:normalViewPr>
  <p:slideViewPr>
    <p:cSldViewPr snapToGrid="0">
      <p:cViewPr varScale="1">
        <p:scale>
          <a:sx n="72" d="100"/>
          <a:sy n="72" d="100"/>
        </p:scale>
        <p:origin x="43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8.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76297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0825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085746b30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085746b30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ES" sz="1300" dirty="0" err="1" smtClean="0">
                <a:solidFill>
                  <a:srgbClr val="141414"/>
                </a:solidFill>
                <a:latin typeface="Helvetica Neue"/>
                <a:ea typeface="Helvetica Neue"/>
                <a:cs typeface="Helvetica Neue"/>
                <a:sym typeface="Helvetica Neue"/>
              </a:rPr>
              <a:t>Diferitele</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clasificări</a:t>
            </a:r>
            <a:r>
              <a:rPr lang="es-ES" sz="1300" dirty="0" smtClean="0">
                <a:solidFill>
                  <a:srgbClr val="141414"/>
                </a:solidFill>
                <a:latin typeface="Helvetica Neue"/>
                <a:ea typeface="Helvetica Neue"/>
                <a:cs typeface="Helvetica Neue"/>
                <a:sym typeface="Helvetica Neue"/>
              </a:rPr>
              <a:t> ale </a:t>
            </a:r>
            <a:r>
              <a:rPr lang="es-ES" sz="1300" dirty="0" err="1" smtClean="0">
                <a:solidFill>
                  <a:srgbClr val="141414"/>
                </a:solidFill>
                <a:latin typeface="Helvetica Neue"/>
                <a:ea typeface="Helvetica Neue"/>
                <a:cs typeface="Helvetica Neue"/>
                <a:sym typeface="Helvetica Neue"/>
              </a:rPr>
              <a:t>artei</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includ</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arta</a:t>
            </a:r>
            <a:r>
              <a:rPr lang="es-ES" sz="1300" dirty="0" smtClean="0">
                <a:solidFill>
                  <a:srgbClr val="141414"/>
                </a:solidFill>
                <a:latin typeface="Helvetica Neue"/>
                <a:ea typeface="Helvetica Neue"/>
                <a:cs typeface="Helvetica Neue"/>
                <a:sym typeface="Helvetica Neue"/>
              </a:rPr>
              <a:t> </a:t>
            </a:r>
            <a:r>
              <a:rPr lang="ro-RO" sz="1300" dirty="0" smtClean="0">
                <a:solidFill>
                  <a:srgbClr val="141414"/>
                </a:solidFill>
                <a:latin typeface="Helvetica Neue"/>
                <a:ea typeface="Helvetica Neue"/>
                <a:cs typeface="Helvetica Neue"/>
                <a:sym typeface="Helvetica Neue"/>
              </a:rPr>
              <a:t>frumoase</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arta</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vizuală</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arta</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plastică</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arta</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spectacolului</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arta</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aplicată</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și</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arta</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decorativă</a:t>
            </a:r>
            <a:r>
              <a:rPr lang="es-ES" sz="1300" dirty="0" smtClean="0">
                <a:solidFill>
                  <a:srgbClr val="141414"/>
                </a:solidFill>
                <a:latin typeface="Helvetica Neue"/>
                <a:ea typeface="Helvetica Neue"/>
                <a:cs typeface="Helvetica Neue"/>
                <a:sym typeface="Helvetica Neue"/>
              </a:rPr>
              <a:t> (Bernard, 2020). </a:t>
            </a:r>
            <a:endParaRPr lang="ro-RO" sz="1300" dirty="0" smtClean="0">
              <a:solidFill>
                <a:srgbClr val="141414"/>
              </a:solidFill>
              <a:latin typeface="Helvetica Neue"/>
              <a:ea typeface="Helvetica Neue"/>
              <a:cs typeface="Helvetica Neue"/>
              <a:sym typeface="Helvetica Neue"/>
            </a:endParaRPr>
          </a:p>
          <a:p>
            <a:pPr marL="0" lvl="0" indent="0" algn="just" rtl="0">
              <a:spcBef>
                <a:spcPts val="0"/>
              </a:spcBef>
              <a:spcAft>
                <a:spcPts val="0"/>
              </a:spcAft>
              <a:buClr>
                <a:schemeClr val="dk1"/>
              </a:buClr>
              <a:buSzPts val="1100"/>
              <a:buFont typeface="Arial"/>
              <a:buNone/>
            </a:pPr>
            <a:endParaRPr lang="ro-RO" sz="1300" dirty="0" smtClean="0">
              <a:solidFill>
                <a:srgbClr val="141414"/>
              </a:solidFill>
              <a:latin typeface="Helvetica Neue"/>
              <a:ea typeface="Helvetica Neue"/>
              <a:cs typeface="Helvetica Neue"/>
              <a:sym typeface="Helvetica Neue"/>
            </a:endParaRPr>
          </a:p>
          <a:p>
            <a:pPr marL="0" lvl="0" indent="0" algn="just" rtl="0">
              <a:spcBef>
                <a:spcPts val="0"/>
              </a:spcBef>
              <a:spcAft>
                <a:spcPts val="0"/>
              </a:spcAft>
              <a:buClr>
                <a:schemeClr val="dk1"/>
              </a:buClr>
              <a:buSzPts val="1100"/>
              <a:buFont typeface="Arial"/>
              <a:buNone/>
            </a:pPr>
            <a:r>
              <a:rPr lang="es-ES" sz="1300" dirty="0" err="1" smtClean="0">
                <a:solidFill>
                  <a:srgbClr val="141414"/>
                </a:solidFill>
                <a:latin typeface="Helvetica Neue"/>
                <a:ea typeface="Helvetica Neue"/>
                <a:cs typeface="Helvetica Neue"/>
                <a:sym typeface="Helvetica Neue"/>
              </a:rPr>
              <a:t>Curriculumul</a:t>
            </a:r>
            <a:r>
              <a:rPr lang="es-ES" sz="1300" dirty="0" smtClean="0">
                <a:solidFill>
                  <a:srgbClr val="141414"/>
                </a:solidFill>
                <a:latin typeface="Helvetica Neue"/>
                <a:ea typeface="Helvetica Neue"/>
                <a:cs typeface="Helvetica Neue"/>
                <a:sym typeface="Helvetica Neue"/>
              </a:rPr>
              <a:t> se va concentra pe </a:t>
            </a:r>
            <a:r>
              <a:rPr lang="es-ES" sz="1300" dirty="0" err="1" smtClean="0">
                <a:solidFill>
                  <a:srgbClr val="141414"/>
                </a:solidFill>
                <a:latin typeface="Helvetica Neue"/>
                <a:ea typeface="Helvetica Neue"/>
                <a:cs typeface="Helvetica Neue"/>
                <a:sym typeface="Helvetica Neue"/>
              </a:rPr>
              <a:t>primele</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patru</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și</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anume</a:t>
            </a:r>
            <a:r>
              <a:rPr lang="es-ES" sz="1300" dirty="0" smtClean="0">
                <a:solidFill>
                  <a:srgbClr val="141414"/>
                </a:solidFill>
                <a:latin typeface="Helvetica Neue"/>
                <a:ea typeface="Helvetica Neue"/>
                <a:cs typeface="Helvetica Neue"/>
                <a:sym typeface="Helvetica Neue"/>
              </a:rPr>
              <a:t>: arte </a:t>
            </a:r>
            <a:r>
              <a:rPr lang="ro-RO" sz="1300" dirty="0" smtClean="0">
                <a:solidFill>
                  <a:srgbClr val="141414"/>
                </a:solidFill>
                <a:latin typeface="Helvetica Neue"/>
                <a:ea typeface="Helvetica Neue"/>
                <a:cs typeface="Helvetica Neue"/>
                <a:sym typeface="Helvetica Neue"/>
              </a:rPr>
              <a:t>frumoase</a:t>
            </a:r>
            <a:r>
              <a:rPr lang="es-ES" sz="1300" dirty="0" smtClean="0">
                <a:solidFill>
                  <a:srgbClr val="141414"/>
                </a:solidFill>
                <a:latin typeface="Helvetica Neue"/>
                <a:ea typeface="Helvetica Neue"/>
                <a:cs typeface="Helvetica Neue"/>
                <a:sym typeface="Helvetica Neue"/>
              </a:rPr>
              <a:t>, arte </a:t>
            </a:r>
            <a:r>
              <a:rPr lang="es-ES" sz="1300" dirty="0" err="1" smtClean="0">
                <a:solidFill>
                  <a:srgbClr val="141414"/>
                </a:solidFill>
                <a:latin typeface="Helvetica Neue"/>
                <a:ea typeface="Helvetica Neue"/>
                <a:cs typeface="Helvetica Neue"/>
                <a:sym typeface="Helvetica Neue"/>
              </a:rPr>
              <a:t>vizuale</a:t>
            </a:r>
            <a:r>
              <a:rPr lang="es-ES" sz="1300" dirty="0" smtClean="0">
                <a:solidFill>
                  <a:srgbClr val="141414"/>
                </a:solidFill>
                <a:latin typeface="Helvetica Neue"/>
                <a:ea typeface="Helvetica Neue"/>
                <a:cs typeface="Helvetica Neue"/>
                <a:sym typeface="Helvetica Neue"/>
              </a:rPr>
              <a:t>, arte </a:t>
            </a:r>
            <a:r>
              <a:rPr lang="es-ES" sz="1300" dirty="0" err="1" smtClean="0">
                <a:solidFill>
                  <a:srgbClr val="141414"/>
                </a:solidFill>
                <a:latin typeface="Helvetica Neue"/>
                <a:ea typeface="Helvetica Neue"/>
                <a:cs typeface="Helvetica Neue"/>
                <a:sym typeface="Helvetica Neue"/>
              </a:rPr>
              <a:t>plastice</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artele</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spectacolului</a:t>
            </a:r>
            <a:r>
              <a:rPr lang="es-ES" sz="1300" dirty="0" smtClean="0">
                <a:solidFill>
                  <a:srgbClr val="141414"/>
                </a:solidFill>
                <a:latin typeface="Helvetica Neue"/>
                <a:ea typeface="Helvetica Neue"/>
                <a:cs typeface="Helvetica Neue"/>
                <a:sym typeface="Helvetica Neue"/>
              </a:rPr>
              <a:t>. </a:t>
            </a:r>
            <a:endParaRPr lang="ro-RO" sz="1300" dirty="0" smtClean="0">
              <a:solidFill>
                <a:srgbClr val="141414"/>
              </a:solidFill>
              <a:latin typeface="Helvetica Neue"/>
              <a:ea typeface="Helvetica Neue"/>
              <a:cs typeface="Helvetica Neue"/>
              <a:sym typeface="Helvetica Neue"/>
            </a:endParaRPr>
          </a:p>
          <a:p>
            <a:pPr marL="0" lvl="0" indent="0" algn="just" rtl="0">
              <a:spcBef>
                <a:spcPts val="0"/>
              </a:spcBef>
              <a:spcAft>
                <a:spcPts val="0"/>
              </a:spcAft>
              <a:buClr>
                <a:schemeClr val="dk1"/>
              </a:buClr>
              <a:buSzPts val="1100"/>
              <a:buFont typeface="Arial"/>
              <a:buNone/>
            </a:pPr>
            <a:endParaRPr lang="ro-RO" sz="1300" dirty="0" smtClean="0">
              <a:solidFill>
                <a:srgbClr val="141414"/>
              </a:solidFill>
              <a:latin typeface="Helvetica Neue"/>
              <a:ea typeface="Helvetica Neue"/>
              <a:cs typeface="Helvetica Neue"/>
              <a:sym typeface="Helvetica Neue"/>
            </a:endParaRPr>
          </a:p>
          <a:p>
            <a:pPr marL="0" lvl="0" indent="0" algn="just" rtl="0">
              <a:spcBef>
                <a:spcPts val="0"/>
              </a:spcBef>
              <a:spcAft>
                <a:spcPts val="0"/>
              </a:spcAft>
              <a:buClr>
                <a:schemeClr val="dk1"/>
              </a:buClr>
              <a:buSzPts val="1100"/>
              <a:buFont typeface="Arial"/>
              <a:buNone/>
            </a:pPr>
            <a:r>
              <a:rPr lang="es-ES" sz="1300" dirty="0" err="1" smtClean="0">
                <a:solidFill>
                  <a:srgbClr val="141414"/>
                </a:solidFill>
                <a:latin typeface="Helvetica Neue"/>
                <a:ea typeface="Helvetica Neue"/>
                <a:cs typeface="Helvetica Neue"/>
                <a:sym typeface="Helvetica Neue"/>
              </a:rPr>
              <a:t>Curriculumul</a:t>
            </a:r>
            <a:r>
              <a:rPr lang="es-ES" sz="1300" dirty="0" smtClean="0">
                <a:solidFill>
                  <a:srgbClr val="141414"/>
                </a:solidFill>
                <a:latin typeface="Helvetica Neue"/>
                <a:ea typeface="Helvetica Neue"/>
                <a:cs typeface="Helvetica Neue"/>
                <a:sym typeface="Helvetica Neue"/>
              </a:rPr>
              <a:t> va implica </a:t>
            </a:r>
            <a:r>
              <a:rPr lang="es-ES" sz="1300" dirty="0" err="1" smtClean="0">
                <a:solidFill>
                  <a:srgbClr val="141414"/>
                </a:solidFill>
                <a:latin typeface="Helvetica Neue"/>
                <a:ea typeface="Helvetica Neue"/>
                <a:cs typeface="Helvetica Neue"/>
                <a:sym typeface="Helvetica Neue"/>
              </a:rPr>
              <a:t>activități</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care</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abordează</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atât</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expresii</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artistice</a:t>
            </a:r>
            <a:r>
              <a:rPr lang="es-ES" sz="1300" dirty="0" smtClean="0">
                <a:solidFill>
                  <a:srgbClr val="141414"/>
                </a:solidFill>
                <a:latin typeface="Helvetica Neue"/>
                <a:ea typeface="Helvetica Neue"/>
                <a:cs typeface="Helvetica Neue"/>
                <a:sym typeface="Helvetica Neue"/>
              </a:rPr>
              <a:t> celebre, </a:t>
            </a:r>
            <a:r>
              <a:rPr lang="es-ES" sz="1300" dirty="0" err="1" smtClean="0">
                <a:solidFill>
                  <a:srgbClr val="141414"/>
                </a:solidFill>
                <a:latin typeface="Helvetica Neue"/>
                <a:ea typeface="Helvetica Neue"/>
                <a:cs typeface="Helvetica Neue"/>
                <a:sym typeface="Helvetica Neue"/>
              </a:rPr>
              <a:t>cât</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și</a:t>
            </a:r>
            <a:r>
              <a:rPr lang="es-ES" sz="1300" dirty="0" smtClean="0">
                <a:solidFill>
                  <a:srgbClr val="141414"/>
                </a:solidFill>
                <a:latin typeface="Helvetica Neue"/>
                <a:ea typeface="Helvetica Neue"/>
                <a:cs typeface="Helvetica Neue"/>
                <a:sym typeface="Helvetica Neue"/>
              </a:rPr>
              <a:t> </a:t>
            </a:r>
            <a:r>
              <a:rPr lang="es-ES" sz="1300" dirty="0" err="1" smtClean="0">
                <a:solidFill>
                  <a:srgbClr val="141414"/>
                </a:solidFill>
                <a:latin typeface="Helvetica Neue"/>
                <a:ea typeface="Helvetica Neue"/>
                <a:cs typeface="Helvetica Neue"/>
                <a:sym typeface="Helvetica Neue"/>
              </a:rPr>
              <a:t>activități</a:t>
            </a:r>
            <a:r>
              <a:rPr lang="es-ES" sz="1300" dirty="0" smtClean="0">
                <a:solidFill>
                  <a:srgbClr val="141414"/>
                </a:solidFill>
                <a:latin typeface="Helvetica Neue"/>
                <a:ea typeface="Helvetica Neue"/>
                <a:cs typeface="Helvetica Neue"/>
                <a:sym typeface="Helvetica Neue"/>
              </a:rPr>
              <a:t> de </a:t>
            </a:r>
            <a:r>
              <a:rPr lang="es-ES" sz="1300" dirty="0" err="1" smtClean="0">
                <a:solidFill>
                  <a:srgbClr val="141414"/>
                </a:solidFill>
                <a:latin typeface="Helvetica Neue"/>
                <a:ea typeface="Helvetica Neue"/>
                <a:cs typeface="Helvetica Neue"/>
                <a:sym typeface="Helvetica Neue"/>
              </a:rPr>
              <a:t>artmaking</a:t>
            </a:r>
            <a:r>
              <a:rPr lang="es-ES" sz="1300" dirty="0" smtClean="0">
                <a:latin typeface="Helvetica Neue"/>
                <a:ea typeface="Helvetica Neue"/>
                <a:cs typeface="Helvetica Neue"/>
                <a:sym typeface="Helvetica Neue"/>
              </a:rPr>
              <a:t>.</a:t>
            </a:r>
            <a:endParaRPr sz="1300" dirty="0">
              <a:solidFill>
                <a:srgbClr val="141414"/>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
        <p:nvSpPr>
          <p:cNvPr id="116" name="Google Shape;116;g11085746b30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10</a:t>
            </a:fld>
            <a:endParaRPr/>
          </a:p>
        </p:txBody>
      </p:sp>
    </p:spTree>
    <p:extLst>
      <p:ext uri="{BB962C8B-B14F-4D97-AF65-F5344CB8AC3E}">
        <p14:creationId xmlns:p14="http://schemas.microsoft.com/office/powerpoint/2010/main" val="2615163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085746b30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085746b30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smtClean="0"/>
              <a:t>UDL are 3 </a:t>
            </a:r>
            <a:r>
              <a:rPr lang="es-ES" dirty="0" err="1" smtClean="0"/>
              <a:t>principii</a:t>
            </a:r>
            <a:r>
              <a:rPr lang="es-ES" dirty="0" smtClean="0"/>
              <a:t> de </a:t>
            </a:r>
            <a:r>
              <a:rPr lang="es-ES" dirty="0" err="1" smtClean="0"/>
              <a:t>bază</a:t>
            </a:r>
            <a:r>
              <a:rPr lang="es-ES" dirty="0" smtClean="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s-ES" dirty="0" smtClean="0"/>
              <a:t>Nota </a:t>
            </a:r>
            <a:r>
              <a:rPr lang="es-ES" dirty="0" err="1" smtClean="0"/>
              <a:t>trainerului</a:t>
            </a:r>
            <a:r>
              <a:rPr lang="es-ES" dirty="0" smtClean="0"/>
              <a:t>: </a:t>
            </a:r>
            <a:r>
              <a:rPr lang="es-ES" dirty="0" err="1" smtClean="0"/>
              <a:t>Aici</a:t>
            </a:r>
            <a:r>
              <a:rPr lang="es-ES" dirty="0" smtClean="0"/>
              <a:t>, </a:t>
            </a:r>
            <a:r>
              <a:rPr lang="es-ES" dirty="0" err="1" smtClean="0"/>
              <a:t>mai</a:t>
            </a:r>
            <a:r>
              <a:rPr lang="es-ES" dirty="0" smtClean="0"/>
              <a:t> </a:t>
            </a:r>
            <a:r>
              <a:rPr lang="es-ES" dirty="0" err="1" smtClean="0"/>
              <a:t>întâi</a:t>
            </a:r>
            <a:r>
              <a:rPr lang="es-ES" dirty="0" smtClean="0"/>
              <a:t> se </a:t>
            </a:r>
            <a:r>
              <a:rPr lang="es-ES" dirty="0" err="1" smtClean="0"/>
              <a:t>dau</a:t>
            </a:r>
            <a:r>
              <a:rPr lang="es-ES" dirty="0" smtClean="0"/>
              <a:t> </a:t>
            </a:r>
            <a:r>
              <a:rPr lang="es-ES" dirty="0" err="1" smtClean="0"/>
              <a:t>exemple</a:t>
            </a:r>
            <a:r>
              <a:rPr lang="es-ES" dirty="0" smtClean="0"/>
              <a:t> </a:t>
            </a:r>
            <a:r>
              <a:rPr lang="es-ES" dirty="0" err="1" smtClean="0"/>
              <a:t>pentru</a:t>
            </a:r>
            <a:r>
              <a:rPr lang="es-ES" dirty="0" smtClean="0"/>
              <a:t> </a:t>
            </a:r>
            <a:r>
              <a:rPr lang="es-ES" dirty="0" err="1" smtClean="0"/>
              <a:t>fiecare</a:t>
            </a:r>
            <a:r>
              <a:rPr lang="es-ES" dirty="0" smtClean="0"/>
              <a:t> </a:t>
            </a:r>
            <a:r>
              <a:rPr lang="es-ES" dirty="0" err="1" smtClean="0"/>
              <a:t>dintre</a:t>
            </a:r>
            <a:r>
              <a:rPr lang="es-ES" dirty="0" smtClean="0"/>
              <a:t> </a:t>
            </a:r>
            <a:r>
              <a:rPr lang="es-ES" dirty="0" err="1" smtClean="0"/>
              <a:t>participanți</a:t>
            </a:r>
            <a:r>
              <a:rPr lang="es-ES" dirty="0" smtClean="0"/>
              <a:t>. </a:t>
            </a:r>
            <a:r>
              <a:rPr lang="es-ES" dirty="0" err="1" smtClean="0"/>
              <a:t>Dacă</a:t>
            </a:r>
            <a:r>
              <a:rPr lang="es-ES" dirty="0" smtClean="0"/>
              <a:t> </a:t>
            </a:r>
            <a:r>
              <a:rPr lang="es-ES" dirty="0" err="1" smtClean="0"/>
              <a:t>nu</a:t>
            </a:r>
            <a:r>
              <a:rPr lang="es-ES" dirty="0" smtClean="0"/>
              <a:t> </a:t>
            </a:r>
            <a:r>
              <a:rPr lang="es-ES" dirty="0" err="1" smtClean="0"/>
              <a:t>sunt</a:t>
            </a:r>
            <a:r>
              <a:rPr lang="es-ES" dirty="0" smtClean="0"/>
              <a:t> </a:t>
            </a:r>
            <a:r>
              <a:rPr lang="es-ES" dirty="0" err="1" smtClean="0"/>
              <a:t>siguri</a:t>
            </a:r>
            <a:r>
              <a:rPr lang="es-ES" dirty="0" smtClean="0"/>
              <a:t>, </a:t>
            </a:r>
            <a:r>
              <a:rPr lang="es-ES" dirty="0" err="1" smtClean="0"/>
              <a:t>puteți</a:t>
            </a:r>
            <a:r>
              <a:rPr lang="es-ES" dirty="0" smtClean="0"/>
              <a:t> </a:t>
            </a:r>
            <a:r>
              <a:rPr lang="es-ES" dirty="0" err="1" smtClean="0"/>
              <a:t>oferi</a:t>
            </a:r>
            <a:r>
              <a:rPr lang="es-ES" dirty="0" smtClean="0"/>
              <a:t> </a:t>
            </a:r>
            <a:r>
              <a:rPr lang="es-ES" dirty="0" err="1" smtClean="0"/>
              <a:t>exemple</a:t>
            </a:r>
            <a:r>
              <a:rPr lang="es-ES" dirty="0" smtClean="0"/>
              <a:t>:</a:t>
            </a:r>
            <a:endParaRPr dirty="0"/>
          </a:p>
          <a:p>
            <a:pPr marL="457200" lvl="0" indent="-317500" algn="l" rtl="0">
              <a:spcBef>
                <a:spcPts val="0"/>
              </a:spcBef>
              <a:spcAft>
                <a:spcPts val="0"/>
              </a:spcAft>
              <a:buSzPts val="1400"/>
              <a:buAutoNum type="arabicPeriod"/>
            </a:pPr>
            <a:r>
              <a:rPr lang="es-ES" dirty="0" smtClean="0"/>
              <a:t>Implicare: </a:t>
            </a:r>
            <a:r>
              <a:rPr lang="es-ES" dirty="0" err="1" smtClean="0"/>
              <a:t>prin</a:t>
            </a:r>
            <a:r>
              <a:rPr lang="es-ES" dirty="0" smtClean="0"/>
              <a:t> </a:t>
            </a:r>
            <a:r>
              <a:rPr lang="es-ES" dirty="0" err="1" smtClean="0"/>
              <a:t>activități</a:t>
            </a:r>
            <a:r>
              <a:rPr lang="es-ES" dirty="0" smtClean="0"/>
              <a:t> de </a:t>
            </a:r>
            <a:r>
              <a:rPr lang="es-ES" dirty="0" err="1" smtClean="0"/>
              <a:t>rutină</a:t>
            </a:r>
            <a:r>
              <a:rPr lang="es-ES" dirty="0" smtClean="0"/>
              <a:t> </a:t>
            </a:r>
            <a:r>
              <a:rPr lang="es-ES" dirty="0" err="1" smtClean="0"/>
              <a:t>sau</a:t>
            </a:r>
            <a:r>
              <a:rPr lang="es-ES" dirty="0" smtClean="0"/>
              <a:t> de </a:t>
            </a:r>
            <a:r>
              <a:rPr lang="es-ES" dirty="0" err="1" smtClean="0"/>
              <a:t>noutate</a:t>
            </a:r>
            <a:r>
              <a:rPr lang="es-ES" dirty="0" smtClean="0"/>
              <a:t>, </a:t>
            </a:r>
            <a:r>
              <a:rPr lang="es-ES" dirty="0" err="1" smtClean="0"/>
              <a:t>opțiuni</a:t>
            </a:r>
            <a:r>
              <a:rPr lang="es-ES" dirty="0" smtClean="0"/>
              <a:t> </a:t>
            </a:r>
            <a:r>
              <a:rPr lang="es-ES" dirty="0" err="1" smtClean="0"/>
              <a:t>pentru</a:t>
            </a:r>
            <a:r>
              <a:rPr lang="es-ES" dirty="0" smtClean="0"/>
              <a:t> </a:t>
            </a:r>
            <a:r>
              <a:rPr lang="es-ES" dirty="0" err="1" smtClean="0"/>
              <a:t>munca</a:t>
            </a:r>
            <a:r>
              <a:rPr lang="es-ES" dirty="0" smtClean="0"/>
              <a:t> de </a:t>
            </a:r>
            <a:r>
              <a:rPr lang="es-ES" dirty="0" err="1" smtClean="0"/>
              <a:t>grup</a:t>
            </a:r>
            <a:r>
              <a:rPr lang="es-ES" dirty="0" smtClean="0"/>
              <a:t> </a:t>
            </a:r>
            <a:r>
              <a:rPr lang="es-ES" dirty="0" err="1" smtClean="0"/>
              <a:t>sau</a:t>
            </a:r>
            <a:r>
              <a:rPr lang="es-ES" dirty="0" smtClean="0"/>
              <a:t> </a:t>
            </a:r>
            <a:r>
              <a:rPr lang="es-ES" dirty="0" err="1" smtClean="0"/>
              <a:t>individuală</a:t>
            </a:r>
            <a:r>
              <a:rPr lang="es-ES" dirty="0" smtClean="0"/>
              <a:t>, autoevaluare </a:t>
            </a:r>
            <a:r>
              <a:rPr lang="es-ES" dirty="0" err="1" smtClean="0"/>
              <a:t>și</a:t>
            </a:r>
            <a:r>
              <a:rPr lang="es-ES" dirty="0" smtClean="0"/>
              <a:t> </a:t>
            </a:r>
            <a:r>
              <a:rPr lang="es-ES" dirty="0" err="1" smtClean="0"/>
              <a:t>reflecție</a:t>
            </a:r>
            <a:r>
              <a:rPr lang="es-ES" dirty="0" smtClean="0"/>
              <a:t> </a:t>
            </a:r>
            <a:r>
              <a:rPr lang="es-ES" dirty="0" err="1"/>
              <a:t>etc</a:t>
            </a:r>
            <a:endParaRPr dirty="0"/>
          </a:p>
          <a:p>
            <a:pPr marL="457200" lvl="0" indent="-317500" algn="l" rtl="0">
              <a:spcBef>
                <a:spcPts val="0"/>
              </a:spcBef>
              <a:spcAft>
                <a:spcPts val="0"/>
              </a:spcAft>
              <a:buSzPts val="1400"/>
              <a:buAutoNum type="arabicPeriod"/>
            </a:pPr>
            <a:r>
              <a:rPr lang="es-ES" dirty="0" err="1" smtClean="0"/>
              <a:t>Reprezentare</a:t>
            </a:r>
            <a:r>
              <a:rPr lang="es-ES" dirty="0" smtClean="0"/>
              <a:t>: </a:t>
            </a:r>
            <a:r>
              <a:rPr lang="es-ES" dirty="0" err="1" smtClean="0"/>
              <a:t>modul</a:t>
            </a:r>
            <a:r>
              <a:rPr lang="es-ES" dirty="0" smtClean="0"/>
              <a:t> </a:t>
            </a:r>
            <a:r>
              <a:rPr lang="es-ES" dirty="0" err="1" smtClean="0"/>
              <a:t>în</a:t>
            </a:r>
            <a:r>
              <a:rPr lang="es-ES" dirty="0" smtClean="0"/>
              <a:t> </a:t>
            </a:r>
            <a:r>
              <a:rPr lang="es-ES" dirty="0" err="1" smtClean="0"/>
              <a:t>care</a:t>
            </a:r>
            <a:r>
              <a:rPr lang="es-ES" dirty="0" smtClean="0"/>
              <a:t> </a:t>
            </a:r>
            <a:r>
              <a:rPr lang="es-ES" dirty="0" err="1" smtClean="0"/>
              <a:t>partajați</a:t>
            </a:r>
            <a:r>
              <a:rPr lang="es-ES" dirty="0" smtClean="0"/>
              <a:t> </a:t>
            </a:r>
            <a:r>
              <a:rPr lang="es-ES" dirty="0" err="1" smtClean="0"/>
              <a:t>conținut</a:t>
            </a:r>
            <a:r>
              <a:rPr lang="es-ES" dirty="0" smtClean="0"/>
              <a:t>: </a:t>
            </a:r>
            <a:r>
              <a:rPr lang="es-ES" dirty="0" err="1" smtClean="0"/>
              <a:t>combinarea</a:t>
            </a:r>
            <a:r>
              <a:rPr lang="es-ES" dirty="0" smtClean="0"/>
              <a:t> </a:t>
            </a:r>
            <a:r>
              <a:rPr lang="es-ES" dirty="0" err="1" smtClean="0"/>
              <a:t>textului</a:t>
            </a:r>
            <a:r>
              <a:rPr lang="es-ES" dirty="0" smtClean="0"/>
              <a:t> </a:t>
            </a:r>
            <a:r>
              <a:rPr lang="es-ES" dirty="0" err="1" smtClean="0"/>
              <a:t>cu</a:t>
            </a:r>
            <a:r>
              <a:rPr lang="es-ES" dirty="0" smtClean="0"/>
              <a:t> elemente </a:t>
            </a:r>
            <a:r>
              <a:rPr lang="es-ES" dirty="0" err="1" smtClean="0"/>
              <a:t>vizuale</a:t>
            </a:r>
            <a:r>
              <a:rPr lang="es-ES" dirty="0" smtClean="0"/>
              <a:t> </a:t>
            </a:r>
            <a:r>
              <a:rPr lang="es-ES" dirty="0" err="1" smtClean="0"/>
              <a:t>sau</a:t>
            </a:r>
            <a:r>
              <a:rPr lang="es-ES" dirty="0" smtClean="0"/>
              <a:t> audio, </a:t>
            </a:r>
            <a:r>
              <a:rPr lang="es-ES" dirty="0" err="1" smtClean="0"/>
              <a:t>încorporarea</a:t>
            </a:r>
            <a:r>
              <a:rPr lang="es-ES" dirty="0" smtClean="0"/>
              <a:t> </a:t>
            </a:r>
            <a:r>
              <a:rPr lang="es-ES" dirty="0" err="1" smtClean="0"/>
              <a:t>gesturilor</a:t>
            </a:r>
            <a:r>
              <a:rPr lang="es-ES" dirty="0" smtClean="0"/>
              <a:t> </a:t>
            </a:r>
            <a:r>
              <a:rPr lang="es-ES" dirty="0" err="1" smtClean="0"/>
              <a:t>sau</a:t>
            </a:r>
            <a:r>
              <a:rPr lang="es-ES" dirty="0" smtClean="0"/>
              <a:t> </a:t>
            </a:r>
            <a:r>
              <a:rPr lang="es-ES" dirty="0" err="1" smtClean="0"/>
              <a:t>mișcărilor</a:t>
            </a:r>
            <a:r>
              <a:rPr lang="es-ES" dirty="0" smtClean="0"/>
              <a:t> </a:t>
            </a:r>
            <a:r>
              <a:rPr lang="es-ES" dirty="0" err="1"/>
              <a:t>etc</a:t>
            </a:r>
            <a:endParaRPr dirty="0"/>
          </a:p>
          <a:p>
            <a:pPr marL="457200" lvl="0" indent="-317500" algn="l" rtl="0">
              <a:spcBef>
                <a:spcPts val="0"/>
              </a:spcBef>
              <a:spcAft>
                <a:spcPts val="0"/>
              </a:spcAft>
              <a:buSzPts val="1400"/>
              <a:buAutoNum type="arabicPeriod"/>
            </a:pPr>
            <a:r>
              <a:rPr lang="es-ES" dirty="0" err="1" smtClean="0"/>
              <a:t>Expresie</a:t>
            </a:r>
            <a:r>
              <a:rPr lang="es-ES" dirty="0" smtClean="0"/>
              <a:t>: </a:t>
            </a:r>
            <a:r>
              <a:rPr lang="es-ES" dirty="0" err="1" smtClean="0"/>
              <a:t>modul</a:t>
            </a:r>
            <a:r>
              <a:rPr lang="es-ES" dirty="0" smtClean="0"/>
              <a:t> </a:t>
            </a:r>
            <a:r>
              <a:rPr lang="es-ES" dirty="0" err="1" smtClean="0"/>
              <a:t>în</a:t>
            </a:r>
            <a:r>
              <a:rPr lang="es-ES" dirty="0" smtClean="0"/>
              <a:t> </a:t>
            </a:r>
            <a:r>
              <a:rPr lang="es-ES" dirty="0" err="1" smtClean="0"/>
              <a:t>care</a:t>
            </a:r>
            <a:r>
              <a:rPr lang="es-ES" dirty="0" smtClean="0"/>
              <a:t> </a:t>
            </a:r>
            <a:r>
              <a:rPr lang="es-ES" dirty="0" err="1" smtClean="0"/>
              <a:t>elevii</a:t>
            </a:r>
            <a:r>
              <a:rPr lang="es-ES" dirty="0" smtClean="0"/>
              <a:t> </a:t>
            </a:r>
            <a:r>
              <a:rPr lang="es-ES" dirty="0" err="1" smtClean="0"/>
              <a:t>vă</a:t>
            </a:r>
            <a:r>
              <a:rPr lang="es-ES" dirty="0" smtClean="0"/>
              <a:t> </a:t>
            </a:r>
            <a:r>
              <a:rPr lang="es-ES" dirty="0" err="1" smtClean="0"/>
              <a:t>arată</a:t>
            </a:r>
            <a:r>
              <a:rPr lang="es-ES" dirty="0" smtClean="0"/>
              <a:t> </a:t>
            </a:r>
            <a:r>
              <a:rPr lang="es-ES" dirty="0" err="1" smtClean="0"/>
              <a:t>ceea</a:t>
            </a:r>
            <a:r>
              <a:rPr lang="es-ES" dirty="0" smtClean="0"/>
              <a:t> ce </a:t>
            </a:r>
            <a:r>
              <a:rPr lang="es-ES" dirty="0" err="1" smtClean="0"/>
              <a:t>știu</a:t>
            </a:r>
            <a:r>
              <a:rPr lang="es-ES" dirty="0" smtClean="0"/>
              <a:t>: </a:t>
            </a:r>
            <a:r>
              <a:rPr lang="es-ES" dirty="0" err="1" smtClean="0"/>
              <a:t>Lăsați</a:t>
            </a:r>
            <a:r>
              <a:rPr lang="es-ES" dirty="0" smtClean="0"/>
              <a:t> tema </a:t>
            </a:r>
            <a:r>
              <a:rPr lang="es-ES" dirty="0" err="1" smtClean="0"/>
              <a:t>să</a:t>
            </a:r>
            <a:r>
              <a:rPr lang="es-ES" dirty="0" smtClean="0"/>
              <a:t> </a:t>
            </a:r>
            <a:r>
              <a:rPr lang="es-ES" dirty="0" err="1" smtClean="0"/>
              <a:t>aibă</a:t>
            </a:r>
            <a:r>
              <a:rPr lang="es-ES" dirty="0" smtClean="0"/>
              <a:t> </a:t>
            </a:r>
            <a:r>
              <a:rPr lang="es-ES" dirty="0" err="1" smtClean="0"/>
              <a:t>mai</a:t>
            </a:r>
            <a:r>
              <a:rPr lang="es-ES" dirty="0" smtClean="0"/>
              <a:t> multe </a:t>
            </a:r>
            <a:r>
              <a:rPr lang="es-ES" dirty="0" err="1" smtClean="0"/>
              <a:t>formate</a:t>
            </a:r>
            <a:r>
              <a:rPr lang="es-ES" dirty="0" smtClean="0"/>
              <a:t>: </a:t>
            </a:r>
            <a:r>
              <a:rPr lang="es-ES" dirty="0" err="1" smtClean="0"/>
              <a:t>scris</a:t>
            </a:r>
            <a:r>
              <a:rPr lang="es-ES" dirty="0" smtClean="0"/>
              <a:t>, o </a:t>
            </a:r>
            <a:r>
              <a:rPr lang="es-ES" dirty="0" err="1" smtClean="0"/>
              <a:t>prezentare</a:t>
            </a:r>
            <a:r>
              <a:rPr lang="es-ES" dirty="0" smtClean="0"/>
              <a:t>, un videoclip, o </a:t>
            </a:r>
            <a:r>
              <a:rPr lang="es-ES" dirty="0" err="1" smtClean="0"/>
              <a:t>bandă</a:t>
            </a:r>
            <a:r>
              <a:rPr lang="es-ES" dirty="0" smtClean="0"/>
              <a:t> </a:t>
            </a:r>
            <a:r>
              <a:rPr lang="es-ES" dirty="0" err="1" smtClean="0"/>
              <a:t>desenată</a:t>
            </a:r>
            <a:r>
              <a:rPr lang="ro-RO" dirty="0" smtClean="0"/>
              <a:t> </a:t>
            </a:r>
            <a:r>
              <a:rPr lang="es-ES" dirty="0" smtClean="0"/>
              <a:t>etc</a:t>
            </a:r>
            <a:r>
              <a:rPr lang="es-ES" dirty="0"/>
              <a:t>.</a:t>
            </a:r>
            <a:endParaRPr dirty="0"/>
          </a:p>
        </p:txBody>
      </p:sp>
      <p:sp>
        <p:nvSpPr>
          <p:cNvPr id="123" name="Google Shape;123;g11085746b30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11</a:t>
            </a:fld>
            <a:endParaRPr/>
          </a:p>
        </p:txBody>
      </p:sp>
    </p:spTree>
    <p:extLst>
      <p:ext uri="{BB962C8B-B14F-4D97-AF65-F5344CB8AC3E}">
        <p14:creationId xmlns:p14="http://schemas.microsoft.com/office/powerpoint/2010/main" val="1307434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85746b30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85746b30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smtClean="0"/>
              <a:t>Pe baza </a:t>
            </a:r>
            <a:r>
              <a:rPr lang="es-ES" dirty="0" err="1" smtClean="0"/>
              <a:t>acestor</a:t>
            </a:r>
            <a:r>
              <a:rPr lang="es-ES" dirty="0" smtClean="0"/>
              <a:t> funda</a:t>
            </a:r>
            <a:r>
              <a:rPr lang="ro-RO" dirty="0" smtClean="0"/>
              <a:t>ții</a:t>
            </a:r>
            <a:r>
              <a:rPr lang="es-ES" dirty="0" smtClean="0"/>
              <a:t>, a </a:t>
            </a:r>
            <a:r>
              <a:rPr lang="es-ES" dirty="0" err="1" smtClean="0"/>
              <a:t>fost</a:t>
            </a:r>
            <a:r>
              <a:rPr lang="es-ES" dirty="0" smtClean="0"/>
              <a:t> </a:t>
            </a:r>
            <a:r>
              <a:rPr lang="es-ES" dirty="0" err="1" smtClean="0"/>
              <a:t>dezvoltat</a:t>
            </a:r>
            <a:r>
              <a:rPr lang="es-ES" dirty="0" smtClean="0"/>
              <a:t> </a:t>
            </a:r>
            <a:r>
              <a:rPr lang="es-ES" dirty="0" err="1" smtClean="0"/>
              <a:t>curriulum-ul</a:t>
            </a:r>
            <a:r>
              <a:rPr lang="es-ES" dirty="0" smtClean="0"/>
              <a:t> </a:t>
            </a:r>
            <a:r>
              <a:rPr lang="es-ES" dirty="0" err="1" smtClean="0"/>
              <a:t>InCrea</a:t>
            </a:r>
            <a:r>
              <a:rPr lang="es-ES" dirty="0" smtClean="0"/>
              <a:t>. </a:t>
            </a:r>
            <a:r>
              <a:rPr lang="es-ES" dirty="0" err="1" smtClean="0"/>
              <a:t>Structura</a:t>
            </a:r>
            <a:r>
              <a:rPr lang="es-ES" dirty="0" smtClean="0"/>
              <a:t> </a:t>
            </a:r>
            <a:r>
              <a:rPr lang="es-ES" dirty="0" err="1" smtClean="0"/>
              <a:t>activităților</a:t>
            </a:r>
            <a:r>
              <a:rPr lang="es-ES" dirty="0" smtClean="0"/>
              <a:t> </a:t>
            </a:r>
            <a:r>
              <a:rPr lang="es-ES" dirty="0" err="1" smtClean="0"/>
              <a:t>reflectă</a:t>
            </a:r>
            <a:r>
              <a:rPr lang="es-ES" dirty="0" smtClean="0"/>
              <a:t> </a:t>
            </a:r>
            <a:r>
              <a:rPr lang="es-ES" dirty="0" err="1" smtClean="0"/>
              <a:t>componentele</a:t>
            </a:r>
            <a:r>
              <a:rPr lang="es-ES" dirty="0" smtClean="0"/>
              <a:t> </a:t>
            </a:r>
            <a:r>
              <a:rPr lang="es-ES" dirty="0" err="1" smtClean="0"/>
              <a:t>cheie</a:t>
            </a:r>
            <a:r>
              <a:rPr lang="es-ES" dirty="0" smtClean="0"/>
              <a:t>. De </a:t>
            </a:r>
            <a:r>
              <a:rPr lang="es-ES" dirty="0" err="1" smtClean="0"/>
              <a:t>asemenea</a:t>
            </a:r>
            <a:r>
              <a:rPr lang="es-ES" dirty="0" smtClean="0"/>
              <a:t>, </a:t>
            </a:r>
            <a:r>
              <a:rPr lang="es-ES" dirty="0" err="1" smtClean="0"/>
              <a:t>au</a:t>
            </a:r>
            <a:r>
              <a:rPr lang="es-ES" dirty="0" smtClean="0"/>
              <a:t> </a:t>
            </a:r>
            <a:r>
              <a:rPr lang="es-ES" dirty="0" err="1" smtClean="0"/>
              <a:t>fost</a:t>
            </a:r>
            <a:r>
              <a:rPr lang="es-ES" dirty="0" smtClean="0"/>
              <a:t> </a:t>
            </a:r>
            <a:r>
              <a:rPr lang="es-ES" dirty="0" err="1" smtClean="0"/>
              <a:t>luate</a:t>
            </a:r>
            <a:r>
              <a:rPr lang="es-ES" dirty="0" smtClean="0"/>
              <a:t> </a:t>
            </a:r>
            <a:r>
              <a:rPr lang="es-ES" dirty="0" err="1" smtClean="0"/>
              <a:t>în</a:t>
            </a:r>
            <a:r>
              <a:rPr lang="es-ES" dirty="0" smtClean="0"/>
              <a:t> considerare </a:t>
            </a:r>
            <a:r>
              <a:rPr lang="es-ES" dirty="0" err="1" smtClean="0"/>
              <a:t>bunele</a:t>
            </a:r>
            <a:r>
              <a:rPr lang="es-ES" dirty="0" smtClean="0"/>
              <a:t> </a:t>
            </a:r>
            <a:r>
              <a:rPr lang="es-ES" dirty="0" err="1" smtClean="0"/>
              <a:t>practici</a:t>
            </a:r>
            <a:r>
              <a:rPr lang="es-ES" dirty="0" smtClean="0"/>
              <a:t> </a:t>
            </a:r>
            <a:r>
              <a:rPr lang="es-ES" dirty="0" err="1" smtClean="0"/>
              <a:t>din</a:t>
            </a:r>
            <a:r>
              <a:rPr lang="es-ES" dirty="0" smtClean="0"/>
              <a:t> </a:t>
            </a:r>
            <a:r>
              <a:rPr lang="es-ES" dirty="0" err="1" smtClean="0"/>
              <a:t>întreaga</a:t>
            </a:r>
            <a:r>
              <a:rPr lang="es-ES" dirty="0" smtClean="0"/>
              <a:t> </a:t>
            </a:r>
            <a:r>
              <a:rPr lang="es-ES" dirty="0" err="1" smtClean="0"/>
              <a:t>Europă</a:t>
            </a:r>
            <a:r>
              <a:rPr lang="es-ES" dirty="0" smtClean="0"/>
              <a:t>.  </a:t>
            </a:r>
            <a:endParaRPr lang="ro-RO" dirty="0" smtClean="0"/>
          </a:p>
          <a:p>
            <a:pPr marL="0" lvl="0" indent="0" algn="l" rtl="0">
              <a:spcBef>
                <a:spcPts val="0"/>
              </a:spcBef>
              <a:spcAft>
                <a:spcPts val="0"/>
              </a:spcAft>
              <a:buNone/>
            </a:pPr>
            <a:endParaRPr lang="ro-RO" dirty="0" smtClean="0"/>
          </a:p>
          <a:p>
            <a:pPr marL="0" lvl="0" indent="0" algn="l" rtl="0">
              <a:spcBef>
                <a:spcPts val="0"/>
              </a:spcBef>
              <a:spcAft>
                <a:spcPts val="0"/>
              </a:spcAft>
              <a:buNone/>
            </a:pPr>
            <a:r>
              <a:rPr lang="es-ES" dirty="0" err="1" smtClean="0"/>
              <a:t>curriculum-ul</a:t>
            </a:r>
            <a:r>
              <a:rPr lang="es-ES" dirty="0" smtClean="0"/>
              <a:t> va </a:t>
            </a:r>
            <a:r>
              <a:rPr lang="es-ES" dirty="0" err="1" smtClean="0"/>
              <a:t>promova</a:t>
            </a:r>
            <a:r>
              <a:rPr lang="es-ES" dirty="0" smtClean="0"/>
              <a:t> o serie de </a:t>
            </a:r>
            <a:r>
              <a:rPr lang="es-ES" dirty="0" err="1" smtClean="0"/>
              <a:t>beneficii</a:t>
            </a:r>
            <a:r>
              <a:rPr lang="es-ES" dirty="0" smtClean="0"/>
              <a:t> </a:t>
            </a:r>
            <a:r>
              <a:rPr lang="es-ES" dirty="0" err="1" smtClean="0"/>
              <a:t>diverse</a:t>
            </a:r>
            <a:r>
              <a:rPr lang="es-ES" dirty="0" smtClean="0"/>
              <a:t> </a:t>
            </a:r>
            <a:r>
              <a:rPr lang="es-ES" dirty="0" err="1" smtClean="0"/>
              <a:t>și</a:t>
            </a:r>
            <a:r>
              <a:rPr lang="es-ES" dirty="0" smtClean="0"/>
              <a:t> </a:t>
            </a:r>
            <a:r>
              <a:rPr lang="es-ES" dirty="0" err="1" smtClean="0"/>
              <a:t>cu</a:t>
            </a:r>
            <a:r>
              <a:rPr lang="es-ES" dirty="0" smtClean="0"/>
              <a:t> </a:t>
            </a:r>
            <a:r>
              <a:rPr lang="es-ES" dirty="0" err="1" smtClean="0"/>
              <a:t>impact</a:t>
            </a:r>
            <a:r>
              <a:rPr lang="es-ES" dirty="0" smtClean="0"/>
              <a:t> </a:t>
            </a:r>
            <a:r>
              <a:rPr lang="es-ES" dirty="0" err="1" smtClean="0"/>
              <a:t>ridicat</a:t>
            </a:r>
            <a:r>
              <a:rPr lang="es-ES" dirty="0" smtClean="0"/>
              <a:t>. </a:t>
            </a:r>
            <a:r>
              <a:rPr lang="es-ES" dirty="0" err="1" smtClean="0"/>
              <a:t>Indicii</a:t>
            </a:r>
            <a:r>
              <a:rPr lang="ro-RO" dirty="0" smtClean="0"/>
              <a:t>le</a:t>
            </a:r>
            <a:r>
              <a:rPr lang="es-ES" dirty="0" smtClean="0"/>
              <a:t> de </a:t>
            </a:r>
            <a:r>
              <a:rPr lang="es-ES" dirty="0" err="1" smtClean="0"/>
              <a:t>învățare</a:t>
            </a:r>
            <a:r>
              <a:rPr lang="es-ES" dirty="0" smtClean="0"/>
              <a:t> se </a:t>
            </a:r>
            <a:r>
              <a:rPr lang="es-ES" dirty="0" err="1" smtClean="0"/>
              <a:t>concentrează</a:t>
            </a:r>
            <a:r>
              <a:rPr lang="es-ES" dirty="0" smtClean="0"/>
              <a:t> </a:t>
            </a:r>
            <a:r>
              <a:rPr lang="es-ES" dirty="0" err="1" smtClean="0"/>
              <a:t>atât</a:t>
            </a:r>
            <a:r>
              <a:rPr lang="es-ES" dirty="0" smtClean="0"/>
              <a:t> pe </a:t>
            </a:r>
            <a:r>
              <a:rPr lang="es-ES" dirty="0" err="1" smtClean="0"/>
              <a:t>beneficiile</a:t>
            </a:r>
            <a:r>
              <a:rPr lang="es-ES" dirty="0" smtClean="0"/>
              <a:t> pe </a:t>
            </a:r>
            <a:r>
              <a:rPr lang="es-ES" dirty="0" err="1" smtClean="0"/>
              <a:t>termen</a:t>
            </a:r>
            <a:r>
              <a:rPr lang="es-ES" dirty="0" smtClean="0"/>
              <a:t> </a:t>
            </a:r>
            <a:r>
              <a:rPr lang="es-ES" dirty="0" err="1" smtClean="0"/>
              <a:t>scurt</a:t>
            </a:r>
            <a:r>
              <a:rPr lang="es-ES" dirty="0" smtClean="0"/>
              <a:t>, </a:t>
            </a:r>
            <a:r>
              <a:rPr lang="es-ES" dirty="0" err="1" smtClean="0"/>
              <a:t>cât</a:t>
            </a:r>
            <a:r>
              <a:rPr lang="es-ES" dirty="0" smtClean="0"/>
              <a:t> </a:t>
            </a:r>
            <a:r>
              <a:rPr lang="es-ES" dirty="0" err="1" smtClean="0"/>
              <a:t>și</a:t>
            </a:r>
            <a:r>
              <a:rPr lang="es-ES" dirty="0" smtClean="0"/>
              <a:t> pe cele pe </a:t>
            </a:r>
            <a:r>
              <a:rPr lang="es-ES" dirty="0" err="1" smtClean="0"/>
              <a:t>termen</a:t>
            </a:r>
            <a:r>
              <a:rPr lang="es-ES" dirty="0" smtClean="0"/>
              <a:t> </a:t>
            </a:r>
            <a:r>
              <a:rPr lang="es-ES" dirty="0" err="1" smtClean="0"/>
              <a:t>lung</a:t>
            </a:r>
            <a:r>
              <a:rPr lang="es-ES" dirty="0" smtClean="0"/>
              <a:t>.</a:t>
            </a:r>
            <a:endParaRPr dirty="0"/>
          </a:p>
        </p:txBody>
      </p:sp>
      <p:sp>
        <p:nvSpPr>
          <p:cNvPr id="136" name="Google Shape;136;g11085746b30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12</a:t>
            </a:fld>
            <a:endParaRPr/>
          </a:p>
        </p:txBody>
      </p:sp>
    </p:spTree>
    <p:extLst>
      <p:ext uri="{BB962C8B-B14F-4D97-AF65-F5344CB8AC3E}">
        <p14:creationId xmlns:p14="http://schemas.microsoft.com/office/powerpoint/2010/main" val="3250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085746b30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1085746b30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err="1" smtClean="0"/>
              <a:t>Acum</a:t>
            </a:r>
            <a:r>
              <a:rPr lang="es-ES" dirty="0" smtClean="0"/>
              <a:t>, </a:t>
            </a:r>
            <a:r>
              <a:rPr lang="es-ES" dirty="0" err="1" smtClean="0"/>
              <a:t>că</a:t>
            </a:r>
            <a:r>
              <a:rPr lang="es-ES" dirty="0" smtClean="0"/>
              <a:t> </a:t>
            </a:r>
            <a:r>
              <a:rPr lang="es-ES" dirty="0" err="1" smtClean="0"/>
              <a:t>avem</a:t>
            </a:r>
            <a:r>
              <a:rPr lang="es-ES" dirty="0" smtClean="0"/>
              <a:t> o </a:t>
            </a:r>
            <a:r>
              <a:rPr lang="es-ES" dirty="0" err="1" smtClean="0"/>
              <a:t>înțelegere</a:t>
            </a:r>
            <a:r>
              <a:rPr lang="es-ES" dirty="0" smtClean="0"/>
              <a:t> a </a:t>
            </a:r>
            <a:r>
              <a:rPr lang="es-ES" dirty="0" err="1" smtClean="0"/>
              <a:t>fundamentelor</a:t>
            </a:r>
            <a:r>
              <a:rPr lang="es-ES" dirty="0" smtClean="0"/>
              <a:t> </a:t>
            </a:r>
            <a:r>
              <a:rPr lang="es-ES" dirty="0" err="1" smtClean="0"/>
              <a:t>curriculumului</a:t>
            </a:r>
            <a:r>
              <a:rPr lang="es-ES" dirty="0" smtClean="0"/>
              <a:t>, </a:t>
            </a:r>
            <a:r>
              <a:rPr lang="es-ES" dirty="0" err="1" smtClean="0"/>
              <a:t>putem</a:t>
            </a:r>
            <a:r>
              <a:rPr lang="es-ES" dirty="0" smtClean="0"/>
              <a:t> </a:t>
            </a:r>
            <a:r>
              <a:rPr lang="es-ES" dirty="0" err="1" smtClean="0"/>
              <a:t>începe</a:t>
            </a:r>
            <a:r>
              <a:rPr lang="es-ES" dirty="0" smtClean="0"/>
              <a:t> </a:t>
            </a:r>
            <a:r>
              <a:rPr lang="es-ES" dirty="0" err="1" smtClean="0"/>
              <a:t>să</a:t>
            </a:r>
            <a:r>
              <a:rPr lang="es-ES" dirty="0" smtClean="0"/>
              <a:t> </a:t>
            </a:r>
            <a:r>
              <a:rPr lang="es-ES" dirty="0" err="1" smtClean="0"/>
              <a:t>analizăm</a:t>
            </a:r>
            <a:r>
              <a:rPr lang="es-ES" dirty="0" smtClean="0"/>
              <a:t> </a:t>
            </a:r>
            <a:r>
              <a:rPr lang="es-ES" dirty="0" err="1" smtClean="0"/>
              <a:t>pașii</a:t>
            </a:r>
            <a:r>
              <a:rPr lang="es-ES" dirty="0" smtClean="0"/>
              <a:t> pe </a:t>
            </a:r>
            <a:r>
              <a:rPr lang="es-ES" dirty="0" err="1" smtClean="0"/>
              <a:t>care</a:t>
            </a:r>
            <a:r>
              <a:rPr lang="es-ES" dirty="0" smtClean="0"/>
              <a:t> </a:t>
            </a:r>
            <a:r>
              <a:rPr lang="es-ES" dirty="0" err="1" smtClean="0"/>
              <a:t>trebuie</a:t>
            </a:r>
            <a:r>
              <a:rPr lang="es-ES" dirty="0" smtClean="0"/>
              <a:t> </a:t>
            </a:r>
            <a:r>
              <a:rPr lang="es-ES" dirty="0" err="1" smtClean="0"/>
              <a:t>să</a:t>
            </a:r>
            <a:r>
              <a:rPr lang="es-ES" dirty="0" smtClean="0"/>
              <a:t> </a:t>
            </a:r>
            <a:r>
              <a:rPr lang="es-ES" dirty="0" err="1" smtClean="0"/>
              <a:t>îi</a:t>
            </a:r>
            <a:r>
              <a:rPr lang="es-ES" dirty="0" smtClean="0"/>
              <a:t> </a:t>
            </a:r>
            <a:r>
              <a:rPr lang="es-ES" dirty="0" err="1" smtClean="0"/>
              <a:t>facem</a:t>
            </a:r>
            <a:r>
              <a:rPr lang="es-ES" dirty="0" smtClean="0"/>
              <a:t> </a:t>
            </a:r>
            <a:r>
              <a:rPr lang="es-ES" dirty="0" err="1" smtClean="0"/>
              <a:t>pentru</a:t>
            </a:r>
            <a:r>
              <a:rPr lang="es-ES" dirty="0" smtClean="0"/>
              <a:t> a </a:t>
            </a:r>
            <a:r>
              <a:rPr lang="es-ES" dirty="0" err="1" smtClean="0"/>
              <a:t>ne</a:t>
            </a:r>
            <a:r>
              <a:rPr lang="es-ES" dirty="0" smtClean="0"/>
              <a:t> </a:t>
            </a:r>
            <a:r>
              <a:rPr lang="es-ES" dirty="0" err="1" smtClean="0"/>
              <a:t>asigura</a:t>
            </a:r>
            <a:r>
              <a:rPr lang="es-ES" dirty="0" smtClean="0"/>
              <a:t> </a:t>
            </a:r>
            <a:r>
              <a:rPr lang="es-ES" dirty="0" err="1" smtClean="0"/>
              <a:t>că</a:t>
            </a:r>
            <a:r>
              <a:rPr lang="es-ES" dirty="0" smtClean="0"/>
              <a:t> </a:t>
            </a:r>
            <a:r>
              <a:rPr lang="es-ES" dirty="0" err="1" smtClean="0"/>
              <a:t>sălile</a:t>
            </a:r>
            <a:r>
              <a:rPr lang="es-ES" dirty="0" smtClean="0"/>
              <a:t> </a:t>
            </a:r>
            <a:r>
              <a:rPr lang="es-ES" dirty="0" err="1" smtClean="0"/>
              <a:t>noastre</a:t>
            </a:r>
            <a:r>
              <a:rPr lang="es-ES" dirty="0" smtClean="0"/>
              <a:t> de </a:t>
            </a:r>
            <a:r>
              <a:rPr lang="es-ES" dirty="0" err="1" smtClean="0"/>
              <a:t>clasă</a:t>
            </a:r>
            <a:r>
              <a:rPr lang="es-ES" dirty="0" smtClean="0"/>
              <a:t> </a:t>
            </a:r>
            <a:r>
              <a:rPr lang="es-ES" dirty="0" err="1" smtClean="0"/>
              <a:t>sunt</a:t>
            </a:r>
            <a:r>
              <a:rPr lang="es-ES" dirty="0" smtClean="0"/>
              <a:t> </a:t>
            </a:r>
            <a:r>
              <a:rPr lang="es-ES" dirty="0" err="1" smtClean="0"/>
              <a:t>incluzive</a:t>
            </a:r>
            <a:r>
              <a:rPr lang="es-ES" dirty="0" smtClean="0"/>
              <a:t>.</a:t>
            </a:r>
            <a:endParaRPr dirty="0"/>
          </a:p>
        </p:txBody>
      </p:sp>
      <p:sp>
        <p:nvSpPr>
          <p:cNvPr id="143" name="Google Shape;143;g11085746b30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13</a:t>
            </a:fld>
            <a:endParaRPr/>
          </a:p>
        </p:txBody>
      </p:sp>
    </p:spTree>
    <p:extLst>
      <p:ext uri="{BB962C8B-B14F-4D97-AF65-F5344CB8AC3E}">
        <p14:creationId xmlns:p14="http://schemas.microsoft.com/office/powerpoint/2010/main" val="2889975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16def4ce1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116def4ce1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err="1" smtClean="0"/>
              <a:t>Încă</a:t>
            </a:r>
            <a:r>
              <a:rPr lang="es-ES" dirty="0" smtClean="0"/>
              <a:t> o </a:t>
            </a:r>
            <a:r>
              <a:rPr lang="es-ES" dirty="0" err="1" smtClean="0"/>
              <a:t>dată</a:t>
            </a:r>
            <a:r>
              <a:rPr lang="es-ES" dirty="0" smtClean="0"/>
              <a:t>, </a:t>
            </a:r>
            <a:r>
              <a:rPr lang="es-ES" dirty="0" err="1" smtClean="0"/>
              <a:t>subliniem</a:t>
            </a:r>
            <a:r>
              <a:rPr lang="es-ES" dirty="0" smtClean="0"/>
              <a:t> </a:t>
            </a:r>
            <a:r>
              <a:rPr lang="es-ES" dirty="0" err="1" smtClean="0"/>
              <a:t>importanța</a:t>
            </a:r>
            <a:r>
              <a:rPr lang="es-ES" dirty="0" smtClean="0"/>
              <a:t> </a:t>
            </a:r>
            <a:r>
              <a:rPr lang="es-ES" dirty="0" err="1" smtClean="0"/>
              <a:t>cunoașterii</a:t>
            </a:r>
            <a:r>
              <a:rPr lang="es-ES" dirty="0" smtClean="0"/>
              <a:t> </a:t>
            </a:r>
            <a:r>
              <a:rPr lang="es-ES" dirty="0" err="1" smtClean="0"/>
              <a:t>elevilor</a:t>
            </a:r>
            <a:r>
              <a:rPr lang="es-ES" dirty="0" smtClean="0"/>
              <a:t>, a </a:t>
            </a:r>
            <a:r>
              <a:rPr lang="es-ES" dirty="0" err="1" smtClean="0"/>
              <a:t>trecutului</a:t>
            </a:r>
            <a:r>
              <a:rPr lang="es-ES" dirty="0" smtClean="0"/>
              <a:t> </a:t>
            </a:r>
            <a:r>
              <a:rPr lang="es-ES" dirty="0" err="1" smtClean="0"/>
              <a:t>lor</a:t>
            </a:r>
            <a:r>
              <a:rPr lang="es-ES" dirty="0" smtClean="0"/>
              <a:t>, a </a:t>
            </a:r>
            <a:r>
              <a:rPr lang="es-ES" dirty="0" err="1" smtClean="0"/>
              <a:t>domeniilor</a:t>
            </a:r>
            <a:r>
              <a:rPr lang="es-ES" dirty="0" smtClean="0"/>
              <a:t> </a:t>
            </a:r>
            <a:r>
              <a:rPr lang="es-ES" dirty="0" err="1" smtClean="0"/>
              <a:t>în</a:t>
            </a:r>
            <a:r>
              <a:rPr lang="es-ES" dirty="0" smtClean="0"/>
              <a:t> </a:t>
            </a:r>
            <a:r>
              <a:rPr lang="es-ES" dirty="0" err="1" smtClean="0"/>
              <a:t>care</a:t>
            </a:r>
            <a:r>
              <a:rPr lang="es-ES" dirty="0" smtClean="0"/>
              <a:t> </a:t>
            </a:r>
            <a:r>
              <a:rPr lang="es-ES" dirty="0" err="1" smtClean="0"/>
              <a:t>prosperă</a:t>
            </a:r>
            <a:r>
              <a:rPr lang="es-ES" dirty="0" smtClean="0"/>
              <a:t> </a:t>
            </a:r>
            <a:r>
              <a:rPr lang="es-ES" dirty="0" err="1" smtClean="0"/>
              <a:t>sau</a:t>
            </a:r>
            <a:r>
              <a:rPr lang="es-ES" dirty="0" smtClean="0"/>
              <a:t> a </a:t>
            </a:r>
            <a:r>
              <a:rPr lang="es-ES" dirty="0" err="1" smtClean="0"/>
              <a:t>domeniilor</a:t>
            </a:r>
            <a:r>
              <a:rPr lang="es-ES" dirty="0" smtClean="0"/>
              <a:t> </a:t>
            </a:r>
            <a:r>
              <a:rPr lang="es-ES" dirty="0" err="1" smtClean="0"/>
              <a:t>care</a:t>
            </a:r>
            <a:r>
              <a:rPr lang="es-ES" dirty="0" smtClean="0"/>
              <a:t> </a:t>
            </a:r>
            <a:r>
              <a:rPr lang="es-ES" dirty="0" err="1" smtClean="0"/>
              <a:t>sunt</a:t>
            </a:r>
            <a:r>
              <a:rPr lang="es-ES" dirty="0" smtClean="0"/>
              <a:t> </a:t>
            </a:r>
            <a:r>
              <a:rPr lang="es-ES" dirty="0" err="1" smtClean="0"/>
              <a:t>mai</a:t>
            </a:r>
            <a:r>
              <a:rPr lang="es-ES" dirty="0" smtClean="0"/>
              <a:t> </a:t>
            </a:r>
            <a:r>
              <a:rPr lang="es-ES" dirty="0" err="1" smtClean="0"/>
              <a:t>dificile</a:t>
            </a:r>
            <a:r>
              <a:rPr lang="es-ES" dirty="0" smtClean="0"/>
              <a:t>. </a:t>
            </a:r>
            <a:endParaRPr lang="ro-RO" dirty="0" smtClean="0"/>
          </a:p>
          <a:p>
            <a:pPr marL="0" lvl="0" indent="0" algn="l" rtl="0">
              <a:spcBef>
                <a:spcPts val="0"/>
              </a:spcBef>
              <a:spcAft>
                <a:spcPts val="0"/>
              </a:spcAft>
              <a:buNone/>
            </a:pPr>
            <a:endParaRPr lang="ro-RO" dirty="0" smtClean="0"/>
          </a:p>
          <a:p>
            <a:pPr marL="0" lvl="0" indent="0" algn="l" rtl="0">
              <a:spcBef>
                <a:spcPts val="0"/>
              </a:spcBef>
              <a:spcAft>
                <a:spcPts val="0"/>
              </a:spcAft>
              <a:buNone/>
            </a:pPr>
            <a:r>
              <a:rPr lang="es-ES" dirty="0" err="1" smtClean="0"/>
              <a:t>Înțelegerea</a:t>
            </a:r>
            <a:r>
              <a:rPr lang="es-ES" dirty="0" smtClean="0"/>
              <a:t> </a:t>
            </a:r>
            <a:r>
              <a:rPr lang="es-ES" dirty="0" err="1" smtClean="0"/>
              <a:t>clară</a:t>
            </a:r>
            <a:r>
              <a:rPr lang="es-ES" dirty="0" smtClean="0"/>
              <a:t> a </a:t>
            </a:r>
            <a:r>
              <a:rPr lang="es-ES" dirty="0" err="1" smtClean="0"/>
              <a:t>așteptărilor</a:t>
            </a:r>
            <a:r>
              <a:rPr lang="es-ES" dirty="0" smtClean="0"/>
              <a:t> </a:t>
            </a:r>
            <a:r>
              <a:rPr lang="es-ES" dirty="0" err="1" smtClean="0"/>
              <a:t>în</a:t>
            </a:r>
            <a:r>
              <a:rPr lang="es-ES" dirty="0" smtClean="0"/>
              <a:t> </a:t>
            </a:r>
            <a:r>
              <a:rPr lang="es-ES" dirty="0" err="1" smtClean="0"/>
              <a:t>funcție</a:t>
            </a:r>
            <a:r>
              <a:rPr lang="es-ES" dirty="0" smtClean="0"/>
              <a:t> de </a:t>
            </a:r>
            <a:r>
              <a:rPr lang="es-ES" dirty="0" err="1" smtClean="0"/>
              <a:t>vârsta</a:t>
            </a:r>
            <a:r>
              <a:rPr lang="es-ES" dirty="0" smtClean="0"/>
              <a:t> </a:t>
            </a:r>
            <a:r>
              <a:rPr lang="es-ES" dirty="0" err="1" smtClean="0"/>
              <a:t>lor</a:t>
            </a:r>
            <a:r>
              <a:rPr lang="es-ES" dirty="0" smtClean="0"/>
              <a:t> </a:t>
            </a:r>
            <a:r>
              <a:rPr lang="es-ES" dirty="0" err="1" smtClean="0"/>
              <a:t>ne</a:t>
            </a:r>
            <a:r>
              <a:rPr lang="es-ES" dirty="0" smtClean="0"/>
              <a:t> </a:t>
            </a:r>
            <a:r>
              <a:rPr lang="es-ES" dirty="0" err="1" smtClean="0"/>
              <a:t>poate</a:t>
            </a:r>
            <a:r>
              <a:rPr lang="es-ES" dirty="0" smtClean="0"/>
              <a:t> </a:t>
            </a:r>
            <a:r>
              <a:rPr lang="es-ES" dirty="0" err="1" smtClean="0"/>
              <a:t>ajuta</a:t>
            </a:r>
            <a:r>
              <a:rPr lang="es-ES" dirty="0" smtClean="0"/>
              <a:t>, de </a:t>
            </a:r>
            <a:r>
              <a:rPr lang="es-ES" dirty="0" err="1" smtClean="0"/>
              <a:t>asemenea</a:t>
            </a:r>
            <a:r>
              <a:rPr lang="es-ES" dirty="0" smtClean="0"/>
              <a:t>, </a:t>
            </a:r>
            <a:r>
              <a:rPr lang="es-ES" dirty="0" err="1" smtClean="0"/>
              <a:t>să</a:t>
            </a:r>
            <a:r>
              <a:rPr lang="es-ES" dirty="0" smtClean="0"/>
              <a:t> </a:t>
            </a:r>
            <a:r>
              <a:rPr lang="es-ES" dirty="0" err="1" smtClean="0"/>
              <a:t>alegem</a:t>
            </a:r>
            <a:r>
              <a:rPr lang="es-ES" dirty="0" smtClean="0"/>
              <a:t> </a:t>
            </a:r>
            <a:r>
              <a:rPr lang="es-ES" dirty="0" err="1" smtClean="0"/>
              <a:t>conținut</a:t>
            </a:r>
            <a:r>
              <a:rPr lang="es-ES" dirty="0" smtClean="0"/>
              <a:t> </a:t>
            </a:r>
            <a:r>
              <a:rPr lang="es-ES" dirty="0" err="1" smtClean="0"/>
              <a:t>și</a:t>
            </a:r>
            <a:r>
              <a:rPr lang="es-ES" dirty="0" smtClean="0"/>
              <a:t> </a:t>
            </a:r>
            <a:r>
              <a:rPr lang="es-ES" dirty="0" err="1" smtClean="0"/>
              <a:t>activități</a:t>
            </a:r>
            <a:r>
              <a:rPr lang="es-ES" dirty="0" smtClean="0"/>
              <a:t> </a:t>
            </a:r>
            <a:r>
              <a:rPr lang="es-ES" dirty="0" err="1" smtClean="0"/>
              <a:t>adecvate</a:t>
            </a:r>
            <a:r>
              <a:rPr lang="es-ES" dirty="0" smtClean="0"/>
              <a:t> </a:t>
            </a:r>
            <a:r>
              <a:rPr lang="es-ES" dirty="0" err="1" smtClean="0"/>
              <a:t>vârstei</a:t>
            </a:r>
            <a:r>
              <a:rPr lang="es-ES" dirty="0" smtClean="0"/>
              <a:t>.  </a:t>
            </a:r>
            <a:endParaRPr lang="ro-RO" dirty="0" smtClean="0"/>
          </a:p>
          <a:p>
            <a:pPr marL="0" lvl="0" indent="0" algn="l" rtl="0">
              <a:spcBef>
                <a:spcPts val="0"/>
              </a:spcBef>
              <a:spcAft>
                <a:spcPts val="0"/>
              </a:spcAft>
              <a:buNone/>
            </a:pPr>
            <a:endParaRPr lang="ro-RO" dirty="0" smtClean="0"/>
          </a:p>
          <a:p>
            <a:pPr marL="0" lvl="0" indent="0" algn="l" rtl="0">
              <a:spcBef>
                <a:spcPts val="0"/>
              </a:spcBef>
              <a:spcAft>
                <a:spcPts val="0"/>
              </a:spcAft>
              <a:buNone/>
            </a:pPr>
            <a:r>
              <a:rPr lang="es-ES" dirty="0" err="1" smtClean="0"/>
              <a:t>Profesorii</a:t>
            </a:r>
            <a:r>
              <a:rPr lang="es-ES" dirty="0" smtClean="0"/>
              <a:t> </a:t>
            </a:r>
            <a:r>
              <a:rPr lang="es-ES" dirty="0" err="1" smtClean="0"/>
              <a:t>ar</a:t>
            </a:r>
            <a:r>
              <a:rPr lang="es-ES" dirty="0" smtClean="0"/>
              <a:t> </a:t>
            </a:r>
            <a:r>
              <a:rPr lang="es-ES" dirty="0" err="1" smtClean="0"/>
              <a:t>trebui</a:t>
            </a:r>
            <a:r>
              <a:rPr lang="es-ES" dirty="0" smtClean="0"/>
              <a:t> </a:t>
            </a:r>
            <a:r>
              <a:rPr lang="es-ES" dirty="0" err="1" smtClean="0"/>
              <a:t>apoi</a:t>
            </a:r>
            <a:r>
              <a:rPr lang="es-ES" dirty="0" smtClean="0"/>
              <a:t> </a:t>
            </a:r>
            <a:r>
              <a:rPr lang="es-ES" dirty="0" err="1" smtClean="0"/>
              <a:t>să</a:t>
            </a:r>
            <a:r>
              <a:rPr lang="es-ES" dirty="0" smtClean="0"/>
              <a:t> se </a:t>
            </a:r>
            <a:r>
              <a:rPr lang="es-ES" dirty="0" err="1" smtClean="0"/>
              <a:t>concentreze</a:t>
            </a:r>
            <a:r>
              <a:rPr lang="es-ES" dirty="0" smtClean="0"/>
              <a:t> </a:t>
            </a:r>
            <a:r>
              <a:rPr lang="es-ES" dirty="0" err="1" smtClean="0"/>
              <a:t>asupra</a:t>
            </a:r>
            <a:r>
              <a:rPr lang="es-ES" dirty="0" smtClean="0"/>
              <a:t> </a:t>
            </a:r>
            <a:r>
              <a:rPr lang="es-ES" dirty="0" err="1" smtClean="0"/>
              <a:t>acestui</a:t>
            </a:r>
            <a:r>
              <a:rPr lang="es-ES" dirty="0" smtClean="0"/>
              <a:t> </a:t>
            </a:r>
            <a:r>
              <a:rPr lang="es-ES" dirty="0" err="1" smtClean="0"/>
              <a:t>lucru</a:t>
            </a:r>
            <a:r>
              <a:rPr lang="es-ES" dirty="0" smtClean="0"/>
              <a:t> </a:t>
            </a:r>
            <a:r>
              <a:rPr lang="es-ES" dirty="0" err="1" smtClean="0"/>
              <a:t>și</a:t>
            </a:r>
            <a:r>
              <a:rPr lang="es-ES" dirty="0" smtClean="0"/>
              <a:t> </a:t>
            </a:r>
            <a:r>
              <a:rPr lang="es-ES" dirty="0" err="1" smtClean="0"/>
              <a:t>să</a:t>
            </a:r>
            <a:r>
              <a:rPr lang="es-ES" dirty="0" smtClean="0"/>
              <a:t> </a:t>
            </a:r>
            <a:r>
              <a:rPr lang="es-ES" dirty="0" err="1" smtClean="0"/>
              <a:t>reflecteze</a:t>
            </a:r>
            <a:r>
              <a:rPr lang="es-ES" dirty="0" smtClean="0"/>
              <a:t> </a:t>
            </a:r>
            <a:r>
              <a:rPr lang="es-ES" dirty="0" err="1" smtClean="0"/>
              <a:t>asupra</a:t>
            </a:r>
            <a:r>
              <a:rPr lang="es-ES" dirty="0" smtClean="0"/>
              <a:t> </a:t>
            </a:r>
            <a:r>
              <a:rPr lang="es-ES" dirty="0" err="1" smtClean="0"/>
              <a:t>caracteristicilor</a:t>
            </a:r>
            <a:r>
              <a:rPr lang="es-ES" dirty="0" smtClean="0"/>
              <a:t> </a:t>
            </a:r>
            <a:r>
              <a:rPr lang="es-ES" dirty="0" err="1" smtClean="0"/>
              <a:t>specifice</a:t>
            </a:r>
            <a:r>
              <a:rPr lang="es-ES" dirty="0" smtClean="0"/>
              <a:t> ale </a:t>
            </a:r>
            <a:r>
              <a:rPr lang="es-ES" dirty="0" err="1" smtClean="0"/>
              <a:t>participanților</a:t>
            </a:r>
            <a:r>
              <a:rPr lang="es-ES" dirty="0" smtClean="0"/>
              <a:t> </a:t>
            </a:r>
            <a:r>
              <a:rPr lang="es-ES" dirty="0" err="1" smtClean="0"/>
              <a:t>și</a:t>
            </a:r>
            <a:r>
              <a:rPr lang="es-ES" dirty="0" smtClean="0"/>
              <a:t> </a:t>
            </a:r>
            <a:r>
              <a:rPr lang="es-ES" dirty="0" err="1" smtClean="0"/>
              <a:t>să</a:t>
            </a:r>
            <a:r>
              <a:rPr lang="es-ES" dirty="0" smtClean="0"/>
              <a:t> </a:t>
            </a:r>
            <a:r>
              <a:rPr lang="es-ES" dirty="0" err="1" smtClean="0"/>
              <a:t>împărtășească</a:t>
            </a:r>
            <a:r>
              <a:rPr lang="es-ES" dirty="0" smtClean="0"/>
              <a:t> </a:t>
            </a:r>
            <a:r>
              <a:rPr lang="es-ES" dirty="0" err="1" smtClean="0"/>
              <a:t>viziunea</a:t>
            </a:r>
            <a:r>
              <a:rPr lang="es-ES" dirty="0" smtClean="0"/>
              <a:t> </a:t>
            </a:r>
            <a:r>
              <a:rPr lang="es-ES" dirty="0" err="1" smtClean="0"/>
              <a:t>lor</a:t>
            </a:r>
            <a:r>
              <a:rPr lang="es-ES" dirty="0" smtClean="0"/>
              <a:t> </a:t>
            </a:r>
            <a:r>
              <a:rPr lang="es-ES" dirty="0" err="1" smtClean="0"/>
              <a:t>cu</a:t>
            </a:r>
            <a:r>
              <a:rPr lang="es-ES" dirty="0" smtClean="0"/>
              <a:t> </a:t>
            </a:r>
            <a:r>
              <a:rPr lang="es-ES" dirty="0" err="1" smtClean="0"/>
              <a:t>experții</a:t>
            </a:r>
            <a:r>
              <a:rPr lang="es-ES" dirty="0" smtClean="0"/>
              <a:t> </a:t>
            </a:r>
            <a:r>
              <a:rPr lang="es-ES" dirty="0" err="1" smtClean="0"/>
              <a:t>implicați</a:t>
            </a:r>
            <a:r>
              <a:rPr lang="es-ES" dirty="0" smtClean="0"/>
              <a:t> </a:t>
            </a:r>
            <a:r>
              <a:rPr lang="es-ES" dirty="0" err="1" smtClean="0"/>
              <a:t>în</a:t>
            </a:r>
            <a:r>
              <a:rPr lang="es-ES" dirty="0" smtClean="0"/>
              <a:t> </a:t>
            </a:r>
            <a:r>
              <a:rPr lang="es-ES" dirty="0" err="1" smtClean="0"/>
              <a:t>activități</a:t>
            </a:r>
            <a:r>
              <a:rPr lang="es-ES" dirty="0" smtClean="0"/>
              <a:t>. </a:t>
            </a:r>
            <a:endParaRPr lang="ro-RO" dirty="0" smtClean="0"/>
          </a:p>
          <a:p>
            <a:pPr marL="0" lvl="0" indent="0" algn="l" rtl="0">
              <a:spcBef>
                <a:spcPts val="0"/>
              </a:spcBef>
              <a:spcAft>
                <a:spcPts val="0"/>
              </a:spcAft>
              <a:buNone/>
            </a:pPr>
            <a:endParaRPr lang="ro-RO" dirty="0" smtClean="0"/>
          </a:p>
          <a:p>
            <a:pPr marL="0" lvl="0" indent="0" algn="l" rtl="0">
              <a:spcBef>
                <a:spcPts val="0"/>
              </a:spcBef>
              <a:spcAft>
                <a:spcPts val="0"/>
              </a:spcAft>
              <a:buNone/>
            </a:pPr>
            <a:r>
              <a:rPr lang="es-ES" dirty="0" err="1" smtClean="0"/>
              <a:t>Acest</a:t>
            </a:r>
            <a:r>
              <a:rPr lang="es-ES" dirty="0" smtClean="0"/>
              <a:t> </a:t>
            </a:r>
            <a:r>
              <a:rPr lang="es-ES" dirty="0" err="1" smtClean="0"/>
              <a:t>lucru</a:t>
            </a:r>
            <a:r>
              <a:rPr lang="es-ES" dirty="0" smtClean="0"/>
              <a:t> </a:t>
            </a:r>
            <a:r>
              <a:rPr lang="es-ES" dirty="0" err="1" smtClean="0"/>
              <a:t>ajută</a:t>
            </a:r>
            <a:r>
              <a:rPr lang="es-ES" dirty="0" smtClean="0"/>
              <a:t> la </a:t>
            </a:r>
            <a:r>
              <a:rPr lang="es-ES" dirty="0" err="1" smtClean="0"/>
              <a:t>formarea</a:t>
            </a:r>
            <a:r>
              <a:rPr lang="es-ES" dirty="0" smtClean="0"/>
              <a:t> </a:t>
            </a:r>
            <a:r>
              <a:rPr lang="es-ES" dirty="0" err="1" smtClean="0"/>
              <a:t>grupurilor</a:t>
            </a:r>
            <a:r>
              <a:rPr lang="es-ES" dirty="0" smtClean="0"/>
              <a:t> de </a:t>
            </a:r>
            <a:r>
              <a:rPr lang="es-ES" dirty="0" err="1" smtClean="0"/>
              <a:t>participanți</a:t>
            </a:r>
            <a:r>
              <a:rPr lang="es-ES" dirty="0" smtClean="0"/>
              <a:t>, </a:t>
            </a:r>
            <a:r>
              <a:rPr lang="es-ES" dirty="0" err="1" smtClean="0"/>
              <a:t>având</a:t>
            </a:r>
            <a:r>
              <a:rPr lang="es-ES" dirty="0" smtClean="0"/>
              <a:t> </a:t>
            </a:r>
            <a:r>
              <a:rPr lang="es-ES" dirty="0" err="1" smtClean="0"/>
              <a:t>în</a:t>
            </a:r>
            <a:r>
              <a:rPr lang="es-ES" dirty="0" smtClean="0"/>
              <a:t> </a:t>
            </a:r>
            <a:r>
              <a:rPr lang="es-ES" dirty="0" err="1" smtClean="0"/>
              <a:t>vedere</a:t>
            </a:r>
            <a:r>
              <a:rPr lang="es-ES" dirty="0" smtClean="0"/>
              <a:t> </a:t>
            </a:r>
            <a:r>
              <a:rPr lang="es-ES" dirty="0" err="1" smtClean="0"/>
              <a:t>nevoile</a:t>
            </a:r>
            <a:r>
              <a:rPr lang="es-ES" dirty="0" smtClean="0"/>
              <a:t>, </a:t>
            </a:r>
            <a:r>
              <a:rPr lang="es-ES" dirty="0" err="1" smtClean="0"/>
              <a:t>punctele</a:t>
            </a:r>
            <a:r>
              <a:rPr lang="es-ES" dirty="0" smtClean="0"/>
              <a:t> </a:t>
            </a:r>
            <a:r>
              <a:rPr lang="es-ES" dirty="0" err="1" smtClean="0"/>
              <a:t>forte</a:t>
            </a:r>
            <a:r>
              <a:rPr lang="es-ES" dirty="0" smtClean="0"/>
              <a:t> </a:t>
            </a:r>
            <a:r>
              <a:rPr lang="es-ES" dirty="0" err="1" smtClean="0"/>
              <a:t>și</a:t>
            </a:r>
            <a:r>
              <a:rPr lang="es-ES" dirty="0" smtClean="0"/>
              <a:t> </a:t>
            </a:r>
            <a:r>
              <a:rPr lang="es-ES" dirty="0" err="1" smtClean="0"/>
              <a:t>vulnerabilitățile</a:t>
            </a:r>
            <a:r>
              <a:rPr lang="es-ES" dirty="0" smtClean="0"/>
              <a:t> </a:t>
            </a:r>
            <a:r>
              <a:rPr lang="es-ES" dirty="0" err="1" smtClean="0"/>
              <a:t>acestora</a:t>
            </a:r>
            <a:r>
              <a:rPr lang="es-ES" dirty="0" smtClean="0"/>
              <a:t>.</a:t>
            </a:r>
            <a:endParaRPr b="1" dirty="0"/>
          </a:p>
        </p:txBody>
      </p:sp>
      <p:sp>
        <p:nvSpPr>
          <p:cNvPr id="150" name="Google Shape;150;g1116def4ce1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14</a:t>
            </a:fld>
            <a:endParaRPr/>
          </a:p>
        </p:txBody>
      </p:sp>
    </p:spTree>
    <p:extLst>
      <p:ext uri="{BB962C8B-B14F-4D97-AF65-F5344CB8AC3E}">
        <p14:creationId xmlns:p14="http://schemas.microsoft.com/office/powerpoint/2010/main" val="52175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13134a0ab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13134a0ab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8" name="Google Shape;158;g113134a0ab3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15</a:t>
            </a:fld>
            <a:endParaRPr/>
          </a:p>
        </p:txBody>
      </p:sp>
    </p:spTree>
    <p:extLst>
      <p:ext uri="{BB962C8B-B14F-4D97-AF65-F5344CB8AC3E}">
        <p14:creationId xmlns:p14="http://schemas.microsoft.com/office/powerpoint/2010/main" val="640341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3134a0ab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13134a0ab3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r>
              <a:rPr lang="es-ES" sz="1100">
                <a:latin typeface="Arial"/>
                <a:ea typeface="Arial"/>
                <a:cs typeface="Arial"/>
                <a:sym typeface="Arial"/>
              </a:rPr>
              <a:t>The team of Project INCREA has developed two tools to address this step, namely the </a:t>
            </a:r>
            <a:r>
              <a:rPr lang="es-ES" sz="1100" b="1">
                <a:latin typeface="Arial"/>
                <a:ea typeface="Arial"/>
                <a:cs typeface="Arial"/>
                <a:sym typeface="Arial"/>
              </a:rPr>
              <a:t>NEEDS’ ASSESSMENT CHECKLIST</a:t>
            </a:r>
            <a:r>
              <a:rPr lang="es-ES" sz="1100">
                <a:latin typeface="Arial"/>
                <a:ea typeface="Arial"/>
                <a:cs typeface="Arial"/>
                <a:sym typeface="Arial"/>
              </a:rPr>
              <a:t> and the </a:t>
            </a:r>
            <a:r>
              <a:rPr lang="es-ES" sz="1100" b="1">
                <a:latin typeface="Arial"/>
                <a:ea typeface="Arial"/>
                <a:cs typeface="Arial"/>
                <a:sym typeface="Arial"/>
              </a:rPr>
              <a:t>STRENGHTS’ EVALUATION tool</a:t>
            </a:r>
            <a:r>
              <a:rPr lang="es-ES" sz="1100">
                <a:latin typeface="Arial"/>
                <a:ea typeface="Arial"/>
                <a:cs typeface="Arial"/>
                <a:sym typeface="Arial"/>
              </a:rPr>
              <a:t>. These are to be used by the teacher as a starting point when they have decided to take up inclusive educational artmaking.  After completing the two tools, the teachers will be able to reflect on what are the main types of risk of exclusion, the strengths of the children, the material base and the community/experts that they will be working with within their context. As part of the process, it is also recommended that the teacher knows and understands what are the risks and the basis there of, for exclusion in the school or their class - put simply identify the “different children”, have an understanding of why they are considered as such, are they already facing exclusion and what are their needs. This is done with the help of the CHECKLIST, but also through observation, direct discussions either private or in groups, consultations with the school counselor, the head teacher and parents. </a:t>
            </a:r>
            <a:endParaRPr sz="1100">
              <a:latin typeface="Arial"/>
              <a:ea typeface="Arial"/>
              <a:cs typeface="Arial"/>
              <a:sym typeface="Arial"/>
            </a:endParaRPr>
          </a:p>
          <a:p>
            <a:pPr marL="0" lvl="0" indent="0" algn="l" rtl="0">
              <a:spcBef>
                <a:spcPts val="0"/>
              </a:spcBef>
              <a:spcAft>
                <a:spcPts val="0"/>
              </a:spcAft>
              <a:buNone/>
            </a:pPr>
            <a:endParaRPr/>
          </a:p>
        </p:txBody>
      </p:sp>
      <p:sp>
        <p:nvSpPr>
          <p:cNvPr id="165" name="Google Shape;165;g113134a0ab3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16</a:t>
            </a:fld>
            <a:endParaRPr/>
          </a:p>
        </p:txBody>
      </p:sp>
    </p:spTree>
    <p:extLst>
      <p:ext uri="{BB962C8B-B14F-4D97-AF65-F5344CB8AC3E}">
        <p14:creationId xmlns:p14="http://schemas.microsoft.com/office/powerpoint/2010/main" val="1922282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36a7a90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36a7a90b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1136a7a90b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17</a:t>
            </a:fld>
            <a:endParaRPr/>
          </a:p>
        </p:txBody>
      </p:sp>
    </p:spTree>
    <p:extLst>
      <p:ext uri="{BB962C8B-B14F-4D97-AF65-F5344CB8AC3E}">
        <p14:creationId xmlns:p14="http://schemas.microsoft.com/office/powerpoint/2010/main" val="1969844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085746b30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085746b30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g11085746b30_0_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18</a:t>
            </a:fld>
            <a:endParaRPr/>
          </a:p>
        </p:txBody>
      </p:sp>
    </p:spTree>
    <p:extLst>
      <p:ext uri="{BB962C8B-B14F-4D97-AF65-F5344CB8AC3E}">
        <p14:creationId xmlns:p14="http://schemas.microsoft.com/office/powerpoint/2010/main" val="1515750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1a8f9352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11a8f93526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es-ES" sz="1100" dirty="0" err="1" smtClean="0">
                <a:latin typeface="Arial"/>
                <a:ea typeface="Arial"/>
                <a:cs typeface="Arial"/>
                <a:sym typeface="Arial"/>
              </a:rPr>
              <a:t>După</a:t>
            </a:r>
            <a:r>
              <a:rPr lang="es-ES" sz="1100" dirty="0" smtClean="0">
                <a:latin typeface="Arial"/>
                <a:ea typeface="Arial"/>
                <a:cs typeface="Arial"/>
                <a:sym typeface="Arial"/>
              </a:rPr>
              <a:t> PASUL 1, </a:t>
            </a:r>
            <a:r>
              <a:rPr lang="es-ES" sz="1100" dirty="0" err="1" smtClean="0">
                <a:latin typeface="Arial"/>
                <a:ea typeface="Arial"/>
                <a:cs typeface="Arial"/>
                <a:sym typeface="Arial"/>
              </a:rPr>
              <a:t>educatorul</a:t>
            </a:r>
            <a:r>
              <a:rPr lang="es-ES" sz="1100" dirty="0" smtClean="0">
                <a:latin typeface="Arial"/>
                <a:ea typeface="Arial"/>
                <a:cs typeface="Arial"/>
                <a:sym typeface="Arial"/>
              </a:rPr>
              <a:t> </a:t>
            </a:r>
            <a:r>
              <a:rPr lang="es-ES" sz="1100" dirty="0" err="1" smtClean="0">
                <a:latin typeface="Arial"/>
                <a:ea typeface="Arial"/>
                <a:cs typeface="Arial"/>
                <a:sym typeface="Arial"/>
              </a:rPr>
              <a:t>ar</a:t>
            </a:r>
            <a:r>
              <a:rPr lang="es-ES" sz="1100" dirty="0" smtClean="0">
                <a:latin typeface="Arial"/>
                <a:ea typeface="Arial"/>
                <a:cs typeface="Arial"/>
                <a:sym typeface="Arial"/>
              </a:rPr>
              <a:t> </a:t>
            </a:r>
            <a:r>
              <a:rPr lang="es-ES" sz="1100" dirty="0" err="1" smtClean="0">
                <a:latin typeface="Arial"/>
                <a:ea typeface="Arial"/>
                <a:cs typeface="Arial"/>
                <a:sym typeface="Arial"/>
              </a:rPr>
              <a:t>trebui</a:t>
            </a:r>
            <a:r>
              <a:rPr lang="es-ES" sz="1100" dirty="0" smtClean="0">
                <a:latin typeface="Arial"/>
                <a:ea typeface="Arial"/>
                <a:cs typeface="Arial"/>
                <a:sym typeface="Arial"/>
              </a:rPr>
              <a:t> </a:t>
            </a:r>
            <a:r>
              <a:rPr lang="es-ES" sz="1100" dirty="0" err="1" smtClean="0">
                <a:latin typeface="Arial"/>
                <a:ea typeface="Arial"/>
                <a:cs typeface="Arial"/>
                <a:sym typeface="Arial"/>
              </a:rPr>
              <a:t>să</a:t>
            </a:r>
            <a:r>
              <a:rPr lang="es-ES" sz="1100" dirty="0" smtClean="0">
                <a:latin typeface="Arial"/>
                <a:ea typeface="Arial"/>
                <a:cs typeface="Arial"/>
                <a:sym typeface="Arial"/>
              </a:rPr>
              <a:t> </a:t>
            </a:r>
            <a:r>
              <a:rPr lang="es-ES" sz="1100" dirty="0" err="1" smtClean="0">
                <a:latin typeface="Arial"/>
                <a:ea typeface="Arial"/>
                <a:cs typeface="Arial"/>
                <a:sym typeface="Arial"/>
              </a:rPr>
              <a:t>înceapă</a:t>
            </a:r>
            <a:r>
              <a:rPr lang="es-ES" sz="1100" dirty="0" smtClean="0">
                <a:latin typeface="Arial"/>
                <a:ea typeface="Arial"/>
                <a:cs typeface="Arial"/>
                <a:sym typeface="Arial"/>
              </a:rPr>
              <a:t> </a:t>
            </a:r>
            <a:r>
              <a:rPr lang="es-ES" sz="1100" dirty="0" err="1" smtClean="0">
                <a:latin typeface="Arial"/>
                <a:ea typeface="Arial"/>
                <a:cs typeface="Arial"/>
                <a:sym typeface="Arial"/>
              </a:rPr>
              <a:t>să</a:t>
            </a:r>
            <a:r>
              <a:rPr lang="es-ES" sz="1100" dirty="0" smtClean="0">
                <a:latin typeface="Arial"/>
                <a:ea typeface="Arial"/>
                <a:cs typeface="Arial"/>
                <a:sym typeface="Arial"/>
              </a:rPr>
              <a:t> </a:t>
            </a:r>
            <a:r>
              <a:rPr lang="es-ES" sz="1100" dirty="0" err="1" smtClean="0">
                <a:latin typeface="Arial"/>
                <a:ea typeface="Arial"/>
                <a:cs typeface="Arial"/>
                <a:sym typeface="Arial"/>
              </a:rPr>
              <a:t>formeze</a:t>
            </a:r>
            <a:r>
              <a:rPr lang="es-ES" sz="1100" dirty="0" smtClean="0">
                <a:latin typeface="Arial"/>
                <a:ea typeface="Arial"/>
                <a:cs typeface="Arial"/>
                <a:sym typeface="Arial"/>
              </a:rPr>
              <a:t> </a:t>
            </a:r>
            <a:r>
              <a:rPr lang="es-ES" sz="1100" dirty="0" err="1" smtClean="0">
                <a:latin typeface="Arial"/>
                <a:ea typeface="Arial"/>
                <a:cs typeface="Arial"/>
                <a:sym typeface="Arial"/>
              </a:rPr>
              <a:t>grupurile</a:t>
            </a:r>
            <a:r>
              <a:rPr lang="es-ES" sz="1100" dirty="0" smtClean="0">
                <a:latin typeface="Arial"/>
                <a:ea typeface="Arial"/>
                <a:cs typeface="Arial"/>
                <a:sym typeface="Arial"/>
              </a:rPr>
              <a:t>.</a:t>
            </a:r>
            <a:endParaRPr sz="1100" dirty="0">
              <a:latin typeface="Arial"/>
              <a:ea typeface="Arial"/>
              <a:cs typeface="Arial"/>
              <a:sym typeface="Arial"/>
            </a:endParaRPr>
          </a:p>
        </p:txBody>
      </p:sp>
      <p:sp>
        <p:nvSpPr>
          <p:cNvPr id="191" name="Google Shape;191;g111a8f93526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19</a:t>
            </a:fld>
            <a:endParaRPr/>
          </a:p>
        </p:txBody>
      </p:sp>
    </p:spTree>
    <p:extLst>
      <p:ext uri="{BB962C8B-B14F-4D97-AF65-F5344CB8AC3E}">
        <p14:creationId xmlns:p14="http://schemas.microsoft.com/office/powerpoint/2010/main" val="54667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USE THIS SPACE TO ADD NOTES FOR THE TRAINERS</a:t>
            </a:r>
            <a:endParaRPr/>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4743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3134a0ab3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3134a0ab3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r>
              <a:rPr lang="es-ES" sz="1100" dirty="0" err="1" smtClean="0">
                <a:latin typeface="Arial"/>
                <a:ea typeface="Arial"/>
                <a:cs typeface="Arial"/>
                <a:sym typeface="Arial"/>
              </a:rPr>
              <a:t>Odată</a:t>
            </a:r>
            <a:r>
              <a:rPr lang="es-ES" sz="1100" dirty="0" smtClean="0">
                <a:latin typeface="Arial"/>
                <a:ea typeface="Arial"/>
                <a:cs typeface="Arial"/>
                <a:sym typeface="Arial"/>
              </a:rPr>
              <a:t> ce </a:t>
            </a:r>
            <a:r>
              <a:rPr lang="es-ES" sz="1100" dirty="0" err="1" smtClean="0">
                <a:latin typeface="Arial"/>
                <a:ea typeface="Arial"/>
                <a:cs typeface="Arial"/>
                <a:sym typeface="Arial"/>
              </a:rPr>
              <a:t>ați</a:t>
            </a:r>
            <a:r>
              <a:rPr lang="es-ES" sz="1100" dirty="0" smtClean="0">
                <a:latin typeface="Arial"/>
                <a:ea typeface="Arial"/>
                <a:cs typeface="Arial"/>
                <a:sym typeface="Arial"/>
              </a:rPr>
              <a:t> </a:t>
            </a:r>
            <a:r>
              <a:rPr lang="es-ES" sz="1100" dirty="0" err="1" smtClean="0">
                <a:latin typeface="Arial"/>
                <a:ea typeface="Arial"/>
                <a:cs typeface="Arial"/>
                <a:sym typeface="Arial"/>
              </a:rPr>
              <a:t>format</a:t>
            </a:r>
            <a:r>
              <a:rPr lang="es-ES" sz="1100" dirty="0" smtClean="0">
                <a:latin typeface="Arial"/>
                <a:ea typeface="Arial"/>
                <a:cs typeface="Arial"/>
                <a:sym typeface="Arial"/>
              </a:rPr>
              <a:t> </a:t>
            </a:r>
            <a:r>
              <a:rPr lang="es-ES" sz="1100" dirty="0" err="1" smtClean="0">
                <a:latin typeface="Arial"/>
                <a:ea typeface="Arial"/>
                <a:cs typeface="Arial"/>
                <a:sym typeface="Arial"/>
              </a:rPr>
              <a:t>grupurile</a:t>
            </a:r>
            <a:r>
              <a:rPr lang="es-ES" sz="1100" dirty="0" smtClean="0">
                <a:latin typeface="Arial"/>
                <a:ea typeface="Arial"/>
                <a:cs typeface="Arial"/>
                <a:sym typeface="Arial"/>
              </a:rPr>
              <a:t>, </a:t>
            </a:r>
            <a:r>
              <a:rPr lang="es-ES" sz="1100" dirty="0" err="1" smtClean="0">
                <a:latin typeface="Arial"/>
                <a:ea typeface="Arial"/>
                <a:cs typeface="Arial"/>
                <a:sym typeface="Arial"/>
              </a:rPr>
              <a:t>profesorul</a:t>
            </a:r>
            <a:r>
              <a:rPr lang="es-ES" sz="1100" dirty="0" smtClean="0">
                <a:latin typeface="Arial"/>
                <a:ea typeface="Arial"/>
                <a:cs typeface="Arial"/>
                <a:sym typeface="Arial"/>
              </a:rPr>
              <a:t> </a:t>
            </a:r>
            <a:r>
              <a:rPr lang="es-ES" sz="1100" dirty="0" err="1" smtClean="0">
                <a:latin typeface="Arial"/>
                <a:ea typeface="Arial"/>
                <a:cs typeface="Arial"/>
                <a:sym typeface="Arial"/>
              </a:rPr>
              <a:t>poate</a:t>
            </a:r>
            <a:r>
              <a:rPr lang="es-ES" sz="1100" dirty="0" smtClean="0">
                <a:latin typeface="Arial"/>
                <a:ea typeface="Arial"/>
                <a:cs typeface="Arial"/>
                <a:sym typeface="Arial"/>
              </a:rPr>
              <a:t> decide </a:t>
            </a:r>
            <a:r>
              <a:rPr lang="es-ES" sz="1100" dirty="0" err="1" smtClean="0">
                <a:latin typeface="Arial"/>
                <a:ea typeface="Arial"/>
                <a:cs typeface="Arial"/>
                <a:sym typeface="Arial"/>
              </a:rPr>
              <a:t>dacă</a:t>
            </a:r>
            <a:r>
              <a:rPr lang="es-ES" sz="1100" dirty="0" smtClean="0">
                <a:latin typeface="Arial"/>
                <a:ea typeface="Arial"/>
                <a:cs typeface="Arial"/>
                <a:sym typeface="Arial"/>
              </a:rPr>
              <a:t> este </a:t>
            </a:r>
            <a:r>
              <a:rPr lang="es-ES" sz="1100" dirty="0" err="1" smtClean="0">
                <a:latin typeface="Arial"/>
                <a:ea typeface="Arial"/>
                <a:cs typeface="Arial"/>
                <a:sym typeface="Arial"/>
              </a:rPr>
              <a:t>nevoie</a:t>
            </a:r>
            <a:r>
              <a:rPr lang="es-ES" sz="1100" dirty="0" smtClean="0">
                <a:latin typeface="Arial"/>
                <a:ea typeface="Arial"/>
                <a:cs typeface="Arial"/>
                <a:sym typeface="Arial"/>
              </a:rPr>
              <a:t> de o </a:t>
            </a:r>
            <a:r>
              <a:rPr lang="es-ES" sz="1100" dirty="0" err="1" smtClean="0">
                <a:latin typeface="Arial"/>
                <a:ea typeface="Arial"/>
                <a:cs typeface="Arial"/>
                <a:sym typeface="Arial"/>
              </a:rPr>
              <a:t>pregătire</a:t>
            </a:r>
            <a:r>
              <a:rPr lang="es-ES" sz="1100" dirty="0" smtClean="0">
                <a:latin typeface="Arial"/>
                <a:ea typeface="Arial"/>
                <a:cs typeface="Arial"/>
                <a:sym typeface="Arial"/>
              </a:rPr>
              <a:t> </a:t>
            </a:r>
            <a:r>
              <a:rPr lang="ro-RO" sz="1100" dirty="0" smtClean="0">
                <a:latin typeface="Arial"/>
                <a:ea typeface="Arial"/>
                <a:cs typeface="Arial"/>
                <a:sym typeface="Arial"/>
              </a:rPr>
              <a:t>mai atentă</a:t>
            </a:r>
            <a:r>
              <a:rPr lang="es-ES" sz="1100" dirty="0" smtClean="0">
                <a:latin typeface="Arial"/>
                <a:ea typeface="Arial"/>
                <a:cs typeface="Arial"/>
                <a:sym typeface="Arial"/>
              </a:rPr>
              <a:t> </a:t>
            </a:r>
            <a:r>
              <a:rPr lang="es-ES" sz="1100" dirty="0" err="1" smtClean="0">
                <a:latin typeface="Arial"/>
                <a:ea typeface="Arial"/>
                <a:cs typeface="Arial"/>
                <a:sym typeface="Arial"/>
              </a:rPr>
              <a:t>în</a:t>
            </a:r>
            <a:r>
              <a:rPr lang="es-ES" sz="1100" dirty="0" smtClean="0">
                <a:latin typeface="Arial"/>
                <a:ea typeface="Arial"/>
                <a:cs typeface="Arial"/>
                <a:sym typeface="Arial"/>
              </a:rPr>
              <a:t> </a:t>
            </a:r>
            <a:r>
              <a:rPr lang="es-ES" sz="1100" dirty="0" err="1" smtClean="0">
                <a:latin typeface="Arial"/>
                <a:ea typeface="Arial"/>
                <a:cs typeface="Arial"/>
                <a:sym typeface="Arial"/>
              </a:rPr>
              <a:t>ceea</a:t>
            </a:r>
            <a:r>
              <a:rPr lang="es-ES" sz="1100" dirty="0" smtClean="0">
                <a:latin typeface="Arial"/>
                <a:ea typeface="Arial"/>
                <a:cs typeface="Arial"/>
                <a:sym typeface="Arial"/>
              </a:rPr>
              <a:t> ce </a:t>
            </a:r>
            <a:r>
              <a:rPr lang="es-ES" sz="1100" dirty="0" err="1" smtClean="0">
                <a:latin typeface="Arial"/>
                <a:ea typeface="Arial"/>
                <a:cs typeface="Arial"/>
                <a:sym typeface="Arial"/>
              </a:rPr>
              <a:t>privește</a:t>
            </a:r>
            <a:r>
              <a:rPr lang="es-ES" sz="1100" dirty="0" smtClean="0">
                <a:latin typeface="Arial"/>
                <a:ea typeface="Arial"/>
                <a:cs typeface="Arial"/>
                <a:sym typeface="Arial"/>
              </a:rPr>
              <a:t> </a:t>
            </a:r>
            <a:r>
              <a:rPr lang="es-ES" sz="1100" dirty="0" err="1" smtClean="0">
                <a:latin typeface="Arial"/>
                <a:ea typeface="Arial"/>
                <a:cs typeface="Arial"/>
                <a:sym typeface="Arial"/>
              </a:rPr>
              <a:t>conținutul</a:t>
            </a:r>
            <a:r>
              <a:rPr lang="es-ES" sz="1100" dirty="0" smtClean="0">
                <a:latin typeface="Arial"/>
                <a:ea typeface="Arial"/>
                <a:cs typeface="Arial"/>
                <a:sym typeface="Arial"/>
              </a:rPr>
              <a:t>, </a:t>
            </a:r>
            <a:r>
              <a:rPr lang="es-ES" sz="1100" dirty="0" err="1" smtClean="0">
                <a:latin typeface="Arial"/>
                <a:ea typeface="Arial"/>
                <a:cs typeface="Arial"/>
                <a:sym typeface="Arial"/>
              </a:rPr>
              <a:t>cu</a:t>
            </a:r>
            <a:r>
              <a:rPr lang="es-ES" sz="1100" dirty="0" smtClean="0">
                <a:latin typeface="Arial"/>
                <a:ea typeface="Arial"/>
                <a:cs typeface="Arial"/>
                <a:sym typeface="Arial"/>
              </a:rPr>
              <a:t> o </a:t>
            </a:r>
            <a:r>
              <a:rPr lang="es-ES" sz="1100" dirty="0" err="1" smtClean="0">
                <a:latin typeface="Arial"/>
                <a:ea typeface="Arial"/>
                <a:cs typeface="Arial"/>
                <a:sym typeface="Arial"/>
              </a:rPr>
              <a:t>lecție</a:t>
            </a:r>
            <a:r>
              <a:rPr lang="es-ES" sz="1100" dirty="0" smtClean="0">
                <a:latin typeface="Arial"/>
                <a:ea typeface="Arial"/>
                <a:cs typeface="Arial"/>
                <a:sym typeface="Arial"/>
              </a:rPr>
              <a:t> de </a:t>
            </a:r>
            <a:r>
              <a:rPr lang="es-ES" sz="1100" dirty="0" err="1" smtClean="0">
                <a:latin typeface="Arial"/>
                <a:ea typeface="Arial"/>
                <a:cs typeface="Arial"/>
                <a:sym typeface="Arial"/>
              </a:rPr>
              <a:t>conștientizare</a:t>
            </a:r>
            <a:r>
              <a:rPr lang="es-ES" sz="1100" dirty="0" smtClean="0">
                <a:latin typeface="Arial"/>
                <a:ea typeface="Arial"/>
                <a:cs typeface="Arial"/>
                <a:sym typeface="Arial"/>
              </a:rPr>
              <a:t> a </a:t>
            </a:r>
            <a:r>
              <a:rPr lang="es-ES" sz="1100" dirty="0" err="1" smtClean="0">
                <a:latin typeface="Arial"/>
                <a:ea typeface="Arial"/>
                <a:cs typeface="Arial"/>
                <a:sym typeface="Arial"/>
              </a:rPr>
              <a:t>abilităților</a:t>
            </a:r>
            <a:r>
              <a:rPr lang="es-ES" sz="1100" dirty="0" smtClean="0">
                <a:latin typeface="Arial"/>
                <a:ea typeface="Arial"/>
                <a:cs typeface="Arial"/>
                <a:sym typeface="Arial"/>
              </a:rPr>
              <a:t> </a:t>
            </a:r>
            <a:r>
              <a:rPr lang="es-ES" sz="1100" dirty="0" err="1" smtClean="0">
                <a:latin typeface="Arial"/>
                <a:ea typeface="Arial"/>
                <a:cs typeface="Arial"/>
                <a:sym typeface="Arial"/>
              </a:rPr>
              <a:t>și</a:t>
            </a:r>
            <a:r>
              <a:rPr lang="es-ES" sz="1100" dirty="0" smtClean="0">
                <a:latin typeface="Arial"/>
                <a:ea typeface="Arial"/>
                <a:cs typeface="Arial"/>
                <a:sym typeface="Arial"/>
              </a:rPr>
              <a:t> </a:t>
            </a:r>
            <a:r>
              <a:rPr lang="es-ES" sz="1100" dirty="0" err="1" smtClean="0">
                <a:latin typeface="Arial"/>
                <a:ea typeface="Arial"/>
                <a:cs typeface="Arial"/>
                <a:sym typeface="Arial"/>
              </a:rPr>
              <a:t>diversității</a:t>
            </a:r>
            <a:r>
              <a:rPr lang="es-ES" sz="1100" dirty="0" smtClean="0">
                <a:latin typeface="Arial"/>
                <a:ea typeface="Arial"/>
                <a:cs typeface="Arial"/>
                <a:sym typeface="Arial"/>
              </a:rPr>
              <a:t>, </a:t>
            </a:r>
            <a:r>
              <a:rPr lang="es-ES" sz="1100" dirty="0" err="1" smtClean="0">
                <a:latin typeface="Arial"/>
                <a:ea typeface="Arial"/>
                <a:cs typeface="Arial"/>
                <a:sym typeface="Arial"/>
              </a:rPr>
              <a:t>care</a:t>
            </a:r>
            <a:r>
              <a:rPr lang="es-ES" sz="1100" dirty="0" smtClean="0">
                <a:latin typeface="Arial"/>
                <a:ea typeface="Arial"/>
                <a:cs typeface="Arial"/>
                <a:sym typeface="Arial"/>
              </a:rPr>
              <a:t> va </a:t>
            </a:r>
            <a:r>
              <a:rPr lang="es-ES" sz="1100" dirty="0" err="1" smtClean="0">
                <a:latin typeface="Arial"/>
                <a:ea typeface="Arial"/>
                <a:cs typeface="Arial"/>
                <a:sym typeface="Arial"/>
              </a:rPr>
              <a:t>avea</a:t>
            </a:r>
            <a:r>
              <a:rPr lang="es-ES" sz="1100" dirty="0" smtClean="0">
                <a:latin typeface="Arial"/>
                <a:ea typeface="Arial"/>
                <a:cs typeface="Arial"/>
                <a:sym typeface="Arial"/>
              </a:rPr>
              <a:t> </a:t>
            </a:r>
            <a:r>
              <a:rPr lang="es-ES" sz="1100" dirty="0" err="1" smtClean="0">
                <a:latin typeface="Arial"/>
                <a:ea typeface="Arial"/>
                <a:cs typeface="Arial"/>
                <a:sym typeface="Arial"/>
              </a:rPr>
              <a:t>obiectivul</a:t>
            </a:r>
            <a:r>
              <a:rPr lang="es-ES" sz="1100" dirty="0" smtClean="0">
                <a:latin typeface="Arial"/>
                <a:ea typeface="Arial"/>
                <a:cs typeface="Arial"/>
                <a:sym typeface="Arial"/>
              </a:rPr>
              <a:t> de a sensibiliza </a:t>
            </a:r>
            <a:r>
              <a:rPr lang="es-ES" sz="1100" dirty="0" err="1" smtClean="0">
                <a:latin typeface="Arial"/>
                <a:ea typeface="Arial"/>
                <a:cs typeface="Arial"/>
                <a:sym typeface="Arial"/>
              </a:rPr>
              <a:t>elevii</a:t>
            </a:r>
            <a:r>
              <a:rPr lang="es-ES" sz="1100" dirty="0" smtClean="0">
                <a:latin typeface="Arial"/>
                <a:ea typeface="Arial"/>
                <a:cs typeface="Arial"/>
                <a:sym typeface="Arial"/>
              </a:rPr>
              <a:t> </a:t>
            </a:r>
            <a:r>
              <a:rPr lang="es-ES" sz="1100" dirty="0" err="1" smtClean="0">
                <a:latin typeface="Arial"/>
                <a:ea typeface="Arial"/>
                <a:cs typeface="Arial"/>
                <a:sym typeface="Arial"/>
              </a:rPr>
              <a:t>cu</a:t>
            </a:r>
            <a:r>
              <a:rPr lang="es-ES" sz="1100" dirty="0" smtClean="0">
                <a:latin typeface="Arial"/>
                <a:ea typeface="Arial"/>
                <a:cs typeface="Arial"/>
                <a:sym typeface="Arial"/>
              </a:rPr>
              <a:t> </a:t>
            </a:r>
            <a:r>
              <a:rPr lang="es-ES" sz="1100" dirty="0" err="1" smtClean="0">
                <a:latin typeface="Arial"/>
                <a:ea typeface="Arial"/>
                <a:cs typeface="Arial"/>
                <a:sym typeface="Arial"/>
              </a:rPr>
              <a:t>privire</a:t>
            </a:r>
            <a:r>
              <a:rPr lang="es-ES" sz="1100" dirty="0" smtClean="0">
                <a:latin typeface="Arial"/>
                <a:ea typeface="Arial"/>
                <a:cs typeface="Arial"/>
                <a:sym typeface="Arial"/>
              </a:rPr>
              <a:t> la </a:t>
            </a:r>
            <a:r>
              <a:rPr lang="es-ES" sz="1100" dirty="0" err="1" smtClean="0">
                <a:latin typeface="Arial"/>
                <a:ea typeface="Arial"/>
                <a:cs typeface="Arial"/>
                <a:sym typeface="Arial"/>
              </a:rPr>
              <a:t>diferite</a:t>
            </a:r>
            <a:r>
              <a:rPr lang="es-ES" sz="1100" dirty="0" smtClean="0">
                <a:latin typeface="Arial"/>
                <a:ea typeface="Arial"/>
                <a:cs typeface="Arial"/>
                <a:sym typeface="Arial"/>
              </a:rPr>
              <a:t> </a:t>
            </a:r>
            <a:r>
              <a:rPr lang="es-ES" sz="1100" dirty="0" err="1" smtClean="0">
                <a:latin typeface="Arial"/>
                <a:ea typeface="Arial"/>
                <a:cs typeface="Arial"/>
                <a:sym typeface="Arial"/>
              </a:rPr>
              <a:t>abilități</a:t>
            </a:r>
            <a:r>
              <a:rPr lang="es-ES" sz="1100" dirty="0" smtClean="0">
                <a:latin typeface="Arial"/>
                <a:ea typeface="Arial"/>
                <a:cs typeface="Arial"/>
                <a:sym typeface="Arial"/>
              </a:rPr>
              <a:t>, </a:t>
            </a:r>
            <a:r>
              <a:rPr lang="es-ES" sz="1100" dirty="0" err="1" smtClean="0">
                <a:latin typeface="Arial"/>
                <a:ea typeface="Arial"/>
                <a:cs typeface="Arial"/>
                <a:sym typeface="Arial"/>
              </a:rPr>
              <a:t>diversitate</a:t>
            </a:r>
            <a:r>
              <a:rPr lang="es-ES" sz="1100" dirty="0" smtClean="0">
                <a:latin typeface="Arial"/>
                <a:ea typeface="Arial"/>
                <a:cs typeface="Arial"/>
                <a:sym typeface="Arial"/>
              </a:rPr>
              <a:t> </a:t>
            </a:r>
            <a:r>
              <a:rPr lang="es-ES" sz="1100" dirty="0" err="1" smtClean="0">
                <a:latin typeface="Arial"/>
                <a:ea typeface="Arial"/>
                <a:cs typeface="Arial"/>
                <a:sym typeface="Arial"/>
              </a:rPr>
              <a:t>și</a:t>
            </a:r>
            <a:r>
              <a:rPr lang="es-ES" sz="1100" dirty="0" smtClean="0">
                <a:latin typeface="Arial"/>
                <a:ea typeface="Arial"/>
                <a:cs typeface="Arial"/>
                <a:sym typeface="Arial"/>
              </a:rPr>
              <a:t> </a:t>
            </a:r>
            <a:r>
              <a:rPr lang="es-ES" sz="1100" dirty="0" err="1" smtClean="0">
                <a:latin typeface="Arial"/>
                <a:ea typeface="Arial"/>
                <a:cs typeface="Arial"/>
                <a:sym typeface="Arial"/>
              </a:rPr>
              <a:t>incluziune</a:t>
            </a:r>
            <a:r>
              <a:rPr lang="es-ES" sz="1100" dirty="0" smtClean="0">
                <a:latin typeface="Arial"/>
                <a:ea typeface="Arial"/>
                <a:cs typeface="Arial"/>
                <a:sym typeface="Arial"/>
              </a:rPr>
              <a:t>. </a:t>
            </a:r>
            <a:endParaRPr lang="ro-RO" sz="1100" dirty="0" smtClean="0">
              <a:latin typeface="Arial"/>
              <a:ea typeface="Arial"/>
              <a:cs typeface="Arial"/>
              <a:sym typeface="Arial"/>
            </a:endParaRPr>
          </a:p>
          <a:p>
            <a:pPr marL="0" lvl="0" indent="0" algn="just" rtl="0">
              <a:lnSpc>
                <a:spcPct val="150000"/>
              </a:lnSpc>
              <a:spcBef>
                <a:spcPts val="0"/>
              </a:spcBef>
              <a:spcAft>
                <a:spcPts val="0"/>
              </a:spcAft>
              <a:buNone/>
            </a:pPr>
            <a:endParaRPr lang="ro-RO" sz="1100" dirty="0" smtClean="0">
              <a:latin typeface="Arial"/>
              <a:ea typeface="Arial"/>
              <a:cs typeface="Arial"/>
              <a:sym typeface="Arial"/>
            </a:endParaRPr>
          </a:p>
          <a:p>
            <a:pPr marL="0" lvl="0" indent="0" algn="just" rtl="0">
              <a:lnSpc>
                <a:spcPct val="150000"/>
              </a:lnSpc>
              <a:spcBef>
                <a:spcPts val="0"/>
              </a:spcBef>
              <a:spcAft>
                <a:spcPts val="0"/>
              </a:spcAft>
              <a:buNone/>
            </a:pPr>
            <a:r>
              <a:rPr lang="es-ES" sz="1100" dirty="0" err="1" smtClean="0">
                <a:latin typeface="Arial"/>
                <a:ea typeface="Arial"/>
                <a:cs typeface="Arial"/>
                <a:sym typeface="Arial"/>
              </a:rPr>
              <a:t>Nu</a:t>
            </a:r>
            <a:r>
              <a:rPr lang="es-ES" sz="1100" dirty="0" smtClean="0">
                <a:latin typeface="Arial"/>
                <a:ea typeface="Arial"/>
                <a:cs typeface="Arial"/>
                <a:sym typeface="Arial"/>
              </a:rPr>
              <a:t> este </a:t>
            </a:r>
            <a:r>
              <a:rPr lang="es-ES" sz="1100" dirty="0" err="1" smtClean="0">
                <a:latin typeface="Arial"/>
                <a:ea typeface="Arial"/>
                <a:cs typeface="Arial"/>
                <a:sym typeface="Arial"/>
              </a:rPr>
              <a:t>obligatoriu</a:t>
            </a:r>
            <a:r>
              <a:rPr lang="es-ES" sz="1100" dirty="0" smtClean="0">
                <a:latin typeface="Arial"/>
                <a:ea typeface="Arial"/>
                <a:cs typeface="Arial"/>
                <a:sym typeface="Arial"/>
              </a:rPr>
              <a:t>, dar </a:t>
            </a:r>
            <a:r>
              <a:rPr lang="es-ES" sz="1100" dirty="0" err="1" smtClean="0">
                <a:latin typeface="Arial"/>
                <a:ea typeface="Arial"/>
                <a:cs typeface="Arial"/>
                <a:sym typeface="Arial"/>
              </a:rPr>
              <a:t>ar</a:t>
            </a:r>
            <a:r>
              <a:rPr lang="es-ES" sz="1100" dirty="0" smtClean="0">
                <a:latin typeface="Arial"/>
                <a:ea typeface="Arial"/>
                <a:cs typeface="Arial"/>
                <a:sym typeface="Arial"/>
              </a:rPr>
              <a:t> putea fi </a:t>
            </a:r>
            <a:r>
              <a:rPr lang="es-ES" sz="1100" dirty="0" err="1" smtClean="0">
                <a:latin typeface="Arial"/>
                <a:ea typeface="Arial"/>
                <a:cs typeface="Arial"/>
                <a:sym typeface="Arial"/>
              </a:rPr>
              <a:t>deosebit</a:t>
            </a:r>
            <a:r>
              <a:rPr lang="es-ES" sz="1100" dirty="0" smtClean="0">
                <a:latin typeface="Arial"/>
                <a:ea typeface="Arial"/>
                <a:cs typeface="Arial"/>
                <a:sym typeface="Arial"/>
              </a:rPr>
              <a:t> de </a:t>
            </a:r>
            <a:r>
              <a:rPr lang="es-ES" sz="1100" dirty="0" err="1" smtClean="0">
                <a:latin typeface="Arial"/>
                <a:ea typeface="Arial"/>
                <a:cs typeface="Arial"/>
                <a:sym typeface="Arial"/>
              </a:rPr>
              <a:t>util</a:t>
            </a:r>
            <a:r>
              <a:rPr lang="es-ES" sz="1100" dirty="0" smtClean="0">
                <a:latin typeface="Arial"/>
                <a:ea typeface="Arial"/>
                <a:cs typeface="Arial"/>
                <a:sym typeface="Arial"/>
              </a:rPr>
              <a:t> </a:t>
            </a:r>
            <a:r>
              <a:rPr lang="es-ES" sz="1100" dirty="0" err="1" smtClean="0">
                <a:latin typeface="Arial"/>
                <a:ea typeface="Arial"/>
                <a:cs typeface="Arial"/>
                <a:sym typeface="Arial"/>
              </a:rPr>
              <a:t>în</a:t>
            </a:r>
            <a:r>
              <a:rPr lang="es-ES" sz="1100" dirty="0" smtClean="0">
                <a:latin typeface="Arial"/>
                <a:ea typeface="Arial"/>
                <a:cs typeface="Arial"/>
                <a:sym typeface="Arial"/>
              </a:rPr>
              <a:t> </a:t>
            </a:r>
            <a:r>
              <a:rPr lang="es-ES" sz="1100" dirty="0" err="1" smtClean="0">
                <a:latin typeface="Arial"/>
                <a:ea typeface="Arial"/>
                <a:cs typeface="Arial"/>
                <a:sym typeface="Arial"/>
              </a:rPr>
              <a:t>grupurile</a:t>
            </a:r>
            <a:r>
              <a:rPr lang="es-ES" sz="1100" dirty="0" smtClean="0">
                <a:latin typeface="Arial"/>
                <a:ea typeface="Arial"/>
                <a:cs typeface="Arial"/>
                <a:sym typeface="Arial"/>
              </a:rPr>
              <a:t> </a:t>
            </a:r>
            <a:r>
              <a:rPr lang="es-ES" sz="1100" dirty="0" err="1" smtClean="0">
                <a:latin typeface="Arial"/>
                <a:ea typeface="Arial"/>
                <a:cs typeface="Arial"/>
                <a:sym typeface="Arial"/>
              </a:rPr>
              <a:t>care</a:t>
            </a:r>
            <a:r>
              <a:rPr lang="es-ES" sz="1100" dirty="0" smtClean="0">
                <a:latin typeface="Arial"/>
                <a:ea typeface="Arial"/>
                <a:cs typeface="Arial"/>
                <a:sym typeface="Arial"/>
              </a:rPr>
              <a:t> </a:t>
            </a:r>
            <a:r>
              <a:rPr lang="es-ES" sz="1100" dirty="0" err="1" smtClean="0">
                <a:latin typeface="Arial"/>
                <a:ea typeface="Arial"/>
                <a:cs typeface="Arial"/>
                <a:sym typeface="Arial"/>
              </a:rPr>
              <a:t>nu</a:t>
            </a:r>
            <a:r>
              <a:rPr lang="es-ES" sz="1100" dirty="0" smtClean="0">
                <a:latin typeface="Arial"/>
                <a:ea typeface="Arial"/>
                <a:cs typeface="Arial"/>
                <a:sym typeface="Arial"/>
              </a:rPr>
              <a:t> </a:t>
            </a:r>
            <a:r>
              <a:rPr lang="es-ES" sz="1100" dirty="0" err="1" smtClean="0">
                <a:latin typeface="Arial"/>
                <a:ea typeface="Arial"/>
                <a:cs typeface="Arial"/>
                <a:sym typeface="Arial"/>
              </a:rPr>
              <a:t>au</a:t>
            </a:r>
            <a:r>
              <a:rPr lang="es-ES" sz="1100" dirty="0" smtClean="0">
                <a:latin typeface="Arial"/>
                <a:ea typeface="Arial"/>
                <a:cs typeface="Arial"/>
                <a:sym typeface="Arial"/>
              </a:rPr>
              <a:t> </a:t>
            </a:r>
            <a:r>
              <a:rPr lang="es-ES" sz="1100" dirty="0" err="1" smtClean="0">
                <a:latin typeface="Arial"/>
                <a:ea typeface="Arial"/>
                <a:cs typeface="Arial"/>
                <a:sym typeface="Arial"/>
              </a:rPr>
              <a:t>mai</a:t>
            </a:r>
            <a:r>
              <a:rPr lang="es-ES" sz="1100" dirty="0" smtClean="0">
                <a:latin typeface="Arial"/>
                <a:ea typeface="Arial"/>
                <a:cs typeface="Arial"/>
                <a:sym typeface="Arial"/>
              </a:rPr>
              <a:t> </a:t>
            </a:r>
            <a:r>
              <a:rPr lang="es-ES" sz="1100" dirty="0" err="1" smtClean="0">
                <a:latin typeface="Arial"/>
                <a:ea typeface="Arial"/>
                <a:cs typeface="Arial"/>
                <a:sym typeface="Arial"/>
              </a:rPr>
              <a:t>lucrat</a:t>
            </a:r>
            <a:r>
              <a:rPr lang="es-ES" sz="1100" dirty="0" smtClean="0">
                <a:latin typeface="Arial"/>
                <a:ea typeface="Arial"/>
                <a:cs typeface="Arial"/>
                <a:sym typeface="Arial"/>
              </a:rPr>
              <a:t> </a:t>
            </a:r>
            <a:r>
              <a:rPr lang="es-ES" sz="1100" dirty="0" err="1" smtClean="0">
                <a:latin typeface="Arial"/>
                <a:ea typeface="Arial"/>
                <a:cs typeface="Arial"/>
                <a:sym typeface="Arial"/>
              </a:rPr>
              <a:t>împreună</a:t>
            </a:r>
            <a:r>
              <a:rPr lang="es-ES" sz="1100" dirty="0" smtClean="0">
                <a:latin typeface="Arial"/>
                <a:ea typeface="Arial"/>
                <a:cs typeface="Arial"/>
                <a:sym typeface="Arial"/>
              </a:rPr>
              <a:t> </a:t>
            </a:r>
            <a:r>
              <a:rPr lang="es-ES" sz="1100" dirty="0" err="1" smtClean="0">
                <a:latin typeface="Arial"/>
                <a:ea typeface="Arial"/>
                <a:cs typeface="Arial"/>
                <a:sym typeface="Arial"/>
              </a:rPr>
              <a:t>înainte</a:t>
            </a:r>
            <a:r>
              <a:rPr lang="es-ES" sz="1100" dirty="0" smtClean="0">
                <a:latin typeface="Arial"/>
                <a:ea typeface="Arial"/>
                <a:cs typeface="Arial"/>
                <a:sym typeface="Arial"/>
              </a:rPr>
              <a:t>, </a:t>
            </a:r>
            <a:r>
              <a:rPr lang="es-ES" sz="1100" dirty="0" err="1" smtClean="0">
                <a:latin typeface="Arial"/>
                <a:ea typeface="Arial"/>
                <a:cs typeface="Arial"/>
                <a:sym typeface="Arial"/>
              </a:rPr>
              <a:t>în</a:t>
            </a:r>
            <a:r>
              <a:rPr lang="es-ES" sz="1100" dirty="0" smtClean="0">
                <a:latin typeface="Arial"/>
                <a:ea typeface="Arial"/>
                <a:cs typeface="Arial"/>
                <a:sym typeface="Arial"/>
              </a:rPr>
              <a:t> </a:t>
            </a:r>
            <a:r>
              <a:rPr lang="es-ES" sz="1100" dirty="0" err="1" smtClean="0">
                <a:latin typeface="Arial"/>
                <a:ea typeface="Arial"/>
                <a:cs typeface="Arial"/>
                <a:sym typeface="Arial"/>
              </a:rPr>
              <a:t>clasele</a:t>
            </a:r>
            <a:r>
              <a:rPr lang="es-ES" sz="1100" dirty="0" smtClean="0">
                <a:latin typeface="Arial"/>
                <a:ea typeface="Arial"/>
                <a:cs typeface="Arial"/>
                <a:sym typeface="Arial"/>
              </a:rPr>
              <a:t> </a:t>
            </a:r>
            <a:r>
              <a:rPr lang="es-ES" sz="1100" dirty="0" err="1" smtClean="0">
                <a:latin typeface="Arial"/>
                <a:ea typeface="Arial"/>
                <a:cs typeface="Arial"/>
                <a:sym typeface="Arial"/>
              </a:rPr>
              <a:t>care</a:t>
            </a:r>
            <a:r>
              <a:rPr lang="es-ES" sz="1100" dirty="0" smtClean="0">
                <a:latin typeface="Arial"/>
                <a:ea typeface="Arial"/>
                <a:cs typeface="Arial"/>
                <a:sym typeface="Arial"/>
              </a:rPr>
              <a:t> </a:t>
            </a:r>
            <a:r>
              <a:rPr lang="es-ES" sz="1100" dirty="0" err="1" smtClean="0">
                <a:latin typeface="Arial"/>
                <a:ea typeface="Arial"/>
                <a:cs typeface="Arial"/>
                <a:sym typeface="Arial"/>
              </a:rPr>
              <a:t>integrează</a:t>
            </a:r>
            <a:r>
              <a:rPr lang="es-ES" sz="1100" dirty="0" smtClean="0">
                <a:latin typeface="Arial"/>
                <a:ea typeface="Arial"/>
                <a:cs typeface="Arial"/>
                <a:sym typeface="Arial"/>
              </a:rPr>
              <a:t> </a:t>
            </a:r>
            <a:r>
              <a:rPr lang="es-ES" sz="1100" dirty="0" err="1" smtClean="0">
                <a:latin typeface="Arial"/>
                <a:ea typeface="Arial"/>
                <a:cs typeface="Arial"/>
                <a:sym typeface="Arial"/>
              </a:rPr>
              <a:t>elevii</a:t>
            </a:r>
            <a:r>
              <a:rPr lang="es-ES" sz="1100" dirty="0" smtClean="0">
                <a:latin typeface="Arial"/>
                <a:ea typeface="Arial"/>
                <a:cs typeface="Arial"/>
                <a:sym typeface="Arial"/>
              </a:rPr>
              <a:t> </a:t>
            </a:r>
            <a:r>
              <a:rPr lang="es-ES" sz="1100" dirty="0" err="1" smtClean="0">
                <a:latin typeface="Arial"/>
                <a:ea typeface="Arial"/>
                <a:cs typeface="Arial"/>
                <a:sym typeface="Arial"/>
              </a:rPr>
              <a:t>cu</a:t>
            </a:r>
            <a:r>
              <a:rPr lang="es-ES" sz="1100" dirty="0" smtClean="0">
                <a:latin typeface="Arial"/>
                <a:ea typeface="Arial"/>
                <a:cs typeface="Arial"/>
                <a:sym typeface="Arial"/>
              </a:rPr>
              <a:t> </a:t>
            </a:r>
            <a:r>
              <a:rPr lang="es-ES" sz="1100" dirty="0" err="1" smtClean="0">
                <a:latin typeface="Arial"/>
                <a:ea typeface="Arial"/>
                <a:cs typeface="Arial"/>
                <a:sym typeface="Arial"/>
              </a:rPr>
              <a:t>dizabilități</a:t>
            </a:r>
            <a:r>
              <a:rPr lang="es-ES" sz="1100" dirty="0" smtClean="0">
                <a:latin typeface="Arial"/>
                <a:ea typeface="Arial"/>
                <a:cs typeface="Arial"/>
                <a:sym typeface="Arial"/>
              </a:rPr>
              <a:t> </a:t>
            </a:r>
            <a:r>
              <a:rPr lang="es-ES" sz="1100" dirty="0" err="1" smtClean="0">
                <a:latin typeface="Arial"/>
                <a:ea typeface="Arial"/>
                <a:cs typeface="Arial"/>
                <a:sym typeface="Arial"/>
              </a:rPr>
              <a:t>sau</a:t>
            </a:r>
            <a:r>
              <a:rPr lang="es-ES" sz="1100" dirty="0" smtClean="0">
                <a:latin typeface="Arial"/>
                <a:ea typeface="Arial"/>
                <a:cs typeface="Arial"/>
                <a:sym typeface="Arial"/>
              </a:rPr>
              <a:t> </a:t>
            </a:r>
            <a:r>
              <a:rPr lang="es-ES" sz="1100" dirty="0" err="1" smtClean="0">
                <a:latin typeface="Arial"/>
                <a:ea typeface="Arial"/>
                <a:cs typeface="Arial"/>
                <a:sym typeface="Arial"/>
              </a:rPr>
              <a:t>în</a:t>
            </a:r>
            <a:r>
              <a:rPr lang="es-ES" sz="1100" dirty="0" smtClean="0">
                <a:latin typeface="Arial"/>
                <a:ea typeface="Arial"/>
                <a:cs typeface="Arial"/>
                <a:sym typeface="Arial"/>
              </a:rPr>
              <a:t> </a:t>
            </a:r>
            <a:r>
              <a:rPr lang="es-ES" sz="1100" dirty="0" err="1" smtClean="0">
                <a:latin typeface="Arial"/>
                <a:ea typeface="Arial"/>
                <a:cs typeface="Arial"/>
                <a:sym typeface="Arial"/>
              </a:rPr>
              <a:t>funcție</a:t>
            </a:r>
            <a:r>
              <a:rPr lang="es-ES" sz="1100" dirty="0" smtClean="0">
                <a:latin typeface="Arial"/>
                <a:ea typeface="Arial"/>
                <a:cs typeface="Arial"/>
                <a:sym typeface="Arial"/>
              </a:rPr>
              <a:t> de </a:t>
            </a:r>
            <a:r>
              <a:rPr lang="es-ES" sz="1100" dirty="0" err="1" smtClean="0">
                <a:latin typeface="Arial"/>
                <a:ea typeface="Arial"/>
                <a:cs typeface="Arial"/>
                <a:sym typeface="Arial"/>
              </a:rPr>
              <a:t>componența</a:t>
            </a:r>
            <a:r>
              <a:rPr lang="es-ES" sz="1100" dirty="0" smtClean="0">
                <a:latin typeface="Arial"/>
                <a:ea typeface="Arial"/>
                <a:cs typeface="Arial"/>
                <a:sym typeface="Arial"/>
              </a:rPr>
              <a:t> </a:t>
            </a:r>
            <a:r>
              <a:rPr lang="es-ES" sz="1100" dirty="0" err="1" smtClean="0">
                <a:latin typeface="Arial"/>
                <a:ea typeface="Arial"/>
                <a:cs typeface="Arial"/>
                <a:sym typeface="Arial"/>
              </a:rPr>
              <a:t>grupului</a:t>
            </a:r>
            <a:r>
              <a:rPr lang="es-ES" sz="1100" dirty="0" smtClean="0">
                <a:latin typeface="Arial"/>
                <a:ea typeface="Arial"/>
                <a:cs typeface="Arial"/>
                <a:sym typeface="Arial"/>
              </a:rPr>
              <a:t>, </a:t>
            </a:r>
            <a:r>
              <a:rPr lang="es-ES" sz="1100" dirty="0" err="1" smtClean="0">
                <a:latin typeface="Arial"/>
                <a:ea typeface="Arial"/>
                <a:cs typeface="Arial"/>
                <a:sym typeface="Arial"/>
              </a:rPr>
              <a:t>dinamica</a:t>
            </a:r>
            <a:r>
              <a:rPr lang="es-ES" sz="1100" dirty="0" smtClean="0">
                <a:latin typeface="Arial"/>
                <a:ea typeface="Arial"/>
                <a:cs typeface="Arial"/>
                <a:sym typeface="Arial"/>
              </a:rPr>
              <a:t> </a:t>
            </a:r>
            <a:r>
              <a:rPr lang="es-ES" sz="1100" dirty="0" err="1" smtClean="0">
                <a:latin typeface="Arial"/>
                <a:ea typeface="Arial"/>
                <a:cs typeface="Arial"/>
                <a:sym typeface="Arial"/>
              </a:rPr>
              <a:t>grupului</a:t>
            </a:r>
            <a:r>
              <a:rPr lang="es-ES" sz="1100" dirty="0" smtClean="0">
                <a:latin typeface="Arial"/>
                <a:ea typeface="Arial"/>
                <a:cs typeface="Arial"/>
                <a:sym typeface="Arial"/>
              </a:rPr>
              <a:t> (</a:t>
            </a:r>
            <a:r>
              <a:rPr lang="es-ES" sz="1100" dirty="0" err="1" smtClean="0">
                <a:latin typeface="Arial"/>
                <a:ea typeface="Arial"/>
                <a:cs typeface="Arial"/>
                <a:sym typeface="Arial"/>
              </a:rPr>
              <a:t>dacă</a:t>
            </a:r>
            <a:r>
              <a:rPr lang="es-ES" sz="1100" dirty="0" smtClean="0">
                <a:latin typeface="Arial"/>
                <a:ea typeface="Arial"/>
                <a:cs typeface="Arial"/>
                <a:sym typeface="Arial"/>
              </a:rPr>
              <a:t> </a:t>
            </a:r>
            <a:r>
              <a:rPr lang="es-ES" sz="1100" dirty="0" err="1" smtClean="0">
                <a:latin typeface="Arial"/>
                <a:ea typeface="Arial"/>
                <a:cs typeface="Arial"/>
                <a:sym typeface="Arial"/>
              </a:rPr>
              <a:t>există</a:t>
            </a:r>
            <a:r>
              <a:rPr lang="es-ES" sz="1100" dirty="0" smtClean="0">
                <a:latin typeface="Arial"/>
                <a:ea typeface="Arial"/>
                <a:cs typeface="Arial"/>
                <a:sym typeface="Arial"/>
              </a:rPr>
              <a:t> un </a:t>
            </a:r>
            <a:r>
              <a:rPr lang="es-ES" sz="1100" dirty="0" err="1" smtClean="0">
                <a:latin typeface="Arial"/>
                <a:ea typeface="Arial"/>
                <a:cs typeface="Arial"/>
                <a:sym typeface="Arial"/>
              </a:rPr>
              <a:t>fel</a:t>
            </a:r>
            <a:r>
              <a:rPr lang="es-ES" sz="1100" dirty="0" smtClean="0">
                <a:latin typeface="Arial"/>
                <a:ea typeface="Arial"/>
                <a:cs typeface="Arial"/>
                <a:sym typeface="Arial"/>
              </a:rPr>
              <a:t> de </a:t>
            </a:r>
            <a:r>
              <a:rPr lang="es-ES" sz="1100" dirty="0" err="1" smtClean="0">
                <a:latin typeface="Arial"/>
                <a:ea typeface="Arial"/>
                <a:cs typeface="Arial"/>
                <a:sym typeface="Arial"/>
              </a:rPr>
              <a:t>bullying</a:t>
            </a:r>
            <a:r>
              <a:rPr lang="es-ES" sz="1100" dirty="0" smtClean="0">
                <a:latin typeface="Arial"/>
                <a:ea typeface="Arial"/>
                <a:cs typeface="Arial"/>
                <a:sym typeface="Arial"/>
              </a:rPr>
              <a:t> </a:t>
            </a:r>
            <a:r>
              <a:rPr lang="es-ES" sz="1100" dirty="0" err="1" smtClean="0">
                <a:latin typeface="Arial"/>
                <a:ea typeface="Arial"/>
                <a:cs typeface="Arial"/>
                <a:sym typeface="Arial"/>
              </a:rPr>
              <a:t>în</a:t>
            </a:r>
            <a:r>
              <a:rPr lang="es-ES" sz="1100" dirty="0" smtClean="0">
                <a:latin typeface="Arial"/>
                <a:ea typeface="Arial"/>
                <a:cs typeface="Arial"/>
                <a:sym typeface="Arial"/>
              </a:rPr>
              <a:t> </a:t>
            </a:r>
            <a:r>
              <a:rPr lang="es-ES" sz="1100" dirty="0" err="1" smtClean="0">
                <a:latin typeface="Arial"/>
                <a:ea typeface="Arial"/>
                <a:cs typeface="Arial"/>
                <a:sym typeface="Arial"/>
              </a:rPr>
              <a:t>desfășurare</a:t>
            </a:r>
            <a:r>
              <a:rPr lang="es-ES" sz="1100" dirty="0" smtClean="0">
                <a:latin typeface="Arial"/>
                <a:ea typeface="Arial"/>
                <a:cs typeface="Arial"/>
                <a:sym typeface="Arial"/>
              </a:rPr>
              <a:t>) </a:t>
            </a:r>
            <a:r>
              <a:rPr lang="es-ES" sz="1100" dirty="0" err="1" smtClean="0">
                <a:latin typeface="Arial"/>
                <a:ea typeface="Arial"/>
                <a:cs typeface="Arial"/>
                <a:sym typeface="Arial"/>
              </a:rPr>
              <a:t>și</a:t>
            </a:r>
            <a:r>
              <a:rPr lang="es-ES" sz="1100" dirty="0" smtClean="0">
                <a:latin typeface="Arial"/>
                <a:ea typeface="Arial"/>
                <a:cs typeface="Arial"/>
                <a:sym typeface="Arial"/>
              </a:rPr>
              <a:t> </a:t>
            </a:r>
            <a:r>
              <a:rPr lang="es-ES" sz="1100" dirty="0" err="1" smtClean="0">
                <a:latin typeface="Arial"/>
                <a:ea typeface="Arial"/>
                <a:cs typeface="Arial"/>
                <a:sym typeface="Arial"/>
              </a:rPr>
              <a:t>dacă</a:t>
            </a:r>
            <a:r>
              <a:rPr lang="es-ES" sz="1100" dirty="0" smtClean="0">
                <a:latin typeface="Arial"/>
                <a:ea typeface="Arial"/>
                <a:cs typeface="Arial"/>
                <a:sym typeface="Arial"/>
              </a:rPr>
              <a:t> </a:t>
            </a:r>
            <a:r>
              <a:rPr lang="es-ES" sz="1100" dirty="0" err="1" smtClean="0">
                <a:latin typeface="Arial"/>
                <a:ea typeface="Arial"/>
                <a:cs typeface="Arial"/>
                <a:sym typeface="Arial"/>
              </a:rPr>
              <a:t>au</a:t>
            </a:r>
            <a:r>
              <a:rPr lang="es-ES" sz="1100" dirty="0" smtClean="0">
                <a:latin typeface="Arial"/>
                <a:ea typeface="Arial"/>
                <a:cs typeface="Arial"/>
                <a:sym typeface="Arial"/>
              </a:rPr>
              <a:t> </a:t>
            </a:r>
            <a:r>
              <a:rPr lang="es-ES" sz="1100" dirty="0" err="1" smtClean="0">
                <a:latin typeface="Arial"/>
                <a:ea typeface="Arial"/>
                <a:cs typeface="Arial"/>
                <a:sym typeface="Arial"/>
              </a:rPr>
              <a:t>fost</a:t>
            </a:r>
            <a:r>
              <a:rPr lang="es-ES" sz="1100" dirty="0" smtClean="0">
                <a:latin typeface="Arial"/>
                <a:ea typeface="Arial"/>
                <a:cs typeface="Arial"/>
                <a:sym typeface="Arial"/>
              </a:rPr>
              <a:t> </a:t>
            </a:r>
            <a:r>
              <a:rPr lang="es-ES" sz="1100" dirty="0" err="1" smtClean="0">
                <a:latin typeface="Arial"/>
                <a:ea typeface="Arial"/>
                <a:cs typeface="Arial"/>
                <a:sym typeface="Arial"/>
              </a:rPr>
              <a:t>sensibilizați</a:t>
            </a:r>
            <a:r>
              <a:rPr lang="es-ES" sz="1100" dirty="0" smtClean="0">
                <a:latin typeface="Arial"/>
                <a:ea typeface="Arial"/>
                <a:cs typeface="Arial"/>
                <a:sym typeface="Arial"/>
              </a:rPr>
              <a:t> anterior pe </a:t>
            </a:r>
            <a:r>
              <a:rPr lang="es-ES" sz="1100" dirty="0" err="1" smtClean="0">
                <a:latin typeface="Arial"/>
                <a:ea typeface="Arial"/>
                <a:cs typeface="Arial"/>
                <a:sym typeface="Arial"/>
              </a:rPr>
              <a:t>această</a:t>
            </a:r>
            <a:r>
              <a:rPr lang="es-ES" sz="1100" dirty="0" smtClean="0">
                <a:latin typeface="Arial"/>
                <a:ea typeface="Arial"/>
                <a:cs typeface="Arial"/>
                <a:sym typeface="Arial"/>
              </a:rPr>
              <a:t> </a:t>
            </a:r>
            <a:r>
              <a:rPr lang="es-ES" sz="1100" dirty="0" err="1" smtClean="0">
                <a:latin typeface="Arial"/>
                <a:ea typeface="Arial"/>
                <a:cs typeface="Arial"/>
                <a:sym typeface="Arial"/>
              </a:rPr>
              <a:t>temă</a:t>
            </a:r>
            <a:r>
              <a:rPr lang="es-ES" sz="1100" dirty="0" smtClean="0">
                <a:latin typeface="Arial"/>
                <a:ea typeface="Arial"/>
                <a:cs typeface="Arial"/>
                <a:sym typeface="Arial"/>
              </a:rPr>
              <a:t>.</a:t>
            </a:r>
            <a:endParaRPr sz="1400" dirty="0">
              <a:latin typeface="Arial"/>
              <a:ea typeface="Arial"/>
              <a:cs typeface="Arial"/>
              <a:sym typeface="Arial"/>
            </a:endParaRPr>
          </a:p>
          <a:p>
            <a:pPr marL="0" lvl="0" indent="0" algn="just" rtl="0">
              <a:lnSpc>
                <a:spcPct val="150000"/>
              </a:lnSpc>
              <a:spcBef>
                <a:spcPts val="0"/>
              </a:spcBef>
              <a:spcAft>
                <a:spcPts val="0"/>
              </a:spcAft>
              <a:buNone/>
            </a:pPr>
            <a:endParaRPr sz="1100" dirty="0">
              <a:latin typeface="Arial"/>
              <a:ea typeface="Arial"/>
              <a:cs typeface="Arial"/>
              <a:sym typeface="Arial"/>
            </a:endParaRPr>
          </a:p>
        </p:txBody>
      </p:sp>
      <p:sp>
        <p:nvSpPr>
          <p:cNvPr id="198" name="Google Shape;198;g113134a0ab3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20</a:t>
            </a:fld>
            <a:endParaRPr/>
          </a:p>
        </p:txBody>
      </p:sp>
    </p:spTree>
    <p:extLst>
      <p:ext uri="{BB962C8B-B14F-4D97-AF65-F5344CB8AC3E}">
        <p14:creationId xmlns:p14="http://schemas.microsoft.com/office/powerpoint/2010/main" val="4131303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13134a0ab3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13134a0ab3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These are some examples of videos that you can use with your students in order to introduce topics of inclusion to them and build awareness. </a:t>
            </a:r>
            <a:endParaRPr/>
          </a:p>
        </p:txBody>
      </p:sp>
      <p:sp>
        <p:nvSpPr>
          <p:cNvPr id="205" name="Google Shape;205;g113134a0ab3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21</a:t>
            </a:fld>
            <a:endParaRPr/>
          </a:p>
        </p:txBody>
      </p:sp>
    </p:spTree>
    <p:extLst>
      <p:ext uri="{BB962C8B-B14F-4D97-AF65-F5344CB8AC3E}">
        <p14:creationId xmlns:p14="http://schemas.microsoft.com/office/powerpoint/2010/main" val="2878104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1a8f93526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11a8f93526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err="1" smtClean="0"/>
              <a:t>Aceste</a:t>
            </a:r>
            <a:r>
              <a:rPr lang="es-ES" dirty="0" smtClean="0"/>
              <a:t> </a:t>
            </a:r>
            <a:r>
              <a:rPr lang="es-ES" dirty="0" err="1" smtClean="0"/>
              <a:t>resurse</a:t>
            </a:r>
            <a:r>
              <a:rPr lang="es-ES" dirty="0" smtClean="0"/>
              <a:t> </a:t>
            </a:r>
            <a:r>
              <a:rPr lang="es-ES" dirty="0" err="1" smtClean="0"/>
              <a:t>merită</a:t>
            </a:r>
            <a:r>
              <a:rPr lang="es-ES" dirty="0" smtClean="0"/>
              <a:t> </a:t>
            </a:r>
            <a:r>
              <a:rPr lang="es-ES" dirty="0" err="1" smtClean="0"/>
              <a:t>menționate</a:t>
            </a:r>
            <a:r>
              <a:rPr lang="es-ES" dirty="0" smtClean="0"/>
              <a:t>, </a:t>
            </a:r>
            <a:r>
              <a:rPr lang="es-ES" dirty="0" err="1" smtClean="0"/>
              <a:t>deoarece</a:t>
            </a:r>
            <a:r>
              <a:rPr lang="es-ES" dirty="0" smtClean="0"/>
              <a:t> </a:t>
            </a:r>
            <a:r>
              <a:rPr lang="es-ES" dirty="0" err="1" smtClean="0"/>
              <a:t>ar</a:t>
            </a:r>
            <a:r>
              <a:rPr lang="es-ES" dirty="0" smtClean="0"/>
              <a:t> putea fi </a:t>
            </a:r>
            <a:r>
              <a:rPr lang="es-ES" dirty="0" err="1" smtClean="0"/>
              <a:t>foarte</a:t>
            </a:r>
            <a:r>
              <a:rPr lang="es-ES" dirty="0" smtClean="0"/>
              <a:t> </a:t>
            </a:r>
            <a:r>
              <a:rPr lang="es-ES" dirty="0" err="1" smtClean="0"/>
              <a:t>utile</a:t>
            </a:r>
            <a:r>
              <a:rPr lang="es-ES" dirty="0" smtClean="0"/>
              <a:t> </a:t>
            </a:r>
            <a:r>
              <a:rPr lang="es-ES" dirty="0" err="1" smtClean="0"/>
              <a:t>pentru</a:t>
            </a:r>
            <a:r>
              <a:rPr lang="es-ES" dirty="0" smtClean="0"/>
              <a:t> </a:t>
            </a:r>
            <a:r>
              <a:rPr lang="es-ES" dirty="0" err="1" smtClean="0"/>
              <a:t>implementarea</a:t>
            </a:r>
            <a:r>
              <a:rPr lang="es-ES" dirty="0" smtClean="0"/>
              <a:t> </a:t>
            </a:r>
            <a:r>
              <a:rPr lang="es-ES" dirty="0" err="1" smtClean="0"/>
              <a:t>practicilor</a:t>
            </a:r>
            <a:r>
              <a:rPr lang="es-ES" dirty="0" smtClean="0"/>
              <a:t> </a:t>
            </a:r>
            <a:r>
              <a:rPr lang="es-ES" dirty="0" err="1" smtClean="0"/>
              <a:t>incluzive</a:t>
            </a:r>
            <a:r>
              <a:rPr lang="es-ES" dirty="0" smtClean="0"/>
              <a:t> </a:t>
            </a:r>
            <a:r>
              <a:rPr lang="es-ES" dirty="0" err="1" smtClean="0"/>
              <a:t>în</a:t>
            </a:r>
            <a:r>
              <a:rPr lang="es-ES" dirty="0" smtClean="0"/>
              <a:t> </a:t>
            </a:r>
            <a:r>
              <a:rPr lang="es-ES" dirty="0" err="1" smtClean="0"/>
              <a:t>clasa</a:t>
            </a:r>
            <a:r>
              <a:rPr lang="es-ES" dirty="0" smtClean="0"/>
              <a:t> </a:t>
            </a:r>
            <a:r>
              <a:rPr lang="es-ES" dirty="0" err="1" smtClean="0"/>
              <a:t>dvs</a:t>
            </a:r>
            <a:r>
              <a:rPr lang="es-ES" dirty="0" smtClean="0"/>
              <a:t>. </a:t>
            </a:r>
            <a:endParaRPr lang="ro-RO" dirty="0" smtClean="0"/>
          </a:p>
          <a:p>
            <a:pPr marL="0" lvl="0" indent="0" algn="l" rtl="0">
              <a:spcBef>
                <a:spcPts val="0"/>
              </a:spcBef>
              <a:spcAft>
                <a:spcPts val="0"/>
              </a:spcAft>
              <a:buNone/>
            </a:pPr>
            <a:endParaRPr lang="ro-RO" dirty="0" smtClean="0"/>
          </a:p>
          <a:p>
            <a:pPr marL="0" lvl="0" indent="0" algn="l" rtl="0">
              <a:spcBef>
                <a:spcPts val="0"/>
              </a:spcBef>
              <a:spcAft>
                <a:spcPts val="0"/>
              </a:spcAft>
              <a:buNone/>
            </a:pPr>
            <a:r>
              <a:rPr lang="es-ES" dirty="0" err="1" smtClean="0"/>
              <a:t>Indicele</a:t>
            </a:r>
            <a:r>
              <a:rPr lang="es-ES" dirty="0" smtClean="0"/>
              <a:t> </a:t>
            </a:r>
            <a:r>
              <a:rPr lang="es-ES" dirty="0" err="1" smtClean="0"/>
              <a:t>pentru</a:t>
            </a:r>
            <a:r>
              <a:rPr lang="es-ES" dirty="0" smtClean="0"/>
              <a:t> </a:t>
            </a:r>
            <a:r>
              <a:rPr lang="ro-RO" dirty="0" smtClean="0"/>
              <a:t>Incluziune</a:t>
            </a:r>
            <a:r>
              <a:rPr lang="es-ES" dirty="0" smtClean="0"/>
              <a:t> de Tony </a:t>
            </a:r>
            <a:r>
              <a:rPr lang="es-ES" dirty="0" err="1" smtClean="0"/>
              <a:t>Booth</a:t>
            </a:r>
            <a:r>
              <a:rPr lang="es-ES" dirty="0" smtClean="0"/>
              <a:t> </a:t>
            </a:r>
            <a:r>
              <a:rPr lang="es-ES" dirty="0" err="1" smtClean="0"/>
              <a:t>și</a:t>
            </a:r>
            <a:r>
              <a:rPr lang="es-ES" dirty="0" smtClean="0"/>
              <a:t> </a:t>
            </a:r>
            <a:r>
              <a:rPr lang="es-ES" dirty="0" err="1" smtClean="0"/>
              <a:t>Mel</a:t>
            </a:r>
            <a:r>
              <a:rPr lang="es-ES" dirty="0" smtClean="0"/>
              <a:t> </a:t>
            </a:r>
            <a:r>
              <a:rPr lang="es-ES" dirty="0" err="1" smtClean="0"/>
              <a:t>Ainscow</a:t>
            </a:r>
            <a:r>
              <a:rPr lang="es-ES" dirty="0" smtClean="0"/>
              <a:t> </a:t>
            </a:r>
            <a:r>
              <a:rPr lang="ro-RO" dirty="0" smtClean="0"/>
              <a:t>reprezintă</a:t>
            </a:r>
            <a:r>
              <a:rPr lang="es-ES" dirty="0" smtClean="0"/>
              <a:t> un set de </a:t>
            </a:r>
            <a:r>
              <a:rPr lang="es-ES" dirty="0" err="1" smtClean="0"/>
              <a:t>materiale</a:t>
            </a:r>
            <a:r>
              <a:rPr lang="es-ES" dirty="0" smtClean="0"/>
              <a:t> </a:t>
            </a:r>
            <a:r>
              <a:rPr lang="es-ES" dirty="0" err="1" smtClean="0"/>
              <a:t>pentru</a:t>
            </a:r>
            <a:r>
              <a:rPr lang="es-ES" dirty="0" smtClean="0"/>
              <a:t> a </a:t>
            </a:r>
            <a:r>
              <a:rPr lang="es-ES" dirty="0" err="1" smtClean="0"/>
              <a:t>ghida</a:t>
            </a:r>
            <a:r>
              <a:rPr lang="es-ES" dirty="0" smtClean="0"/>
              <a:t> </a:t>
            </a:r>
            <a:r>
              <a:rPr lang="es-ES" dirty="0" err="1" smtClean="0"/>
              <a:t>școlile</a:t>
            </a:r>
            <a:r>
              <a:rPr lang="es-ES" dirty="0" smtClean="0"/>
              <a:t> </a:t>
            </a:r>
            <a:r>
              <a:rPr lang="es-ES" dirty="0" err="1" smtClean="0"/>
              <a:t>printr</a:t>
            </a:r>
            <a:r>
              <a:rPr lang="es-ES" dirty="0" smtClean="0"/>
              <a:t>-un </a:t>
            </a:r>
            <a:r>
              <a:rPr lang="es-ES" dirty="0" err="1" smtClean="0"/>
              <a:t>proces</a:t>
            </a:r>
            <a:r>
              <a:rPr lang="es-ES" dirty="0" smtClean="0"/>
              <a:t> de </a:t>
            </a:r>
            <a:r>
              <a:rPr lang="es-ES" dirty="0" err="1" smtClean="0"/>
              <a:t>dezvoltare</a:t>
            </a:r>
            <a:r>
              <a:rPr lang="es-ES" dirty="0" smtClean="0"/>
              <a:t> a </a:t>
            </a:r>
            <a:r>
              <a:rPr lang="es-ES" dirty="0" err="1" smtClean="0"/>
              <a:t>școlii</a:t>
            </a:r>
            <a:r>
              <a:rPr lang="es-ES" dirty="0" smtClean="0"/>
              <a:t> </a:t>
            </a:r>
            <a:r>
              <a:rPr lang="es-ES" dirty="0" err="1" smtClean="0"/>
              <a:t>incluzive</a:t>
            </a:r>
            <a:r>
              <a:rPr lang="es-ES" dirty="0" smtClean="0"/>
              <a:t>. </a:t>
            </a:r>
            <a:endParaRPr lang="ro-RO" dirty="0" smtClean="0"/>
          </a:p>
          <a:p>
            <a:pPr marL="0" lvl="0" indent="0" algn="l" rtl="0">
              <a:spcBef>
                <a:spcPts val="0"/>
              </a:spcBef>
              <a:spcAft>
                <a:spcPts val="0"/>
              </a:spcAft>
              <a:buNone/>
            </a:pPr>
            <a:endParaRPr lang="ro-RO" dirty="0" smtClean="0"/>
          </a:p>
          <a:p>
            <a:pPr marL="0" lvl="0" indent="0" algn="l" rtl="0">
              <a:spcBef>
                <a:spcPts val="0"/>
              </a:spcBef>
              <a:spcAft>
                <a:spcPts val="0"/>
              </a:spcAft>
              <a:buNone/>
            </a:pPr>
            <a:r>
              <a:rPr lang="ro-RO" dirty="0" smtClean="0"/>
              <a:t>E</a:t>
            </a:r>
            <a:r>
              <a:rPr lang="es-ES" dirty="0" err="1" smtClean="0"/>
              <a:t>ste</a:t>
            </a:r>
            <a:r>
              <a:rPr lang="es-ES" dirty="0" smtClean="0"/>
              <a:t> </a:t>
            </a:r>
            <a:r>
              <a:rPr lang="es-ES" dirty="0" err="1" smtClean="0"/>
              <a:t>vorba</a:t>
            </a:r>
            <a:r>
              <a:rPr lang="es-ES" dirty="0" smtClean="0"/>
              <a:t> </a:t>
            </a:r>
            <a:r>
              <a:rPr lang="es-ES" dirty="0" err="1" smtClean="0"/>
              <a:t>despre</a:t>
            </a:r>
            <a:r>
              <a:rPr lang="es-ES" dirty="0" smtClean="0"/>
              <a:t> </a:t>
            </a:r>
            <a:r>
              <a:rPr lang="es-ES" dirty="0" err="1" smtClean="0"/>
              <a:t>construirea</a:t>
            </a:r>
            <a:r>
              <a:rPr lang="es-ES" dirty="0" smtClean="0"/>
              <a:t> de </a:t>
            </a:r>
            <a:r>
              <a:rPr lang="es-ES" dirty="0" err="1" smtClean="0"/>
              <a:t>comunități</a:t>
            </a:r>
            <a:r>
              <a:rPr lang="es-ES" dirty="0" smtClean="0"/>
              <a:t> de </a:t>
            </a:r>
            <a:r>
              <a:rPr lang="es-ES" dirty="0" err="1" smtClean="0"/>
              <a:t>susținere</a:t>
            </a:r>
            <a:r>
              <a:rPr lang="es-ES" dirty="0" smtClean="0"/>
              <a:t> </a:t>
            </a:r>
            <a:r>
              <a:rPr lang="es-ES" dirty="0" err="1" smtClean="0"/>
              <a:t>și</a:t>
            </a:r>
            <a:r>
              <a:rPr lang="es-ES" dirty="0" smtClean="0"/>
              <a:t> </a:t>
            </a:r>
            <a:r>
              <a:rPr lang="es-ES" dirty="0" err="1" smtClean="0"/>
              <a:t>promovarea</a:t>
            </a:r>
            <a:r>
              <a:rPr lang="es-ES" dirty="0" smtClean="0"/>
              <a:t> </a:t>
            </a:r>
            <a:r>
              <a:rPr lang="es-ES" dirty="0" err="1" smtClean="0"/>
              <a:t>unor</a:t>
            </a:r>
            <a:r>
              <a:rPr lang="es-ES" dirty="0" smtClean="0"/>
              <a:t> </a:t>
            </a:r>
            <a:r>
              <a:rPr lang="es-ES" dirty="0" err="1" smtClean="0"/>
              <a:t>realizări</a:t>
            </a:r>
            <a:r>
              <a:rPr lang="es-ES" dirty="0" smtClean="0"/>
              <a:t> </a:t>
            </a:r>
            <a:r>
              <a:rPr lang="es-ES" dirty="0" err="1" smtClean="0"/>
              <a:t>ridicate</a:t>
            </a:r>
            <a:r>
              <a:rPr lang="es-ES" dirty="0" smtClean="0"/>
              <a:t> </a:t>
            </a:r>
            <a:r>
              <a:rPr lang="es-ES" dirty="0" err="1" smtClean="0"/>
              <a:t>pentru</a:t>
            </a:r>
            <a:r>
              <a:rPr lang="es-ES" dirty="0" smtClean="0"/>
              <a:t> </a:t>
            </a:r>
            <a:r>
              <a:rPr lang="es-ES" dirty="0" err="1" smtClean="0"/>
              <a:t>tot</a:t>
            </a:r>
            <a:r>
              <a:rPr lang="es-ES" dirty="0" smtClean="0"/>
              <a:t> </a:t>
            </a:r>
            <a:r>
              <a:rPr lang="es-ES" dirty="0" err="1" smtClean="0"/>
              <a:t>personalul</a:t>
            </a:r>
            <a:r>
              <a:rPr lang="es-ES" dirty="0" smtClean="0"/>
              <a:t> </a:t>
            </a:r>
            <a:r>
              <a:rPr lang="es-ES" dirty="0" err="1" smtClean="0"/>
              <a:t>și</a:t>
            </a:r>
            <a:r>
              <a:rPr lang="es-ES" dirty="0" smtClean="0"/>
              <a:t> </a:t>
            </a:r>
            <a:r>
              <a:rPr lang="ro-RO" dirty="0" smtClean="0"/>
              <a:t>elevii</a:t>
            </a:r>
            <a:r>
              <a:rPr lang="es-ES" dirty="0" smtClean="0"/>
              <a:t>. </a:t>
            </a:r>
            <a:endParaRPr lang="ro-RO" dirty="0" smtClean="0"/>
          </a:p>
          <a:p>
            <a:pPr marL="0" lvl="0" indent="0" algn="l" rtl="0">
              <a:spcBef>
                <a:spcPts val="0"/>
              </a:spcBef>
              <a:spcAft>
                <a:spcPts val="0"/>
              </a:spcAft>
              <a:buNone/>
            </a:pPr>
            <a:endParaRPr lang="ro-RO" dirty="0" smtClean="0"/>
          </a:p>
          <a:p>
            <a:pPr marL="0" lvl="0" indent="0" algn="l" rtl="0">
              <a:spcBef>
                <a:spcPts val="0"/>
              </a:spcBef>
              <a:spcAft>
                <a:spcPts val="0"/>
              </a:spcAft>
              <a:buNone/>
            </a:pPr>
            <a:r>
              <a:rPr lang="es-ES" dirty="0" err="1" smtClean="0"/>
              <a:t>Indexul</a:t>
            </a:r>
            <a:r>
              <a:rPr lang="es-ES" dirty="0" smtClean="0"/>
              <a:t> </a:t>
            </a:r>
            <a:r>
              <a:rPr lang="es-ES" dirty="0" err="1" smtClean="0"/>
              <a:t>conține</a:t>
            </a:r>
            <a:r>
              <a:rPr lang="es-ES" dirty="0" smtClean="0"/>
              <a:t> o serie de </a:t>
            </a:r>
            <a:r>
              <a:rPr lang="es-ES" dirty="0" err="1" smtClean="0"/>
              <a:t>materiale</a:t>
            </a:r>
            <a:r>
              <a:rPr lang="es-ES" dirty="0" smtClean="0"/>
              <a:t>, </a:t>
            </a:r>
            <a:r>
              <a:rPr lang="es-ES" dirty="0" err="1" smtClean="0"/>
              <a:t>ghiduri</a:t>
            </a:r>
            <a:r>
              <a:rPr lang="es-ES" dirty="0" smtClean="0"/>
              <a:t> </a:t>
            </a:r>
            <a:r>
              <a:rPr lang="es-ES" dirty="0" err="1" smtClean="0"/>
              <a:t>care</a:t>
            </a:r>
            <a:r>
              <a:rPr lang="es-ES" dirty="0" smtClean="0"/>
              <a:t> </a:t>
            </a:r>
            <a:r>
              <a:rPr lang="es-ES" dirty="0" err="1" smtClean="0"/>
              <a:t>pot</a:t>
            </a:r>
            <a:r>
              <a:rPr lang="es-ES" dirty="0" smtClean="0"/>
              <a:t> </a:t>
            </a:r>
            <a:r>
              <a:rPr lang="es-ES" dirty="0" err="1" smtClean="0"/>
              <a:t>veni</a:t>
            </a:r>
            <a:r>
              <a:rPr lang="es-ES" dirty="0" smtClean="0"/>
              <a:t> la </a:t>
            </a:r>
            <a:r>
              <a:rPr lang="es-ES" dirty="0" err="1" smtClean="0"/>
              <a:t>îndemână</a:t>
            </a:r>
            <a:r>
              <a:rPr lang="es-ES" dirty="0" smtClean="0"/>
              <a:t> </a:t>
            </a:r>
            <a:r>
              <a:rPr lang="es-ES" dirty="0" err="1" smtClean="0"/>
              <a:t>atunci</a:t>
            </a:r>
            <a:r>
              <a:rPr lang="es-ES" dirty="0" smtClean="0"/>
              <a:t> </a:t>
            </a:r>
            <a:r>
              <a:rPr lang="es-ES" dirty="0" err="1" smtClean="0"/>
              <a:t>când</a:t>
            </a:r>
            <a:r>
              <a:rPr lang="es-ES" dirty="0" smtClean="0"/>
              <a:t> se </a:t>
            </a:r>
            <a:r>
              <a:rPr lang="ro-RO" dirty="0" smtClean="0"/>
              <a:t>predă</a:t>
            </a:r>
            <a:r>
              <a:rPr lang="ro-RO" baseline="0" dirty="0" smtClean="0"/>
              <a:t> unor</a:t>
            </a:r>
            <a:r>
              <a:rPr lang="es-ES" dirty="0" smtClean="0"/>
              <a:t> </a:t>
            </a:r>
            <a:r>
              <a:rPr lang="es-ES" dirty="0" err="1" smtClean="0"/>
              <a:t>săli</a:t>
            </a:r>
            <a:r>
              <a:rPr lang="es-ES" dirty="0" smtClean="0"/>
              <a:t> de </a:t>
            </a:r>
            <a:r>
              <a:rPr lang="es-ES" dirty="0" err="1" smtClean="0"/>
              <a:t>clasă</a:t>
            </a:r>
            <a:r>
              <a:rPr lang="es-ES" dirty="0" smtClean="0"/>
              <a:t> </a:t>
            </a:r>
            <a:r>
              <a:rPr lang="es-ES" dirty="0" err="1" smtClean="0"/>
              <a:t>incluzive</a:t>
            </a:r>
            <a:r>
              <a:rPr lang="es-ES" dirty="0" smtClean="0"/>
              <a:t>.</a:t>
            </a:r>
            <a:endParaRPr dirty="0"/>
          </a:p>
        </p:txBody>
      </p:sp>
      <p:sp>
        <p:nvSpPr>
          <p:cNvPr id="212" name="Google Shape;212;g111a8f93526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22</a:t>
            </a:fld>
            <a:endParaRPr/>
          </a:p>
        </p:txBody>
      </p:sp>
    </p:spTree>
    <p:extLst>
      <p:ext uri="{BB962C8B-B14F-4D97-AF65-F5344CB8AC3E}">
        <p14:creationId xmlns:p14="http://schemas.microsoft.com/office/powerpoint/2010/main" val="948900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0023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0c4d38af33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10c4d38af33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9614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0c4d38af3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10c4d38af3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512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a:t>
            </a:fld>
            <a:endParaRPr/>
          </a:p>
        </p:txBody>
      </p:sp>
    </p:spTree>
    <p:extLst>
      <p:ext uri="{BB962C8B-B14F-4D97-AF65-F5344CB8AC3E}">
        <p14:creationId xmlns:p14="http://schemas.microsoft.com/office/powerpoint/2010/main" val="119669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1085746b3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11085746b30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g11085746b30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4</a:t>
            </a:fld>
            <a:endParaRPr/>
          </a:p>
        </p:txBody>
      </p:sp>
    </p:spTree>
    <p:extLst>
      <p:ext uri="{BB962C8B-B14F-4D97-AF65-F5344CB8AC3E}">
        <p14:creationId xmlns:p14="http://schemas.microsoft.com/office/powerpoint/2010/main" val="262186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085746b30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1085746b30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g11085746b30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5</a:t>
            </a:fld>
            <a:endParaRPr/>
          </a:p>
        </p:txBody>
      </p:sp>
    </p:spTree>
    <p:extLst>
      <p:ext uri="{BB962C8B-B14F-4D97-AF65-F5344CB8AC3E}">
        <p14:creationId xmlns:p14="http://schemas.microsoft.com/office/powerpoint/2010/main" val="156430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085746b3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085746b30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err="1" smtClean="0"/>
              <a:t>Să</a:t>
            </a:r>
            <a:r>
              <a:rPr lang="es-ES" dirty="0" smtClean="0"/>
              <a:t> </a:t>
            </a:r>
            <a:r>
              <a:rPr lang="es-ES" dirty="0" err="1" smtClean="0"/>
              <a:t>luăm</a:t>
            </a:r>
            <a:r>
              <a:rPr lang="es-ES" dirty="0" smtClean="0"/>
              <a:t> 10 minute </a:t>
            </a:r>
            <a:r>
              <a:rPr lang="es-ES" dirty="0" err="1" smtClean="0"/>
              <a:t>pentru</a:t>
            </a:r>
            <a:r>
              <a:rPr lang="es-ES" dirty="0" smtClean="0"/>
              <a:t> a </a:t>
            </a:r>
            <a:r>
              <a:rPr lang="es-ES" dirty="0" err="1" smtClean="0"/>
              <a:t>vorbi</a:t>
            </a:r>
            <a:r>
              <a:rPr lang="es-ES" dirty="0" smtClean="0"/>
              <a:t> </a:t>
            </a:r>
            <a:r>
              <a:rPr lang="es-ES" dirty="0" err="1" smtClean="0"/>
              <a:t>împreună</a:t>
            </a:r>
            <a:r>
              <a:rPr lang="es-ES" dirty="0" smtClean="0"/>
              <a:t> </a:t>
            </a:r>
            <a:r>
              <a:rPr lang="es-ES" dirty="0" err="1" smtClean="0"/>
              <a:t>și</a:t>
            </a:r>
            <a:r>
              <a:rPr lang="es-ES" dirty="0" smtClean="0"/>
              <a:t> a </a:t>
            </a:r>
            <a:r>
              <a:rPr lang="es-ES" dirty="0" err="1" smtClean="0"/>
              <a:t>revizui</a:t>
            </a:r>
            <a:r>
              <a:rPr lang="es-ES" dirty="0" smtClean="0"/>
              <a:t> </a:t>
            </a:r>
            <a:r>
              <a:rPr lang="es-ES" dirty="0" err="1" smtClean="0"/>
              <a:t>ceea</a:t>
            </a:r>
            <a:r>
              <a:rPr lang="es-ES" dirty="0" smtClean="0"/>
              <a:t> ce am </a:t>
            </a:r>
            <a:r>
              <a:rPr lang="es-ES" dirty="0" err="1" smtClean="0"/>
              <a:t>învățat</a:t>
            </a:r>
            <a:r>
              <a:rPr lang="es-ES" dirty="0" smtClean="0"/>
              <a:t> </a:t>
            </a:r>
            <a:r>
              <a:rPr lang="es-ES" dirty="0" err="1" smtClean="0"/>
              <a:t>până</a:t>
            </a:r>
            <a:r>
              <a:rPr lang="es-ES" dirty="0" smtClean="0"/>
              <a:t> </a:t>
            </a:r>
            <a:r>
              <a:rPr lang="es-ES" dirty="0" err="1" smtClean="0"/>
              <a:t>în</a:t>
            </a:r>
            <a:r>
              <a:rPr lang="es-ES" dirty="0" smtClean="0"/>
              <a:t> </a:t>
            </a:r>
            <a:r>
              <a:rPr lang="es-ES" dirty="0" err="1" smtClean="0"/>
              <a:t>acest</a:t>
            </a:r>
            <a:r>
              <a:rPr lang="es-ES" dirty="0" smtClean="0"/>
              <a:t> </a:t>
            </a:r>
            <a:r>
              <a:rPr lang="es-ES" dirty="0" err="1" smtClean="0"/>
              <a:t>moment</a:t>
            </a:r>
            <a:r>
              <a:rPr lang="es-ES" dirty="0" smtClean="0"/>
              <a:t> </a:t>
            </a:r>
            <a:r>
              <a:rPr lang="es-ES" dirty="0" err="1" smtClean="0"/>
              <a:t>despre</a:t>
            </a:r>
            <a:r>
              <a:rPr lang="es-ES" dirty="0" smtClean="0"/>
              <a:t> </a:t>
            </a:r>
            <a:r>
              <a:rPr lang="es-ES" dirty="0" err="1" smtClean="0"/>
              <a:t>bazele</a:t>
            </a:r>
            <a:r>
              <a:rPr lang="es-ES" dirty="0" smtClean="0"/>
              <a:t> </a:t>
            </a:r>
            <a:r>
              <a:rPr lang="es-ES" dirty="0" err="1" smtClean="0"/>
              <a:t>curriculumului</a:t>
            </a:r>
            <a:r>
              <a:rPr lang="es-ES" dirty="0" smtClean="0"/>
              <a:t>. </a:t>
            </a:r>
            <a:endParaRPr lang="ro-RO" dirty="0" smtClean="0"/>
          </a:p>
          <a:p>
            <a:pPr marL="0" lvl="0" indent="0" algn="l" rtl="0">
              <a:spcBef>
                <a:spcPts val="0"/>
              </a:spcBef>
              <a:spcAft>
                <a:spcPts val="0"/>
              </a:spcAft>
              <a:buNone/>
            </a:pPr>
            <a:endParaRPr lang="ro-RO" dirty="0" smtClean="0"/>
          </a:p>
          <a:p>
            <a:pPr marL="0" lvl="0" indent="0" algn="l" rtl="0">
              <a:spcBef>
                <a:spcPts val="0"/>
              </a:spcBef>
              <a:spcAft>
                <a:spcPts val="0"/>
              </a:spcAft>
              <a:buNone/>
            </a:pPr>
            <a:r>
              <a:rPr lang="es-ES" dirty="0" err="1" smtClean="0"/>
              <a:t>Aceste</a:t>
            </a:r>
            <a:r>
              <a:rPr lang="es-ES" dirty="0" smtClean="0"/>
              <a:t> </a:t>
            </a:r>
            <a:r>
              <a:rPr lang="es-ES" dirty="0" err="1" smtClean="0"/>
              <a:t>subiecte</a:t>
            </a:r>
            <a:r>
              <a:rPr lang="es-ES" dirty="0" smtClean="0"/>
              <a:t> </a:t>
            </a:r>
            <a:r>
              <a:rPr lang="es-ES" dirty="0" err="1" smtClean="0"/>
              <a:t>au</a:t>
            </a:r>
            <a:r>
              <a:rPr lang="es-ES" dirty="0" smtClean="0"/>
              <a:t> </a:t>
            </a:r>
            <a:r>
              <a:rPr lang="es-ES" dirty="0" err="1" smtClean="0"/>
              <a:t>fost</a:t>
            </a:r>
            <a:r>
              <a:rPr lang="es-ES" dirty="0" smtClean="0"/>
              <a:t> </a:t>
            </a:r>
            <a:r>
              <a:rPr lang="es-ES" dirty="0" err="1" smtClean="0"/>
              <a:t>toate</a:t>
            </a:r>
            <a:r>
              <a:rPr lang="es-ES" dirty="0" smtClean="0"/>
              <a:t> </a:t>
            </a:r>
            <a:r>
              <a:rPr lang="es-ES" dirty="0" err="1" smtClean="0"/>
              <a:t>acoperite</a:t>
            </a:r>
            <a:r>
              <a:rPr lang="es-ES" dirty="0" smtClean="0"/>
              <a:t> </a:t>
            </a:r>
            <a:r>
              <a:rPr lang="es-ES" dirty="0" err="1" smtClean="0"/>
              <a:t>în</a:t>
            </a:r>
            <a:r>
              <a:rPr lang="es-ES" dirty="0" smtClean="0"/>
              <a:t> partea 1 a </a:t>
            </a:r>
            <a:r>
              <a:rPr lang="es-ES" dirty="0" err="1" smtClean="0"/>
              <a:t>cursului</a:t>
            </a:r>
            <a:r>
              <a:rPr lang="es-ES" dirty="0" smtClean="0"/>
              <a:t> de formare, </a:t>
            </a:r>
            <a:r>
              <a:rPr lang="es-ES" dirty="0" err="1" smtClean="0"/>
              <a:t>astfel</a:t>
            </a:r>
            <a:r>
              <a:rPr lang="es-ES" dirty="0" smtClean="0"/>
              <a:t> </a:t>
            </a:r>
            <a:r>
              <a:rPr lang="es-ES" dirty="0" err="1" smtClean="0"/>
              <a:t>încât</a:t>
            </a:r>
            <a:r>
              <a:rPr lang="es-ES" dirty="0" smtClean="0"/>
              <a:t> este un </a:t>
            </a:r>
            <a:r>
              <a:rPr lang="es-ES" dirty="0" err="1" smtClean="0"/>
              <a:t>punct</a:t>
            </a:r>
            <a:r>
              <a:rPr lang="es-ES" dirty="0" smtClean="0"/>
              <a:t> </a:t>
            </a:r>
            <a:r>
              <a:rPr lang="es-ES" dirty="0" err="1" smtClean="0"/>
              <a:t>bun</a:t>
            </a:r>
            <a:r>
              <a:rPr lang="es-ES" dirty="0" smtClean="0"/>
              <a:t> </a:t>
            </a:r>
            <a:r>
              <a:rPr lang="es-ES" dirty="0" err="1" smtClean="0"/>
              <a:t>pentru</a:t>
            </a:r>
            <a:r>
              <a:rPr lang="es-ES" dirty="0" smtClean="0"/>
              <a:t> a reflecta </a:t>
            </a:r>
            <a:r>
              <a:rPr lang="es-ES" dirty="0" err="1" smtClean="0"/>
              <a:t>asupra</a:t>
            </a:r>
            <a:r>
              <a:rPr lang="es-ES" dirty="0" smtClean="0"/>
              <a:t> </a:t>
            </a:r>
            <a:r>
              <a:rPr lang="es-ES" dirty="0" err="1" smtClean="0"/>
              <a:t>conținutului</a:t>
            </a:r>
            <a:r>
              <a:rPr lang="es-ES" dirty="0" smtClean="0"/>
              <a:t> </a:t>
            </a:r>
            <a:r>
              <a:rPr lang="es-ES" dirty="0" err="1" smtClean="0"/>
              <a:t>teoretic</a:t>
            </a:r>
            <a:r>
              <a:rPr lang="es-ES" dirty="0" smtClean="0"/>
              <a:t> </a:t>
            </a:r>
            <a:r>
              <a:rPr lang="es-ES" dirty="0" err="1" smtClean="0"/>
              <a:t>acum</a:t>
            </a:r>
            <a:r>
              <a:rPr lang="es-ES" dirty="0" smtClean="0"/>
              <a:t>. </a:t>
            </a:r>
            <a:endParaRPr lang="ro-RO" dirty="0" smtClean="0"/>
          </a:p>
          <a:p>
            <a:pPr marL="0" lvl="0" indent="0" algn="l" rtl="0">
              <a:spcBef>
                <a:spcPts val="0"/>
              </a:spcBef>
              <a:spcAft>
                <a:spcPts val="0"/>
              </a:spcAft>
              <a:buNone/>
            </a:pPr>
            <a:endParaRPr lang="ro-RO" dirty="0" smtClean="0"/>
          </a:p>
          <a:p>
            <a:pPr marL="0" lvl="0" indent="0" algn="l" rtl="0">
              <a:spcBef>
                <a:spcPts val="0"/>
              </a:spcBef>
              <a:spcAft>
                <a:spcPts val="0"/>
              </a:spcAft>
              <a:buNone/>
            </a:pPr>
            <a:r>
              <a:rPr lang="es-ES" dirty="0" smtClean="0"/>
              <a:t>Nota </a:t>
            </a:r>
            <a:r>
              <a:rPr lang="es-ES" dirty="0" err="1" smtClean="0"/>
              <a:t>trainerului</a:t>
            </a:r>
            <a:r>
              <a:rPr lang="es-ES" dirty="0" smtClean="0"/>
              <a:t>: </a:t>
            </a:r>
            <a:r>
              <a:rPr lang="es-ES" dirty="0" err="1" smtClean="0"/>
              <a:t>convingeți</a:t>
            </a:r>
            <a:r>
              <a:rPr lang="es-ES" dirty="0" smtClean="0"/>
              <a:t> </a:t>
            </a:r>
            <a:r>
              <a:rPr lang="es-ES" dirty="0" err="1" smtClean="0"/>
              <a:t>participanții</a:t>
            </a:r>
            <a:r>
              <a:rPr lang="es-ES" dirty="0" smtClean="0"/>
              <a:t> </a:t>
            </a:r>
            <a:r>
              <a:rPr lang="es-ES" dirty="0" err="1" smtClean="0"/>
              <a:t>să</a:t>
            </a:r>
            <a:r>
              <a:rPr lang="es-ES" dirty="0" smtClean="0"/>
              <a:t> discute </a:t>
            </a:r>
            <a:r>
              <a:rPr lang="es-ES" dirty="0" err="1" smtClean="0"/>
              <a:t>împreună</a:t>
            </a:r>
            <a:r>
              <a:rPr lang="es-ES" dirty="0" smtClean="0"/>
              <a:t> </a:t>
            </a:r>
            <a:r>
              <a:rPr lang="es-ES" dirty="0" err="1" smtClean="0"/>
              <a:t>despre</a:t>
            </a:r>
            <a:r>
              <a:rPr lang="es-ES" dirty="0" smtClean="0"/>
              <a:t> </a:t>
            </a:r>
            <a:r>
              <a:rPr lang="es-ES" dirty="0" err="1" smtClean="0"/>
              <a:t>ceea</a:t>
            </a:r>
            <a:r>
              <a:rPr lang="es-ES" dirty="0" smtClean="0"/>
              <a:t> ce </a:t>
            </a:r>
            <a:r>
              <a:rPr lang="es-ES" dirty="0" err="1" smtClean="0"/>
              <a:t>își</a:t>
            </a:r>
            <a:r>
              <a:rPr lang="es-ES" dirty="0" smtClean="0"/>
              <a:t> </a:t>
            </a:r>
            <a:r>
              <a:rPr lang="es-ES" dirty="0" err="1" smtClean="0"/>
              <a:t>amintesc</a:t>
            </a:r>
            <a:r>
              <a:rPr lang="es-ES" dirty="0" smtClean="0"/>
              <a:t> </a:t>
            </a:r>
            <a:r>
              <a:rPr lang="es-ES" dirty="0" err="1" smtClean="0"/>
              <a:t>și</a:t>
            </a:r>
            <a:r>
              <a:rPr lang="es-ES" dirty="0" smtClean="0"/>
              <a:t> </a:t>
            </a:r>
            <a:r>
              <a:rPr lang="es-ES" dirty="0" err="1" smtClean="0"/>
              <a:t>apoi</a:t>
            </a:r>
            <a:r>
              <a:rPr lang="es-ES" dirty="0" smtClean="0"/>
              <a:t> </a:t>
            </a:r>
            <a:r>
              <a:rPr lang="es-ES" dirty="0" err="1" smtClean="0"/>
              <a:t>să</a:t>
            </a:r>
            <a:r>
              <a:rPr lang="es-ES" dirty="0" smtClean="0"/>
              <a:t> </a:t>
            </a:r>
            <a:r>
              <a:rPr lang="es-ES" dirty="0" err="1" smtClean="0"/>
              <a:t>împărtășească</a:t>
            </a:r>
            <a:r>
              <a:rPr lang="es-ES" dirty="0" smtClean="0"/>
              <a:t> </a:t>
            </a:r>
            <a:r>
              <a:rPr lang="es-ES" dirty="0" err="1" smtClean="0"/>
              <a:t>punctele</a:t>
            </a:r>
            <a:r>
              <a:rPr lang="es-ES" dirty="0" smtClean="0"/>
              <a:t> </a:t>
            </a:r>
            <a:r>
              <a:rPr lang="es-ES" dirty="0" err="1" smtClean="0"/>
              <a:t>cheie</a:t>
            </a:r>
            <a:r>
              <a:rPr lang="es-ES" dirty="0" smtClean="0"/>
              <a:t> </a:t>
            </a:r>
            <a:r>
              <a:rPr lang="es-ES" dirty="0" err="1" smtClean="0"/>
              <a:t>cu</a:t>
            </a:r>
            <a:r>
              <a:rPr lang="es-ES" dirty="0" smtClean="0"/>
              <a:t> </a:t>
            </a:r>
            <a:r>
              <a:rPr lang="es-ES" dirty="0" err="1" smtClean="0"/>
              <a:t>grupul</a:t>
            </a:r>
            <a:r>
              <a:rPr lang="es-ES" dirty="0" smtClean="0"/>
              <a:t>.</a:t>
            </a:r>
            <a:endParaRPr dirty="0"/>
          </a:p>
        </p:txBody>
      </p:sp>
      <p:sp>
        <p:nvSpPr>
          <p:cNvPr id="74" name="Google Shape;74;g11085746b30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6</a:t>
            </a:fld>
            <a:endParaRPr/>
          </a:p>
        </p:txBody>
      </p:sp>
    </p:spTree>
    <p:extLst>
      <p:ext uri="{BB962C8B-B14F-4D97-AF65-F5344CB8AC3E}">
        <p14:creationId xmlns:p14="http://schemas.microsoft.com/office/powerpoint/2010/main" val="276360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085746b3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085746b30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o-RO" dirty="0" smtClean="0"/>
              <a:t>C</a:t>
            </a:r>
            <a:r>
              <a:rPr lang="es-ES" dirty="0" err="1" smtClean="0"/>
              <a:t>ând</a:t>
            </a:r>
            <a:r>
              <a:rPr lang="es-ES" dirty="0" smtClean="0"/>
              <a:t> </a:t>
            </a:r>
            <a:r>
              <a:rPr lang="ro-RO" dirty="0" smtClean="0"/>
              <a:t>vorbim</a:t>
            </a:r>
            <a:r>
              <a:rPr lang="ro-RO" baseline="0" dirty="0" smtClean="0"/>
              <a:t> </a:t>
            </a:r>
            <a:r>
              <a:rPr lang="es-ES" dirty="0" err="1" smtClean="0"/>
              <a:t>despre</a:t>
            </a:r>
            <a:r>
              <a:rPr lang="es-ES" dirty="0" smtClean="0"/>
              <a:t> </a:t>
            </a:r>
            <a:r>
              <a:rPr lang="es-ES" dirty="0" err="1" smtClean="0"/>
              <a:t>incluziune</a:t>
            </a:r>
            <a:r>
              <a:rPr lang="es-ES" dirty="0" smtClean="0"/>
              <a:t>, </a:t>
            </a:r>
            <a:r>
              <a:rPr lang="es-ES" dirty="0" err="1" smtClean="0"/>
              <a:t>există</a:t>
            </a:r>
            <a:r>
              <a:rPr lang="es-ES" dirty="0" smtClean="0"/>
              <a:t> multe </a:t>
            </a:r>
            <a:r>
              <a:rPr lang="es-ES" dirty="0" err="1" smtClean="0"/>
              <a:t>moduri</a:t>
            </a:r>
            <a:r>
              <a:rPr lang="es-ES" dirty="0" smtClean="0"/>
              <a:t> </a:t>
            </a:r>
            <a:r>
              <a:rPr lang="es-ES" dirty="0" err="1" smtClean="0"/>
              <a:t>diferite</a:t>
            </a:r>
            <a:r>
              <a:rPr lang="es-ES" dirty="0" smtClean="0"/>
              <a:t> de a o interpreta. </a:t>
            </a:r>
            <a:r>
              <a:rPr lang="es-ES" dirty="0" err="1" smtClean="0"/>
              <a:t>Partenerii</a:t>
            </a:r>
            <a:r>
              <a:rPr lang="es-ES" dirty="0" smtClean="0"/>
              <a:t> </a:t>
            </a:r>
            <a:r>
              <a:rPr lang="es-ES" dirty="0" err="1" smtClean="0"/>
              <a:t>proiectului</a:t>
            </a:r>
            <a:r>
              <a:rPr lang="es-ES" dirty="0" smtClean="0"/>
              <a:t> </a:t>
            </a:r>
            <a:r>
              <a:rPr lang="es-ES" dirty="0" err="1" smtClean="0"/>
              <a:t>InCrea</a:t>
            </a:r>
            <a:r>
              <a:rPr lang="es-ES" dirty="0" smtClean="0"/>
              <a:t> </a:t>
            </a:r>
            <a:r>
              <a:rPr lang="es-ES" dirty="0" err="1" smtClean="0"/>
              <a:t>au</a:t>
            </a:r>
            <a:r>
              <a:rPr lang="es-ES" dirty="0" smtClean="0"/>
              <a:t> </a:t>
            </a:r>
            <a:r>
              <a:rPr lang="es-ES" dirty="0" err="1" smtClean="0"/>
              <a:t>participat</a:t>
            </a:r>
            <a:r>
              <a:rPr lang="es-ES" dirty="0" smtClean="0"/>
              <a:t> la un training </a:t>
            </a:r>
            <a:r>
              <a:rPr lang="es-ES" dirty="0" err="1" smtClean="0"/>
              <a:t>în</a:t>
            </a:r>
            <a:r>
              <a:rPr lang="es-ES" dirty="0" smtClean="0"/>
              <a:t> </a:t>
            </a:r>
            <a:r>
              <a:rPr lang="es-ES" dirty="0" err="1" smtClean="0"/>
              <a:t>cadrul</a:t>
            </a:r>
            <a:r>
              <a:rPr lang="es-ES" dirty="0" smtClean="0"/>
              <a:t> </a:t>
            </a:r>
            <a:r>
              <a:rPr lang="es-ES" dirty="0" err="1" smtClean="0"/>
              <a:t>căruia</a:t>
            </a:r>
            <a:r>
              <a:rPr lang="es-ES" dirty="0" smtClean="0"/>
              <a:t> am </a:t>
            </a:r>
            <a:r>
              <a:rPr lang="es-ES" dirty="0" err="1" smtClean="0"/>
              <a:t>discutat</a:t>
            </a:r>
            <a:r>
              <a:rPr lang="es-ES" dirty="0" smtClean="0"/>
              <a:t> </a:t>
            </a:r>
            <a:r>
              <a:rPr lang="es-ES" dirty="0" err="1" smtClean="0"/>
              <a:t>opiniile</a:t>
            </a:r>
            <a:r>
              <a:rPr lang="es-ES" dirty="0" smtClean="0"/>
              <a:t> </a:t>
            </a:r>
            <a:r>
              <a:rPr lang="es-ES" dirty="0" err="1" smtClean="0"/>
              <a:t>noastre</a:t>
            </a:r>
            <a:r>
              <a:rPr lang="es-ES" dirty="0" smtClean="0"/>
              <a:t> </a:t>
            </a:r>
            <a:r>
              <a:rPr lang="es-ES" dirty="0" err="1" smtClean="0"/>
              <a:t>cu</a:t>
            </a:r>
            <a:r>
              <a:rPr lang="es-ES" dirty="0" smtClean="0"/>
              <a:t> </a:t>
            </a:r>
            <a:r>
              <a:rPr lang="es-ES" dirty="0" err="1" smtClean="0"/>
              <a:t>privire</a:t>
            </a:r>
            <a:r>
              <a:rPr lang="es-ES" dirty="0" smtClean="0"/>
              <a:t> la </a:t>
            </a:r>
            <a:r>
              <a:rPr lang="es-ES" dirty="0" err="1" smtClean="0"/>
              <a:t>incluziune</a:t>
            </a:r>
            <a:r>
              <a:rPr lang="es-ES" dirty="0" smtClean="0"/>
              <a:t> </a:t>
            </a:r>
            <a:r>
              <a:rPr lang="es-ES" dirty="0" err="1" smtClean="0"/>
              <a:t>și</a:t>
            </a:r>
            <a:r>
              <a:rPr lang="es-ES" dirty="0" smtClean="0"/>
              <a:t> am </a:t>
            </a:r>
            <a:r>
              <a:rPr lang="es-ES" dirty="0" err="1" smtClean="0"/>
              <a:t>considerat</a:t>
            </a:r>
            <a:r>
              <a:rPr lang="es-ES" dirty="0" smtClean="0"/>
              <a:t> </a:t>
            </a:r>
            <a:r>
              <a:rPr lang="es-ES" dirty="0" err="1" smtClean="0"/>
              <a:t>că</a:t>
            </a:r>
            <a:r>
              <a:rPr lang="es-ES" dirty="0" smtClean="0"/>
              <a:t> </a:t>
            </a:r>
            <a:r>
              <a:rPr lang="es-ES" dirty="0" err="1" smtClean="0"/>
              <a:t>aceste</a:t>
            </a:r>
            <a:r>
              <a:rPr lang="es-ES" dirty="0" smtClean="0"/>
              <a:t> </a:t>
            </a:r>
            <a:r>
              <a:rPr lang="es-ES" dirty="0" err="1" smtClean="0"/>
              <a:t>trei</a:t>
            </a:r>
            <a:r>
              <a:rPr lang="es-ES" dirty="0" smtClean="0"/>
              <a:t> </a:t>
            </a:r>
            <a:r>
              <a:rPr lang="es-ES" dirty="0" err="1" smtClean="0"/>
              <a:t>puncte</a:t>
            </a:r>
            <a:r>
              <a:rPr lang="es-ES" dirty="0" smtClean="0"/>
              <a:t> </a:t>
            </a:r>
            <a:r>
              <a:rPr lang="es-ES" dirty="0" err="1" smtClean="0"/>
              <a:t>sunt</a:t>
            </a:r>
            <a:r>
              <a:rPr lang="es-ES" dirty="0" smtClean="0"/>
              <a:t> </a:t>
            </a:r>
            <a:r>
              <a:rPr lang="es-ES" dirty="0" err="1" smtClean="0"/>
              <a:t>esențiale</a:t>
            </a:r>
            <a:r>
              <a:rPr lang="es-ES" dirty="0" smtClean="0"/>
              <a:t>.  </a:t>
            </a:r>
            <a:endParaRPr lang="ro-RO" dirty="0" smtClean="0"/>
          </a:p>
          <a:p>
            <a:pPr marL="0" lvl="0" indent="0" algn="l" rtl="0">
              <a:spcBef>
                <a:spcPts val="0"/>
              </a:spcBef>
              <a:spcAft>
                <a:spcPts val="0"/>
              </a:spcAft>
              <a:buNone/>
            </a:pPr>
            <a:endParaRPr lang="ro-RO" dirty="0" smtClean="0"/>
          </a:p>
          <a:p>
            <a:pPr marL="0" lvl="0" indent="0" algn="l" rtl="0">
              <a:spcBef>
                <a:spcPts val="0"/>
              </a:spcBef>
              <a:spcAft>
                <a:spcPts val="0"/>
              </a:spcAft>
              <a:buNone/>
            </a:pPr>
            <a:r>
              <a:rPr lang="es-ES" dirty="0" smtClean="0"/>
              <a:t>Pe baza </a:t>
            </a:r>
            <a:r>
              <a:rPr lang="es-ES" dirty="0" err="1" smtClean="0"/>
              <a:t>sondajelor</a:t>
            </a:r>
            <a:r>
              <a:rPr lang="es-ES" dirty="0" smtClean="0"/>
              <a:t> </a:t>
            </a:r>
            <a:r>
              <a:rPr lang="es-ES" dirty="0" err="1" smtClean="0"/>
              <a:t>efectuate</a:t>
            </a:r>
            <a:r>
              <a:rPr lang="es-ES" dirty="0" smtClean="0"/>
              <a:t> </a:t>
            </a:r>
            <a:r>
              <a:rPr lang="es-ES" dirty="0" err="1" smtClean="0"/>
              <a:t>în</a:t>
            </a:r>
            <a:r>
              <a:rPr lang="es-ES" dirty="0" smtClean="0"/>
              <a:t> </a:t>
            </a:r>
            <a:r>
              <a:rPr lang="es-ES" dirty="0" err="1" smtClean="0"/>
              <a:t>țările</a:t>
            </a:r>
            <a:r>
              <a:rPr lang="es-ES" dirty="0" smtClean="0"/>
              <a:t> </a:t>
            </a:r>
            <a:r>
              <a:rPr lang="es-ES" dirty="0" err="1" smtClean="0"/>
              <a:t>partenere</a:t>
            </a:r>
            <a:r>
              <a:rPr lang="es-ES" dirty="0" smtClean="0"/>
              <a:t>, a </a:t>
            </a:r>
            <a:r>
              <a:rPr lang="es-ES" dirty="0" err="1" smtClean="0"/>
              <a:t>fost</a:t>
            </a:r>
            <a:r>
              <a:rPr lang="es-ES" dirty="0" smtClean="0"/>
              <a:t> </a:t>
            </a:r>
            <a:r>
              <a:rPr lang="es-ES" dirty="0" err="1" smtClean="0"/>
              <a:t>evident</a:t>
            </a:r>
            <a:r>
              <a:rPr lang="es-ES" dirty="0" smtClean="0"/>
              <a:t> </a:t>
            </a:r>
            <a:r>
              <a:rPr lang="es-ES" dirty="0" err="1" smtClean="0"/>
              <a:t>că</a:t>
            </a:r>
            <a:r>
              <a:rPr lang="es-ES" dirty="0" smtClean="0"/>
              <a:t> </a:t>
            </a:r>
            <a:r>
              <a:rPr lang="es-ES" dirty="0" err="1" smtClean="0"/>
              <a:t>au</a:t>
            </a:r>
            <a:r>
              <a:rPr lang="es-ES" dirty="0" smtClean="0"/>
              <a:t> </a:t>
            </a:r>
            <a:r>
              <a:rPr lang="es-ES" dirty="0" err="1" smtClean="0"/>
              <a:t>existat</a:t>
            </a:r>
            <a:r>
              <a:rPr lang="es-ES" dirty="0" smtClean="0"/>
              <a:t> o serie de </a:t>
            </a:r>
            <a:r>
              <a:rPr lang="es-ES" dirty="0" err="1" smtClean="0"/>
              <a:t>provocări</a:t>
            </a:r>
            <a:r>
              <a:rPr lang="es-ES" dirty="0" smtClean="0"/>
              <a:t> </a:t>
            </a:r>
            <a:r>
              <a:rPr lang="es-ES" dirty="0" err="1" smtClean="0"/>
              <a:t>foarte</a:t>
            </a:r>
            <a:r>
              <a:rPr lang="es-ES" dirty="0" smtClean="0"/>
              <a:t> relevante </a:t>
            </a:r>
            <a:r>
              <a:rPr lang="es-ES" dirty="0" err="1" smtClean="0"/>
              <a:t>pentru</a:t>
            </a:r>
            <a:r>
              <a:rPr lang="es-ES" dirty="0" smtClean="0"/>
              <a:t> </a:t>
            </a:r>
            <a:r>
              <a:rPr lang="es-ES" dirty="0" err="1" smtClean="0"/>
              <a:t>incluziune</a:t>
            </a:r>
            <a:r>
              <a:rPr lang="es-ES" dirty="0" smtClean="0"/>
              <a:t>. </a:t>
            </a:r>
            <a:endParaRPr lang="ro-RO" dirty="0" smtClean="0"/>
          </a:p>
          <a:p>
            <a:pPr marL="0" lvl="0" indent="0" algn="l" rtl="0">
              <a:spcBef>
                <a:spcPts val="0"/>
              </a:spcBef>
              <a:spcAft>
                <a:spcPts val="0"/>
              </a:spcAft>
              <a:buNone/>
            </a:pPr>
            <a:endParaRPr lang="ro-RO" dirty="0" smtClean="0"/>
          </a:p>
          <a:p>
            <a:pPr marL="0" lvl="0" indent="0" algn="l" rtl="0">
              <a:spcBef>
                <a:spcPts val="0"/>
              </a:spcBef>
              <a:spcAft>
                <a:spcPts val="0"/>
              </a:spcAft>
              <a:buNone/>
            </a:pPr>
            <a:r>
              <a:rPr lang="es-ES" dirty="0" smtClean="0"/>
              <a:t>Cele </a:t>
            </a:r>
            <a:r>
              <a:rPr lang="es-ES" dirty="0" err="1" smtClean="0"/>
              <a:t>mai</a:t>
            </a:r>
            <a:r>
              <a:rPr lang="es-ES" dirty="0" smtClean="0"/>
              <a:t> de </a:t>
            </a:r>
            <a:r>
              <a:rPr lang="es-ES" dirty="0" err="1" smtClean="0"/>
              <a:t>impact</a:t>
            </a:r>
            <a:r>
              <a:rPr lang="es-ES" dirty="0" smtClean="0"/>
              <a:t> </a:t>
            </a:r>
            <a:r>
              <a:rPr lang="es-ES" dirty="0" err="1" smtClean="0"/>
              <a:t>sunt</a:t>
            </a:r>
            <a:r>
              <a:rPr lang="es-ES" dirty="0" smtClean="0"/>
              <a:t> </a:t>
            </a:r>
            <a:r>
              <a:rPr lang="es-ES" dirty="0" err="1" smtClean="0"/>
              <a:t>culturale</a:t>
            </a:r>
            <a:r>
              <a:rPr lang="es-ES" dirty="0" smtClean="0"/>
              <a:t>, socio-economice, </a:t>
            </a:r>
            <a:r>
              <a:rPr lang="es-ES" dirty="0" err="1" smtClean="0"/>
              <a:t>sociale</a:t>
            </a:r>
            <a:r>
              <a:rPr lang="es-ES" dirty="0" smtClean="0"/>
              <a:t>, </a:t>
            </a:r>
            <a:r>
              <a:rPr lang="es-ES" dirty="0" err="1" smtClean="0"/>
              <a:t>fizice</a:t>
            </a:r>
            <a:r>
              <a:rPr lang="es-ES" dirty="0" smtClean="0"/>
              <a:t>, </a:t>
            </a:r>
            <a:r>
              <a:rPr lang="es-ES" dirty="0" err="1" smtClean="0"/>
              <a:t>cognitive</a:t>
            </a:r>
            <a:r>
              <a:rPr lang="es-ES" dirty="0" smtClean="0"/>
              <a:t>, </a:t>
            </a:r>
            <a:r>
              <a:rPr lang="es-ES" dirty="0" err="1" smtClean="0"/>
              <a:t>comportamentale</a:t>
            </a:r>
            <a:r>
              <a:rPr lang="es-ES" dirty="0" smtClean="0"/>
              <a:t>, </a:t>
            </a:r>
            <a:r>
              <a:rPr lang="es-ES" dirty="0" err="1" smtClean="0"/>
              <a:t>talentul</a:t>
            </a:r>
            <a:r>
              <a:rPr lang="es-ES" dirty="0" smtClean="0"/>
              <a:t> </a:t>
            </a:r>
            <a:r>
              <a:rPr lang="es-ES" dirty="0" err="1" smtClean="0"/>
              <a:t>și</a:t>
            </a:r>
            <a:r>
              <a:rPr lang="es-ES" dirty="0" smtClean="0"/>
              <a:t> </a:t>
            </a:r>
            <a:r>
              <a:rPr lang="es-ES" dirty="0" err="1" smtClean="0"/>
              <a:t>talentul</a:t>
            </a:r>
            <a:r>
              <a:rPr lang="es-ES" dirty="0" smtClean="0"/>
              <a:t> </a:t>
            </a:r>
            <a:r>
              <a:rPr lang="es-ES" dirty="0" err="1" smtClean="0"/>
              <a:t>și</a:t>
            </a:r>
            <a:r>
              <a:rPr lang="es-ES" dirty="0" smtClean="0"/>
              <a:t>, </a:t>
            </a:r>
            <a:r>
              <a:rPr lang="es-ES" dirty="0" err="1" smtClean="0"/>
              <a:t>din</a:t>
            </a:r>
            <a:r>
              <a:rPr lang="es-ES" dirty="0" smtClean="0"/>
              <a:t> </a:t>
            </a:r>
            <a:r>
              <a:rPr lang="es-ES" dirty="0" err="1" smtClean="0"/>
              <a:t>acest</a:t>
            </a:r>
            <a:r>
              <a:rPr lang="es-ES" dirty="0" smtClean="0"/>
              <a:t> </a:t>
            </a:r>
            <a:r>
              <a:rPr lang="es-ES" dirty="0" err="1" smtClean="0"/>
              <a:t>motiv</a:t>
            </a:r>
            <a:r>
              <a:rPr lang="es-ES" dirty="0" smtClean="0"/>
              <a:t>, </a:t>
            </a:r>
            <a:r>
              <a:rPr lang="es-ES" dirty="0" err="1" smtClean="0"/>
              <a:t>curriculum-ul</a:t>
            </a:r>
            <a:r>
              <a:rPr lang="es-ES" dirty="0" smtClean="0"/>
              <a:t> </a:t>
            </a:r>
            <a:r>
              <a:rPr lang="es-ES" dirty="0" err="1" smtClean="0"/>
              <a:t>nostru</a:t>
            </a:r>
            <a:r>
              <a:rPr lang="es-ES" dirty="0" smtClean="0"/>
              <a:t> se </a:t>
            </a:r>
            <a:r>
              <a:rPr lang="es-ES" dirty="0" err="1" smtClean="0"/>
              <a:t>concentreze</a:t>
            </a:r>
            <a:r>
              <a:rPr lang="es-ES" dirty="0" smtClean="0"/>
              <a:t> pe </a:t>
            </a:r>
            <a:r>
              <a:rPr lang="es-ES" dirty="0" err="1" smtClean="0"/>
              <a:t>eforturile</a:t>
            </a:r>
            <a:r>
              <a:rPr lang="es-ES" dirty="0" smtClean="0"/>
              <a:t> de a elimina </a:t>
            </a:r>
            <a:r>
              <a:rPr lang="es-ES" dirty="0" err="1" smtClean="0"/>
              <a:t>aceste</a:t>
            </a:r>
            <a:r>
              <a:rPr lang="es-ES" dirty="0" smtClean="0"/>
              <a:t> </a:t>
            </a:r>
            <a:r>
              <a:rPr lang="es-ES" dirty="0" err="1" smtClean="0"/>
              <a:t>bariere</a:t>
            </a:r>
            <a:r>
              <a:rPr lang="es-ES" dirty="0" smtClean="0"/>
              <a:t> la </a:t>
            </a:r>
            <a:r>
              <a:rPr lang="es-ES" dirty="0" err="1" smtClean="0"/>
              <a:t>incluziune</a:t>
            </a:r>
            <a:r>
              <a:rPr lang="es-ES" dirty="0" smtClean="0"/>
              <a:t>.</a:t>
            </a:r>
            <a:endParaRPr dirty="0"/>
          </a:p>
        </p:txBody>
      </p:sp>
      <p:sp>
        <p:nvSpPr>
          <p:cNvPr id="83" name="Google Shape;83;g11085746b30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7</a:t>
            </a:fld>
            <a:endParaRPr/>
          </a:p>
        </p:txBody>
      </p:sp>
    </p:spTree>
    <p:extLst>
      <p:ext uri="{BB962C8B-B14F-4D97-AF65-F5344CB8AC3E}">
        <p14:creationId xmlns:p14="http://schemas.microsoft.com/office/powerpoint/2010/main" val="364516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085746b30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1085746b30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smtClean="0"/>
              <a:t>Nota </a:t>
            </a:r>
            <a:r>
              <a:rPr lang="es-ES" dirty="0" err="1" smtClean="0"/>
              <a:t>trainerului</a:t>
            </a:r>
            <a:r>
              <a:rPr lang="es-ES" dirty="0" smtClean="0"/>
              <a:t>:</a:t>
            </a:r>
            <a:r>
              <a:rPr lang="ro-RO" dirty="0" smtClean="0"/>
              <a:t> </a:t>
            </a:r>
            <a:r>
              <a:rPr lang="es-ES" dirty="0" smtClean="0"/>
              <a:t>Prima </a:t>
            </a:r>
            <a:r>
              <a:rPr lang="es-ES" dirty="0" err="1" smtClean="0"/>
              <a:t>întrebare</a:t>
            </a:r>
            <a:r>
              <a:rPr lang="es-ES" dirty="0" smtClean="0"/>
              <a:t> </a:t>
            </a:r>
            <a:r>
              <a:rPr lang="es-ES" dirty="0" err="1" smtClean="0"/>
              <a:t>adresată</a:t>
            </a:r>
            <a:r>
              <a:rPr lang="es-ES" dirty="0" smtClean="0"/>
              <a:t> </a:t>
            </a:r>
            <a:r>
              <a:rPr lang="es-ES" dirty="0" err="1" smtClean="0"/>
              <a:t>participanților</a:t>
            </a:r>
            <a:r>
              <a:rPr lang="es-ES" dirty="0" smtClean="0"/>
              <a:t>. </a:t>
            </a:r>
            <a:r>
              <a:rPr lang="es-ES" dirty="0" err="1" smtClean="0"/>
              <a:t>Convingeți</a:t>
            </a:r>
            <a:r>
              <a:rPr lang="es-ES" dirty="0" smtClean="0"/>
              <a:t>-i </a:t>
            </a:r>
            <a:r>
              <a:rPr lang="es-ES" dirty="0" err="1" smtClean="0"/>
              <a:t>să</a:t>
            </a:r>
            <a:r>
              <a:rPr lang="es-ES" dirty="0" smtClean="0"/>
              <a:t> discute </a:t>
            </a:r>
            <a:r>
              <a:rPr lang="es-ES" dirty="0" err="1" smtClean="0"/>
              <a:t>împreună</a:t>
            </a:r>
            <a:r>
              <a:rPr lang="es-ES" dirty="0" smtClean="0"/>
              <a:t> </a:t>
            </a:r>
            <a:r>
              <a:rPr lang="es-ES" dirty="0" err="1" smtClean="0"/>
              <a:t>și</a:t>
            </a:r>
            <a:r>
              <a:rPr lang="es-ES" dirty="0" smtClean="0"/>
              <a:t> </a:t>
            </a:r>
            <a:r>
              <a:rPr lang="es-ES" dirty="0" err="1" smtClean="0"/>
              <a:t>să-și</a:t>
            </a:r>
            <a:r>
              <a:rPr lang="es-ES" dirty="0" smtClean="0"/>
              <a:t> </a:t>
            </a:r>
            <a:r>
              <a:rPr lang="es-ES" dirty="0" err="1" smtClean="0"/>
              <a:t>împărtășească</a:t>
            </a:r>
            <a:r>
              <a:rPr lang="es-ES" dirty="0" smtClean="0"/>
              <a:t> </a:t>
            </a:r>
            <a:r>
              <a:rPr lang="es-ES" dirty="0" err="1" smtClean="0"/>
              <a:t>răspunsurile</a:t>
            </a:r>
            <a:r>
              <a:rPr lang="es-ES" dirty="0" smtClean="0"/>
              <a:t> </a:t>
            </a:r>
            <a:r>
              <a:rPr lang="es-ES" dirty="0" err="1" smtClean="0"/>
              <a:t>și</a:t>
            </a:r>
            <a:r>
              <a:rPr lang="es-ES" dirty="0" smtClean="0"/>
              <a:t> </a:t>
            </a:r>
            <a:r>
              <a:rPr lang="es-ES" dirty="0" err="1" smtClean="0"/>
              <a:t>apoi</a:t>
            </a:r>
            <a:r>
              <a:rPr lang="es-ES" dirty="0" smtClean="0"/>
              <a:t> </a:t>
            </a:r>
            <a:r>
              <a:rPr lang="es-ES" dirty="0" err="1" smtClean="0"/>
              <a:t>să</a:t>
            </a:r>
            <a:r>
              <a:rPr lang="es-ES" dirty="0" smtClean="0"/>
              <a:t> </a:t>
            </a:r>
            <a:r>
              <a:rPr lang="es-ES" dirty="0" err="1" smtClean="0"/>
              <a:t>evidențieze</a:t>
            </a:r>
            <a:r>
              <a:rPr lang="es-ES" dirty="0" smtClean="0"/>
              <a:t> </a:t>
            </a:r>
            <a:r>
              <a:rPr lang="es-ES" dirty="0" err="1" smtClean="0"/>
              <a:t>numărul</a:t>
            </a:r>
            <a:r>
              <a:rPr lang="es-ES" dirty="0" smtClean="0"/>
              <a:t> de </a:t>
            </a:r>
            <a:r>
              <a:rPr lang="es-ES" dirty="0" err="1" smtClean="0"/>
              <a:t>avantaje</a:t>
            </a:r>
            <a:r>
              <a:rPr lang="es-ES" dirty="0" smtClean="0"/>
              <a:t> pe </a:t>
            </a:r>
            <a:r>
              <a:rPr lang="es-ES" dirty="0" err="1" smtClean="0"/>
              <a:t>care</a:t>
            </a:r>
            <a:r>
              <a:rPr lang="es-ES" dirty="0" smtClean="0"/>
              <a:t> </a:t>
            </a:r>
            <a:r>
              <a:rPr lang="es-ES" dirty="0" err="1" smtClean="0"/>
              <a:t>incluziunea</a:t>
            </a:r>
            <a:r>
              <a:rPr lang="es-ES" dirty="0" smtClean="0"/>
              <a:t> le are </a:t>
            </a:r>
            <a:r>
              <a:rPr lang="es-ES" dirty="0" err="1" smtClean="0"/>
              <a:t>în</a:t>
            </a:r>
            <a:r>
              <a:rPr lang="es-ES" dirty="0" smtClean="0"/>
              <a:t> </a:t>
            </a:r>
            <a:r>
              <a:rPr lang="es-ES" dirty="0" err="1" smtClean="0"/>
              <a:t>comunitatea</a:t>
            </a:r>
            <a:r>
              <a:rPr lang="es-ES" dirty="0" smtClean="0"/>
              <a:t> </a:t>
            </a:r>
            <a:r>
              <a:rPr lang="es-ES" dirty="0" err="1" smtClean="0"/>
              <a:t>noastră</a:t>
            </a:r>
            <a:r>
              <a:rPr lang="es-ES" dirty="0" smtClean="0"/>
              <a:t> </a:t>
            </a:r>
            <a:r>
              <a:rPr lang="es-ES" dirty="0" err="1" smtClean="0"/>
              <a:t>școlară</a:t>
            </a:r>
            <a:r>
              <a:rPr lang="es-ES" dirty="0" smtClean="0"/>
              <a:t>. </a:t>
            </a:r>
            <a:r>
              <a:rPr lang="es-ES" dirty="0" err="1" smtClean="0"/>
              <a:t>Vedeți</a:t>
            </a:r>
            <a:r>
              <a:rPr lang="es-ES" dirty="0" smtClean="0"/>
              <a:t> </a:t>
            </a:r>
            <a:r>
              <a:rPr lang="es-ES" dirty="0" err="1" smtClean="0"/>
              <a:t>câți</a:t>
            </a:r>
            <a:r>
              <a:rPr lang="es-ES" dirty="0" smtClean="0"/>
              <a:t> </a:t>
            </a:r>
            <a:r>
              <a:rPr lang="es-ES" dirty="0" err="1" smtClean="0"/>
              <a:t>dintre</a:t>
            </a:r>
            <a:r>
              <a:rPr lang="es-ES" dirty="0" smtClean="0"/>
              <a:t> </a:t>
            </a:r>
            <a:r>
              <a:rPr lang="es-ES" dirty="0" err="1" smtClean="0"/>
              <a:t>ei</a:t>
            </a:r>
            <a:r>
              <a:rPr lang="es-ES" dirty="0" smtClean="0"/>
              <a:t> </a:t>
            </a:r>
            <a:r>
              <a:rPr lang="es-ES" dirty="0" err="1" smtClean="0"/>
              <a:t>au</a:t>
            </a:r>
            <a:r>
              <a:rPr lang="es-ES" dirty="0" smtClean="0"/>
              <a:t> </a:t>
            </a:r>
            <a:r>
              <a:rPr lang="es-ES" dirty="0" err="1" smtClean="0"/>
              <a:t>reușit</a:t>
            </a:r>
            <a:r>
              <a:rPr lang="es-ES" dirty="0" smtClean="0"/>
              <a:t> </a:t>
            </a:r>
            <a:r>
              <a:rPr lang="es-ES" dirty="0" err="1" smtClean="0"/>
              <a:t>să</a:t>
            </a:r>
            <a:r>
              <a:rPr lang="es-ES" dirty="0" smtClean="0"/>
              <a:t> </a:t>
            </a:r>
            <a:r>
              <a:rPr lang="es-ES" dirty="0" err="1" smtClean="0"/>
              <a:t>identifice</a:t>
            </a:r>
            <a:endParaRPr dirty="0"/>
          </a:p>
        </p:txBody>
      </p:sp>
      <p:sp>
        <p:nvSpPr>
          <p:cNvPr id="90" name="Google Shape;90;g11085746b30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8</a:t>
            </a:fld>
            <a:endParaRPr/>
          </a:p>
        </p:txBody>
      </p:sp>
    </p:spTree>
    <p:extLst>
      <p:ext uri="{BB962C8B-B14F-4D97-AF65-F5344CB8AC3E}">
        <p14:creationId xmlns:p14="http://schemas.microsoft.com/office/powerpoint/2010/main" val="2630639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85746b30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85746b30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sz="1000" dirty="0" err="1" smtClean="0">
                <a:solidFill>
                  <a:srgbClr val="141414"/>
                </a:solidFill>
                <a:latin typeface="Arial"/>
                <a:ea typeface="Arial"/>
                <a:cs typeface="Arial"/>
                <a:sym typeface="Arial"/>
              </a:rPr>
              <a:t>Zece</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abilități</a:t>
            </a:r>
            <a:r>
              <a:rPr lang="es-ES" sz="1000" dirty="0" smtClean="0">
                <a:solidFill>
                  <a:srgbClr val="141414"/>
                </a:solidFill>
                <a:latin typeface="Arial"/>
                <a:ea typeface="Arial"/>
                <a:cs typeface="Arial"/>
                <a:sym typeface="Arial"/>
              </a:rPr>
              <a:t> de </a:t>
            </a:r>
            <a:r>
              <a:rPr lang="es-ES" sz="1000" dirty="0" err="1" smtClean="0">
                <a:solidFill>
                  <a:srgbClr val="141414"/>
                </a:solidFill>
                <a:latin typeface="Arial"/>
                <a:ea typeface="Arial"/>
                <a:cs typeface="Arial"/>
                <a:sym typeface="Arial"/>
              </a:rPr>
              <a:t>viață</a:t>
            </a:r>
            <a:r>
              <a:rPr lang="es-ES" sz="1000" dirty="0" smtClean="0">
                <a:solidFill>
                  <a:srgbClr val="141414"/>
                </a:solidFill>
                <a:latin typeface="Arial"/>
                <a:ea typeface="Arial"/>
                <a:cs typeface="Arial"/>
                <a:sym typeface="Arial"/>
              </a:rPr>
              <a:t> de </a:t>
            </a:r>
            <a:r>
              <a:rPr lang="es-ES" sz="1000" dirty="0" err="1" smtClean="0">
                <a:solidFill>
                  <a:srgbClr val="141414"/>
                </a:solidFill>
                <a:latin typeface="Arial"/>
                <a:ea typeface="Arial"/>
                <a:cs typeface="Arial"/>
                <a:sym typeface="Arial"/>
              </a:rPr>
              <a:t>bază</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stabilite</a:t>
            </a:r>
            <a:r>
              <a:rPr lang="es-ES" sz="1000" dirty="0" smtClean="0">
                <a:solidFill>
                  <a:srgbClr val="141414"/>
                </a:solidFill>
                <a:latin typeface="Arial"/>
                <a:ea typeface="Arial"/>
                <a:cs typeface="Arial"/>
                <a:sym typeface="Arial"/>
              </a:rPr>
              <a:t> de </a:t>
            </a:r>
            <a:r>
              <a:rPr lang="es-ES" sz="1000" dirty="0" err="1" smtClean="0">
                <a:solidFill>
                  <a:srgbClr val="141414"/>
                </a:solidFill>
                <a:latin typeface="Arial"/>
                <a:ea typeface="Arial"/>
                <a:cs typeface="Arial"/>
                <a:sym typeface="Arial"/>
              </a:rPr>
              <a:t>Organizația</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Mondială</a:t>
            </a:r>
            <a:r>
              <a:rPr lang="es-ES" sz="1000" dirty="0" smtClean="0">
                <a:solidFill>
                  <a:srgbClr val="141414"/>
                </a:solidFill>
                <a:latin typeface="Arial"/>
                <a:ea typeface="Arial"/>
                <a:cs typeface="Arial"/>
                <a:sym typeface="Arial"/>
              </a:rPr>
              <a:t> a </a:t>
            </a:r>
            <a:r>
              <a:rPr lang="es-ES" sz="1000" dirty="0" err="1" smtClean="0">
                <a:solidFill>
                  <a:srgbClr val="141414"/>
                </a:solidFill>
                <a:latin typeface="Arial"/>
                <a:ea typeface="Arial"/>
                <a:cs typeface="Arial"/>
                <a:sym typeface="Arial"/>
              </a:rPr>
              <a:t>Sănătății</a:t>
            </a:r>
            <a:r>
              <a:rPr lang="es-ES" sz="1000" dirty="0" smtClean="0">
                <a:solidFill>
                  <a:srgbClr val="141414"/>
                </a:solidFill>
                <a:latin typeface="Arial"/>
                <a:ea typeface="Arial"/>
                <a:cs typeface="Arial"/>
                <a:sym typeface="Arial"/>
              </a:rPr>
              <a:t> (OMS) </a:t>
            </a:r>
            <a:r>
              <a:rPr lang="es-ES" sz="1000" dirty="0" err="1" smtClean="0">
                <a:solidFill>
                  <a:srgbClr val="141414"/>
                </a:solidFill>
                <a:latin typeface="Arial"/>
                <a:ea typeface="Arial"/>
                <a:cs typeface="Arial"/>
                <a:sym typeface="Arial"/>
              </a:rPr>
              <a:t>sunt</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considerate</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cruciale</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pentru</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secolul</a:t>
            </a:r>
            <a:r>
              <a:rPr lang="es-ES" sz="1000" dirty="0" smtClean="0">
                <a:solidFill>
                  <a:srgbClr val="141414"/>
                </a:solidFill>
                <a:latin typeface="Arial"/>
                <a:ea typeface="Arial"/>
                <a:cs typeface="Arial"/>
                <a:sym typeface="Arial"/>
              </a:rPr>
              <a:t> </a:t>
            </a:r>
            <a:r>
              <a:rPr lang="ro-RO" sz="1000" dirty="0" smtClean="0">
                <a:solidFill>
                  <a:srgbClr val="141414"/>
                </a:solidFill>
                <a:latin typeface="Arial"/>
                <a:ea typeface="Arial"/>
                <a:cs typeface="Arial"/>
                <a:sym typeface="Arial"/>
              </a:rPr>
              <a:t>XXI</a:t>
            </a:r>
            <a:r>
              <a:rPr lang="es-ES" sz="1000" dirty="0" smtClean="0">
                <a:solidFill>
                  <a:srgbClr val="141414"/>
                </a:solidFill>
                <a:latin typeface="Arial"/>
                <a:ea typeface="Arial"/>
                <a:cs typeface="Arial"/>
                <a:sym typeface="Arial"/>
              </a:rPr>
              <a:t>: Pe baza </a:t>
            </a:r>
            <a:r>
              <a:rPr lang="es-ES" sz="1000" dirty="0" err="1" smtClean="0">
                <a:solidFill>
                  <a:srgbClr val="141414"/>
                </a:solidFill>
                <a:latin typeface="Arial"/>
                <a:ea typeface="Arial"/>
                <a:cs typeface="Arial"/>
                <a:sym typeface="Arial"/>
              </a:rPr>
              <a:t>propunerilor</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internaționale</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recente</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axate</a:t>
            </a:r>
            <a:r>
              <a:rPr lang="es-ES" sz="1000" dirty="0" smtClean="0">
                <a:solidFill>
                  <a:srgbClr val="141414"/>
                </a:solidFill>
                <a:latin typeface="Arial"/>
                <a:ea typeface="Arial"/>
                <a:cs typeface="Arial"/>
                <a:sym typeface="Arial"/>
              </a:rPr>
              <a:t> pe </a:t>
            </a:r>
            <a:r>
              <a:rPr lang="es-ES" sz="1000" dirty="0" err="1" smtClean="0">
                <a:solidFill>
                  <a:srgbClr val="141414"/>
                </a:solidFill>
                <a:latin typeface="Arial"/>
                <a:ea typeface="Arial"/>
                <a:cs typeface="Arial"/>
                <a:sym typeface="Arial"/>
              </a:rPr>
              <a:t>copii</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și</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adolescenți</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și</a:t>
            </a:r>
            <a:r>
              <a:rPr lang="es-ES" sz="1000" dirty="0" smtClean="0">
                <a:solidFill>
                  <a:srgbClr val="141414"/>
                </a:solidFill>
                <a:latin typeface="Arial"/>
                <a:ea typeface="Arial"/>
                <a:cs typeface="Arial"/>
                <a:sym typeface="Arial"/>
              </a:rPr>
              <a:t> a </a:t>
            </a:r>
            <a:r>
              <a:rPr lang="es-ES" sz="1000" dirty="0" err="1" smtClean="0">
                <a:solidFill>
                  <a:srgbClr val="141414"/>
                </a:solidFill>
                <a:latin typeface="Arial"/>
                <a:ea typeface="Arial"/>
                <a:cs typeface="Arial"/>
                <a:sym typeface="Arial"/>
              </a:rPr>
              <a:t>rezultatelor</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unui</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raport</a:t>
            </a:r>
            <a:r>
              <a:rPr lang="es-ES" sz="1000" dirty="0" smtClean="0">
                <a:solidFill>
                  <a:srgbClr val="141414"/>
                </a:solidFill>
                <a:latin typeface="Arial"/>
                <a:ea typeface="Arial"/>
                <a:cs typeface="Arial"/>
                <a:sym typeface="Arial"/>
              </a:rPr>
              <a:t> de </a:t>
            </a:r>
            <a:r>
              <a:rPr lang="ro-RO" sz="1000" dirty="0" smtClean="0">
                <a:solidFill>
                  <a:srgbClr val="141414"/>
                </a:solidFill>
                <a:latin typeface="Arial"/>
                <a:ea typeface="Arial"/>
                <a:cs typeface="Arial"/>
                <a:sym typeface="Arial"/>
              </a:rPr>
              <a:t>cercetare </a:t>
            </a:r>
            <a:r>
              <a:rPr lang="es-ES" sz="1000" dirty="0" err="1" smtClean="0">
                <a:solidFill>
                  <a:srgbClr val="141414"/>
                </a:solidFill>
                <a:latin typeface="Arial"/>
                <a:ea typeface="Arial"/>
                <a:cs typeface="Arial"/>
                <a:sym typeface="Arial"/>
              </a:rPr>
              <a:t>internațional</a:t>
            </a:r>
            <a:r>
              <a:rPr lang="ro-RO" sz="1000" dirty="0" smtClean="0">
                <a:solidFill>
                  <a:srgbClr val="141414"/>
                </a:solidFill>
                <a:latin typeface="Arial"/>
                <a:ea typeface="Arial"/>
                <a:cs typeface="Arial"/>
                <a:sym typeface="Arial"/>
              </a:rPr>
              <a:t>ă</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InCrea</a:t>
            </a:r>
            <a:r>
              <a:rPr lang="es-ES" sz="1000" dirty="0" smtClean="0">
                <a:solidFill>
                  <a:srgbClr val="141414"/>
                </a:solidFill>
                <a:latin typeface="Arial"/>
                <a:ea typeface="Arial"/>
                <a:cs typeface="Arial"/>
                <a:sym typeface="Arial"/>
              </a:rPr>
              <a:t> +, </a:t>
            </a:r>
            <a:r>
              <a:rPr lang="es-ES" sz="1000" dirty="0" err="1" smtClean="0">
                <a:solidFill>
                  <a:srgbClr val="141414"/>
                </a:solidFill>
                <a:latin typeface="Arial"/>
                <a:ea typeface="Arial"/>
                <a:cs typeface="Arial"/>
                <a:sym typeface="Arial"/>
              </a:rPr>
              <a:t>ne</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vom</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referi</a:t>
            </a:r>
            <a:r>
              <a:rPr lang="es-ES" sz="1000" dirty="0" smtClean="0">
                <a:solidFill>
                  <a:srgbClr val="141414"/>
                </a:solidFill>
                <a:latin typeface="Arial"/>
                <a:ea typeface="Arial"/>
                <a:cs typeface="Arial"/>
                <a:sym typeface="Arial"/>
              </a:rPr>
              <a:t> la </a:t>
            </a:r>
            <a:r>
              <a:rPr lang="es-ES" sz="1000" dirty="0" err="1" smtClean="0">
                <a:solidFill>
                  <a:srgbClr val="141414"/>
                </a:solidFill>
                <a:latin typeface="Arial"/>
                <a:ea typeface="Arial"/>
                <a:cs typeface="Arial"/>
                <a:sym typeface="Arial"/>
              </a:rPr>
              <a:t>aceste</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abilități</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grupate</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în</a:t>
            </a:r>
            <a:r>
              <a:rPr lang="es-ES" sz="1000" dirty="0" smtClean="0">
                <a:solidFill>
                  <a:srgbClr val="141414"/>
                </a:solidFill>
                <a:latin typeface="Arial"/>
                <a:ea typeface="Arial"/>
                <a:cs typeface="Arial"/>
                <a:sym typeface="Arial"/>
              </a:rPr>
              <a:t> 3 </a:t>
            </a:r>
            <a:r>
              <a:rPr lang="es-ES" sz="1000" dirty="0" err="1" smtClean="0">
                <a:solidFill>
                  <a:srgbClr val="141414"/>
                </a:solidFill>
                <a:latin typeface="Arial"/>
                <a:ea typeface="Arial"/>
                <a:cs typeface="Arial"/>
                <a:sym typeface="Arial"/>
              </a:rPr>
              <a:t>categorii</a:t>
            </a:r>
            <a:r>
              <a:rPr lang="es-ES" sz="1000" dirty="0" smtClean="0">
                <a:solidFill>
                  <a:srgbClr val="141414"/>
                </a:solidFill>
                <a:latin typeface="Arial"/>
                <a:ea typeface="Arial"/>
                <a:cs typeface="Arial"/>
                <a:sym typeface="Arial"/>
              </a:rPr>
              <a:t> </a:t>
            </a:r>
            <a:r>
              <a:rPr lang="es-ES" sz="1000" dirty="0" err="1" smtClean="0">
                <a:solidFill>
                  <a:srgbClr val="141414"/>
                </a:solidFill>
                <a:latin typeface="Arial"/>
                <a:ea typeface="Arial"/>
                <a:cs typeface="Arial"/>
                <a:sym typeface="Arial"/>
              </a:rPr>
              <a:t>principale</a:t>
            </a:r>
            <a:r>
              <a:rPr lang="es-ES" sz="1000" dirty="0" smtClean="0">
                <a:latin typeface="Arial"/>
                <a:ea typeface="Arial"/>
                <a:cs typeface="Arial"/>
                <a:sym typeface="Arial"/>
              </a:rPr>
              <a:t> </a:t>
            </a:r>
            <a:r>
              <a:rPr lang="es-ES" sz="1000" dirty="0">
                <a:latin typeface="Arial"/>
                <a:ea typeface="Arial"/>
                <a:cs typeface="Arial"/>
                <a:sym typeface="Arial"/>
              </a:rPr>
              <a:t>(</a:t>
            </a:r>
            <a:r>
              <a:rPr lang="es-ES" sz="1000" dirty="0" err="1">
                <a:latin typeface="Arial"/>
                <a:ea typeface="Arial"/>
                <a:cs typeface="Arial"/>
                <a:sym typeface="Arial"/>
              </a:rPr>
              <a:t>Trilling</a:t>
            </a:r>
            <a:r>
              <a:rPr lang="es-ES" sz="1000" dirty="0">
                <a:latin typeface="Arial"/>
                <a:ea typeface="Arial"/>
                <a:cs typeface="Arial"/>
                <a:sym typeface="Arial"/>
              </a:rPr>
              <a:t> &amp; </a:t>
            </a:r>
            <a:r>
              <a:rPr lang="es-ES" sz="1000" dirty="0" err="1">
                <a:latin typeface="Arial"/>
                <a:ea typeface="Arial"/>
                <a:cs typeface="Arial"/>
                <a:sym typeface="Arial"/>
              </a:rPr>
              <a:t>Fadel</a:t>
            </a:r>
            <a:r>
              <a:rPr lang="es-ES" sz="1000" dirty="0">
                <a:latin typeface="Arial"/>
                <a:ea typeface="Arial"/>
                <a:cs typeface="Arial"/>
                <a:sym typeface="Arial"/>
              </a:rPr>
              <a:t>, 2009): </a:t>
            </a:r>
            <a:endParaRPr sz="1000" dirty="0">
              <a:latin typeface="Arial"/>
              <a:ea typeface="Arial"/>
              <a:cs typeface="Arial"/>
              <a:sym typeface="Arial"/>
            </a:endParaRPr>
          </a:p>
          <a:p>
            <a:pPr marL="0" lvl="0" indent="0" algn="just" rtl="0">
              <a:spcBef>
                <a:spcPts val="0"/>
              </a:spcBef>
              <a:spcAft>
                <a:spcPts val="0"/>
              </a:spcAft>
              <a:buClr>
                <a:schemeClr val="dk1"/>
              </a:buClr>
              <a:buSzPts val="1100"/>
              <a:buFont typeface="Arial"/>
              <a:buNone/>
            </a:pPr>
            <a:r>
              <a:rPr lang="es-ES" sz="1000" dirty="0">
                <a:latin typeface="Arial"/>
                <a:ea typeface="Arial"/>
                <a:cs typeface="Arial"/>
                <a:sym typeface="Arial"/>
              </a:rPr>
              <a:t>1</a:t>
            </a:r>
            <a:r>
              <a:rPr lang="es-ES" sz="1000" dirty="0" smtClean="0">
                <a:latin typeface="Arial"/>
                <a:ea typeface="Arial"/>
                <a:cs typeface="Arial"/>
                <a:sym typeface="Arial"/>
              </a:rPr>
              <a:t>.</a:t>
            </a:r>
            <a:r>
              <a:rPr lang="ro-RO" sz="1000" dirty="0" smtClean="0">
                <a:latin typeface="Arial"/>
                <a:ea typeface="Arial"/>
                <a:cs typeface="Arial"/>
                <a:sym typeface="Arial"/>
              </a:rPr>
              <a:t> </a:t>
            </a:r>
            <a:r>
              <a:rPr lang="es-ES" sz="1000" i="1" dirty="0" err="1" smtClean="0">
                <a:latin typeface="Arial"/>
                <a:ea typeface="Arial"/>
                <a:cs typeface="Arial"/>
                <a:sym typeface="Arial"/>
              </a:rPr>
              <a:t>Abilități</a:t>
            </a:r>
            <a:r>
              <a:rPr lang="es-ES" sz="1000" i="1" dirty="0" smtClean="0">
                <a:latin typeface="Arial"/>
                <a:ea typeface="Arial"/>
                <a:cs typeface="Arial"/>
                <a:sym typeface="Arial"/>
              </a:rPr>
              <a:t> de </a:t>
            </a:r>
            <a:r>
              <a:rPr lang="es-ES" sz="1000" i="1" dirty="0" err="1" smtClean="0">
                <a:latin typeface="Arial"/>
                <a:ea typeface="Arial"/>
                <a:cs typeface="Arial"/>
                <a:sym typeface="Arial"/>
              </a:rPr>
              <a:t>învățare</a:t>
            </a:r>
            <a:r>
              <a:rPr lang="ro-RO" sz="1000" i="1" dirty="0" smtClean="0">
                <a:latin typeface="Arial"/>
                <a:ea typeface="Arial"/>
                <a:cs typeface="Arial"/>
                <a:sym typeface="Arial"/>
              </a:rPr>
              <a:t> </a:t>
            </a:r>
            <a:r>
              <a:rPr lang="es-ES" sz="1000" dirty="0" smtClean="0">
                <a:latin typeface="Arial"/>
                <a:ea typeface="Arial"/>
                <a:cs typeface="Arial"/>
                <a:sym typeface="Arial"/>
              </a:rPr>
              <a:t>(</a:t>
            </a:r>
            <a:r>
              <a:rPr lang="it-IT" sz="1000" dirty="0" smtClean="0">
                <a:latin typeface="Arial"/>
                <a:ea typeface="Arial"/>
                <a:cs typeface="Arial"/>
                <a:sym typeface="Arial"/>
              </a:rPr>
              <a:t>Gândire critică, Creativitate, Colaborare, Comunicare, Rezolvarea problemelor</a:t>
            </a:r>
            <a:r>
              <a:rPr lang="es-ES" sz="1000" dirty="0" smtClean="0">
                <a:latin typeface="Arial"/>
                <a:ea typeface="Arial"/>
                <a:cs typeface="Arial"/>
                <a:sym typeface="Arial"/>
              </a:rPr>
              <a:t>)</a:t>
            </a:r>
            <a:endParaRPr sz="1000" dirty="0">
              <a:latin typeface="Arial"/>
              <a:ea typeface="Arial"/>
              <a:cs typeface="Arial"/>
              <a:sym typeface="Arial"/>
            </a:endParaRPr>
          </a:p>
          <a:p>
            <a:pPr marL="0" lvl="0" indent="0" algn="just" rtl="0">
              <a:spcBef>
                <a:spcPts val="0"/>
              </a:spcBef>
              <a:spcAft>
                <a:spcPts val="0"/>
              </a:spcAft>
              <a:buClr>
                <a:schemeClr val="dk1"/>
              </a:buClr>
              <a:buSzPts val="1100"/>
              <a:buFont typeface="Arial"/>
              <a:buNone/>
            </a:pPr>
            <a:r>
              <a:rPr lang="es-ES" sz="1000" dirty="0">
                <a:latin typeface="Arial"/>
                <a:ea typeface="Arial"/>
                <a:cs typeface="Arial"/>
                <a:sym typeface="Arial"/>
              </a:rPr>
              <a:t>2</a:t>
            </a:r>
            <a:r>
              <a:rPr lang="es-ES" sz="1000" dirty="0" smtClean="0">
                <a:latin typeface="Arial"/>
                <a:ea typeface="Arial"/>
                <a:cs typeface="Arial"/>
                <a:sym typeface="Arial"/>
              </a:rPr>
              <a:t>.</a:t>
            </a:r>
            <a:r>
              <a:rPr lang="ro-RO" sz="1000" dirty="0" smtClean="0">
                <a:latin typeface="Arial"/>
                <a:ea typeface="Arial"/>
                <a:cs typeface="Arial"/>
                <a:sym typeface="Arial"/>
              </a:rPr>
              <a:t> </a:t>
            </a:r>
            <a:r>
              <a:rPr lang="es-ES" sz="1000" i="1" dirty="0" err="1" smtClean="0">
                <a:latin typeface="Arial"/>
                <a:ea typeface="Arial"/>
                <a:cs typeface="Arial"/>
                <a:sym typeface="Arial"/>
              </a:rPr>
              <a:t>Competențe</a:t>
            </a:r>
            <a:r>
              <a:rPr lang="es-ES" sz="1000" i="1" dirty="0" smtClean="0">
                <a:latin typeface="Arial"/>
                <a:ea typeface="Arial"/>
                <a:cs typeface="Arial"/>
                <a:sym typeface="Arial"/>
              </a:rPr>
              <a:t> de alfabetizare</a:t>
            </a:r>
            <a:r>
              <a:rPr lang="ro-RO" sz="1000" i="1" dirty="0" smtClean="0">
                <a:latin typeface="Arial"/>
                <a:ea typeface="Arial"/>
                <a:cs typeface="Arial"/>
                <a:sym typeface="Arial"/>
              </a:rPr>
              <a:t> </a:t>
            </a:r>
            <a:r>
              <a:rPr lang="es-ES" sz="1000" dirty="0" smtClean="0">
                <a:latin typeface="Arial"/>
                <a:ea typeface="Arial"/>
                <a:cs typeface="Arial"/>
                <a:sym typeface="Arial"/>
              </a:rPr>
              <a:t>(</a:t>
            </a:r>
            <a:r>
              <a:rPr lang="pt-BR" sz="1000" dirty="0" smtClean="0">
                <a:latin typeface="Arial"/>
                <a:ea typeface="Arial"/>
                <a:cs typeface="Arial"/>
                <a:sym typeface="Arial"/>
              </a:rPr>
              <a:t>Alfabetizarea informațională, alfabetizarea mediatică, alfabetizarea tehnologică</a:t>
            </a:r>
            <a:r>
              <a:rPr lang="es-ES" sz="1000" dirty="0" smtClean="0">
                <a:latin typeface="Arial"/>
                <a:ea typeface="Arial"/>
                <a:cs typeface="Arial"/>
                <a:sym typeface="Arial"/>
              </a:rPr>
              <a:t>)</a:t>
            </a:r>
            <a:endParaRPr sz="1000" dirty="0">
              <a:latin typeface="Arial"/>
              <a:ea typeface="Arial"/>
              <a:cs typeface="Arial"/>
              <a:sym typeface="Arial"/>
            </a:endParaRPr>
          </a:p>
          <a:p>
            <a:pPr marL="0" lvl="0" indent="0" algn="just" rtl="0">
              <a:spcBef>
                <a:spcPts val="0"/>
              </a:spcBef>
              <a:spcAft>
                <a:spcPts val="0"/>
              </a:spcAft>
              <a:buClr>
                <a:schemeClr val="dk1"/>
              </a:buClr>
              <a:buSzPts val="1100"/>
              <a:buFont typeface="Arial"/>
              <a:buNone/>
            </a:pPr>
            <a:r>
              <a:rPr lang="es-ES" sz="1000" dirty="0">
                <a:latin typeface="Arial"/>
                <a:ea typeface="Arial"/>
                <a:cs typeface="Arial"/>
                <a:sym typeface="Arial"/>
              </a:rPr>
              <a:t>3</a:t>
            </a:r>
            <a:r>
              <a:rPr lang="es-ES" sz="1000" dirty="0" smtClean="0">
                <a:latin typeface="Arial"/>
                <a:ea typeface="Arial"/>
                <a:cs typeface="Arial"/>
                <a:sym typeface="Arial"/>
              </a:rPr>
              <a:t>.</a:t>
            </a:r>
            <a:r>
              <a:rPr lang="ro-RO" sz="1000" dirty="0" smtClean="0">
                <a:latin typeface="Arial"/>
                <a:ea typeface="Arial"/>
                <a:cs typeface="Arial"/>
                <a:sym typeface="Arial"/>
              </a:rPr>
              <a:t> </a:t>
            </a:r>
            <a:r>
              <a:rPr lang="es-ES" sz="1000" i="1" dirty="0" err="1" smtClean="0">
                <a:latin typeface="Arial"/>
                <a:ea typeface="Arial"/>
                <a:cs typeface="Arial"/>
                <a:sym typeface="Arial"/>
              </a:rPr>
              <a:t>Abilități</a:t>
            </a:r>
            <a:r>
              <a:rPr lang="es-ES" sz="1000" i="1" dirty="0" smtClean="0">
                <a:latin typeface="Arial"/>
                <a:ea typeface="Arial"/>
                <a:cs typeface="Arial"/>
                <a:sym typeface="Arial"/>
              </a:rPr>
              <a:t> de </a:t>
            </a:r>
            <a:r>
              <a:rPr lang="es-ES" sz="1000" i="1" dirty="0" err="1" smtClean="0">
                <a:latin typeface="Arial"/>
                <a:ea typeface="Arial"/>
                <a:cs typeface="Arial"/>
                <a:sym typeface="Arial"/>
              </a:rPr>
              <a:t>viață</a:t>
            </a:r>
            <a:r>
              <a:rPr lang="ro-RO" sz="1000" i="1" dirty="0" smtClean="0">
                <a:latin typeface="Arial"/>
                <a:ea typeface="Arial"/>
                <a:cs typeface="Arial"/>
                <a:sym typeface="Arial"/>
              </a:rPr>
              <a:t> </a:t>
            </a:r>
            <a:r>
              <a:rPr lang="es-ES" sz="1000" dirty="0" smtClean="0">
                <a:latin typeface="Arial"/>
                <a:ea typeface="Arial"/>
                <a:cs typeface="Arial"/>
                <a:sym typeface="Arial"/>
              </a:rPr>
              <a:t>(</a:t>
            </a:r>
            <a:r>
              <a:rPr lang="es-ES" sz="1000" dirty="0" err="1" smtClean="0">
                <a:latin typeface="Arial"/>
                <a:ea typeface="Arial"/>
                <a:cs typeface="Arial"/>
                <a:sym typeface="Arial"/>
              </a:rPr>
              <a:t>Empatie</a:t>
            </a:r>
            <a:r>
              <a:rPr lang="es-ES" sz="1000" dirty="0" smtClean="0">
                <a:latin typeface="Arial"/>
                <a:ea typeface="Arial"/>
                <a:cs typeface="Arial"/>
                <a:sym typeface="Arial"/>
              </a:rPr>
              <a:t>, </a:t>
            </a:r>
            <a:r>
              <a:rPr lang="es-ES" sz="1000" dirty="0" err="1" smtClean="0">
                <a:latin typeface="Arial"/>
                <a:ea typeface="Arial"/>
                <a:cs typeface="Arial"/>
                <a:sym typeface="Arial"/>
              </a:rPr>
              <a:t>flexibilitate</a:t>
            </a:r>
            <a:r>
              <a:rPr lang="es-ES" sz="1000" dirty="0" smtClean="0">
                <a:latin typeface="Arial"/>
                <a:ea typeface="Arial"/>
                <a:cs typeface="Arial"/>
                <a:sym typeface="Arial"/>
              </a:rPr>
              <a:t> </a:t>
            </a:r>
            <a:r>
              <a:rPr lang="es-ES" sz="1000" dirty="0" err="1" smtClean="0">
                <a:latin typeface="Arial"/>
                <a:ea typeface="Arial"/>
                <a:cs typeface="Arial"/>
                <a:sym typeface="Arial"/>
              </a:rPr>
              <a:t>și</a:t>
            </a:r>
            <a:r>
              <a:rPr lang="es-ES" sz="1000" dirty="0" smtClean="0">
                <a:latin typeface="Arial"/>
                <a:ea typeface="Arial"/>
                <a:cs typeface="Arial"/>
                <a:sym typeface="Arial"/>
              </a:rPr>
              <a:t> </a:t>
            </a:r>
            <a:r>
              <a:rPr lang="es-ES" sz="1000" dirty="0" err="1" smtClean="0">
                <a:latin typeface="Arial"/>
                <a:ea typeface="Arial"/>
                <a:cs typeface="Arial"/>
                <a:sym typeface="Arial"/>
              </a:rPr>
              <a:t>adaptabilitate</a:t>
            </a:r>
            <a:r>
              <a:rPr lang="es-ES" sz="1000" dirty="0" smtClean="0">
                <a:latin typeface="Arial"/>
                <a:ea typeface="Arial"/>
                <a:cs typeface="Arial"/>
                <a:sym typeface="Arial"/>
              </a:rPr>
              <a:t>, </a:t>
            </a:r>
            <a:r>
              <a:rPr lang="es-ES" sz="1000" dirty="0" err="1" smtClean="0">
                <a:latin typeface="Arial"/>
                <a:ea typeface="Arial"/>
                <a:cs typeface="Arial"/>
                <a:sym typeface="Arial"/>
              </a:rPr>
              <a:t>leadership</a:t>
            </a:r>
            <a:r>
              <a:rPr lang="es-ES" sz="1000" dirty="0" smtClean="0">
                <a:latin typeface="Arial"/>
                <a:ea typeface="Arial"/>
                <a:cs typeface="Arial"/>
                <a:sym typeface="Arial"/>
              </a:rPr>
              <a:t>, </a:t>
            </a:r>
            <a:r>
              <a:rPr lang="es-ES" sz="1000" dirty="0" err="1" smtClean="0">
                <a:latin typeface="Arial"/>
                <a:ea typeface="Arial"/>
                <a:cs typeface="Arial"/>
                <a:sym typeface="Arial"/>
              </a:rPr>
              <a:t>inițiativă</a:t>
            </a:r>
            <a:r>
              <a:rPr lang="es-ES" sz="1000" dirty="0" smtClean="0">
                <a:latin typeface="Arial"/>
                <a:ea typeface="Arial"/>
                <a:cs typeface="Arial"/>
                <a:sym typeface="Arial"/>
              </a:rPr>
              <a:t> </a:t>
            </a:r>
            <a:r>
              <a:rPr lang="es-ES" sz="1000" dirty="0" err="1" smtClean="0">
                <a:latin typeface="Arial"/>
                <a:ea typeface="Arial"/>
                <a:cs typeface="Arial"/>
                <a:sym typeface="Arial"/>
              </a:rPr>
              <a:t>și</a:t>
            </a:r>
            <a:r>
              <a:rPr lang="es-ES" sz="1000" dirty="0" smtClean="0">
                <a:latin typeface="Arial"/>
                <a:ea typeface="Arial"/>
                <a:cs typeface="Arial"/>
                <a:sym typeface="Arial"/>
              </a:rPr>
              <a:t> auto-</a:t>
            </a:r>
            <a:r>
              <a:rPr lang="es-ES" sz="1000" dirty="0" err="1" smtClean="0">
                <a:latin typeface="Arial"/>
                <a:ea typeface="Arial"/>
                <a:cs typeface="Arial"/>
                <a:sym typeface="Arial"/>
              </a:rPr>
              <a:t>direcție</a:t>
            </a:r>
            <a:r>
              <a:rPr lang="es-ES" sz="1000" dirty="0" smtClean="0">
                <a:latin typeface="Arial"/>
                <a:ea typeface="Arial"/>
                <a:cs typeface="Arial"/>
                <a:sym typeface="Arial"/>
              </a:rPr>
              <a:t>, </a:t>
            </a:r>
            <a:r>
              <a:rPr lang="es-ES" sz="1000" dirty="0" err="1" smtClean="0">
                <a:latin typeface="Arial"/>
                <a:ea typeface="Arial"/>
                <a:cs typeface="Arial"/>
                <a:sym typeface="Arial"/>
              </a:rPr>
              <a:t>interacțiune</a:t>
            </a:r>
            <a:r>
              <a:rPr lang="es-ES" sz="1000" dirty="0" smtClean="0">
                <a:latin typeface="Arial"/>
                <a:ea typeface="Arial"/>
                <a:cs typeface="Arial"/>
                <a:sym typeface="Arial"/>
              </a:rPr>
              <a:t> </a:t>
            </a:r>
            <a:r>
              <a:rPr lang="es-ES" sz="1000" dirty="0" err="1" smtClean="0">
                <a:latin typeface="Arial"/>
                <a:ea typeface="Arial"/>
                <a:cs typeface="Arial"/>
                <a:sym typeface="Arial"/>
              </a:rPr>
              <a:t>socială</a:t>
            </a:r>
            <a:r>
              <a:rPr lang="es-ES" sz="1000" dirty="0" smtClean="0">
                <a:latin typeface="Arial"/>
                <a:ea typeface="Arial"/>
                <a:cs typeface="Arial"/>
                <a:sym typeface="Arial"/>
              </a:rPr>
              <a:t> </a:t>
            </a:r>
            <a:r>
              <a:rPr lang="es-ES" sz="1000" dirty="0" err="1" smtClean="0">
                <a:latin typeface="Arial"/>
                <a:ea typeface="Arial"/>
                <a:cs typeface="Arial"/>
                <a:sym typeface="Arial"/>
              </a:rPr>
              <a:t>și</a:t>
            </a:r>
            <a:r>
              <a:rPr lang="es-ES" sz="1000" dirty="0" smtClean="0">
                <a:latin typeface="Arial"/>
                <a:ea typeface="Arial"/>
                <a:cs typeface="Arial"/>
                <a:sym typeface="Arial"/>
              </a:rPr>
              <a:t> </a:t>
            </a:r>
            <a:r>
              <a:rPr lang="es-ES" sz="1000" dirty="0" err="1" smtClean="0">
                <a:latin typeface="Arial"/>
                <a:ea typeface="Arial"/>
                <a:cs typeface="Arial"/>
                <a:sym typeface="Arial"/>
              </a:rPr>
              <a:t>interculturală</a:t>
            </a:r>
            <a:r>
              <a:rPr lang="es-ES" sz="1000" dirty="0" smtClean="0">
                <a:latin typeface="Arial"/>
                <a:ea typeface="Arial"/>
                <a:cs typeface="Arial"/>
                <a:sym typeface="Arial"/>
              </a:rPr>
              <a:t>).</a:t>
            </a:r>
            <a:endParaRPr sz="1000" dirty="0">
              <a:latin typeface="Arial"/>
              <a:ea typeface="Arial"/>
              <a:cs typeface="Arial"/>
              <a:sym typeface="Arial"/>
            </a:endParaRPr>
          </a:p>
          <a:p>
            <a:pPr marL="0" lvl="0" indent="0" algn="just" rtl="0">
              <a:spcBef>
                <a:spcPts val="0"/>
              </a:spcBef>
              <a:spcAft>
                <a:spcPts val="0"/>
              </a:spcAft>
              <a:buClr>
                <a:schemeClr val="dk1"/>
              </a:buClr>
              <a:buSzPts val="1100"/>
              <a:buFont typeface="Arial"/>
              <a:buNone/>
            </a:pPr>
            <a:r>
              <a:rPr lang="es-ES" sz="1000" dirty="0" err="1" smtClean="0">
                <a:latin typeface="Arial"/>
                <a:ea typeface="Arial"/>
                <a:cs typeface="Arial"/>
                <a:sym typeface="Arial"/>
              </a:rPr>
              <a:t>În</a:t>
            </a:r>
            <a:r>
              <a:rPr lang="es-ES" sz="1000" dirty="0" smtClean="0">
                <a:latin typeface="Arial"/>
                <a:ea typeface="Arial"/>
                <a:cs typeface="Arial"/>
                <a:sym typeface="Arial"/>
              </a:rPr>
              <a:t> </a:t>
            </a:r>
            <a:r>
              <a:rPr lang="es-ES" sz="1000" dirty="0" err="1" smtClean="0">
                <a:latin typeface="Arial"/>
                <a:ea typeface="Arial"/>
                <a:cs typeface="Arial"/>
                <a:sym typeface="Arial"/>
              </a:rPr>
              <a:t>dezvoltarea</a:t>
            </a:r>
            <a:r>
              <a:rPr lang="es-ES" sz="1000" dirty="0" smtClean="0">
                <a:latin typeface="Arial"/>
                <a:ea typeface="Arial"/>
                <a:cs typeface="Arial"/>
                <a:sym typeface="Arial"/>
              </a:rPr>
              <a:t> </a:t>
            </a:r>
            <a:r>
              <a:rPr lang="es-ES" sz="1000" dirty="0" err="1" smtClean="0">
                <a:latin typeface="Arial"/>
                <a:ea typeface="Arial"/>
                <a:cs typeface="Arial"/>
                <a:sym typeface="Arial"/>
              </a:rPr>
              <a:t>activităților</a:t>
            </a:r>
            <a:r>
              <a:rPr lang="es-ES" sz="1000" dirty="0" smtClean="0">
                <a:latin typeface="Arial"/>
                <a:ea typeface="Arial"/>
                <a:cs typeface="Arial"/>
                <a:sym typeface="Arial"/>
              </a:rPr>
              <a:t> </a:t>
            </a:r>
            <a:r>
              <a:rPr lang="es-ES" sz="1000" dirty="0" err="1" smtClean="0">
                <a:latin typeface="Arial"/>
                <a:ea typeface="Arial"/>
                <a:cs typeface="Arial"/>
                <a:sym typeface="Arial"/>
              </a:rPr>
              <a:t>pentru</a:t>
            </a:r>
            <a:r>
              <a:rPr lang="es-ES" sz="1000" dirty="0" smtClean="0">
                <a:latin typeface="Arial"/>
                <a:ea typeface="Arial"/>
                <a:cs typeface="Arial"/>
                <a:sym typeface="Arial"/>
              </a:rPr>
              <a:t> </a:t>
            </a:r>
            <a:r>
              <a:rPr lang="es-ES" sz="1000" dirty="0" err="1" smtClean="0">
                <a:latin typeface="Arial"/>
                <a:ea typeface="Arial"/>
                <a:cs typeface="Arial"/>
                <a:sym typeface="Arial"/>
              </a:rPr>
              <a:t>curriculum</a:t>
            </a:r>
            <a:r>
              <a:rPr lang="es-ES" sz="1000" dirty="0" smtClean="0">
                <a:latin typeface="Arial"/>
                <a:ea typeface="Arial"/>
                <a:cs typeface="Arial"/>
                <a:sym typeface="Arial"/>
              </a:rPr>
              <a:t>, </a:t>
            </a:r>
            <a:r>
              <a:rPr lang="es-ES" sz="1000" dirty="0" err="1" smtClean="0">
                <a:latin typeface="Arial"/>
                <a:ea typeface="Arial"/>
                <a:cs typeface="Arial"/>
                <a:sym typeface="Arial"/>
              </a:rPr>
              <a:t>ne</a:t>
            </a:r>
            <a:r>
              <a:rPr lang="es-ES" sz="1000" dirty="0" smtClean="0">
                <a:latin typeface="Arial"/>
                <a:ea typeface="Arial"/>
                <a:cs typeface="Arial"/>
                <a:sym typeface="Arial"/>
              </a:rPr>
              <a:t> </a:t>
            </a:r>
            <a:r>
              <a:rPr lang="es-ES" sz="1000" dirty="0" err="1" smtClean="0">
                <a:latin typeface="Arial"/>
                <a:ea typeface="Arial"/>
                <a:cs typeface="Arial"/>
                <a:sym typeface="Arial"/>
              </a:rPr>
              <a:t>așteptăm</a:t>
            </a:r>
            <a:r>
              <a:rPr lang="es-ES" sz="1000" dirty="0" smtClean="0">
                <a:latin typeface="Arial"/>
                <a:ea typeface="Arial"/>
                <a:cs typeface="Arial"/>
                <a:sym typeface="Arial"/>
              </a:rPr>
              <a:t> </a:t>
            </a:r>
            <a:r>
              <a:rPr lang="es-ES" sz="1000" dirty="0" err="1" smtClean="0">
                <a:latin typeface="Arial"/>
                <a:ea typeface="Arial"/>
                <a:cs typeface="Arial"/>
                <a:sym typeface="Arial"/>
              </a:rPr>
              <a:t>să</a:t>
            </a:r>
            <a:r>
              <a:rPr lang="es-ES" sz="1000" dirty="0" smtClean="0">
                <a:latin typeface="Arial"/>
                <a:ea typeface="Arial"/>
                <a:cs typeface="Arial"/>
                <a:sym typeface="Arial"/>
              </a:rPr>
              <a:t> </a:t>
            </a:r>
            <a:r>
              <a:rPr lang="es-ES" sz="1000" dirty="0" err="1" smtClean="0">
                <a:latin typeface="Arial"/>
                <a:ea typeface="Arial"/>
                <a:cs typeface="Arial"/>
                <a:sym typeface="Arial"/>
              </a:rPr>
              <a:t>acoperim</a:t>
            </a:r>
            <a:r>
              <a:rPr lang="es-ES" sz="1000" dirty="0" smtClean="0">
                <a:latin typeface="Arial"/>
                <a:ea typeface="Arial"/>
                <a:cs typeface="Arial"/>
                <a:sym typeface="Arial"/>
              </a:rPr>
              <a:t> </a:t>
            </a:r>
            <a:r>
              <a:rPr lang="es-ES" sz="1000" dirty="0" err="1" smtClean="0">
                <a:latin typeface="Arial"/>
                <a:ea typeface="Arial"/>
                <a:cs typeface="Arial"/>
                <a:sym typeface="Arial"/>
              </a:rPr>
              <a:t>aceste</a:t>
            </a:r>
            <a:r>
              <a:rPr lang="es-ES" sz="1000" dirty="0" smtClean="0">
                <a:latin typeface="Arial"/>
                <a:ea typeface="Arial"/>
                <a:cs typeface="Arial"/>
                <a:sym typeface="Arial"/>
              </a:rPr>
              <a:t> </a:t>
            </a:r>
            <a:r>
              <a:rPr lang="es-ES" sz="1000" dirty="0" err="1" smtClean="0">
                <a:latin typeface="Arial"/>
                <a:ea typeface="Arial"/>
                <a:cs typeface="Arial"/>
                <a:sym typeface="Arial"/>
              </a:rPr>
              <a:t>trei</a:t>
            </a:r>
            <a:r>
              <a:rPr lang="es-ES" sz="1000" dirty="0" smtClean="0">
                <a:latin typeface="Arial"/>
                <a:ea typeface="Arial"/>
                <a:cs typeface="Arial"/>
                <a:sym typeface="Arial"/>
              </a:rPr>
              <a:t> </a:t>
            </a:r>
            <a:r>
              <a:rPr lang="es-ES" sz="1000" dirty="0" err="1" smtClean="0">
                <a:latin typeface="Arial"/>
                <a:ea typeface="Arial"/>
                <a:cs typeface="Arial"/>
                <a:sym typeface="Arial"/>
              </a:rPr>
              <a:t>seturi</a:t>
            </a:r>
            <a:r>
              <a:rPr lang="es-ES" sz="1000" dirty="0" smtClean="0">
                <a:latin typeface="Arial"/>
                <a:ea typeface="Arial"/>
                <a:cs typeface="Arial"/>
                <a:sym typeface="Arial"/>
              </a:rPr>
              <a:t> de </a:t>
            </a:r>
            <a:r>
              <a:rPr lang="es-ES" sz="1000" dirty="0" err="1" smtClean="0">
                <a:latin typeface="Arial"/>
                <a:ea typeface="Arial"/>
                <a:cs typeface="Arial"/>
                <a:sym typeface="Arial"/>
              </a:rPr>
              <a:t>competențe</a:t>
            </a:r>
            <a:r>
              <a:rPr lang="es-ES" sz="1000" dirty="0" smtClean="0">
                <a:latin typeface="Arial"/>
                <a:ea typeface="Arial"/>
                <a:cs typeface="Arial"/>
                <a:sym typeface="Arial"/>
              </a:rPr>
              <a:t>. </a:t>
            </a:r>
            <a:endParaRPr dirty="0"/>
          </a:p>
          <a:p>
            <a:pPr marL="0" lvl="0" indent="0" algn="l" rtl="0">
              <a:spcBef>
                <a:spcPts val="0"/>
              </a:spcBef>
              <a:spcAft>
                <a:spcPts val="0"/>
              </a:spcAft>
              <a:buNone/>
            </a:pPr>
            <a:endParaRPr dirty="0"/>
          </a:p>
        </p:txBody>
      </p:sp>
      <p:sp>
        <p:nvSpPr>
          <p:cNvPr id="99" name="Google Shape;99;g11085746b30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9</a:t>
            </a:fld>
            <a:endParaRPr/>
          </a:p>
        </p:txBody>
      </p:sp>
    </p:spTree>
    <p:extLst>
      <p:ext uri="{BB962C8B-B14F-4D97-AF65-F5344CB8AC3E}">
        <p14:creationId xmlns:p14="http://schemas.microsoft.com/office/powerpoint/2010/main" val="420104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g113134a0ab3_0_78"/>
          <p:cNvSpPr txBox="1"/>
          <p:nvPr/>
        </p:nvSpPr>
        <p:spPr>
          <a:xfrm>
            <a:off x="1028700" y="435307"/>
            <a:ext cx="10248900" cy="10074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5"/>
        <p:cNvGrpSpPr/>
        <p:nvPr/>
      </p:nvGrpSpPr>
      <p:grpSpPr>
        <a:xfrm>
          <a:off x="0" y="0"/>
          <a:ext cx="0" cy="0"/>
          <a:chOff x="0" y="0"/>
          <a:chExt cx="0" cy="0"/>
        </a:xfrm>
      </p:grpSpPr>
      <p:sp>
        <p:nvSpPr>
          <p:cNvPr id="26" name="Google Shape;26;g113134a0ab3_0_80"/>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g113134a0ab3_0_80"/>
          <p:cNvSpPr/>
          <p:nvPr/>
        </p:nvSpPr>
        <p:spPr>
          <a:xfrm>
            <a:off x="0" y="6708711"/>
            <a:ext cx="12192000" cy="14940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g113134a0ab3_0_80"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29" name="Google Shape;29;g113134a0ab3_0_80" descr="Imagen que contiene Logotipo&#10;&#10;Descripción generada automáticamente"/>
          <p:cNvPicPr preferRelativeResize="0"/>
          <p:nvPr/>
        </p:nvPicPr>
        <p:blipFill rotWithShape="1">
          <a:blip r:embed="rId3">
            <a:alphaModFix/>
          </a:blip>
          <a:srcRect/>
          <a:stretch/>
        </p:blipFill>
        <p:spPr>
          <a:xfrm>
            <a:off x="571570" y="318144"/>
            <a:ext cx="2361913" cy="9154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4">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g113134a0ab3_0_73" descr="Un grupo de personas en un salón de clases&#10;&#10;Descripción generada automáticamente con confianza media"/>
          <p:cNvPicPr preferRelativeResize="0"/>
          <p:nvPr/>
        </p:nvPicPr>
        <p:blipFill rotWithShape="1">
          <a:blip r:embed="rId4">
            <a:alphaModFix amt="25000"/>
          </a:blip>
          <a:srcRect t="17177" r="2028"/>
          <a:stretch/>
        </p:blipFill>
        <p:spPr>
          <a:xfrm>
            <a:off x="1" y="0"/>
            <a:ext cx="12191999" cy="6858000"/>
          </a:xfrm>
          <a:prstGeom prst="rect">
            <a:avLst/>
          </a:prstGeom>
          <a:noFill/>
          <a:ln>
            <a:noFill/>
          </a:ln>
        </p:spPr>
      </p:pic>
      <p:pic>
        <p:nvPicPr>
          <p:cNvPr id="20" name="Google Shape;20;g113134a0ab3_0_73" descr="Imagen que contiene botella, firmar, azul, naranja&#10;&#10;Descripción generada automáticamente"/>
          <p:cNvPicPr preferRelativeResize="0"/>
          <p:nvPr/>
        </p:nvPicPr>
        <p:blipFill rotWithShape="1">
          <a:blip r:embed="rId5">
            <a:alphaModFix/>
          </a:blip>
          <a:srcRect/>
          <a:stretch/>
        </p:blipFill>
        <p:spPr>
          <a:xfrm>
            <a:off x="8116846" y="423168"/>
            <a:ext cx="3728084" cy="851926"/>
          </a:xfrm>
          <a:prstGeom prst="rect">
            <a:avLst/>
          </a:prstGeom>
          <a:noFill/>
          <a:ln>
            <a:noFill/>
          </a:ln>
        </p:spPr>
      </p:pic>
      <p:pic>
        <p:nvPicPr>
          <p:cNvPr id="21" name="Google Shape;21;g113134a0ab3_0_73" descr="Imagen que contiene Logotipo&#10;&#10;Descripción generada automáticamente"/>
          <p:cNvPicPr preferRelativeResize="0"/>
          <p:nvPr/>
        </p:nvPicPr>
        <p:blipFill rotWithShape="1">
          <a:blip r:embed="rId6">
            <a:alphaModFix/>
          </a:blip>
          <a:srcRect/>
          <a:stretch/>
        </p:blipFill>
        <p:spPr>
          <a:xfrm>
            <a:off x="571570" y="318144"/>
            <a:ext cx="2361913" cy="915414"/>
          </a:xfrm>
          <a:prstGeom prst="rect">
            <a:avLst/>
          </a:prstGeom>
          <a:noFill/>
          <a:ln>
            <a:noFill/>
          </a:ln>
        </p:spPr>
      </p:pic>
      <p:sp>
        <p:nvSpPr>
          <p:cNvPr id="22" name="Google Shape;22;g113134a0ab3_0_73"/>
          <p:cNvSpPr/>
          <p:nvPr/>
        </p:nvSpPr>
        <p:spPr>
          <a:xfrm>
            <a:off x="10885638" y="4305482"/>
            <a:ext cx="1759800" cy="509100"/>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QXY5TyCUTlo&amp;ab_channel=Uniting" TargetMode="External"/><Relationship Id="rId3" Type="http://schemas.openxmlformats.org/officeDocument/2006/relationships/hyperlink" Target="https://www.youtube.com/watch?v=8HPh4RoV63s&amp;ab_channel=UNICEFEurope%26CentralAsia" TargetMode="External"/><Relationship Id="rId7" Type="http://schemas.openxmlformats.org/officeDocument/2006/relationships/hyperlink" Target="https://www.youtube.com/watch?v=7euYspGvBsY&amp;ab_channel=TeachingsinEducatio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youtube.com/watch?v=sQuM5e0QGLg" TargetMode="External"/><Relationship Id="rId5" Type="http://schemas.openxmlformats.org/officeDocument/2006/relationships/hyperlink" Target="https://www.youtube.com/watch?v=64M6NoFM2RI&amp;ab_channel=DOUGWARE1" TargetMode="External"/><Relationship Id="rId4" Type="http://schemas.openxmlformats.org/officeDocument/2006/relationships/hyperlink" Target="https://www.youtube.com/watch?v=6SnXBKEfr2s&amp;ab_channel=SheenaSihvone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enet.org.uk/resources/docs/Index%20English.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bVdPNWMGyZY" TargetMode="External"/><Relationship Id="rId3" Type="http://schemas.openxmlformats.org/officeDocument/2006/relationships/hyperlink" Target="https://www.youtube.com/watch?v=ZIPsPRaZP6M" TargetMode="External"/><Relationship Id="rId7" Type="http://schemas.openxmlformats.org/officeDocument/2006/relationships/hyperlink" Target="https://www.youtube.com/watch?v=zuoPZkFcLV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youtube.com/watch?v=CtRY_1mZWWg" TargetMode="External"/><Relationship Id="rId5" Type="http://schemas.openxmlformats.org/officeDocument/2006/relationships/hyperlink" Target="https://www.eenet.org.uk/resources/docs/Index%20English.pdf" TargetMode="External"/><Relationship Id="rId4" Type="http://schemas.openxmlformats.org/officeDocument/2006/relationships/hyperlink" Target="https://en.unesco.org/gem-report/report/2020/inclus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p:nvPr/>
        </p:nvSpPr>
        <p:spPr>
          <a:xfrm>
            <a:off x="1441580" y="3388331"/>
            <a:ext cx="913852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ES" sz="2800" b="1" i="0" u="none" strike="noStrike" cap="none" dirty="0">
                <a:solidFill>
                  <a:srgbClr val="EA9139"/>
                </a:solidFill>
                <a:latin typeface="Helvetica Neue"/>
                <a:ea typeface="Helvetica Neue"/>
                <a:cs typeface="Helvetica Neue"/>
                <a:sym typeface="Helvetica Neue"/>
              </a:rPr>
              <a:t>Inclusive </a:t>
            </a:r>
            <a:r>
              <a:rPr lang="es-ES" sz="2800" b="1" i="0" u="none" strike="noStrike" cap="none" dirty="0" err="1">
                <a:solidFill>
                  <a:srgbClr val="EA9139"/>
                </a:solidFill>
                <a:latin typeface="Helvetica Neue"/>
                <a:ea typeface="Helvetica Neue"/>
                <a:cs typeface="Helvetica Neue"/>
                <a:sym typeface="Helvetica Neue"/>
              </a:rPr>
              <a:t>CREAtivity</a:t>
            </a:r>
            <a:r>
              <a:rPr lang="es-ES" sz="2800" b="1" i="0" u="none" strike="noStrike" cap="none">
                <a:solidFill>
                  <a:srgbClr val="EA9139"/>
                </a:solidFill>
                <a:latin typeface="Helvetica Neue"/>
                <a:ea typeface="Helvetica Neue"/>
                <a:cs typeface="Helvetica Neue"/>
                <a:sym typeface="Helvetica Neue"/>
              </a:rPr>
              <a:t> through Educational Artmaking</a:t>
            </a:r>
            <a:endParaRPr sz="2800" b="1" i="0" u="none" strike="noStrike" cap="none">
              <a:solidFill>
                <a:srgbClr val="EA9139"/>
              </a:solidFill>
              <a:latin typeface="Helvetica Neue"/>
              <a:ea typeface="Helvetica Neue"/>
              <a:cs typeface="Helvetica Neue"/>
              <a:sym typeface="Helvetica Neue"/>
            </a:endParaRPr>
          </a:p>
        </p:txBody>
      </p:sp>
      <p:sp>
        <p:nvSpPr>
          <p:cNvPr id="35" name="Google Shape;35;p1"/>
          <p:cNvSpPr/>
          <p:nvPr/>
        </p:nvSpPr>
        <p:spPr>
          <a:xfrm>
            <a:off x="3822004" y="4002318"/>
            <a:ext cx="4547993" cy="505831"/>
          </a:xfrm>
          <a:prstGeom prst="rect">
            <a:avLst/>
          </a:prstGeom>
          <a:noFill/>
          <a:ln>
            <a:noFill/>
          </a:ln>
        </p:spPr>
        <p:txBody>
          <a:bodyPr spcFirstLastPara="1" wrap="square" lIns="91425" tIns="45700" rIns="91425" bIns="45700" anchor="t" anchorCtr="0">
            <a:noAutofit/>
          </a:bodyPr>
          <a:lstStyle/>
          <a:p>
            <a:pPr algn="ctr">
              <a:lnSpc>
                <a:spcPct val="90000"/>
              </a:lnSpc>
              <a:buClr>
                <a:schemeClr val="dk1"/>
              </a:buClr>
              <a:buSzPts val="2000"/>
            </a:pPr>
            <a:r>
              <a:rPr lang="es-ES" sz="2000" b="1" dirty="0">
                <a:solidFill>
                  <a:schemeClr val="dk1"/>
                </a:solidFill>
                <a:latin typeface="Helvetica Neue"/>
                <a:ea typeface="Helvetica Neue"/>
                <a:cs typeface="Helvetica Neue"/>
                <a:sym typeface="Helvetica Neue"/>
              </a:rPr>
              <a:t>TRAINING </a:t>
            </a:r>
            <a:r>
              <a:rPr lang="es-ES" sz="2000" b="1" dirty="0" smtClean="0">
                <a:solidFill>
                  <a:schemeClr val="dk1"/>
                </a:solidFill>
                <a:latin typeface="Helvetica Neue"/>
                <a:ea typeface="Helvetica Neue"/>
                <a:cs typeface="Helvetica Neue"/>
                <a:sym typeface="Helvetica Neue"/>
              </a:rPr>
              <a:t>CURRICULUM</a:t>
            </a:r>
            <a:endParaRPr sz="2000" b="1" i="0" u="none" strike="noStrike" cap="none" dirty="0">
              <a:solidFill>
                <a:schemeClr val="dk1"/>
              </a:solidFill>
              <a:latin typeface="Helvetica Neue"/>
              <a:ea typeface="Helvetica Neue"/>
              <a:cs typeface="Helvetica Neue"/>
              <a:sym typeface="Helvetica Neue"/>
            </a:endParaRPr>
          </a:p>
        </p:txBody>
      </p:sp>
      <p:sp>
        <p:nvSpPr>
          <p:cNvPr id="36" name="Google Shape;36;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project has been funded with the support from the European Union.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sz="1100" b="0" i="0" u="none" strike="noStrike" cap="none">
              <a:solidFill>
                <a:schemeClr val="dk1"/>
              </a:solidFill>
              <a:latin typeface="Times New Roman"/>
              <a:ea typeface="Times New Roman"/>
              <a:cs typeface="Times New Roman"/>
              <a:sym typeface="Times New Roman"/>
            </a:endParaRPr>
          </a:p>
        </p:txBody>
      </p:sp>
      <p:pic>
        <p:nvPicPr>
          <p:cNvPr id="37" name="Google Shape;37;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8" name="Google Shape;38;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1085746b30_0_64"/>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ro-RO" sz="2000" dirty="0" smtClean="0">
                <a:solidFill>
                  <a:srgbClr val="00AEEF"/>
                </a:solidFill>
              </a:rPr>
              <a:t>Domeniile Artistice</a:t>
            </a:r>
            <a:endParaRPr sz="2000" dirty="0">
              <a:solidFill>
                <a:srgbClr val="00AEEF"/>
              </a:solidFill>
            </a:endParaRPr>
          </a:p>
        </p:txBody>
      </p:sp>
      <p:sp>
        <p:nvSpPr>
          <p:cNvPr id="119" name="Google Shape;119;g11085746b30_0_64"/>
          <p:cNvSpPr txBox="1"/>
          <p:nvPr/>
        </p:nvSpPr>
        <p:spPr>
          <a:xfrm>
            <a:off x="722200" y="2313450"/>
            <a:ext cx="10535100" cy="3206938"/>
          </a:xfrm>
          <a:prstGeom prst="rect">
            <a:avLst/>
          </a:prstGeom>
          <a:noFill/>
          <a:ln>
            <a:noFill/>
          </a:ln>
        </p:spPr>
        <p:txBody>
          <a:bodyPr spcFirstLastPara="1" wrap="square" lIns="91425" tIns="91425" rIns="91425" bIns="91425" anchor="t" anchorCtr="0">
            <a:spAutoFit/>
          </a:bodyPr>
          <a:lstStyle/>
          <a:p>
            <a:pPr marL="457200" lvl="0" indent="-330200" algn="l" rtl="0">
              <a:lnSpc>
                <a:spcPct val="107916"/>
              </a:lnSpc>
              <a:spcBef>
                <a:spcPts val="0"/>
              </a:spcBef>
              <a:spcAft>
                <a:spcPts val="0"/>
              </a:spcAft>
              <a:buClr>
                <a:srgbClr val="EC7320"/>
              </a:buClr>
              <a:buSzPts val="1600"/>
              <a:buFont typeface="Arial"/>
              <a:buChar char="❖"/>
            </a:pPr>
            <a:r>
              <a:rPr lang="ro-RO" sz="1600" b="1" i="1" dirty="0" smtClean="0">
                <a:solidFill>
                  <a:srgbClr val="EC7320"/>
                </a:solidFill>
                <a:latin typeface="+mj-lt"/>
                <a:ea typeface="Helvetica Neue"/>
                <a:cs typeface="Helvetica Neue"/>
                <a:sym typeface="Helvetica Neue"/>
              </a:rPr>
              <a:t>Arte frumoase</a:t>
            </a:r>
            <a:r>
              <a:rPr lang="ro-RO" sz="1600" b="1" i="1" dirty="0">
                <a:solidFill>
                  <a:srgbClr val="EC7320"/>
                </a:solidFill>
                <a:latin typeface="+mj-lt"/>
                <a:ea typeface="Helvetica Neue"/>
                <a:cs typeface="Helvetica Neue"/>
                <a:sym typeface="Helvetica Neue"/>
              </a:rPr>
              <a:t>,</a:t>
            </a:r>
            <a:r>
              <a:rPr lang="es-ES" sz="1600" i="1" dirty="0" smtClean="0">
                <a:solidFill>
                  <a:srgbClr val="141414"/>
                </a:solidFill>
                <a:latin typeface="+mj-lt"/>
                <a:ea typeface="Helvetica Neue"/>
                <a:cs typeface="Helvetica Neue"/>
                <a:sym typeface="Helvetica Neue"/>
              </a:rPr>
              <a:t> </a:t>
            </a:r>
            <a:r>
              <a:rPr lang="es-ES" sz="1600" dirty="0" err="1" smtClean="0">
                <a:solidFill>
                  <a:srgbClr val="141414"/>
                </a:solidFill>
                <a:latin typeface="+mj-lt"/>
                <a:ea typeface="Helvetica Neue"/>
                <a:cs typeface="Helvetica Neue"/>
                <a:sym typeface="Helvetica Neue"/>
              </a:rPr>
              <a:t>includ</a:t>
            </a:r>
            <a:r>
              <a:rPr lang="es-ES" sz="1600" dirty="0" smtClean="0">
                <a:solidFill>
                  <a:srgbClr val="141414"/>
                </a:solidFill>
                <a:latin typeface="+mj-lt"/>
                <a:ea typeface="Helvetica Neue"/>
                <a:cs typeface="Helvetica Neue"/>
                <a:sym typeface="Helvetica Neue"/>
              </a:rPr>
              <a:t> </a:t>
            </a:r>
            <a:r>
              <a:rPr lang="es-ES" sz="1600" dirty="0" err="1" smtClean="0">
                <a:solidFill>
                  <a:srgbClr val="141414"/>
                </a:solidFill>
                <a:latin typeface="+mj-lt"/>
                <a:ea typeface="Helvetica Neue"/>
                <a:cs typeface="Helvetica Neue"/>
                <a:sym typeface="Helvetica Neue"/>
              </a:rPr>
              <a:t>desen</a:t>
            </a:r>
            <a:r>
              <a:rPr lang="es-ES" sz="1600" dirty="0" smtClean="0">
                <a:solidFill>
                  <a:srgbClr val="141414"/>
                </a:solidFill>
                <a:latin typeface="+mj-lt"/>
                <a:ea typeface="Helvetica Neue"/>
                <a:cs typeface="Helvetica Neue"/>
                <a:sym typeface="Helvetica Neue"/>
              </a:rPr>
              <a:t>, </a:t>
            </a:r>
            <a:r>
              <a:rPr lang="es-ES" sz="1600" dirty="0" err="1" smtClean="0">
                <a:solidFill>
                  <a:srgbClr val="141414"/>
                </a:solidFill>
                <a:latin typeface="+mj-lt"/>
                <a:ea typeface="Helvetica Neue"/>
                <a:cs typeface="Helvetica Neue"/>
                <a:sym typeface="Helvetica Neue"/>
              </a:rPr>
              <a:t>pictură</a:t>
            </a:r>
            <a:r>
              <a:rPr lang="es-ES" sz="1600" dirty="0" smtClean="0">
                <a:solidFill>
                  <a:srgbClr val="141414"/>
                </a:solidFill>
                <a:latin typeface="+mj-lt"/>
                <a:ea typeface="Helvetica Neue"/>
                <a:cs typeface="Helvetica Neue"/>
                <a:sym typeface="Helvetica Neue"/>
              </a:rPr>
              <a:t>, imprimare, </a:t>
            </a:r>
            <a:r>
              <a:rPr lang="es-ES" sz="1600" dirty="0" err="1" smtClean="0">
                <a:solidFill>
                  <a:srgbClr val="141414"/>
                </a:solidFill>
                <a:latin typeface="+mj-lt"/>
                <a:ea typeface="Helvetica Neue"/>
                <a:cs typeface="Helvetica Neue"/>
                <a:sym typeface="Helvetica Neue"/>
              </a:rPr>
              <a:t>sculptură</a:t>
            </a:r>
            <a:r>
              <a:rPr lang="es-ES" sz="1600" dirty="0" smtClean="0">
                <a:solidFill>
                  <a:srgbClr val="141414"/>
                </a:solidFill>
                <a:latin typeface="+mj-lt"/>
                <a:ea typeface="Helvetica Neue"/>
                <a:cs typeface="Helvetica Neue"/>
                <a:sym typeface="Helvetica Neue"/>
              </a:rPr>
              <a:t>, </a:t>
            </a:r>
            <a:r>
              <a:rPr lang="es-ES" sz="1600" dirty="0" err="1" smtClean="0">
                <a:solidFill>
                  <a:srgbClr val="141414"/>
                </a:solidFill>
                <a:latin typeface="+mj-lt"/>
                <a:ea typeface="Helvetica Neue"/>
                <a:cs typeface="Helvetica Neue"/>
                <a:sym typeface="Helvetica Neue"/>
              </a:rPr>
              <a:t>caligrafie</a:t>
            </a:r>
            <a:r>
              <a:rPr lang="es-ES" sz="1600" dirty="0" smtClean="0">
                <a:solidFill>
                  <a:srgbClr val="141414"/>
                </a:solidFill>
                <a:latin typeface="+mj-lt"/>
                <a:ea typeface="Helvetica Neue"/>
                <a:cs typeface="Helvetica Neue"/>
                <a:sym typeface="Helvetica Neue"/>
              </a:rPr>
              <a:t>. </a:t>
            </a:r>
            <a:endParaRPr sz="1600" dirty="0">
              <a:solidFill>
                <a:srgbClr val="141414"/>
              </a:solidFill>
              <a:latin typeface="+mj-lt"/>
              <a:ea typeface="Helvetica Neue"/>
              <a:cs typeface="Helvetica Neue"/>
              <a:sym typeface="Helvetica Neue"/>
            </a:endParaRPr>
          </a:p>
          <a:p>
            <a:pPr marL="457200" lvl="0" indent="0" algn="l" rtl="0">
              <a:lnSpc>
                <a:spcPct val="107916"/>
              </a:lnSpc>
              <a:spcBef>
                <a:spcPts val="0"/>
              </a:spcBef>
              <a:spcAft>
                <a:spcPts val="0"/>
              </a:spcAft>
              <a:buNone/>
            </a:pPr>
            <a:endParaRPr sz="1600" dirty="0">
              <a:solidFill>
                <a:srgbClr val="141414"/>
              </a:solidFill>
              <a:latin typeface="+mj-lt"/>
              <a:ea typeface="Helvetica Neue"/>
              <a:cs typeface="Helvetica Neue"/>
              <a:sym typeface="Helvetica Neue"/>
            </a:endParaRPr>
          </a:p>
          <a:p>
            <a:pPr marL="457200" lvl="0" indent="-330200" algn="just" rtl="0">
              <a:lnSpc>
                <a:spcPct val="107916"/>
              </a:lnSpc>
              <a:spcBef>
                <a:spcPts val="0"/>
              </a:spcBef>
              <a:spcAft>
                <a:spcPts val="0"/>
              </a:spcAft>
              <a:buClr>
                <a:srgbClr val="EC7320"/>
              </a:buClr>
              <a:buSzPts val="1600"/>
              <a:buFont typeface="Helvetica Neue"/>
              <a:buChar char="❖"/>
            </a:pPr>
            <a:r>
              <a:rPr lang="ro-RO" sz="1600" b="1" dirty="0" smtClean="0">
                <a:solidFill>
                  <a:srgbClr val="EC7320"/>
                </a:solidFill>
                <a:latin typeface="+mj-lt"/>
                <a:ea typeface="Helvetica Neue"/>
                <a:cs typeface="Helvetica Neue"/>
                <a:sym typeface="Helvetica Neue"/>
              </a:rPr>
              <a:t>Arte vizuale</a:t>
            </a:r>
            <a:r>
              <a:rPr lang="es-ES" sz="1600" i="1" dirty="0" smtClean="0">
                <a:solidFill>
                  <a:schemeClr val="dk1"/>
                </a:solidFill>
                <a:latin typeface="+mj-lt"/>
                <a:ea typeface="Helvetica Neue"/>
                <a:cs typeface="Helvetica Neue"/>
                <a:sym typeface="Helvetica Neue"/>
              </a:rPr>
              <a:t>,</a:t>
            </a:r>
            <a:r>
              <a:rPr lang="es-ES" sz="1600" dirty="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include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toate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artele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plastice</a:t>
            </a:r>
            <a:r>
              <a:rPr lang="es-ES" sz="1600" dirty="0" smtClean="0">
                <a:solidFill>
                  <a:schemeClr val="dk1"/>
                </a:solidFill>
                <a:latin typeface="+mj-lt"/>
                <a:ea typeface="Helvetica Neue"/>
                <a:cs typeface="Helvetica Neue"/>
                <a:sym typeface="Helvetica Neue"/>
              </a:rPr>
              <a:t>, </a:t>
            </a:r>
            <a:r>
              <a:rPr lang="ro-RO" sz="1600" dirty="0" smtClean="0">
                <a:solidFill>
                  <a:schemeClr val="dk1"/>
                </a:solidFill>
                <a:latin typeface="+mj-lt"/>
                <a:ea typeface="Helvetica Neue"/>
                <a:cs typeface="Helvetica Neue"/>
                <a:sym typeface="Helvetica Neue"/>
              </a:rPr>
              <a:t>ce contribuie la </a:t>
            </a:r>
            <a:r>
              <a:rPr lang="es-ES" sz="1600" dirty="0" err="1" smtClean="0">
                <a:solidFill>
                  <a:schemeClr val="dk1"/>
                </a:solidFill>
                <a:latin typeface="+mj-lt"/>
                <a:ea typeface="Helvetica Neue"/>
                <a:cs typeface="Helvetica Neue"/>
                <a:sym typeface="Helvetica Neue"/>
              </a:rPr>
              <a:t>noile</a:t>
            </a:r>
            <a:r>
              <a:rPr lang="es-ES" sz="1600" dirty="0" smtClean="0">
                <a:solidFill>
                  <a:schemeClr val="dk1"/>
                </a:solidFill>
                <a:latin typeface="+mj-lt"/>
                <a:ea typeface="Helvetica Neue"/>
                <a:cs typeface="Helvetica Neue"/>
                <a:sym typeface="Helvetica Neue"/>
              </a:rPr>
              <a:t> media, </a:t>
            </a:r>
            <a:r>
              <a:rPr lang="es-ES" sz="1600" dirty="0" err="1" smtClean="0">
                <a:solidFill>
                  <a:schemeClr val="dk1"/>
                </a:solidFill>
                <a:latin typeface="+mj-lt"/>
                <a:ea typeface="Helvetica Neue"/>
                <a:cs typeface="Helvetica Neue"/>
                <a:sym typeface="Helvetica Neue"/>
              </a:rPr>
              <a:t>Fotografie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Arta</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mediului</a:t>
            </a:r>
            <a:r>
              <a:rPr lang="es-ES" sz="1600" dirty="0" smtClean="0">
                <a:solidFill>
                  <a:schemeClr val="dk1"/>
                </a:solidFill>
                <a:latin typeface="+mj-lt"/>
                <a:ea typeface="Helvetica Neue"/>
                <a:cs typeface="Helvetica Neue"/>
                <a:sym typeface="Helvetica Neue"/>
              </a:rPr>
              <a:t>, </a:t>
            </a:r>
            <a:r>
              <a:rPr lang="ro-RO" sz="1600" dirty="0" smtClean="0">
                <a:solidFill>
                  <a:schemeClr val="dk1"/>
                </a:solidFill>
                <a:latin typeface="+mj-lt"/>
                <a:ea typeface="Helvetica Neue"/>
                <a:cs typeface="Helvetica Neue"/>
                <a:sym typeface="Helvetica Neue"/>
              </a:rPr>
              <a:t>Arte </a:t>
            </a:r>
            <a:r>
              <a:rPr lang="es-ES" sz="1600" dirty="0" err="1" smtClean="0">
                <a:solidFill>
                  <a:schemeClr val="dk1"/>
                </a:solidFill>
                <a:latin typeface="+mj-lt"/>
                <a:ea typeface="Helvetica Neue"/>
                <a:cs typeface="Helvetica Neue"/>
                <a:sym typeface="Helvetica Neue"/>
              </a:rPr>
              <a:t>Contemporane</a:t>
            </a:r>
            <a:r>
              <a:rPr lang="es-ES" sz="1600" dirty="0" smtClean="0">
                <a:solidFill>
                  <a:schemeClr val="dk1"/>
                </a:solidFill>
                <a:latin typeface="+mj-lt"/>
                <a:ea typeface="Helvetica Neue"/>
                <a:cs typeface="Helvetica Neue"/>
                <a:sym typeface="Helvetica Neue"/>
              </a:rPr>
              <a:t>.</a:t>
            </a:r>
            <a:endParaRPr sz="1600" dirty="0">
              <a:solidFill>
                <a:schemeClr val="dk1"/>
              </a:solidFill>
              <a:latin typeface="+mj-lt"/>
              <a:ea typeface="Helvetica Neue"/>
              <a:cs typeface="Helvetica Neue"/>
              <a:sym typeface="Helvetica Neue"/>
            </a:endParaRPr>
          </a:p>
          <a:p>
            <a:pPr marL="457200" lvl="0" indent="0" algn="l" rtl="0">
              <a:lnSpc>
                <a:spcPct val="107916"/>
              </a:lnSpc>
              <a:spcBef>
                <a:spcPts val="0"/>
              </a:spcBef>
              <a:spcAft>
                <a:spcPts val="0"/>
              </a:spcAft>
              <a:buNone/>
            </a:pPr>
            <a:r>
              <a:rPr lang="es-ES" sz="1600" dirty="0">
                <a:solidFill>
                  <a:schemeClr val="dk1"/>
                </a:solidFill>
                <a:latin typeface="+mj-lt"/>
                <a:ea typeface="Helvetica Neue"/>
                <a:cs typeface="Helvetica Neue"/>
                <a:sym typeface="Helvetica Neue"/>
              </a:rPr>
              <a:t>  </a:t>
            </a:r>
            <a:endParaRPr sz="1600" dirty="0">
              <a:solidFill>
                <a:schemeClr val="dk1"/>
              </a:solidFill>
              <a:latin typeface="+mj-lt"/>
              <a:ea typeface="Helvetica Neue"/>
              <a:cs typeface="Helvetica Neue"/>
              <a:sym typeface="Helvetica Neue"/>
            </a:endParaRPr>
          </a:p>
          <a:p>
            <a:pPr marL="457200" lvl="0" indent="-330200" algn="just">
              <a:buClr>
                <a:srgbClr val="EC7320"/>
              </a:buClr>
              <a:buSzPts val="1600"/>
              <a:buFont typeface="Helvetica Neue"/>
              <a:buChar char="❖"/>
            </a:pPr>
            <a:r>
              <a:rPr lang="ro-RO" sz="1600" b="1" i="1" dirty="0" smtClean="0">
                <a:solidFill>
                  <a:srgbClr val="EC7320"/>
                </a:solidFill>
                <a:latin typeface="+mj-lt"/>
                <a:ea typeface="Helvetica Neue"/>
                <a:cs typeface="Helvetica Neue"/>
                <a:sym typeface="Helvetica Neue"/>
              </a:rPr>
              <a:t>Arte plastice</a:t>
            </a:r>
            <a:r>
              <a:rPr lang="es-ES" sz="1600" b="1" i="1" dirty="0" smtClean="0">
                <a:solidFill>
                  <a:srgbClr val="EC7320"/>
                </a:solidFill>
                <a:latin typeface="+mj-lt"/>
                <a:ea typeface="Helvetica Neue"/>
                <a:cs typeface="Helvetica Neue"/>
                <a:sym typeface="Helvetica Neue"/>
              </a:rPr>
              <a:t>,</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include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lucrări</a:t>
            </a:r>
            <a:r>
              <a:rPr lang="es-ES" sz="1600" dirty="0" smtClean="0">
                <a:solidFill>
                  <a:schemeClr val="dk1"/>
                </a:solidFill>
                <a:latin typeface="+mj-lt"/>
                <a:ea typeface="Helvetica Neue"/>
                <a:cs typeface="Helvetica Neue"/>
                <a:sym typeface="Helvetica Neue"/>
              </a:rPr>
              <a:t> de </a:t>
            </a:r>
            <a:r>
              <a:rPr lang="es-ES" sz="1600" dirty="0" err="1" smtClean="0">
                <a:solidFill>
                  <a:schemeClr val="dk1"/>
                </a:solidFill>
                <a:latin typeface="+mj-lt"/>
                <a:ea typeface="Helvetica Neue"/>
                <a:cs typeface="Helvetica Neue"/>
                <a:sym typeface="Helvetica Neue"/>
              </a:rPr>
              <a:t>artă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care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sunt</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turnate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și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nu</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neapărat</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obiecte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din</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plastic</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constă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din</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lucrări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tridimensionale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precum</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argilă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tencuială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piatră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metale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lemn</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și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hârtie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origami</a:t>
            </a:r>
            <a:r>
              <a:rPr lang="es-ES" sz="1600" dirty="0" smtClean="0">
                <a:solidFill>
                  <a:schemeClr val="dk1"/>
                </a:solidFill>
                <a:latin typeface="+mj-lt"/>
                <a:ea typeface="Helvetica Neue"/>
                <a:cs typeface="Helvetica Neue"/>
                <a:sym typeface="Helvetica Neue"/>
              </a:rPr>
              <a:t>).</a:t>
            </a:r>
            <a:endParaRPr sz="1600" dirty="0">
              <a:solidFill>
                <a:schemeClr val="dk1"/>
              </a:solidFill>
              <a:latin typeface="+mj-lt"/>
              <a:ea typeface="Helvetica Neue"/>
              <a:cs typeface="Helvetica Neue"/>
              <a:sym typeface="Helvetica Neue"/>
            </a:endParaRPr>
          </a:p>
          <a:p>
            <a:pPr marL="457200" lvl="0" indent="0" algn="just" rtl="0">
              <a:spcBef>
                <a:spcPts val="0"/>
              </a:spcBef>
              <a:spcAft>
                <a:spcPts val="0"/>
              </a:spcAft>
              <a:buNone/>
            </a:pPr>
            <a:endParaRPr sz="1600" dirty="0">
              <a:solidFill>
                <a:schemeClr val="dk1"/>
              </a:solidFill>
              <a:latin typeface="+mj-lt"/>
              <a:ea typeface="Helvetica Neue"/>
              <a:cs typeface="Helvetica Neue"/>
              <a:sym typeface="Helvetica Neue"/>
            </a:endParaRPr>
          </a:p>
          <a:p>
            <a:pPr marL="457200" lvl="0" indent="-330200" algn="just" rtl="0">
              <a:spcBef>
                <a:spcPts val="0"/>
              </a:spcBef>
              <a:spcAft>
                <a:spcPts val="0"/>
              </a:spcAft>
              <a:buClr>
                <a:srgbClr val="EC7320"/>
              </a:buClr>
              <a:buSzPts val="1600"/>
              <a:buFont typeface="Helvetica Neue"/>
              <a:buChar char="❖"/>
            </a:pPr>
            <a:r>
              <a:rPr lang="ro-RO" sz="1600" b="1" i="1" dirty="0" smtClean="0">
                <a:solidFill>
                  <a:srgbClr val="EC7320"/>
                </a:solidFill>
                <a:latin typeface="+mj-lt"/>
                <a:ea typeface="Helvetica Neue"/>
                <a:cs typeface="Helvetica Neue"/>
                <a:sym typeface="Helvetica Neue"/>
              </a:rPr>
              <a:t>Artele spectacolului</a:t>
            </a:r>
            <a:r>
              <a:rPr lang="es-ES" sz="1600" b="1" i="1" dirty="0" smtClean="0">
                <a:solidFill>
                  <a:srgbClr val="EC7320"/>
                </a:solidFill>
                <a:latin typeface="+mj-lt"/>
                <a:ea typeface="Helvetica Neue"/>
                <a:cs typeface="Helvetica Neue"/>
                <a:sym typeface="Helvetica Neue"/>
              </a:rPr>
              <a:t>,</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această</a:t>
            </a:r>
            <a:r>
              <a:rPr lang="es-ES" sz="1600" dirty="0" smtClean="0">
                <a:solidFill>
                  <a:schemeClr val="dk1"/>
                </a:solidFill>
                <a:latin typeface="+mj-lt"/>
                <a:ea typeface="Helvetica Neue"/>
                <a:cs typeface="Helvetica Neue"/>
                <a:sym typeface="Helvetica Neue"/>
              </a:rPr>
              <a:t> clasificare </a:t>
            </a:r>
            <a:r>
              <a:rPr lang="es-ES" sz="1600" dirty="0" err="1" smtClean="0">
                <a:solidFill>
                  <a:schemeClr val="dk1"/>
                </a:solidFill>
                <a:latin typeface="+mj-lt"/>
                <a:ea typeface="Helvetica Neue"/>
                <a:cs typeface="Helvetica Neue"/>
                <a:sym typeface="Helvetica Neue"/>
              </a:rPr>
              <a:t>constă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într</a:t>
            </a:r>
            <a:r>
              <a:rPr lang="es-ES" sz="1600" dirty="0" smtClean="0">
                <a:solidFill>
                  <a:schemeClr val="dk1"/>
                </a:solidFill>
                <a:latin typeface="+mj-lt"/>
                <a:ea typeface="Helvetica Neue"/>
                <a:cs typeface="Helvetica Neue"/>
                <a:sym typeface="Helvetica Neue"/>
              </a:rPr>
              <a:t>-o </a:t>
            </a:r>
            <a:r>
              <a:rPr lang="es-ES" sz="1600" dirty="0" err="1" smtClean="0">
                <a:solidFill>
                  <a:schemeClr val="dk1"/>
                </a:solidFill>
                <a:latin typeface="+mj-lt"/>
                <a:ea typeface="Helvetica Neue"/>
                <a:cs typeface="Helvetica Neue"/>
                <a:sym typeface="Helvetica Neue"/>
              </a:rPr>
              <a:t>formă</a:t>
            </a:r>
            <a:r>
              <a:rPr lang="es-ES" sz="1600" dirty="0" smtClean="0">
                <a:solidFill>
                  <a:schemeClr val="dk1"/>
                </a:solidFill>
                <a:latin typeface="+mj-lt"/>
                <a:ea typeface="Helvetica Neue"/>
                <a:cs typeface="Helvetica Neue"/>
                <a:sym typeface="Helvetica Neue"/>
              </a:rPr>
              <a:t> de </a:t>
            </a:r>
            <a:r>
              <a:rPr lang="es-ES" sz="1600" dirty="0" err="1" smtClean="0">
                <a:solidFill>
                  <a:schemeClr val="dk1"/>
                </a:solidFill>
                <a:latin typeface="+mj-lt"/>
                <a:ea typeface="Helvetica Neue"/>
                <a:cs typeface="Helvetica Neue"/>
                <a:sym typeface="Helvetica Neue"/>
              </a:rPr>
              <a:t>artă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care</a:t>
            </a:r>
            <a:r>
              <a:rPr lang="es-ES" sz="1600" dirty="0" smtClean="0">
                <a:solidFill>
                  <a:schemeClr val="dk1"/>
                </a:solidFill>
                <a:latin typeface="+mj-lt"/>
                <a:ea typeface="Helvetica Neue"/>
                <a:cs typeface="Helvetica Neue"/>
                <a:sym typeface="Helvetica Neue"/>
              </a:rPr>
              <a:t> se </a:t>
            </a:r>
            <a:r>
              <a:rPr lang="es-ES" sz="1600" dirty="0" err="1" smtClean="0">
                <a:solidFill>
                  <a:schemeClr val="dk1"/>
                </a:solidFill>
                <a:latin typeface="+mj-lt"/>
                <a:ea typeface="Helvetica Neue"/>
                <a:cs typeface="Helvetica Neue"/>
                <a:sym typeface="Helvetica Neue"/>
              </a:rPr>
              <a:t>referă</a:t>
            </a:r>
            <a:r>
              <a:rPr lang="es-ES" sz="1600" dirty="0" smtClean="0">
                <a:solidFill>
                  <a:schemeClr val="dk1"/>
                </a:solidFill>
                <a:latin typeface="+mj-lt"/>
                <a:ea typeface="Helvetica Neue"/>
                <a:cs typeface="Helvetica Neue"/>
                <a:sym typeface="Helvetica Neue"/>
              </a:rPr>
              <a:t> la </a:t>
            </a:r>
            <a:r>
              <a:rPr lang="es-ES" sz="1600" dirty="0" err="1" smtClean="0">
                <a:solidFill>
                  <a:schemeClr val="dk1"/>
                </a:solidFill>
                <a:latin typeface="+mj-lt"/>
                <a:ea typeface="Helvetica Neue"/>
                <a:cs typeface="Helvetica Neue"/>
                <a:sym typeface="Helvetica Neue"/>
              </a:rPr>
              <a:t>evenimente</a:t>
            </a:r>
            <a:r>
              <a:rPr lang="es-ES" sz="1600" dirty="0" smtClean="0">
                <a:solidFill>
                  <a:schemeClr val="dk1"/>
                </a:solidFill>
                <a:latin typeface="+mj-lt"/>
                <a:ea typeface="Helvetica Neue"/>
                <a:cs typeface="Helvetica Neue"/>
                <a:sym typeface="Helvetica Neue"/>
              </a:rPr>
              <a:t> de interpretare </a:t>
            </a:r>
            <a:r>
              <a:rPr lang="es-ES" sz="1600" dirty="0" err="1" smtClean="0">
                <a:solidFill>
                  <a:schemeClr val="dk1"/>
                </a:solidFill>
                <a:latin typeface="+mj-lt"/>
                <a:ea typeface="Helvetica Neue"/>
                <a:cs typeface="Helvetica Neue"/>
                <a:sym typeface="Helvetica Neue"/>
              </a:rPr>
              <a:t>publică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care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au</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loc</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în</a:t>
            </a:r>
            <a:r>
              <a:rPr lang="es-ES" sz="1600" dirty="0" smtClean="0">
                <a:solidFill>
                  <a:schemeClr val="dk1"/>
                </a:solidFill>
                <a:latin typeface="+mj-lt"/>
                <a:ea typeface="Helvetica Neue"/>
                <a:cs typeface="Helvetica Neue"/>
                <a:sym typeface="Helvetica Neue"/>
              </a:rPr>
              <a:t> principal </a:t>
            </a:r>
            <a:r>
              <a:rPr lang="es-ES" sz="1600" dirty="0" err="1" smtClean="0">
                <a:solidFill>
                  <a:schemeClr val="dk1"/>
                </a:solidFill>
                <a:latin typeface="+mj-lt"/>
                <a:ea typeface="Helvetica Neue"/>
                <a:cs typeface="Helvetica Neue"/>
                <a:sym typeface="Helvetica Neue"/>
              </a:rPr>
              <a:t>în</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teatru</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arta</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tradițională</a:t>
            </a:r>
            <a:r>
              <a:rPr lang="es-ES" sz="1600" dirty="0" smtClean="0">
                <a:solidFill>
                  <a:schemeClr val="dk1"/>
                </a:solidFill>
                <a:latin typeface="+mj-lt"/>
                <a:ea typeface="Helvetica Neue"/>
                <a:cs typeface="Helvetica Neue"/>
                <a:sym typeface="Helvetica Neue"/>
              </a:rPr>
              <a:t> a </a:t>
            </a:r>
            <a:r>
              <a:rPr lang="es-ES" sz="1600" dirty="0" err="1" smtClean="0">
                <a:solidFill>
                  <a:schemeClr val="dk1"/>
                </a:solidFill>
                <a:latin typeface="+mj-lt"/>
                <a:ea typeface="Helvetica Neue"/>
                <a:cs typeface="Helvetica Neue"/>
                <a:sym typeface="Helvetica Neue"/>
              </a:rPr>
              <a:t>spectacolului</a:t>
            </a:r>
            <a:r>
              <a:rPr lang="es-ES" sz="1600" dirty="0" smtClean="0">
                <a:solidFill>
                  <a:schemeClr val="dk1"/>
                </a:solidFill>
                <a:latin typeface="+mj-lt"/>
                <a:ea typeface="Helvetica Neue"/>
                <a:cs typeface="Helvetica Neue"/>
                <a:sym typeface="Helvetica Neue"/>
              </a:rPr>
              <a:t> – </a:t>
            </a:r>
            <a:r>
              <a:rPr lang="es-ES" sz="1600" dirty="0" err="1" smtClean="0">
                <a:solidFill>
                  <a:schemeClr val="dk1"/>
                </a:solidFill>
                <a:latin typeface="+mj-lt"/>
                <a:ea typeface="Helvetica Neue"/>
                <a:cs typeface="Helvetica Neue"/>
                <a:sym typeface="Helvetica Neue"/>
              </a:rPr>
              <a:t>teatru</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operă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muzică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și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balet</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Arta</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spectacolului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contemporan</a:t>
            </a:r>
            <a:r>
              <a:rPr lang="es-ES" sz="1600" dirty="0" smtClean="0">
                <a:solidFill>
                  <a:schemeClr val="dk1"/>
                </a:solidFill>
                <a:latin typeface="+mj-lt"/>
                <a:ea typeface="Helvetica Neue"/>
                <a:cs typeface="Helvetica Neue"/>
                <a:sym typeface="Helvetica Neue"/>
              </a:rPr>
              <a:t> – </a:t>
            </a:r>
            <a:r>
              <a:rPr lang="es-ES" sz="1600" dirty="0" err="1" smtClean="0">
                <a:solidFill>
                  <a:schemeClr val="dk1"/>
                </a:solidFill>
                <a:latin typeface="+mj-lt"/>
                <a:ea typeface="Helvetica Neue"/>
                <a:cs typeface="Helvetica Neue"/>
                <a:sym typeface="Helvetica Neue"/>
              </a:rPr>
              <a:t>mimă</a:t>
            </a:r>
            <a:r>
              <a:rPr lang="es-ES" sz="1600" dirty="0" smtClean="0">
                <a:solidFill>
                  <a:schemeClr val="dk1"/>
                </a:solidFill>
                <a:latin typeface="+mj-lt"/>
                <a:ea typeface="Helvetica Neue"/>
                <a:cs typeface="Helvetica Neue"/>
                <a:sym typeface="Helvetica Neue"/>
              </a:rPr>
              <a:t>).</a:t>
            </a:r>
            <a:endParaRPr sz="1600" dirty="0">
              <a:solidFill>
                <a:schemeClr val="dk1"/>
              </a:solidFill>
              <a:latin typeface="+mj-lt"/>
              <a:ea typeface="Helvetica Neue"/>
              <a:cs typeface="Helvetica Neue"/>
              <a:sym typeface="Helvetica Neue"/>
            </a:endParaRPr>
          </a:p>
          <a:p>
            <a:pPr marL="457200" lvl="0" indent="0" algn="just" rtl="0">
              <a:spcBef>
                <a:spcPts val="0"/>
              </a:spcBef>
              <a:spcAft>
                <a:spcPts val="0"/>
              </a:spcAft>
              <a:buNone/>
            </a:pPr>
            <a:endParaRPr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1085746b30_0_70"/>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es-ES" sz="2000" dirty="0">
                <a:solidFill>
                  <a:srgbClr val="00AEEF"/>
                </a:solidFill>
              </a:rPr>
              <a:t>UDL </a:t>
            </a:r>
            <a:r>
              <a:rPr lang="es-ES" sz="2000" dirty="0" smtClean="0">
                <a:solidFill>
                  <a:srgbClr val="00AEEF"/>
                </a:solidFill>
              </a:rPr>
              <a:t>(</a:t>
            </a:r>
            <a:r>
              <a:rPr lang="es-ES" sz="2000" dirty="0" err="1" smtClean="0">
                <a:solidFill>
                  <a:srgbClr val="00AEEF"/>
                </a:solidFill>
              </a:rPr>
              <a:t>Design</a:t>
            </a:r>
            <a:r>
              <a:rPr lang="es-ES" sz="2000" dirty="0" smtClean="0">
                <a:solidFill>
                  <a:srgbClr val="00AEEF"/>
                </a:solidFill>
              </a:rPr>
              <a:t> universal </a:t>
            </a:r>
            <a:r>
              <a:rPr lang="es-ES" sz="2000" dirty="0" err="1" smtClean="0">
                <a:solidFill>
                  <a:srgbClr val="00AEEF"/>
                </a:solidFill>
              </a:rPr>
              <a:t>pentru</a:t>
            </a:r>
            <a:r>
              <a:rPr lang="es-ES" sz="2000" dirty="0" smtClean="0">
                <a:solidFill>
                  <a:srgbClr val="00AEEF"/>
                </a:solidFill>
              </a:rPr>
              <a:t> </a:t>
            </a:r>
            <a:r>
              <a:rPr lang="es-ES" sz="2000" dirty="0" err="1" smtClean="0">
                <a:solidFill>
                  <a:srgbClr val="00AEEF"/>
                </a:solidFill>
              </a:rPr>
              <a:t>învățare</a:t>
            </a:r>
            <a:r>
              <a:rPr lang="es-ES" sz="2000" dirty="0" smtClean="0">
                <a:solidFill>
                  <a:srgbClr val="00AEEF"/>
                </a:solidFill>
              </a:rPr>
              <a:t>)</a:t>
            </a:r>
            <a:endParaRPr sz="2000" dirty="0">
              <a:solidFill>
                <a:srgbClr val="00AEEF"/>
              </a:solidFill>
            </a:endParaRPr>
          </a:p>
        </p:txBody>
      </p:sp>
      <p:sp>
        <p:nvSpPr>
          <p:cNvPr id="126" name="Google Shape;126;g11085746b30_0_70"/>
          <p:cNvSpPr txBox="1"/>
          <p:nvPr/>
        </p:nvSpPr>
        <p:spPr>
          <a:xfrm>
            <a:off x="152400" y="1956525"/>
            <a:ext cx="11947800" cy="3139291"/>
          </a:xfrm>
          <a:prstGeom prst="rect">
            <a:avLst/>
          </a:prstGeom>
          <a:noFill/>
          <a:ln>
            <a:noFill/>
          </a:ln>
        </p:spPr>
        <p:txBody>
          <a:bodyPr spcFirstLastPara="1" wrap="square" lIns="91425" tIns="91425" rIns="91425" bIns="91425" anchor="t" anchorCtr="0">
            <a:spAutoFit/>
          </a:bodyPr>
          <a:lstStyle/>
          <a:p>
            <a:pPr marL="457200" lvl="0" indent="0" algn="just" rtl="0">
              <a:spcBef>
                <a:spcPts val="600"/>
              </a:spcBef>
              <a:spcAft>
                <a:spcPts val="0"/>
              </a:spcAft>
              <a:buNone/>
            </a:pPr>
            <a:r>
              <a:rPr lang="es-ES" sz="1800" b="1" dirty="0" err="1" smtClean="0">
                <a:solidFill>
                  <a:schemeClr val="dk1"/>
                </a:solidFill>
                <a:latin typeface="Helvetica Neue"/>
                <a:ea typeface="Helvetica Neue"/>
                <a:cs typeface="Helvetica Neue"/>
                <a:sym typeface="Helvetica Neue"/>
              </a:rPr>
              <a:t>Profesorul</a:t>
            </a:r>
            <a:r>
              <a:rPr lang="es-ES" sz="1800" b="1" dirty="0" smtClean="0">
                <a:solidFill>
                  <a:schemeClr val="dk1"/>
                </a:solidFill>
                <a:latin typeface="Helvetica Neue"/>
                <a:ea typeface="Helvetica Neue"/>
                <a:cs typeface="Helvetica Neue"/>
                <a:sym typeface="Helvetica Neue"/>
              </a:rPr>
              <a:t> </a:t>
            </a:r>
            <a:r>
              <a:rPr lang="es-ES" sz="1800" b="1" dirty="0" err="1" smtClean="0">
                <a:solidFill>
                  <a:schemeClr val="dk1"/>
                </a:solidFill>
                <a:latin typeface="Helvetica Neue"/>
                <a:ea typeface="Helvetica Neue"/>
                <a:cs typeface="Helvetica Neue"/>
                <a:sym typeface="Helvetica Neue"/>
              </a:rPr>
              <a:t>oferă</a:t>
            </a:r>
            <a:r>
              <a:rPr lang="es-ES" sz="1800" b="1" dirty="0" smtClean="0">
                <a:solidFill>
                  <a:schemeClr val="dk1"/>
                </a:solidFill>
                <a:latin typeface="Helvetica Neue"/>
                <a:ea typeface="Helvetica Neue"/>
                <a:cs typeface="Helvetica Neue"/>
                <a:sym typeface="Helvetica Neue"/>
              </a:rPr>
              <a:t>:</a:t>
            </a:r>
            <a:r>
              <a:rPr lang="es-ES" sz="1800" b="1" dirty="0">
                <a:solidFill>
                  <a:schemeClr val="dk1"/>
                </a:solidFill>
                <a:latin typeface="Helvetica Neue"/>
                <a:ea typeface="Helvetica Neue"/>
                <a:cs typeface="Helvetica Neue"/>
                <a:sym typeface="Helvetica Neue"/>
              </a:rPr>
              <a:t>								</a:t>
            </a:r>
            <a:r>
              <a:rPr lang="ro-RO" sz="1800" b="1" dirty="0" smtClean="0">
                <a:solidFill>
                  <a:schemeClr val="dk1"/>
                </a:solidFill>
                <a:latin typeface="Helvetica Neue"/>
                <a:ea typeface="Helvetica Neue"/>
                <a:cs typeface="Helvetica Neue"/>
                <a:sym typeface="Helvetica Neue"/>
              </a:rPr>
              <a:t>Elevii </a:t>
            </a:r>
            <a:r>
              <a:rPr lang="es-ES" sz="1800" b="1" dirty="0" smtClean="0">
                <a:solidFill>
                  <a:schemeClr val="dk1"/>
                </a:solidFill>
                <a:latin typeface="Helvetica Neue"/>
                <a:ea typeface="Helvetica Neue"/>
                <a:cs typeface="Helvetica Neue"/>
                <a:sym typeface="Helvetica Neue"/>
              </a:rPr>
              <a:t>prime</a:t>
            </a:r>
            <a:r>
              <a:rPr lang="ro-RO" sz="1800" b="1" dirty="0" smtClean="0">
                <a:solidFill>
                  <a:schemeClr val="dk1"/>
                </a:solidFill>
                <a:latin typeface="Helvetica Neue"/>
                <a:ea typeface="Helvetica Neue"/>
                <a:cs typeface="Helvetica Neue"/>
                <a:sym typeface="Helvetica Neue"/>
              </a:rPr>
              <a:t>sc</a:t>
            </a:r>
            <a:r>
              <a:rPr lang="es-ES" sz="1800" b="1" dirty="0" smtClean="0">
                <a:solidFill>
                  <a:schemeClr val="dk1"/>
                </a:solidFill>
                <a:latin typeface="Helvetica Neue"/>
                <a:ea typeface="Helvetica Neue"/>
                <a:cs typeface="Helvetica Neue"/>
                <a:sym typeface="Helvetica Neue"/>
              </a:rPr>
              <a:t>:</a:t>
            </a:r>
            <a:r>
              <a:rPr lang="es-ES" sz="1800" b="1" dirty="0">
                <a:solidFill>
                  <a:schemeClr val="dk1"/>
                </a:solidFill>
                <a:latin typeface="Helvetica Neue"/>
                <a:ea typeface="Helvetica Neue"/>
                <a:cs typeface="Helvetica Neue"/>
                <a:sym typeface="Helvetica Neue"/>
              </a:rPr>
              <a:t>	</a:t>
            </a:r>
            <a:r>
              <a:rPr lang="es-ES" sz="1800" dirty="0">
                <a:solidFill>
                  <a:schemeClr val="dk1"/>
                </a:solidFill>
                <a:latin typeface="Helvetica Neue"/>
                <a:ea typeface="Helvetica Neue"/>
                <a:cs typeface="Helvetica Neue"/>
                <a:sym typeface="Helvetica Neue"/>
              </a:rPr>
              <a:t>		</a:t>
            </a:r>
            <a:endParaRPr sz="1800" dirty="0">
              <a:solidFill>
                <a:schemeClr val="dk1"/>
              </a:solidFill>
              <a:latin typeface="Helvetica Neue"/>
              <a:ea typeface="Helvetica Neue"/>
              <a:cs typeface="Helvetica Neue"/>
              <a:sym typeface="Helvetica Neue"/>
            </a:endParaRPr>
          </a:p>
          <a:p>
            <a:pPr marL="457200" lvl="0" indent="0" algn="just" rtl="0">
              <a:spcBef>
                <a:spcPts val="600"/>
              </a:spcBef>
              <a:spcAft>
                <a:spcPts val="0"/>
              </a:spcAft>
              <a:buNone/>
            </a:pPr>
            <a:r>
              <a:rPr lang="es-ES" sz="1800" dirty="0">
                <a:solidFill>
                  <a:schemeClr val="dk1"/>
                </a:solidFill>
                <a:latin typeface="Helvetica Neue"/>
                <a:ea typeface="Helvetica Neue"/>
                <a:cs typeface="Helvetica Neue"/>
                <a:sym typeface="Helvetica Neue"/>
              </a:rPr>
              <a:t>	</a:t>
            </a:r>
            <a:endParaRPr sz="1800" dirty="0">
              <a:solidFill>
                <a:schemeClr val="dk1"/>
              </a:solidFill>
              <a:latin typeface="Helvetica Neue"/>
              <a:ea typeface="Helvetica Neue"/>
              <a:cs typeface="Helvetica Neue"/>
              <a:sym typeface="Helvetica Neue"/>
            </a:endParaRPr>
          </a:p>
          <a:p>
            <a:pPr marL="457200" lvl="0" indent="-330200" algn="just" rtl="0">
              <a:lnSpc>
                <a:spcPct val="150000"/>
              </a:lnSpc>
              <a:spcBef>
                <a:spcPts val="600"/>
              </a:spcBef>
              <a:spcAft>
                <a:spcPts val="0"/>
              </a:spcAft>
              <a:buClr>
                <a:srgbClr val="EC7320"/>
              </a:buClr>
              <a:buSzPts val="1600"/>
              <a:buFont typeface="Helvetica Neue"/>
              <a:buChar char="❖"/>
            </a:pPr>
            <a:r>
              <a:rPr lang="fr-FR" sz="1600" dirty="0" smtClean="0">
                <a:solidFill>
                  <a:schemeClr val="dk1"/>
                </a:solidFill>
                <a:latin typeface="Helvetica Neue"/>
                <a:ea typeface="Helvetica Neue"/>
                <a:cs typeface="Helvetica Neue"/>
                <a:sym typeface="Helvetica Neue"/>
              </a:rPr>
              <a:t>Mai </a:t>
            </a:r>
            <a:r>
              <a:rPr lang="fr-FR" sz="1600" dirty="0" err="1" smtClean="0">
                <a:solidFill>
                  <a:schemeClr val="dk1"/>
                </a:solidFill>
                <a:latin typeface="Helvetica Neue"/>
                <a:ea typeface="Helvetica Neue"/>
                <a:cs typeface="Helvetica Neue"/>
                <a:sym typeface="Helvetica Neue"/>
              </a:rPr>
              <a:t>multe</a:t>
            </a:r>
            <a:r>
              <a:rPr lang="fr-FR" sz="1600" dirty="0" smtClean="0">
                <a:solidFill>
                  <a:schemeClr val="dk1"/>
                </a:solidFill>
                <a:latin typeface="Helvetica Neue"/>
                <a:ea typeface="Helvetica Neue"/>
                <a:cs typeface="Helvetica Neue"/>
                <a:sym typeface="Helvetica Neue"/>
              </a:rPr>
              <a:t> </a:t>
            </a:r>
            <a:r>
              <a:rPr lang="fr-FR" sz="1600" dirty="0" err="1" smtClean="0">
                <a:solidFill>
                  <a:schemeClr val="dk1"/>
                </a:solidFill>
                <a:latin typeface="Helvetica Neue"/>
                <a:ea typeface="Helvetica Neue"/>
                <a:cs typeface="Helvetica Neue"/>
                <a:sym typeface="Helvetica Neue"/>
              </a:rPr>
              <a:t>mijloace</a:t>
            </a:r>
            <a:r>
              <a:rPr lang="fr-FR" sz="1600" dirty="0" smtClean="0">
                <a:solidFill>
                  <a:schemeClr val="dk1"/>
                </a:solidFill>
                <a:latin typeface="Helvetica Neue"/>
                <a:ea typeface="Helvetica Neue"/>
                <a:cs typeface="Helvetica Neue"/>
                <a:sym typeface="Helvetica Neue"/>
              </a:rPr>
              <a:t> de </a:t>
            </a:r>
            <a:r>
              <a:rPr lang="fr-FR" sz="1600" dirty="0" err="1" smtClean="0">
                <a:solidFill>
                  <a:schemeClr val="dk1"/>
                </a:solidFill>
                <a:latin typeface="Helvetica Neue"/>
                <a:ea typeface="Helvetica Neue"/>
                <a:cs typeface="Helvetica Neue"/>
                <a:sym typeface="Helvetica Neue"/>
              </a:rPr>
              <a:t>angajament</a:t>
            </a:r>
            <a:r>
              <a:rPr lang="fr-FR" sz="1600" dirty="0" smtClean="0">
                <a:solidFill>
                  <a:schemeClr val="dk1"/>
                </a:solidFill>
                <a:latin typeface="Helvetica Neue"/>
                <a:ea typeface="Helvetica Neue"/>
                <a:cs typeface="Helvetica Neue"/>
                <a:sym typeface="Helvetica Neue"/>
              </a:rPr>
              <a:t> (DE CE)</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Opțiuni</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pentru</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modul</a:t>
            </a:r>
            <a:r>
              <a:rPr lang="es-ES" sz="1600" dirty="0" smtClean="0">
                <a:solidFill>
                  <a:schemeClr val="dk1"/>
                </a:solidFill>
                <a:latin typeface="Helvetica Neue"/>
                <a:ea typeface="Helvetica Neue"/>
                <a:cs typeface="Helvetica Neue"/>
                <a:sym typeface="Helvetica Neue"/>
              </a:rPr>
              <a:t> de </a:t>
            </a:r>
            <a:r>
              <a:rPr lang="es-ES" sz="1600" dirty="0" err="1" smtClean="0">
                <a:solidFill>
                  <a:schemeClr val="dk1"/>
                </a:solidFill>
                <a:latin typeface="Helvetica Neue"/>
                <a:ea typeface="Helvetica Neue"/>
                <a:cs typeface="Helvetica Neue"/>
                <a:sym typeface="Helvetica Neue"/>
              </a:rPr>
              <a:t>interacțiune</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cu</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subiectul</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și</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interesul</a:t>
            </a:r>
            <a:r>
              <a:rPr lang="es-ES" sz="1600" dirty="0" smtClean="0">
                <a:solidFill>
                  <a:schemeClr val="dk1"/>
                </a:solidFill>
                <a:latin typeface="Helvetica Neue"/>
                <a:ea typeface="Helvetica Neue"/>
                <a:cs typeface="Helvetica Neue"/>
                <a:sym typeface="Helvetica Neue"/>
              </a:rPr>
              <a:t> este </a:t>
            </a:r>
            <a:r>
              <a:rPr lang="es-ES" sz="1600" dirty="0" err="1" smtClean="0">
                <a:solidFill>
                  <a:schemeClr val="dk1"/>
                </a:solidFill>
                <a:latin typeface="Helvetica Neue"/>
                <a:ea typeface="Helvetica Neue"/>
                <a:cs typeface="Helvetica Neue"/>
                <a:sym typeface="Helvetica Neue"/>
              </a:rPr>
              <a:t>activat</a:t>
            </a:r>
            <a:endParaRPr sz="1600" dirty="0">
              <a:solidFill>
                <a:schemeClr val="dk1"/>
              </a:solidFill>
              <a:latin typeface="Helvetica Neue"/>
              <a:ea typeface="Helvetica Neue"/>
              <a:cs typeface="Helvetica Neue"/>
              <a:sym typeface="Helvetica Neue"/>
            </a:endParaRPr>
          </a:p>
          <a:p>
            <a:pPr marL="457200" lvl="0" indent="-330200" algn="just" rtl="0">
              <a:lnSpc>
                <a:spcPct val="150000"/>
              </a:lnSpc>
              <a:spcBef>
                <a:spcPts val="0"/>
              </a:spcBef>
              <a:spcAft>
                <a:spcPts val="0"/>
              </a:spcAft>
              <a:buClr>
                <a:srgbClr val="EC7320"/>
              </a:buClr>
              <a:buSzPts val="1600"/>
              <a:buFont typeface="Helvetica Neue"/>
              <a:buChar char="❖"/>
            </a:pPr>
            <a:r>
              <a:rPr lang="fr-FR" sz="1600" dirty="0" smtClean="0">
                <a:solidFill>
                  <a:schemeClr val="dk1"/>
                </a:solidFill>
                <a:latin typeface="Helvetica Neue"/>
                <a:ea typeface="Helvetica Neue"/>
                <a:cs typeface="Helvetica Neue"/>
                <a:sym typeface="Helvetica Neue"/>
              </a:rPr>
              <a:t>Mai </a:t>
            </a:r>
            <a:r>
              <a:rPr lang="fr-FR" sz="1600" dirty="0" err="1" smtClean="0">
                <a:solidFill>
                  <a:schemeClr val="dk1"/>
                </a:solidFill>
                <a:latin typeface="Helvetica Neue"/>
                <a:ea typeface="Helvetica Neue"/>
                <a:cs typeface="Helvetica Neue"/>
                <a:sym typeface="Helvetica Neue"/>
              </a:rPr>
              <a:t>multe</a:t>
            </a:r>
            <a:r>
              <a:rPr lang="fr-FR" sz="1600" dirty="0" smtClean="0">
                <a:solidFill>
                  <a:schemeClr val="dk1"/>
                </a:solidFill>
                <a:latin typeface="Helvetica Neue"/>
                <a:ea typeface="Helvetica Neue"/>
                <a:cs typeface="Helvetica Neue"/>
                <a:sym typeface="Helvetica Neue"/>
              </a:rPr>
              <a:t> </a:t>
            </a:r>
            <a:r>
              <a:rPr lang="fr-FR" sz="1600" dirty="0" err="1" smtClean="0">
                <a:solidFill>
                  <a:schemeClr val="dk1"/>
                </a:solidFill>
                <a:latin typeface="Helvetica Neue"/>
                <a:ea typeface="Helvetica Neue"/>
                <a:cs typeface="Helvetica Neue"/>
                <a:sym typeface="Helvetica Neue"/>
              </a:rPr>
              <a:t>mijloace</a:t>
            </a:r>
            <a:r>
              <a:rPr lang="fr-FR" sz="1600" dirty="0" smtClean="0">
                <a:solidFill>
                  <a:schemeClr val="dk1"/>
                </a:solidFill>
                <a:latin typeface="Helvetica Neue"/>
                <a:ea typeface="Helvetica Neue"/>
                <a:cs typeface="Helvetica Neue"/>
                <a:sym typeface="Helvetica Neue"/>
              </a:rPr>
              <a:t> de </a:t>
            </a:r>
            <a:r>
              <a:rPr lang="fr-FR" sz="1600" dirty="0" err="1" smtClean="0">
                <a:solidFill>
                  <a:schemeClr val="dk1"/>
                </a:solidFill>
                <a:latin typeface="Helvetica Neue"/>
                <a:ea typeface="Helvetica Neue"/>
                <a:cs typeface="Helvetica Neue"/>
                <a:sym typeface="Helvetica Neue"/>
              </a:rPr>
              <a:t>reprezentare</a:t>
            </a:r>
            <a:r>
              <a:rPr lang="fr-FR" sz="1600" dirty="0" smtClean="0">
                <a:solidFill>
                  <a:schemeClr val="dk1"/>
                </a:solidFill>
                <a:latin typeface="Helvetica Neue"/>
                <a:ea typeface="Helvetica Neue"/>
                <a:cs typeface="Helvetica Neue"/>
                <a:sym typeface="Helvetica Neue"/>
              </a:rPr>
              <a:t> (CE</a:t>
            </a:r>
            <a:r>
              <a:rPr lang="es-ES" sz="1600" dirty="0" smtClean="0">
                <a:solidFill>
                  <a:schemeClr val="dk1"/>
                </a:solidFill>
                <a:latin typeface="Helvetica Neue"/>
                <a:ea typeface="Helvetica Neue"/>
                <a:cs typeface="Helvetica Neue"/>
                <a:sym typeface="Helvetica Neue"/>
              </a:rPr>
              <a:t>) </a:t>
            </a:r>
            <a:r>
              <a:rPr lang="ro-RO"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Opțiuni</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pentru</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modul</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în</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care</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primesc</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informații</a:t>
            </a:r>
            <a:endParaRPr sz="1600" dirty="0">
              <a:solidFill>
                <a:schemeClr val="dk1"/>
              </a:solidFill>
              <a:latin typeface="Helvetica Neue"/>
              <a:ea typeface="Helvetica Neue"/>
              <a:cs typeface="Helvetica Neue"/>
              <a:sym typeface="Helvetica Neue"/>
            </a:endParaRPr>
          </a:p>
          <a:p>
            <a:pPr marL="457200" lvl="0" indent="-330200" algn="just" rtl="0">
              <a:lnSpc>
                <a:spcPct val="150000"/>
              </a:lnSpc>
              <a:spcBef>
                <a:spcPts val="0"/>
              </a:spcBef>
              <a:spcAft>
                <a:spcPts val="0"/>
              </a:spcAft>
              <a:buClr>
                <a:srgbClr val="EC7320"/>
              </a:buClr>
              <a:buSzPts val="1600"/>
              <a:buChar char="❖"/>
            </a:pPr>
            <a:r>
              <a:rPr lang="es-ES" sz="1600" dirty="0" err="1" smtClean="0">
                <a:solidFill>
                  <a:schemeClr val="dk1"/>
                </a:solidFill>
                <a:latin typeface="Helvetica Neue"/>
                <a:ea typeface="Helvetica Neue"/>
                <a:cs typeface="Helvetica Neue"/>
                <a:sym typeface="Helvetica Neue"/>
              </a:rPr>
              <a:t>Mai</a:t>
            </a:r>
            <a:r>
              <a:rPr lang="es-ES" sz="1600" dirty="0" smtClean="0">
                <a:solidFill>
                  <a:schemeClr val="dk1"/>
                </a:solidFill>
                <a:latin typeface="Helvetica Neue"/>
                <a:ea typeface="Helvetica Neue"/>
                <a:cs typeface="Helvetica Neue"/>
                <a:sym typeface="Helvetica Neue"/>
              </a:rPr>
              <a:t> multe </a:t>
            </a:r>
            <a:r>
              <a:rPr lang="es-ES" sz="1600" dirty="0" err="1" smtClean="0">
                <a:solidFill>
                  <a:schemeClr val="dk1"/>
                </a:solidFill>
                <a:latin typeface="Helvetica Neue"/>
                <a:ea typeface="Helvetica Neue"/>
                <a:cs typeface="Helvetica Neue"/>
                <a:sym typeface="Helvetica Neue"/>
              </a:rPr>
              <a:t>mijloace</a:t>
            </a:r>
            <a:r>
              <a:rPr lang="es-ES" sz="1600" dirty="0" smtClean="0">
                <a:solidFill>
                  <a:schemeClr val="dk1"/>
                </a:solidFill>
                <a:latin typeface="Helvetica Neue"/>
                <a:ea typeface="Helvetica Neue"/>
                <a:cs typeface="Helvetica Neue"/>
                <a:sym typeface="Helvetica Neue"/>
              </a:rPr>
              <a:t> de </a:t>
            </a:r>
            <a:r>
              <a:rPr lang="es-ES" sz="1600" dirty="0" err="1" smtClean="0">
                <a:solidFill>
                  <a:schemeClr val="dk1"/>
                </a:solidFill>
                <a:latin typeface="Helvetica Neue"/>
                <a:ea typeface="Helvetica Neue"/>
                <a:cs typeface="Helvetica Neue"/>
                <a:sym typeface="Helvetica Neue"/>
              </a:rPr>
              <a:t>acțiune</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și</a:t>
            </a:r>
            <a:r>
              <a:rPr lang="es-ES" sz="1600" dirty="0" smtClean="0">
                <a:solidFill>
                  <a:schemeClr val="dk1"/>
                </a:solidFill>
                <a:latin typeface="Helvetica Neue"/>
                <a:ea typeface="Helvetica Neue"/>
                <a:cs typeface="Helvetica Neue"/>
                <a:sym typeface="Helvetica Neue"/>
              </a:rPr>
              <a:t> de </a:t>
            </a:r>
            <a:r>
              <a:rPr lang="es-ES" sz="1600" dirty="0" err="1" smtClean="0">
                <a:solidFill>
                  <a:schemeClr val="dk1"/>
                </a:solidFill>
                <a:latin typeface="Helvetica Neue"/>
                <a:ea typeface="Helvetica Neue"/>
                <a:cs typeface="Helvetica Neue"/>
                <a:sym typeface="Helvetica Neue"/>
              </a:rPr>
              <a:t>exprimare</a:t>
            </a:r>
            <a:r>
              <a:rPr lang="es-ES" sz="1600" dirty="0" smtClean="0">
                <a:solidFill>
                  <a:schemeClr val="dk1"/>
                </a:solidFill>
                <a:latin typeface="Helvetica Neue"/>
                <a:ea typeface="Helvetica Neue"/>
                <a:cs typeface="Helvetica Neue"/>
                <a:sym typeface="Helvetica Neue"/>
              </a:rPr>
              <a:t> (CUM) </a:t>
            </a:r>
            <a:r>
              <a:rPr lang="ro-RO"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Opțiuni</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pentru</a:t>
            </a:r>
            <a:r>
              <a:rPr lang="es-ES" sz="1600" dirty="0" smtClean="0">
                <a:solidFill>
                  <a:schemeClr val="dk1"/>
                </a:solidFill>
                <a:latin typeface="Helvetica Neue"/>
                <a:ea typeface="Helvetica Neue"/>
                <a:cs typeface="Helvetica Neue"/>
                <a:sym typeface="Helvetica Neue"/>
              </a:rPr>
              <a:t> a-</a:t>
            </a:r>
            <a:r>
              <a:rPr lang="es-ES" sz="1600" dirty="0" err="1" smtClean="0">
                <a:solidFill>
                  <a:schemeClr val="dk1"/>
                </a:solidFill>
                <a:latin typeface="Helvetica Neue"/>
                <a:ea typeface="Helvetica Neue"/>
                <a:cs typeface="Helvetica Neue"/>
                <a:sym typeface="Helvetica Neue"/>
              </a:rPr>
              <a:t>și</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împărtăși</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ideile</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și</a:t>
            </a:r>
            <a:r>
              <a:rPr lang="es-ES" sz="1600" dirty="0" smtClean="0">
                <a:solidFill>
                  <a:schemeClr val="dk1"/>
                </a:solidFill>
                <a:latin typeface="Helvetica Neue"/>
                <a:ea typeface="Helvetica Neue"/>
                <a:cs typeface="Helvetica Neue"/>
                <a:sym typeface="Helvetica Neue"/>
              </a:rPr>
              <a:t> a se exprima</a:t>
            </a:r>
            <a:endParaRPr sz="1600" dirty="0">
              <a:solidFill>
                <a:schemeClr val="dk1"/>
              </a:solidFill>
              <a:latin typeface="Helvetica Neue"/>
              <a:ea typeface="Helvetica Neue"/>
              <a:cs typeface="Helvetica Neue"/>
              <a:sym typeface="Helvetica Neue"/>
            </a:endParaRPr>
          </a:p>
          <a:p>
            <a:pPr marL="0" lvl="0" indent="0" algn="just" rtl="0">
              <a:spcBef>
                <a:spcPts val="0"/>
              </a:spcBef>
              <a:spcAft>
                <a:spcPts val="0"/>
              </a:spcAft>
              <a:buNone/>
            </a:pPr>
            <a:endParaRPr sz="1600" dirty="0">
              <a:solidFill>
                <a:schemeClr val="dk1"/>
              </a:solidFill>
            </a:endParaRPr>
          </a:p>
          <a:p>
            <a:pPr marL="0" lvl="0" indent="0" algn="just" rtl="0">
              <a:spcBef>
                <a:spcPts val="0"/>
              </a:spcBef>
              <a:spcAft>
                <a:spcPts val="0"/>
              </a:spcAft>
              <a:buNone/>
            </a:pPr>
            <a:endParaRPr sz="1700" dirty="0">
              <a:solidFill>
                <a:schemeClr val="dk1"/>
              </a:solidFill>
            </a:endParaRPr>
          </a:p>
          <a:p>
            <a:pPr marL="0" lvl="0" indent="0" algn="just" rtl="0">
              <a:spcBef>
                <a:spcPts val="0"/>
              </a:spcBef>
              <a:spcAft>
                <a:spcPts val="0"/>
              </a:spcAft>
              <a:buClr>
                <a:schemeClr val="dk1"/>
              </a:buClr>
              <a:buSzPts val="1100"/>
              <a:buFont typeface="Arial"/>
              <a:buNone/>
            </a:pPr>
            <a:endParaRPr sz="1800" dirty="0">
              <a:solidFill>
                <a:schemeClr val="dk1"/>
              </a:solidFill>
            </a:endParaRPr>
          </a:p>
        </p:txBody>
      </p:sp>
      <p:sp>
        <p:nvSpPr>
          <p:cNvPr id="127" name="Google Shape;127;g11085746b30_0_70"/>
          <p:cNvSpPr/>
          <p:nvPr/>
        </p:nvSpPr>
        <p:spPr>
          <a:xfrm>
            <a:off x="4598712" y="3189734"/>
            <a:ext cx="660450" cy="223334"/>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g11085746b30_0_70"/>
          <p:cNvSpPr/>
          <p:nvPr/>
        </p:nvSpPr>
        <p:spPr>
          <a:xfrm>
            <a:off x="4341862" y="3559946"/>
            <a:ext cx="587075" cy="225432"/>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g11085746b30_0_70"/>
          <p:cNvSpPr/>
          <p:nvPr/>
        </p:nvSpPr>
        <p:spPr>
          <a:xfrm>
            <a:off x="5564425" y="3921138"/>
            <a:ext cx="607775" cy="236037"/>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g11085746b30_0_70"/>
          <p:cNvPicPr preferRelativeResize="0"/>
          <p:nvPr/>
        </p:nvPicPr>
        <p:blipFill rotWithShape="1">
          <a:blip r:embed="rId3">
            <a:alphaModFix/>
          </a:blip>
          <a:srcRect l="26847" t="28903" r="28650" b="17848"/>
          <a:stretch/>
        </p:blipFill>
        <p:spPr>
          <a:xfrm>
            <a:off x="1543822" y="4304087"/>
            <a:ext cx="1964853" cy="1188205"/>
          </a:xfrm>
          <a:prstGeom prst="rect">
            <a:avLst/>
          </a:prstGeom>
          <a:noFill/>
          <a:ln>
            <a:noFill/>
          </a:ln>
        </p:spPr>
      </p:pic>
      <p:sp>
        <p:nvSpPr>
          <p:cNvPr id="132" name="Google Shape;132;g11085746b30_0_70"/>
          <p:cNvSpPr txBox="1"/>
          <p:nvPr/>
        </p:nvSpPr>
        <p:spPr>
          <a:xfrm>
            <a:off x="3508675" y="4580646"/>
            <a:ext cx="66927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600" dirty="0" err="1" smtClean="0">
                <a:latin typeface="Helvetica Neue"/>
                <a:ea typeface="Helvetica Neue"/>
                <a:cs typeface="Helvetica Neue"/>
                <a:sym typeface="Helvetica Neue"/>
              </a:rPr>
              <a:t>Vă</a:t>
            </a:r>
            <a:r>
              <a:rPr lang="es-ES" sz="1600" dirty="0" smtClean="0">
                <a:latin typeface="Helvetica Neue"/>
                <a:ea typeface="Helvetica Neue"/>
                <a:cs typeface="Helvetica Neue"/>
                <a:sym typeface="Helvetica Neue"/>
              </a:rPr>
              <a:t> </a:t>
            </a:r>
            <a:r>
              <a:rPr lang="es-ES" sz="1600" dirty="0" err="1" smtClean="0">
                <a:latin typeface="Helvetica Neue"/>
                <a:ea typeface="Helvetica Neue"/>
                <a:cs typeface="Helvetica Neue"/>
                <a:sym typeface="Helvetica Neue"/>
              </a:rPr>
              <a:t>puteți</a:t>
            </a:r>
            <a:r>
              <a:rPr lang="es-ES" sz="1600" dirty="0" smtClean="0">
                <a:latin typeface="Helvetica Neue"/>
                <a:ea typeface="Helvetica Neue"/>
                <a:cs typeface="Helvetica Neue"/>
                <a:sym typeface="Helvetica Neue"/>
              </a:rPr>
              <a:t> </a:t>
            </a:r>
            <a:r>
              <a:rPr lang="es-ES" sz="1600" dirty="0" err="1" smtClean="0">
                <a:latin typeface="Helvetica Neue"/>
                <a:ea typeface="Helvetica Neue"/>
                <a:cs typeface="Helvetica Neue"/>
                <a:sym typeface="Helvetica Neue"/>
              </a:rPr>
              <a:t>gândi</a:t>
            </a:r>
            <a:r>
              <a:rPr lang="es-ES" sz="1600" dirty="0" smtClean="0">
                <a:latin typeface="Helvetica Neue"/>
                <a:ea typeface="Helvetica Neue"/>
                <a:cs typeface="Helvetica Neue"/>
                <a:sym typeface="Helvetica Neue"/>
              </a:rPr>
              <a:t> la </a:t>
            </a:r>
            <a:r>
              <a:rPr lang="es-ES" sz="1600" dirty="0" err="1" smtClean="0">
                <a:latin typeface="Helvetica Neue"/>
                <a:ea typeface="Helvetica Neue"/>
                <a:cs typeface="Helvetica Neue"/>
                <a:sym typeface="Helvetica Neue"/>
              </a:rPr>
              <a:t>exemple</a:t>
            </a:r>
            <a:r>
              <a:rPr lang="es-ES" sz="1600" dirty="0" smtClean="0">
                <a:latin typeface="Helvetica Neue"/>
                <a:ea typeface="Helvetica Neue"/>
                <a:cs typeface="Helvetica Neue"/>
                <a:sym typeface="Helvetica Neue"/>
              </a:rPr>
              <a:t> </a:t>
            </a:r>
            <a:r>
              <a:rPr lang="es-ES" sz="1600" dirty="0" err="1" smtClean="0">
                <a:latin typeface="Helvetica Neue"/>
                <a:ea typeface="Helvetica Neue"/>
                <a:cs typeface="Helvetica Neue"/>
                <a:sym typeface="Helvetica Neue"/>
              </a:rPr>
              <a:t>pentru</a:t>
            </a:r>
            <a:r>
              <a:rPr lang="es-ES" sz="1600" dirty="0" smtClean="0">
                <a:latin typeface="Helvetica Neue"/>
                <a:ea typeface="Helvetica Neue"/>
                <a:cs typeface="Helvetica Neue"/>
                <a:sym typeface="Helvetica Neue"/>
              </a:rPr>
              <a:t> </a:t>
            </a:r>
            <a:r>
              <a:rPr lang="es-ES" sz="1600" dirty="0" err="1" smtClean="0">
                <a:latin typeface="Helvetica Neue"/>
                <a:ea typeface="Helvetica Neue"/>
                <a:cs typeface="Helvetica Neue"/>
                <a:sym typeface="Helvetica Neue"/>
              </a:rPr>
              <a:t>fiecare</a:t>
            </a:r>
            <a:r>
              <a:rPr lang="es-ES" sz="1600" dirty="0" smtClean="0">
                <a:latin typeface="Helvetica Neue"/>
                <a:ea typeface="Helvetica Neue"/>
                <a:cs typeface="Helvetica Neue"/>
                <a:sym typeface="Helvetica Neue"/>
              </a:rPr>
              <a:t> </a:t>
            </a:r>
            <a:r>
              <a:rPr lang="es-ES" sz="1600" dirty="0" err="1" smtClean="0">
                <a:latin typeface="Helvetica Neue"/>
                <a:ea typeface="Helvetica Neue"/>
                <a:cs typeface="Helvetica Neue"/>
                <a:sym typeface="Helvetica Neue"/>
              </a:rPr>
              <a:t>dintre</a:t>
            </a:r>
            <a:r>
              <a:rPr lang="es-ES" sz="1600" dirty="0" smtClean="0">
                <a:latin typeface="Helvetica Neue"/>
                <a:ea typeface="Helvetica Neue"/>
                <a:cs typeface="Helvetica Neue"/>
                <a:sym typeface="Helvetica Neue"/>
              </a:rPr>
              <a:t> </a:t>
            </a:r>
            <a:r>
              <a:rPr lang="es-ES" sz="1600" dirty="0" err="1" smtClean="0">
                <a:latin typeface="Helvetica Neue"/>
                <a:ea typeface="Helvetica Neue"/>
                <a:cs typeface="Helvetica Neue"/>
                <a:sym typeface="Helvetica Neue"/>
              </a:rPr>
              <a:t>aceste</a:t>
            </a:r>
            <a:r>
              <a:rPr lang="es-ES" sz="1600" dirty="0" smtClean="0">
                <a:latin typeface="Helvetica Neue"/>
                <a:ea typeface="Helvetica Neue"/>
                <a:cs typeface="Helvetica Neue"/>
                <a:sym typeface="Helvetica Neue"/>
              </a:rPr>
              <a:t>? </a:t>
            </a:r>
            <a:endParaRPr sz="1600" dirty="0">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1085746b30_0_76"/>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Clr>
                <a:schemeClr val="dk1"/>
              </a:buClr>
              <a:buSzPts val="1100"/>
              <a:buFont typeface="Arial"/>
              <a:buNone/>
            </a:pPr>
            <a:r>
              <a:rPr lang="es-ES" sz="4400" dirty="0" err="1" smtClean="0"/>
              <a:t>Curriculum-ul</a:t>
            </a:r>
            <a:r>
              <a:rPr lang="es-ES" sz="4400" dirty="0" smtClean="0"/>
              <a:t> </a:t>
            </a:r>
            <a:r>
              <a:rPr lang="es-ES" sz="4400" dirty="0" err="1" smtClean="0"/>
              <a:t>InCrea</a:t>
            </a:r>
            <a:r>
              <a:rPr lang="es-ES" sz="4400" dirty="0" smtClean="0"/>
              <a:t>+</a:t>
            </a:r>
            <a:endParaRPr sz="1600" dirty="0">
              <a:solidFill>
                <a:srgbClr val="00AEEF"/>
              </a:solidFill>
            </a:endParaRPr>
          </a:p>
        </p:txBody>
      </p:sp>
      <p:graphicFrame>
        <p:nvGraphicFramePr>
          <p:cNvPr id="139" name="Google Shape;139;g11085746b30_0_76"/>
          <p:cNvGraphicFramePr/>
          <p:nvPr>
            <p:extLst>
              <p:ext uri="{D42A27DB-BD31-4B8C-83A1-F6EECF244321}">
                <p14:modId xmlns:p14="http://schemas.microsoft.com/office/powerpoint/2010/main" val="3726285202"/>
              </p:ext>
            </p:extLst>
          </p:nvPr>
        </p:nvGraphicFramePr>
        <p:xfrm>
          <a:off x="271304" y="1317519"/>
          <a:ext cx="11544300" cy="4785325"/>
        </p:xfrm>
        <a:graphic>
          <a:graphicData uri="http://schemas.openxmlformats.org/drawingml/2006/table">
            <a:tbl>
              <a:tblPr>
                <a:noFill/>
                <a:tableStyleId>{30D45DE1-9F11-4417-90DD-198FCBD81733}</a:tableStyleId>
              </a:tblPr>
              <a:tblGrid>
                <a:gridCol w="3848100"/>
                <a:gridCol w="3848100"/>
                <a:gridCol w="3848100"/>
              </a:tblGrid>
              <a:tr h="4785325">
                <a:tc>
                  <a:txBody>
                    <a:bodyPr/>
                    <a:lstStyle/>
                    <a:p>
                      <a:pPr marL="0" lvl="0" indent="0" algn="just" rtl="0">
                        <a:spcBef>
                          <a:spcPts val="1000"/>
                        </a:spcBef>
                        <a:spcAft>
                          <a:spcPts val="0"/>
                        </a:spcAft>
                        <a:buClr>
                          <a:schemeClr val="dk1"/>
                        </a:buClr>
                        <a:buSzPts val="1100"/>
                        <a:buFont typeface="Arial"/>
                        <a:buNone/>
                      </a:pPr>
                      <a:r>
                        <a:rPr lang="es-ES" b="1" dirty="0" err="1" smtClean="0">
                          <a:solidFill>
                            <a:srgbClr val="EC7320"/>
                          </a:solidFill>
                          <a:latin typeface="Helvetica Neue"/>
                          <a:ea typeface="Helvetica Neue"/>
                          <a:cs typeface="Helvetica Neue"/>
                          <a:sym typeface="Helvetica Neue"/>
                        </a:rPr>
                        <a:t>Structur</a:t>
                      </a:r>
                      <a:r>
                        <a:rPr lang="ro-RO" b="1" dirty="0" smtClean="0">
                          <a:solidFill>
                            <a:srgbClr val="EC7320"/>
                          </a:solidFill>
                          <a:latin typeface="Helvetica Neue"/>
                          <a:ea typeface="Helvetica Neue"/>
                          <a:cs typeface="Helvetica Neue"/>
                          <a:sym typeface="Helvetica Neue"/>
                        </a:rPr>
                        <a:t>ă</a:t>
                      </a:r>
                      <a:endParaRPr sz="1300" dirty="0">
                        <a:solidFill>
                          <a:schemeClr val="dk1"/>
                        </a:solidFill>
                        <a:latin typeface="Helvetica Neue"/>
                        <a:ea typeface="Helvetica Neue"/>
                        <a:cs typeface="Helvetica Neue"/>
                        <a:sym typeface="Helvetica Neue"/>
                      </a:endParaRPr>
                    </a:p>
                    <a:p>
                      <a:pPr marL="0" lvl="0" indent="0" algn="just" rtl="0">
                        <a:spcBef>
                          <a:spcPts val="1000"/>
                        </a:spcBef>
                        <a:spcAft>
                          <a:spcPts val="0"/>
                        </a:spcAft>
                        <a:buClr>
                          <a:schemeClr val="dk1"/>
                        </a:buClr>
                        <a:buSzPts val="1100"/>
                        <a:buFont typeface="Arial"/>
                        <a:buNone/>
                      </a:pPr>
                      <a:r>
                        <a:rPr lang="es-ES" sz="1300" dirty="0" smtClean="0">
                          <a:solidFill>
                            <a:schemeClr val="dk1"/>
                          </a:solidFill>
                          <a:latin typeface="Helvetica Neue"/>
                          <a:ea typeface="Helvetica Neue"/>
                          <a:cs typeface="Helvetica Neue"/>
                          <a:sym typeface="Helvetica Neue"/>
                        </a:rPr>
                        <a:t>Au </a:t>
                      </a:r>
                      <a:r>
                        <a:rPr lang="es-ES" sz="1300" dirty="0" err="1" smtClean="0">
                          <a:solidFill>
                            <a:schemeClr val="dk1"/>
                          </a:solidFill>
                          <a:latin typeface="Helvetica Neue"/>
                          <a:ea typeface="Helvetica Neue"/>
                          <a:cs typeface="Helvetica Neue"/>
                          <a:sym typeface="Helvetica Neue"/>
                        </a:rPr>
                        <a:t>fost</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dezvoltate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activități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axate</a:t>
                      </a:r>
                      <a:r>
                        <a:rPr lang="es-ES" sz="1300" dirty="0" smtClean="0">
                          <a:solidFill>
                            <a:schemeClr val="dk1"/>
                          </a:solidFill>
                          <a:latin typeface="Helvetica Neue"/>
                          <a:ea typeface="Helvetica Neue"/>
                          <a:cs typeface="Helvetica Neue"/>
                          <a:sym typeface="Helvetica Neue"/>
                        </a:rPr>
                        <a:t> pe </a:t>
                      </a:r>
                      <a:r>
                        <a:rPr lang="es-ES" sz="1300" dirty="0" err="1" smtClean="0">
                          <a:solidFill>
                            <a:schemeClr val="dk1"/>
                          </a:solidFill>
                          <a:latin typeface="Helvetica Neue"/>
                          <a:ea typeface="Helvetica Neue"/>
                          <a:cs typeface="Helvetica Neue"/>
                          <a:sym typeface="Helvetica Neue"/>
                        </a:rPr>
                        <a:t>provocările</a:t>
                      </a:r>
                      <a:r>
                        <a:rPr lang="es-ES" sz="1300" dirty="0" smtClean="0">
                          <a:solidFill>
                            <a:schemeClr val="dk1"/>
                          </a:solidFill>
                          <a:latin typeface="Helvetica Neue"/>
                          <a:ea typeface="Helvetica Neue"/>
                          <a:cs typeface="Helvetica Neue"/>
                          <a:sym typeface="Helvetica Neue"/>
                        </a:rPr>
                        <a:t> la </a:t>
                      </a:r>
                      <a:r>
                        <a:rPr lang="es-ES" sz="1300" dirty="0" err="1" smtClean="0">
                          <a:solidFill>
                            <a:schemeClr val="dk1"/>
                          </a:solidFill>
                          <a:latin typeface="Helvetica Neue"/>
                          <a:ea typeface="Helvetica Neue"/>
                          <a:cs typeface="Helvetica Neue"/>
                          <a:sym typeface="Helvetica Neue"/>
                        </a:rPr>
                        <a:t>adresa</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incluziunii</a:t>
                      </a:r>
                      <a:r>
                        <a:rPr lang="es-ES" sz="1300" dirty="0" smtClean="0">
                          <a:solidFill>
                            <a:schemeClr val="dk1"/>
                          </a:solidFill>
                          <a:latin typeface="Helvetica Neue"/>
                          <a:ea typeface="Helvetica Neue"/>
                          <a:cs typeface="Helvetica Neue"/>
                          <a:sym typeface="Helvetica Neue"/>
                        </a:rPr>
                        <a:t>. </a:t>
                      </a:r>
                      <a:endParaRPr lang="ro-RO" sz="1300" dirty="0" smtClean="0">
                        <a:solidFill>
                          <a:schemeClr val="dk1"/>
                        </a:solidFill>
                        <a:latin typeface="Helvetica Neue"/>
                        <a:ea typeface="Helvetica Neue"/>
                        <a:cs typeface="Helvetica Neue"/>
                        <a:sym typeface="Helvetica Neue"/>
                      </a:endParaRPr>
                    </a:p>
                    <a:p>
                      <a:pPr marL="0" lvl="0" indent="0" algn="just" rtl="0">
                        <a:spcBef>
                          <a:spcPts val="1000"/>
                        </a:spcBef>
                        <a:spcAft>
                          <a:spcPts val="0"/>
                        </a:spcAft>
                        <a:buClr>
                          <a:schemeClr val="dk1"/>
                        </a:buClr>
                        <a:buSzPts val="1100"/>
                        <a:buFont typeface="Arial"/>
                        <a:buNone/>
                      </a:pPr>
                      <a:r>
                        <a:rPr lang="es-ES" sz="1300" dirty="0" err="1" smtClean="0">
                          <a:solidFill>
                            <a:schemeClr val="dk1"/>
                          </a:solidFill>
                          <a:latin typeface="Helvetica Neue"/>
                          <a:ea typeface="Helvetica Neue"/>
                          <a:cs typeface="Helvetica Neue"/>
                          <a:sym typeface="Helvetica Neue"/>
                        </a:rPr>
                        <a:t>În</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cadrul</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fiecărei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provocări</a:t>
                      </a:r>
                      <a:r>
                        <a:rPr lang="es-ES" sz="1300" dirty="0" smtClean="0">
                          <a:solidFill>
                            <a:schemeClr val="dk1"/>
                          </a:solidFill>
                          <a:latin typeface="Helvetica Neue"/>
                          <a:ea typeface="Helvetica Neue"/>
                          <a:cs typeface="Helvetica Neue"/>
                          <a:sym typeface="Helvetica Neue"/>
                        </a:rPr>
                        <a:t> la </a:t>
                      </a:r>
                      <a:r>
                        <a:rPr lang="es-ES" sz="1300" dirty="0" err="1" smtClean="0">
                          <a:solidFill>
                            <a:schemeClr val="dk1"/>
                          </a:solidFill>
                          <a:latin typeface="Helvetica Neue"/>
                          <a:ea typeface="Helvetica Neue"/>
                          <a:cs typeface="Helvetica Neue"/>
                          <a:sym typeface="Helvetica Neue"/>
                        </a:rPr>
                        <a:t>incluziune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există</a:t>
                      </a:r>
                      <a:r>
                        <a:rPr lang="es-ES" sz="1300" dirty="0" smtClean="0">
                          <a:solidFill>
                            <a:schemeClr val="dk1"/>
                          </a:solidFill>
                          <a:latin typeface="Helvetica Neue"/>
                          <a:ea typeface="Helvetica Neue"/>
                          <a:cs typeface="Helvetica Neue"/>
                          <a:sym typeface="Helvetica Neue"/>
                        </a:rPr>
                        <a:t> o serie de </a:t>
                      </a:r>
                      <a:r>
                        <a:rPr lang="es-ES" sz="1300" dirty="0" err="1" smtClean="0">
                          <a:solidFill>
                            <a:schemeClr val="dk1"/>
                          </a:solidFill>
                          <a:latin typeface="Helvetica Neue"/>
                          <a:ea typeface="Helvetica Neue"/>
                          <a:cs typeface="Helvetica Neue"/>
                          <a:sym typeface="Helvetica Neue"/>
                        </a:rPr>
                        <a:t>activități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implementate</a:t>
                      </a:r>
                      <a:r>
                        <a:rPr lang="ro-RO" sz="1300" dirty="0" smtClean="0">
                          <a:solidFill>
                            <a:schemeClr val="dk1"/>
                          </a:solidFill>
                          <a:latin typeface="Helvetica Neue"/>
                          <a:ea typeface="Helvetica Neue"/>
                          <a:cs typeface="Helvetica Neue"/>
                          <a:sym typeface="Helvetica Neue"/>
                        </a:rPr>
                        <a:t>,</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prin</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intermediul</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unuia</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dintre</a:t>
                      </a:r>
                      <a:r>
                        <a:rPr lang="es-ES" sz="1300" dirty="0" smtClean="0">
                          <a:solidFill>
                            <a:schemeClr val="dk1"/>
                          </a:solidFill>
                          <a:latin typeface="Helvetica Neue"/>
                          <a:ea typeface="Helvetica Neue"/>
                          <a:cs typeface="Helvetica Neue"/>
                          <a:sym typeface="Helvetica Neue"/>
                        </a:rPr>
                        <a:t> cele 4 </a:t>
                      </a:r>
                      <a:r>
                        <a:rPr lang="es-ES" sz="1300" dirty="0" err="1" smtClean="0">
                          <a:solidFill>
                            <a:schemeClr val="dk1"/>
                          </a:solidFill>
                          <a:latin typeface="Helvetica Neue"/>
                          <a:ea typeface="Helvetica Neue"/>
                          <a:cs typeface="Helvetica Neue"/>
                          <a:sym typeface="Helvetica Neue"/>
                        </a:rPr>
                        <a:t>tipuri</a:t>
                      </a:r>
                      <a:r>
                        <a:rPr lang="es-ES" sz="1300" dirty="0" smtClean="0">
                          <a:solidFill>
                            <a:schemeClr val="dk1"/>
                          </a:solidFill>
                          <a:latin typeface="Helvetica Neue"/>
                          <a:ea typeface="Helvetica Neue"/>
                          <a:cs typeface="Helvetica Neue"/>
                          <a:sym typeface="Helvetica Neue"/>
                        </a:rPr>
                        <a:t> de </a:t>
                      </a:r>
                      <a:r>
                        <a:rPr lang="es-ES" sz="1300" dirty="0" err="1" smtClean="0">
                          <a:solidFill>
                            <a:schemeClr val="dk1"/>
                          </a:solidFill>
                          <a:latin typeface="Helvetica Neue"/>
                          <a:ea typeface="Helvetica Neue"/>
                          <a:cs typeface="Helvetica Neue"/>
                          <a:sym typeface="Helvetica Neue"/>
                        </a:rPr>
                        <a:t>exprimare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artistică</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care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abordează</a:t>
                      </a:r>
                      <a:r>
                        <a:rPr lang="es-ES" sz="1300" dirty="0" smtClean="0">
                          <a:solidFill>
                            <a:schemeClr val="dk1"/>
                          </a:solidFill>
                          <a:latin typeface="Helvetica Neue"/>
                          <a:ea typeface="Helvetica Neue"/>
                          <a:cs typeface="Helvetica Neue"/>
                          <a:sym typeface="Helvetica Neue"/>
                        </a:rPr>
                        <a:t>, de </a:t>
                      </a:r>
                      <a:r>
                        <a:rPr lang="es-ES" sz="1300" dirty="0" err="1" smtClean="0">
                          <a:solidFill>
                            <a:schemeClr val="dk1"/>
                          </a:solidFill>
                          <a:latin typeface="Helvetica Neue"/>
                          <a:ea typeface="Helvetica Neue"/>
                          <a:cs typeface="Helvetica Neue"/>
                          <a:sym typeface="Helvetica Neue"/>
                        </a:rPr>
                        <a:t>asemenea</a:t>
                      </a:r>
                      <a:r>
                        <a:rPr lang="es-ES" sz="1300" dirty="0" smtClean="0">
                          <a:solidFill>
                            <a:schemeClr val="dk1"/>
                          </a:solidFill>
                          <a:latin typeface="Helvetica Neue"/>
                          <a:ea typeface="Helvetica Neue"/>
                          <a:cs typeface="Helvetica Neue"/>
                          <a:sym typeface="Helvetica Neue"/>
                        </a:rPr>
                        <a:t>, o </a:t>
                      </a:r>
                      <a:r>
                        <a:rPr lang="es-ES" sz="1300" dirty="0" err="1" smtClean="0">
                          <a:solidFill>
                            <a:schemeClr val="dk1"/>
                          </a:solidFill>
                          <a:latin typeface="Helvetica Neue"/>
                          <a:ea typeface="Helvetica Neue"/>
                          <a:cs typeface="Helvetica Neue"/>
                          <a:sym typeface="Helvetica Neue"/>
                        </a:rPr>
                        <a:t>abilitate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relevantă</a:t>
                      </a:r>
                      <a:r>
                        <a:rPr lang="es-ES" sz="1300" dirty="0" smtClean="0">
                          <a:solidFill>
                            <a:schemeClr val="dk1"/>
                          </a:solidFill>
                          <a:latin typeface="Helvetica Neue"/>
                          <a:ea typeface="Helvetica Neue"/>
                          <a:cs typeface="Helvetica Neue"/>
                          <a:sym typeface="Helvetica Neue"/>
                        </a:rPr>
                        <a:t> a </a:t>
                      </a:r>
                      <a:r>
                        <a:rPr lang="es-ES" sz="1300" dirty="0" err="1" smtClean="0">
                          <a:solidFill>
                            <a:schemeClr val="dk1"/>
                          </a:solidFill>
                          <a:latin typeface="Helvetica Neue"/>
                          <a:ea typeface="Helvetica Neue"/>
                          <a:cs typeface="Helvetica Neue"/>
                          <a:sym typeface="Helvetica Neue"/>
                        </a:rPr>
                        <a:t>secolului</a:t>
                      </a:r>
                      <a:r>
                        <a:rPr lang="es-ES" sz="1300" dirty="0" smtClean="0">
                          <a:solidFill>
                            <a:schemeClr val="dk1"/>
                          </a:solidFill>
                          <a:latin typeface="Helvetica Neue"/>
                          <a:ea typeface="Helvetica Neue"/>
                          <a:cs typeface="Helvetica Neue"/>
                          <a:sym typeface="Helvetica Neue"/>
                        </a:rPr>
                        <a:t> </a:t>
                      </a:r>
                      <a:r>
                        <a:rPr lang="ro-RO" sz="1300" dirty="0" smtClean="0">
                          <a:solidFill>
                            <a:schemeClr val="dk1"/>
                          </a:solidFill>
                          <a:latin typeface="Helvetica Neue"/>
                          <a:ea typeface="Helvetica Neue"/>
                          <a:cs typeface="Helvetica Neue"/>
                          <a:sym typeface="Helvetica Neue"/>
                        </a:rPr>
                        <a:t>XXI</a:t>
                      </a:r>
                      <a:r>
                        <a:rPr lang="es-ES" sz="1300" dirty="0" smtClean="0">
                          <a:solidFill>
                            <a:schemeClr val="dk1"/>
                          </a:solidFill>
                          <a:latin typeface="Helvetica Neue"/>
                          <a:ea typeface="Helvetica Neue"/>
                          <a:cs typeface="Helvetica Neue"/>
                          <a:sym typeface="Helvetica Neue"/>
                        </a:rPr>
                        <a:t>. </a:t>
                      </a:r>
                      <a:endParaRPr lang="ro-RO" sz="1300" dirty="0" smtClean="0">
                        <a:solidFill>
                          <a:schemeClr val="dk1"/>
                        </a:solidFill>
                        <a:latin typeface="Helvetica Neue"/>
                        <a:ea typeface="Helvetica Neue"/>
                        <a:cs typeface="Helvetica Neue"/>
                        <a:sym typeface="Helvetica Neue"/>
                      </a:endParaRPr>
                    </a:p>
                    <a:p>
                      <a:pPr marL="0" lvl="0" indent="0" algn="just" rtl="0">
                        <a:spcBef>
                          <a:spcPts val="1000"/>
                        </a:spcBef>
                        <a:spcAft>
                          <a:spcPts val="0"/>
                        </a:spcAft>
                        <a:buClr>
                          <a:schemeClr val="dk1"/>
                        </a:buClr>
                        <a:buSzPts val="1100"/>
                        <a:buFont typeface="Arial"/>
                        <a:buNone/>
                      </a:pPr>
                      <a:r>
                        <a:rPr lang="es-ES" sz="1300" dirty="0" smtClean="0">
                          <a:solidFill>
                            <a:schemeClr val="dk1"/>
                          </a:solidFill>
                          <a:latin typeface="Helvetica Neue"/>
                          <a:ea typeface="Helvetica Neue"/>
                          <a:cs typeface="Helvetica Neue"/>
                          <a:sym typeface="Helvetica Neue"/>
                        </a:rPr>
                        <a:t>UDL este </a:t>
                      </a:r>
                      <a:r>
                        <a:rPr lang="es-ES" sz="1300" dirty="0" err="1" smtClean="0">
                          <a:solidFill>
                            <a:schemeClr val="dk1"/>
                          </a:solidFill>
                          <a:latin typeface="Helvetica Neue"/>
                          <a:ea typeface="Helvetica Neue"/>
                          <a:cs typeface="Helvetica Neue"/>
                          <a:sym typeface="Helvetica Neue"/>
                        </a:rPr>
                        <a:t>principiul</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călăuzitor</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pentru</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toate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activitățile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din</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programă</a:t>
                      </a:r>
                      <a:r>
                        <a:rPr lang="es-ES" sz="1300" dirty="0" smtClean="0">
                          <a:solidFill>
                            <a:schemeClr val="dk1"/>
                          </a:solidFill>
                          <a:latin typeface="Helvetica Neue"/>
                          <a:ea typeface="Helvetica Neue"/>
                          <a:cs typeface="Helvetica Neue"/>
                          <a:sym typeface="Helvetica Neue"/>
                        </a:rPr>
                        <a:t>.</a:t>
                      </a:r>
                      <a:endParaRPr sz="1300" dirty="0">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just" rtl="0">
                        <a:spcBef>
                          <a:spcPts val="1000"/>
                        </a:spcBef>
                        <a:spcAft>
                          <a:spcPts val="0"/>
                        </a:spcAft>
                        <a:buClr>
                          <a:schemeClr val="dk1"/>
                        </a:buClr>
                        <a:buSzPts val="1100"/>
                        <a:buFont typeface="Arial"/>
                        <a:buNone/>
                      </a:pPr>
                      <a:r>
                        <a:rPr lang="ro-RO" b="1" dirty="0" smtClean="0">
                          <a:solidFill>
                            <a:srgbClr val="EC7320"/>
                          </a:solidFill>
                          <a:latin typeface="Helvetica Neue"/>
                          <a:ea typeface="Helvetica Neue"/>
                          <a:cs typeface="Helvetica Neue"/>
                          <a:sym typeface="Helvetica Neue"/>
                        </a:rPr>
                        <a:t>Bune Practici</a:t>
                      </a:r>
                      <a:endParaRPr b="1" dirty="0">
                        <a:solidFill>
                          <a:srgbClr val="EC7320"/>
                        </a:solidFill>
                        <a:latin typeface="Helvetica Neue"/>
                        <a:ea typeface="Helvetica Neue"/>
                        <a:cs typeface="Helvetica Neue"/>
                        <a:sym typeface="Helvetica Neue"/>
                      </a:endParaRPr>
                    </a:p>
                    <a:p>
                      <a:pPr marL="0" lvl="0" indent="0" algn="just" rtl="0">
                        <a:spcBef>
                          <a:spcPts val="1000"/>
                        </a:spcBef>
                        <a:spcAft>
                          <a:spcPts val="600"/>
                        </a:spcAft>
                        <a:buClr>
                          <a:schemeClr val="dk1"/>
                        </a:buClr>
                        <a:buSzPts val="1100"/>
                        <a:buFont typeface="Arial"/>
                        <a:buNone/>
                      </a:pPr>
                      <a:r>
                        <a:rPr lang="es-ES" sz="1300" dirty="0" err="1" smtClean="0">
                          <a:solidFill>
                            <a:schemeClr val="dk1"/>
                          </a:solidFill>
                          <a:latin typeface="Helvetica Neue"/>
                          <a:ea typeface="Helvetica Neue"/>
                          <a:cs typeface="Helvetica Neue"/>
                          <a:sym typeface="Helvetica Neue"/>
                        </a:rPr>
                        <a:t>În</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elaborarea</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curriculumului</a:t>
                      </a:r>
                      <a:r>
                        <a:rPr lang="es-ES" sz="1300" dirty="0" smtClean="0">
                          <a:solidFill>
                            <a:schemeClr val="dk1"/>
                          </a:solidFill>
                          <a:latin typeface="Helvetica Neue"/>
                          <a:ea typeface="Helvetica Neue"/>
                          <a:cs typeface="Helvetica Neue"/>
                          <a:sym typeface="Helvetica Neue"/>
                        </a:rPr>
                        <a:t>, </a:t>
                      </a:r>
                      <a:r>
                        <a:rPr lang="ro-RO" sz="1300" dirty="0" smtClean="0">
                          <a:solidFill>
                            <a:schemeClr val="dk1"/>
                          </a:solidFill>
                          <a:latin typeface="Helvetica Neue"/>
                          <a:ea typeface="Helvetica Neue"/>
                          <a:cs typeface="Helvetica Neue"/>
                          <a:sym typeface="Helvetica Neue"/>
                        </a:rPr>
                        <a:t>s-au</a:t>
                      </a:r>
                      <a:r>
                        <a:rPr lang="ro-RO" sz="1300" baseline="0" dirty="0" smtClean="0">
                          <a:solidFill>
                            <a:schemeClr val="dk1"/>
                          </a:solidFill>
                          <a:latin typeface="Helvetica Neue"/>
                          <a:ea typeface="Helvetica Neue"/>
                          <a:cs typeface="Helvetica Neue"/>
                          <a:sym typeface="Helvetica Neue"/>
                        </a:rPr>
                        <a:t> luat</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în</a:t>
                      </a:r>
                      <a:r>
                        <a:rPr lang="es-ES" sz="1300" dirty="0" smtClean="0">
                          <a:solidFill>
                            <a:schemeClr val="dk1"/>
                          </a:solidFill>
                          <a:latin typeface="Helvetica Neue"/>
                          <a:ea typeface="Helvetica Neue"/>
                          <a:cs typeface="Helvetica Neue"/>
                          <a:sym typeface="Helvetica Neue"/>
                        </a:rPr>
                        <a:t> considerare </a:t>
                      </a:r>
                      <a:r>
                        <a:rPr lang="es-ES" sz="1300" dirty="0" err="1" smtClean="0">
                          <a:solidFill>
                            <a:schemeClr val="dk1"/>
                          </a:solidFill>
                          <a:latin typeface="Helvetica Neue"/>
                          <a:ea typeface="Helvetica Neue"/>
                          <a:cs typeface="Helvetica Neue"/>
                          <a:sym typeface="Helvetica Neue"/>
                        </a:rPr>
                        <a:t>bunele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practici</a:t>
                      </a:r>
                      <a:r>
                        <a:rPr lang="es-ES" sz="1300" dirty="0" smtClean="0">
                          <a:solidFill>
                            <a:schemeClr val="dk1"/>
                          </a:solidFill>
                          <a:latin typeface="Helvetica Neue"/>
                          <a:ea typeface="Helvetica Neue"/>
                          <a:cs typeface="Helvetica Neue"/>
                          <a:sym typeface="Helvetica Neue"/>
                        </a:rPr>
                        <a:t> existente </a:t>
                      </a:r>
                      <a:r>
                        <a:rPr lang="es-ES" sz="1300" dirty="0" err="1" smtClean="0">
                          <a:solidFill>
                            <a:schemeClr val="dk1"/>
                          </a:solidFill>
                          <a:latin typeface="Helvetica Neue"/>
                          <a:ea typeface="Helvetica Neue"/>
                          <a:cs typeface="Helvetica Neue"/>
                          <a:sym typeface="Helvetica Neue"/>
                        </a:rPr>
                        <a:t>în</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întreaga</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Europă</a:t>
                      </a:r>
                      <a:r>
                        <a:rPr lang="es-ES" sz="1300" dirty="0" smtClean="0">
                          <a:solidFill>
                            <a:schemeClr val="dk1"/>
                          </a:solidFill>
                          <a:latin typeface="Helvetica Neue"/>
                          <a:ea typeface="Helvetica Neue"/>
                          <a:cs typeface="Helvetica Neue"/>
                          <a:sym typeface="Helvetica Neue"/>
                        </a:rPr>
                        <a:t>. </a:t>
                      </a:r>
                      <a:endParaRPr lang="ro-RO" sz="1300" dirty="0" smtClean="0">
                        <a:solidFill>
                          <a:schemeClr val="dk1"/>
                        </a:solidFill>
                        <a:latin typeface="Helvetica Neue"/>
                        <a:ea typeface="Helvetica Neue"/>
                        <a:cs typeface="Helvetica Neue"/>
                        <a:sym typeface="Helvetica Neue"/>
                      </a:endParaRPr>
                    </a:p>
                    <a:p>
                      <a:pPr marL="0" lvl="0" indent="0" algn="just" rtl="0">
                        <a:spcBef>
                          <a:spcPts val="1000"/>
                        </a:spcBef>
                        <a:spcAft>
                          <a:spcPts val="600"/>
                        </a:spcAft>
                        <a:buClr>
                          <a:schemeClr val="dk1"/>
                        </a:buClr>
                        <a:buSzPts val="1100"/>
                        <a:buFont typeface="Arial"/>
                        <a:buNone/>
                      </a:pPr>
                      <a:r>
                        <a:rPr lang="es-ES" sz="1300" dirty="0" smtClean="0">
                          <a:solidFill>
                            <a:schemeClr val="dk1"/>
                          </a:solidFill>
                          <a:latin typeface="Helvetica Neue"/>
                          <a:ea typeface="Helvetica Neue"/>
                          <a:cs typeface="Helvetica Neue"/>
                          <a:sym typeface="Helvetica Neue"/>
                        </a:rPr>
                        <a:t>De </a:t>
                      </a:r>
                      <a:r>
                        <a:rPr lang="es-ES" sz="1300" dirty="0" err="1" smtClean="0">
                          <a:solidFill>
                            <a:schemeClr val="dk1"/>
                          </a:solidFill>
                          <a:latin typeface="Helvetica Neue"/>
                          <a:ea typeface="Helvetica Neue"/>
                          <a:cs typeface="Helvetica Neue"/>
                          <a:sym typeface="Helvetica Neue"/>
                        </a:rPr>
                        <a:t>asemenea</a:t>
                      </a:r>
                      <a:r>
                        <a:rPr lang="es-ES" sz="1300" dirty="0" smtClean="0">
                          <a:solidFill>
                            <a:schemeClr val="dk1"/>
                          </a:solidFill>
                          <a:latin typeface="Helvetica Neue"/>
                          <a:ea typeface="Helvetica Neue"/>
                          <a:cs typeface="Helvetica Neue"/>
                          <a:sym typeface="Helvetica Neue"/>
                        </a:rPr>
                        <a:t>, </a:t>
                      </a:r>
                      <a:r>
                        <a:rPr lang="ro-RO" sz="1300" dirty="0" smtClean="0">
                          <a:solidFill>
                            <a:schemeClr val="dk1"/>
                          </a:solidFill>
                          <a:latin typeface="Helvetica Neue"/>
                          <a:ea typeface="Helvetica Neue"/>
                          <a:cs typeface="Helvetica Neue"/>
                          <a:sym typeface="Helvetica Neue"/>
                        </a:rPr>
                        <a:t>au fost</a:t>
                      </a:r>
                      <a:r>
                        <a:rPr lang="es-ES" sz="1300" dirty="0" smtClean="0">
                          <a:solidFill>
                            <a:schemeClr val="dk1"/>
                          </a:solidFill>
                          <a:latin typeface="Helvetica Neue"/>
                          <a:ea typeface="Helvetica Neue"/>
                          <a:cs typeface="Helvetica Neue"/>
                          <a:sym typeface="Helvetica Neue"/>
                        </a:rPr>
                        <a:t> ale</a:t>
                      </a:r>
                      <a:r>
                        <a:rPr lang="ro-RO" sz="1300" dirty="0" smtClean="0">
                          <a:solidFill>
                            <a:schemeClr val="dk1"/>
                          </a:solidFill>
                          <a:latin typeface="Helvetica Neue"/>
                          <a:ea typeface="Helvetica Neue"/>
                          <a:cs typeface="Helvetica Neue"/>
                          <a:sym typeface="Helvetica Neue"/>
                        </a:rPr>
                        <a:t>se</a:t>
                      </a:r>
                      <a:r>
                        <a:rPr lang="ro-RO" sz="1300" baseline="0" dirty="0" smtClean="0">
                          <a:solidFill>
                            <a:schemeClr val="dk1"/>
                          </a:solidFill>
                          <a:latin typeface="Helvetica Neue"/>
                          <a:ea typeface="Helvetica Neue"/>
                          <a:cs typeface="Helvetica Neue"/>
                          <a:sym typeface="Helvetica Neue"/>
                        </a:rPr>
                        <a:t> </a:t>
                      </a:r>
                      <a:r>
                        <a:rPr lang="es-ES" sz="1300" dirty="0" smtClean="0">
                          <a:solidFill>
                            <a:schemeClr val="dk1"/>
                          </a:solidFill>
                          <a:latin typeface="Helvetica Neue"/>
                          <a:ea typeface="Helvetica Neue"/>
                          <a:cs typeface="Helvetica Neue"/>
                          <a:sym typeface="Helvetica Neue"/>
                        </a:rPr>
                        <a:t>cele </a:t>
                      </a:r>
                      <a:r>
                        <a:rPr lang="es-ES" sz="1300" dirty="0" err="1" smtClean="0">
                          <a:solidFill>
                            <a:schemeClr val="dk1"/>
                          </a:solidFill>
                          <a:latin typeface="Helvetica Neue"/>
                          <a:ea typeface="Helvetica Neue"/>
                          <a:cs typeface="Helvetica Neue"/>
                          <a:sym typeface="Helvetica Neue"/>
                        </a:rPr>
                        <a:t>care</a:t>
                      </a:r>
                      <a:r>
                        <a:rPr lang="es-ES" sz="1300" dirty="0" smtClean="0">
                          <a:solidFill>
                            <a:schemeClr val="dk1"/>
                          </a:solidFill>
                          <a:latin typeface="Helvetica Neue"/>
                          <a:ea typeface="Helvetica Neue"/>
                          <a:cs typeface="Helvetica Neue"/>
                          <a:sym typeface="Helvetica Neue"/>
                        </a:rPr>
                        <a:t> se </a:t>
                      </a:r>
                      <a:r>
                        <a:rPr lang="es-ES" sz="1300" dirty="0" err="1" smtClean="0">
                          <a:solidFill>
                            <a:schemeClr val="dk1"/>
                          </a:solidFill>
                          <a:latin typeface="Helvetica Neue"/>
                          <a:ea typeface="Helvetica Neue"/>
                          <a:cs typeface="Helvetica Neue"/>
                          <a:sym typeface="Helvetica Neue"/>
                        </a:rPr>
                        <a:t>potrivesc</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cu</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fundațiile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și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obiectivele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proiectului</a:t>
                      </a:r>
                      <a:r>
                        <a:rPr lang="es-ES" sz="1300" dirty="0" smtClean="0">
                          <a:solidFill>
                            <a:schemeClr val="dk1"/>
                          </a:solidFill>
                          <a:latin typeface="Helvetica Neue"/>
                          <a:ea typeface="Helvetica Neue"/>
                          <a:cs typeface="Helvetica Neue"/>
                          <a:sym typeface="Helvetica Neue"/>
                        </a:rPr>
                        <a:t> INCREA+ </a:t>
                      </a:r>
                      <a:r>
                        <a:rPr lang="es-ES" sz="1300" dirty="0" err="1" smtClean="0">
                          <a:solidFill>
                            <a:schemeClr val="dk1"/>
                          </a:solidFill>
                          <a:latin typeface="Helvetica Neue"/>
                          <a:ea typeface="Helvetica Neue"/>
                          <a:cs typeface="Helvetica Neue"/>
                          <a:sym typeface="Helvetica Neue"/>
                        </a:rPr>
                        <a:t>sau</a:t>
                      </a:r>
                      <a:r>
                        <a:rPr lang="es-ES" sz="1300" dirty="0" smtClean="0">
                          <a:solidFill>
                            <a:schemeClr val="dk1"/>
                          </a:solidFill>
                          <a:latin typeface="Helvetica Neue"/>
                          <a:ea typeface="Helvetica Neue"/>
                          <a:cs typeface="Helvetica Neue"/>
                          <a:sym typeface="Helvetica Neue"/>
                        </a:rPr>
                        <a:t> </a:t>
                      </a:r>
                      <a:r>
                        <a:rPr lang="ro-RO" sz="1300" dirty="0" smtClean="0">
                          <a:solidFill>
                            <a:schemeClr val="dk1"/>
                          </a:solidFill>
                          <a:latin typeface="Helvetica Neue"/>
                          <a:ea typeface="Helvetica Neue"/>
                          <a:cs typeface="Helvetica Neue"/>
                          <a:sym typeface="Helvetica Neue"/>
                        </a:rPr>
                        <a:t>care</a:t>
                      </a:r>
                      <a:r>
                        <a:rPr lang="ro-RO" sz="1300" baseline="0" dirty="0" smtClean="0">
                          <a:solidFill>
                            <a:schemeClr val="dk1"/>
                          </a:solidFill>
                          <a:latin typeface="Helvetica Neue"/>
                          <a:ea typeface="Helvetica Neue"/>
                          <a:cs typeface="Helvetica Neue"/>
                          <a:sym typeface="Helvetica Neue"/>
                        </a:rPr>
                        <a:t> au putut fi</a:t>
                      </a:r>
                      <a:r>
                        <a:rPr lang="es-ES" sz="1300" dirty="0" smtClean="0">
                          <a:solidFill>
                            <a:schemeClr val="dk1"/>
                          </a:solidFill>
                          <a:latin typeface="Helvetica Neue"/>
                          <a:ea typeface="Helvetica Neue"/>
                          <a:cs typeface="Helvetica Neue"/>
                          <a:sym typeface="Helvetica Neue"/>
                        </a:rPr>
                        <a:t> </a:t>
                      </a:r>
                      <a:r>
                        <a:rPr lang="ro-RO" sz="1300" dirty="0" smtClean="0">
                          <a:solidFill>
                            <a:schemeClr val="dk1"/>
                          </a:solidFill>
                          <a:latin typeface="Helvetica Neue"/>
                          <a:ea typeface="Helvetica Neue"/>
                          <a:cs typeface="Helvetica Neue"/>
                          <a:sym typeface="Helvetica Neue"/>
                        </a:rPr>
                        <a:t>adaptate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pentru</a:t>
                      </a:r>
                      <a:r>
                        <a:rPr lang="es-ES" sz="1300" dirty="0" smtClean="0">
                          <a:solidFill>
                            <a:schemeClr val="dk1"/>
                          </a:solidFill>
                          <a:latin typeface="Helvetica Neue"/>
                          <a:ea typeface="Helvetica Neue"/>
                          <a:cs typeface="Helvetica Neue"/>
                          <a:sym typeface="Helvetica Neue"/>
                        </a:rPr>
                        <a:t> a </a:t>
                      </a:r>
                      <a:r>
                        <a:rPr lang="ro-RO" sz="1300" dirty="0" smtClean="0">
                          <a:solidFill>
                            <a:schemeClr val="dk1"/>
                          </a:solidFill>
                          <a:latin typeface="Helvetica Neue"/>
                          <a:ea typeface="Helvetica Neue"/>
                          <a:cs typeface="Helvetica Neue"/>
                          <a:sym typeface="Helvetica Neue"/>
                        </a:rPr>
                        <a:t>se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încadra</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în</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criterii</a:t>
                      </a:r>
                      <a:r>
                        <a:rPr lang="es-ES" sz="1300" dirty="0" smtClean="0">
                          <a:solidFill>
                            <a:schemeClr val="dk1"/>
                          </a:solidFill>
                          <a:latin typeface="Helvetica Neue"/>
                          <a:ea typeface="Helvetica Neue"/>
                          <a:cs typeface="Helvetica Neue"/>
                          <a:sym typeface="Helvetica Neue"/>
                        </a:rPr>
                        <a:t>.</a:t>
                      </a:r>
                      <a:endParaRPr sz="1300" dirty="0">
                        <a:solidFill>
                          <a:schemeClr val="dk1"/>
                        </a:solidFill>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just" rtl="0">
                        <a:spcBef>
                          <a:spcPts val="0"/>
                        </a:spcBef>
                        <a:spcAft>
                          <a:spcPts val="0"/>
                        </a:spcAft>
                        <a:buClr>
                          <a:schemeClr val="dk1"/>
                        </a:buClr>
                        <a:buSzPts val="1100"/>
                        <a:buFont typeface="Arial"/>
                        <a:buNone/>
                      </a:pPr>
                      <a:r>
                        <a:rPr lang="es-ES" b="1" dirty="0" err="1" smtClean="0">
                          <a:solidFill>
                            <a:srgbClr val="EC7320"/>
                          </a:solidFill>
                          <a:latin typeface="Helvetica Neue"/>
                          <a:ea typeface="Helvetica Neue"/>
                          <a:cs typeface="Helvetica Neue"/>
                          <a:sym typeface="Helvetica Neue"/>
                        </a:rPr>
                        <a:t>Indici</a:t>
                      </a:r>
                      <a:r>
                        <a:rPr lang="es-ES" b="1" dirty="0" smtClean="0">
                          <a:solidFill>
                            <a:srgbClr val="EC7320"/>
                          </a:solidFill>
                          <a:latin typeface="Helvetica Neue"/>
                          <a:ea typeface="Helvetica Neue"/>
                          <a:cs typeface="Helvetica Neue"/>
                          <a:sym typeface="Helvetica Neue"/>
                        </a:rPr>
                        <a:t> de </a:t>
                      </a:r>
                      <a:r>
                        <a:rPr lang="es-ES" b="1" dirty="0" err="1" smtClean="0">
                          <a:solidFill>
                            <a:srgbClr val="EC7320"/>
                          </a:solidFill>
                          <a:latin typeface="Helvetica Neue"/>
                          <a:ea typeface="Helvetica Neue"/>
                          <a:cs typeface="Helvetica Neue"/>
                          <a:sym typeface="Helvetica Neue"/>
                        </a:rPr>
                        <a:t>învățare</a:t>
                      </a:r>
                      <a:endParaRPr lang="ro-RO" b="1" dirty="0" smtClean="0">
                        <a:solidFill>
                          <a:srgbClr val="EC7320"/>
                        </a:solidFill>
                        <a:latin typeface="Helvetica Neue"/>
                        <a:ea typeface="Helvetica Neue"/>
                        <a:cs typeface="Helvetica Neue"/>
                        <a:sym typeface="Helvetica Neue"/>
                      </a:endParaRPr>
                    </a:p>
                    <a:p>
                      <a:pPr marL="0" lvl="0" indent="0" algn="just" rtl="0">
                        <a:spcBef>
                          <a:spcPts val="0"/>
                        </a:spcBef>
                        <a:spcAft>
                          <a:spcPts val="0"/>
                        </a:spcAft>
                        <a:buClr>
                          <a:schemeClr val="dk1"/>
                        </a:buClr>
                        <a:buSzPts val="1100"/>
                        <a:buFont typeface="Arial"/>
                        <a:buNone/>
                      </a:pPr>
                      <a:r>
                        <a:rPr lang="ro-RO" sz="1300" b="1" dirty="0" smtClean="0">
                          <a:solidFill>
                            <a:schemeClr val="dk1"/>
                          </a:solidFill>
                          <a:latin typeface="Helvetica Neue"/>
                          <a:ea typeface="Helvetica Neue"/>
                          <a:cs typeface="Helvetica Neue"/>
                          <a:sym typeface="Helvetica Neue"/>
                        </a:rPr>
                        <a:t>Beneficii pe termen scurt</a:t>
                      </a:r>
                      <a:r>
                        <a:rPr lang="es-ES" sz="1300" b="1" dirty="0" smtClean="0">
                          <a:solidFill>
                            <a:schemeClr val="dk1"/>
                          </a:solidFill>
                          <a:latin typeface="Helvetica Neue"/>
                          <a:ea typeface="Helvetica Neue"/>
                          <a:cs typeface="Helvetica Neue"/>
                          <a:sym typeface="Helvetica Neue"/>
                        </a:rPr>
                        <a:t>:</a:t>
                      </a:r>
                      <a:endParaRPr sz="1300" dirty="0">
                        <a:solidFill>
                          <a:schemeClr val="dk1"/>
                        </a:solidFill>
                        <a:latin typeface="Helvetica Neue"/>
                        <a:ea typeface="Helvetica Neue"/>
                        <a:cs typeface="Helvetica Neue"/>
                        <a:sym typeface="Helvetica Neue"/>
                      </a:endParaRPr>
                    </a:p>
                    <a:p>
                      <a:pPr marL="457200" lvl="0" indent="-311150" algn="just" rtl="0">
                        <a:spcBef>
                          <a:spcPts val="0"/>
                        </a:spcBef>
                        <a:spcAft>
                          <a:spcPts val="0"/>
                        </a:spcAft>
                        <a:buClr>
                          <a:schemeClr val="dk1"/>
                        </a:buClr>
                        <a:buSzPts val="1300"/>
                        <a:buFont typeface="Helvetica Neue"/>
                        <a:buChar char="●"/>
                      </a:pPr>
                      <a:r>
                        <a:rPr lang="it-IT" sz="1300" dirty="0" smtClean="0">
                          <a:solidFill>
                            <a:schemeClr val="dk1"/>
                          </a:solidFill>
                          <a:latin typeface="Helvetica Neue"/>
                          <a:ea typeface="Helvetica Neue"/>
                          <a:cs typeface="Helvetica Neue"/>
                          <a:sym typeface="Helvetica Neue"/>
                        </a:rPr>
                        <a:t>Dezvoltarea abilităților secolului </a:t>
                      </a:r>
                      <a:r>
                        <a:rPr lang="ro-RO" sz="1300" dirty="0" smtClean="0">
                          <a:solidFill>
                            <a:schemeClr val="dk1"/>
                          </a:solidFill>
                          <a:latin typeface="Helvetica Neue"/>
                          <a:ea typeface="Helvetica Neue"/>
                          <a:cs typeface="Helvetica Neue"/>
                          <a:sym typeface="Helvetica Neue"/>
                        </a:rPr>
                        <a:t>XXI</a:t>
                      </a:r>
                      <a:r>
                        <a:rPr lang="it-IT" sz="1300" dirty="0" smtClean="0">
                          <a:solidFill>
                            <a:schemeClr val="dk1"/>
                          </a:solidFill>
                          <a:latin typeface="Helvetica Neue"/>
                          <a:ea typeface="Helvetica Neue"/>
                          <a:cs typeface="Helvetica Neue"/>
                          <a:sym typeface="Helvetica Neue"/>
                        </a:rPr>
                        <a:t> </a:t>
                      </a:r>
                      <a:r>
                        <a:rPr lang="ro-RO" sz="1300" dirty="0" smtClean="0">
                          <a:solidFill>
                            <a:schemeClr val="dk1"/>
                          </a:solidFill>
                          <a:latin typeface="Helvetica Neue"/>
                          <a:ea typeface="Helvetica Neue"/>
                          <a:cs typeface="Helvetica Neue"/>
                          <a:sym typeface="Helvetica Neue"/>
                        </a:rPr>
                        <a:t>în</a:t>
                      </a:r>
                      <a:r>
                        <a:rPr lang="ro-RO" sz="1300" baseline="0" dirty="0" smtClean="0">
                          <a:solidFill>
                            <a:schemeClr val="dk1"/>
                          </a:solidFill>
                          <a:latin typeface="Helvetica Neue"/>
                          <a:ea typeface="Helvetica Neue"/>
                          <a:cs typeface="Helvetica Neue"/>
                          <a:sym typeface="Helvetica Neue"/>
                        </a:rPr>
                        <a:t> rândul elevilor</a:t>
                      </a:r>
                      <a:endParaRPr lang="ro-RO" sz="1300" dirty="0" smtClean="0">
                        <a:solidFill>
                          <a:schemeClr val="dk1"/>
                        </a:solidFill>
                        <a:latin typeface="Helvetica Neue"/>
                        <a:ea typeface="Helvetica Neue"/>
                        <a:cs typeface="Helvetica Neue"/>
                        <a:sym typeface="Helvetica Neue"/>
                      </a:endParaRPr>
                    </a:p>
                    <a:p>
                      <a:pPr marL="457200" lvl="0" indent="-311150" algn="just" rtl="0">
                        <a:spcBef>
                          <a:spcPts val="0"/>
                        </a:spcBef>
                        <a:spcAft>
                          <a:spcPts val="0"/>
                        </a:spcAft>
                        <a:buClr>
                          <a:schemeClr val="dk1"/>
                        </a:buClr>
                        <a:buSzPts val="1300"/>
                        <a:buFont typeface="Helvetica Neue"/>
                        <a:buChar char="●"/>
                      </a:pPr>
                      <a:r>
                        <a:rPr lang="es-ES" sz="1300" dirty="0" err="1" smtClean="0">
                          <a:solidFill>
                            <a:schemeClr val="dk1"/>
                          </a:solidFill>
                          <a:latin typeface="Helvetica Neue"/>
                          <a:ea typeface="Helvetica Neue"/>
                          <a:cs typeface="Helvetica Neue"/>
                          <a:sym typeface="Helvetica Neue"/>
                        </a:rPr>
                        <a:t>Creșterea</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incluziunii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elevilor</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defavorizați</a:t>
                      </a:r>
                      <a:r>
                        <a:rPr lang="es-ES" sz="1300" dirty="0" smtClean="0">
                          <a:solidFill>
                            <a:schemeClr val="dk1"/>
                          </a:solidFill>
                          <a:latin typeface="Helvetica Neue"/>
                          <a:ea typeface="Helvetica Neue"/>
                          <a:cs typeface="Helvetica Neue"/>
                          <a:sym typeface="Helvetica Neue"/>
                        </a:rPr>
                        <a:t> </a:t>
                      </a:r>
                      <a:r>
                        <a:rPr lang="ro-RO" sz="1300" dirty="0" smtClean="0">
                          <a:solidFill>
                            <a:schemeClr val="dk1"/>
                          </a:solidFill>
                          <a:latin typeface="Helvetica Neue"/>
                          <a:ea typeface="Helvetica Neue"/>
                          <a:cs typeface="Helvetica Neue"/>
                          <a:sym typeface="Helvetica Neue"/>
                        </a:rPr>
                        <a:t>di</a:t>
                      </a:r>
                      <a:r>
                        <a:rPr lang="es-ES" sz="1300" dirty="0" smtClean="0">
                          <a:solidFill>
                            <a:schemeClr val="dk1"/>
                          </a:solidFill>
                          <a:latin typeface="Helvetica Neue"/>
                          <a:ea typeface="Helvetica Neue"/>
                          <a:cs typeface="Helvetica Neue"/>
                          <a:sym typeface="Helvetica Neue"/>
                        </a:rPr>
                        <a:t>n </a:t>
                      </a:r>
                      <a:r>
                        <a:rPr lang="es-ES" sz="1300" dirty="0" err="1" smtClean="0">
                          <a:solidFill>
                            <a:schemeClr val="dk1"/>
                          </a:solidFill>
                          <a:latin typeface="Helvetica Neue"/>
                          <a:ea typeface="Helvetica Neue"/>
                          <a:cs typeface="Helvetica Neue"/>
                          <a:sym typeface="Helvetica Neue"/>
                        </a:rPr>
                        <a:t>școlile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participanților</a:t>
                      </a:r>
                      <a:endParaRPr lang="ro-RO" sz="1300" dirty="0" smtClean="0">
                        <a:solidFill>
                          <a:schemeClr val="dk1"/>
                        </a:solidFill>
                        <a:latin typeface="Helvetica Neue"/>
                        <a:ea typeface="Helvetica Neue"/>
                        <a:cs typeface="Helvetica Neue"/>
                        <a:sym typeface="Helvetica Neue"/>
                      </a:endParaRPr>
                    </a:p>
                    <a:p>
                      <a:pPr marL="457200" lvl="0" indent="-311150" algn="just" rtl="0">
                        <a:spcBef>
                          <a:spcPts val="0"/>
                        </a:spcBef>
                        <a:spcAft>
                          <a:spcPts val="0"/>
                        </a:spcAft>
                        <a:buClr>
                          <a:schemeClr val="dk1"/>
                        </a:buClr>
                        <a:buSzPts val="1300"/>
                        <a:buFont typeface="Helvetica Neue"/>
                        <a:buChar char="●"/>
                      </a:pPr>
                      <a:r>
                        <a:rPr lang="es-ES" sz="1300" dirty="0" smtClean="0">
                          <a:solidFill>
                            <a:schemeClr val="dk1"/>
                          </a:solidFill>
                          <a:latin typeface="Helvetica Neue"/>
                          <a:ea typeface="Helvetica Neue"/>
                          <a:cs typeface="Helvetica Neue"/>
                          <a:sym typeface="Helvetica Neue"/>
                        </a:rPr>
                        <a:t>Î</a:t>
                      </a:r>
                      <a:r>
                        <a:rPr lang="ro-RO" sz="1300" dirty="0" smtClean="0">
                          <a:solidFill>
                            <a:schemeClr val="dk1"/>
                          </a:solidFill>
                          <a:latin typeface="Helvetica Neue"/>
                          <a:ea typeface="Helvetica Neue"/>
                          <a:cs typeface="Helvetica Neue"/>
                          <a:sym typeface="Helvetica Neue"/>
                        </a:rPr>
                        <a:t>Formarea</a:t>
                      </a:r>
                      <a:r>
                        <a:rPr lang="es-ES" sz="1300" dirty="0" smtClean="0">
                          <a:solidFill>
                            <a:schemeClr val="dk1"/>
                          </a:solidFill>
                          <a:latin typeface="Helvetica Neue"/>
                          <a:ea typeface="Helvetica Neue"/>
                          <a:cs typeface="Helvetica Neue"/>
                          <a:sym typeface="Helvetica Neue"/>
                        </a:rPr>
                        <a:t> de cadre </a:t>
                      </a:r>
                      <a:r>
                        <a:rPr lang="es-ES" sz="1300" dirty="0" err="1" smtClean="0">
                          <a:solidFill>
                            <a:schemeClr val="dk1"/>
                          </a:solidFill>
                          <a:latin typeface="Helvetica Neue"/>
                          <a:ea typeface="Helvetica Neue"/>
                          <a:cs typeface="Helvetica Neue"/>
                          <a:sym typeface="Helvetica Neue"/>
                        </a:rPr>
                        <a:t>didactice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și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profesioniști</a:t>
                      </a:r>
                      <a:r>
                        <a:rPr lang="es-ES" sz="1300" dirty="0" smtClean="0">
                          <a:solidFill>
                            <a:schemeClr val="dk1"/>
                          </a:solidFill>
                          <a:latin typeface="Helvetica Neue"/>
                          <a:ea typeface="Helvetica Neue"/>
                          <a:cs typeface="Helvetica Neue"/>
                          <a:sym typeface="Helvetica Neue"/>
                        </a:rPr>
                        <a:t> </a:t>
                      </a:r>
                      <a:r>
                        <a:rPr lang="ro-RO" sz="1300" dirty="0" smtClean="0">
                          <a:solidFill>
                            <a:schemeClr val="dk1"/>
                          </a:solidFill>
                          <a:latin typeface="Helvetica Neue"/>
                          <a:ea typeface="Helvetica Neue"/>
                          <a:cs typeface="Helvetica Neue"/>
                          <a:sym typeface="Helvetica Neue"/>
                        </a:rPr>
                        <a:t>SCC</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instruiți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în</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practici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artistice</a:t>
                      </a:r>
                      <a:r>
                        <a:rPr lang="es-ES" sz="1300" dirty="0" smtClean="0">
                          <a:solidFill>
                            <a:schemeClr val="dk1"/>
                          </a:solidFill>
                          <a:latin typeface="Helvetica Neue"/>
                          <a:ea typeface="Helvetica Neue"/>
                          <a:cs typeface="Helvetica Neue"/>
                          <a:sym typeface="Helvetica Neue"/>
                        </a:rPr>
                        <a:t> inclusive</a:t>
                      </a:r>
                      <a:endParaRPr lang="ro-RO" sz="1300" dirty="0" smtClean="0">
                        <a:solidFill>
                          <a:schemeClr val="dk1"/>
                        </a:solidFill>
                        <a:latin typeface="Helvetica Neue"/>
                        <a:ea typeface="Helvetica Neue"/>
                        <a:cs typeface="Helvetica Neue"/>
                        <a:sym typeface="Helvetica Neue"/>
                      </a:endParaRPr>
                    </a:p>
                    <a:p>
                      <a:pPr marL="457200" lvl="0" indent="-311150" algn="just" rtl="0">
                        <a:spcBef>
                          <a:spcPts val="0"/>
                        </a:spcBef>
                        <a:spcAft>
                          <a:spcPts val="0"/>
                        </a:spcAft>
                        <a:buClr>
                          <a:schemeClr val="dk1"/>
                        </a:buClr>
                        <a:buSzPts val="1300"/>
                        <a:buFont typeface="Helvetica Neue"/>
                        <a:buChar char="●"/>
                      </a:pPr>
                      <a:r>
                        <a:rPr lang="es-ES" sz="1300" dirty="0" err="1" smtClean="0">
                          <a:solidFill>
                            <a:schemeClr val="dk1"/>
                          </a:solidFill>
                          <a:latin typeface="Helvetica Neue"/>
                          <a:ea typeface="Helvetica Neue"/>
                          <a:cs typeface="Helvetica Neue"/>
                          <a:sym typeface="Helvetica Neue"/>
                        </a:rPr>
                        <a:t>Promovarea</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creativității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culturii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multiculturalismului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și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bunăstării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prin</a:t>
                      </a:r>
                      <a:r>
                        <a:rPr lang="es-ES" sz="1300" dirty="0" smtClean="0">
                          <a:solidFill>
                            <a:schemeClr val="dk1"/>
                          </a:solidFill>
                          <a:latin typeface="Helvetica Neue"/>
                          <a:ea typeface="Helvetica Neue"/>
                          <a:cs typeface="Helvetica Neue"/>
                          <a:sym typeface="Helvetica Neue"/>
                        </a:rPr>
                        <a:t> instrumente </a:t>
                      </a:r>
                      <a:r>
                        <a:rPr lang="es-ES" sz="1300" dirty="0" err="1" smtClean="0">
                          <a:solidFill>
                            <a:schemeClr val="dk1"/>
                          </a:solidFill>
                          <a:latin typeface="Helvetica Neue"/>
                          <a:ea typeface="Helvetica Neue"/>
                          <a:cs typeface="Helvetica Neue"/>
                          <a:sym typeface="Helvetica Neue"/>
                        </a:rPr>
                        <a:t>didactice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materiale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și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resurse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educaționale</a:t>
                      </a:r>
                      <a:r>
                        <a:rPr lang="es-ES" sz="1300" dirty="0" smtClean="0">
                          <a:solidFill>
                            <a:schemeClr val="dk1"/>
                          </a:solidFill>
                          <a:latin typeface="Helvetica Neue"/>
                          <a:ea typeface="Helvetica Neue"/>
                          <a:cs typeface="Helvetica Neue"/>
                          <a:sym typeface="Helvetica Neue"/>
                        </a:rPr>
                        <a:t>.</a:t>
                      </a:r>
                      <a:endParaRPr sz="1300" dirty="0">
                        <a:solidFill>
                          <a:schemeClr val="dk1"/>
                        </a:solidFill>
                        <a:latin typeface="Helvetica Neue"/>
                        <a:ea typeface="Helvetica Neue"/>
                        <a:cs typeface="Helvetica Neue"/>
                        <a:sym typeface="Helvetica Neue"/>
                      </a:endParaRPr>
                    </a:p>
                    <a:p>
                      <a:pPr marL="146050" lvl="0" indent="0" algn="just" rtl="0">
                        <a:spcBef>
                          <a:spcPts val="0"/>
                        </a:spcBef>
                        <a:spcAft>
                          <a:spcPts val="0"/>
                        </a:spcAft>
                        <a:buClr>
                          <a:schemeClr val="dk1"/>
                        </a:buClr>
                        <a:buSzPts val="1300"/>
                        <a:buFont typeface="Helvetica Neue"/>
                        <a:buNone/>
                      </a:pPr>
                      <a:r>
                        <a:rPr lang="ro-RO" sz="1300" b="1" dirty="0" smtClean="0">
                          <a:solidFill>
                            <a:schemeClr val="dk1"/>
                          </a:solidFill>
                          <a:latin typeface="Helvetica Neue"/>
                          <a:ea typeface="Helvetica Neue"/>
                          <a:cs typeface="Helvetica Neue"/>
                          <a:sym typeface="Helvetica Neue"/>
                        </a:rPr>
                        <a:t>Beneficii pe termen lung</a:t>
                      </a:r>
                      <a:r>
                        <a:rPr lang="es-ES" sz="1300" b="1" dirty="0" smtClean="0">
                          <a:solidFill>
                            <a:schemeClr val="dk1"/>
                          </a:solidFill>
                          <a:latin typeface="Helvetica Neue"/>
                          <a:ea typeface="Helvetica Neue"/>
                          <a:cs typeface="Helvetica Neue"/>
                          <a:sym typeface="Helvetica Neue"/>
                        </a:rPr>
                        <a:t>:</a:t>
                      </a:r>
                      <a:endParaRPr sz="1300" dirty="0">
                        <a:solidFill>
                          <a:schemeClr val="dk1"/>
                        </a:solidFill>
                        <a:latin typeface="Helvetica Neue"/>
                        <a:ea typeface="Helvetica Neue"/>
                        <a:cs typeface="Helvetica Neue"/>
                        <a:sym typeface="Helvetica Neue"/>
                      </a:endParaRPr>
                    </a:p>
                    <a:p>
                      <a:pPr marL="457200" lvl="0" indent="-311150" algn="just" rtl="0">
                        <a:spcBef>
                          <a:spcPts val="0"/>
                        </a:spcBef>
                        <a:spcAft>
                          <a:spcPts val="0"/>
                        </a:spcAft>
                        <a:buClr>
                          <a:schemeClr val="dk1"/>
                        </a:buClr>
                        <a:buSzPts val="1300"/>
                        <a:buFont typeface="Helvetica Neue"/>
                        <a:buChar char="●"/>
                      </a:pPr>
                      <a:r>
                        <a:rPr lang="es-ES" sz="1300" dirty="0" err="1" smtClean="0">
                          <a:solidFill>
                            <a:schemeClr val="dk1"/>
                          </a:solidFill>
                          <a:latin typeface="Helvetica Neue"/>
                          <a:ea typeface="Helvetica Neue"/>
                          <a:cs typeface="Helvetica Neue"/>
                          <a:sym typeface="Helvetica Neue"/>
                        </a:rPr>
                        <a:t>Difuzarea</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practicilor</a:t>
                      </a:r>
                      <a:r>
                        <a:rPr lang="es-ES" sz="1300" dirty="0" smtClean="0">
                          <a:solidFill>
                            <a:schemeClr val="dk1"/>
                          </a:solidFill>
                          <a:latin typeface="Helvetica Neue"/>
                          <a:ea typeface="Helvetica Neue"/>
                          <a:cs typeface="Helvetica Neue"/>
                          <a:sym typeface="Helvetica Neue"/>
                        </a:rPr>
                        <a:t> de </a:t>
                      </a:r>
                      <a:r>
                        <a:rPr lang="es-ES" sz="1300" dirty="0" err="1" smtClean="0">
                          <a:solidFill>
                            <a:schemeClr val="dk1"/>
                          </a:solidFill>
                          <a:latin typeface="Helvetica Neue"/>
                          <a:ea typeface="Helvetica Neue"/>
                          <a:cs typeface="Helvetica Neue"/>
                          <a:sym typeface="Helvetica Neue"/>
                        </a:rPr>
                        <a:t>educație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artistică</a:t>
                      </a:r>
                      <a:r>
                        <a:rPr lang="es-ES" sz="1300" dirty="0" smtClean="0">
                          <a:solidFill>
                            <a:schemeClr val="dk1"/>
                          </a:solidFill>
                          <a:latin typeface="Helvetica Neue"/>
                          <a:ea typeface="Helvetica Neue"/>
                          <a:cs typeface="Helvetica Neue"/>
                          <a:sym typeface="Helvetica Neue"/>
                        </a:rPr>
                        <a:t> la nivel </a:t>
                      </a:r>
                      <a:r>
                        <a:rPr lang="es-ES" sz="1300" dirty="0" err="1" smtClean="0">
                          <a:solidFill>
                            <a:schemeClr val="dk1"/>
                          </a:solidFill>
                          <a:latin typeface="Helvetica Neue"/>
                          <a:ea typeface="Helvetica Neue"/>
                          <a:cs typeface="Helvetica Neue"/>
                          <a:sym typeface="Helvetica Neue"/>
                        </a:rPr>
                        <a:t>european</a:t>
                      </a:r>
                      <a:r>
                        <a:rPr lang="es-ES" sz="1300" dirty="0" smtClean="0">
                          <a:solidFill>
                            <a:schemeClr val="dk1"/>
                          </a:solidFill>
                          <a:latin typeface="Helvetica Neue"/>
                          <a:ea typeface="Helvetica Neue"/>
                          <a:cs typeface="Helvetica Neue"/>
                          <a:sym typeface="Helvetica Neue"/>
                        </a:rPr>
                        <a:t>.</a:t>
                      </a:r>
                      <a:endParaRPr sz="1300" dirty="0">
                        <a:solidFill>
                          <a:schemeClr val="dk1"/>
                        </a:solidFill>
                        <a:latin typeface="Helvetica Neue"/>
                        <a:ea typeface="Helvetica Neue"/>
                        <a:cs typeface="Helvetica Neue"/>
                        <a:sym typeface="Helvetica Neue"/>
                      </a:endParaRPr>
                    </a:p>
                    <a:p>
                      <a:pPr marL="457200" lvl="0" indent="-311150" algn="just" rtl="0">
                        <a:spcBef>
                          <a:spcPts val="0"/>
                        </a:spcBef>
                        <a:spcAft>
                          <a:spcPts val="0"/>
                        </a:spcAft>
                        <a:buClr>
                          <a:schemeClr val="dk1"/>
                        </a:buClr>
                        <a:buSzPts val="1300"/>
                        <a:buFont typeface="Helvetica Neue"/>
                        <a:buChar char="●"/>
                      </a:pPr>
                      <a:r>
                        <a:rPr lang="es-ES" sz="1300" dirty="0" err="1" smtClean="0">
                          <a:solidFill>
                            <a:schemeClr val="dk1"/>
                          </a:solidFill>
                          <a:latin typeface="Helvetica Neue"/>
                          <a:ea typeface="Helvetica Neue"/>
                          <a:cs typeface="Helvetica Neue"/>
                          <a:sym typeface="Helvetica Neue"/>
                        </a:rPr>
                        <a:t>Îmbunătățirea</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condițiilor</a:t>
                      </a:r>
                      <a:r>
                        <a:rPr lang="es-ES" sz="1300" dirty="0" smtClean="0">
                          <a:solidFill>
                            <a:schemeClr val="dk1"/>
                          </a:solidFill>
                          <a:latin typeface="Helvetica Neue"/>
                          <a:ea typeface="Helvetica Neue"/>
                          <a:cs typeface="Helvetica Neue"/>
                          <a:sym typeface="Helvetica Neue"/>
                        </a:rPr>
                        <a:t> de </a:t>
                      </a:r>
                      <a:r>
                        <a:rPr lang="es-ES" sz="1300" dirty="0" err="1" smtClean="0">
                          <a:solidFill>
                            <a:schemeClr val="dk1"/>
                          </a:solidFill>
                          <a:latin typeface="Helvetica Neue"/>
                          <a:ea typeface="Helvetica Neue"/>
                          <a:cs typeface="Helvetica Neue"/>
                          <a:sym typeface="Helvetica Neue"/>
                        </a:rPr>
                        <a:t>mediu</a:t>
                      </a:r>
                      <a:r>
                        <a:rPr lang="es-ES" sz="1300" dirty="0" smtClean="0">
                          <a:solidFill>
                            <a:schemeClr val="dk1"/>
                          </a:solidFill>
                          <a:latin typeface="Helvetica Neue"/>
                          <a:ea typeface="Helvetica Neue"/>
                          <a:cs typeface="Helvetica Neue"/>
                          <a:sym typeface="Helvetica Neue"/>
                        </a:rPr>
                        <a:t> de </a:t>
                      </a:r>
                      <a:r>
                        <a:rPr lang="es-ES" sz="1300" dirty="0" err="1" smtClean="0">
                          <a:solidFill>
                            <a:schemeClr val="dk1"/>
                          </a:solidFill>
                          <a:latin typeface="Helvetica Neue"/>
                          <a:ea typeface="Helvetica Neue"/>
                          <a:cs typeface="Helvetica Neue"/>
                          <a:sym typeface="Helvetica Neue"/>
                        </a:rPr>
                        <a:t>învățare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și</a:t>
                      </a:r>
                      <a:r>
                        <a:rPr lang="es-ES" sz="1300" dirty="0" smtClean="0">
                          <a:solidFill>
                            <a:schemeClr val="dk1"/>
                          </a:solidFill>
                          <a:latin typeface="Helvetica Neue"/>
                          <a:ea typeface="Helvetica Neue"/>
                          <a:cs typeface="Helvetica Neue"/>
                          <a:sym typeface="Helvetica Neue"/>
                        </a:rPr>
                        <a:t> a </a:t>
                      </a:r>
                      <a:r>
                        <a:rPr lang="es-ES" sz="1300" dirty="0" err="1" smtClean="0">
                          <a:solidFill>
                            <a:schemeClr val="dk1"/>
                          </a:solidFill>
                          <a:latin typeface="Helvetica Neue"/>
                          <a:ea typeface="Helvetica Neue"/>
                          <a:cs typeface="Helvetica Neue"/>
                          <a:sym typeface="Helvetica Neue"/>
                        </a:rPr>
                        <a:t>realizărilor</a:t>
                      </a:r>
                      <a:r>
                        <a:rPr lang="ro-RO" sz="1300" baseline="0" dirty="0" smtClean="0">
                          <a:solidFill>
                            <a:schemeClr val="dk1"/>
                          </a:solidFill>
                          <a:latin typeface="Helvetica Neue"/>
                          <a:ea typeface="Helvetica Neue"/>
                          <a:cs typeface="Helvetica Neue"/>
                          <a:sym typeface="Helvetica Neue"/>
                        </a:rPr>
                        <a:t> școlare</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pentru</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toți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elevii</a:t>
                      </a:r>
                      <a:r>
                        <a:rPr lang="es-ES" sz="1300" dirty="0" smtClean="0">
                          <a:solidFill>
                            <a:schemeClr val="dk1"/>
                          </a:solidFill>
                          <a:latin typeface="Helvetica Neue"/>
                          <a:ea typeface="Helvetica Neue"/>
                          <a:cs typeface="Helvetica Neue"/>
                          <a:sym typeface="Helvetica Neue"/>
                        </a:rPr>
                        <a:t>.</a:t>
                      </a:r>
                      <a:endParaRPr sz="1300" dirty="0">
                        <a:solidFill>
                          <a:schemeClr val="dk1"/>
                        </a:solidFill>
                        <a:latin typeface="Helvetica Neue"/>
                        <a:ea typeface="Helvetica Neue"/>
                        <a:cs typeface="Helvetica Neue"/>
                        <a:sym typeface="Helvetica Neue"/>
                      </a:endParaRPr>
                    </a:p>
                    <a:p>
                      <a:pPr marL="457200" lvl="0" indent="-311150" algn="just" rtl="0">
                        <a:spcBef>
                          <a:spcPts val="0"/>
                        </a:spcBef>
                        <a:spcAft>
                          <a:spcPts val="0"/>
                        </a:spcAft>
                        <a:buClr>
                          <a:schemeClr val="dk1"/>
                        </a:buClr>
                        <a:buSzPts val="1300"/>
                        <a:buFont typeface="Helvetica Neue"/>
                        <a:buChar char="●"/>
                      </a:pPr>
                      <a:r>
                        <a:rPr lang="es-ES" sz="1300" dirty="0" err="1" smtClean="0">
                          <a:solidFill>
                            <a:schemeClr val="dk1"/>
                          </a:solidFill>
                          <a:latin typeface="Helvetica Neue"/>
                          <a:ea typeface="Helvetica Neue"/>
                          <a:cs typeface="Helvetica Neue"/>
                          <a:sym typeface="Helvetica Neue"/>
                        </a:rPr>
                        <a:t>Scăderea</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abandonului</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școlar</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din</a:t>
                      </a:r>
                      <a:r>
                        <a:rPr lang="es-ES" sz="1300" dirty="0" smtClean="0">
                          <a:solidFill>
                            <a:schemeClr val="dk1"/>
                          </a:solidFill>
                          <a:latin typeface="Helvetica Neue"/>
                          <a:ea typeface="Helvetica Neue"/>
                          <a:cs typeface="Helvetica Neue"/>
                          <a:sym typeface="Helvetica Neue"/>
                        </a:rPr>
                        <a:t> partea </a:t>
                      </a:r>
                      <a:r>
                        <a:rPr lang="es-ES" sz="1300" dirty="0" err="1" smtClean="0">
                          <a:solidFill>
                            <a:schemeClr val="dk1"/>
                          </a:solidFill>
                          <a:latin typeface="Helvetica Neue"/>
                          <a:ea typeface="Helvetica Neue"/>
                          <a:cs typeface="Helvetica Neue"/>
                          <a:sym typeface="Helvetica Neue"/>
                        </a:rPr>
                        <a:t>grupurilor</a:t>
                      </a:r>
                      <a:r>
                        <a:rPr lang="es-ES" sz="1300" dirty="0" smtClean="0">
                          <a:solidFill>
                            <a:schemeClr val="dk1"/>
                          </a:solidFill>
                          <a:latin typeface="Helvetica Neue"/>
                          <a:ea typeface="Helvetica Neue"/>
                          <a:cs typeface="Helvetica Neue"/>
                          <a:sym typeface="Helvetica Neue"/>
                        </a:rPr>
                        <a:t> </a:t>
                      </a:r>
                      <a:r>
                        <a:rPr lang="es-ES" sz="1300" dirty="0" err="1" smtClean="0">
                          <a:solidFill>
                            <a:schemeClr val="dk1"/>
                          </a:solidFill>
                          <a:latin typeface="Helvetica Neue"/>
                          <a:ea typeface="Helvetica Neue"/>
                          <a:cs typeface="Helvetica Neue"/>
                          <a:sym typeface="Helvetica Neue"/>
                        </a:rPr>
                        <a:t>defavorizate</a:t>
                      </a:r>
                      <a:r>
                        <a:rPr lang="es-ES" sz="1300" dirty="0" smtClean="0">
                          <a:solidFill>
                            <a:schemeClr val="dk1"/>
                          </a:solidFill>
                          <a:latin typeface="Helvetica Neue"/>
                          <a:ea typeface="Helvetica Neue"/>
                          <a:cs typeface="Helvetica Neue"/>
                          <a:sym typeface="Helvetica Neue"/>
                        </a:rPr>
                        <a:t>.</a:t>
                      </a:r>
                      <a:endParaRPr sz="1300" dirty="0">
                        <a:solidFill>
                          <a:schemeClr val="dk1"/>
                        </a:solidFill>
                        <a:latin typeface="Helvetica Neue"/>
                        <a:ea typeface="Helvetica Neue"/>
                        <a:cs typeface="Helvetica Neue"/>
                        <a:sym typeface="Helvetica Neue"/>
                      </a:endParaRPr>
                    </a:p>
                    <a:p>
                      <a:pPr marL="457200" lvl="0" indent="-311150" algn="just" rtl="0">
                        <a:spcBef>
                          <a:spcPts val="0"/>
                        </a:spcBef>
                        <a:spcAft>
                          <a:spcPts val="0"/>
                        </a:spcAft>
                        <a:buClr>
                          <a:schemeClr val="dk1"/>
                        </a:buClr>
                        <a:buSzPts val="1300"/>
                        <a:buFont typeface="Helvetica Neue"/>
                        <a:buChar char="●"/>
                      </a:pPr>
                      <a:r>
                        <a:rPr lang="it-IT" sz="1300" dirty="0" smtClean="0">
                          <a:solidFill>
                            <a:schemeClr val="dk1"/>
                          </a:solidFill>
                          <a:latin typeface="Helvetica Neue"/>
                          <a:ea typeface="Helvetica Neue"/>
                          <a:cs typeface="Helvetica Neue"/>
                          <a:sym typeface="Helvetica Neue"/>
                        </a:rPr>
                        <a:t>O colaborare mai strânsă între </a:t>
                      </a:r>
                      <a:r>
                        <a:rPr lang="ro-RO" sz="1300" dirty="0" smtClean="0">
                          <a:solidFill>
                            <a:schemeClr val="dk1"/>
                          </a:solidFill>
                          <a:latin typeface="Helvetica Neue"/>
                          <a:ea typeface="Helvetica Neue"/>
                          <a:cs typeface="Helvetica Neue"/>
                          <a:sym typeface="Helvetica Neue"/>
                        </a:rPr>
                        <a:t>SCC</a:t>
                      </a:r>
                      <a:r>
                        <a:rPr lang="it-IT" sz="1300" dirty="0" smtClean="0">
                          <a:solidFill>
                            <a:schemeClr val="dk1"/>
                          </a:solidFill>
                          <a:latin typeface="Helvetica Neue"/>
                          <a:ea typeface="Helvetica Neue"/>
                          <a:cs typeface="Helvetica Neue"/>
                          <a:sym typeface="Helvetica Neue"/>
                        </a:rPr>
                        <a:t> și școli</a:t>
                      </a:r>
                      <a:r>
                        <a:rPr lang="es-ES" sz="1300" dirty="0" smtClean="0">
                          <a:solidFill>
                            <a:schemeClr val="dk1"/>
                          </a:solidFill>
                          <a:latin typeface="Helvetica Neue"/>
                          <a:ea typeface="Helvetica Neue"/>
                          <a:cs typeface="Helvetica Neue"/>
                          <a:sym typeface="Helvetica Neue"/>
                        </a:rPr>
                        <a:t>.</a:t>
                      </a:r>
                      <a:endParaRPr sz="1300" dirty="0">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1085746b30_0_82"/>
          <p:cNvSpPr txBox="1">
            <a:spLocks noGrp="1"/>
          </p:cNvSpPr>
          <p:nvPr>
            <p:ph type="body" idx="1"/>
          </p:nvPr>
        </p:nvSpPr>
        <p:spPr>
          <a:xfrm>
            <a:off x="1088548" y="2491475"/>
            <a:ext cx="10766700" cy="839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ro-RO" dirty="0" smtClean="0"/>
              <a:t>Întrebări</a:t>
            </a:r>
            <a:r>
              <a:rPr lang="es-ES" dirty="0" smtClean="0"/>
              <a:t>? </a:t>
            </a:r>
            <a:r>
              <a:rPr lang="es-ES" dirty="0" err="1" smtClean="0"/>
              <a:t>Coment</a:t>
            </a:r>
            <a:r>
              <a:rPr lang="ro-RO" dirty="0" smtClean="0"/>
              <a:t>arii</a:t>
            </a:r>
            <a:r>
              <a:rPr lang="es-ES" dirty="0" smtClean="0"/>
              <a:t>?</a:t>
            </a:r>
            <a:endParaRPr dirty="0"/>
          </a:p>
        </p:txBody>
      </p:sp>
      <p:pic>
        <p:nvPicPr>
          <p:cNvPr id="146" name="Google Shape;146;g11085746b30_0_82"/>
          <p:cNvPicPr preferRelativeResize="0"/>
          <p:nvPr/>
        </p:nvPicPr>
        <p:blipFill rotWithShape="1">
          <a:blip r:embed="rId3">
            <a:alphaModFix/>
          </a:blip>
          <a:srcRect l="28050" t="13583" r="32935" b="16147"/>
          <a:stretch/>
        </p:blipFill>
        <p:spPr>
          <a:xfrm>
            <a:off x="5301082" y="3687884"/>
            <a:ext cx="1957867" cy="18560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116def4ce1_0_27"/>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pt-BR" sz="2000" dirty="0">
                <a:solidFill>
                  <a:srgbClr val="00AEEF"/>
                </a:solidFill>
              </a:rPr>
              <a:t>Cum să asigur</a:t>
            </a:r>
            <a:r>
              <a:rPr lang="ro-RO" sz="2000" dirty="0">
                <a:solidFill>
                  <a:srgbClr val="00AEEF"/>
                </a:solidFill>
              </a:rPr>
              <a:t>ăm</a:t>
            </a:r>
            <a:r>
              <a:rPr lang="pt-BR" sz="2000" dirty="0">
                <a:solidFill>
                  <a:srgbClr val="00AEEF"/>
                </a:solidFill>
              </a:rPr>
              <a:t> incluziunea în sala de clasă</a:t>
            </a:r>
            <a:endParaRPr lang="ro-RO" sz="2000" dirty="0">
              <a:solidFill>
                <a:srgbClr val="00AEEF"/>
              </a:solidFill>
            </a:endParaRPr>
          </a:p>
          <a:p>
            <a:pPr marL="0" lvl="0" indent="0" algn="r" rtl="0">
              <a:spcBef>
                <a:spcPts val="1000"/>
              </a:spcBef>
              <a:spcAft>
                <a:spcPts val="0"/>
              </a:spcAft>
              <a:buNone/>
            </a:pPr>
            <a:r>
              <a:rPr lang="ro-RO" sz="2000" dirty="0" smtClean="0">
                <a:solidFill>
                  <a:schemeClr val="accent4"/>
                </a:solidFill>
              </a:rPr>
              <a:t>Pasul</a:t>
            </a:r>
            <a:r>
              <a:rPr lang="es-ES" sz="2000" dirty="0" smtClean="0">
                <a:solidFill>
                  <a:schemeClr val="accent4"/>
                </a:solidFill>
              </a:rPr>
              <a:t> </a:t>
            </a:r>
            <a:r>
              <a:rPr lang="es-ES" sz="2000" dirty="0">
                <a:solidFill>
                  <a:schemeClr val="accent4"/>
                </a:solidFill>
              </a:rPr>
              <a:t>1 </a:t>
            </a:r>
            <a:r>
              <a:rPr lang="es-ES" sz="2000" dirty="0" err="1" smtClean="0">
                <a:solidFill>
                  <a:schemeClr val="accent4"/>
                </a:solidFill>
              </a:rPr>
              <a:t>Evalua</a:t>
            </a:r>
            <a:r>
              <a:rPr lang="ro-RO" sz="2000" dirty="0" smtClean="0">
                <a:solidFill>
                  <a:schemeClr val="accent4"/>
                </a:solidFill>
              </a:rPr>
              <a:t>re</a:t>
            </a:r>
            <a:endParaRPr sz="2000" dirty="0">
              <a:solidFill>
                <a:schemeClr val="accent4"/>
              </a:solidFill>
            </a:endParaRPr>
          </a:p>
        </p:txBody>
      </p:sp>
      <p:sp>
        <p:nvSpPr>
          <p:cNvPr id="153" name="Google Shape;153;g1116def4ce1_0_27"/>
          <p:cNvSpPr txBox="1"/>
          <p:nvPr/>
        </p:nvSpPr>
        <p:spPr>
          <a:xfrm>
            <a:off x="709500" y="1588200"/>
            <a:ext cx="9288300" cy="354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endParaRPr sz="1100" b="1">
              <a:solidFill>
                <a:schemeClr val="dk1"/>
              </a:solidFill>
            </a:endParaRPr>
          </a:p>
        </p:txBody>
      </p:sp>
      <p:sp>
        <p:nvSpPr>
          <p:cNvPr id="154" name="Google Shape;154;g1116def4ce1_0_27"/>
          <p:cNvSpPr txBox="1"/>
          <p:nvPr/>
        </p:nvSpPr>
        <p:spPr>
          <a:xfrm>
            <a:off x="607700" y="2222275"/>
            <a:ext cx="11298600" cy="31014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s-ES" sz="1900" dirty="0" err="1" smtClean="0">
                <a:solidFill>
                  <a:schemeClr val="dk1"/>
                </a:solidFill>
                <a:latin typeface="Helvetica Neue"/>
                <a:ea typeface="Helvetica Neue"/>
                <a:cs typeface="Helvetica Neue"/>
                <a:sym typeface="Helvetica Neue"/>
              </a:rPr>
              <a:t>Pentru</a:t>
            </a:r>
            <a:r>
              <a:rPr lang="es-ES" sz="1900" dirty="0" smtClean="0">
                <a:solidFill>
                  <a:schemeClr val="dk1"/>
                </a:solidFill>
                <a:latin typeface="Helvetica Neue"/>
                <a:ea typeface="Helvetica Neue"/>
                <a:cs typeface="Helvetica Neue"/>
                <a:sym typeface="Helvetica Neue"/>
              </a:rPr>
              <a:t> a </a:t>
            </a:r>
            <a:r>
              <a:rPr lang="es-ES" sz="1900" dirty="0" err="1" smtClean="0">
                <a:solidFill>
                  <a:schemeClr val="dk1"/>
                </a:solidFill>
                <a:latin typeface="Helvetica Neue"/>
                <a:ea typeface="Helvetica Neue"/>
                <a:cs typeface="Helvetica Neue"/>
                <a:sym typeface="Helvetica Neue"/>
              </a:rPr>
              <a:t>asigura</a:t>
            </a:r>
            <a:r>
              <a:rPr lang="es-ES" sz="1900" dirty="0" smtClean="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participarea</a:t>
            </a:r>
            <a:r>
              <a:rPr lang="es-ES" sz="1900" dirty="0" smtClean="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activă</a:t>
            </a:r>
            <a:r>
              <a:rPr lang="es-ES" sz="1900" dirty="0" smtClean="0">
                <a:solidFill>
                  <a:schemeClr val="dk1"/>
                </a:solidFill>
                <a:latin typeface="Helvetica Neue"/>
                <a:ea typeface="Helvetica Neue"/>
                <a:cs typeface="Helvetica Neue"/>
                <a:sym typeface="Helvetica Neue"/>
              </a:rPr>
              <a:t> a </a:t>
            </a:r>
            <a:r>
              <a:rPr lang="es-ES" sz="1900" dirty="0" err="1" smtClean="0">
                <a:solidFill>
                  <a:schemeClr val="dk1"/>
                </a:solidFill>
                <a:latin typeface="Helvetica Neue"/>
                <a:ea typeface="Helvetica Neue"/>
                <a:cs typeface="Helvetica Neue"/>
                <a:sym typeface="Helvetica Neue"/>
              </a:rPr>
              <a:t>elevilor</a:t>
            </a:r>
            <a:r>
              <a:rPr lang="es-ES" sz="1900" dirty="0" smtClean="0">
                <a:solidFill>
                  <a:schemeClr val="dk1"/>
                </a:solidFill>
                <a:latin typeface="Helvetica Neue"/>
                <a:ea typeface="Helvetica Neue"/>
                <a:cs typeface="Helvetica Neue"/>
                <a:sym typeface="Helvetica Neue"/>
              </a:rPr>
              <a:t> la </a:t>
            </a:r>
            <a:r>
              <a:rPr lang="es-ES" sz="1900" dirty="0" err="1" smtClean="0">
                <a:solidFill>
                  <a:schemeClr val="dk1"/>
                </a:solidFill>
                <a:latin typeface="Helvetica Neue"/>
                <a:ea typeface="Helvetica Neue"/>
                <a:cs typeface="Helvetica Neue"/>
                <a:sym typeface="Helvetica Neue"/>
              </a:rPr>
              <a:t>activități</a:t>
            </a:r>
            <a:r>
              <a:rPr lang="es-ES" sz="1900" dirty="0" smtClean="0">
                <a:solidFill>
                  <a:schemeClr val="dk1"/>
                </a:solidFill>
                <a:latin typeface="Helvetica Neue"/>
                <a:ea typeface="Helvetica Neue"/>
                <a:cs typeface="Helvetica Neue"/>
                <a:sym typeface="Helvetica Neue"/>
              </a:rPr>
              <a:t>, este </a:t>
            </a:r>
            <a:r>
              <a:rPr lang="es-ES" sz="1900" dirty="0" err="1" smtClean="0">
                <a:solidFill>
                  <a:schemeClr val="dk1"/>
                </a:solidFill>
                <a:latin typeface="Helvetica Neue"/>
                <a:ea typeface="Helvetica Neue"/>
                <a:cs typeface="Helvetica Neue"/>
                <a:sym typeface="Helvetica Neue"/>
              </a:rPr>
              <a:t>important</a:t>
            </a:r>
            <a:r>
              <a:rPr lang="es-ES" sz="1900" dirty="0" smtClean="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să</a:t>
            </a:r>
            <a:r>
              <a:rPr lang="es-ES" sz="1900" dirty="0" smtClean="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cunoașteți</a:t>
            </a:r>
            <a:r>
              <a:rPr lang="es-ES" sz="1900" dirty="0" smtClean="0">
                <a:solidFill>
                  <a:schemeClr val="dk1"/>
                </a:solidFill>
                <a:latin typeface="Helvetica Neue"/>
                <a:ea typeface="Helvetica Neue"/>
                <a:cs typeface="Helvetica Neue"/>
                <a:sym typeface="Helvetica Neue"/>
              </a:rPr>
              <a:t>:</a:t>
            </a:r>
            <a:endParaRPr sz="1900" dirty="0">
              <a:solidFill>
                <a:schemeClr val="dk1"/>
              </a:solidFill>
              <a:latin typeface="Helvetica Neue"/>
              <a:ea typeface="Helvetica Neue"/>
              <a:cs typeface="Helvetica Neue"/>
              <a:sym typeface="Helvetica Neue"/>
            </a:endParaRPr>
          </a:p>
          <a:p>
            <a:pPr marL="0" lvl="0" indent="0" algn="just" rtl="0">
              <a:lnSpc>
                <a:spcPct val="150000"/>
              </a:lnSpc>
              <a:spcBef>
                <a:spcPts val="0"/>
              </a:spcBef>
              <a:spcAft>
                <a:spcPts val="0"/>
              </a:spcAft>
              <a:buNone/>
            </a:pPr>
            <a:endParaRPr sz="1900" dirty="0">
              <a:solidFill>
                <a:schemeClr val="dk1"/>
              </a:solidFill>
              <a:latin typeface="Helvetica Neue"/>
              <a:ea typeface="Helvetica Neue"/>
              <a:cs typeface="Helvetica Neue"/>
              <a:sym typeface="Helvetica Neue"/>
            </a:endParaRPr>
          </a:p>
          <a:p>
            <a:pPr marL="457200" lvl="0" indent="-349250" algn="just" rtl="0">
              <a:lnSpc>
                <a:spcPct val="150000"/>
              </a:lnSpc>
              <a:spcBef>
                <a:spcPts val="0"/>
              </a:spcBef>
              <a:spcAft>
                <a:spcPts val="0"/>
              </a:spcAft>
              <a:buClr>
                <a:srgbClr val="EC7320"/>
              </a:buClr>
              <a:buSzPts val="1900"/>
              <a:buFont typeface="Helvetica Neue"/>
              <a:buChar char="❖"/>
            </a:pPr>
            <a:r>
              <a:rPr lang="es-ES" sz="1900" dirty="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punctele</a:t>
            </a:r>
            <a:r>
              <a:rPr lang="es-ES" sz="1900" dirty="0" smtClean="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forte</a:t>
            </a:r>
            <a:r>
              <a:rPr lang="es-ES" sz="1900" dirty="0" smtClean="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și</a:t>
            </a:r>
            <a:r>
              <a:rPr lang="es-ES" sz="1900" dirty="0" smtClean="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vulnerabilitățile</a:t>
            </a:r>
            <a:r>
              <a:rPr lang="es-ES" sz="1900" dirty="0" smtClean="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specifice</a:t>
            </a:r>
            <a:r>
              <a:rPr lang="es-ES" sz="1900" dirty="0" smtClean="0">
                <a:solidFill>
                  <a:schemeClr val="dk1"/>
                </a:solidFill>
                <a:latin typeface="Helvetica Neue"/>
                <a:ea typeface="Helvetica Neue"/>
                <a:cs typeface="Helvetica Neue"/>
                <a:sym typeface="Helvetica Neue"/>
              </a:rPr>
              <a:t> ale </a:t>
            </a:r>
            <a:r>
              <a:rPr lang="es-ES" sz="1900" dirty="0" err="1" smtClean="0">
                <a:solidFill>
                  <a:schemeClr val="dk1"/>
                </a:solidFill>
                <a:latin typeface="Helvetica Neue"/>
                <a:ea typeface="Helvetica Neue"/>
                <a:cs typeface="Helvetica Neue"/>
                <a:sym typeface="Helvetica Neue"/>
              </a:rPr>
              <a:t>membrilor</a:t>
            </a:r>
            <a:r>
              <a:rPr lang="es-ES" sz="1900" dirty="0" smtClean="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grupului</a:t>
            </a:r>
            <a:r>
              <a:rPr lang="ro-RO" sz="1900" dirty="0" smtClean="0">
                <a:solidFill>
                  <a:schemeClr val="dk1"/>
                </a:solidFill>
                <a:latin typeface="Helvetica Neue"/>
                <a:ea typeface="Helvetica Neue"/>
                <a:cs typeface="Helvetica Neue"/>
                <a:sym typeface="Helvetica Neue"/>
              </a:rPr>
              <a:t>;</a:t>
            </a:r>
            <a:endParaRPr sz="1900" dirty="0">
              <a:solidFill>
                <a:schemeClr val="dk1"/>
              </a:solidFill>
              <a:latin typeface="Helvetica Neue"/>
              <a:ea typeface="Helvetica Neue"/>
              <a:cs typeface="Helvetica Neue"/>
              <a:sym typeface="Helvetica Neue"/>
            </a:endParaRPr>
          </a:p>
          <a:p>
            <a:pPr marL="457200" lvl="0" indent="-349250" algn="just" rtl="0">
              <a:lnSpc>
                <a:spcPct val="150000"/>
              </a:lnSpc>
              <a:spcBef>
                <a:spcPts val="0"/>
              </a:spcBef>
              <a:spcAft>
                <a:spcPts val="0"/>
              </a:spcAft>
              <a:buClr>
                <a:srgbClr val="EC7320"/>
              </a:buClr>
              <a:buSzPts val="1900"/>
              <a:buFont typeface="Helvetica Neue"/>
              <a:buChar char="❖"/>
            </a:pPr>
            <a:r>
              <a:rPr lang="es-ES" sz="1900" dirty="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așteptările</a:t>
            </a:r>
            <a:r>
              <a:rPr lang="es-ES" sz="1900" dirty="0" smtClean="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și</a:t>
            </a:r>
            <a:r>
              <a:rPr lang="es-ES" sz="1900" dirty="0" smtClean="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capacitățile</a:t>
            </a:r>
            <a:r>
              <a:rPr lang="es-ES" sz="1900" dirty="0" smtClean="0">
                <a:solidFill>
                  <a:schemeClr val="dk1"/>
                </a:solidFill>
                <a:latin typeface="Helvetica Neue"/>
                <a:ea typeface="Helvetica Neue"/>
                <a:cs typeface="Helvetica Neue"/>
                <a:sym typeface="Helvetica Neue"/>
              </a:rPr>
              <a:t> </a:t>
            </a:r>
            <a:r>
              <a:rPr lang="es-ES" sz="1900" dirty="0" err="1" smtClean="0">
                <a:solidFill>
                  <a:schemeClr val="dk1"/>
                </a:solidFill>
                <a:latin typeface="Helvetica Neue"/>
                <a:ea typeface="Helvetica Neue"/>
                <a:cs typeface="Helvetica Neue"/>
                <a:sym typeface="Helvetica Neue"/>
              </a:rPr>
              <a:t>legate</a:t>
            </a:r>
            <a:r>
              <a:rPr lang="es-ES" sz="1900" dirty="0" smtClean="0">
                <a:solidFill>
                  <a:schemeClr val="dk1"/>
                </a:solidFill>
                <a:latin typeface="Helvetica Neue"/>
                <a:ea typeface="Helvetica Neue"/>
                <a:cs typeface="Helvetica Neue"/>
                <a:sym typeface="Helvetica Neue"/>
              </a:rPr>
              <a:t> de </a:t>
            </a:r>
            <a:r>
              <a:rPr lang="es-ES" sz="1900" dirty="0" err="1" smtClean="0">
                <a:solidFill>
                  <a:schemeClr val="dk1"/>
                </a:solidFill>
                <a:latin typeface="Helvetica Neue"/>
                <a:ea typeface="Helvetica Neue"/>
                <a:cs typeface="Helvetica Neue"/>
                <a:sym typeface="Helvetica Neue"/>
              </a:rPr>
              <a:t>vârstă</a:t>
            </a:r>
            <a:r>
              <a:rPr lang="es-ES" sz="1900" dirty="0" smtClean="0">
                <a:solidFill>
                  <a:schemeClr val="dk1"/>
                </a:solidFill>
                <a:latin typeface="Helvetica Neue"/>
                <a:ea typeface="Helvetica Neue"/>
                <a:cs typeface="Helvetica Neue"/>
                <a:sym typeface="Helvetica Neue"/>
              </a:rPr>
              <a:t>. </a:t>
            </a:r>
            <a:endParaRPr sz="1900" dirty="0">
              <a:solidFill>
                <a:schemeClr val="dk1"/>
              </a:solidFill>
              <a:latin typeface="Helvetica Neue"/>
              <a:ea typeface="Helvetica Neue"/>
              <a:cs typeface="Helvetica Neue"/>
              <a:sym typeface="Helvetica Neue"/>
            </a:endParaRPr>
          </a:p>
          <a:p>
            <a:pPr marL="0" lvl="0" indent="0" algn="just" rtl="0">
              <a:lnSpc>
                <a:spcPct val="150000"/>
              </a:lnSpc>
              <a:spcBef>
                <a:spcPts val="0"/>
              </a:spcBef>
              <a:spcAft>
                <a:spcPts val="0"/>
              </a:spcAft>
              <a:buNone/>
            </a:pPr>
            <a:endParaRPr sz="1500" dirty="0">
              <a:solidFill>
                <a:schemeClr val="dk1"/>
              </a:solidFill>
              <a:latin typeface="Helvetica Neue"/>
              <a:ea typeface="Helvetica Neue"/>
              <a:cs typeface="Helvetica Neue"/>
              <a:sym typeface="Helvetica Neue"/>
            </a:endParaRPr>
          </a:p>
          <a:p>
            <a:pPr marL="0" lvl="0" indent="0" algn="just" rtl="0">
              <a:lnSpc>
                <a:spcPct val="150000"/>
              </a:lnSpc>
              <a:spcBef>
                <a:spcPts val="0"/>
              </a:spcBef>
              <a:spcAft>
                <a:spcPts val="0"/>
              </a:spcAft>
              <a:buNone/>
            </a:pPr>
            <a:endParaRPr sz="1500" dirty="0">
              <a:solidFill>
                <a:schemeClr val="dk1"/>
              </a:solidFill>
              <a:latin typeface="Helvetica Neue"/>
              <a:ea typeface="Helvetica Neue"/>
              <a:cs typeface="Helvetica Neue"/>
              <a:sym typeface="Helvetica Neue"/>
            </a:endParaRPr>
          </a:p>
          <a:p>
            <a:pPr marL="0" lvl="0" indent="0" algn="just" rtl="0">
              <a:lnSpc>
                <a:spcPct val="150000"/>
              </a:lnSpc>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g113134a0ab3_0_1"/>
          <p:cNvSpPr txBox="1"/>
          <p:nvPr/>
        </p:nvSpPr>
        <p:spPr>
          <a:xfrm>
            <a:off x="637943" y="1583983"/>
            <a:ext cx="10982341" cy="4755118"/>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Clr>
                <a:schemeClr val="dk1"/>
              </a:buClr>
              <a:buSzPts val="1100"/>
              <a:buFont typeface="Arial"/>
              <a:buNone/>
            </a:pPr>
            <a:r>
              <a:rPr lang="es-ES" sz="1800" dirty="0" err="1" smtClean="0">
                <a:solidFill>
                  <a:schemeClr val="dk1"/>
                </a:solidFill>
                <a:latin typeface="+mj-lt"/>
                <a:ea typeface="Helvetica Neue"/>
                <a:cs typeface="Helvetica Neue"/>
                <a:sym typeface="Helvetica Neue"/>
              </a:rPr>
              <a:t>Principiile</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care</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îi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îndrumă</a:t>
            </a:r>
            <a:r>
              <a:rPr lang="es-ES" sz="1800" dirty="0" smtClean="0">
                <a:solidFill>
                  <a:schemeClr val="dk1"/>
                </a:solidFill>
                <a:latin typeface="+mj-lt"/>
                <a:ea typeface="Helvetica Neue"/>
                <a:cs typeface="Helvetica Neue"/>
                <a:sym typeface="Helvetica Neue"/>
              </a:rPr>
              <a:t> pe </a:t>
            </a:r>
            <a:r>
              <a:rPr lang="es-ES" sz="1800" dirty="0" err="1" smtClean="0">
                <a:solidFill>
                  <a:schemeClr val="dk1"/>
                </a:solidFill>
                <a:latin typeface="+mj-lt"/>
                <a:ea typeface="Helvetica Neue"/>
                <a:cs typeface="Helvetica Neue"/>
                <a:sym typeface="Helvetica Neue"/>
              </a:rPr>
              <a:t>educatori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în</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lucrul</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cu</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clasele</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sau</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grupurile</a:t>
            </a:r>
            <a:r>
              <a:rPr lang="es-ES" sz="1800" dirty="0" smtClean="0">
                <a:solidFill>
                  <a:schemeClr val="dk1"/>
                </a:solidFill>
                <a:latin typeface="+mj-lt"/>
                <a:ea typeface="Helvetica Neue"/>
                <a:cs typeface="Helvetica Neue"/>
                <a:sym typeface="Helvetica Neue"/>
              </a:rPr>
              <a:t> de </a:t>
            </a:r>
            <a:r>
              <a:rPr lang="es-ES" sz="1800" dirty="0" err="1" smtClean="0">
                <a:solidFill>
                  <a:schemeClr val="dk1"/>
                </a:solidFill>
                <a:latin typeface="+mj-lt"/>
                <a:ea typeface="Helvetica Neue"/>
                <a:cs typeface="Helvetica Neue"/>
                <a:sym typeface="Helvetica Neue"/>
              </a:rPr>
              <a:t>elevi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având</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în</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vedere</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că</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unii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dintre</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ei</a:t>
            </a:r>
            <a:r>
              <a:rPr lang="es-ES" sz="1800" dirty="0" smtClean="0">
                <a:solidFill>
                  <a:schemeClr val="dk1"/>
                </a:solidFill>
                <a:latin typeface="+mj-lt"/>
                <a:ea typeface="Helvetica Neue"/>
                <a:cs typeface="Helvetica Neue"/>
                <a:sym typeface="Helvetica Neue"/>
              </a:rPr>
              <a:t> se </a:t>
            </a:r>
            <a:r>
              <a:rPr lang="es-ES" sz="1800" dirty="0" err="1" smtClean="0">
                <a:solidFill>
                  <a:schemeClr val="dk1"/>
                </a:solidFill>
                <a:latin typeface="+mj-lt"/>
                <a:ea typeface="Helvetica Neue"/>
                <a:cs typeface="Helvetica Neue"/>
                <a:sym typeface="Helvetica Neue"/>
              </a:rPr>
              <a:t>confruntă</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cu</a:t>
            </a:r>
            <a:r>
              <a:rPr lang="ro-RO" sz="1800" dirty="0" smtClean="0">
                <a:solidFill>
                  <a:schemeClr val="dk1"/>
                </a:solidFill>
                <a:latin typeface="+mj-lt"/>
                <a:ea typeface="Helvetica Neue"/>
                <a:cs typeface="Helvetica Neue"/>
                <a:sym typeface="Helvetica Neue"/>
              </a:rPr>
              <a:t> diverse</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provocări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ar</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trebui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să</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includă</a:t>
            </a:r>
            <a:r>
              <a:rPr lang="es-ES" sz="1800" dirty="0" smtClean="0">
                <a:solidFill>
                  <a:schemeClr val="dk1"/>
                </a:solidFill>
                <a:latin typeface="+mj-lt"/>
                <a:ea typeface="Helvetica Neue"/>
                <a:cs typeface="Helvetica Neue"/>
                <a:sym typeface="Helvetica Neue"/>
              </a:rPr>
              <a:t>: </a:t>
            </a:r>
            <a:endParaRPr sz="1800" dirty="0">
              <a:solidFill>
                <a:schemeClr val="dk1"/>
              </a:solidFill>
              <a:latin typeface="+mj-lt"/>
              <a:ea typeface="Helvetica Neue"/>
              <a:cs typeface="Helvetica Neue"/>
              <a:sym typeface="Helvetica Neue"/>
            </a:endParaRPr>
          </a:p>
          <a:p>
            <a:pPr marL="0" lvl="0" indent="0" algn="just" rtl="0">
              <a:lnSpc>
                <a:spcPct val="150000"/>
              </a:lnSpc>
              <a:spcBef>
                <a:spcPts val="0"/>
              </a:spcBef>
              <a:spcAft>
                <a:spcPts val="0"/>
              </a:spcAft>
              <a:buClr>
                <a:schemeClr val="dk1"/>
              </a:buClr>
              <a:buSzPts val="1100"/>
              <a:buFont typeface="Arial"/>
              <a:buNone/>
            </a:pPr>
            <a:endParaRPr sz="1800" dirty="0">
              <a:solidFill>
                <a:schemeClr val="dk1"/>
              </a:solidFill>
              <a:latin typeface="+mj-lt"/>
              <a:ea typeface="Helvetica Neue"/>
              <a:cs typeface="Helvetica Neue"/>
              <a:sym typeface="Helvetica Neue"/>
            </a:endParaRPr>
          </a:p>
          <a:p>
            <a:pPr marL="457200" lvl="0" indent="-323850" algn="just" rtl="0">
              <a:lnSpc>
                <a:spcPct val="150000"/>
              </a:lnSpc>
              <a:spcBef>
                <a:spcPts val="0"/>
              </a:spcBef>
              <a:spcAft>
                <a:spcPts val="0"/>
              </a:spcAft>
              <a:buClr>
                <a:schemeClr val="dk1"/>
              </a:buClr>
              <a:buSzPts val="1500"/>
              <a:buFont typeface="Helvetica Neue"/>
              <a:buAutoNum type="alphaLcPeriod"/>
            </a:pPr>
            <a:r>
              <a:rPr lang="es-ES" sz="1800" dirty="0" err="1" smtClean="0">
                <a:solidFill>
                  <a:schemeClr val="dk1"/>
                </a:solidFill>
                <a:latin typeface="+mj-lt"/>
                <a:ea typeface="Helvetica Neue"/>
                <a:cs typeface="Helvetica Neue"/>
                <a:sym typeface="Helvetica Neue"/>
              </a:rPr>
              <a:t>adoptarea</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unei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atitudini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pozitive</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și</a:t>
            </a:r>
            <a:r>
              <a:rPr lang="es-ES" sz="1800" dirty="0" smtClean="0">
                <a:solidFill>
                  <a:schemeClr val="dk1"/>
                </a:solidFill>
                <a:latin typeface="+mj-lt"/>
                <a:ea typeface="Helvetica Neue"/>
                <a:cs typeface="Helvetica Neue"/>
                <a:sym typeface="Helvetica Neue"/>
              </a:rPr>
              <a:t> a </a:t>
            </a:r>
            <a:r>
              <a:rPr lang="es-ES" sz="1800" dirty="0" err="1" smtClean="0">
                <a:solidFill>
                  <a:schemeClr val="dk1"/>
                </a:solidFill>
                <a:latin typeface="+mj-lt"/>
                <a:ea typeface="Helvetica Neue"/>
                <a:cs typeface="Helvetica Neue"/>
                <a:sym typeface="Helvetica Neue"/>
              </a:rPr>
              <a:t>așteptărilor</a:t>
            </a:r>
            <a:r>
              <a:rPr lang="es-ES" sz="1800" dirty="0" smtClean="0">
                <a:solidFill>
                  <a:schemeClr val="dk1"/>
                </a:solidFill>
                <a:latin typeface="+mj-lt"/>
                <a:ea typeface="Helvetica Neue"/>
                <a:cs typeface="Helvetica Neue"/>
                <a:sym typeface="Helvetica Neue"/>
              </a:rPr>
              <a:t> de </a:t>
            </a:r>
            <a:r>
              <a:rPr lang="es-ES" sz="1800" dirty="0" err="1" smtClean="0">
                <a:solidFill>
                  <a:schemeClr val="dk1"/>
                </a:solidFill>
                <a:latin typeface="+mj-lt"/>
                <a:ea typeface="Helvetica Neue"/>
                <a:cs typeface="Helvetica Neue"/>
                <a:sym typeface="Helvetica Neue"/>
              </a:rPr>
              <a:t>învățare</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față</a:t>
            </a:r>
            <a:r>
              <a:rPr lang="es-ES" sz="1800" dirty="0" smtClean="0">
                <a:solidFill>
                  <a:schemeClr val="dk1"/>
                </a:solidFill>
                <a:latin typeface="+mj-lt"/>
                <a:ea typeface="Helvetica Neue"/>
                <a:cs typeface="Helvetica Neue"/>
                <a:sym typeface="Helvetica Neue"/>
              </a:rPr>
              <a:t> de </a:t>
            </a:r>
            <a:r>
              <a:rPr lang="es-ES" sz="1800" dirty="0" err="1" smtClean="0">
                <a:solidFill>
                  <a:schemeClr val="dk1"/>
                </a:solidFill>
                <a:latin typeface="+mj-lt"/>
                <a:ea typeface="Helvetica Neue"/>
                <a:cs typeface="Helvetica Neue"/>
                <a:sym typeface="Helvetica Neue"/>
              </a:rPr>
              <a:t>toți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participanții</a:t>
            </a:r>
            <a:r>
              <a:rPr lang="ro-RO" sz="1800" dirty="0" smtClean="0">
                <a:solidFill>
                  <a:schemeClr val="dk1"/>
                </a:solidFill>
                <a:latin typeface="+mj-lt"/>
                <a:ea typeface="Helvetica Neue"/>
                <a:cs typeface="Helvetica Neue"/>
                <a:sym typeface="Helvetica Neue"/>
              </a:rPr>
              <a:t>,</a:t>
            </a:r>
            <a:endParaRPr sz="1800" dirty="0">
              <a:solidFill>
                <a:schemeClr val="dk1"/>
              </a:solidFill>
              <a:latin typeface="+mj-lt"/>
              <a:ea typeface="Helvetica Neue"/>
              <a:cs typeface="Helvetica Neue"/>
              <a:sym typeface="Helvetica Neue"/>
            </a:endParaRPr>
          </a:p>
          <a:p>
            <a:pPr marL="457200" lvl="0" indent="-323850" algn="just" rtl="0">
              <a:lnSpc>
                <a:spcPct val="150000"/>
              </a:lnSpc>
              <a:spcBef>
                <a:spcPts val="0"/>
              </a:spcBef>
              <a:spcAft>
                <a:spcPts val="0"/>
              </a:spcAft>
              <a:buClr>
                <a:schemeClr val="dk1"/>
              </a:buClr>
              <a:buSzPts val="1500"/>
              <a:buFont typeface="Helvetica Neue"/>
              <a:buAutoNum type="alphaLcPeriod"/>
            </a:pPr>
            <a:r>
              <a:rPr lang="es-ES" sz="1800" dirty="0" err="1" smtClean="0">
                <a:solidFill>
                  <a:schemeClr val="dk1"/>
                </a:solidFill>
                <a:latin typeface="+mj-lt"/>
                <a:ea typeface="Helvetica Neue"/>
                <a:cs typeface="Helvetica Neue"/>
                <a:sym typeface="Helvetica Neue"/>
              </a:rPr>
              <a:t>promovarea</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competențelor</a:t>
            </a:r>
            <a:r>
              <a:rPr lang="es-ES" sz="1800" dirty="0" smtClean="0">
                <a:solidFill>
                  <a:schemeClr val="dk1"/>
                </a:solidFill>
                <a:latin typeface="+mj-lt"/>
                <a:ea typeface="Helvetica Neue"/>
                <a:cs typeface="Helvetica Neue"/>
                <a:sym typeface="Helvetica Neue"/>
              </a:rPr>
              <a:t> de comunicare</a:t>
            </a:r>
            <a:r>
              <a:rPr lang="ro-RO" sz="1800" dirty="0" smtClean="0">
                <a:solidFill>
                  <a:schemeClr val="dk1"/>
                </a:solidFill>
                <a:latin typeface="+mj-lt"/>
                <a:ea typeface="Helvetica Neue"/>
                <a:cs typeface="Helvetica Neue"/>
                <a:sym typeface="Helvetica Neue"/>
              </a:rPr>
              <a:t>,</a:t>
            </a:r>
            <a:endParaRPr sz="1800" dirty="0">
              <a:solidFill>
                <a:schemeClr val="dk1"/>
              </a:solidFill>
              <a:latin typeface="+mj-lt"/>
              <a:ea typeface="Helvetica Neue"/>
              <a:cs typeface="Helvetica Neue"/>
              <a:sym typeface="Helvetica Neue"/>
            </a:endParaRPr>
          </a:p>
          <a:p>
            <a:pPr marL="457200" lvl="0" indent="-323850" algn="just" rtl="0">
              <a:lnSpc>
                <a:spcPct val="150000"/>
              </a:lnSpc>
              <a:spcBef>
                <a:spcPts val="0"/>
              </a:spcBef>
              <a:spcAft>
                <a:spcPts val="0"/>
              </a:spcAft>
              <a:buClr>
                <a:schemeClr val="dk1"/>
              </a:buClr>
              <a:buSzPts val="1500"/>
              <a:buFont typeface="Helvetica Neue"/>
              <a:buAutoNum type="alphaLcPeriod"/>
            </a:pPr>
            <a:r>
              <a:rPr lang="es-ES" sz="1800" dirty="0" err="1" smtClean="0">
                <a:solidFill>
                  <a:schemeClr val="dk1"/>
                </a:solidFill>
                <a:latin typeface="+mj-lt"/>
                <a:ea typeface="Helvetica Neue"/>
                <a:cs typeface="Helvetica Neue"/>
                <a:sym typeface="Helvetica Neue"/>
              </a:rPr>
              <a:t>aplicarea</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principiilor</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designului</a:t>
            </a:r>
            <a:r>
              <a:rPr lang="es-ES" sz="1800" dirty="0" smtClean="0">
                <a:solidFill>
                  <a:schemeClr val="dk1"/>
                </a:solidFill>
                <a:latin typeface="+mj-lt"/>
                <a:ea typeface="Helvetica Neue"/>
                <a:cs typeface="Helvetica Neue"/>
                <a:sym typeface="Helvetica Neue"/>
              </a:rPr>
              <a:t> universal </a:t>
            </a:r>
            <a:r>
              <a:rPr lang="es-ES" sz="1800" dirty="0" err="1" smtClean="0">
                <a:solidFill>
                  <a:schemeClr val="dk1"/>
                </a:solidFill>
                <a:latin typeface="+mj-lt"/>
                <a:ea typeface="Helvetica Neue"/>
                <a:cs typeface="Helvetica Neue"/>
                <a:sym typeface="Helvetica Neue"/>
              </a:rPr>
              <a:t>pentru</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învățare</a:t>
            </a:r>
            <a:r>
              <a:rPr lang="ro-RO" sz="1800" dirty="0" smtClean="0">
                <a:solidFill>
                  <a:schemeClr val="dk1"/>
                </a:solidFill>
                <a:latin typeface="+mj-lt"/>
                <a:ea typeface="Helvetica Neue"/>
                <a:cs typeface="Helvetica Neue"/>
                <a:sym typeface="Helvetica Neue"/>
              </a:rPr>
              <a:t> (UDL)</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pentru</a:t>
            </a:r>
            <a:r>
              <a:rPr lang="es-ES" sz="1800" dirty="0" smtClean="0">
                <a:solidFill>
                  <a:schemeClr val="dk1"/>
                </a:solidFill>
                <a:latin typeface="+mj-lt"/>
                <a:ea typeface="Helvetica Neue"/>
                <a:cs typeface="Helvetica Neue"/>
                <a:sym typeface="Helvetica Neue"/>
              </a:rPr>
              <a:t> a </a:t>
            </a:r>
            <a:r>
              <a:rPr lang="es-ES" sz="1800" dirty="0" err="1" smtClean="0">
                <a:solidFill>
                  <a:schemeClr val="dk1"/>
                </a:solidFill>
                <a:latin typeface="+mj-lt"/>
                <a:ea typeface="Helvetica Neue"/>
                <a:cs typeface="Helvetica Neue"/>
                <a:sym typeface="Helvetica Neue"/>
              </a:rPr>
              <a:t>asigura</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participarea</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activă</a:t>
            </a:r>
            <a:r>
              <a:rPr lang="ro-RO" sz="1800" dirty="0" smtClean="0">
                <a:solidFill>
                  <a:schemeClr val="dk1"/>
                </a:solidFill>
                <a:latin typeface="+mj-lt"/>
                <a:ea typeface="Helvetica Neue"/>
                <a:cs typeface="Helvetica Neue"/>
                <a:sym typeface="Helvetica Neue"/>
              </a:rPr>
              <a:t>,</a:t>
            </a:r>
            <a:endParaRPr sz="1800" dirty="0">
              <a:solidFill>
                <a:schemeClr val="dk1"/>
              </a:solidFill>
              <a:latin typeface="+mj-lt"/>
              <a:ea typeface="Helvetica Neue"/>
              <a:cs typeface="Helvetica Neue"/>
              <a:sym typeface="Helvetica Neue"/>
            </a:endParaRPr>
          </a:p>
          <a:p>
            <a:pPr marL="457200" lvl="0" indent="-323850" algn="just" rtl="0">
              <a:lnSpc>
                <a:spcPct val="150000"/>
              </a:lnSpc>
              <a:spcBef>
                <a:spcPts val="0"/>
              </a:spcBef>
              <a:spcAft>
                <a:spcPts val="0"/>
              </a:spcAft>
              <a:buClr>
                <a:schemeClr val="dk1"/>
              </a:buClr>
              <a:buSzPts val="1500"/>
              <a:buFont typeface="Helvetica Neue"/>
              <a:buAutoNum type="alphaLcPeriod"/>
            </a:pPr>
            <a:r>
              <a:rPr lang="ro-RO" sz="1800" dirty="0">
                <a:solidFill>
                  <a:schemeClr val="dk1"/>
                </a:solidFill>
                <a:latin typeface="+mj-lt"/>
                <a:ea typeface="Helvetica Neue"/>
                <a:cs typeface="Helvetica Neue"/>
                <a:sym typeface="Helvetica Neue"/>
              </a:rPr>
              <a:t>l</a:t>
            </a:r>
            <a:r>
              <a:rPr lang="ro-RO" sz="1800" dirty="0" smtClean="0">
                <a:solidFill>
                  <a:schemeClr val="dk1"/>
                </a:solidFill>
                <a:latin typeface="+mj-lt"/>
                <a:ea typeface="Helvetica Neue"/>
                <a:cs typeface="Helvetica Neue"/>
                <a:sym typeface="Helvetica Neue"/>
              </a:rPr>
              <a:t>uarea în considerare a</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abilit</a:t>
            </a:r>
            <a:r>
              <a:rPr lang="ro-RO" sz="1800" dirty="0" smtClean="0">
                <a:solidFill>
                  <a:schemeClr val="dk1"/>
                </a:solidFill>
                <a:latin typeface="+mj-lt"/>
                <a:ea typeface="Helvetica Neue"/>
                <a:cs typeface="Helvetica Neue"/>
                <a:sym typeface="Helvetica Neue"/>
              </a:rPr>
              <a:t>ăților</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secolului</a:t>
            </a:r>
            <a:r>
              <a:rPr lang="es-ES" sz="1800" dirty="0" smtClean="0">
                <a:solidFill>
                  <a:schemeClr val="dk1"/>
                </a:solidFill>
                <a:latin typeface="+mj-lt"/>
                <a:ea typeface="Helvetica Neue"/>
                <a:cs typeface="Helvetica Neue"/>
                <a:sym typeface="Helvetica Neue"/>
              </a:rPr>
              <a:t> </a:t>
            </a:r>
            <a:r>
              <a:rPr lang="ro-RO" sz="1800" dirty="0" smtClean="0">
                <a:solidFill>
                  <a:schemeClr val="dk1"/>
                </a:solidFill>
                <a:latin typeface="+mj-lt"/>
                <a:ea typeface="Helvetica Neue"/>
                <a:cs typeface="Helvetica Neue"/>
                <a:sym typeface="Helvetica Neue"/>
              </a:rPr>
              <a:t>XXI</a:t>
            </a:r>
            <a:r>
              <a:rPr lang="es-ES" sz="1800" dirty="0" smtClean="0">
                <a:solidFill>
                  <a:schemeClr val="dk1"/>
                </a:solidFill>
                <a:latin typeface="+mj-lt"/>
                <a:ea typeface="Helvetica Neue"/>
                <a:cs typeface="Helvetica Neue"/>
                <a:sym typeface="Helvetica Neue"/>
              </a:rPr>
              <a:t> pe </a:t>
            </a:r>
            <a:r>
              <a:rPr lang="es-ES" sz="1800" dirty="0" err="1" smtClean="0">
                <a:solidFill>
                  <a:schemeClr val="dk1"/>
                </a:solidFill>
                <a:latin typeface="+mj-lt"/>
                <a:ea typeface="Helvetica Neue"/>
                <a:cs typeface="Helvetica Neue"/>
                <a:sym typeface="Helvetica Neue"/>
              </a:rPr>
              <a:t>care</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activit</a:t>
            </a:r>
            <a:r>
              <a:rPr lang="ro-RO" sz="1800" dirty="0" smtClean="0">
                <a:solidFill>
                  <a:schemeClr val="dk1"/>
                </a:solidFill>
                <a:latin typeface="+mj-lt"/>
                <a:ea typeface="Helvetica Neue"/>
                <a:cs typeface="Helvetica Neue"/>
                <a:sym typeface="Helvetica Neue"/>
              </a:rPr>
              <a:t>ăț</a:t>
            </a:r>
            <a:r>
              <a:rPr lang="es-ES" sz="1800" dirty="0" err="1" smtClean="0">
                <a:solidFill>
                  <a:schemeClr val="dk1"/>
                </a:solidFill>
                <a:latin typeface="+mj-lt"/>
                <a:ea typeface="Helvetica Neue"/>
                <a:cs typeface="Helvetica Neue"/>
                <a:sym typeface="Helvetica Neue"/>
              </a:rPr>
              <a:t>ile</a:t>
            </a:r>
            <a:r>
              <a:rPr lang="es-ES" sz="1800" dirty="0" smtClean="0">
                <a:solidFill>
                  <a:schemeClr val="dk1"/>
                </a:solidFill>
                <a:latin typeface="+mj-lt"/>
                <a:ea typeface="Helvetica Neue"/>
                <a:cs typeface="Helvetica Neue"/>
                <a:sym typeface="Helvetica Neue"/>
              </a:rPr>
              <a:t> le </a:t>
            </a:r>
            <a:r>
              <a:rPr lang="es-ES" sz="1800" dirty="0" err="1" smtClean="0">
                <a:solidFill>
                  <a:schemeClr val="dk1"/>
                </a:solidFill>
                <a:latin typeface="+mj-lt"/>
                <a:ea typeface="Helvetica Neue"/>
                <a:cs typeface="Helvetica Neue"/>
                <a:sym typeface="Helvetica Neue"/>
              </a:rPr>
              <a:t>pot</a:t>
            </a:r>
            <a:r>
              <a:rPr lang="es-ES" sz="1800" dirty="0" smtClean="0">
                <a:solidFill>
                  <a:schemeClr val="dk1"/>
                </a:solidFill>
                <a:latin typeface="+mj-lt"/>
                <a:ea typeface="Helvetica Neue"/>
                <a:cs typeface="Helvetica Neue"/>
                <a:sym typeface="Helvetica Neue"/>
              </a:rPr>
              <a:t> sus</a:t>
            </a:r>
            <a:r>
              <a:rPr lang="ro-RO" sz="1800" dirty="0" smtClean="0">
                <a:solidFill>
                  <a:schemeClr val="dk1"/>
                </a:solidFill>
                <a:latin typeface="+mj-lt"/>
                <a:ea typeface="Helvetica Neue"/>
                <a:cs typeface="Helvetica Neue"/>
                <a:sym typeface="Helvetica Neue"/>
              </a:rPr>
              <a:t>ț</a:t>
            </a:r>
            <a:r>
              <a:rPr lang="es-ES" sz="1800" dirty="0" err="1" smtClean="0">
                <a:solidFill>
                  <a:schemeClr val="dk1"/>
                </a:solidFill>
                <a:latin typeface="+mj-lt"/>
                <a:ea typeface="Helvetica Neue"/>
                <a:cs typeface="Helvetica Neue"/>
                <a:sym typeface="Helvetica Neue"/>
              </a:rPr>
              <a:t>ine</a:t>
            </a:r>
            <a:r>
              <a:rPr lang="ro-RO" sz="1800" dirty="0" smtClean="0">
                <a:solidFill>
                  <a:schemeClr val="dk1"/>
                </a:solidFill>
                <a:latin typeface="+mj-lt"/>
                <a:ea typeface="Helvetica Neue"/>
                <a:cs typeface="Helvetica Neue"/>
                <a:sym typeface="Helvetica Neue"/>
              </a:rPr>
              <a:t>,</a:t>
            </a:r>
            <a:endParaRPr sz="1800" dirty="0">
              <a:solidFill>
                <a:schemeClr val="dk1"/>
              </a:solidFill>
              <a:latin typeface="+mj-lt"/>
              <a:ea typeface="Helvetica Neue"/>
              <a:cs typeface="Helvetica Neue"/>
              <a:sym typeface="Helvetica Neue"/>
            </a:endParaRPr>
          </a:p>
          <a:p>
            <a:pPr marL="457200" lvl="0" indent="-323850" algn="just" rtl="0">
              <a:lnSpc>
                <a:spcPct val="150000"/>
              </a:lnSpc>
              <a:spcBef>
                <a:spcPts val="0"/>
              </a:spcBef>
              <a:spcAft>
                <a:spcPts val="0"/>
              </a:spcAft>
              <a:buClr>
                <a:schemeClr val="dk1"/>
              </a:buClr>
              <a:buSzPts val="1500"/>
              <a:buFont typeface="Helvetica Neue"/>
              <a:buAutoNum type="alphaLcPeriod"/>
            </a:pPr>
            <a:r>
              <a:rPr lang="es-ES" sz="1800" dirty="0" err="1" smtClean="0">
                <a:solidFill>
                  <a:schemeClr val="dk1"/>
                </a:solidFill>
                <a:latin typeface="+mj-lt"/>
                <a:ea typeface="Helvetica Neue"/>
                <a:cs typeface="Helvetica Neue"/>
                <a:sym typeface="Helvetica Neue"/>
              </a:rPr>
              <a:t>selectarea</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și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utilizarea</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personalizării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adecvate</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pentru</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diferiți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cursanți</a:t>
            </a:r>
            <a:r>
              <a:rPr lang="ro-RO" sz="1800" dirty="0" smtClean="0">
                <a:solidFill>
                  <a:schemeClr val="dk1"/>
                </a:solidFill>
                <a:latin typeface="+mj-lt"/>
                <a:ea typeface="Helvetica Neue"/>
                <a:cs typeface="Helvetica Neue"/>
                <a:sym typeface="Helvetica Neue"/>
              </a:rPr>
              <a:t>,</a:t>
            </a:r>
            <a:endParaRPr sz="1800" dirty="0">
              <a:solidFill>
                <a:schemeClr val="dk1"/>
              </a:solidFill>
              <a:latin typeface="+mj-lt"/>
              <a:ea typeface="Helvetica Neue"/>
              <a:cs typeface="Helvetica Neue"/>
              <a:sym typeface="Helvetica Neue"/>
            </a:endParaRPr>
          </a:p>
          <a:p>
            <a:pPr marL="457200" lvl="0" indent="-323850" algn="just" rtl="0">
              <a:lnSpc>
                <a:spcPct val="150000"/>
              </a:lnSpc>
              <a:spcBef>
                <a:spcPts val="0"/>
              </a:spcBef>
              <a:spcAft>
                <a:spcPts val="0"/>
              </a:spcAft>
              <a:buClr>
                <a:schemeClr val="dk1"/>
              </a:buClr>
              <a:buSzPts val="1500"/>
              <a:buFont typeface="Helvetica Neue"/>
              <a:buAutoNum type="alphaLcPeriod"/>
            </a:pPr>
            <a:r>
              <a:rPr lang="es-ES" sz="1800" dirty="0" err="1" smtClean="0">
                <a:solidFill>
                  <a:schemeClr val="dk1"/>
                </a:solidFill>
                <a:latin typeface="+mj-lt"/>
                <a:ea typeface="Helvetica Neue"/>
                <a:cs typeface="Helvetica Neue"/>
                <a:sym typeface="Helvetica Neue"/>
              </a:rPr>
              <a:t>vizarea</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instruirii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și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monitorizarea</a:t>
            </a:r>
            <a:r>
              <a:rPr lang="es-ES" sz="1800" dirty="0" smtClean="0">
                <a:solidFill>
                  <a:schemeClr val="dk1"/>
                </a:solidFill>
                <a:latin typeface="+mj-lt"/>
                <a:ea typeface="Helvetica Neue"/>
                <a:cs typeface="Helvetica Neue"/>
                <a:sym typeface="Helvetica Neue"/>
              </a:rPr>
              <a:t>/</a:t>
            </a:r>
            <a:r>
              <a:rPr lang="es-ES" sz="1800" dirty="0" err="1" smtClean="0">
                <a:solidFill>
                  <a:schemeClr val="dk1"/>
                </a:solidFill>
                <a:latin typeface="+mj-lt"/>
                <a:ea typeface="Helvetica Neue"/>
                <a:cs typeface="Helvetica Neue"/>
                <a:sym typeface="Helvetica Neue"/>
              </a:rPr>
              <a:t>înregistrarea</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performanțelor</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elevilor</a:t>
            </a:r>
            <a:r>
              <a:rPr lang="ro-RO" sz="1800" dirty="0" smtClean="0">
                <a:solidFill>
                  <a:schemeClr val="dk1"/>
                </a:solidFill>
                <a:latin typeface="+mj-lt"/>
                <a:ea typeface="Helvetica Neue"/>
                <a:cs typeface="Helvetica Neue"/>
                <a:sym typeface="Helvetica Neue"/>
              </a:rPr>
              <a:t>,</a:t>
            </a:r>
            <a:endParaRPr sz="1800" dirty="0">
              <a:solidFill>
                <a:schemeClr val="dk1"/>
              </a:solidFill>
              <a:latin typeface="+mj-lt"/>
              <a:ea typeface="Helvetica Neue"/>
              <a:cs typeface="Helvetica Neue"/>
              <a:sym typeface="Helvetica Neue"/>
            </a:endParaRPr>
          </a:p>
          <a:p>
            <a:pPr marL="457200" lvl="0" indent="-323850" algn="just" rtl="0">
              <a:lnSpc>
                <a:spcPct val="150000"/>
              </a:lnSpc>
              <a:spcBef>
                <a:spcPts val="0"/>
              </a:spcBef>
              <a:spcAft>
                <a:spcPts val="0"/>
              </a:spcAft>
              <a:buClr>
                <a:schemeClr val="dk1"/>
              </a:buClr>
              <a:buSzPts val="1500"/>
              <a:buFont typeface="Helvetica Neue"/>
              <a:buAutoNum type="alphaLcPeriod"/>
            </a:pPr>
            <a:r>
              <a:rPr lang="es-ES" sz="1800" dirty="0" err="1" smtClean="0">
                <a:solidFill>
                  <a:schemeClr val="dk1"/>
                </a:solidFill>
                <a:latin typeface="+mj-lt"/>
                <a:ea typeface="Helvetica Neue"/>
                <a:cs typeface="Helvetica Neue"/>
                <a:sym typeface="Helvetica Neue"/>
              </a:rPr>
              <a:t>să</a:t>
            </a:r>
            <a:r>
              <a:rPr lang="es-ES" sz="1800" dirty="0" smtClean="0">
                <a:solidFill>
                  <a:schemeClr val="dk1"/>
                </a:solidFill>
                <a:latin typeface="+mj-lt"/>
                <a:ea typeface="Helvetica Neue"/>
                <a:cs typeface="Helvetica Neue"/>
                <a:sym typeface="Helvetica Neue"/>
              </a:rPr>
              <a:t> fie </a:t>
            </a:r>
            <a:r>
              <a:rPr lang="es-ES" sz="1800" dirty="0" err="1" smtClean="0">
                <a:solidFill>
                  <a:schemeClr val="dk1"/>
                </a:solidFill>
                <a:latin typeface="+mj-lt"/>
                <a:ea typeface="Helvetica Neue"/>
                <a:cs typeface="Helvetica Neue"/>
                <a:sym typeface="Helvetica Neue"/>
              </a:rPr>
              <a:t>pregătiți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să</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introducă</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și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să</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pună</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în</a:t>
            </a:r>
            <a:r>
              <a:rPr lang="es-ES" sz="1800" dirty="0" smtClean="0">
                <a:solidFill>
                  <a:schemeClr val="dk1"/>
                </a:solidFill>
                <a:latin typeface="+mj-lt"/>
                <a:ea typeface="Helvetica Neue"/>
                <a:cs typeface="Helvetica Neue"/>
                <a:sym typeface="Helvetica Neue"/>
              </a:rPr>
              <a:t> aplicare </a:t>
            </a:r>
            <a:r>
              <a:rPr lang="es-ES" sz="1800" dirty="0" err="1" smtClean="0">
                <a:solidFill>
                  <a:schemeClr val="dk1"/>
                </a:solidFill>
                <a:latin typeface="+mj-lt"/>
                <a:ea typeface="Helvetica Neue"/>
                <a:cs typeface="Helvetica Neue"/>
                <a:sym typeface="Helvetica Neue"/>
              </a:rPr>
              <a:t>modificări</a:t>
            </a:r>
            <a:r>
              <a:rPr lang="es-ES" sz="1800" dirty="0" smtClean="0">
                <a:solidFill>
                  <a:schemeClr val="dk1"/>
                </a:solidFill>
                <a:latin typeface="+mj-lt"/>
                <a:ea typeface="Helvetica Neue"/>
                <a:cs typeface="Helvetica Neue"/>
                <a:sym typeface="Helvetica Neue"/>
              </a:rPr>
              <a:t> ale </a:t>
            </a:r>
            <a:r>
              <a:rPr lang="es-ES" sz="1800" dirty="0" err="1" smtClean="0">
                <a:solidFill>
                  <a:schemeClr val="dk1"/>
                </a:solidFill>
                <a:latin typeface="+mj-lt"/>
                <a:ea typeface="Helvetica Neue"/>
                <a:cs typeface="Helvetica Neue"/>
                <a:sym typeface="Helvetica Neue"/>
              </a:rPr>
              <a:t>abordării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atunci</a:t>
            </a:r>
            <a:r>
              <a:rPr lang="es-ES" sz="1800" dirty="0" smtClean="0">
                <a:solidFill>
                  <a:schemeClr val="dk1"/>
                </a:solidFill>
                <a:latin typeface="+mj-lt"/>
                <a:ea typeface="Helvetica Neue"/>
                <a:cs typeface="Helvetica Neue"/>
                <a:sym typeface="Helvetica Neue"/>
              </a:rPr>
              <a:t> </a:t>
            </a:r>
            <a:r>
              <a:rPr lang="es-ES" sz="1800" dirty="0" err="1" smtClean="0">
                <a:solidFill>
                  <a:schemeClr val="dk1"/>
                </a:solidFill>
                <a:latin typeface="+mj-lt"/>
                <a:ea typeface="Helvetica Neue"/>
                <a:cs typeface="Helvetica Neue"/>
                <a:sym typeface="Helvetica Neue"/>
              </a:rPr>
              <a:t>când</a:t>
            </a:r>
            <a:r>
              <a:rPr lang="es-ES" sz="1800" dirty="0" smtClean="0">
                <a:solidFill>
                  <a:schemeClr val="dk1"/>
                </a:solidFill>
                <a:latin typeface="+mj-lt"/>
                <a:ea typeface="Helvetica Neue"/>
                <a:cs typeface="Helvetica Neue"/>
                <a:sym typeface="Helvetica Neue"/>
              </a:rPr>
              <a:t>/</a:t>
            </a:r>
            <a:r>
              <a:rPr lang="es-ES" sz="1800" dirty="0" err="1" smtClean="0">
                <a:solidFill>
                  <a:schemeClr val="dk1"/>
                </a:solidFill>
                <a:latin typeface="+mj-lt"/>
                <a:ea typeface="Helvetica Neue"/>
                <a:cs typeface="Helvetica Neue"/>
                <a:sym typeface="Helvetica Neue"/>
              </a:rPr>
              <a:t>dacă</a:t>
            </a:r>
            <a:r>
              <a:rPr lang="es-ES" sz="1800" dirty="0" smtClean="0">
                <a:solidFill>
                  <a:schemeClr val="dk1"/>
                </a:solidFill>
                <a:latin typeface="+mj-lt"/>
                <a:ea typeface="Helvetica Neue"/>
                <a:cs typeface="Helvetica Neue"/>
                <a:sym typeface="Helvetica Neue"/>
              </a:rPr>
              <a:t> este </a:t>
            </a:r>
            <a:r>
              <a:rPr lang="es-ES" sz="1800" dirty="0" err="1" smtClean="0">
                <a:solidFill>
                  <a:schemeClr val="dk1"/>
                </a:solidFill>
                <a:latin typeface="+mj-lt"/>
                <a:ea typeface="Helvetica Neue"/>
                <a:cs typeface="Helvetica Neue"/>
                <a:sym typeface="Helvetica Neue"/>
              </a:rPr>
              <a:t>necesar</a:t>
            </a:r>
            <a:r>
              <a:rPr lang="ro-RO" sz="1800" dirty="0" smtClean="0">
                <a:solidFill>
                  <a:schemeClr val="dk1"/>
                </a:solidFill>
                <a:latin typeface="+mj-lt"/>
                <a:ea typeface="Helvetica Neue"/>
                <a:cs typeface="Helvetica Neue"/>
                <a:sym typeface="Helvetica Neue"/>
              </a:rPr>
              <a:t>.</a:t>
            </a:r>
            <a:endParaRPr sz="2400" dirty="0">
              <a:latin typeface="+mj-lt"/>
              <a:ea typeface="Helvetica Neue"/>
              <a:cs typeface="Helvetica Neue"/>
              <a:sym typeface="Helvetica Neue"/>
            </a:endParaRPr>
          </a:p>
        </p:txBody>
      </p:sp>
      <p:sp>
        <p:nvSpPr>
          <p:cNvPr id="6" name="Google Shape;152;g1116def4ce1_0_27"/>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pt-BR" sz="2000" dirty="0">
                <a:solidFill>
                  <a:srgbClr val="00AEEF"/>
                </a:solidFill>
              </a:rPr>
              <a:t>Cum să asigur</a:t>
            </a:r>
            <a:r>
              <a:rPr lang="ro-RO" sz="2000" dirty="0">
                <a:solidFill>
                  <a:srgbClr val="00AEEF"/>
                </a:solidFill>
              </a:rPr>
              <a:t>ăm</a:t>
            </a:r>
            <a:r>
              <a:rPr lang="pt-BR" sz="2000" dirty="0">
                <a:solidFill>
                  <a:srgbClr val="00AEEF"/>
                </a:solidFill>
              </a:rPr>
              <a:t> incluziunea în sala de clasă</a:t>
            </a:r>
            <a:endParaRPr lang="ro-RO" sz="2000" dirty="0">
              <a:solidFill>
                <a:srgbClr val="00AEEF"/>
              </a:solidFill>
            </a:endParaRPr>
          </a:p>
          <a:p>
            <a:pPr marL="0" lvl="0" indent="0" algn="r" rtl="0">
              <a:spcBef>
                <a:spcPts val="1000"/>
              </a:spcBef>
              <a:spcAft>
                <a:spcPts val="0"/>
              </a:spcAft>
              <a:buNone/>
            </a:pPr>
            <a:r>
              <a:rPr lang="ro-RO" sz="2000" dirty="0" smtClean="0">
                <a:solidFill>
                  <a:schemeClr val="accent4"/>
                </a:solidFill>
              </a:rPr>
              <a:t>Pasul</a:t>
            </a:r>
            <a:r>
              <a:rPr lang="es-ES" sz="2000" dirty="0" smtClean="0">
                <a:solidFill>
                  <a:schemeClr val="accent4"/>
                </a:solidFill>
              </a:rPr>
              <a:t> </a:t>
            </a:r>
            <a:r>
              <a:rPr lang="es-ES" sz="2000" dirty="0">
                <a:solidFill>
                  <a:schemeClr val="accent4"/>
                </a:solidFill>
              </a:rPr>
              <a:t>1 </a:t>
            </a:r>
            <a:r>
              <a:rPr lang="es-ES" sz="2000" dirty="0" err="1" smtClean="0">
                <a:solidFill>
                  <a:schemeClr val="accent4"/>
                </a:solidFill>
              </a:rPr>
              <a:t>Evalua</a:t>
            </a:r>
            <a:r>
              <a:rPr lang="ro-RO" sz="2000" dirty="0" smtClean="0">
                <a:solidFill>
                  <a:schemeClr val="accent4"/>
                </a:solidFill>
              </a:rPr>
              <a:t>re</a:t>
            </a:r>
            <a:endParaRPr sz="2000" dirty="0">
              <a:solidFill>
                <a:schemeClr val="accent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13134a0ab3_0_7"/>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pt-BR" sz="2000" dirty="0">
                <a:solidFill>
                  <a:srgbClr val="00AEEF"/>
                </a:solidFill>
              </a:rPr>
              <a:t>Cum să asigur</a:t>
            </a:r>
            <a:r>
              <a:rPr lang="ro-RO" sz="2000" dirty="0">
                <a:solidFill>
                  <a:srgbClr val="00AEEF"/>
                </a:solidFill>
              </a:rPr>
              <a:t>ăm</a:t>
            </a:r>
            <a:r>
              <a:rPr lang="pt-BR" sz="2000" dirty="0">
                <a:solidFill>
                  <a:srgbClr val="00AEEF"/>
                </a:solidFill>
              </a:rPr>
              <a:t> incluziunea în sala de clasă</a:t>
            </a:r>
            <a:endParaRPr lang="ro-RO" sz="2000" dirty="0">
              <a:solidFill>
                <a:srgbClr val="00AEEF"/>
              </a:solidFill>
            </a:endParaRPr>
          </a:p>
          <a:p>
            <a:pPr marL="0" indent="0"/>
            <a:r>
              <a:rPr lang="ro-RO" sz="2000" dirty="0">
                <a:solidFill>
                  <a:schemeClr val="accent4"/>
                </a:solidFill>
              </a:rPr>
              <a:t>Pasul 1 </a:t>
            </a:r>
            <a:r>
              <a:rPr lang="ro-RO" sz="2000" dirty="0" smtClean="0">
                <a:solidFill>
                  <a:schemeClr val="accent4"/>
                </a:solidFill>
              </a:rPr>
              <a:t>Evaluare</a:t>
            </a:r>
            <a:r>
              <a:rPr lang="es-ES" sz="2000" dirty="0" smtClean="0">
                <a:solidFill>
                  <a:schemeClr val="accent4"/>
                </a:solidFill>
              </a:rPr>
              <a:t>: </a:t>
            </a:r>
            <a:r>
              <a:rPr lang="es-ES" sz="2000" dirty="0" err="1" smtClean="0">
                <a:solidFill>
                  <a:schemeClr val="accent4"/>
                </a:solidFill>
              </a:rPr>
              <a:t>Evaluarea</a:t>
            </a:r>
            <a:r>
              <a:rPr lang="es-ES" sz="2000" dirty="0" smtClean="0">
                <a:solidFill>
                  <a:schemeClr val="accent4"/>
                </a:solidFill>
              </a:rPr>
              <a:t> </a:t>
            </a:r>
            <a:r>
              <a:rPr lang="es-ES" sz="2000" dirty="0" err="1" smtClean="0">
                <a:solidFill>
                  <a:schemeClr val="accent4"/>
                </a:solidFill>
              </a:rPr>
              <a:t>nevoilor</a:t>
            </a:r>
            <a:endParaRPr dirty="0"/>
          </a:p>
        </p:txBody>
      </p:sp>
      <p:sp>
        <p:nvSpPr>
          <p:cNvPr id="168" name="Google Shape;168;g113134a0ab3_0_7"/>
          <p:cNvSpPr txBox="1"/>
          <p:nvPr/>
        </p:nvSpPr>
        <p:spPr>
          <a:xfrm>
            <a:off x="836725" y="1690000"/>
            <a:ext cx="10344300" cy="4002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endParaRPr/>
          </a:p>
        </p:txBody>
      </p:sp>
      <p:pic>
        <p:nvPicPr>
          <p:cNvPr id="169" name="Google Shape;169;g113134a0ab3_0_7"/>
          <p:cNvPicPr preferRelativeResize="0"/>
          <p:nvPr/>
        </p:nvPicPr>
        <p:blipFill rotWithShape="1">
          <a:blip r:embed="rId3">
            <a:alphaModFix/>
          </a:blip>
          <a:srcRect l="33581" t="9607" r="33372" b="7211"/>
          <a:stretch/>
        </p:blipFill>
        <p:spPr>
          <a:xfrm>
            <a:off x="1031624" y="2472084"/>
            <a:ext cx="1405525" cy="1862095"/>
          </a:xfrm>
          <a:prstGeom prst="rect">
            <a:avLst/>
          </a:prstGeom>
          <a:noFill/>
          <a:ln>
            <a:noFill/>
          </a:ln>
        </p:spPr>
      </p:pic>
      <p:sp>
        <p:nvSpPr>
          <p:cNvPr id="170" name="Google Shape;170;g113134a0ab3_0_7"/>
          <p:cNvSpPr txBox="1"/>
          <p:nvPr/>
        </p:nvSpPr>
        <p:spPr>
          <a:xfrm>
            <a:off x="2437149" y="3479966"/>
            <a:ext cx="849402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800" dirty="0" err="1" smtClean="0">
                <a:latin typeface="Helvetica Neue"/>
                <a:ea typeface="Helvetica Neue"/>
                <a:cs typeface="Helvetica Neue"/>
                <a:sym typeface="Helvetica Neue"/>
              </a:rPr>
              <a:t>Să</a:t>
            </a:r>
            <a:r>
              <a:rPr lang="es-ES" sz="2800" dirty="0" smtClean="0">
                <a:latin typeface="Helvetica Neue"/>
                <a:ea typeface="Helvetica Neue"/>
                <a:cs typeface="Helvetica Neue"/>
                <a:sym typeface="Helvetica Neue"/>
              </a:rPr>
              <a:t> </a:t>
            </a:r>
            <a:r>
              <a:rPr lang="es-ES" sz="2800" dirty="0" err="1" smtClean="0">
                <a:latin typeface="Helvetica Neue"/>
                <a:ea typeface="Helvetica Neue"/>
                <a:cs typeface="Helvetica Neue"/>
                <a:sym typeface="Helvetica Neue"/>
              </a:rPr>
              <a:t>aruncăm</a:t>
            </a:r>
            <a:r>
              <a:rPr lang="es-ES" sz="2800" dirty="0" smtClean="0">
                <a:latin typeface="Helvetica Neue"/>
                <a:ea typeface="Helvetica Neue"/>
                <a:cs typeface="Helvetica Neue"/>
                <a:sym typeface="Helvetica Neue"/>
              </a:rPr>
              <a:t> o </a:t>
            </a:r>
            <a:r>
              <a:rPr lang="es-ES" sz="2800" dirty="0" err="1" smtClean="0">
                <a:latin typeface="Helvetica Neue"/>
                <a:ea typeface="Helvetica Neue"/>
                <a:cs typeface="Helvetica Neue"/>
                <a:sym typeface="Helvetica Neue"/>
              </a:rPr>
              <a:t>privire</a:t>
            </a:r>
            <a:r>
              <a:rPr lang="es-ES" sz="2800" dirty="0" smtClean="0">
                <a:latin typeface="Helvetica Neue"/>
                <a:ea typeface="Helvetica Neue"/>
                <a:cs typeface="Helvetica Neue"/>
                <a:sym typeface="Helvetica Neue"/>
              </a:rPr>
              <a:t> la </a:t>
            </a:r>
            <a:r>
              <a:rPr lang="es-ES" sz="2800" dirty="0" err="1" smtClean="0">
                <a:latin typeface="Helvetica Neue"/>
                <a:ea typeface="Helvetica Neue"/>
                <a:cs typeface="Helvetica Neue"/>
                <a:sym typeface="Helvetica Neue"/>
              </a:rPr>
              <a:t>Evaluarea</a:t>
            </a:r>
            <a:r>
              <a:rPr lang="es-ES" sz="2800" dirty="0" smtClean="0">
                <a:latin typeface="Helvetica Neue"/>
                <a:ea typeface="Helvetica Neue"/>
                <a:cs typeface="Helvetica Neue"/>
                <a:sym typeface="Helvetica Neue"/>
              </a:rPr>
              <a:t> </a:t>
            </a:r>
            <a:r>
              <a:rPr lang="ro-RO" sz="2800" dirty="0" err="1">
                <a:latin typeface="Helvetica Neue"/>
                <a:ea typeface="Helvetica Neue"/>
                <a:cs typeface="Helvetica Neue"/>
                <a:sym typeface="Helvetica Neue"/>
              </a:rPr>
              <a:t>N</a:t>
            </a:r>
            <a:r>
              <a:rPr lang="es-ES" sz="2800" dirty="0" err="1" smtClean="0">
                <a:latin typeface="Helvetica Neue"/>
                <a:ea typeface="Helvetica Neue"/>
                <a:cs typeface="Helvetica Neue"/>
                <a:sym typeface="Helvetica Neue"/>
              </a:rPr>
              <a:t>evoilor</a:t>
            </a:r>
            <a:r>
              <a:rPr lang="es-ES" sz="2800" dirty="0" smtClean="0">
                <a:latin typeface="Helvetica Neue"/>
                <a:ea typeface="Helvetica Neue"/>
                <a:cs typeface="Helvetica Neue"/>
                <a:sym typeface="Helvetica Neue"/>
              </a:rPr>
              <a:t> </a:t>
            </a:r>
            <a:r>
              <a:rPr lang="es-ES" sz="2800" dirty="0" err="1" smtClean="0">
                <a:latin typeface="Helvetica Neue"/>
                <a:ea typeface="Helvetica Neue"/>
                <a:cs typeface="Helvetica Neue"/>
                <a:sym typeface="Helvetica Neue"/>
              </a:rPr>
              <a:t>InCrea</a:t>
            </a:r>
            <a:r>
              <a:rPr lang="es-ES" sz="2800" dirty="0" smtClean="0">
                <a:latin typeface="Helvetica Neue"/>
                <a:ea typeface="Helvetica Neue"/>
                <a:cs typeface="Helvetica Neue"/>
                <a:sym typeface="Helvetica Neue"/>
              </a:rPr>
              <a:t> +</a:t>
            </a:r>
            <a:endParaRPr sz="2800" dirty="0">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136a7a90bb_0_0"/>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pt-BR" sz="2000" dirty="0" smtClean="0">
                <a:solidFill>
                  <a:srgbClr val="00AEEF"/>
                </a:solidFill>
                <a:latin typeface="+mj-lt"/>
              </a:rPr>
              <a:t>Cum să asigur</a:t>
            </a:r>
            <a:r>
              <a:rPr lang="ro-RO" sz="2000" dirty="0" smtClean="0">
                <a:solidFill>
                  <a:srgbClr val="00AEEF"/>
                </a:solidFill>
                <a:latin typeface="+mj-lt"/>
              </a:rPr>
              <a:t>ăm</a:t>
            </a:r>
            <a:r>
              <a:rPr lang="pt-BR" sz="2000" dirty="0" smtClean="0">
                <a:solidFill>
                  <a:srgbClr val="00AEEF"/>
                </a:solidFill>
                <a:latin typeface="+mj-lt"/>
              </a:rPr>
              <a:t> incluziunea în sala de clasă</a:t>
            </a:r>
            <a:endParaRPr lang="ro-RO" sz="2000" dirty="0" smtClean="0">
              <a:solidFill>
                <a:srgbClr val="00AEEF"/>
              </a:solidFill>
              <a:latin typeface="+mj-lt"/>
            </a:endParaRPr>
          </a:p>
          <a:p>
            <a:pPr marL="0" lvl="0" indent="0" algn="r" rtl="0">
              <a:spcBef>
                <a:spcPts val="1000"/>
              </a:spcBef>
              <a:spcAft>
                <a:spcPts val="0"/>
              </a:spcAft>
              <a:buNone/>
            </a:pPr>
            <a:r>
              <a:rPr lang="es-ES" sz="2000" dirty="0" smtClean="0">
                <a:solidFill>
                  <a:schemeClr val="accent4"/>
                </a:solidFill>
                <a:latin typeface="+mj-lt"/>
              </a:rPr>
              <a:t>Etapa 1 </a:t>
            </a:r>
            <a:r>
              <a:rPr lang="es-ES" sz="2000" dirty="0" err="1" smtClean="0">
                <a:solidFill>
                  <a:schemeClr val="accent4"/>
                </a:solidFill>
                <a:latin typeface="+mj-lt"/>
              </a:rPr>
              <a:t>Evaluarea</a:t>
            </a:r>
            <a:r>
              <a:rPr lang="es-ES" sz="2000" dirty="0" smtClean="0">
                <a:solidFill>
                  <a:schemeClr val="accent4"/>
                </a:solidFill>
                <a:latin typeface="+mj-lt"/>
              </a:rPr>
              <a:t>: </a:t>
            </a:r>
            <a:r>
              <a:rPr lang="es-ES" sz="2000" dirty="0" err="1" smtClean="0">
                <a:solidFill>
                  <a:schemeClr val="accent4"/>
                </a:solidFill>
                <a:latin typeface="+mj-lt"/>
              </a:rPr>
              <a:t>Evaluarea</a:t>
            </a:r>
            <a:r>
              <a:rPr lang="es-ES" sz="2000" dirty="0" smtClean="0">
                <a:solidFill>
                  <a:schemeClr val="accent4"/>
                </a:solidFill>
                <a:latin typeface="+mj-lt"/>
              </a:rPr>
              <a:t> </a:t>
            </a:r>
            <a:r>
              <a:rPr lang="es-ES" sz="2000" dirty="0" err="1" smtClean="0">
                <a:solidFill>
                  <a:schemeClr val="accent4"/>
                </a:solidFill>
                <a:latin typeface="+mj-lt"/>
              </a:rPr>
              <a:t>nevoilor</a:t>
            </a:r>
            <a:endParaRPr dirty="0">
              <a:latin typeface="+mj-lt"/>
            </a:endParaRPr>
          </a:p>
        </p:txBody>
      </p:sp>
      <p:sp>
        <p:nvSpPr>
          <p:cNvPr id="177" name="Google Shape;177;g1136a7a90bb_0_0"/>
          <p:cNvSpPr txBox="1"/>
          <p:nvPr/>
        </p:nvSpPr>
        <p:spPr>
          <a:xfrm>
            <a:off x="836725" y="1690000"/>
            <a:ext cx="10344300" cy="4002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endParaRPr/>
          </a:p>
        </p:txBody>
      </p:sp>
      <p:pic>
        <p:nvPicPr>
          <p:cNvPr id="178" name="Google Shape;178;g1136a7a90bb_0_0"/>
          <p:cNvPicPr preferRelativeResize="0"/>
          <p:nvPr/>
        </p:nvPicPr>
        <p:blipFill rotWithShape="1">
          <a:blip r:embed="rId3">
            <a:alphaModFix/>
          </a:blip>
          <a:srcRect l="33581" t="9607" r="33372" b="7211"/>
          <a:stretch/>
        </p:blipFill>
        <p:spPr>
          <a:xfrm>
            <a:off x="349068" y="2588328"/>
            <a:ext cx="1405525" cy="1862095"/>
          </a:xfrm>
          <a:prstGeom prst="rect">
            <a:avLst/>
          </a:prstGeom>
          <a:noFill/>
          <a:ln>
            <a:noFill/>
          </a:ln>
        </p:spPr>
      </p:pic>
      <p:sp>
        <p:nvSpPr>
          <p:cNvPr id="179" name="Google Shape;179;g1136a7a90bb_0_0"/>
          <p:cNvSpPr txBox="1"/>
          <p:nvPr/>
        </p:nvSpPr>
        <p:spPr>
          <a:xfrm>
            <a:off x="1754593" y="3465568"/>
            <a:ext cx="10066347"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600" dirty="0" smtClean="0">
                <a:latin typeface="Helvetica Neue"/>
                <a:ea typeface="Helvetica Neue"/>
                <a:cs typeface="Helvetica Neue"/>
                <a:sym typeface="Helvetica Neue"/>
              </a:rPr>
              <a:t>Să aruncăm o privire la Instrumentul de </a:t>
            </a:r>
            <a:r>
              <a:rPr lang="ro-RO" sz="2600" dirty="0" smtClean="0">
                <a:latin typeface="Helvetica Neue"/>
                <a:ea typeface="Helvetica Neue"/>
                <a:cs typeface="Helvetica Neue"/>
                <a:sym typeface="Helvetica Neue"/>
              </a:rPr>
              <a:t>E</a:t>
            </a:r>
            <a:r>
              <a:rPr lang="pt-BR" sz="2600" dirty="0" smtClean="0">
                <a:latin typeface="Helvetica Neue"/>
                <a:ea typeface="Helvetica Neue"/>
                <a:cs typeface="Helvetica Neue"/>
                <a:sym typeface="Helvetica Neue"/>
              </a:rPr>
              <a:t>valuare a </a:t>
            </a:r>
            <a:r>
              <a:rPr lang="ro-RO" sz="2600" dirty="0" smtClean="0">
                <a:latin typeface="Helvetica Neue"/>
                <a:ea typeface="Helvetica Neue"/>
                <a:cs typeface="Helvetica Neue"/>
                <a:sym typeface="Helvetica Neue"/>
              </a:rPr>
              <a:t>P</a:t>
            </a:r>
            <a:r>
              <a:rPr lang="pt-BR" sz="2600" dirty="0" smtClean="0">
                <a:latin typeface="Helvetica Neue"/>
                <a:ea typeface="Helvetica Neue"/>
                <a:cs typeface="Helvetica Neue"/>
                <a:sym typeface="Helvetica Neue"/>
              </a:rPr>
              <a:t>unctelor </a:t>
            </a:r>
            <a:r>
              <a:rPr lang="ro-RO" sz="2600" dirty="0">
                <a:latin typeface="Helvetica Neue"/>
                <a:ea typeface="Helvetica Neue"/>
                <a:cs typeface="Helvetica Neue"/>
                <a:sym typeface="Helvetica Neue"/>
              </a:rPr>
              <a:t>F</a:t>
            </a:r>
            <a:r>
              <a:rPr lang="pt-BR" sz="2600" dirty="0" smtClean="0">
                <a:latin typeface="Helvetica Neue"/>
                <a:ea typeface="Helvetica Neue"/>
                <a:cs typeface="Helvetica Neue"/>
                <a:sym typeface="Helvetica Neue"/>
              </a:rPr>
              <a:t>orte InCrea+</a:t>
            </a:r>
            <a:endParaRPr sz="2600" dirty="0">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1085746b30_0_87"/>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pt-BR" sz="2000" dirty="0">
                <a:solidFill>
                  <a:srgbClr val="00AEEF"/>
                </a:solidFill>
              </a:rPr>
              <a:t>Cum să asigur</a:t>
            </a:r>
            <a:r>
              <a:rPr lang="ro-RO" sz="2000" dirty="0">
                <a:solidFill>
                  <a:srgbClr val="00AEEF"/>
                </a:solidFill>
              </a:rPr>
              <a:t>ăm</a:t>
            </a:r>
            <a:r>
              <a:rPr lang="pt-BR" sz="2000" dirty="0">
                <a:solidFill>
                  <a:srgbClr val="00AEEF"/>
                </a:solidFill>
              </a:rPr>
              <a:t> incluziunea în sala de clasă</a:t>
            </a:r>
            <a:endParaRPr lang="ro-RO" sz="2000" dirty="0">
              <a:solidFill>
                <a:srgbClr val="00AEEF"/>
              </a:solidFill>
            </a:endParaRPr>
          </a:p>
        </p:txBody>
      </p:sp>
      <p:pic>
        <p:nvPicPr>
          <p:cNvPr id="186" name="Google Shape;186;g11085746b30_0_87"/>
          <p:cNvPicPr preferRelativeResize="0"/>
          <p:nvPr/>
        </p:nvPicPr>
        <p:blipFill rotWithShape="1">
          <a:blip r:embed="rId3">
            <a:alphaModFix/>
          </a:blip>
          <a:srcRect l="33581" t="9607" r="33372" b="7211"/>
          <a:stretch/>
        </p:blipFill>
        <p:spPr>
          <a:xfrm>
            <a:off x="1004042" y="2583531"/>
            <a:ext cx="1405525" cy="1862095"/>
          </a:xfrm>
          <a:prstGeom prst="rect">
            <a:avLst/>
          </a:prstGeom>
          <a:noFill/>
          <a:ln>
            <a:noFill/>
          </a:ln>
        </p:spPr>
      </p:pic>
      <p:sp>
        <p:nvSpPr>
          <p:cNvPr id="187" name="Google Shape;187;g11085746b30_0_87"/>
          <p:cNvSpPr txBox="1"/>
          <p:nvPr/>
        </p:nvSpPr>
        <p:spPr>
          <a:xfrm>
            <a:off x="2756332" y="2452578"/>
            <a:ext cx="8863951"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o-RO" sz="2300" dirty="0" smtClean="0">
                <a:solidFill>
                  <a:schemeClr val="accent4"/>
                </a:solidFill>
                <a:latin typeface="Helvetica Neue"/>
                <a:ea typeface="Helvetica Neue"/>
                <a:cs typeface="Helvetica Neue"/>
                <a:sym typeface="Helvetica Neue"/>
              </a:rPr>
              <a:t>Lucru în echipă</a:t>
            </a:r>
            <a:r>
              <a:rPr lang="es-ES" sz="2300" dirty="0" smtClean="0">
                <a:solidFill>
                  <a:schemeClr val="accent4"/>
                </a:solidFill>
                <a:latin typeface="Helvetica Neue"/>
                <a:ea typeface="Helvetica Neue"/>
                <a:cs typeface="Helvetica Neue"/>
                <a:sym typeface="Helvetica Neue"/>
              </a:rPr>
              <a:t>: </a:t>
            </a:r>
            <a:r>
              <a:rPr lang="ro-RO" sz="2300" dirty="0" smtClean="0">
                <a:solidFill>
                  <a:schemeClr val="accent4"/>
                </a:solidFill>
                <a:latin typeface="Helvetica Neue"/>
                <a:ea typeface="Helvetica Neue"/>
                <a:cs typeface="Helvetica Neue"/>
                <a:sym typeface="Helvetica Neue"/>
              </a:rPr>
              <a:t>Dezbateți</a:t>
            </a:r>
            <a:endParaRPr sz="2300" dirty="0">
              <a:solidFill>
                <a:schemeClr val="accent4"/>
              </a:solidFill>
              <a:latin typeface="Helvetica Neue"/>
              <a:ea typeface="Helvetica Neue"/>
              <a:cs typeface="Helvetica Neue"/>
              <a:sym typeface="Helvetica Neue"/>
            </a:endParaRPr>
          </a:p>
          <a:p>
            <a:pPr marL="0" lvl="0" indent="0" algn="l" rtl="0">
              <a:spcBef>
                <a:spcPts val="0"/>
              </a:spcBef>
              <a:spcAft>
                <a:spcPts val="0"/>
              </a:spcAft>
              <a:buNone/>
            </a:pPr>
            <a:endParaRPr sz="2300" dirty="0">
              <a:solidFill>
                <a:schemeClr val="accent4"/>
              </a:solidFill>
              <a:latin typeface="Helvetica Neue"/>
              <a:ea typeface="Helvetica Neue"/>
              <a:cs typeface="Helvetica Neue"/>
              <a:sym typeface="Helvetica Neue"/>
            </a:endParaRPr>
          </a:p>
          <a:p>
            <a:pPr marL="457200" lvl="0" indent="-355600" algn="l" rtl="0">
              <a:spcBef>
                <a:spcPts val="0"/>
              </a:spcBef>
              <a:spcAft>
                <a:spcPts val="0"/>
              </a:spcAft>
              <a:buClr>
                <a:schemeClr val="accent4"/>
              </a:buClr>
              <a:buSzPts val="2000"/>
              <a:buFont typeface="Helvetica Neue"/>
              <a:buChar char="★"/>
            </a:pPr>
            <a:r>
              <a:rPr lang="es-ES" sz="2000" dirty="0" err="1" smtClean="0">
                <a:latin typeface="Helvetica Neue"/>
                <a:ea typeface="Helvetica Neue"/>
                <a:cs typeface="Helvetica Neue"/>
                <a:sym typeface="Helvetica Neue"/>
              </a:rPr>
              <a:t>Reflectați</a:t>
            </a:r>
            <a:r>
              <a:rPr lang="es-ES" sz="2000" dirty="0" smtClean="0">
                <a:latin typeface="Helvetica Neue"/>
                <a:ea typeface="Helvetica Neue"/>
                <a:cs typeface="Helvetica Neue"/>
                <a:sym typeface="Helvetica Neue"/>
              </a:rPr>
              <a:t> </a:t>
            </a:r>
            <a:r>
              <a:rPr lang="es-ES" sz="2000" dirty="0" err="1" smtClean="0">
                <a:latin typeface="Helvetica Neue"/>
                <a:ea typeface="Helvetica Neue"/>
                <a:cs typeface="Helvetica Neue"/>
                <a:sym typeface="Helvetica Neue"/>
              </a:rPr>
              <a:t>asupra</a:t>
            </a:r>
            <a:r>
              <a:rPr lang="es-ES" sz="2000" dirty="0" smtClean="0">
                <a:latin typeface="Helvetica Neue"/>
                <a:ea typeface="Helvetica Neue"/>
                <a:cs typeface="Helvetica Neue"/>
                <a:sym typeface="Helvetica Neue"/>
              </a:rPr>
              <a:t> </a:t>
            </a:r>
            <a:r>
              <a:rPr lang="es-ES" sz="2000" dirty="0" err="1" smtClean="0">
                <a:latin typeface="Helvetica Neue"/>
                <a:ea typeface="Helvetica Neue"/>
                <a:cs typeface="Helvetica Neue"/>
                <a:sym typeface="Helvetica Neue"/>
              </a:rPr>
              <a:t>analizei</a:t>
            </a:r>
            <a:r>
              <a:rPr lang="es-ES" sz="2000" dirty="0" smtClean="0">
                <a:latin typeface="Helvetica Neue"/>
                <a:ea typeface="Helvetica Neue"/>
                <a:cs typeface="Helvetica Neue"/>
                <a:sym typeface="Helvetica Neue"/>
              </a:rPr>
              <a:t> </a:t>
            </a:r>
            <a:r>
              <a:rPr lang="es-ES" sz="2000" dirty="0" err="1" smtClean="0">
                <a:latin typeface="Helvetica Neue"/>
                <a:ea typeface="Helvetica Neue"/>
                <a:cs typeface="Helvetica Neue"/>
                <a:sym typeface="Helvetica Neue"/>
              </a:rPr>
              <a:t>nevoilor</a:t>
            </a:r>
            <a:endParaRPr lang="ro-RO" sz="2000" dirty="0" smtClean="0">
              <a:latin typeface="Helvetica Neue"/>
              <a:ea typeface="Helvetica Neue"/>
              <a:cs typeface="Helvetica Neue"/>
              <a:sym typeface="Helvetica Neue"/>
            </a:endParaRPr>
          </a:p>
          <a:p>
            <a:pPr marL="457200" lvl="0" indent="-355600" algn="l" rtl="0">
              <a:spcBef>
                <a:spcPts val="0"/>
              </a:spcBef>
              <a:spcAft>
                <a:spcPts val="0"/>
              </a:spcAft>
              <a:buClr>
                <a:schemeClr val="accent4"/>
              </a:buClr>
              <a:buSzPts val="2000"/>
              <a:buFont typeface="Helvetica Neue"/>
              <a:buChar char="★"/>
            </a:pPr>
            <a:r>
              <a:rPr lang="es-ES" sz="2000" dirty="0" smtClean="0">
                <a:latin typeface="Helvetica Neue"/>
                <a:ea typeface="Helvetica Neue"/>
                <a:cs typeface="Helvetica Neue"/>
                <a:sym typeface="Helvetica Neue"/>
              </a:rPr>
              <a:t>Ce </a:t>
            </a:r>
            <a:r>
              <a:rPr lang="es-ES" sz="2000" dirty="0" err="1" smtClean="0">
                <a:latin typeface="Helvetica Neue"/>
                <a:ea typeface="Helvetica Neue"/>
                <a:cs typeface="Helvetica Neue"/>
                <a:sym typeface="Helvetica Neue"/>
              </a:rPr>
              <a:t>faceți</a:t>
            </a:r>
            <a:r>
              <a:rPr lang="es-ES" sz="2000" dirty="0" smtClean="0">
                <a:latin typeface="Helvetica Neue"/>
                <a:ea typeface="Helvetica Neue"/>
                <a:cs typeface="Helvetica Neue"/>
                <a:sym typeface="Helvetica Neue"/>
              </a:rPr>
              <a:t> deja </a:t>
            </a:r>
            <a:r>
              <a:rPr lang="es-ES" sz="2000" dirty="0" err="1" smtClean="0">
                <a:latin typeface="Helvetica Neue"/>
                <a:ea typeface="Helvetica Neue"/>
                <a:cs typeface="Helvetica Neue"/>
                <a:sym typeface="Helvetica Neue"/>
              </a:rPr>
              <a:t>pentru</a:t>
            </a:r>
            <a:r>
              <a:rPr lang="es-ES" sz="2000" dirty="0" smtClean="0">
                <a:latin typeface="Helvetica Neue"/>
                <a:ea typeface="Helvetica Neue"/>
                <a:cs typeface="Helvetica Neue"/>
                <a:sym typeface="Helvetica Neue"/>
              </a:rPr>
              <a:t> a </a:t>
            </a:r>
            <a:r>
              <a:rPr lang="es-ES" sz="2000" dirty="0" err="1" smtClean="0">
                <a:latin typeface="Helvetica Neue"/>
                <a:ea typeface="Helvetica Neue"/>
                <a:cs typeface="Helvetica Neue"/>
                <a:sym typeface="Helvetica Neue"/>
              </a:rPr>
              <a:t>include</a:t>
            </a:r>
            <a:r>
              <a:rPr lang="es-ES" sz="2000" dirty="0" smtClean="0">
                <a:latin typeface="Helvetica Neue"/>
                <a:ea typeface="Helvetica Neue"/>
                <a:cs typeface="Helvetica Neue"/>
                <a:sym typeface="Helvetica Neue"/>
              </a:rPr>
              <a:t> </a:t>
            </a:r>
            <a:r>
              <a:rPr lang="es-ES" sz="2000" dirty="0" err="1" smtClean="0">
                <a:latin typeface="Helvetica Neue"/>
                <a:ea typeface="Helvetica Neue"/>
                <a:cs typeface="Helvetica Neue"/>
                <a:sym typeface="Helvetica Neue"/>
              </a:rPr>
              <a:t>toți</a:t>
            </a:r>
            <a:r>
              <a:rPr lang="es-ES" sz="2000" dirty="0" smtClean="0">
                <a:latin typeface="Helvetica Neue"/>
                <a:ea typeface="Helvetica Neue"/>
                <a:cs typeface="Helvetica Neue"/>
                <a:sym typeface="Helvetica Neue"/>
              </a:rPr>
              <a:t> </a:t>
            </a:r>
            <a:r>
              <a:rPr lang="es-ES" sz="2000" dirty="0" err="1" smtClean="0">
                <a:latin typeface="Helvetica Neue"/>
                <a:ea typeface="Helvetica Neue"/>
                <a:cs typeface="Helvetica Neue"/>
                <a:sym typeface="Helvetica Neue"/>
              </a:rPr>
              <a:t>studenții</a:t>
            </a:r>
            <a:r>
              <a:rPr lang="es-ES" sz="2000" dirty="0" smtClean="0">
                <a:latin typeface="Helvetica Neue"/>
                <a:ea typeface="Helvetica Neue"/>
                <a:cs typeface="Helvetica Neue"/>
                <a:sym typeface="Helvetica Neue"/>
              </a:rPr>
              <a:t>?</a:t>
            </a:r>
            <a:endParaRPr sz="2000" dirty="0">
              <a:latin typeface="Helvetica Neue"/>
              <a:ea typeface="Helvetica Neue"/>
              <a:cs typeface="Helvetica Neue"/>
              <a:sym typeface="Helvetica Neue"/>
            </a:endParaRPr>
          </a:p>
          <a:p>
            <a:pPr marL="457200" lvl="0" indent="-355600" algn="l" rtl="0">
              <a:spcBef>
                <a:spcPts val="0"/>
              </a:spcBef>
              <a:spcAft>
                <a:spcPts val="0"/>
              </a:spcAft>
              <a:buClr>
                <a:schemeClr val="accent4"/>
              </a:buClr>
              <a:buSzPts val="2000"/>
              <a:buFont typeface="Helvetica Neue"/>
              <a:buChar char="★"/>
            </a:pPr>
            <a:r>
              <a:rPr lang="es-ES" sz="2000" dirty="0" smtClean="0">
                <a:latin typeface="Helvetica Neue"/>
                <a:ea typeface="Helvetica Neue"/>
                <a:cs typeface="Helvetica Neue"/>
                <a:sym typeface="Helvetica Neue"/>
              </a:rPr>
              <a:t>Ce </a:t>
            </a:r>
            <a:r>
              <a:rPr lang="es-ES" sz="2000" dirty="0" err="1" smtClean="0">
                <a:latin typeface="Helvetica Neue"/>
                <a:ea typeface="Helvetica Neue"/>
                <a:cs typeface="Helvetica Neue"/>
                <a:sym typeface="Helvetica Neue"/>
              </a:rPr>
              <a:t>altceva</a:t>
            </a:r>
            <a:r>
              <a:rPr lang="es-ES" sz="2000" dirty="0" smtClean="0">
                <a:latin typeface="Helvetica Neue"/>
                <a:ea typeface="Helvetica Neue"/>
                <a:cs typeface="Helvetica Neue"/>
                <a:sym typeface="Helvetica Neue"/>
              </a:rPr>
              <a:t> a</a:t>
            </a:r>
            <a:r>
              <a:rPr lang="ro-RO" sz="2000" dirty="0" smtClean="0">
                <a:latin typeface="Helvetica Neue"/>
                <a:ea typeface="Helvetica Neue"/>
                <a:cs typeface="Helvetica Neue"/>
                <a:sym typeface="Helvetica Neue"/>
              </a:rPr>
              <a:t>ț</a:t>
            </a:r>
            <a:r>
              <a:rPr lang="es-ES" sz="2000" dirty="0" smtClean="0">
                <a:latin typeface="Helvetica Neue"/>
                <a:ea typeface="Helvetica Neue"/>
                <a:cs typeface="Helvetica Neue"/>
                <a:sym typeface="Helvetica Neue"/>
              </a:rPr>
              <a:t>i putea </a:t>
            </a:r>
            <a:r>
              <a:rPr lang="es-ES" sz="2000" dirty="0" err="1" smtClean="0">
                <a:latin typeface="Helvetica Neue"/>
                <a:ea typeface="Helvetica Neue"/>
                <a:cs typeface="Helvetica Neue"/>
                <a:sym typeface="Helvetica Neue"/>
              </a:rPr>
              <a:t>face</a:t>
            </a:r>
            <a:r>
              <a:rPr lang="es-ES" sz="2000" dirty="0" smtClean="0">
                <a:latin typeface="Helvetica Neue"/>
                <a:ea typeface="Helvetica Neue"/>
                <a:cs typeface="Helvetica Neue"/>
                <a:sym typeface="Helvetica Neue"/>
              </a:rPr>
              <a:t> </a:t>
            </a:r>
            <a:r>
              <a:rPr lang="es-ES" sz="2000" dirty="0" err="1" smtClean="0">
                <a:latin typeface="Helvetica Neue"/>
                <a:ea typeface="Helvetica Neue"/>
                <a:cs typeface="Helvetica Neue"/>
                <a:sym typeface="Helvetica Neue"/>
              </a:rPr>
              <a:t>pentru</a:t>
            </a:r>
            <a:r>
              <a:rPr lang="es-ES" sz="2000" dirty="0" smtClean="0">
                <a:latin typeface="Helvetica Neue"/>
                <a:ea typeface="Helvetica Neue"/>
                <a:cs typeface="Helvetica Neue"/>
                <a:sym typeface="Helvetica Neue"/>
              </a:rPr>
              <a:t> a </a:t>
            </a:r>
            <a:r>
              <a:rPr lang="ro-RO" sz="2000" dirty="0" smtClean="0">
                <a:latin typeface="Helvetica Neue"/>
                <a:ea typeface="Helvetica Neue"/>
                <a:cs typeface="Helvetica Neue"/>
                <a:sym typeface="Helvetica Neue"/>
              </a:rPr>
              <a:t>vă</a:t>
            </a:r>
            <a:r>
              <a:rPr lang="es-ES" sz="2000" dirty="0" smtClean="0">
                <a:latin typeface="Helvetica Neue"/>
                <a:ea typeface="Helvetica Neue"/>
                <a:cs typeface="Helvetica Neue"/>
                <a:sym typeface="Helvetica Neue"/>
              </a:rPr>
              <a:t> </a:t>
            </a:r>
            <a:r>
              <a:rPr lang="es-ES" sz="2000" dirty="0" err="1" smtClean="0">
                <a:latin typeface="Helvetica Neue"/>
                <a:ea typeface="Helvetica Neue"/>
                <a:cs typeface="Helvetica Neue"/>
                <a:sym typeface="Helvetica Neue"/>
              </a:rPr>
              <a:t>asigura</a:t>
            </a:r>
            <a:r>
              <a:rPr lang="es-ES" sz="2000" dirty="0" smtClean="0">
                <a:latin typeface="Helvetica Neue"/>
                <a:ea typeface="Helvetica Neue"/>
                <a:cs typeface="Helvetica Neue"/>
                <a:sym typeface="Helvetica Neue"/>
              </a:rPr>
              <a:t> </a:t>
            </a:r>
            <a:r>
              <a:rPr lang="es-ES" sz="2000" dirty="0" err="1" smtClean="0">
                <a:latin typeface="Helvetica Neue"/>
                <a:ea typeface="Helvetica Neue"/>
                <a:cs typeface="Helvetica Neue"/>
                <a:sym typeface="Helvetica Neue"/>
              </a:rPr>
              <a:t>că</a:t>
            </a:r>
            <a:r>
              <a:rPr lang="es-ES" sz="2000" dirty="0" smtClean="0">
                <a:latin typeface="Helvetica Neue"/>
                <a:ea typeface="Helvetica Neue"/>
                <a:cs typeface="Helvetica Neue"/>
                <a:sym typeface="Helvetica Neue"/>
              </a:rPr>
              <a:t> </a:t>
            </a:r>
            <a:r>
              <a:rPr lang="es-ES" sz="2000" dirty="0" err="1" smtClean="0">
                <a:latin typeface="Helvetica Neue"/>
                <a:ea typeface="Helvetica Neue"/>
                <a:cs typeface="Helvetica Neue"/>
                <a:sym typeface="Helvetica Neue"/>
              </a:rPr>
              <a:t>toți</a:t>
            </a:r>
            <a:r>
              <a:rPr lang="es-ES" sz="2000" dirty="0" smtClean="0">
                <a:latin typeface="Helvetica Neue"/>
                <a:ea typeface="Helvetica Neue"/>
                <a:cs typeface="Helvetica Neue"/>
                <a:sym typeface="Helvetica Neue"/>
              </a:rPr>
              <a:t> </a:t>
            </a:r>
            <a:r>
              <a:rPr lang="es-ES" sz="2000" dirty="0" err="1" smtClean="0">
                <a:latin typeface="Helvetica Neue"/>
                <a:ea typeface="Helvetica Neue"/>
                <a:cs typeface="Helvetica Neue"/>
                <a:sym typeface="Helvetica Neue"/>
              </a:rPr>
              <a:t>elevii</a:t>
            </a:r>
            <a:r>
              <a:rPr lang="es-ES" sz="2000" dirty="0" smtClean="0">
                <a:latin typeface="Helvetica Neue"/>
                <a:ea typeface="Helvetica Neue"/>
                <a:cs typeface="Helvetica Neue"/>
                <a:sym typeface="Helvetica Neue"/>
              </a:rPr>
              <a:t> </a:t>
            </a:r>
            <a:r>
              <a:rPr lang="es-ES" sz="2000" dirty="0" err="1" smtClean="0">
                <a:latin typeface="Helvetica Neue"/>
                <a:ea typeface="Helvetica Neue"/>
                <a:cs typeface="Helvetica Neue"/>
                <a:sym typeface="Helvetica Neue"/>
              </a:rPr>
              <a:t>sunt</a:t>
            </a:r>
            <a:r>
              <a:rPr lang="es-ES" sz="2000" dirty="0" smtClean="0">
                <a:latin typeface="Helvetica Neue"/>
                <a:ea typeface="Helvetica Neue"/>
                <a:cs typeface="Helvetica Neue"/>
                <a:sym typeface="Helvetica Neue"/>
              </a:rPr>
              <a:t> </a:t>
            </a:r>
            <a:r>
              <a:rPr lang="es-ES" sz="2000" dirty="0" err="1" smtClean="0">
                <a:latin typeface="Helvetica Neue"/>
                <a:ea typeface="Helvetica Neue"/>
                <a:cs typeface="Helvetica Neue"/>
                <a:sym typeface="Helvetica Neue"/>
              </a:rPr>
              <a:t>incluși</a:t>
            </a:r>
            <a:r>
              <a:rPr lang="es-ES" sz="2000" dirty="0" smtClean="0">
                <a:latin typeface="Helvetica Neue"/>
                <a:ea typeface="Helvetica Neue"/>
                <a:cs typeface="Helvetica Neue"/>
                <a:sym typeface="Helvetica Neue"/>
              </a:rPr>
              <a:t>?</a:t>
            </a:r>
            <a:endParaRPr sz="2000" dirty="0">
              <a:latin typeface="Helvetica Neue"/>
              <a:ea typeface="Helvetica Neue"/>
              <a:cs typeface="Helvetica Neue"/>
              <a:sym typeface="Helvetica Neue"/>
            </a:endParaRPr>
          </a:p>
          <a:p>
            <a:pPr marL="457200" lvl="0" indent="-355600" algn="l" rtl="0">
              <a:spcBef>
                <a:spcPts val="0"/>
              </a:spcBef>
              <a:spcAft>
                <a:spcPts val="0"/>
              </a:spcAft>
              <a:buClr>
                <a:schemeClr val="accent4"/>
              </a:buClr>
              <a:buSzPts val="2000"/>
              <a:buFont typeface="Helvetica Neue"/>
              <a:buChar char="★"/>
            </a:pPr>
            <a:r>
              <a:rPr lang="fr-FR" sz="2000" dirty="0" err="1" smtClean="0">
                <a:latin typeface="Helvetica Neue"/>
                <a:ea typeface="Helvetica Neue"/>
                <a:cs typeface="Helvetica Neue"/>
                <a:sym typeface="Helvetica Neue"/>
              </a:rPr>
              <a:t>Aveți</a:t>
            </a:r>
            <a:r>
              <a:rPr lang="fr-FR" sz="2000" dirty="0" smtClean="0">
                <a:latin typeface="Helvetica Neue"/>
                <a:ea typeface="Helvetica Neue"/>
                <a:cs typeface="Helvetica Neue"/>
                <a:sym typeface="Helvetica Neue"/>
              </a:rPr>
              <a:t> </a:t>
            </a:r>
            <a:r>
              <a:rPr lang="fr-FR" sz="2000" dirty="0" err="1" smtClean="0">
                <a:latin typeface="Helvetica Neue"/>
                <a:ea typeface="Helvetica Neue"/>
                <a:cs typeface="Helvetica Neue"/>
                <a:sym typeface="Helvetica Neue"/>
              </a:rPr>
              <a:t>nevoie</a:t>
            </a:r>
            <a:r>
              <a:rPr lang="fr-FR" sz="2000" dirty="0" smtClean="0">
                <a:latin typeface="Helvetica Neue"/>
                <a:ea typeface="Helvetica Neue"/>
                <a:cs typeface="Helvetica Neue"/>
                <a:sym typeface="Helvetica Neue"/>
              </a:rPr>
              <a:t> de </a:t>
            </a:r>
            <a:r>
              <a:rPr lang="fr-FR" sz="2000" dirty="0" err="1" smtClean="0">
                <a:latin typeface="Helvetica Neue"/>
                <a:ea typeface="Helvetica Neue"/>
                <a:cs typeface="Helvetica Neue"/>
                <a:sym typeface="Helvetica Neue"/>
              </a:rPr>
              <a:t>sprijin</a:t>
            </a:r>
            <a:r>
              <a:rPr lang="fr-FR" sz="2000" dirty="0" smtClean="0">
                <a:latin typeface="Helvetica Neue"/>
                <a:ea typeface="Helvetica Neue"/>
                <a:cs typeface="Helvetica Neue"/>
                <a:sym typeface="Helvetica Neue"/>
              </a:rPr>
              <a:t> </a:t>
            </a:r>
            <a:r>
              <a:rPr lang="fr-FR" sz="2000" dirty="0" err="1" smtClean="0">
                <a:latin typeface="Helvetica Neue"/>
                <a:ea typeface="Helvetica Neue"/>
                <a:cs typeface="Helvetica Neue"/>
                <a:sym typeface="Helvetica Neue"/>
              </a:rPr>
              <a:t>din</a:t>
            </a:r>
            <a:r>
              <a:rPr lang="fr-FR" sz="2000" dirty="0" smtClean="0">
                <a:latin typeface="Helvetica Neue"/>
                <a:ea typeface="Helvetica Neue"/>
                <a:cs typeface="Helvetica Neue"/>
                <a:sym typeface="Helvetica Neue"/>
              </a:rPr>
              <a:t> </a:t>
            </a:r>
            <a:r>
              <a:rPr lang="fr-FR" sz="2000" dirty="0" err="1" smtClean="0">
                <a:latin typeface="Helvetica Neue"/>
                <a:ea typeface="Helvetica Neue"/>
                <a:cs typeface="Helvetica Neue"/>
                <a:sym typeface="Helvetica Neue"/>
              </a:rPr>
              <a:t>partea</a:t>
            </a:r>
            <a:r>
              <a:rPr lang="fr-FR" sz="2000" dirty="0" smtClean="0">
                <a:latin typeface="Helvetica Neue"/>
                <a:ea typeface="Helvetica Neue"/>
                <a:cs typeface="Helvetica Neue"/>
                <a:sym typeface="Helvetica Neue"/>
              </a:rPr>
              <a:t> </a:t>
            </a:r>
            <a:r>
              <a:rPr lang="fr-FR" sz="2000" dirty="0" err="1" smtClean="0">
                <a:latin typeface="Helvetica Neue"/>
                <a:ea typeface="Helvetica Neue"/>
                <a:cs typeface="Helvetica Neue"/>
                <a:sym typeface="Helvetica Neue"/>
              </a:rPr>
              <a:t>experților</a:t>
            </a:r>
            <a:r>
              <a:rPr lang="fr-FR" sz="2000" dirty="0" smtClean="0">
                <a:latin typeface="Helvetica Neue"/>
                <a:ea typeface="Helvetica Neue"/>
                <a:cs typeface="Helvetica Neue"/>
                <a:sym typeface="Helvetica Neue"/>
              </a:rPr>
              <a:t>? De ce</a:t>
            </a:r>
            <a:r>
              <a:rPr lang="es-ES" sz="2000" dirty="0" smtClean="0">
                <a:latin typeface="Helvetica Neue"/>
                <a:ea typeface="Helvetica Neue"/>
                <a:cs typeface="Helvetica Neue"/>
                <a:sym typeface="Helvetica Neue"/>
              </a:rPr>
              <a:t>?</a:t>
            </a:r>
            <a:endParaRPr sz="2000" dirty="0">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11a8f93526_0_18"/>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pt-BR" sz="2000" dirty="0">
                <a:solidFill>
                  <a:srgbClr val="00AEEF"/>
                </a:solidFill>
              </a:rPr>
              <a:t>Cum să asigur</a:t>
            </a:r>
            <a:r>
              <a:rPr lang="ro-RO" sz="2000" dirty="0">
                <a:solidFill>
                  <a:srgbClr val="00AEEF"/>
                </a:solidFill>
              </a:rPr>
              <a:t>ăm</a:t>
            </a:r>
            <a:r>
              <a:rPr lang="pt-BR" sz="2000" dirty="0">
                <a:solidFill>
                  <a:srgbClr val="00AEEF"/>
                </a:solidFill>
              </a:rPr>
              <a:t> incluziunea în sala de clasă</a:t>
            </a:r>
            <a:endParaRPr lang="ro-RO" sz="2000" dirty="0">
              <a:solidFill>
                <a:srgbClr val="00AEEF"/>
              </a:solidFill>
            </a:endParaRPr>
          </a:p>
          <a:p>
            <a:pPr marL="0" lvl="0" indent="0" algn="r" rtl="0">
              <a:spcBef>
                <a:spcPts val="1000"/>
              </a:spcBef>
              <a:spcAft>
                <a:spcPts val="0"/>
              </a:spcAft>
              <a:buNone/>
            </a:pPr>
            <a:r>
              <a:rPr lang="ro-RO" sz="2000" dirty="0" smtClean="0">
                <a:solidFill>
                  <a:schemeClr val="accent4"/>
                </a:solidFill>
              </a:rPr>
              <a:t>Pasul</a:t>
            </a:r>
            <a:r>
              <a:rPr lang="es-ES" sz="2000" dirty="0" smtClean="0">
                <a:solidFill>
                  <a:schemeClr val="accent4"/>
                </a:solidFill>
              </a:rPr>
              <a:t> </a:t>
            </a:r>
            <a:r>
              <a:rPr lang="es-ES" sz="2000" dirty="0">
                <a:solidFill>
                  <a:schemeClr val="accent4"/>
                </a:solidFill>
              </a:rPr>
              <a:t>2 </a:t>
            </a:r>
            <a:r>
              <a:rPr lang="es-ES" sz="2000" dirty="0" err="1" smtClean="0">
                <a:solidFill>
                  <a:schemeClr val="accent4"/>
                </a:solidFill>
              </a:rPr>
              <a:t>Formarea</a:t>
            </a:r>
            <a:r>
              <a:rPr lang="es-ES" sz="2000" dirty="0" smtClean="0">
                <a:solidFill>
                  <a:schemeClr val="accent4"/>
                </a:solidFill>
              </a:rPr>
              <a:t> </a:t>
            </a:r>
            <a:r>
              <a:rPr lang="es-ES" sz="2000" dirty="0" err="1" smtClean="0">
                <a:solidFill>
                  <a:schemeClr val="accent4"/>
                </a:solidFill>
              </a:rPr>
              <a:t>grupului</a:t>
            </a:r>
            <a:r>
              <a:rPr lang="es-ES" sz="2000" dirty="0" smtClean="0">
                <a:solidFill>
                  <a:schemeClr val="accent4"/>
                </a:solidFill>
              </a:rPr>
              <a:t> </a:t>
            </a:r>
            <a:r>
              <a:rPr lang="es-ES" sz="2000" dirty="0" err="1" smtClean="0">
                <a:solidFill>
                  <a:schemeClr val="accent4"/>
                </a:solidFill>
              </a:rPr>
              <a:t>și</a:t>
            </a:r>
            <a:r>
              <a:rPr lang="es-ES" sz="2000" dirty="0" smtClean="0">
                <a:solidFill>
                  <a:schemeClr val="accent4"/>
                </a:solidFill>
              </a:rPr>
              <a:t> </a:t>
            </a:r>
            <a:r>
              <a:rPr lang="es-ES" sz="2000" dirty="0" err="1" smtClean="0">
                <a:solidFill>
                  <a:schemeClr val="accent4"/>
                </a:solidFill>
              </a:rPr>
              <a:t>incluziunea</a:t>
            </a:r>
            <a:r>
              <a:rPr lang="es-ES" sz="2000" dirty="0" smtClean="0">
                <a:solidFill>
                  <a:schemeClr val="accent4"/>
                </a:solidFill>
              </a:rPr>
              <a:t> </a:t>
            </a:r>
            <a:r>
              <a:rPr lang="es-ES" sz="2000" dirty="0" err="1" smtClean="0">
                <a:solidFill>
                  <a:schemeClr val="accent4"/>
                </a:solidFill>
              </a:rPr>
              <a:t>didactică</a:t>
            </a:r>
            <a:endParaRPr sz="2000" dirty="0">
              <a:solidFill>
                <a:schemeClr val="accent4"/>
              </a:solidFill>
            </a:endParaRPr>
          </a:p>
        </p:txBody>
      </p:sp>
      <p:sp>
        <p:nvSpPr>
          <p:cNvPr id="194" name="Google Shape;194;g111a8f93526_0_18"/>
          <p:cNvSpPr txBox="1"/>
          <p:nvPr/>
        </p:nvSpPr>
        <p:spPr>
          <a:xfrm>
            <a:off x="258075" y="2328450"/>
            <a:ext cx="11362200" cy="2285211"/>
          </a:xfrm>
          <a:prstGeom prst="rect">
            <a:avLst/>
          </a:prstGeom>
          <a:noFill/>
          <a:ln>
            <a:noFill/>
          </a:ln>
        </p:spPr>
        <p:txBody>
          <a:bodyPr spcFirstLastPara="1" wrap="square" lIns="91425" tIns="91425" rIns="91425" bIns="91425" anchor="t" anchorCtr="0">
            <a:spAutoFit/>
          </a:bodyPr>
          <a:lstStyle/>
          <a:p>
            <a:pPr marL="457200" lvl="0" indent="-330200" algn="just" rtl="0">
              <a:lnSpc>
                <a:spcPct val="150000"/>
              </a:lnSpc>
              <a:spcBef>
                <a:spcPts val="0"/>
              </a:spcBef>
              <a:spcAft>
                <a:spcPts val="0"/>
              </a:spcAft>
              <a:buClr>
                <a:srgbClr val="EC7320"/>
              </a:buClr>
              <a:buSzPts val="1600"/>
              <a:buFont typeface="Helvetica Neue"/>
              <a:buChar char="❖"/>
            </a:pPr>
            <a:r>
              <a:rPr lang="ro-RO" sz="1600" dirty="0" smtClean="0">
                <a:solidFill>
                  <a:schemeClr val="dk1"/>
                </a:solidFill>
                <a:latin typeface="+mj-lt"/>
                <a:ea typeface="Helvetica Neue"/>
                <a:cs typeface="Helvetica Neue"/>
                <a:sym typeface="Helvetica Neue"/>
              </a:rPr>
              <a:t>Elevi</a:t>
            </a:r>
            <a:r>
              <a:rPr lang="es-ES" sz="1600" dirty="0" smtClean="0">
                <a:solidFill>
                  <a:schemeClr val="dk1"/>
                </a:solidFill>
                <a:latin typeface="+mj-lt"/>
                <a:ea typeface="Helvetica Neue"/>
                <a:cs typeface="Helvetica Neue"/>
                <a:sym typeface="Helvetica Neue"/>
              </a:rPr>
              <a:t>i </a:t>
            </a:r>
            <a:r>
              <a:rPr lang="es-ES" sz="1600" dirty="0" err="1" smtClean="0">
                <a:solidFill>
                  <a:schemeClr val="dk1"/>
                </a:solidFill>
                <a:latin typeface="+mj-lt"/>
                <a:ea typeface="Helvetica Neue"/>
                <a:cs typeface="Helvetica Neue"/>
                <a:sym typeface="Helvetica Neue"/>
              </a:rPr>
              <a:t>trebuie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să</a:t>
            </a:r>
            <a:r>
              <a:rPr lang="es-ES" sz="1600" dirty="0" smtClean="0">
                <a:solidFill>
                  <a:schemeClr val="dk1"/>
                </a:solidFill>
                <a:latin typeface="+mj-lt"/>
                <a:ea typeface="Helvetica Neue"/>
                <a:cs typeface="Helvetica Neue"/>
                <a:sym typeface="Helvetica Neue"/>
              </a:rPr>
              <a:t> se </a:t>
            </a:r>
            <a:r>
              <a:rPr lang="es-ES" sz="1600" dirty="0" err="1" smtClean="0">
                <a:solidFill>
                  <a:schemeClr val="dk1"/>
                </a:solidFill>
                <a:latin typeface="+mj-lt"/>
                <a:ea typeface="Helvetica Neue"/>
                <a:cs typeface="Helvetica Neue"/>
                <a:sym typeface="Helvetica Neue"/>
              </a:rPr>
              <a:t>alăture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și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să</a:t>
            </a:r>
            <a:r>
              <a:rPr lang="es-ES" sz="1600" dirty="0" smtClean="0">
                <a:solidFill>
                  <a:schemeClr val="dk1"/>
                </a:solidFill>
                <a:latin typeface="+mj-lt"/>
                <a:ea typeface="Helvetica Neue"/>
                <a:cs typeface="Helvetica Neue"/>
                <a:sym typeface="Helvetica Neue"/>
              </a:rPr>
              <a:t> participe </a:t>
            </a:r>
            <a:r>
              <a:rPr lang="es-ES" sz="1600" dirty="0" err="1" smtClean="0">
                <a:solidFill>
                  <a:schemeClr val="dk1"/>
                </a:solidFill>
                <a:latin typeface="+mj-lt"/>
                <a:ea typeface="Helvetica Neue"/>
                <a:cs typeface="Helvetica Neue"/>
                <a:sym typeface="Helvetica Neue"/>
              </a:rPr>
              <a:t>în</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mod</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voluntar</a:t>
            </a:r>
            <a:r>
              <a:rPr lang="es-ES" sz="1600" dirty="0" smtClean="0">
                <a:solidFill>
                  <a:schemeClr val="dk1"/>
                </a:solidFill>
                <a:latin typeface="+mj-lt"/>
                <a:ea typeface="Helvetica Neue"/>
                <a:cs typeface="Helvetica Neue"/>
                <a:sym typeface="Helvetica Neue"/>
              </a:rPr>
              <a:t>. </a:t>
            </a:r>
            <a:endParaRPr sz="1600" dirty="0">
              <a:solidFill>
                <a:schemeClr val="dk1"/>
              </a:solidFill>
              <a:latin typeface="+mj-lt"/>
              <a:ea typeface="Helvetica Neue"/>
              <a:cs typeface="Helvetica Neue"/>
              <a:sym typeface="Helvetica Neue"/>
            </a:endParaRPr>
          </a:p>
          <a:p>
            <a:pPr marL="457200" lvl="0" indent="-330200" algn="just" rtl="0">
              <a:lnSpc>
                <a:spcPct val="150000"/>
              </a:lnSpc>
              <a:spcBef>
                <a:spcPts val="0"/>
              </a:spcBef>
              <a:spcAft>
                <a:spcPts val="0"/>
              </a:spcAft>
              <a:buClr>
                <a:srgbClr val="EC7320"/>
              </a:buClr>
              <a:buSzPts val="1600"/>
              <a:buFont typeface="Helvetica Neue"/>
              <a:buChar char="❖"/>
            </a:pPr>
            <a:r>
              <a:rPr lang="es-ES" sz="1600" dirty="0" err="1" smtClean="0">
                <a:solidFill>
                  <a:schemeClr val="dk1"/>
                </a:solidFill>
                <a:latin typeface="+mj-lt"/>
                <a:ea typeface="Helvetica Neue"/>
                <a:cs typeface="Helvetica Neue"/>
                <a:sym typeface="Helvetica Neue"/>
              </a:rPr>
              <a:t>Grupul</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ar</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trebui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să</a:t>
            </a:r>
            <a:r>
              <a:rPr lang="es-ES" sz="1600" dirty="0" smtClean="0">
                <a:solidFill>
                  <a:schemeClr val="dk1"/>
                </a:solidFill>
                <a:latin typeface="+mj-lt"/>
                <a:ea typeface="Helvetica Neue"/>
                <a:cs typeface="Helvetica Neue"/>
                <a:sym typeface="Helvetica Neue"/>
              </a:rPr>
              <a:t> fie </a:t>
            </a:r>
            <a:r>
              <a:rPr lang="es-ES" sz="1600" dirty="0" err="1" smtClean="0">
                <a:solidFill>
                  <a:schemeClr val="dk1"/>
                </a:solidFill>
                <a:latin typeface="+mj-lt"/>
                <a:ea typeface="Helvetica Neue"/>
                <a:cs typeface="Helvetica Neue"/>
                <a:sym typeface="Helvetica Neue"/>
              </a:rPr>
              <a:t>mixt</a:t>
            </a:r>
            <a:r>
              <a:rPr lang="es-ES" sz="1600" dirty="0" smtClean="0">
                <a:solidFill>
                  <a:schemeClr val="dk1"/>
                </a:solidFill>
                <a:latin typeface="+mj-lt"/>
                <a:ea typeface="Helvetica Neue"/>
                <a:cs typeface="Helvetica Neue"/>
                <a:sym typeface="Helvetica Neue"/>
              </a:rPr>
              <a:t> - </a:t>
            </a:r>
            <a:r>
              <a:rPr lang="es-ES" sz="1600" dirty="0" err="1" smtClean="0">
                <a:solidFill>
                  <a:schemeClr val="dk1"/>
                </a:solidFill>
                <a:latin typeface="+mj-lt"/>
                <a:ea typeface="Helvetica Neue"/>
                <a:cs typeface="Helvetica Neue"/>
                <a:sym typeface="Helvetica Neue"/>
              </a:rPr>
              <a:t>copiii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expuși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riscului</a:t>
            </a:r>
            <a:r>
              <a:rPr lang="es-ES" sz="1600" dirty="0" smtClean="0">
                <a:solidFill>
                  <a:schemeClr val="dk1"/>
                </a:solidFill>
                <a:latin typeface="+mj-lt"/>
                <a:ea typeface="Helvetica Neue"/>
                <a:cs typeface="Helvetica Neue"/>
                <a:sym typeface="Helvetica Neue"/>
              </a:rPr>
              <a:t> de </a:t>
            </a:r>
            <a:r>
              <a:rPr lang="es-ES" sz="1600" dirty="0" err="1" smtClean="0">
                <a:solidFill>
                  <a:schemeClr val="dk1"/>
                </a:solidFill>
                <a:latin typeface="+mj-lt"/>
                <a:ea typeface="Helvetica Neue"/>
                <a:cs typeface="Helvetica Neue"/>
                <a:sym typeface="Helvetica Neue"/>
              </a:rPr>
              <a:t>excluziune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și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copiii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care</a:t>
            </a:r>
            <a:r>
              <a:rPr lang="es-ES" sz="1600" dirty="0" smtClean="0">
                <a:solidFill>
                  <a:schemeClr val="dk1"/>
                </a:solidFill>
                <a:latin typeface="+mj-lt"/>
                <a:ea typeface="Helvetica Neue"/>
                <a:cs typeface="Helvetica Neue"/>
                <a:sym typeface="Helvetica Neue"/>
              </a:rPr>
              <a:t> </a:t>
            </a:r>
            <a:r>
              <a:rPr lang="ro-RO" sz="1600" dirty="0" smtClean="0">
                <a:solidFill>
                  <a:schemeClr val="dk1"/>
                </a:solidFill>
                <a:latin typeface="+mj-lt"/>
                <a:ea typeface="Helvetica Neue"/>
                <a:cs typeface="Helvetica Neue"/>
                <a:sym typeface="Helvetica Neue"/>
              </a:rPr>
              <a:t>NU</a:t>
            </a:r>
            <a:r>
              <a:rPr lang="es-ES" sz="1600" dirty="0" smtClean="0">
                <a:solidFill>
                  <a:schemeClr val="dk1"/>
                </a:solidFill>
                <a:latin typeface="+mj-lt"/>
                <a:ea typeface="Helvetica Neue"/>
                <a:cs typeface="Helvetica Neue"/>
                <a:sym typeface="Helvetica Neue"/>
              </a:rPr>
              <a:t> se </a:t>
            </a:r>
            <a:r>
              <a:rPr lang="es-ES" sz="1600" dirty="0" err="1" smtClean="0">
                <a:solidFill>
                  <a:schemeClr val="dk1"/>
                </a:solidFill>
                <a:latin typeface="+mj-lt"/>
                <a:ea typeface="Helvetica Neue"/>
                <a:cs typeface="Helvetica Neue"/>
                <a:sym typeface="Helvetica Neue"/>
              </a:rPr>
              <a:t>consideră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expuși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riscului</a:t>
            </a:r>
            <a:r>
              <a:rPr lang="es-ES" sz="1600" dirty="0" smtClean="0">
                <a:solidFill>
                  <a:schemeClr val="dk1"/>
                </a:solidFill>
                <a:latin typeface="+mj-lt"/>
                <a:ea typeface="Helvetica Neue"/>
                <a:cs typeface="Helvetica Neue"/>
                <a:sym typeface="Helvetica Neue"/>
              </a:rPr>
              <a:t> de </a:t>
            </a:r>
            <a:r>
              <a:rPr lang="es-ES" sz="1600" dirty="0" err="1" smtClean="0">
                <a:solidFill>
                  <a:schemeClr val="dk1"/>
                </a:solidFill>
                <a:latin typeface="+mj-lt"/>
                <a:ea typeface="Helvetica Neue"/>
                <a:cs typeface="Helvetica Neue"/>
                <a:sym typeface="Helvetica Neue"/>
              </a:rPr>
              <a:t>excluziune</a:t>
            </a:r>
            <a:r>
              <a:rPr lang="es-ES" sz="1600" dirty="0" smtClean="0">
                <a:solidFill>
                  <a:schemeClr val="dk1"/>
                </a:solidFill>
                <a:latin typeface="+mj-lt"/>
                <a:ea typeface="Helvetica Neue"/>
                <a:cs typeface="Helvetica Neue"/>
                <a:sym typeface="Helvetica Neue"/>
              </a:rPr>
              <a:t>. </a:t>
            </a:r>
            <a:endParaRPr sz="1600" dirty="0">
              <a:solidFill>
                <a:schemeClr val="dk1"/>
              </a:solidFill>
              <a:latin typeface="+mj-lt"/>
              <a:ea typeface="Helvetica Neue"/>
              <a:cs typeface="Helvetica Neue"/>
              <a:sym typeface="Helvetica Neue"/>
            </a:endParaRPr>
          </a:p>
          <a:p>
            <a:pPr marL="457200" lvl="0" indent="-330200" algn="just" rtl="0">
              <a:lnSpc>
                <a:spcPct val="150000"/>
              </a:lnSpc>
              <a:spcBef>
                <a:spcPts val="0"/>
              </a:spcBef>
              <a:spcAft>
                <a:spcPts val="0"/>
              </a:spcAft>
              <a:buClr>
                <a:srgbClr val="EC7320"/>
              </a:buClr>
              <a:buSzPts val="1600"/>
              <a:buFont typeface="Helvetica Neue"/>
              <a:buChar char="❖"/>
            </a:pPr>
            <a:r>
              <a:rPr lang="es-ES" sz="1600" dirty="0" err="1" smtClean="0">
                <a:solidFill>
                  <a:schemeClr val="dk1"/>
                </a:solidFill>
                <a:latin typeface="+mj-lt"/>
                <a:ea typeface="Helvetica Neue"/>
                <a:cs typeface="Helvetica Neue"/>
                <a:sym typeface="Helvetica Neue"/>
              </a:rPr>
              <a:t>Profesorul</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poate</a:t>
            </a:r>
            <a:r>
              <a:rPr lang="es-ES" sz="1600" dirty="0" smtClean="0">
                <a:solidFill>
                  <a:schemeClr val="dk1"/>
                </a:solidFill>
                <a:latin typeface="+mj-lt"/>
                <a:ea typeface="Helvetica Neue"/>
                <a:cs typeface="Helvetica Neue"/>
                <a:sym typeface="Helvetica Neue"/>
              </a:rPr>
              <a:t> decide </a:t>
            </a:r>
            <a:r>
              <a:rPr lang="es-ES" sz="1600" dirty="0" err="1" smtClean="0">
                <a:solidFill>
                  <a:schemeClr val="dk1"/>
                </a:solidFill>
                <a:latin typeface="+mj-lt"/>
                <a:ea typeface="Helvetica Neue"/>
                <a:cs typeface="Helvetica Neue"/>
                <a:sym typeface="Helvetica Neue"/>
              </a:rPr>
              <a:t>să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creeze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mai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mult</a:t>
            </a:r>
            <a:r>
              <a:rPr lang="es-ES" sz="1600" dirty="0" smtClean="0">
                <a:solidFill>
                  <a:schemeClr val="dk1"/>
                </a:solidFill>
                <a:latin typeface="+mj-lt"/>
                <a:ea typeface="Helvetica Neue"/>
                <a:cs typeface="Helvetica Neue"/>
                <a:sym typeface="Helvetica Neue"/>
              </a:rPr>
              <a:t> de un </a:t>
            </a:r>
            <a:r>
              <a:rPr lang="es-ES" sz="1600" dirty="0" err="1" smtClean="0">
                <a:solidFill>
                  <a:schemeClr val="dk1"/>
                </a:solidFill>
                <a:latin typeface="+mj-lt"/>
                <a:ea typeface="Helvetica Neue"/>
                <a:cs typeface="Helvetica Neue"/>
                <a:sym typeface="Helvetica Neue"/>
              </a:rPr>
              <a:t>grup</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în</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funcție</a:t>
            </a:r>
            <a:r>
              <a:rPr lang="es-ES" sz="1600" dirty="0" smtClean="0">
                <a:solidFill>
                  <a:schemeClr val="dk1"/>
                </a:solidFill>
                <a:latin typeface="+mj-lt"/>
                <a:ea typeface="Helvetica Neue"/>
                <a:cs typeface="Helvetica Neue"/>
                <a:sym typeface="Helvetica Neue"/>
              </a:rPr>
              <a:t> de </a:t>
            </a:r>
            <a:r>
              <a:rPr lang="es-ES" sz="1600" dirty="0" err="1" smtClean="0">
                <a:solidFill>
                  <a:schemeClr val="dk1"/>
                </a:solidFill>
                <a:latin typeface="+mj-lt"/>
                <a:ea typeface="Helvetica Neue"/>
                <a:cs typeface="Helvetica Neue"/>
                <a:sym typeface="Helvetica Neue"/>
              </a:rPr>
              <a:t>nevoile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interesele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și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capacitățile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participanților</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îi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poate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face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să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lucreze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simultan</a:t>
            </a:r>
            <a:r>
              <a:rPr lang="es-ES" sz="1600" dirty="0" smtClean="0">
                <a:solidFill>
                  <a:schemeClr val="dk1"/>
                </a:solidFill>
                <a:latin typeface="+mj-lt"/>
                <a:ea typeface="Helvetica Neue"/>
                <a:cs typeface="Helvetica Neue"/>
                <a:sym typeface="Helvetica Neue"/>
              </a:rPr>
              <a:t> la </a:t>
            </a:r>
            <a:r>
              <a:rPr lang="es-ES" sz="1600" dirty="0" err="1" smtClean="0">
                <a:solidFill>
                  <a:schemeClr val="dk1"/>
                </a:solidFill>
                <a:latin typeface="+mj-lt"/>
                <a:ea typeface="Helvetica Neue"/>
                <a:cs typeface="Helvetica Neue"/>
                <a:sym typeface="Helvetica Neue"/>
              </a:rPr>
              <a:t>diferite</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activități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și</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să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împărtășească</a:t>
            </a:r>
            <a:r>
              <a:rPr lang="es-ES" sz="1600" dirty="0" smtClean="0">
                <a:solidFill>
                  <a:schemeClr val="dk1"/>
                </a:solidFill>
                <a:latin typeface="+mj-lt"/>
                <a:ea typeface="Helvetica Neue"/>
                <a:cs typeface="Helvetica Neue"/>
                <a:sym typeface="Helvetica Neue"/>
              </a:rPr>
              <a:t> </a:t>
            </a:r>
            <a:r>
              <a:rPr lang="es-ES" sz="1600" dirty="0" err="1" smtClean="0">
                <a:solidFill>
                  <a:schemeClr val="dk1"/>
                </a:solidFill>
                <a:latin typeface="+mj-lt"/>
                <a:ea typeface="Helvetica Neue"/>
                <a:cs typeface="Helvetica Neue"/>
                <a:sym typeface="Helvetica Neue"/>
              </a:rPr>
              <a:t>experiențe</a:t>
            </a:r>
            <a:r>
              <a:rPr lang="es-ES" sz="1600" dirty="0" smtClean="0">
                <a:solidFill>
                  <a:schemeClr val="dk1"/>
                </a:solidFill>
                <a:latin typeface="+mj-lt"/>
                <a:ea typeface="Helvetica Neue"/>
                <a:cs typeface="Helvetica Neue"/>
                <a:sym typeface="Helvetica Neue"/>
              </a:rPr>
              <a:t>. </a:t>
            </a:r>
            <a:endParaRPr sz="1600" dirty="0">
              <a:solidFill>
                <a:schemeClr val="dk1"/>
              </a:solidFill>
              <a:latin typeface="+mj-lt"/>
              <a:ea typeface="Helvetica Neue"/>
              <a:cs typeface="Helvetica Neue"/>
              <a:sym typeface="Helvetica Neue"/>
            </a:endParaRPr>
          </a:p>
          <a:p>
            <a:pPr marL="0" lvl="0" indent="0" algn="just" rtl="0">
              <a:lnSpc>
                <a:spcPct val="150000"/>
              </a:lnSpc>
              <a:spcBef>
                <a:spcPts val="0"/>
              </a:spcBef>
              <a:spcAft>
                <a:spcPts val="0"/>
              </a:spcAft>
              <a:buClr>
                <a:schemeClr val="dk1"/>
              </a:buClr>
              <a:buSzPts val="1100"/>
              <a:buFont typeface="Arial"/>
              <a:buNone/>
            </a:pPr>
            <a:endParaRPr sz="1100" dirty="0">
              <a:solidFill>
                <a:schemeClr val="dk1"/>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35200" y="1969924"/>
            <a:ext cx="10521600" cy="21555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pt-BR" sz="7062" b="1" dirty="0" smtClean="0">
                <a:solidFill>
                  <a:schemeClr val="lt1"/>
                </a:solidFill>
                <a:latin typeface="+mj-lt"/>
                <a:ea typeface="Helvetica Neue"/>
                <a:cs typeface="Helvetica Neue"/>
                <a:sym typeface="Helvetica Neue"/>
              </a:rPr>
              <a:t>Fund</a:t>
            </a:r>
            <a:r>
              <a:rPr lang="ro-RO" sz="7062" b="1" dirty="0" smtClean="0">
                <a:solidFill>
                  <a:schemeClr val="lt1"/>
                </a:solidFill>
                <a:latin typeface="+mj-lt"/>
                <a:ea typeface="Helvetica Neue"/>
                <a:cs typeface="Helvetica Neue"/>
                <a:sym typeface="Helvetica Neue"/>
              </a:rPr>
              <a:t>amente</a:t>
            </a:r>
            <a:r>
              <a:rPr lang="pt-BR" sz="7062" b="1" dirty="0" smtClean="0">
                <a:solidFill>
                  <a:schemeClr val="lt1"/>
                </a:solidFill>
                <a:latin typeface="+mj-lt"/>
                <a:ea typeface="Helvetica Neue"/>
                <a:cs typeface="Helvetica Neue"/>
                <a:sym typeface="Helvetica Neue"/>
              </a:rPr>
              <a:t> curriculare </a:t>
            </a:r>
            <a:endParaRPr lang="ro-RO" sz="7062" b="1" dirty="0" smtClean="0">
              <a:solidFill>
                <a:schemeClr val="lt1"/>
              </a:solidFill>
              <a:latin typeface="+mj-lt"/>
              <a:ea typeface="Helvetica Neue"/>
              <a:cs typeface="Helvetica Neue"/>
              <a:sym typeface="Helvetica Neue"/>
            </a:endParaRPr>
          </a:p>
          <a:p>
            <a:pPr marL="0" marR="0" lvl="0" indent="0" algn="ctr" rtl="0">
              <a:lnSpc>
                <a:spcPct val="70000"/>
              </a:lnSpc>
              <a:spcBef>
                <a:spcPts val="0"/>
              </a:spcBef>
              <a:spcAft>
                <a:spcPts val="0"/>
              </a:spcAft>
              <a:buClr>
                <a:schemeClr val="lt1"/>
              </a:buClr>
              <a:buSzPts val="4840"/>
              <a:buFont typeface="Helvetica Neue"/>
              <a:buNone/>
            </a:pPr>
            <a:r>
              <a:rPr lang="pt-BR" sz="7062" b="1" dirty="0" smtClean="0">
                <a:solidFill>
                  <a:schemeClr val="lt1"/>
                </a:solidFill>
                <a:latin typeface="+mj-lt"/>
                <a:ea typeface="Helvetica Neue"/>
                <a:cs typeface="Helvetica Neue"/>
                <a:sym typeface="Helvetica Neue"/>
              </a:rPr>
              <a:t>și </a:t>
            </a:r>
            <a:endParaRPr lang="ro-RO" sz="7062" b="1" dirty="0" smtClean="0">
              <a:solidFill>
                <a:schemeClr val="lt1"/>
              </a:solidFill>
              <a:latin typeface="+mj-lt"/>
              <a:ea typeface="Helvetica Neue"/>
              <a:cs typeface="Helvetica Neue"/>
              <a:sym typeface="Helvetica Neue"/>
            </a:endParaRPr>
          </a:p>
          <a:p>
            <a:pPr marL="0" marR="0" lvl="0" indent="0" algn="ctr" rtl="0">
              <a:lnSpc>
                <a:spcPct val="70000"/>
              </a:lnSpc>
              <a:spcBef>
                <a:spcPts val="0"/>
              </a:spcBef>
              <a:spcAft>
                <a:spcPts val="0"/>
              </a:spcAft>
              <a:buClr>
                <a:schemeClr val="lt1"/>
              </a:buClr>
              <a:buSzPts val="4840"/>
              <a:buFont typeface="Helvetica Neue"/>
              <a:buNone/>
            </a:pPr>
            <a:r>
              <a:rPr lang="ro-RO" sz="7062" b="1" dirty="0">
                <a:solidFill>
                  <a:schemeClr val="lt1"/>
                </a:solidFill>
                <a:latin typeface="+mj-lt"/>
                <a:ea typeface="Helvetica Neue"/>
                <a:cs typeface="Helvetica Neue"/>
                <a:sym typeface="Helvetica Neue"/>
              </a:rPr>
              <a:t>C</a:t>
            </a:r>
            <a:r>
              <a:rPr lang="pt-BR" sz="7062" b="1" dirty="0" smtClean="0">
                <a:solidFill>
                  <a:schemeClr val="lt1"/>
                </a:solidFill>
                <a:latin typeface="+mj-lt"/>
                <a:ea typeface="Helvetica Neue"/>
                <a:cs typeface="Helvetica Neue"/>
                <a:sym typeface="Helvetica Neue"/>
              </a:rPr>
              <a:t>um să asigur</a:t>
            </a:r>
            <a:r>
              <a:rPr lang="ro-RO" sz="7062" b="1" dirty="0" smtClean="0">
                <a:solidFill>
                  <a:schemeClr val="lt1"/>
                </a:solidFill>
                <a:latin typeface="+mj-lt"/>
                <a:ea typeface="Helvetica Neue"/>
                <a:cs typeface="Helvetica Neue"/>
                <a:sym typeface="Helvetica Neue"/>
              </a:rPr>
              <a:t>ăm</a:t>
            </a:r>
            <a:r>
              <a:rPr lang="pt-BR" sz="7062" b="1" dirty="0" smtClean="0">
                <a:solidFill>
                  <a:schemeClr val="lt1"/>
                </a:solidFill>
                <a:latin typeface="+mj-lt"/>
                <a:ea typeface="Helvetica Neue"/>
                <a:cs typeface="Helvetica Neue"/>
                <a:sym typeface="Helvetica Neue"/>
              </a:rPr>
              <a:t> incluziunea în sala de clasă</a:t>
            </a:r>
            <a:endParaRPr sz="5330" b="1" i="0" u="none" strike="noStrike" cap="none" dirty="0">
              <a:solidFill>
                <a:srgbClr val="00AEE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13134a0ab3_0_23"/>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pt-BR" sz="2000" dirty="0">
                <a:solidFill>
                  <a:srgbClr val="00AEEF"/>
                </a:solidFill>
              </a:rPr>
              <a:t>Cum să asigur</a:t>
            </a:r>
            <a:r>
              <a:rPr lang="ro-RO" sz="2000" dirty="0">
                <a:solidFill>
                  <a:srgbClr val="00AEEF"/>
                </a:solidFill>
              </a:rPr>
              <a:t>ăm</a:t>
            </a:r>
            <a:r>
              <a:rPr lang="pt-BR" sz="2000" dirty="0">
                <a:solidFill>
                  <a:srgbClr val="00AEEF"/>
                </a:solidFill>
              </a:rPr>
              <a:t> incluziunea în sala de clasă</a:t>
            </a:r>
            <a:endParaRPr lang="ro-RO" sz="2000" dirty="0">
              <a:solidFill>
                <a:srgbClr val="00AEEF"/>
              </a:solidFill>
            </a:endParaRPr>
          </a:p>
          <a:p>
            <a:pPr marL="0" lvl="0" indent="0" algn="r" rtl="0">
              <a:spcBef>
                <a:spcPts val="1000"/>
              </a:spcBef>
              <a:spcAft>
                <a:spcPts val="0"/>
              </a:spcAft>
              <a:buNone/>
            </a:pPr>
            <a:r>
              <a:rPr lang="es-ES" sz="2000" dirty="0" err="1" smtClean="0">
                <a:solidFill>
                  <a:schemeClr val="accent4"/>
                </a:solidFill>
              </a:rPr>
              <a:t>Step</a:t>
            </a:r>
            <a:r>
              <a:rPr lang="es-ES" sz="2000" dirty="0" smtClean="0">
                <a:solidFill>
                  <a:schemeClr val="accent4"/>
                </a:solidFill>
              </a:rPr>
              <a:t> </a:t>
            </a:r>
            <a:r>
              <a:rPr lang="es-ES" sz="2000" dirty="0">
                <a:solidFill>
                  <a:schemeClr val="accent4"/>
                </a:solidFill>
              </a:rPr>
              <a:t>2 </a:t>
            </a:r>
            <a:r>
              <a:rPr lang="es-ES" sz="2000" dirty="0" err="1">
                <a:solidFill>
                  <a:schemeClr val="accent4"/>
                </a:solidFill>
              </a:rPr>
              <a:t>Group</a:t>
            </a:r>
            <a:r>
              <a:rPr lang="es-ES" sz="2000" dirty="0">
                <a:solidFill>
                  <a:schemeClr val="accent4"/>
                </a:solidFill>
              </a:rPr>
              <a:t> </a:t>
            </a:r>
            <a:r>
              <a:rPr lang="es-ES" sz="2000" dirty="0" err="1">
                <a:solidFill>
                  <a:schemeClr val="accent4"/>
                </a:solidFill>
              </a:rPr>
              <a:t>Formation</a:t>
            </a:r>
            <a:r>
              <a:rPr lang="es-ES" sz="2000" dirty="0">
                <a:solidFill>
                  <a:schemeClr val="accent4"/>
                </a:solidFill>
              </a:rPr>
              <a:t> &amp; </a:t>
            </a:r>
            <a:r>
              <a:rPr lang="es-ES" sz="2000" dirty="0" err="1">
                <a:solidFill>
                  <a:schemeClr val="accent4"/>
                </a:solidFill>
              </a:rPr>
              <a:t>Teaching</a:t>
            </a:r>
            <a:r>
              <a:rPr lang="es-ES" sz="2000" dirty="0">
                <a:solidFill>
                  <a:schemeClr val="accent4"/>
                </a:solidFill>
              </a:rPr>
              <a:t> </a:t>
            </a:r>
            <a:r>
              <a:rPr lang="es-ES" sz="2000" dirty="0" err="1">
                <a:solidFill>
                  <a:schemeClr val="accent4"/>
                </a:solidFill>
              </a:rPr>
              <a:t>Inclusion</a:t>
            </a:r>
            <a:r>
              <a:rPr lang="es-ES" sz="2000" dirty="0">
                <a:solidFill>
                  <a:schemeClr val="accent4"/>
                </a:solidFill>
              </a:rPr>
              <a:t> </a:t>
            </a:r>
            <a:endParaRPr sz="2000" dirty="0">
              <a:solidFill>
                <a:schemeClr val="accent4"/>
              </a:solidFill>
            </a:endParaRPr>
          </a:p>
        </p:txBody>
      </p:sp>
      <p:sp>
        <p:nvSpPr>
          <p:cNvPr id="201" name="Google Shape;201;g113134a0ab3_0_23"/>
          <p:cNvSpPr txBox="1"/>
          <p:nvPr/>
        </p:nvSpPr>
        <p:spPr>
          <a:xfrm>
            <a:off x="258075" y="1959000"/>
            <a:ext cx="11362200" cy="2400627"/>
          </a:xfrm>
          <a:prstGeom prst="rect">
            <a:avLst/>
          </a:prstGeom>
          <a:noFill/>
          <a:ln>
            <a:noFill/>
          </a:ln>
        </p:spPr>
        <p:txBody>
          <a:bodyPr spcFirstLastPara="1" wrap="square" lIns="91425" tIns="91425" rIns="91425" bIns="91425" anchor="t" anchorCtr="0">
            <a:spAutoFit/>
          </a:bodyPr>
          <a:lstStyle/>
          <a:p>
            <a:pPr marL="742950" lvl="0" indent="-285750" algn="just" rtl="0">
              <a:lnSpc>
                <a:spcPct val="150000"/>
              </a:lnSpc>
              <a:spcBef>
                <a:spcPts val="0"/>
              </a:spcBef>
              <a:spcAft>
                <a:spcPts val="0"/>
              </a:spcAft>
              <a:buClr>
                <a:schemeClr val="accent2"/>
              </a:buClr>
              <a:buFont typeface="Wingdings" panose="05000000000000000000" pitchFamily="2" charset="2"/>
              <a:buChar char="v"/>
            </a:pPr>
            <a:r>
              <a:rPr lang="en-US" sz="1600" dirty="0" err="1" smtClean="0">
                <a:solidFill>
                  <a:schemeClr val="dk1"/>
                </a:solidFill>
                <a:latin typeface="+mj-lt"/>
                <a:ea typeface="Helvetica Neue"/>
                <a:cs typeface="Helvetica Neue"/>
                <a:sym typeface="Helvetica Neue"/>
              </a:rPr>
              <a:t>Introducerea</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sesiunilor</a:t>
            </a:r>
            <a:r>
              <a:rPr lang="en-US" sz="1600" dirty="0" smtClean="0">
                <a:solidFill>
                  <a:schemeClr val="dk1"/>
                </a:solidFill>
                <a:latin typeface="+mj-lt"/>
                <a:ea typeface="Helvetica Neue"/>
                <a:cs typeface="Helvetica Neue"/>
                <a:sym typeface="Helvetica Neue"/>
              </a:rPr>
              <a:t> de crossover cu </a:t>
            </a:r>
            <a:r>
              <a:rPr lang="en-US" sz="1600" dirty="0" err="1" smtClean="0">
                <a:solidFill>
                  <a:schemeClr val="dk1"/>
                </a:solidFill>
                <a:latin typeface="+mj-lt"/>
                <a:ea typeface="Helvetica Neue"/>
                <a:cs typeface="Helvetica Neue"/>
                <a:sym typeface="Helvetica Neue"/>
              </a:rPr>
              <a:t>activități</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unice</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poate</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extinde</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baza</a:t>
            </a:r>
            <a:r>
              <a:rPr lang="en-US" sz="1600" dirty="0" smtClean="0">
                <a:solidFill>
                  <a:schemeClr val="dk1"/>
                </a:solidFill>
                <a:latin typeface="+mj-lt"/>
                <a:ea typeface="Helvetica Neue"/>
                <a:cs typeface="Helvetica Neue"/>
                <a:sym typeface="Helvetica Neue"/>
              </a:rPr>
              <a:t> de </a:t>
            </a:r>
            <a:r>
              <a:rPr lang="en-US" sz="1600" dirty="0" err="1" smtClean="0">
                <a:solidFill>
                  <a:schemeClr val="dk1"/>
                </a:solidFill>
                <a:latin typeface="+mj-lt"/>
                <a:ea typeface="Helvetica Neue"/>
                <a:cs typeface="Helvetica Neue"/>
                <a:sym typeface="Helvetica Neue"/>
              </a:rPr>
              <a:t>cunoștințe</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și</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experiența</a:t>
            </a:r>
            <a:r>
              <a:rPr lang="en-US" sz="1600" dirty="0" smtClean="0">
                <a:solidFill>
                  <a:schemeClr val="dk1"/>
                </a:solidFill>
                <a:latin typeface="+mj-lt"/>
                <a:ea typeface="Helvetica Neue"/>
                <a:cs typeface="Helvetica Neue"/>
                <a:sym typeface="Helvetica Neue"/>
              </a:rPr>
              <a:t> </a:t>
            </a:r>
            <a:r>
              <a:rPr lang="ro-RO" sz="1600" dirty="0" smtClean="0">
                <a:solidFill>
                  <a:schemeClr val="dk1"/>
                </a:solidFill>
                <a:latin typeface="+mj-lt"/>
                <a:ea typeface="Helvetica Neue"/>
                <a:cs typeface="Helvetica Neue"/>
                <a:sym typeface="Helvetica Neue"/>
              </a:rPr>
              <a:t>elevilor</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implicați</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și</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îi</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poate</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implica</a:t>
            </a:r>
            <a:r>
              <a:rPr lang="en-US" sz="1600" dirty="0" smtClean="0">
                <a:solidFill>
                  <a:schemeClr val="dk1"/>
                </a:solidFill>
                <a:latin typeface="+mj-lt"/>
                <a:ea typeface="Helvetica Neue"/>
                <a:cs typeface="Helvetica Neue"/>
                <a:sym typeface="Helvetica Neue"/>
              </a:rPr>
              <a:t> cu </a:t>
            </a:r>
            <a:r>
              <a:rPr lang="en-US" sz="1600" dirty="0" err="1" smtClean="0">
                <a:solidFill>
                  <a:schemeClr val="dk1"/>
                </a:solidFill>
                <a:latin typeface="+mj-lt"/>
                <a:ea typeface="Helvetica Neue"/>
                <a:cs typeface="Helvetica Neue"/>
                <a:sym typeface="Helvetica Neue"/>
              </a:rPr>
              <a:t>noi</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subiecte</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și</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persoane</a:t>
            </a:r>
            <a:r>
              <a:rPr lang="en-US" sz="1600" dirty="0" smtClean="0">
                <a:solidFill>
                  <a:schemeClr val="dk1"/>
                </a:solidFill>
                <a:latin typeface="+mj-lt"/>
                <a:ea typeface="Helvetica Neue"/>
                <a:cs typeface="Helvetica Neue"/>
                <a:sym typeface="Helvetica Neue"/>
              </a:rPr>
              <a:t>.  </a:t>
            </a:r>
            <a:endParaRPr lang="ro-RO" sz="1600" dirty="0" smtClean="0">
              <a:solidFill>
                <a:schemeClr val="dk1"/>
              </a:solidFill>
              <a:latin typeface="+mj-lt"/>
              <a:ea typeface="Helvetica Neue"/>
              <a:cs typeface="Helvetica Neue"/>
              <a:sym typeface="Helvetica Neue"/>
            </a:endParaRPr>
          </a:p>
          <a:p>
            <a:pPr marL="742950" lvl="0" indent="-285750" algn="just" rtl="0">
              <a:lnSpc>
                <a:spcPct val="150000"/>
              </a:lnSpc>
              <a:spcBef>
                <a:spcPts val="0"/>
              </a:spcBef>
              <a:spcAft>
                <a:spcPts val="0"/>
              </a:spcAft>
              <a:buClr>
                <a:schemeClr val="accent2"/>
              </a:buClr>
              <a:buFont typeface="Wingdings" panose="05000000000000000000" pitchFamily="2" charset="2"/>
              <a:buChar char="v"/>
            </a:pPr>
            <a:r>
              <a:rPr lang="en-US" sz="1600" dirty="0" err="1" smtClean="0">
                <a:solidFill>
                  <a:schemeClr val="dk1"/>
                </a:solidFill>
                <a:latin typeface="+mj-lt"/>
                <a:ea typeface="Helvetica Neue"/>
                <a:cs typeface="Helvetica Neue"/>
                <a:sym typeface="Helvetica Neue"/>
              </a:rPr>
              <a:t>Încă</a:t>
            </a:r>
            <a:r>
              <a:rPr lang="en-US" sz="1600" dirty="0" smtClean="0">
                <a:solidFill>
                  <a:schemeClr val="dk1"/>
                </a:solidFill>
                <a:latin typeface="+mj-lt"/>
                <a:ea typeface="Helvetica Neue"/>
                <a:cs typeface="Helvetica Neue"/>
                <a:sym typeface="Helvetica Neue"/>
              </a:rPr>
              <a:t> o </a:t>
            </a:r>
            <a:r>
              <a:rPr lang="en-US" sz="1600" dirty="0" err="1" smtClean="0">
                <a:solidFill>
                  <a:schemeClr val="dk1"/>
                </a:solidFill>
                <a:latin typeface="+mj-lt"/>
                <a:ea typeface="Helvetica Neue"/>
                <a:cs typeface="Helvetica Neue"/>
                <a:sym typeface="Helvetica Neue"/>
              </a:rPr>
              <a:t>dată</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vârsta</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potențialilor</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participanți</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ar</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trebui</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luată</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în</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considerare</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atunci</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când</a:t>
            </a:r>
            <a:r>
              <a:rPr lang="en-US" sz="1600" dirty="0" smtClean="0">
                <a:solidFill>
                  <a:schemeClr val="dk1"/>
                </a:solidFill>
                <a:latin typeface="+mj-lt"/>
                <a:ea typeface="Helvetica Neue"/>
                <a:cs typeface="Helvetica Neue"/>
                <a:sym typeface="Helvetica Neue"/>
              </a:rPr>
              <a:t> se </a:t>
            </a:r>
            <a:r>
              <a:rPr lang="en-US" sz="1600" dirty="0" err="1" smtClean="0">
                <a:solidFill>
                  <a:schemeClr val="dk1"/>
                </a:solidFill>
                <a:latin typeface="+mj-lt"/>
                <a:ea typeface="Helvetica Neue"/>
                <a:cs typeface="Helvetica Neue"/>
                <a:sym typeface="Helvetica Neue"/>
              </a:rPr>
              <a:t>dezvoltă</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abordarea</a:t>
            </a:r>
            <a:r>
              <a:rPr lang="en-US" sz="1600" dirty="0" smtClean="0">
                <a:solidFill>
                  <a:schemeClr val="dk1"/>
                </a:solidFill>
                <a:latin typeface="+mj-lt"/>
                <a:ea typeface="Helvetica Neue"/>
                <a:cs typeface="Helvetica Neue"/>
                <a:sym typeface="Helvetica Neue"/>
              </a:rPr>
              <a:t>, se </a:t>
            </a:r>
            <a:r>
              <a:rPr lang="en-US" sz="1600" dirty="0" err="1" smtClean="0">
                <a:solidFill>
                  <a:schemeClr val="dk1"/>
                </a:solidFill>
                <a:latin typeface="+mj-lt"/>
                <a:ea typeface="Helvetica Neue"/>
                <a:cs typeface="Helvetica Neue"/>
                <a:sym typeface="Helvetica Neue"/>
              </a:rPr>
              <a:t>formează</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grupul</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și</a:t>
            </a:r>
            <a:r>
              <a:rPr lang="en-US" sz="1600" dirty="0" smtClean="0">
                <a:solidFill>
                  <a:schemeClr val="dk1"/>
                </a:solidFill>
                <a:latin typeface="+mj-lt"/>
                <a:ea typeface="Helvetica Neue"/>
                <a:cs typeface="Helvetica Neue"/>
                <a:sym typeface="Helvetica Neue"/>
              </a:rPr>
              <a:t> se </a:t>
            </a:r>
            <a:r>
              <a:rPr lang="en-US" sz="1600" dirty="0" err="1" smtClean="0">
                <a:solidFill>
                  <a:schemeClr val="dk1"/>
                </a:solidFill>
                <a:latin typeface="+mj-lt"/>
                <a:ea typeface="Helvetica Neue"/>
                <a:cs typeface="Helvetica Neue"/>
                <a:sym typeface="Helvetica Neue"/>
              </a:rPr>
              <a:t>selectează</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activitățile</a:t>
            </a:r>
            <a:r>
              <a:rPr lang="en-US" sz="1600" dirty="0" smtClean="0">
                <a:solidFill>
                  <a:schemeClr val="dk1"/>
                </a:solidFill>
                <a:latin typeface="+mj-lt"/>
                <a:ea typeface="Helvetica Neue"/>
                <a:cs typeface="Helvetica Neue"/>
                <a:sym typeface="Helvetica Neue"/>
              </a:rPr>
              <a:t> din </a:t>
            </a:r>
            <a:r>
              <a:rPr lang="en-US" sz="1600" dirty="0" err="1" smtClean="0">
                <a:solidFill>
                  <a:schemeClr val="dk1"/>
                </a:solidFill>
                <a:latin typeface="+mj-lt"/>
                <a:ea typeface="Helvetica Neue"/>
                <a:cs typeface="Helvetica Neue"/>
                <a:sym typeface="Helvetica Neue"/>
              </a:rPr>
              <a:t>programa</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școlară</a:t>
            </a:r>
            <a:r>
              <a:rPr lang="en-US" sz="1600" dirty="0" smtClean="0">
                <a:solidFill>
                  <a:schemeClr val="dk1"/>
                </a:solidFill>
                <a:latin typeface="+mj-lt"/>
                <a:ea typeface="Helvetica Neue"/>
                <a:cs typeface="Helvetica Neue"/>
                <a:sym typeface="Helvetica Neue"/>
              </a:rPr>
              <a:t>, </a:t>
            </a:r>
            <a:endParaRPr lang="ro-RO" sz="1600" dirty="0" smtClean="0">
              <a:solidFill>
                <a:schemeClr val="dk1"/>
              </a:solidFill>
              <a:latin typeface="+mj-lt"/>
              <a:ea typeface="Helvetica Neue"/>
              <a:cs typeface="Helvetica Neue"/>
              <a:sym typeface="Helvetica Neue"/>
            </a:endParaRPr>
          </a:p>
          <a:p>
            <a:pPr marL="742950" lvl="0" indent="-285750" algn="just" rtl="0">
              <a:lnSpc>
                <a:spcPct val="150000"/>
              </a:lnSpc>
              <a:spcBef>
                <a:spcPts val="0"/>
              </a:spcBef>
              <a:spcAft>
                <a:spcPts val="0"/>
              </a:spcAft>
              <a:buClr>
                <a:schemeClr val="accent2"/>
              </a:buClr>
              <a:buFont typeface="Wingdings" panose="05000000000000000000" pitchFamily="2" charset="2"/>
              <a:buChar char="v"/>
            </a:pPr>
            <a:r>
              <a:rPr lang="ro-RO" sz="1600" dirty="0">
                <a:solidFill>
                  <a:schemeClr val="dk1"/>
                </a:solidFill>
                <a:latin typeface="+mj-lt"/>
                <a:ea typeface="Helvetica Neue"/>
                <a:cs typeface="Helvetica Neue"/>
                <a:sym typeface="Helvetica Neue"/>
              </a:rPr>
              <a:t>S</a:t>
            </a:r>
            <a:r>
              <a:rPr lang="en-US" sz="1600" dirty="0" smtClean="0">
                <a:solidFill>
                  <a:schemeClr val="dk1"/>
                </a:solidFill>
                <a:latin typeface="+mj-lt"/>
                <a:ea typeface="Helvetica Neue"/>
                <a:cs typeface="Helvetica Neue"/>
                <a:sym typeface="Helvetica Neue"/>
              </a:rPr>
              <a:t>e </a:t>
            </a:r>
            <a:r>
              <a:rPr lang="en-US" sz="1600" dirty="0" err="1" smtClean="0">
                <a:solidFill>
                  <a:schemeClr val="dk1"/>
                </a:solidFill>
                <a:latin typeface="+mj-lt"/>
                <a:ea typeface="Helvetica Neue"/>
                <a:cs typeface="Helvetica Neue"/>
                <a:sym typeface="Helvetica Neue"/>
              </a:rPr>
              <a:t>recomandă</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să</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existe</a:t>
            </a:r>
            <a:r>
              <a:rPr lang="en-US" sz="1600" dirty="0" smtClean="0">
                <a:solidFill>
                  <a:schemeClr val="dk1"/>
                </a:solidFill>
                <a:latin typeface="+mj-lt"/>
                <a:ea typeface="Helvetica Neue"/>
                <a:cs typeface="Helvetica Neue"/>
                <a:sym typeface="Helvetica Neue"/>
              </a:rPr>
              <a:t> o </a:t>
            </a:r>
            <a:r>
              <a:rPr lang="en-US" sz="1600" dirty="0" err="1" smtClean="0">
                <a:solidFill>
                  <a:schemeClr val="dk1"/>
                </a:solidFill>
                <a:latin typeface="+mj-lt"/>
                <a:ea typeface="Helvetica Neue"/>
                <a:cs typeface="Helvetica Neue"/>
                <a:sym typeface="Helvetica Neue"/>
              </a:rPr>
              <a:t>pregătire</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înțeleaptă</a:t>
            </a:r>
            <a:r>
              <a:rPr lang="en-US" sz="1600" dirty="0" smtClean="0">
                <a:solidFill>
                  <a:schemeClr val="dk1"/>
                </a:solidFill>
                <a:latin typeface="+mj-lt"/>
                <a:ea typeface="Helvetica Neue"/>
                <a:cs typeface="Helvetica Neue"/>
                <a:sym typeface="Helvetica Neue"/>
              </a:rPr>
              <a:t> </a:t>
            </a:r>
            <a:r>
              <a:rPr lang="ro-RO" sz="1600" dirty="0" smtClean="0">
                <a:solidFill>
                  <a:schemeClr val="dk1"/>
                </a:solidFill>
                <a:latin typeface="+mj-lt"/>
                <a:ea typeface="Helvetica Neue"/>
                <a:cs typeface="Helvetica Neue"/>
                <a:sym typeface="Helvetica Neue"/>
              </a:rPr>
              <a:t>a </a:t>
            </a:r>
            <a:r>
              <a:rPr lang="en-US" sz="1600" dirty="0" err="1" smtClean="0">
                <a:solidFill>
                  <a:schemeClr val="dk1"/>
                </a:solidFill>
                <a:latin typeface="+mj-lt"/>
                <a:ea typeface="Helvetica Neue"/>
                <a:cs typeface="Helvetica Neue"/>
                <a:sym typeface="Helvetica Neue"/>
              </a:rPr>
              <a:t>conținutul</a:t>
            </a:r>
            <a:r>
              <a:rPr lang="en-US" sz="1600" dirty="0" smtClean="0">
                <a:solidFill>
                  <a:schemeClr val="dk1"/>
                </a:solidFill>
                <a:latin typeface="+mj-lt"/>
                <a:ea typeface="Helvetica Neue"/>
                <a:cs typeface="Helvetica Neue"/>
                <a:sym typeface="Helvetica Neue"/>
              </a:rPr>
              <a:t>, cu o </a:t>
            </a:r>
            <a:r>
              <a:rPr lang="en-US" sz="1600" dirty="0" err="1" smtClean="0">
                <a:solidFill>
                  <a:schemeClr val="dk1"/>
                </a:solidFill>
                <a:latin typeface="+mj-lt"/>
                <a:ea typeface="Helvetica Neue"/>
                <a:cs typeface="Helvetica Neue"/>
                <a:sym typeface="Helvetica Neue"/>
              </a:rPr>
              <a:t>lecție</a:t>
            </a:r>
            <a:r>
              <a:rPr lang="en-US" sz="1600" dirty="0" smtClean="0">
                <a:solidFill>
                  <a:schemeClr val="dk1"/>
                </a:solidFill>
                <a:latin typeface="+mj-lt"/>
                <a:ea typeface="Helvetica Neue"/>
                <a:cs typeface="Helvetica Neue"/>
                <a:sym typeface="Helvetica Neue"/>
              </a:rPr>
              <a:t> de </a:t>
            </a:r>
            <a:r>
              <a:rPr lang="en-US" sz="1600" dirty="0" err="1" smtClean="0">
                <a:solidFill>
                  <a:schemeClr val="dk1"/>
                </a:solidFill>
                <a:latin typeface="+mj-lt"/>
                <a:ea typeface="Helvetica Neue"/>
                <a:cs typeface="Helvetica Neue"/>
                <a:sym typeface="Helvetica Neue"/>
              </a:rPr>
              <a:t>conștientizare</a:t>
            </a:r>
            <a:r>
              <a:rPr lang="en-US" sz="1600" dirty="0" smtClean="0">
                <a:solidFill>
                  <a:schemeClr val="dk1"/>
                </a:solidFill>
                <a:latin typeface="+mj-lt"/>
                <a:ea typeface="Helvetica Neue"/>
                <a:cs typeface="Helvetica Neue"/>
                <a:sym typeface="Helvetica Neue"/>
              </a:rPr>
              <a:t> a </a:t>
            </a:r>
            <a:r>
              <a:rPr lang="en-US" sz="1600" dirty="0" err="1" smtClean="0">
                <a:solidFill>
                  <a:schemeClr val="dk1"/>
                </a:solidFill>
                <a:latin typeface="+mj-lt"/>
                <a:ea typeface="Helvetica Neue"/>
                <a:cs typeface="Helvetica Neue"/>
                <a:sym typeface="Helvetica Neue"/>
              </a:rPr>
              <a:t>abilităților</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și</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diversității</a:t>
            </a:r>
            <a:r>
              <a:rPr lang="en-US" sz="1600" dirty="0" smtClean="0">
                <a:solidFill>
                  <a:schemeClr val="dk1"/>
                </a:solidFill>
                <a:latin typeface="+mj-lt"/>
                <a:ea typeface="Helvetica Neue"/>
                <a:cs typeface="Helvetica Neue"/>
                <a:sym typeface="Helvetica Neue"/>
              </a:rPr>
              <a:t>, care </a:t>
            </a:r>
            <a:r>
              <a:rPr lang="en-US" sz="1600" dirty="0" err="1" smtClean="0">
                <a:solidFill>
                  <a:schemeClr val="dk1"/>
                </a:solidFill>
                <a:latin typeface="+mj-lt"/>
                <a:ea typeface="Helvetica Neue"/>
                <a:cs typeface="Helvetica Neue"/>
                <a:sym typeface="Helvetica Neue"/>
              </a:rPr>
              <a:t>va</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avea</a:t>
            </a:r>
            <a:r>
              <a:rPr lang="en-US" sz="1600" dirty="0" smtClean="0">
                <a:solidFill>
                  <a:schemeClr val="dk1"/>
                </a:solidFill>
                <a:latin typeface="+mj-lt"/>
                <a:ea typeface="Helvetica Neue"/>
                <a:cs typeface="Helvetica Neue"/>
                <a:sym typeface="Helvetica Neue"/>
              </a:rPr>
              <a:t> ca </a:t>
            </a:r>
            <a:r>
              <a:rPr lang="en-US" sz="1600" dirty="0" err="1" smtClean="0">
                <a:solidFill>
                  <a:schemeClr val="dk1"/>
                </a:solidFill>
                <a:latin typeface="+mj-lt"/>
                <a:ea typeface="Helvetica Neue"/>
                <a:cs typeface="Helvetica Neue"/>
                <a:sym typeface="Helvetica Neue"/>
              </a:rPr>
              <a:t>obiectiv</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sensibilizarea</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elevilor</a:t>
            </a:r>
            <a:r>
              <a:rPr lang="en-US" sz="1600" dirty="0" smtClean="0">
                <a:solidFill>
                  <a:schemeClr val="dk1"/>
                </a:solidFill>
                <a:latin typeface="+mj-lt"/>
                <a:ea typeface="Helvetica Neue"/>
                <a:cs typeface="Helvetica Neue"/>
                <a:sym typeface="Helvetica Neue"/>
              </a:rPr>
              <a:t> cu </a:t>
            </a:r>
            <a:r>
              <a:rPr lang="en-US" sz="1600" dirty="0" err="1" smtClean="0">
                <a:solidFill>
                  <a:schemeClr val="dk1"/>
                </a:solidFill>
                <a:latin typeface="+mj-lt"/>
                <a:ea typeface="Helvetica Neue"/>
                <a:cs typeface="Helvetica Neue"/>
                <a:sym typeface="Helvetica Neue"/>
              </a:rPr>
              <a:t>privire</a:t>
            </a:r>
            <a:r>
              <a:rPr lang="en-US" sz="1600" dirty="0" smtClean="0">
                <a:solidFill>
                  <a:schemeClr val="dk1"/>
                </a:solidFill>
                <a:latin typeface="+mj-lt"/>
                <a:ea typeface="Helvetica Neue"/>
                <a:cs typeface="Helvetica Neue"/>
                <a:sym typeface="Helvetica Neue"/>
              </a:rPr>
              <a:t> la </a:t>
            </a:r>
            <a:r>
              <a:rPr lang="en-US" sz="1600" dirty="0" err="1" smtClean="0">
                <a:solidFill>
                  <a:schemeClr val="dk1"/>
                </a:solidFill>
                <a:latin typeface="+mj-lt"/>
                <a:ea typeface="Helvetica Neue"/>
                <a:cs typeface="Helvetica Neue"/>
                <a:sym typeface="Helvetica Neue"/>
              </a:rPr>
              <a:t>diferite</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abilități</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diversitate</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și</a:t>
            </a:r>
            <a:r>
              <a:rPr lang="en-US" sz="1600" dirty="0" smtClean="0">
                <a:solidFill>
                  <a:schemeClr val="dk1"/>
                </a:solidFill>
                <a:latin typeface="+mj-lt"/>
                <a:ea typeface="Helvetica Neue"/>
                <a:cs typeface="Helvetica Neue"/>
                <a:sym typeface="Helvetica Neue"/>
              </a:rPr>
              <a:t> </a:t>
            </a:r>
            <a:r>
              <a:rPr lang="en-US" sz="1600" dirty="0" err="1" smtClean="0">
                <a:solidFill>
                  <a:schemeClr val="dk1"/>
                </a:solidFill>
                <a:latin typeface="+mj-lt"/>
                <a:ea typeface="Helvetica Neue"/>
                <a:cs typeface="Helvetica Neue"/>
                <a:sym typeface="Helvetica Neue"/>
              </a:rPr>
              <a:t>incluziune</a:t>
            </a:r>
            <a:r>
              <a:rPr lang="en-US" sz="1600" dirty="0" smtClean="0">
                <a:solidFill>
                  <a:schemeClr val="dk1"/>
                </a:solidFill>
                <a:latin typeface="+mj-lt"/>
                <a:ea typeface="Helvetica Neue"/>
                <a:cs typeface="Helvetica Neue"/>
                <a:sym typeface="Helvetica Neue"/>
              </a:rPr>
              <a:t>.</a:t>
            </a:r>
            <a:endParaRPr sz="1100" dirty="0">
              <a:solidFill>
                <a:schemeClr val="dk1"/>
              </a:solidFill>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13134a0ab3_0_67"/>
          <p:cNvSpPr txBox="1"/>
          <p:nvPr/>
        </p:nvSpPr>
        <p:spPr>
          <a:xfrm>
            <a:off x="1192975" y="1613650"/>
            <a:ext cx="7290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113134a0ab3_0_67"/>
          <p:cNvSpPr txBox="1"/>
          <p:nvPr/>
        </p:nvSpPr>
        <p:spPr>
          <a:xfrm>
            <a:off x="608650" y="1613650"/>
            <a:ext cx="11125200" cy="5109061"/>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600" dirty="0" err="1" smtClean="0">
                <a:solidFill>
                  <a:schemeClr val="dk1"/>
                </a:solidFill>
                <a:latin typeface="Helvetica Neue"/>
                <a:ea typeface="Helvetica Neue"/>
                <a:cs typeface="Helvetica Neue"/>
                <a:sym typeface="Helvetica Neue"/>
              </a:rPr>
              <a:t>Iată</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câteva</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linkuri</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către</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videoclipuri</a:t>
            </a:r>
            <a:r>
              <a:rPr lang="es-ES" sz="1600" dirty="0" smtClean="0">
                <a:solidFill>
                  <a:schemeClr val="dk1"/>
                </a:solidFill>
                <a:latin typeface="Helvetica Neue"/>
                <a:ea typeface="Helvetica Neue"/>
                <a:cs typeface="Helvetica Neue"/>
                <a:sym typeface="Helvetica Neue"/>
              </a:rPr>
              <a:t> pe </a:t>
            </a:r>
            <a:r>
              <a:rPr lang="es-ES" sz="1600" dirty="0" err="1" smtClean="0">
                <a:solidFill>
                  <a:schemeClr val="dk1"/>
                </a:solidFill>
                <a:latin typeface="Helvetica Neue"/>
                <a:ea typeface="Helvetica Neue"/>
                <a:cs typeface="Helvetica Neue"/>
                <a:sym typeface="Helvetica Neue"/>
              </a:rPr>
              <a:t>care</a:t>
            </a:r>
            <a:r>
              <a:rPr lang="es-ES" sz="1600" dirty="0" smtClean="0">
                <a:solidFill>
                  <a:schemeClr val="dk1"/>
                </a:solidFill>
                <a:latin typeface="Helvetica Neue"/>
                <a:ea typeface="Helvetica Neue"/>
                <a:cs typeface="Helvetica Neue"/>
                <a:sym typeface="Helvetica Neue"/>
              </a:rPr>
              <a:t> le </a:t>
            </a:r>
            <a:r>
              <a:rPr lang="es-ES" sz="1600" dirty="0" err="1" smtClean="0">
                <a:solidFill>
                  <a:schemeClr val="dk1"/>
                </a:solidFill>
                <a:latin typeface="Helvetica Neue"/>
                <a:ea typeface="Helvetica Neue"/>
                <a:cs typeface="Helvetica Neue"/>
                <a:sym typeface="Helvetica Neue"/>
              </a:rPr>
              <a:t>puteți</a:t>
            </a:r>
            <a:r>
              <a:rPr lang="es-ES" sz="1600" dirty="0" smtClean="0">
                <a:solidFill>
                  <a:schemeClr val="dk1"/>
                </a:solidFill>
                <a:latin typeface="Helvetica Neue"/>
                <a:ea typeface="Helvetica Neue"/>
                <a:cs typeface="Helvetica Neue"/>
                <a:sym typeface="Helvetica Neue"/>
              </a:rPr>
              <a:t> utiliza</a:t>
            </a:r>
            <a:r>
              <a:rPr lang="ro-RO" sz="1600" dirty="0" smtClean="0">
                <a:solidFill>
                  <a:schemeClr val="dk1"/>
                </a:solidFill>
                <a:latin typeface="Helvetica Neue"/>
                <a:ea typeface="Helvetica Neue"/>
                <a:cs typeface="Helvetica Neue"/>
                <a:sym typeface="Helvetica Neue"/>
              </a:rPr>
              <a:t>,</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pentru</a:t>
            </a:r>
            <a:r>
              <a:rPr lang="es-ES" sz="1600" dirty="0" smtClean="0">
                <a:solidFill>
                  <a:schemeClr val="dk1"/>
                </a:solidFill>
                <a:latin typeface="Helvetica Neue"/>
                <a:ea typeface="Helvetica Neue"/>
                <a:cs typeface="Helvetica Neue"/>
                <a:sym typeface="Helvetica Neue"/>
              </a:rPr>
              <a:t> a </a:t>
            </a:r>
            <a:r>
              <a:rPr lang="es-ES" sz="1600" dirty="0" err="1" smtClean="0">
                <a:solidFill>
                  <a:schemeClr val="dk1"/>
                </a:solidFill>
                <a:latin typeface="Helvetica Neue"/>
                <a:ea typeface="Helvetica Neue"/>
                <a:cs typeface="Helvetica Neue"/>
                <a:sym typeface="Helvetica Neue"/>
              </a:rPr>
              <a:t>vă</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sprijini</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în</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pregătirea</a:t>
            </a:r>
            <a:r>
              <a:rPr lang="es-ES" sz="1600" dirty="0" smtClean="0">
                <a:solidFill>
                  <a:schemeClr val="dk1"/>
                </a:solidFill>
                <a:latin typeface="Helvetica Neue"/>
                <a:ea typeface="Helvetica Neue"/>
                <a:cs typeface="Helvetica Neue"/>
                <a:sym typeface="Helvetica Neue"/>
              </a:rPr>
              <a:t> </a:t>
            </a:r>
            <a:r>
              <a:rPr lang="ro-RO" sz="1600" dirty="0" smtClean="0">
                <a:solidFill>
                  <a:schemeClr val="dk1"/>
                </a:solidFill>
                <a:latin typeface="Helvetica Neue"/>
                <a:ea typeface="Helvetica Neue"/>
                <a:cs typeface="Helvetica Neue"/>
                <a:sym typeface="Helvetica Neue"/>
              </a:rPr>
              <a:t>unei </a:t>
            </a:r>
            <a:r>
              <a:rPr lang="es-ES" sz="1600" dirty="0" err="1" smtClean="0">
                <a:solidFill>
                  <a:schemeClr val="dk1"/>
                </a:solidFill>
                <a:latin typeface="Helvetica Neue"/>
                <a:ea typeface="Helvetica Neue"/>
                <a:cs typeface="Helvetica Neue"/>
                <a:sym typeface="Helvetica Neue"/>
              </a:rPr>
              <a:t>lecți</a:t>
            </a:r>
            <a:r>
              <a:rPr lang="ro-RO" sz="1600" dirty="0" smtClean="0">
                <a:solidFill>
                  <a:schemeClr val="dk1"/>
                </a:solidFill>
                <a:latin typeface="Helvetica Neue"/>
                <a:ea typeface="Helvetica Neue"/>
                <a:cs typeface="Helvetica Neue"/>
                <a:sym typeface="Helvetica Neue"/>
              </a:rPr>
              <a:t>i </a:t>
            </a:r>
            <a:r>
              <a:rPr lang="es-ES" sz="1600" dirty="0" smtClean="0">
                <a:solidFill>
                  <a:schemeClr val="dk1"/>
                </a:solidFill>
                <a:latin typeface="Helvetica Neue"/>
                <a:ea typeface="Helvetica Neue"/>
                <a:cs typeface="Helvetica Neue"/>
                <a:sym typeface="Helvetica Neue"/>
              </a:rPr>
              <a:t>de sensibilizare </a:t>
            </a:r>
            <a:r>
              <a:rPr lang="es-ES" sz="1600" dirty="0" err="1" smtClean="0">
                <a:solidFill>
                  <a:schemeClr val="dk1"/>
                </a:solidFill>
                <a:latin typeface="Helvetica Neue"/>
                <a:ea typeface="Helvetica Neue"/>
                <a:cs typeface="Helvetica Neue"/>
                <a:sym typeface="Helvetica Neue"/>
              </a:rPr>
              <a:t>și</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conștientizare</a:t>
            </a:r>
            <a:r>
              <a:rPr lang="es-ES" sz="1600" dirty="0" smtClean="0">
                <a:solidFill>
                  <a:schemeClr val="dk1"/>
                </a:solidFill>
                <a:latin typeface="Helvetica Neue"/>
                <a:ea typeface="Helvetica Neue"/>
                <a:cs typeface="Helvetica Neue"/>
                <a:sym typeface="Helvetica Neue"/>
              </a:rPr>
              <a:t> a </a:t>
            </a:r>
            <a:r>
              <a:rPr lang="es-ES" sz="1600" dirty="0" err="1" smtClean="0">
                <a:solidFill>
                  <a:schemeClr val="dk1"/>
                </a:solidFill>
                <a:latin typeface="Helvetica Neue"/>
                <a:ea typeface="Helvetica Neue"/>
                <a:cs typeface="Helvetica Neue"/>
                <a:sym typeface="Helvetica Neue"/>
              </a:rPr>
              <a:t>diversității</a:t>
            </a:r>
            <a:r>
              <a:rPr lang="ro-RO" sz="1600" dirty="0">
                <a:solidFill>
                  <a:schemeClr val="dk1"/>
                </a:solidFill>
                <a:latin typeface="Helvetica Neue"/>
                <a:ea typeface="Helvetica Neue"/>
                <a:cs typeface="Helvetica Neue"/>
                <a:sym typeface="Helvetica Neue"/>
              </a:rPr>
              <a:t>:</a:t>
            </a:r>
            <a:endParaRPr lang="ro-RO" sz="1600" dirty="0" smtClean="0">
              <a:solidFill>
                <a:schemeClr val="dk1"/>
              </a:solidFill>
              <a:latin typeface="Helvetica Neue"/>
              <a:ea typeface="Helvetica Neue"/>
              <a:cs typeface="Helvetica Neue"/>
              <a:sym typeface="Helvetica Neue"/>
            </a:endParaRPr>
          </a:p>
          <a:p>
            <a:pPr marL="0" lvl="0" indent="0" algn="just" rtl="0">
              <a:spcBef>
                <a:spcPts val="0"/>
              </a:spcBef>
              <a:spcAft>
                <a:spcPts val="0"/>
              </a:spcAft>
              <a:buNone/>
            </a:pPr>
            <a:endParaRPr sz="1600" dirty="0">
              <a:solidFill>
                <a:schemeClr val="dk1"/>
              </a:solidFill>
              <a:latin typeface="Helvetica Neue"/>
              <a:ea typeface="Helvetica Neue"/>
              <a:cs typeface="Helvetica Neue"/>
              <a:sym typeface="Helvetica Neue"/>
            </a:endParaRPr>
          </a:p>
          <a:p>
            <a:pPr marL="457200" lvl="0" indent="-330200" algn="just" rtl="0">
              <a:spcBef>
                <a:spcPts val="0"/>
              </a:spcBef>
              <a:spcAft>
                <a:spcPts val="0"/>
              </a:spcAft>
              <a:buClr>
                <a:schemeClr val="dk1"/>
              </a:buClr>
              <a:buSzPts val="1600"/>
              <a:buFont typeface="Helvetica Neue"/>
              <a:buChar char="●"/>
            </a:pPr>
            <a:r>
              <a:rPr lang="es-ES" sz="1600" dirty="0" err="1" smtClean="0">
                <a:solidFill>
                  <a:schemeClr val="dk1"/>
                </a:solidFill>
                <a:latin typeface="Helvetica Neue"/>
                <a:ea typeface="Helvetica Neue"/>
                <a:cs typeface="Helvetica Neue"/>
                <a:sym typeface="Helvetica Neue"/>
              </a:rPr>
              <a:t>Educație</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incluzivă</a:t>
            </a:r>
            <a:r>
              <a:rPr lang="es-ES" sz="1600" dirty="0" smtClean="0">
                <a:solidFill>
                  <a:schemeClr val="dk1"/>
                </a:solidFill>
                <a:latin typeface="Helvetica Neue"/>
                <a:ea typeface="Helvetica Neue"/>
                <a:cs typeface="Helvetica Neue"/>
                <a:sym typeface="Helvetica Neue"/>
              </a:rPr>
              <a:t> - </a:t>
            </a:r>
            <a:r>
              <a:rPr lang="es-ES" sz="1600" dirty="0" err="1" smtClean="0">
                <a:solidFill>
                  <a:schemeClr val="dk1"/>
                </a:solidFill>
                <a:latin typeface="Helvetica Neue"/>
                <a:ea typeface="Helvetica Neue"/>
                <a:cs typeface="Helvetica Neue"/>
                <a:sym typeface="Helvetica Neue"/>
              </a:rPr>
              <a:t>Echitatea</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educației</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acum</a:t>
            </a:r>
            <a:endParaRPr lang="ro-RO" sz="1600" dirty="0" smtClean="0">
              <a:solidFill>
                <a:schemeClr val="dk1"/>
              </a:solidFill>
              <a:latin typeface="Helvetica Neue"/>
              <a:ea typeface="Helvetica Neue"/>
              <a:cs typeface="Helvetica Neue"/>
              <a:sym typeface="Helvetica Neue"/>
            </a:endParaRPr>
          </a:p>
          <a:p>
            <a:pPr marL="127000" lvl="0" algn="just" rtl="0">
              <a:spcBef>
                <a:spcPts val="0"/>
              </a:spcBef>
              <a:spcAft>
                <a:spcPts val="0"/>
              </a:spcAft>
              <a:buClr>
                <a:schemeClr val="dk1"/>
              </a:buClr>
              <a:buSzPts val="1600"/>
            </a:pPr>
            <a:r>
              <a:rPr lang="es-ES" sz="1600" u="sng" dirty="0" smtClean="0">
                <a:solidFill>
                  <a:srgbClr val="0000FF"/>
                </a:solidFill>
                <a:latin typeface="Helvetica Neue"/>
                <a:ea typeface="Helvetica Neue"/>
                <a:cs typeface="Helvetica Neue"/>
                <a:sym typeface="Helvetica Neue"/>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es-ES" sz="1600" u="sng" dirty="0">
                <a:solidFill>
                  <a:srgbClr val="0000FF"/>
                </a:solidFill>
                <a:latin typeface="Helvetica Neue"/>
                <a:ea typeface="Helvetica Neue"/>
                <a:cs typeface="Helvetica Neue"/>
                <a:sym typeface="Helvetica Neue"/>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://www.youtube.com/watch?v=8HPh4RoV63s&amp;ab_channel=UNICEFEurope%26CentralAsia</a:t>
            </a:r>
            <a:endParaRPr sz="1600" dirty="0">
              <a:solidFill>
                <a:schemeClr val="dk1"/>
              </a:solidFill>
              <a:latin typeface="Helvetica Neue"/>
              <a:ea typeface="Helvetica Neue"/>
              <a:cs typeface="Helvetica Neue"/>
              <a:sym typeface="Helvetica Neue"/>
            </a:endParaRPr>
          </a:p>
          <a:p>
            <a:pPr marL="0" lvl="0" indent="0" algn="just" rtl="0">
              <a:spcBef>
                <a:spcPts val="0"/>
              </a:spcBef>
              <a:spcAft>
                <a:spcPts val="0"/>
              </a:spcAft>
              <a:buNone/>
            </a:pPr>
            <a:endParaRPr sz="1600" dirty="0">
              <a:solidFill>
                <a:schemeClr val="dk1"/>
              </a:solidFill>
              <a:latin typeface="Helvetica Neue"/>
              <a:ea typeface="Helvetica Neue"/>
              <a:cs typeface="Helvetica Neue"/>
              <a:sym typeface="Helvetica Neue"/>
            </a:endParaRPr>
          </a:p>
          <a:p>
            <a:pPr marL="457200" lvl="0" indent="-330200" algn="just" rtl="0">
              <a:spcBef>
                <a:spcPts val="0"/>
              </a:spcBef>
              <a:spcAft>
                <a:spcPts val="0"/>
              </a:spcAft>
              <a:buClr>
                <a:schemeClr val="dk1"/>
              </a:buClr>
              <a:buSzPts val="1600"/>
              <a:buFont typeface="Helvetica Neue"/>
              <a:buChar char="●"/>
            </a:pPr>
            <a:r>
              <a:rPr lang="es-ES" sz="1600" dirty="0" err="1" smtClean="0">
                <a:solidFill>
                  <a:schemeClr val="dk1"/>
                </a:solidFill>
                <a:latin typeface="Helvetica Neue"/>
                <a:ea typeface="Helvetica Neue"/>
                <a:cs typeface="Helvetica Neue"/>
                <a:sym typeface="Helvetica Neue"/>
              </a:rPr>
              <a:t>Inclu</a:t>
            </a:r>
            <a:r>
              <a:rPr lang="ro-RO" sz="1600" dirty="0" smtClean="0">
                <a:solidFill>
                  <a:schemeClr val="dk1"/>
                </a:solidFill>
                <a:latin typeface="Helvetica Neue"/>
                <a:ea typeface="Helvetica Neue"/>
                <a:cs typeface="Helvetica Neue"/>
                <a:sym typeface="Helvetica Neue"/>
              </a:rPr>
              <a:t>ziune</a:t>
            </a:r>
            <a:endParaRPr sz="1600" dirty="0">
              <a:solidFill>
                <a:schemeClr val="dk1"/>
              </a:solidFill>
              <a:latin typeface="Helvetica Neue"/>
              <a:ea typeface="Helvetica Neue"/>
              <a:cs typeface="Helvetica Neue"/>
              <a:sym typeface="Helvetica Neue"/>
            </a:endParaRPr>
          </a:p>
          <a:p>
            <a:pPr marL="0" lvl="0" indent="0" algn="just" rtl="0">
              <a:spcBef>
                <a:spcPts val="0"/>
              </a:spcBef>
              <a:spcAft>
                <a:spcPts val="0"/>
              </a:spcAft>
              <a:buNone/>
            </a:pPr>
            <a:r>
              <a:rPr lang="es-ES" sz="1600" u="sng" dirty="0">
                <a:solidFill>
                  <a:srgbClr val="0000FF"/>
                </a:solidFill>
                <a:latin typeface="Helvetica Neue"/>
                <a:ea typeface="Helvetica Neue"/>
                <a:cs typeface="Helvetica Neue"/>
                <a:sym typeface="Helvetica Neue"/>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https://www.youtube.com/watch?v=6SnXBKEfr2s&amp;ab_channel=SheenaSihvonen</a:t>
            </a:r>
            <a:endParaRPr sz="1600" u="sng" dirty="0">
              <a:solidFill>
                <a:srgbClr val="0000FF"/>
              </a:solidFill>
              <a:latin typeface="Helvetica Neue"/>
              <a:ea typeface="Helvetica Neue"/>
              <a:cs typeface="Helvetica Neue"/>
              <a:sym typeface="Helvetica Neue"/>
            </a:endParaRPr>
          </a:p>
          <a:p>
            <a:pPr marL="0" lvl="0" indent="0" algn="just" rtl="0">
              <a:spcBef>
                <a:spcPts val="0"/>
              </a:spcBef>
              <a:spcAft>
                <a:spcPts val="0"/>
              </a:spcAft>
              <a:buNone/>
            </a:pPr>
            <a:endParaRPr sz="1600" dirty="0">
              <a:solidFill>
                <a:schemeClr val="dk1"/>
              </a:solidFill>
              <a:latin typeface="Helvetica Neue"/>
              <a:ea typeface="Helvetica Neue"/>
              <a:cs typeface="Helvetica Neue"/>
              <a:sym typeface="Helvetica Neue"/>
            </a:endParaRPr>
          </a:p>
          <a:p>
            <a:pPr marL="457200" lvl="0" indent="-330200" algn="just" rtl="0">
              <a:spcBef>
                <a:spcPts val="0"/>
              </a:spcBef>
              <a:spcAft>
                <a:spcPts val="0"/>
              </a:spcAft>
              <a:buClr>
                <a:schemeClr val="dk1"/>
              </a:buClr>
              <a:buSzPts val="1600"/>
              <a:buFont typeface="Helvetica Neue"/>
              <a:buChar char="●"/>
            </a:pPr>
            <a:r>
              <a:rPr lang="es-ES" sz="1600" dirty="0" err="1" smtClean="0">
                <a:solidFill>
                  <a:schemeClr val="dk1"/>
                </a:solidFill>
                <a:latin typeface="Helvetica Neue"/>
                <a:ea typeface="Helvetica Neue"/>
                <a:cs typeface="Helvetica Neue"/>
                <a:sym typeface="Helvetica Neue"/>
              </a:rPr>
              <a:t>Diversit</a:t>
            </a:r>
            <a:r>
              <a:rPr lang="ro-RO" sz="1600" dirty="0" smtClean="0">
                <a:solidFill>
                  <a:schemeClr val="dk1"/>
                </a:solidFill>
                <a:latin typeface="Helvetica Neue"/>
                <a:ea typeface="Helvetica Neue"/>
                <a:cs typeface="Helvetica Neue"/>
                <a:sym typeface="Helvetica Neue"/>
              </a:rPr>
              <a:t>ate</a:t>
            </a:r>
            <a:r>
              <a:rPr lang="ro-RO" sz="1600" dirty="0">
                <a:solidFill>
                  <a:schemeClr val="dk1"/>
                </a:solidFill>
                <a:latin typeface="Helvetica Neue"/>
                <a:ea typeface="Helvetica Neue"/>
                <a:cs typeface="Helvetica Neue"/>
                <a:sym typeface="Helvetica Neue"/>
              </a:rPr>
              <a:t> </a:t>
            </a:r>
            <a:r>
              <a:rPr lang="ro-RO" sz="1600" dirty="0" smtClean="0">
                <a:solidFill>
                  <a:schemeClr val="dk1"/>
                </a:solidFill>
                <a:latin typeface="Helvetica Neue"/>
                <a:ea typeface="Helvetica Neue"/>
                <a:cs typeface="Helvetica Neue"/>
                <a:sym typeface="Helvetica Neue"/>
              </a:rPr>
              <a:t>și</a:t>
            </a:r>
            <a:r>
              <a:rPr lang="es-ES" sz="1600" dirty="0" smtClean="0">
                <a:solidFill>
                  <a:schemeClr val="dk1"/>
                </a:solidFill>
                <a:latin typeface="Helvetica Neue"/>
                <a:ea typeface="Helvetica Neue"/>
                <a:cs typeface="Helvetica Neue"/>
                <a:sym typeface="Helvetica Neue"/>
              </a:rPr>
              <a:t> </a:t>
            </a:r>
            <a:r>
              <a:rPr lang="es-ES" sz="1600" dirty="0" err="1" smtClean="0">
                <a:solidFill>
                  <a:schemeClr val="dk1"/>
                </a:solidFill>
                <a:latin typeface="Helvetica Neue"/>
                <a:ea typeface="Helvetica Neue"/>
                <a:cs typeface="Helvetica Neue"/>
                <a:sym typeface="Helvetica Neue"/>
              </a:rPr>
              <a:t>Inclu</a:t>
            </a:r>
            <a:r>
              <a:rPr lang="ro-RO" sz="1600" dirty="0" smtClean="0">
                <a:solidFill>
                  <a:schemeClr val="dk1"/>
                </a:solidFill>
                <a:latin typeface="Helvetica Neue"/>
                <a:ea typeface="Helvetica Neue"/>
                <a:cs typeface="Helvetica Neue"/>
                <a:sym typeface="Helvetica Neue"/>
              </a:rPr>
              <a:t>ziune</a:t>
            </a:r>
            <a:endParaRPr sz="1600" dirty="0">
              <a:solidFill>
                <a:schemeClr val="dk1"/>
              </a:solidFill>
              <a:latin typeface="Helvetica Neue"/>
              <a:ea typeface="Helvetica Neue"/>
              <a:cs typeface="Helvetica Neue"/>
              <a:sym typeface="Helvetica Neue"/>
            </a:endParaRPr>
          </a:p>
          <a:p>
            <a:pPr marL="0" lvl="0" indent="0" algn="just" rtl="0">
              <a:spcBef>
                <a:spcPts val="0"/>
              </a:spcBef>
              <a:spcAft>
                <a:spcPts val="0"/>
              </a:spcAft>
              <a:buNone/>
            </a:pPr>
            <a:r>
              <a:rPr lang="es-ES" sz="1600" u="sng" dirty="0">
                <a:solidFill>
                  <a:srgbClr val="0000FF"/>
                </a:solidFill>
                <a:latin typeface="Helvetica Neue"/>
                <a:ea typeface="Helvetica Neue"/>
                <a:cs typeface="Helvetica Neue"/>
                <a:sym typeface="Helvetica Neue"/>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https://www.youtube.com/watch?v=64M6NoFM2RI&amp;ab_channel=DOUGWARE1</a:t>
            </a:r>
            <a:endParaRPr sz="1600" u="sng" dirty="0">
              <a:solidFill>
                <a:srgbClr val="0000FF"/>
              </a:solidFill>
              <a:latin typeface="Helvetica Neue"/>
              <a:ea typeface="Helvetica Neue"/>
              <a:cs typeface="Helvetica Neue"/>
              <a:sym typeface="Helvetica Neue"/>
            </a:endParaRPr>
          </a:p>
          <a:p>
            <a:pPr marL="0" lvl="0" indent="0" algn="just" rtl="0">
              <a:spcBef>
                <a:spcPts val="0"/>
              </a:spcBef>
              <a:spcAft>
                <a:spcPts val="0"/>
              </a:spcAft>
              <a:buNone/>
            </a:pPr>
            <a:endParaRPr sz="1600" dirty="0">
              <a:solidFill>
                <a:schemeClr val="dk1"/>
              </a:solidFill>
              <a:latin typeface="Helvetica Neue"/>
              <a:ea typeface="Helvetica Neue"/>
              <a:cs typeface="Helvetica Neue"/>
              <a:sym typeface="Helvetica Neue"/>
            </a:endParaRPr>
          </a:p>
          <a:p>
            <a:pPr marL="457200" lvl="0" indent="-330200" algn="just" rtl="0">
              <a:spcBef>
                <a:spcPts val="0"/>
              </a:spcBef>
              <a:spcAft>
                <a:spcPts val="0"/>
              </a:spcAft>
              <a:buClr>
                <a:schemeClr val="dk1"/>
              </a:buClr>
              <a:buSzPts val="1600"/>
              <a:buFont typeface="Helvetica Neue"/>
              <a:buChar char="●"/>
            </a:pPr>
            <a:r>
              <a:rPr lang="es-ES" sz="1600" dirty="0" err="1">
                <a:solidFill>
                  <a:schemeClr val="dk1"/>
                </a:solidFill>
                <a:latin typeface="Helvetica Neue"/>
                <a:ea typeface="Helvetica Neue"/>
                <a:cs typeface="Helvetica Neue"/>
                <a:sym typeface="Helvetica Neue"/>
              </a:rPr>
              <a:t>We</a:t>
            </a:r>
            <a:r>
              <a:rPr lang="es-ES" sz="1600" dirty="0">
                <a:solidFill>
                  <a:schemeClr val="dk1"/>
                </a:solidFill>
                <a:latin typeface="Helvetica Neue"/>
                <a:ea typeface="Helvetica Neue"/>
                <a:cs typeface="Helvetica Neue"/>
                <a:sym typeface="Helvetica Neue"/>
              </a:rPr>
              <a:t> Are </a:t>
            </a:r>
            <a:r>
              <a:rPr lang="es-ES" sz="1600" dirty="0" err="1">
                <a:solidFill>
                  <a:schemeClr val="dk1"/>
                </a:solidFill>
                <a:latin typeface="Helvetica Neue"/>
                <a:ea typeface="Helvetica Neue"/>
                <a:cs typeface="Helvetica Neue"/>
                <a:sym typeface="Helvetica Neue"/>
              </a:rPr>
              <a:t>All</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Different</a:t>
            </a:r>
            <a:r>
              <a:rPr lang="es-ES" sz="1600" dirty="0">
                <a:solidFill>
                  <a:schemeClr val="dk1"/>
                </a:solidFill>
                <a:latin typeface="Helvetica Neue"/>
                <a:ea typeface="Helvetica Neue"/>
                <a:cs typeface="Helvetica Neue"/>
                <a:sym typeface="Helvetica Neue"/>
              </a:rPr>
              <a:t> - and THAT'S AWESOME! | Cole </a:t>
            </a:r>
            <a:r>
              <a:rPr lang="es-ES" sz="1600" dirty="0" err="1">
                <a:solidFill>
                  <a:schemeClr val="dk1"/>
                </a:solidFill>
                <a:latin typeface="Helvetica Neue"/>
                <a:ea typeface="Helvetica Neue"/>
                <a:cs typeface="Helvetica Neue"/>
                <a:sym typeface="Helvetica Neue"/>
              </a:rPr>
              <a:t>Blakeway</a:t>
            </a:r>
            <a:r>
              <a:rPr lang="es-ES" sz="1600" dirty="0">
                <a:solidFill>
                  <a:schemeClr val="dk1"/>
                </a:solidFill>
                <a:latin typeface="Helvetica Neue"/>
                <a:ea typeface="Helvetica Neue"/>
                <a:cs typeface="Helvetica Neue"/>
                <a:sym typeface="Helvetica Neue"/>
              </a:rPr>
              <a:t> | </a:t>
            </a:r>
            <a:r>
              <a:rPr lang="es-ES" sz="1600" dirty="0" err="1">
                <a:solidFill>
                  <a:schemeClr val="dk1"/>
                </a:solidFill>
                <a:latin typeface="Helvetica Neue"/>
                <a:ea typeface="Helvetica Neue"/>
                <a:cs typeface="Helvetica Neue"/>
                <a:sym typeface="Helvetica Neue"/>
              </a:rPr>
              <a:t>TEDxWestVancouverED</a:t>
            </a:r>
            <a:endParaRPr sz="1600" dirty="0">
              <a:solidFill>
                <a:schemeClr val="dk1"/>
              </a:solidFill>
              <a:latin typeface="Helvetica Neue"/>
              <a:ea typeface="Helvetica Neue"/>
              <a:cs typeface="Helvetica Neue"/>
              <a:sym typeface="Helvetica Neue"/>
            </a:endParaRPr>
          </a:p>
          <a:p>
            <a:pPr marL="0" lvl="0" indent="0" algn="just" rtl="0">
              <a:spcBef>
                <a:spcPts val="0"/>
              </a:spcBef>
              <a:spcAft>
                <a:spcPts val="0"/>
              </a:spcAft>
              <a:buNone/>
            </a:pPr>
            <a:r>
              <a:rPr lang="es-ES" sz="1600" u="sng" dirty="0">
                <a:solidFill>
                  <a:srgbClr val="0000FF"/>
                </a:solidFill>
                <a:latin typeface="Helvetica Neue"/>
                <a:ea typeface="Helvetica Neue"/>
                <a:cs typeface="Helvetica Neue"/>
                <a:sym typeface="Helvetica Neue"/>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https://www.youtube.com/watch?v=sQuM5e0QGLg</a:t>
            </a:r>
            <a:endParaRPr sz="1600" u="sng" dirty="0">
              <a:solidFill>
                <a:srgbClr val="0000FF"/>
              </a:solidFill>
              <a:latin typeface="Helvetica Neue"/>
              <a:ea typeface="Helvetica Neue"/>
              <a:cs typeface="Helvetica Neue"/>
              <a:sym typeface="Helvetica Neue"/>
            </a:endParaRPr>
          </a:p>
          <a:p>
            <a:pPr marL="0" lvl="0" indent="0" algn="just" rtl="0">
              <a:spcBef>
                <a:spcPts val="0"/>
              </a:spcBef>
              <a:spcAft>
                <a:spcPts val="0"/>
              </a:spcAft>
              <a:buNone/>
            </a:pPr>
            <a:endParaRPr sz="1600" u="sng" dirty="0">
              <a:solidFill>
                <a:srgbClr val="0000FF"/>
              </a:solidFill>
              <a:latin typeface="Helvetica Neue"/>
              <a:ea typeface="Helvetica Neue"/>
              <a:cs typeface="Helvetica Neue"/>
              <a:sym typeface="Helvetica Neue"/>
            </a:endParaRPr>
          </a:p>
          <a:p>
            <a:pPr marL="457200" lvl="0" indent="-330200" algn="just" rtl="0">
              <a:spcBef>
                <a:spcPts val="0"/>
              </a:spcBef>
              <a:spcAft>
                <a:spcPts val="0"/>
              </a:spcAft>
              <a:buClr>
                <a:schemeClr val="dk1"/>
              </a:buClr>
              <a:buSzPts val="1600"/>
              <a:buFont typeface="Helvetica Neue"/>
              <a:buChar char="●"/>
            </a:pPr>
            <a:r>
              <a:rPr lang="pt-BR" sz="1600" dirty="0" smtClean="0">
                <a:solidFill>
                  <a:schemeClr val="dk1"/>
                </a:solidFill>
                <a:latin typeface="Helvetica Neue"/>
                <a:ea typeface="Helvetica Neue"/>
                <a:cs typeface="Helvetica Neue"/>
                <a:sym typeface="Helvetica Neue"/>
              </a:rPr>
              <a:t>Clasa incluzi</a:t>
            </a:r>
            <a:r>
              <a:rPr lang="ro-RO" sz="1600" dirty="0" smtClean="0">
                <a:solidFill>
                  <a:schemeClr val="dk1"/>
                </a:solidFill>
                <a:latin typeface="Helvetica Neue"/>
                <a:ea typeface="Helvetica Neue"/>
                <a:cs typeface="Helvetica Neue"/>
                <a:sym typeface="Helvetica Neue"/>
              </a:rPr>
              <a:t>vă</a:t>
            </a:r>
            <a:r>
              <a:rPr lang="pt-BR" sz="1600" dirty="0" smtClean="0">
                <a:solidFill>
                  <a:schemeClr val="dk1"/>
                </a:solidFill>
                <a:latin typeface="Helvetica Neue"/>
                <a:ea typeface="Helvetica Neue"/>
                <a:cs typeface="Helvetica Neue"/>
                <a:sym typeface="Helvetica Neue"/>
              </a:rPr>
              <a:t>: o </a:t>
            </a:r>
            <a:r>
              <a:rPr lang="ro-RO" sz="1600" dirty="0" smtClean="0">
                <a:solidFill>
                  <a:schemeClr val="dk1"/>
                </a:solidFill>
                <a:latin typeface="Helvetica Neue"/>
                <a:ea typeface="Helvetica Neue"/>
                <a:cs typeface="Helvetica Neue"/>
                <a:sym typeface="Helvetica Neue"/>
              </a:rPr>
              <a:t>abordare a </a:t>
            </a:r>
            <a:r>
              <a:rPr lang="pt-BR" sz="1600" dirty="0" smtClean="0">
                <a:solidFill>
                  <a:schemeClr val="dk1"/>
                </a:solidFill>
                <a:latin typeface="Helvetica Neue"/>
                <a:ea typeface="Helvetica Neue"/>
                <a:cs typeface="Helvetica Neue"/>
                <a:sym typeface="Helvetica Neue"/>
              </a:rPr>
              <a:t>educație</a:t>
            </a:r>
            <a:r>
              <a:rPr lang="ro-RO" sz="1600" dirty="0" smtClean="0">
                <a:solidFill>
                  <a:schemeClr val="dk1"/>
                </a:solidFill>
                <a:latin typeface="Helvetica Neue"/>
                <a:ea typeface="Helvetica Neue"/>
                <a:cs typeface="Helvetica Neue"/>
                <a:sym typeface="Helvetica Neue"/>
              </a:rPr>
              <a:t>i</a:t>
            </a:r>
            <a:r>
              <a:rPr lang="pt-BR" sz="1600" dirty="0" smtClean="0">
                <a:solidFill>
                  <a:schemeClr val="dk1"/>
                </a:solidFill>
                <a:latin typeface="Helvetica Neue"/>
                <a:ea typeface="Helvetica Neue"/>
                <a:cs typeface="Helvetica Neue"/>
                <a:sym typeface="Helvetica Neue"/>
              </a:rPr>
              <a:t> incluziv</a:t>
            </a:r>
            <a:r>
              <a:rPr lang="ro-RO" sz="1600" dirty="0" smtClean="0">
                <a:solidFill>
                  <a:schemeClr val="dk1"/>
                </a:solidFill>
                <a:latin typeface="Helvetica Neue"/>
                <a:ea typeface="Helvetica Neue"/>
                <a:cs typeface="Helvetica Neue"/>
                <a:sym typeface="Helvetica Neue"/>
              </a:rPr>
              <a:t>e</a:t>
            </a:r>
          </a:p>
          <a:p>
            <a:pPr lvl="0" algn="just" rtl="0">
              <a:spcBef>
                <a:spcPts val="0"/>
              </a:spcBef>
              <a:spcAft>
                <a:spcPts val="0"/>
              </a:spcAft>
              <a:buClr>
                <a:schemeClr val="dk1"/>
              </a:buClr>
              <a:buSzPts val="1600"/>
            </a:pPr>
            <a:r>
              <a:rPr lang="es-ES" sz="1600" u="sng" dirty="0" smtClean="0">
                <a:solidFill>
                  <a:srgbClr val="0000FF"/>
                </a:solidFill>
                <a:latin typeface="Helvetica Neue"/>
                <a:ea typeface="Helvetica Neue"/>
                <a:cs typeface="Helvetica Neue"/>
                <a:sym typeface="Helvetica Neue"/>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https://www.youtube.com/watch?v=7euYspGvBsY&amp;ab_channel=TeachingsinEducation</a:t>
            </a:r>
            <a:endParaRPr sz="1600" u="sng" dirty="0" smtClean="0">
              <a:solidFill>
                <a:srgbClr val="0000FF"/>
              </a:solidFill>
              <a:latin typeface="Helvetica Neue"/>
              <a:ea typeface="Helvetica Neue"/>
              <a:cs typeface="Helvetica Neue"/>
              <a:sym typeface="Helvetica Neue"/>
            </a:endParaRPr>
          </a:p>
          <a:p>
            <a:pPr marL="0" lvl="0" indent="0" algn="just" rtl="0">
              <a:spcBef>
                <a:spcPts val="0"/>
              </a:spcBef>
              <a:spcAft>
                <a:spcPts val="0"/>
              </a:spcAft>
              <a:buNone/>
            </a:pPr>
            <a:endParaRPr sz="1600" dirty="0">
              <a:solidFill>
                <a:schemeClr val="dk1"/>
              </a:solidFill>
              <a:latin typeface="Helvetica Neue"/>
              <a:ea typeface="Helvetica Neue"/>
              <a:cs typeface="Helvetica Neue"/>
              <a:sym typeface="Helvetica Neue"/>
            </a:endParaRPr>
          </a:p>
          <a:p>
            <a:pPr marL="457200" lvl="0" indent="-330200" algn="just" rtl="0">
              <a:spcBef>
                <a:spcPts val="0"/>
              </a:spcBef>
              <a:spcAft>
                <a:spcPts val="0"/>
              </a:spcAft>
              <a:buClr>
                <a:schemeClr val="dk1"/>
              </a:buClr>
              <a:buSzPts val="1600"/>
              <a:buFont typeface="Helvetica Neue"/>
              <a:buChar char="●"/>
            </a:pPr>
            <a:r>
              <a:rPr lang="it-IT" sz="1600" dirty="0" smtClean="0">
                <a:solidFill>
                  <a:schemeClr val="dk1"/>
                </a:solidFill>
                <a:latin typeface="Helvetica Neue"/>
                <a:ea typeface="Helvetica Neue"/>
                <a:cs typeface="Helvetica Neue"/>
                <a:sym typeface="Helvetica Neue"/>
              </a:rPr>
              <a:t>Incluziunea face lumea mai vibrantă</a:t>
            </a:r>
            <a:endParaRPr lang="ro-RO" sz="1600" dirty="0">
              <a:solidFill>
                <a:schemeClr val="dk1"/>
              </a:solidFill>
              <a:latin typeface="Helvetica Neue"/>
              <a:ea typeface="Helvetica Neue"/>
              <a:cs typeface="Helvetica Neue"/>
              <a:sym typeface="Helvetica Neue"/>
            </a:endParaRPr>
          </a:p>
          <a:p>
            <a:pPr lvl="0" algn="just" rtl="0">
              <a:spcBef>
                <a:spcPts val="0"/>
              </a:spcBef>
              <a:spcAft>
                <a:spcPts val="0"/>
              </a:spcAft>
              <a:buClr>
                <a:schemeClr val="dk1"/>
              </a:buClr>
              <a:buSzPts val="1600"/>
            </a:pPr>
            <a:r>
              <a:rPr lang="es-ES" sz="1600" u="sng" dirty="0" smtClean="0">
                <a:solidFill>
                  <a:srgbClr val="0000FF"/>
                </a:solidFill>
                <a:latin typeface="Helvetica Neue"/>
                <a:ea typeface="Helvetica Neue"/>
                <a:cs typeface="Helvetica Neue"/>
                <a:sym typeface="Helvetica Neue"/>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es-ES" sz="1600" u="sng" dirty="0">
                <a:solidFill>
                  <a:srgbClr val="0000FF"/>
                </a:solidFill>
                <a:latin typeface="Helvetica Neue"/>
                <a:ea typeface="Helvetica Neue"/>
                <a:cs typeface="Helvetica Neue"/>
                <a:sym typeface="Helvetica Neue"/>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://www.youtube.com/watch?v=QXY5TyCUTlo&amp;ab_channel=Uniting</a:t>
            </a:r>
            <a:r>
              <a:rPr lang="es-ES" sz="1600" dirty="0">
                <a:solidFill>
                  <a:schemeClr val="dk1"/>
                </a:solidFill>
                <a:latin typeface="Helvetica Neue"/>
                <a:ea typeface="Helvetica Neue"/>
                <a:cs typeface="Helvetica Neue"/>
                <a:sym typeface="Helvetica Neue"/>
              </a:rPr>
              <a:t> </a:t>
            </a:r>
            <a:endParaRPr sz="1900" dirty="0">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11a8f93526_0_24"/>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es-ES" sz="2000">
                <a:solidFill>
                  <a:srgbClr val="00AEEF"/>
                </a:solidFill>
              </a:rPr>
              <a:t>Index for inclusion</a:t>
            </a:r>
            <a:endParaRPr sz="2000">
              <a:solidFill>
                <a:srgbClr val="00AEEF"/>
              </a:solidFill>
            </a:endParaRPr>
          </a:p>
        </p:txBody>
      </p:sp>
      <p:sp>
        <p:nvSpPr>
          <p:cNvPr id="215" name="Google Shape;215;g111a8f93526_0_24"/>
          <p:cNvSpPr txBox="1"/>
          <p:nvPr/>
        </p:nvSpPr>
        <p:spPr>
          <a:xfrm>
            <a:off x="510143" y="2699656"/>
            <a:ext cx="11110141" cy="283997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100"/>
              </a:spcBef>
              <a:spcAft>
                <a:spcPts val="0"/>
              </a:spcAft>
              <a:buNone/>
            </a:pPr>
            <a:endParaRPr sz="1150" dirty="0">
              <a:solidFill>
                <a:srgbClr val="00214B"/>
              </a:solidFill>
              <a:latin typeface="+mj-lt"/>
              <a:ea typeface="Trebuchet MS"/>
              <a:cs typeface="Trebuchet MS"/>
              <a:sym typeface="Trebuchet MS"/>
            </a:endParaRPr>
          </a:p>
          <a:p>
            <a:pPr marL="0" lvl="0" indent="0" algn="just" rtl="0">
              <a:lnSpc>
                <a:spcPct val="115000"/>
              </a:lnSpc>
              <a:spcBef>
                <a:spcPts val="1100"/>
              </a:spcBef>
              <a:spcAft>
                <a:spcPts val="0"/>
              </a:spcAft>
              <a:buNone/>
            </a:pPr>
            <a:r>
              <a:rPr lang="es-ES" sz="1550" dirty="0" err="1" smtClean="0">
                <a:solidFill>
                  <a:srgbClr val="141414"/>
                </a:solidFill>
                <a:latin typeface="+mj-lt"/>
                <a:ea typeface="Helvetica Neue"/>
                <a:cs typeface="Helvetica Neue"/>
                <a:sym typeface="Helvetica Neue"/>
              </a:rPr>
              <a:t>Puteți</a:t>
            </a:r>
            <a:r>
              <a:rPr lang="es-ES" sz="1550" dirty="0" smtClean="0">
                <a:solidFill>
                  <a:srgbClr val="141414"/>
                </a:solidFill>
                <a:latin typeface="+mj-lt"/>
                <a:ea typeface="Helvetica Neue"/>
                <a:cs typeface="Helvetica Neue"/>
                <a:sym typeface="Helvetica Neue"/>
              </a:rPr>
              <a:t> utiliza </a:t>
            </a:r>
            <a:r>
              <a:rPr lang="es-ES" sz="1550" dirty="0" err="1" smtClean="0">
                <a:solidFill>
                  <a:srgbClr val="141414"/>
                </a:solidFill>
                <a:latin typeface="+mj-lt"/>
                <a:ea typeface="Helvetica Neue"/>
                <a:cs typeface="Helvetica Neue"/>
                <a:sym typeface="Helvetica Neue"/>
              </a:rPr>
              <a:t>indexul</a:t>
            </a:r>
            <a:r>
              <a:rPr lang="es-ES" sz="1550" dirty="0" smtClean="0">
                <a:solidFill>
                  <a:srgbClr val="141414"/>
                </a:solidFill>
                <a:latin typeface="+mj-lt"/>
                <a:ea typeface="Helvetica Neue"/>
                <a:cs typeface="Helvetica Neue"/>
                <a:sym typeface="Helvetica Neue"/>
              </a:rPr>
              <a:t> </a:t>
            </a:r>
            <a:r>
              <a:rPr lang="es-ES" sz="1550" dirty="0" err="1" smtClean="0">
                <a:solidFill>
                  <a:srgbClr val="141414"/>
                </a:solidFill>
                <a:latin typeface="+mj-lt"/>
                <a:ea typeface="Helvetica Neue"/>
                <a:cs typeface="Helvetica Neue"/>
                <a:sym typeface="Helvetica Neue"/>
              </a:rPr>
              <a:t>în</a:t>
            </a:r>
            <a:r>
              <a:rPr lang="es-ES" sz="1550" dirty="0" smtClean="0">
                <a:solidFill>
                  <a:srgbClr val="141414"/>
                </a:solidFill>
                <a:latin typeface="+mj-lt"/>
                <a:ea typeface="Helvetica Neue"/>
                <a:cs typeface="Helvetica Neue"/>
                <a:sym typeface="Helvetica Neue"/>
              </a:rPr>
              <a:t> </a:t>
            </a:r>
            <a:r>
              <a:rPr lang="es-ES" sz="1550" dirty="0" err="1" smtClean="0">
                <a:solidFill>
                  <a:srgbClr val="141414"/>
                </a:solidFill>
                <a:latin typeface="+mj-lt"/>
                <a:ea typeface="Helvetica Neue"/>
                <a:cs typeface="Helvetica Neue"/>
                <a:sym typeface="Helvetica Neue"/>
              </a:rPr>
              <a:t>școală</a:t>
            </a:r>
            <a:r>
              <a:rPr lang="es-ES" sz="1550" dirty="0" smtClean="0">
                <a:solidFill>
                  <a:srgbClr val="141414"/>
                </a:solidFill>
                <a:latin typeface="+mj-lt"/>
                <a:ea typeface="Helvetica Neue"/>
                <a:cs typeface="Helvetica Neue"/>
                <a:sym typeface="Helvetica Neue"/>
              </a:rPr>
              <a:t> </a:t>
            </a:r>
            <a:r>
              <a:rPr lang="es-ES" sz="1550" dirty="0" err="1" smtClean="0">
                <a:solidFill>
                  <a:srgbClr val="141414"/>
                </a:solidFill>
                <a:latin typeface="+mj-lt"/>
                <a:ea typeface="Helvetica Neue"/>
                <a:cs typeface="Helvetica Neue"/>
                <a:sym typeface="Helvetica Neue"/>
              </a:rPr>
              <a:t>pentru</a:t>
            </a:r>
            <a:r>
              <a:rPr lang="es-ES" sz="1550" dirty="0" smtClean="0">
                <a:solidFill>
                  <a:srgbClr val="141414"/>
                </a:solidFill>
                <a:latin typeface="+mj-lt"/>
                <a:ea typeface="Helvetica Neue"/>
                <a:cs typeface="Helvetica Neue"/>
                <a:sym typeface="Helvetica Neue"/>
              </a:rPr>
              <a:t> a</a:t>
            </a:r>
            <a:r>
              <a:rPr lang="ro-RO" sz="1550" dirty="0">
                <a:solidFill>
                  <a:srgbClr val="141414"/>
                </a:solidFill>
                <a:latin typeface="+mj-lt"/>
                <a:ea typeface="Helvetica Neue"/>
                <a:cs typeface="Helvetica Neue"/>
                <a:sym typeface="Helvetica Neue"/>
              </a:rPr>
              <a:t>:</a:t>
            </a:r>
            <a:endParaRPr sz="1350" dirty="0">
              <a:solidFill>
                <a:srgbClr val="002C70"/>
              </a:solidFill>
              <a:latin typeface="+mj-lt"/>
              <a:ea typeface="Trebuchet MS"/>
              <a:cs typeface="Trebuchet MS"/>
              <a:sym typeface="Trebuchet MS"/>
            </a:endParaRPr>
          </a:p>
          <a:p>
            <a:pPr marL="457200" lvl="0" indent="-327025" algn="just" rtl="0">
              <a:lnSpc>
                <a:spcPct val="150000"/>
              </a:lnSpc>
              <a:spcBef>
                <a:spcPts val="1100"/>
              </a:spcBef>
              <a:spcAft>
                <a:spcPts val="0"/>
              </a:spcAft>
              <a:buClr>
                <a:srgbClr val="EC7320"/>
              </a:buClr>
              <a:buSzPts val="1550"/>
              <a:buFont typeface="Helvetica Neue"/>
              <a:buChar char="❖"/>
            </a:pPr>
            <a:r>
              <a:rPr lang="es-ES" sz="1550" dirty="0" err="1" smtClean="0">
                <a:solidFill>
                  <a:schemeClr val="dk1"/>
                </a:solidFill>
                <a:latin typeface="+mj-lt"/>
                <a:ea typeface="Helvetica Neue"/>
                <a:cs typeface="Helvetica Neue"/>
                <a:sym typeface="Helvetica Neue"/>
              </a:rPr>
              <a:t>Revizui</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și</a:t>
            </a:r>
            <a:r>
              <a:rPr lang="es-ES" sz="1550" dirty="0" smtClean="0">
                <a:solidFill>
                  <a:schemeClr val="dk1"/>
                </a:solidFill>
                <a:latin typeface="+mj-lt"/>
                <a:ea typeface="Helvetica Neue"/>
                <a:cs typeface="Helvetica Neue"/>
                <a:sym typeface="Helvetica Neue"/>
              </a:rPr>
              <a:t> analiza </a:t>
            </a:r>
            <a:r>
              <a:rPr lang="es-ES" sz="1550" dirty="0" err="1" smtClean="0">
                <a:solidFill>
                  <a:schemeClr val="dk1"/>
                </a:solidFill>
                <a:latin typeface="+mj-lt"/>
                <a:ea typeface="Helvetica Neue"/>
                <a:cs typeface="Helvetica Neue"/>
                <a:sym typeface="Helvetica Neue"/>
              </a:rPr>
              <a:t>propriile</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practici</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politici</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și</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cultur</a:t>
            </a:r>
            <a:r>
              <a:rPr lang="ro-RO" sz="1550" dirty="0" smtClean="0">
                <a:solidFill>
                  <a:schemeClr val="dk1"/>
                </a:solidFill>
                <a:latin typeface="+mj-lt"/>
                <a:ea typeface="Helvetica Neue"/>
                <a:cs typeface="Helvetica Neue"/>
                <a:sym typeface="Helvetica Neue"/>
              </a:rPr>
              <a:t>i </a:t>
            </a:r>
            <a:r>
              <a:rPr lang="es-ES" sz="1550" dirty="0" err="1" smtClean="0">
                <a:solidFill>
                  <a:schemeClr val="dk1"/>
                </a:solidFill>
                <a:latin typeface="+mj-lt"/>
                <a:ea typeface="Helvetica Neue"/>
                <a:cs typeface="Helvetica Neue"/>
                <a:sym typeface="Helvetica Neue"/>
              </a:rPr>
              <a:t>și</a:t>
            </a:r>
            <a:r>
              <a:rPr lang="es-ES" sz="1550" dirty="0" smtClean="0">
                <a:solidFill>
                  <a:schemeClr val="dk1"/>
                </a:solidFill>
                <a:latin typeface="+mj-lt"/>
                <a:ea typeface="Helvetica Neue"/>
                <a:cs typeface="Helvetica Neue"/>
                <a:sym typeface="Helvetica Neue"/>
              </a:rPr>
              <a:t> identifica </a:t>
            </a:r>
            <a:r>
              <a:rPr lang="es-ES" sz="1550" dirty="0" err="1" smtClean="0">
                <a:solidFill>
                  <a:schemeClr val="dk1"/>
                </a:solidFill>
                <a:latin typeface="+mj-lt"/>
                <a:ea typeface="Helvetica Neue"/>
                <a:cs typeface="Helvetica Neue"/>
                <a:sym typeface="Helvetica Neue"/>
              </a:rPr>
              <a:t>domeniile</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care</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ar</a:t>
            </a:r>
            <a:r>
              <a:rPr lang="es-ES" sz="1550" dirty="0" smtClean="0">
                <a:solidFill>
                  <a:schemeClr val="dk1"/>
                </a:solidFill>
                <a:latin typeface="+mj-lt"/>
                <a:ea typeface="Helvetica Neue"/>
                <a:cs typeface="Helvetica Neue"/>
                <a:sym typeface="Helvetica Neue"/>
              </a:rPr>
              <a:t> putea </a:t>
            </a:r>
            <a:r>
              <a:rPr lang="es-ES" sz="1550" dirty="0" err="1" smtClean="0">
                <a:solidFill>
                  <a:schemeClr val="dk1"/>
                </a:solidFill>
                <a:latin typeface="+mj-lt"/>
                <a:ea typeface="Helvetica Neue"/>
                <a:cs typeface="Helvetica Neue"/>
                <a:sym typeface="Helvetica Neue"/>
              </a:rPr>
              <a:t>cauza</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bariere</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în</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calea</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participării</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și</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învățării</a:t>
            </a:r>
            <a:r>
              <a:rPr lang="es-ES" sz="1550" dirty="0" smtClean="0">
                <a:solidFill>
                  <a:schemeClr val="dk1"/>
                </a:solidFill>
                <a:latin typeface="+mj-lt"/>
                <a:ea typeface="Helvetica Neue"/>
                <a:cs typeface="Helvetica Neue"/>
                <a:sym typeface="Helvetica Neue"/>
              </a:rPr>
              <a:t>.</a:t>
            </a:r>
            <a:endParaRPr sz="1550" dirty="0">
              <a:solidFill>
                <a:schemeClr val="dk1"/>
              </a:solidFill>
              <a:latin typeface="+mj-lt"/>
              <a:ea typeface="Helvetica Neue"/>
              <a:cs typeface="Helvetica Neue"/>
              <a:sym typeface="Helvetica Neue"/>
            </a:endParaRPr>
          </a:p>
          <a:p>
            <a:pPr marL="457200" lvl="0" indent="-327025" algn="just" rtl="0">
              <a:lnSpc>
                <a:spcPct val="150000"/>
              </a:lnSpc>
              <a:spcBef>
                <a:spcPts val="0"/>
              </a:spcBef>
              <a:spcAft>
                <a:spcPts val="0"/>
              </a:spcAft>
              <a:buClr>
                <a:srgbClr val="EC7320"/>
              </a:buClr>
              <a:buSzPts val="1550"/>
              <a:buFont typeface="Helvetica Neue"/>
              <a:buChar char="❖"/>
            </a:pPr>
            <a:r>
              <a:rPr lang="es-ES" sz="1550" dirty="0" smtClean="0">
                <a:solidFill>
                  <a:schemeClr val="dk1"/>
                </a:solidFill>
                <a:latin typeface="+mj-lt"/>
                <a:ea typeface="Helvetica Neue"/>
                <a:cs typeface="Helvetica Neue"/>
                <a:sym typeface="Helvetica Neue"/>
              </a:rPr>
              <a:t>Decide cum </a:t>
            </a:r>
            <a:r>
              <a:rPr lang="es-ES" sz="1550" dirty="0" err="1" smtClean="0">
                <a:solidFill>
                  <a:schemeClr val="dk1"/>
                </a:solidFill>
                <a:latin typeface="+mj-lt"/>
                <a:ea typeface="Helvetica Neue"/>
                <a:cs typeface="Helvetica Neue"/>
                <a:sym typeface="Helvetica Neue"/>
              </a:rPr>
              <a:t>să</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reorientați</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prioritățile</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și</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să</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evaluați</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progresele</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înregistrate</a:t>
            </a:r>
            <a:r>
              <a:rPr lang="ro-RO" sz="1550" dirty="0" smtClean="0">
                <a:solidFill>
                  <a:schemeClr val="dk1"/>
                </a:solidFill>
                <a:latin typeface="+mj-lt"/>
                <a:ea typeface="Helvetica Neue"/>
                <a:cs typeface="Helvetica Neue"/>
                <a:sym typeface="Helvetica Neue"/>
              </a:rPr>
              <a:t>.</a:t>
            </a:r>
            <a:endParaRPr sz="1550" dirty="0">
              <a:solidFill>
                <a:schemeClr val="dk1"/>
              </a:solidFill>
              <a:latin typeface="+mj-lt"/>
              <a:ea typeface="Helvetica Neue"/>
              <a:cs typeface="Helvetica Neue"/>
              <a:sym typeface="Helvetica Neue"/>
            </a:endParaRPr>
          </a:p>
          <a:p>
            <a:pPr marL="457200" lvl="0" indent="-327025" algn="just" rtl="0">
              <a:lnSpc>
                <a:spcPct val="150000"/>
              </a:lnSpc>
              <a:spcBef>
                <a:spcPts val="0"/>
              </a:spcBef>
              <a:spcAft>
                <a:spcPts val="0"/>
              </a:spcAft>
              <a:buClr>
                <a:srgbClr val="EC7320"/>
              </a:buClr>
              <a:buSzPts val="1550"/>
              <a:buFont typeface="Helvetica Neue"/>
              <a:buChar char="❖"/>
            </a:pPr>
            <a:r>
              <a:rPr lang="es-ES" sz="1550" dirty="0" err="1" smtClean="0">
                <a:solidFill>
                  <a:schemeClr val="dk1"/>
                </a:solidFill>
                <a:latin typeface="+mj-lt"/>
                <a:ea typeface="Helvetica Neue"/>
                <a:cs typeface="Helvetica Neue"/>
                <a:sym typeface="Helvetica Neue"/>
              </a:rPr>
              <a:t>Încuraja</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reflecți</a:t>
            </a:r>
            <a:r>
              <a:rPr lang="ro-RO" sz="1550" dirty="0" smtClean="0">
                <a:solidFill>
                  <a:schemeClr val="dk1"/>
                </a:solidFill>
                <a:latin typeface="+mj-lt"/>
                <a:ea typeface="Helvetica Neue"/>
                <a:cs typeface="Helvetica Neue"/>
                <a:sym typeface="Helvetica Neue"/>
              </a:rPr>
              <a:t>a</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și</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revizuir</a:t>
            </a:r>
            <a:r>
              <a:rPr lang="ro-RO" sz="1550" dirty="0" smtClean="0">
                <a:solidFill>
                  <a:schemeClr val="dk1"/>
                </a:solidFill>
                <a:latin typeface="+mj-lt"/>
                <a:ea typeface="Helvetica Neue"/>
                <a:cs typeface="Helvetica Neue"/>
                <a:sym typeface="Helvetica Neue"/>
              </a:rPr>
              <a:t>ea </a:t>
            </a:r>
            <a:r>
              <a:rPr lang="es-ES" sz="1550" dirty="0" err="1" smtClean="0">
                <a:solidFill>
                  <a:schemeClr val="dk1"/>
                </a:solidFill>
                <a:latin typeface="+mj-lt"/>
                <a:ea typeface="Helvetica Neue"/>
                <a:cs typeface="Helvetica Neue"/>
                <a:sym typeface="Helvetica Neue"/>
              </a:rPr>
              <a:t>activităților</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școlare</a:t>
            </a:r>
            <a:r>
              <a:rPr lang="ro-RO" sz="1550" dirty="0">
                <a:solidFill>
                  <a:schemeClr val="dk1"/>
                </a:solidFill>
                <a:latin typeface="+mj-lt"/>
                <a:ea typeface="Helvetica Neue"/>
                <a:cs typeface="Helvetica Neue"/>
                <a:sym typeface="Helvetica Neue"/>
              </a:rPr>
              <a:t>,</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pentru</a:t>
            </a:r>
            <a:r>
              <a:rPr lang="es-ES" sz="1550" dirty="0" smtClean="0">
                <a:solidFill>
                  <a:schemeClr val="dk1"/>
                </a:solidFill>
                <a:latin typeface="+mj-lt"/>
                <a:ea typeface="Helvetica Neue"/>
                <a:cs typeface="Helvetica Neue"/>
                <a:sym typeface="Helvetica Neue"/>
              </a:rPr>
              <a:t> a </a:t>
            </a:r>
            <a:r>
              <a:rPr lang="es-ES" sz="1550" dirty="0" err="1" smtClean="0">
                <a:solidFill>
                  <a:schemeClr val="dk1"/>
                </a:solidFill>
                <a:latin typeface="+mj-lt"/>
                <a:ea typeface="Helvetica Neue"/>
                <a:cs typeface="Helvetica Neue"/>
                <a:sym typeface="Helvetica Neue"/>
              </a:rPr>
              <a:t>acționa</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în</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direcția</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unui</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mediu</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mai</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favorabil</a:t>
            </a:r>
            <a:r>
              <a:rPr lang="es-ES" sz="1550" dirty="0" smtClean="0">
                <a:solidFill>
                  <a:schemeClr val="dk1"/>
                </a:solidFill>
                <a:latin typeface="+mj-lt"/>
                <a:ea typeface="Helvetica Neue"/>
                <a:cs typeface="Helvetica Neue"/>
                <a:sym typeface="Helvetica Neue"/>
              </a:rPr>
              <a:t> </a:t>
            </a:r>
            <a:r>
              <a:rPr lang="es-ES" sz="1550" dirty="0" err="1" smtClean="0">
                <a:solidFill>
                  <a:schemeClr val="dk1"/>
                </a:solidFill>
                <a:latin typeface="+mj-lt"/>
                <a:ea typeface="Helvetica Neue"/>
                <a:cs typeface="Helvetica Neue"/>
                <a:sym typeface="Helvetica Neue"/>
              </a:rPr>
              <a:t>incluziunii</a:t>
            </a:r>
            <a:r>
              <a:rPr lang="es-ES" sz="1550" dirty="0" smtClean="0">
                <a:solidFill>
                  <a:schemeClr val="dk1"/>
                </a:solidFill>
                <a:latin typeface="+mj-lt"/>
                <a:ea typeface="Helvetica Neue"/>
                <a:cs typeface="Helvetica Neue"/>
                <a:sym typeface="Helvetica Neue"/>
              </a:rPr>
              <a:t>.</a:t>
            </a:r>
            <a:endParaRPr lang="ro-RO" sz="1550" dirty="0" smtClean="0">
              <a:solidFill>
                <a:schemeClr val="dk1"/>
              </a:solidFill>
              <a:latin typeface="+mj-lt"/>
              <a:ea typeface="Helvetica Neue"/>
              <a:cs typeface="Helvetica Neue"/>
              <a:sym typeface="Helvetica Neue"/>
            </a:endParaRPr>
          </a:p>
          <a:p>
            <a:pPr marL="130175" lvl="0" algn="just" rtl="0">
              <a:lnSpc>
                <a:spcPct val="150000"/>
              </a:lnSpc>
              <a:spcBef>
                <a:spcPts val="0"/>
              </a:spcBef>
              <a:spcAft>
                <a:spcPts val="0"/>
              </a:spcAft>
              <a:buClr>
                <a:srgbClr val="EC7320"/>
              </a:buClr>
              <a:buSzPts val="1550"/>
            </a:pPr>
            <a:r>
              <a:rPr lang="es-ES" u="sng" dirty="0" smtClean="0">
                <a:solidFill>
                  <a:schemeClr val="hlink"/>
                </a:solidFill>
                <a:latin typeface="+mj-lt"/>
                <a:hlinkClick r:id="rId3"/>
              </a:rPr>
              <a:t>https</a:t>
            </a:r>
            <a:r>
              <a:rPr lang="es-ES" u="sng" dirty="0">
                <a:solidFill>
                  <a:schemeClr val="hlink"/>
                </a:solidFill>
                <a:latin typeface="+mj-lt"/>
                <a:hlinkClick r:id="rId3"/>
              </a:rPr>
              <a:t>://www.eenet.org.uk/resources/docs/Index%20English.pdf</a:t>
            </a:r>
            <a:endParaRPr dirty="0">
              <a:latin typeface="+mj-lt"/>
            </a:endParaRPr>
          </a:p>
        </p:txBody>
      </p:sp>
      <p:sp>
        <p:nvSpPr>
          <p:cNvPr id="216" name="Google Shape;216;g111a8f93526_0_24"/>
          <p:cNvSpPr/>
          <p:nvPr/>
        </p:nvSpPr>
        <p:spPr>
          <a:xfrm>
            <a:off x="2370541" y="1708309"/>
            <a:ext cx="7899893" cy="710423"/>
          </a:xfrm>
          <a:prstGeom prst="roundRect">
            <a:avLst>
              <a:gd name="adj" fmla="val 16667"/>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ES" sz="1800" dirty="0" smtClean="0">
                <a:solidFill>
                  <a:schemeClr val="dk1"/>
                </a:solidFill>
                <a:latin typeface="Calibri"/>
                <a:ea typeface="Calibri"/>
                <a:cs typeface="Calibri"/>
                <a:sym typeface="Calibri"/>
              </a:rPr>
              <a:t>“...este o </a:t>
            </a:r>
            <a:r>
              <a:rPr lang="es-ES" sz="1800" dirty="0" err="1" smtClean="0">
                <a:solidFill>
                  <a:schemeClr val="dk1"/>
                </a:solidFill>
                <a:latin typeface="Calibri"/>
                <a:ea typeface="Calibri"/>
                <a:cs typeface="Calibri"/>
                <a:sym typeface="Calibri"/>
              </a:rPr>
              <a:t>resursă</a:t>
            </a:r>
            <a:r>
              <a:rPr lang="es-ES" sz="1800" dirty="0" smtClean="0">
                <a:solidFill>
                  <a:schemeClr val="dk1"/>
                </a:solidFill>
                <a:latin typeface="Calibri"/>
                <a:ea typeface="Calibri"/>
                <a:cs typeface="Calibri"/>
                <a:sym typeface="Calibri"/>
              </a:rPr>
              <a:t> </a:t>
            </a:r>
            <a:r>
              <a:rPr lang="es-ES" sz="1800" dirty="0" err="1" smtClean="0">
                <a:solidFill>
                  <a:schemeClr val="dk1"/>
                </a:solidFill>
                <a:latin typeface="Calibri"/>
                <a:ea typeface="Calibri"/>
                <a:cs typeface="Calibri"/>
                <a:sym typeface="Calibri"/>
              </a:rPr>
              <a:t>pentru</a:t>
            </a:r>
            <a:r>
              <a:rPr lang="es-ES" sz="1800" dirty="0" smtClean="0">
                <a:solidFill>
                  <a:schemeClr val="dk1"/>
                </a:solidFill>
                <a:latin typeface="Calibri"/>
                <a:ea typeface="Calibri"/>
                <a:cs typeface="Calibri"/>
                <a:sym typeface="Calibri"/>
              </a:rPr>
              <a:t> a </a:t>
            </a:r>
            <a:r>
              <a:rPr lang="es-ES" sz="1800" dirty="0" err="1" smtClean="0">
                <a:solidFill>
                  <a:schemeClr val="dk1"/>
                </a:solidFill>
                <a:latin typeface="Calibri"/>
                <a:ea typeface="Calibri"/>
                <a:cs typeface="Calibri"/>
                <a:sym typeface="Calibri"/>
              </a:rPr>
              <a:t>sprijini</a:t>
            </a:r>
            <a:r>
              <a:rPr lang="es-ES" sz="1800" dirty="0" smtClean="0">
                <a:solidFill>
                  <a:schemeClr val="dk1"/>
                </a:solidFill>
                <a:latin typeface="Calibri"/>
                <a:ea typeface="Calibri"/>
                <a:cs typeface="Calibri"/>
                <a:sym typeface="Calibri"/>
              </a:rPr>
              <a:t> </a:t>
            </a:r>
            <a:r>
              <a:rPr lang="es-ES" sz="1800" dirty="0" err="1" smtClean="0">
                <a:solidFill>
                  <a:schemeClr val="dk1"/>
                </a:solidFill>
                <a:latin typeface="Calibri"/>
                <a:ea typeface="Calibri"/>
                <a:cs typeface="Calibri"/>
                <a:sym typeface="Calibri"/>
              </a:rPr>
              <a:t>dezvoltarea</a:t>
            </a:r>
            <a:r>
              <a:rPr lang="es-ES" sz="1800" dirty="0" smtClean="0">
                <a:solidFill>
                  <a:schemeClr val="dk1"/>
                </a:solidFill>
                <a:latin typeface="Calibri"/>
                <a:ea typeface="Calibri"/>
                <a:cs typeface="Calibri"/>
                <a:sym typeface="Calibri"/>
              </a:rPr>
              <a:t> </a:t>
            </a:r>
            <a:r>
              <a:rPr lang="es-ES" sz="1800" dirty="0" err="1" smtClean="0">
                <a:solidFill>
                  <a:schemeClr val="dk1"/>
                </a:solidFill>
                <a:latin typeface="Calibri"/>
                <a:ea typeface="Calibri"/>
                <a:cs typeface="Calibri"/>
                <a:sym typeface="Calibri"/>
              </a:rPr>
              <a:t>favorabilă</a:t>
            </a:r>
            <a:r>
              <a:rPr lang="es-ES" sz="1800" dirty="0" smtClean="0">
                <a:solidFill>
                  <a:schemeClr val="dk1"/>
                </a:solidFill>
                <a:latin typeface="Calibri"/>
                <a:ea typeface="Calibri"/>
                <a:cs typeface="Calibri"/>
                <a:sym typeface="Calibri"/>
              </a:rPr>
              <a:t> </a:t>
            </a:r>
            <a:r>
              <a:rPr lang="ro-RO" sz="1800" dirty="0" smtClean="0">
                <a:solidFill>
                  <a:schemeClr val="dk1"/>
                </a:solidFill>
                <a:latin typeface="Calibri"/>
                <a:ea typeface="Calibri"/>
                <a:cs typeface="Calibri"/>
                <a:sym typeface="Calibri"/>
              </a:rPr>
              <a:t>a </a:t>
            </a:r>
            <a:r>
              <a:rPr lang="es-ES" sz="1800" dirty="0" err="1" smtClean="0">
                <a:solidFill>
                  <a:schemeClr val="dk1"/>
                </a:solidFill>
                <a:latin typeface="Calibri"/>
                <a:ea typeface="Calibri"/>
                <a:cs typeface="Calibri"/>
                <a:sym typeface="Calibri"/>
              </a:rPr>
              <a:t>incluziun</a:t>
            </a:r>
            <a:r>
              <a:rPr lang="ro-RO" sz="1800" dirty="0" smtClean="0">
                <a:solidFill>
                  <a:schemeClr val="dk1"/>
                </a:solidFill>
                <a:latin typeface="Calibri"/>
                <a:ea typeface="Calibri"/>
                <a:cs typeface="Calibri"/>
                <a:sym typeface="Calibri"/>
              </a:rPr>
              <a:t>ii </a:t>
            </a:r>
            <a:r>
              <a:rPr lang="es-ES" sz="1800" dirty="0" smtClean="0">
                <a:solidFill>
                  <a:schemeClr val="dk1"/>
                </a:solidFill>
                <a:latin typeface="Calibri"/>
                <a:ea typeface="Calibri"/>
                <a:cs typeface="Calibri"/>
                <a:sym typeface="Calibri"/>
              </a:rPr>
              <a:t> </a:t>
            </a:r>
            <a:r>
              <a:rPr lang="ro-RO" sz="1800" dirty="0" smtClean="0">
                <a:solidFill>
                  <a:schemeClr val="dk1"/>
                </a:solidFill>
                <a:latin typeface="Calibri"/>
                <a:ea typeface="Calibri"/>
                <a:cs typeface="Calibri"/>
                <a:sym typeface="Calibri"/>
              </a:rPr>
              <a:t>în</a:t>
            </a:r>
            <a:r>
              <a:rPr lang="es-ES" sz="1800" dirty="0" smtClean="0">
                <a:solidFill>
                  <a:schemeClr val="dk1"/>
                </a:solidFill>
                <a:latin typeface="Calibri"/>
                <a:ea typeface="Calibri"/>
                <a:cs typeface="Calibri"/>
                <a:sym typeface="Calibri"/>
              </a:rPr>
              <a:t> </a:t>
            </a:r>
            <a:r>
              <a:rPr lang="es-ES" sz="1800" dirty="0" err="1" smtClean="0">
                <a:solidFill>
                  <a:schemeClr val="dk1"/>
                </a:solidFill>
                <a:latin typeface="Calibri"/>
                <a:ea typeface="Calibri"/>
                <a:cs typeface="Calibri"/>
                <a:sym typeface="Calibri"/>
              </a:rPr>
              <a:t>șco</a:t>
            </a:r>
            <a:r>
              <a:rPr lang="ro-RO" sz="1800" dirty="0" smtClean="0">
                <a:solidFill>
                  <a:schemeClr val="dk1"/>
                </a:solidFill>
                <a:latin typeface="Calibri"/>
                <a:ea typeface="Calibri"/>
                <a:cs typeface="Calibri"/>
                <a:sym typeface="Calibri"/>
              </a:rPr>
              <a:t>ală</a:t>
            </a:r>
            <a:r>
              <a:rPr lang="es-ES" sz="1800" dirty="0" smtClean="0">
                <a:solidFill>
                  <a:schemeClr val="dk1"/>
                </a:solidFill>
                <a:latin typeface="Calibri"/>
                <a:ea typeface="Calibri"/>
                <a:cs typeface="Calibri"/>
                <a:sym typeface="Calibri"/>
              </a:rPr>
              <a:t>”</a:t>
            </a:r>
            <a:endParaRPr lang="ro-RO" sz="18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ES" sz="1500" dirty="0" smtClean="0">
                <a:solidFill>
                  <a:schemeClr val="dk1"/>
                </a:solidFill>
                <a:latin typeface="Calibri"/>
                <a:ea typeface="Calibri"/>
                <a:cs typeface="Calibri"/>
                <a:sym typeface="Calibri"/>
              </a:rPr>
              <a:t>Tony </a:t>
            </a:r>
            <a:r>
              <a:rPr lang="es-ES" sz="1500" dirty="0" err="1">
                <a:solidFill>
                  <a:schemeClr val="dk1"/>
                </a:solidFill>
                <a:latin typeface="Calibri"/>
                <a:ea typeface="Calibri"/>
                <a:cs typeface="Calibri"/>
                <a:sym typeface="Calibri"/>
              </a:rPr>
              <a:t>Booth</a:t>
            </a:r>
            <a:r>
              <a:rPr lang="es-ES" sz="1500" dirty="0">
                <a:solidFill>
                  <a:schemeClr val="dk1"/>
                </a:solidFill>
                <a:latin typeface="Calibri"/>
                <a:ea typeface="Calibri"/>
                <a:cs typeface="Calibri"/>
                <a:sym typeface="Calibri"/>
              </a:rPr>
              <a:t> and </a:t>
            </a:r>
            <a:r>
              <a:rPr lang="es-ES" sz="1500" dirty="0" err="1">
                <a:solidFill>
                  <a:schemeClr val="dk1"/>
                </a:solidFill>
                <a:latin typeface="Calibri"/>
                <a:ea typeface="Calibri"/>
                <a:cs typeface="Calibri"/>
                <a:sym typeface="Calibri"/>
              </a:rPr>
              <a:t>Mel</a:t>
            </a:r>
            <a:r>
              <a:rPr lang="es-ES" sz="1500" dirty="0">
                <a:solidFill>
                  <a:schemeClr val="dk1"/>
                </a:solidFill>
                <a:latin typeface="Calibri"/>
                <a:ea typeface="Calibri"/>
                <a:cs typeface="Calibri"/>
                <a:sym typeface="Calibri"/>
              </a:rPr>
              <a:t> </a:t>
            </a:r>
            <a:r>
              <a:rPr lang="es-ES" sz="1500" dirty="0" err="1">
                <a:solidFill>
                  <a:schemeClr val="dk1"/>
                </a:solidFill>
                <a:latin typeface="Calibri"/>
                <a:ea typeface="Calibri"/>
                <a:cs typeface="Calibri"/>
                <a:sym typeface="Calibri"/>
              </a:rPr>
              <a:t>Ainscow</a:t>
            </a:r>
            <a:endParaRPr sz="1500" dirty="0">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p:nvPr/>
        </p:nvSpPr>
        <p:spPr>
          <a:xfrm>
            <a:off x="835200" y="3118251"/>
            <a:ext cx="10521600" cy="1007391"/>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ro-RO" sz="8800" b="1" i="0" u="none" strike="noStrike" cap="none" dirty="0" smtClean="0">
                <a:solidFill>
                  <a:schemeClr val="lt1"/>
                </a:solidFill>
                <a:latin typeface="Helvetica Neue"/>
                <a:ea typeface="Helvetica Neue"/>
                <a:cs typeface="Helvetica Neue"/>
                <a:sym typeface="Helvetica Neue"/>
              </a:rPr>
              <a:t>Întrebări</a:t>
            </a:r>
            <a:r>
              <a:rPr lang="es-ES" sz="8800" b="1" i="0" u="none" strike="noStrike" cap="none" dirty="0" smtClean="0">
                <a:solidFill>
                  <a:schemeClr val="lt1"/>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dirty="0">
              <a:solidFill>
                <a:srgbClr val="00AEEF"/>
              </a:solidFill>
              <a:latin typeface="Helvetica Neue"/>
              <a:ea typeface="Helvetica Neue"/>
              <a:cs typeface="Helvetica Neue"/>
              <a:sym typeface="Helvetica Neue"/>
            </a:endParaRPr>
          </a:p>
        </p:txBody>
      </p:sp>
      <p:sp>
        <p:nvSpPr>
          <p:cNvPr id="222" name="Google Shape;222;p23"/>
          <p:cNvSpPr txBox="1"/>
          <p:nvPr/>
        </p:nvSpPr>
        <p:spPr>
          <a:xfrm>
            <a:off x="4298357" y="5545392"/>
            <a:ext cx="3595285" cy="52289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ct val="228571"/>
              <a:buFont typeface="Helvetica Neue"/>
              <a:buNone/>
            </a:pP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0c4d38af33_0_27"/>
          <p:cNvSpPr txBox="1"/>
          <p:nvPr/>
        </p:nvSpPr>
        <p:spPr>
          <a:xfrm>
            <a:off x="377150" y="1527826"/>
            <a:ext cx="10521600" cy="1007400"/>
          </a:xfrm>
          <a:prstGeom prst="rect">
            <a:avLst/>
          </a:prstGeom>
          <a:noFill/>
          <a:ln>
            <a:noFill/>
          </a:ln>
        </p:spPr>
        <p:txBody>
          <a:bodyPr spcFirstLastPara="1" wrap="square" lIns="91425" tIns="45700" rIns="91425" bIns="45700" anchor="t" anchorCtr="0">
            <a:normAutofit fontScale="47500" lnSpcReduction="20000"/>
          </a:bodyPr>
          <a:lstStyle/>
          <a:p>
            <a:pPr lvl="0" algn="ctr">
              <a:lnSpc>
                <a:spcPct val="90000"/>
              </a:lnSpc>
              <a:buClr>
                <a:schemeClr val="lt1"/>
              </a:buClr>
              <a:buSzPct val="100000"/>
            </a:pPr>
            <a:r>
              <a:rPr lang="it-IT" sz="8800" b="1" dirty="0">
                <a:solidFill>
                  <a:schemeClr val="lt1"/>
                </a:solidFill>
                <a:latin typeface="Helvetica Neue"/>
                <a:ea typeface="Helvetica Neue"/>
                <a:cs typeface="Helvetica Neue"/>
                <a:sym typeface="Helvetica Neue"/>
              </a:rPr>
              <a:t>RESURSE SUPLIMENTARE ȘI MATERIALE DE STUDIU</a:t>
            </a:r>
            <a:endParaRPr sz="6600" b="1" i="0" u="none" strike="noStrike" cap="none" dirty="0">
              <a:solidFill>
                <a:srgbClr val="00AEEF"/>
              </a:solidFill>
              <a:latin typeface="Helvetica Neue"/>
              <a:ea typeface="Helvetica Neue"/>
              <a:cs typeface="Helvetica Neue"/>
              <a:sym typeface="Helvetica Neue"/>
            </a:endParaRPr>
          </a:p>
        </p:txBody>
      </p:sp>
      <p:sp>
        <p:nvSpPr>
          <p:cNvPr id="228" name="Google Shape;228;g10c4d38af33_0_27"/>
          <p:cNvSpPr txBox="1"/>
          <p:nvPr/>
        </p:nvSpPr>
        <p:spPr>
          <a:xfrm>
            <a:off x="4298357" y="5545392"/>
            <a:ext cx="3595200" cy="522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ct val="228571"/>
              <a:buFont typeface="Helvetica Neue"/>
              <a:buNone/>
            </a:pP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a:solidFill>
                <a:srgbClr val="00AEEF"/>
              </a:solidFill>
              <a:latin typeface="Helvetica Neue"/>
              <a:ea typeface="Helvetica Neue"/>
              <a:cs typeface="Helvetica Neue"/>
              <a:sym typeface="Helvetica Neue"/>
            </a:endParaRPr>
          </a:p>
        </p:txBody>
      </p:sp>
      <p:sp>
        <p:nvSpPr>
          <p:cNvPr id="229" name="Google Shape;229;g10c4d38af33_0_27"/>
          <p:cNvSpPr txBox="1"/>
          <p:nvPr/>
        </p:nvSpPr>
        <p:spPr>
          <a:xfrm>
            <a:off x="377150" y="2415250"/>
            <a:ext cx="11618100" cy="29854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dirty="0"/>
          </a:p>
          <a:p>
            <a:pPr marL="457200" marR="0" lvl="0" indent="-317500" algn="l" rtl="0">
              <a:lnSpc>
                <a:spcPct val="100000"/>
              </a:lnSpc>
              <a:spcBef>
                <a:spcPts val="0"/>
              </a:spcBef>
              <a:spcAft>
                <a:spcPts val="0"/>
              </a:spcAft>
              <a:buSzPts val="1400"/>
              <a:buChar char="●"/>
            </a:pPr>
            <a:r>
              <a:rPr lang="es-ES" dirty="0" err="1"/>
              <a:t>The</a:t>
            </a:r>
            <a:r>
              <a:rPr lang="es-ES" dirty="0"/>
              <a:t> </a:t>
            </a:r>
            <a:r>
              <a:rPr lang="es-ES" dirty="0" err="1"/>
              <a:t>power</a:t>
            </a:r>
            <a:r>
              <a:rPr lang="es-ES" dirty="0"/>
              <a:t> of inclusive </a:t>
            </a:r>
            <a:r>
              <a:rPr lang="es-ES" dirty="0" err="1"/>
              <a:t>education</a:t>
            </a:r>
            <a:r>
              <a:rPr lang="es-ES" dirty="0"/>
              <a:t> | </a:t>
            </a:r>
            <a:r>
              <a:rPr lang="es-ES" dirty="0" err="1"/>
              <a:t>Ilene</a:t>
            </a:r>
            <a:r>
              <a:rPr lang="es-ES" dirty="0"/>
              <a:t> Schwartz | </a:t>
            </a:r>
            <a:r>
              <a:rPr lang="es-ES" dirty="0" err="1"/>
              <a:t>TEDxEastsidePrep</a:t>
            </a:r>
            <a:r>
              <a:rPr lang="es-ES" dirty="0"/>
              <a:t> </a:t>
            </a:r>
            <a:r>
              <a:rPr lang="es-ES" u="sng" dirty="0">
                <a:solidFill>
                  <a:schemeClr val="hlink"/>
                </a:solidFill>
                <a:hlinkClick r:id="rId3"/>
              </a:rPr>
              <a:t>https://www.youtube.com/watch?v=ZIPsPRaZP6M</a:t>
            </a:r>
            <a:endParaRPr dirty="0"/>
          </a:p>
          <a:p>
            <a:pPr marL="457200" marR="0" lvl="0" indent="-317500" algn="l" rtl="0">
              <a:lnSpc>
                <a:spcPct val="100000"/>
              </a:lnSpc>
              <a:spcBef>
                <a:spcPts val="0"/>
              </a:spcBef>
              <a:spcAft>
                <a:spcPts val="0"/>
              </a:spcAft>
              <a:buSzPts val="1400"/>
              <a:buChar char="●"/>
            </a:pPr>
            <a:r>
              <a:rPr lang="es-ES" dirty="0"/>
              <a:t>UNESCO </a:t>
            </a:r>
            <a:r>
              <a:rPr lang="es-ES" dirty="0" err="1"/>
              <a:t>Inclusion</a:t>
            </a:r>
            <a:r>
              <a:rPr lang="es-ES" dirty="0"/>
              <a:t> and </a:t>
            </a:r>
            <a:r>
              <a:rPr lang="es-ES" dirty="0" err="1"/>
              <a:t>Education</a:t>
            </a:r>
            <a:r>
              <a:rPr lang="es-ES" dirty="0"/>
              <a:t> 2020 </a:t>
            </a:r>
            <a:r>
              <a:rPr lang="es-ES" dirty="0" err="1"/>
              <a:t>report</a:t>
            </a:r>
            <a:r>
              <a:rPr lang="es-ES" dirty="0"/>
              <a:t> </a:t>
            </a:r>
            <a:r>
              <a:rPr lang="es-ES" u="sng" dirty="0">
                <a:solidFill>
                  <a:schemeClr val="hlink"/>
                </a:solidFill>
                <a:hlinkClick r:id="rId4"/>
              </a:rPr>
              <a:t>https://en.unesco.org/gem-report/report/2020/inclusion</a:t>
            </a:r>
            <a:r>
              <a:rPr lang="es-ES" dirty="0"/>
              <a:t> </a:t>
            </a:r>
            <a:endParaRPr dirty="0"/>
          </a:p>
          <a:p>
            <a:pPr marL="457200" marR="0" lvl="0" indent="-317500" algn="l" rtl="0">
              <a:lnSpc>
                <a:spcPct val="100000"/>
              </a:lnSpc>
              <a:spcBef>
                <a:spcPts val="0"/>
              </a:spcBef>
              <a:spcAft>
                <a:spcPts val="0"/>
              </a:spcAft>
              <a:buSzPts val="1400"/>
              <a:buChar char="●"/>
            </a:pPr>
            <a:r>
              <a:rPr lang="es-ES" dirty="0" err="1"/>
              <a:t>Index</a:t>
            </a:r>
            <a:r>
              <a:rPr lang="es-ES" dirty="0"/>
              <a:t> </a:t>
            </a:r>
            <a:r>
              <a:rPr lang="es-ES" dirty="0" err="1"/>
              <a:t>for</a:t>
            </a:r>
            <a:r>
              <a:rPr lang="es-ES" dirty="0"/>
              <a:t> </a:t>
            </a:r>
            <a:r>
              <a:rPr lang="es-ES" dirty="0" err="1"/>
              <a:t>Inclusion</a:t>
            </a:r>
            <a:r>
              <a:rPr lang="es-ES" dirty="0"/>
              <a:t> </a:t>
            </a:r>
            <a:r>
              <a:rPr lang="es-ES" u="sng" dirty="0">
                <a:solidFill>
                  <a:schemeClr val="hlink"/>
                </a:solidFill>
                <a:hlinkClick r:id="rId5"/>
              </a:rPr>
              <a:t>https://www.eenet.org.uk/resources/docs/Index%20English.pdf</a:t>
            </a:r>
            <a:r>
              <a:rPr lang="es-ES" dirty="0"/>
              <a:t> </a:t>
            </a:r>
            <a:endParaRPr dirty="0"/>
          </a:p>
          <a:p>
            <a:pPr marL="457200" marR="0" lvl="0" indent="-317500" algn="l" rtl="0">
              <a:lnSpc>
                <a:spcPct val="100000"/>
              </a:lnSpc>
              <a:spcBef>
                <a:spcPts val="0"/>
              </a:spcBef>
              <a:spcAft>
                <a:spcPts val="0"/>
              </a:spcAft>
              <a:buSzPts val="1400"/>
              <a:buChar char="●"/>
            </a:pPr>
            <a:r>
              <a:rPr lang="es-ES" dirty="0" err="1"/>
              <a:t>Reimagining</a:t>
            </a:r>
            <a:r>
              <a:rPr lang="es-ES" dirty="0"/>
              <a:t> </a:t>
            </a:r>
            <a:r>
              <a:rPr lang="es-ES" dirty="0" err="1"/>
              <a:t>Disability</a:t>
            </a:r>
            <a:r>
              <a:rPr lang="es-ES" dirty="0"/>
              <a:t> &amp; Inclusive </a:t>
            </a:r>
            <a:r>
              <a:rPr lang="es-ES" dirty="0" err="1"/>
              <a:t>Education</a:t>
            </a:r>
            <a:r>
              <a:rPr lang="es-ES" dirty="0"/>
              <a:t> | </a:t>
            </a:r>
            <a:r>
              <a:rPr lang="es-ES" dirty="0" err="1"/>
              <a:t>Jan</a:t>
            </a:r>
            <a:r>
              <a:rPr lang="es-ES" dirty="0"/>
              <a:t> Wilson | </a:t>
            </a:r>
            <a:r>
              <a:rPr lang="es-ES" dirty="0" err="1"/>
              <a:t>TEDxUniversityofTulsa</a:t>
            </a:r>
            <a:r>
              <a:rPr lang="es-ES" dirty="0"/>
              <a:t> </a:t>
            </a:r>
            <a:r>
              <a:rPr lang="es-ES" u="sng" dirty="0">
                <a:solidFill>
                  <a:schemeClr val="hlink"/>
                </a:solidFill>
                <a:hlinkClick r:id="rId6"/>
              </a:rPr>
              <a:t>https://www.youtube.com/watch?v=CtRY_1mZWWg</a:t>
            </a:r>
            <a:r>
              <a:rPr lang="es-ES" dirty="0"/>
              <a:t> </a:t>
            </a:r>
            <a:endParaRPr dirty="0"/>
          </a:p>
          <a:p>
            <a:pPr marL="457200" marR="0" lvl="0" indent="-317500" algn="l" rtl="0">
              <a:lnSpc>
                <a:spcPct val="100000"/>
              </a:lnSpc>
              <a:spcBef>
                <a:spcPts val="0"/>
              </a:spcBef>
              <a:spcAft>
                <a:spcPts val="0"/>
              </a:spcAft>
              <a:buSzPts val="1400"/>
              <a:buChar char="●"/>
            </a:pPr>
            <a:r>
              <a:rPr lang="es-ES" dirty="0" err="1"/>
              <a:t>Rethinking</a:t>
            </a:r>
            <a:r>
              <a:rPr lang="es-ES" dirty="0"/>
              <a:t> </a:t>
            </a:r>
            <a:r>
              <a:rPr lang="es-ES" dirty="0" err="1"/>
              <a:t>Challenging</a:t>
            </a:r>
            <a:r>
              <a:rPr lang="es-ES" dirty="0"/>
              <a:t> </a:t>
            </a:r>
            <a:r>
              <a:rPr lang="es-ES" dirty="0" err="1"/>
              <a:t>Kids-Where</a:t>
            </a:r>
            <a:r>
              <a:rPr lang="es-ES" dirty="0"/>
              <a:t> </a:t>
            </a:r>
            <a:r>
              <a:rPr lang="es-ES" dirty="0" err="1"/>
              <a:t>There's</a:t>
            </a:r>
            <a:r>
              <a:rPr lang="es-ES" dirty="0"/>
              <a:t> a </a:t>
            </a:r>
            <a:r>
              <a:rPr lang="es-ES" dirty="0" err="1"/>
              <a:t>Skill</a:t>
            </a:r>
            <a:r>
              <a:rPr lang="es-ES" dirty="0"/>
              <a:t> </a:t>
            </a:r>
            <a:r>
              <a:rPr lang="es-ES" dirty="0" err="1"/>
              <a:t>There's</a:t>
            </a:r>
            <a:r>
              <a:rPr lang="es-ES" dirty="0"/>
              <a:t> a </a:t>
            </a:r>
            <a:r>
              <a:rPr lang="es-ES" dirty="0" err="1"/>
              <a:t>Way</a:t>
            </a:r>
            <a:r>
              <a:rPr lang="es-ES" dirty="0"/>
              <a:t> | J. Stuart </a:t>
            </a:r>
            <a:r>
              <a:rPr lang="es-ES" dirty="0" err="1"/>
              <a:t>Ablon</a:t>
            </a:r>
            <a:r>
              <a:rPr lang="es-ES" dirty="0"/>
              <a:t> | </a:t>
            </a:r>
            <a:r>
              <a:rPr lang="es-ES" dirty="0" err="1"/>
              <a:t>TEDxBeaconStreet</a:t>
            </a:r>
            <a:r>
              <a:rPr lang="es-ES" dirty="0"/>
              <a:t> </a:t>
            </a:r>
            <a:r>
              <a:rPr lang="es-ES" u="sng" dirty="0">
                <a:solidFill>
                  <a:schemeClr val="hlink"/>
                </a:solidFill>
                <a:hlinkClick r:id="rId7"/>
              </a:rPr>
              <a:t>https://www.youtube.com/watch?v=zuoPZkFcLVs</a:t>
            </a:r>
            <a:r>
              <a:rPr lang="es-ES" dirty="0"/>
              <a:t> </a:t>
            </a:r>
            <a:endParaRPr dirty="0"/>
          </a:p>
          <a:p>
            <a:pPr marL="457200" marR="0" lvl="0" indent="-317500" algn="l" rtl="0">
              <a:lnSpc>
                <a:spcPct val="100000"/>
              </a:lnSpc>
              <a:spcBef>
                <a:spcPts val="0"/>
              </a:spcBef>
              <a:spcAft>
                <a:spcPts val="0"/>
              </a:spcAft>
              <a:buSzPts val="1400"/>
              <a:buChar char="●"/>
            </a:pPr>
            <a:r>
              <a:rPr lang="es-ES" dirty="0" err="1"/>
              <a:t>Why</a:t>
            </a:r>
            <a:r>
              <a:rPr lang="es-ES" dirty="0"/>
              <a:t> </a:t>
            </a:r>
            <a:r>
              <a:rPr lang="es-ES" dirty="0" err="1"/>
              <a:t>We</a:t>
            </a:r>
            <a:r>
              <a:rPr lang="es-ES" dirty="0"/>
              <a:t> </a:t>
            </a:r>
            <a:r>
              <a:rPr lang="es-ES" dirty="0" err="1"/>
              <a:t>Need</a:t>
            </a:r>
            <a:r>
              <a:rPr lang="es-ES" dirty="0"/>
              <a:t> Universal </a:t>
            </a:r>
            <a:r>
              <a:rPr lang="es-ES" dirty="0" err="1"/>
              <a:t>Design</a:t>
            </a:r>
            <a:r>
              <a:rPr lang="es-ES" dirty="0"/>
              <a:t> | Michael </a:t>
            </a:r>
            <a:r>
              <a:rPr lang="es-ES" dirty="0" err="1"/>
              <a:t>Nesmith</a:t>
            </a:r>
            <a:r>
              <a:rPr lang="es-ES" dirty="0"/>
              <a:t> | </a:t>
            </a:r>
            <a:r>
              <a:rPr lang="es-ES" dirty="0" err="1"/>
              <a:t>TEDxBoulder</a:t>
            </a:r>
            <a:r>
              <a:rPr lang="es-ES" dirty="0"/>
              <a:t> </a:t>
            </a:r>
            <a:r>
              <a:rPr lang="es-ES" u="sng" dirty="0">
                <a:solidFill>
                  <a:schemeClr val="hlink"/>
                </a:solidFill>
                <a:hlinkClick r:id="rId8"/>
              </a:rPr>
              <a:t>https://www.youtube.com/watch?v=bVdPNWMGyZY</a:t>
            </a:r>
            <a:r>
              <a:rPr lang="es-ES" dirty="0"/>
              <a:t> </a:t>
            </a:r>
            <a:endParaRPr dirty="0"/>
          </a:p>
          <a:p>
            <a:pPr marL="457200" lvl="0" indent="-317500" algn="l" rtl="0">
              <a:spcBef>
                <a:spcPts val="0"/>
              </a:spcBef>
              <a:spcAft>
                <a:spcPts val="0"/>
              </a:spcAft>
              <a:buClr>
                <a:schemeClr val="dk1"/>
              </a:buClr>
              <a:buSzPts val="1400"/>
              <a:buChar char="●"/>
            </a:pPr>
            <a:r>
              <a:rPr lang="ro-RO" dirty="0" smtClean="0">
                <a:solidFill>
                  <a:schemeClr val="dk1"/>
                </a:solidFill>
              </a:rPr>
              <a:t>Capitolul 9 din Materialul Metodologic</a:t>
            </a:r>
          </a:p>
          <a:p>
            <a:pPr marL="457200" lvl="0" indent="-317500" algn="l" rtl="0">
              <a:spcBef>
                <a:spcPts val="0"/>
              </a:spcBef>
              <a:spcAft>
                <a:spcPts val="0"/>
              </a:spcAft>
              <a:buClr>
                <a:schemeClr val="dk1"/>
              </a:buClr>
              <a:buSzPts val="1400"/>
              <a:buChar char="●"/>
            </a:pPr>
            <a:r>
              <a:rPr lang="es-ES" dirty="0" err="1" smtClean="0">
                <a:solidFill>
                  <a:schemeClr val="dk1"/>
                </a:solidFill>
              </a:rPr>
              <a:t>Ghidul</a:t>
            </a:r>
            <a:r>
              <a:rPr lang="es-ES" dirty="0" smtClean="0">
                <a:solidFill>
                  <a:schemeClr val="dk1"/>
                </a:solidFill>
              </a:rPr>
              <a:t> </a:t>
            </a:r>
            <a:r>
              <a:rPr lang="es-ES" dirty="0" err="1" smtClean="0">
                <a:solidFill>
                  <a:schemeClr val="dk1"/>
                </a:solidFill>
              </a:rPr>
              <a:t>InCrea</a:t>
            </a:r>
            <a:endParaRPr lang="ro-RO" dirty="0" smtClean="0">
              <a:solidFill>
                <a:schemeClr val="dk1"/>
              </a:solidFill>
            </a:endParaRPr>
          </a:p>
          <a:p>
            <a:pPr marL="457200" lvl="0" indent="-317500" algn="l" rtl="0">
              <a:spcBef>
                <a:spcPts val="0"/>
              </a:spcBef>
              <a:spcAft>
                <a:spcPts val="0"/>
              </a:spcAft>
              <a:buClr>
                <a:schemeClr val="dk1"/>
              </a:buClr>
              <a:buSzPts val="1400"/>
              <a:buChar char="●"/>
            </a:pPr>
            <a:r>
              <a:rPr lang="es-ES" b="1" dirty="0" err="1" smtClean="0">
                <a:solidFill>
                  <a:schemeClr val="dk1"/>
                </a:solidFill>
              </a:rPr>
              <a:t>Activitate</a:t>
            </a:r>
            <a:r>
              <a:rPr lang="es-ES" b="1" dirty="0" smtClean="0">
                <a:solidFill>
                  <a:schemeClr val="dk1"/>
                </a:solidFill>
              </a:rPr>
              <a:t> de </a:t>
            </a:r>
            <a:r>
              <a:rPr lang="es-ES" b="1" dirty="0" err="1" smtClean="0">
                <a:solidFill>
                  <a:schemeClr val="dk1"/>
                </a:solidFill>
              </a:rPr>
              <a:t>reflecție</a:t>
            </a:r>
            <a:r>
              <a:rPr lang="es-ES" b="1" dirty="0" smtClean="0">
                <a:solidFill>
                  <a:schemeClr val="dk1"/>
                </a:solidFill>
              </a:rPr>
              <a:t>: </a:t>
            </a:r>
            <a:r>
              <a:rPr lang="es-ES" dirty="0" err="1" smtClean="0">
                <a:solidFill>
                  <a:schemeClr val="dk1"/>
                </a:solidFill>
              </a:rPr>
              <a:t>Gândiți-vă</a:t>
            </a:r>
            <a:r>
              <a:rPr lang="es-ES" dirty="0" smtClean="0">
                <a:solidFill>
                  <a:schemeClr val="dk1"/>
                </a:solidFill>
              </a:rPr>
              <a:t> la sala de </a:t>
            </a:r>
            <a:r>
              <a:rPr lang="es-ES" dirty="0" err="1" smtClean="0">
                <a:solidFill>
                  <a:schemeClr val="dk1"/>
                </a:solidFill>
              </a:rPr>
              <a:t>clasă</a:t>
            </a:r>
            <a:r>
              <a:rPr lang="es-ES" dirty="0" smtClean="0">
                <a:solidFill>
                  <a:schemeClr val="dk1"/>
                </a:solidFill>
              </a:rPr>
              <a:t> </a:t>
            </a:r>
            <a:r>
              <a:rPr lang="es-ES" dirty="0" err="1" smtClean="0">
                <a:solidFill>
                  <a:schemeClr val="dk1"/>
                </a:solidFill>
              </a:rPr>
              <a:t>și</a:t>
            </a:r>
            <a:r>
              <a:rPr lang="es-ES" dirty="0" smtClean="0">
                <a:solidFill>
                  <a:schemeClr val="dk1"/>
                </a:solidFill>
              </a:rPr>
              <a:t> la </a:t>
            </a:r>
            <a:r>
              <a:rPr lang="es-ES" dirty="0" err="1" smtClean="0">
                <a:solidFill>
                  <a:schemeClr val="dk1"/>
                </a:solidFill>
              </a:rPr>
              <a:t>cursanții</a:t>
            </a:r>
            <a:r>
              <a:rPr lang="es-ES" dirty="0" smtClean="0">
                <a:solidFill>
                  <a:schemeClr val="dk1"/>
                </a:solidFill>
              </a:rPr>
              <a:t> </a:t>
            </a:r>
            <a:r>
              <a:rPr lang="es-ES" dirty="0" err="1" smtClean="0">
                <a:solidFill>
                  <a:schemeClr val="dk1"/>
                </a:solidFill>
              </a:rPr>
              <a:t>dumneavoastră</a:t>
            </a:r>
            <a:r>
              <a:rPr lang="es-ES" dirty="0" smtClean="0">
                <a:solidFill>
                  <a:schemeClr val="dk1"/>
                </a:solidFill>
              </a:rPr>
              <a:t>. Ce </a:t>
            </a:r>
            <a:r>
              <a:rPr lang="es-ES" dirty="0" err="1" smtClean="0">
                <a:solidFill>
                  <a:schemeClr val="dk1"/>
                </a:solidFill>
              </a:rPr>
              <a:t>fac</a:t>
            </a:r>
            <a:r>
              <a:rPr lang="ro-RO" dirty="0" smtClean="0">
                <a:solidFill>
                  <a:schemeClr val="dk1"/>
                </a:solidFill>
              </a:rPr>
              <a:t>eți</a:t>
            </a:r>
            <a:r>
              <a:rPr lang="es-ES" dirty="0" smtClean="0">
                <a:solidFill>
                  <a:schemeClr val="dk1"/>
                </a:solidFill>
              </a:rPr>
              <a:t> deja </a:t>
            </a:r>
            <a:r>
              <a:rPr lang="es-ES" dirty="0" err="1" smtClean="0">
                <a:solidFill>
                  <a:schemeClr val="dk1"/>
                </a:solidFill>
              </a:rPr>
              <a:t>pentru</a:t>
            </a:r>
            <a:r>
              <a:rPr lang="es-ES" dirty="0" smtClean="0">
                <a:solidFill>
                  <a:schemeClr val="dk1"/>
                </a:solidFill>
              </a:rPr>
              <a:t> a </a:t>
            </a:r>
            <a:r>
              <a:rPr lang="es-ES" dirty="0" err="1" smtClean="0">
                <a:solidFill>
                  <a:schemeClr val="dk1"/>
                </a:solidFill>
              </a:rPr>
              <a:t>face</a:t>
            </a:r>
            <a:r>
              <a:rPr lang="es-ES" dirty="0" smtClean="0">
                <a:solidFill>
                  <a:schemeClr val="dk1"/>
                </a:solidFill>
              </a:rPr>
              <a:t> sala de </a:t>
            </a:r>
            <a:r>
              <a:rPr lang="es-ES" dirty="0" err="1" smtClean="0">
                <a:solidFill>
                  <a:schemeClr val="dk1"/>
                </a:solidFill>
              </a:rPr>
              <a:t>clasă</a:t>
            </a:r>
            <a:r>
              <a:rPr lang="es-ES" dirty="0" smtClean="0">
                <a:solidFill>
                  <a:schemeClr val="dk1"/>
                </a:solidFill>
              </a:rPr>
              <a:t> </a:t>
            </a:r>
            <a:r>
              <a:rPr lang="es-ES" dirty="0" err="1" smtClean="0">
                <a:solidFill>
                  <a:schemeClr val="dk1"/>
                </a:solidFill>
              </a:rPr>
              <a:t>incluzivă</a:t>
            </a:r>
            <a:r>
              <a:rPr lang="es-ES" dirty="0" smtClean="0">
                <a:solidFill>
                  <a:schemeClr val="dk1"/>
                </a:solidFill>
              </a:rPr>
              <a:t>? Ce </a:t>
            </a:r>
            <a:r>
              <a:rPr lang="es-ES" dirty="0" err="1" smtClean="0">
                <a:solidFill>
                  <a:schemeClr val="dk1"/>
                </a:solidFill>
              </a:rPr>
              <a:t>altceva</a:t>
            </a:r>
            <a:r>
              <a:rPr lang="es-ES" dirty="0" smtClean="0">
                <a:solidFill>
                  <a:schemeClr val="dk1"/>
                </a:solidFill>
              </a:rPr>
              <a:t> a</a:t>
            </a:r>
            <a:r>
              <a:rPr lang="ro-RO" dirty="0" smtClean="0">
                <a:solidFill>
                  <a:schemeClr val="dk1"/>
                </a:solidFill>
              </a:rPr>
              <a:t>ți</a:t>
            </a:r>
            <a:r>
              <a:rPr lang="es-ES" dirty="0" smtClean="0">
                <a:solidFill>
                  <a:schemeClr val="dk1"/>
                </a:solidFill>
              </a:rPr>
              <a:t> putea </a:t>
            </a:r>
            <a:r>
              <a:rPr lang="es-ES" dirty="0" err="1" smtClean="0">
                <a:solidFill>
                  <a:schemeClr val="dk1"/>
                </a:solidFill>
              </a:rPr>
              <a:t>face</a:t>
            </a:r>
            <a:r>
              <a:rPr lang="es-ES" dirty="0" smtClean="0">
                <a:solidFill>
                  <a:schemeClr val="dk1"/>
                </a:solidFill>
              </a:rPr>
              <a:t> </a:t>
            </a:r>
            <a:r>
              <a:rPr lang="es-ES" dirty="0" err="1" smtClean="0">
                <a:solidFill>
                  <a:schemeClr val="dk1"/>
                </a:solidFill>
              </a:rPr>
              <a:t>pentru</a:t>
            </a:r>
            <a:r>
              <a:rPr lang="es-ES" dirty="0" smtClean="0">
                <a:solidFill>
                  <a:schemeClr val="dk1"/>
                </a:solidFill>
              </a:rPr>
              <a:t> a</a:t>
            </a:r>
            <a:r>
              <a:rPr lang="ro-RO" dirty="0" smtClean="0">
                <a:solidFill>
                  <a:schemeClr val="dk1"/>
                </a:solidFill>
              </a:rPr>
              <a:t> o </a:t>
            </a:r>
            <a:r>
              <a:rPr lang="es-ES" dirty="0" err="1" smtClean="0">
                <a:solidFill>
                  <a:schemeClr val="dk1"/>
                </a:solidFill>
              </a:rPr>
              <a:t>face</a:t>
            </a:r>
            <a:r>
              <a:rPr lang="es-ES" dirty="0" smtClean="0">
                <a:solidFill>
                  <a:schemeClr val="dk1"/>
                </a:solidFill>
              </a:rPr>
              <a:t> </a:t>
            </a:r>
            <a:r>
              <a:rPr lang="es-ES" dirty="0" err="1" smtClean="0">
                <a:solidFill>
                  <a:schemeClr val="dk1"/>
                </a:solidFill>
              </a:rPr>
              <a:t>mai</a:t>
            </a:r>
            <a:r>
              <a:rPr lang="es-ES" dirty="0" smtClean="0">
                <a:solidFill>
                  <a:schemeClr val="dk1"/>
                </a:solidFill>
              </a:rPr>
              <a:t> </a:t>
            </a:r>
            <a:r>
              <a:rPr lang="es-ES" dirty="0" err="1" smtClean="0">
                <a:solidFill>
                  <a:schemeClr val="dk1"/>
                </a:solidFill>
              </a:rPr>
              <a:t>incluziv</a:t>
            </a:r>
            <a:r>
              <a:rPr lang="ro-RO" dirty="0" smtClean="0">
                <a:solidFill>
                  <a:schemeClr val="dk1"/>
                </a:solidFill>
              </a:rPr>
              <a:t>ă</a:t>
            </a:r>
            <a:r>
              <a:rPr lang="es-ES" dirty="0" smtClean="0">
                <a:solidFill>
                  <a:schemeClr val="dk1"/>
                </a:solidFill>
              </a:rPr>
              <a:t>?</a:t>
            </a:r>
            <a:endParaRPr dirty="0">
              <a:solidFill>
                <a:schemeClr val="dk1"/>
              </a:solidFill>
            </a:endParaRPr>
          </a:p>
          <a:p>
            <a:pPr marL="457200" lvl="0" indent="-317500">
              <a:buClr>
                <a:schemeClr val="dk1"/>
              </a:buClr>
              <a:buSzPts val="1400"/>
              <a:buChar char="●"/>
            </a:pPr>
            <a:r>
              <a:rPr lang="es-ES" b="1" dirty="0" err="1">
                <a:solidFill>
                  <a:schemeClr val="dk1"/>
                </a:solidFill>
              </a:rPr>
              <a:t>Activitate</a:t>
            </a:r>
            <a:r>
              <a:rPr lang="es-ES" b="1" dirty="0">
                <a:solidFill>
                  <a:schemeClr val="dk1"/>
                </a:solidFill>
              </a:rPr>
              <a:t> de </a:t>
            </a:r>
            <a:r>
              <a:rPr lang="es-ES" b="1" dirty="0" err="1" smtClean="0">
                <a:solidFill>
                  <a:schemeClr val="dk1"/>
                </a:solidFill>
              </a:rPr>
              <a:t>reflecție</a:t>
            </a:r>
            <a:r>
              <a:rPr lang="es-ES" b="1" dirty="0" smtClean="0">
                <a:solidFill>
                  <a:schemeClr val="dk1"/>
                </a:solidFill>
              </a:rPr>
              <a:t>: </a:t>
            </a:r>
            <a:r>
              <a:rPr lang="es-ES" dirty="0" err="1" smtClean="0">
                <a:solidFill>
                  <a:schemeClr val="dk1"/>
                </a:solidFill>
              </a:rPr>
              <a:t>Revizuiți-vă</a:t>
            </a:r>
            <a:r>
              <a:rPr lang="es-ES" dirty="0" smtClean="0">
                <a:solidFill>
                  <a:schemeClr val="dk1"/>
                </a:solidFill>
              </a:rPr>
              <a:t> </a:t>
            </a:r>
            <a:r>
              <a:rPr lang="es-ES" dirty="0" err="1" smtClean="0">
                <a:solidFill>
                  <a:schemeClr val="dk1"/>
                </a:solidFill>
              </a:rPr>
              <a:t>evaluarea</a:t>
            </a:r>
            <a:r>
              <a:rPr lang="es-ES" dirty="0" smtClean="0">
                <a:solidFill>
                  <a:schemeClr val="dk1"/>
                </a:solidFill>
              </a:rPr>
              <a:t> </a:t>
            </a:r>
            <a:r>
              <a:rPr lang="es-ES" dirty="0" err="1" smtClean="0">
                <a:solidFill>
                  <a:schemeClr val="dk1"/>
                </a:solidFill>
              </a:rPr>
              <a:t>nevoilor</a:t>
            </a:r>
            <a:r>
              <a:rPr lang="es-ES" dirty="0" smtClean="0">
                <a:solidFill>
                  <a:schemeClr val="dk1"/>
                </a:solidFill>
              </a:rPr>
              <a:t> </a:t>
            </a:r>
            <a:r>
              <a:rPr lang="es-ES" dirty="0" err="1" smtClean="0">
                <a:solidFill>
                  <a:schemeClr val="dk1"/>
                </a:solidFill>
              </a:rPr>
              <a:t>și</a:t>
            </a:r>
            <a:r>
              <a:rPr lang="es-ES" dirty="0" smtClean="0">
                <a:solidFill>
                  <a:schemeClr val="dk1"/>
                </a:solidFill>
              </a:rPr>
              <a:t> </a:t>
            </a:r>
            <a:r>
              <a:rPr lang="es-ES" dirty="0" err="1" smtClean="0">
                <a:solidFill>
                  <a:schemeClr val="dk1"/>
                </a:solidFill>
              </a:rPr>
              <a:t>luați</a:t>
            </a:r>
            <a:r>
              <a:rPr lang="es-ES" dirty="0" smtClean="0">
                <a:solidFill>
                  <a:schemeClr val="dk1"/>
                </a:solidFill>
              </a:rPr>
              <a:t> </a:t>
            </a:r>
            <a:r>
              <a:rPr lang="es-ES" dirty="0" err="1" smtClean="0">
                <a:solidFill>
                  <a:schemeClr val="dk1"/>
                </a:solidFill>
              </a:rPr>
              <a:t>în</a:t>
            </a:r>
            <a:r>
              <a:rPr lang="es-ES" dirty="0" smtClean="0">
                <a:solidFill>
                  <a:schemeClr val="dk1"/>
                </a:solidFill>
              </a:rPr>
              <a:t> considerare </a:t>
            </a:r>
            <a:r>
              <a:rPr lang="es-ES" dirty="0" err="1" smtClean="0">
                <a:solidFill>
                  <a:schemeClr val="dk1"/>
                </a:solidFill>
              </a:rPr>
              <a:t>beneficiile</a:t>
            </a:r>
            <a:r>
              <a:rPr lang="es-ES" dirty="0" smtClean="0">
                <a:solidFill>
                  <a:schemeClr val="dk1"/>
                </a:solidFill>
              </a:rPr>
              <a:t> </a:t>
            </a:r>
            <a:r>
              <a:rPr lang="es-ES" dirty="0" err="1" smtClean="0">
                <a:solidFill>
                  <a:schemeClr val="dk1"/>
                </a:solidFill>
              </a:rPr>
              <a:t>acesteia</a:t>
            </a:r>
            <a:r>
              <a:rPr lang="es-ES" dirty="0" smtClean="0">
                <a:solidFill>
                  <a:schemeClr val="dk1"/>
                </a:solidFill>
              </a:rPr>
              <a:t> </a:t>
            </a:r>
            <a:r>
              <a:rPr lang="es-ES" dirty="0" err="1" smtClean="0">
                <a:solidFill>
                  <a:schemeClr val="dk1"/>
                </a:solidFill>
              </a:rPr>
              <a:t>pentru</a:t>
            </a:r>
            <a:r>
              <a:rPr lang="es-ES" dirty="0" smtClean="0">
                <a:solidFill>
                  <a:schemeClr val="dk1"/>
                </a:solidFill>
              </a:rPr>
              <a:t> </a:t>
            </a:r>
            <a:r>
              <a:rPr lang="es-ES" dirty="0" err="1" smtClean="0">
                <a:solidFill>
                  <a:schemeClr val="dk1"/>
                </a:solidFill>
              </a:rPr>
              <a:t>dumneavoastră</a:t>
            </a:r>
            <a:r>
              <a:rPr lang="es-ES" dirty="0" smtClean="0">
                <a:solidFill>
                  <a:schemeClr val="dk1"/>
                </a:solidFill>
              </a:rPr>
              <a:t> </a:t>
            </a:r>
            <a:r>
              <a:rPr lang="es-ES" dirty="0" err="1" smtClean="0">
                <a:solidFill>
                  <a:schemeClr val="dk1"/>
                </a:solidFill>
              </a:rPr>
              <a:t>și</a:t>
            </a:r>
            <a:r>
              <a:rPr lang="es-ES" dirty="0" smtClean="0">
                <a:solidFill>
                  <a:schemeClr val="dk1"/>
                </a:solidFill>
              </a:rPr>
              <a:t> </a:t>
            </a:r>
            <a:r>
              <a:rPr lang="es-ES" dirty="0" err="1" smtClean="0">
                <a:solidFill>
                  <a:schemeClr val="dk1"/>
                </a:solidFill>
              </a:rPr>
              <a:t>studenții</a:t>
            </a:r>
            <a:r>
              <a:rPr lang="es-ES" dirty="0" smtClean="0">
                <a:solidFill>
                  <a:schemeClr val="dk1"/>
                </a:solidFill>
              </a:rPr>
              <a:t> </a:t>
            </a:r>
            <a:r>
              <a:rPr lang="es-ES" dirty="0" err="1" smtClean="0">
                <a:solidFill>
                  <a:schemeClr val="dk1"/>
                </a:solidFill>
              </a:rPr>
              <a:t>dvs</a:t>
            </a:r>
            <a:r>
              <a:rPr lang="es-ES" dirty="0" smtClean="0">
                <a:solidFill>
                  <a:schemeClr val="dk1"/>
                </a:solidFill>
              </a:rPr>
              <a: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5" name="Google Shape;235;g10c4d38af33_0_17"/>
          <p:cNvPicPr preferRelativeResize="0"/>
          <p:nvPr/>
        </p:nvPicPr>
        <p:blipFill rotWithShape="1">
          <a:blip r:embed="rId3">
            <a:alphaModFix/>
          </a:blip>
          <a:srcRect/>
          <a:stretch/>
        </p:blipFill>
        <p:spPr>
          <a:xfrm>
            <a:off x="4117291" y="3198363"/>
            <a:ext cx="4445675" cy="2729625"/>
          </a:xfrm>
          <a:prstGeom prst="rect">
            <a:avLst/>
          </a:prstGeom>
          <a:noFill/>
          <a:ln>
            <a:noFill/>
          </a:ln>
        </p:spPr>
      </p:pic>
      <p:sp>
        <p:nvSpPr>
          <p:cNvPr id="4" name="Google Shape;56;p23"/>
          <p:cNvSpPr txBox="1"/>
          <p:nvPr/>
        </p:nvSpPr>
        <p:spPr>
          <a:xfrm>
            <a:off x="938231" y="2190972"/>
            <a:ext cx="10521600" cy="1007391"/>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ro-RO" sz="8800" b="1" i="0" u="none" strike="noStrike" cap="none" dirty="0" smtClean="0">
                <a:solidFill>
                  <a:schemeClr val="lt1"/>
                </a:solidFill>
                <a:latin typeface="+mj-lt"/>
                <a:ea typeface="Helvetica Neue"/>
                <a:cs typeface="Helvetica Neue"/>
                <a:sym typeface="Helvetica Neue"/>
              </a:rPr>
              <a:t>Vă mulțumim pentru atenția acordată</a:t>
            </a:r>
            <a:r>
              <a:rPr lang="es-ES" sz="8800" b="1" i="0" u="none" strike="noStrike" cap="none" dirty="0" smtClean="0">
                <a:solidFill>
                  <a:schemeClr val="lt1"/>
                </a:solidFill>
                <a:latin typeface="+mj-lt"/>
                <a:ea typeface="Helvetica Neue"/>
                <a:cs typeface="Helvetica Neue"/>
                <a:sym typeface="Helvetica Neue"/>
              </a:rPr>
              <a:t>!</a:t>
            </a:r>
            <a:endParaRPr sz="1400" b="0" i="0" u="none" strike="noStrike" cap="none" dirty="0">
              <a:solidFill>
                <a:srgbClr val="000000"/>
              </a:solidFill>
              <a:latin typeface="+mj-lt"/>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dirty="0">
              <a:solidFill>
                <a:srgbClr val="00AEEF"/>
              </a:solidFill>
              <a:latin typeface="+mj-lt"/>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370688" y="2689952"/>
            <a:ext cx="11450700" cy="3093114"/>
          </a:xfrm>
          <a:prstGeom prst="rect">
            <a:avLst/>
          </a:prstGeom>
          <a:noFill/>
          <a:ln>
            <a:noFill/>
          </a:ln>
        </p:spPr>
        <p:txBody>
          <a:bodyPr spcFirstLastPara="1" wrap="square" lIns="91425" tIns="45700" rIns="91425" bIns="45700" anchor="t" anchorCtr="0">
            <a:spAutoFit/>
          </a:bodyPr>
          <a:lstStyle/>
          <a:p>
            <a:pPr marL="457200" lvl="0" indent="-450850" algn="l" rtl="0">
              <a:spcBef>
                <a:spcPts val="0"/>
              </a:spcBef>
              <a:spcAft>
                <a:spcPts val="0"/>
              </a:spcAft>
              <a:buClr>
                <a:srgbClr val="EC7320"/>
              </a:buClr>
              <a:buSzPts val="3500"/>
              <a:buFont typeface="Helvetica Neue"/>
              <a:buChar char="❖"/>
            </a:pPr>
            <a:r>
              <a:rPr lang="es-ES" sz="2500" dirty="0" err="1" smtClean="0">
                <a:solidFill>
                  <a:schemeClr val="dk1"/>
                </a:solidFill>
                <a:latin typeface="Helvetica Neue"/>
                <a:ea typeface="Helvetica Neue"/>
                <a:cs typeface="Helvetica Neue"/>
                <a:sym typeface="Helvetica Neue"/>
              </a:rPr>
              <a:t>Descoper</a:t>
            </a:r>
            <a:r>
              <a:rPr lang="ro-RO" sz="2500" dirty="0" smtClean="0">
                <a:solidFill>
                  <a:schemeClr val="dk1"/>
                </a:solidFill>
                <a:latin typeface="Helvetica Neue"/>
                <a:ea typeface="Helvetica Neue"/>
                <a:cs typeface="Helvetica Neue"/>
                <a:sym typeface="Helvetica Neue"/>
              </a:rPr>
              <a:t>irea</a:t>
            </a:r>
            <a:r>
              <a:rPr lang="es-ES" sz="2500" dirty="0" smtClean="0">
                <a:solidFill>
                  <a:schemeClr val="dk1"/>
                </a:solidFill>
                <a:latin typeface="Helvetica Neue"/>
                <a:ea typeface="Helvetica Neue"/>
                <a:cs typeface="Helvetica Neue"/>
                <a:sym typeface="Helvetica Neue"/>
              </a:rPr>
              <a:t> </a:t>
            </a:r>
            <a:r>
              <a:rPr lang="es-ES" sz="2500" dirty="0" err="1" smtClean="0">
                <a:solidFill>
                  <a:schemeClr val="dk1"/>
                </a:solidFill>
                <a:latin typeface="Helvetica Neue"/>
                <a:ea typeface="Helvetica Neue"/>
                <a:cs typeface="Helvetica Neue"/>
                <a:sym typeface="Helvetica Neue"/>
              </a:rPr>
              <a:t>obiectivel</a:t>
            </a:r>
            <a:r>
              <a:rPr lang="ro-RO" sz="2500" dirty="0" smtClean="0">
                <a:solidFill>
                  <a:schemeClr val="dk1"/>
                </a:solidFill>
                <a:latin typeface="Helvetica Neue"/>
                <a:ea typeface="Helvetica Neue"/>
                <a:cs typeface="Helvetica Neue"/>
                <a:sym typeface="Helvetica Neue"/>
              </a:rPr>
              <a:t>or</a:t>
            </a:r>
            <a:r>
              <a:rPr lang="es-ES" sz="2500" dirty="0" smtClean="0">
                <a:solidFill>
                  <a:schemeClr val="dk1"/>
                </a:solidFill>
                <a:latin typeface="Helvetica Neue"/>
                <a:ea typeface="Helvetica Neue"/>
                <a:cs typeface="Helvetica Neue"/>
                <a:sym typeface="Helvetica Neue"/>
              </a:rPr>
              <a:t> </a:t>
            </a:r>
            <a:r>
              <a:rPr lang="ro-RO" sz="2500" dirty="0" smtClean="0">
                <a:solidFill>
                  <a:schemeClr val="dk1"/>
                </a:solidFill>
                <a:latin typeface="Helvetica Neue"/>
                <a:ea typeface="Helvetica Neue"/>
                <a:cs typeface="Helvetica Neue"/>
                <a:sym typeface="Helvetica Neue"/>
              </a:rPr>
              <a:t>C</a:t>
            </a:r>
            <a:r>
              <a:rPr lang="es-ES" sz="2500" dirty="0" err="1" smtClean="0">
                <a:solidFill>
                  <a:schemeClr val="dk1"/>
                </a:solidFill>
                <a:latin typeface="Helvetica Neue"/>
                <a:ea typeface="Helvetica Neue"/>
                <a:cs typeface="Helvetica Neue"/>
                <a:sym typeface="Helvetica Neue"/>
              </a:rPr>
              <a:t>urriculumului</a:t>
            </a:r>
            <a:r>
              <a:rPr lang="es-ES" sz="2500" dirty="0" smtClean="0">
                <a:solidFill>
                  <a:schemeClr val="dk1"/>
                </a:solidFill>
                <a:latin typeface="Helvetica Neue"/>
                <a:ea typeface="Helvetica Neue"/>
                <a:cs typeface="Helvetica Neue"/>
                <a:sym typeface="Helvetica Neue"/>
              </a:rPr>
              <a:t> </a:t>
            </a:r>
            <a:r>
              <a:rPr lang="es-ES" sz="2500" dirty="0" err="1" smtClean="0">
                <a:solidFill>
                  <a:schemeClr val="dk1"/>
                </a:solidFill>
                <a:latin typeface="Helvetica Neue"/>
                <a:ea typeface="Helvetica Neue"/>
                <a:cs typeface="Helvetica Neue"/>
                <a:sym typeface="Helvetica Neue"/>
              </a:rPr>
              <a:t>InCrea</a:t>
            </a:r>
            <a:r>
              <a:rPr lang="es-ES" sz="2500" dirty="0" smtClean="0">
                <a:solidFill>
                  <a:schemeClr val="dk1"/>
                </a:solidFill>
                <a:latin typeface="Helvetica Neue"/>
                <a:ea typeface="Helvetica Neue"/>
                <a:cs typeface="Helvetica Neue"/>
                <a:sym typeface="Helvetica Neue"/>
              </a:rPr>
              <a:t>+</a:t>
            </a:r>
            <a:endParaRPr lang="ro-RO" sz="2500" dirty="0" smtClean="0">
              <a:solidFill>
                <a:schemeClr val="dk1"/>
              </a:solidFill>
              <a:latin typeface="Helvetica Neue"/>
              <a:ea typeface="Helvetica Neue"/>
              <a:cs typeface="Helvetica Neue"/>
              <a:sym typeface="Helvetica Neue"/>
            </a:endParaRPr>
          </a:p>
          <a:p>
            <a:pPr marL="457200" lvl="0" indent="-450850" algn="l" rtl="0">
              <a:spcBef>
                <a:spcPts val="0"/>
              </a:spcBef>
              <a:spcAft>
                <a:spcPts val="0"/>
              </a:spcAft>
              <a:buClr>
                <a:srgbClr val="EC7320"/>
              </a:buClr>
              <a:buSzPts val="3500"/>
              <a:buFont typeface="Helvetica Neue"/>
              <a:buChar char="❖"/>
            </a:pPr>
            <a:r>
              <a:rPr lang="es-ES" sz="2500" dirty="0" err="1" smtClean="0">
                <a:latin typeface="Helvetica Neue"/>
                <a:ea typeface="Helvetica Neue"/>
                <a:cs typeface="Helvetica Neue"/>
                <a:sym typeface="Helvetica Neue"/>
              </a:rPr>
              <a:t>Identificarea</a:t>
            </a:r>
            <a:r>
              <a:rPr lang="es-ES" sz="2500" dirty="0" smtClean="0">
                <a:latin typeface="Helvetica Neue"/>
                <a:ea typeface="Helvetica Neue"/>
                <a:cs typeface="Helvetica Neue"/>
                <a:sym typeface="Helvetica Neue"/>
              </a:rPr>
              <a:t> </a:t>
            </a:r>
            <a:r>
              <a:rPr lang="es-ES" sz="2500" dirty="0" err="1" smtClean="0">
                <a:latin typeface="Helvetica Neue"/>
                <a:ea typeface="Helvetica Neue"/>
                <a:cs typeface="Helvetica Neue"/>
                <a:sym typeface="Helvetica Neue"/>
              </a:rPr>
              <a:t>alegerilor</a:t>
            </a:r>
            <a:r>
              <a:rPr lang="es-ES" sz="2500" dirty="0" smtClean="0">
                <a:latin typeface="Helvetica Neue"/>
                <a:ea typeface="Helvetica Neue"/>
                <a:cs typeface="Helvetica Neue"/>
                <a:sym typeface="Helvetica Neue"/>
              </a:rPr>
              <a:t> </a:t>
            </a:r>
            <a:r>
              <a:rPr lang="es-ES" sz="2500" dirty="0" err="1" smtClean="0">
                <a:latin typeface="Helvetica Neue"/>
                <a:ea typeface="Helvetica Neue"/>
                <a:cs typeface="Helvetica Neue"/>
                <a:sym typeface="Helvetica Neue"/>
              </a:rPr>
              <a:t>și</a:t>
            </a:r>
            <a:r>
              <a:rPr lang="es-ES" sz="2500" dirty="0" smtClean="0">
                <a:latin typeface="Helvetica Neue"/>
                <a:ea typeface="Helvetica Neue"/>
                <a:cs typeface="Helvetica Neue"/>
                <a:sym typeface="Helvetica Neue"/>
              </a:rPr>
              <a:t> </a:t>
            </a:r>
            <a:r>
              <a:rPr lang="es-ES" sz="2500" dirty="0" err="1" smtClean="0">
                <a:latin typeface="Helvetica Neue"/>
                <a:ea typeface="Helvetica Neue"/>
                <a:cs typeface="Helvetica Neue"/>
                <a:sym typeface="Helvetica Neue"/>
              </a:rPr>
              <a:t>fundamentelor</a:t>
            </a:r>
            <a:r>
              <a:rPr lang="es-ES" sz="2500" dirty="0" smtClean="0">
                <a:latin typeface="Helvetica Neue"/>
                <a:ea typeface="Helvetica Neue"/>
                <a:cs typeface="Helvetica Neue"/>
                <a:sym typeface="Helvetica Neue"/>
              </a:rPr>
              <a:t> </a:t>
            </a:r>
            <a:r>
              <a:rPr lang="es-ES" sz="2500" dirty="0" err="1" smtClean="0">
                <a:latin typeface="Helvetica Neue"/>
                <a:ea typeface="Helvetica Neue"/>
                <a:cs typeface="Helvetica Neue"/>
                <a:sym typeface="Helvetica Neue"/>
              </a:rPr>
              <a:t>curriculumului</a:t>
            </a:r>
            <a:endParaRPr lang="ro-RO" sz="2500" dirty="0" smtClean="0">
              <a:latin typeface="Helvetica Neue"/>
              <a:ea typeface="Helvetica Neue"/>
              <a:cs typeface="Helvetica Neue"/>
              <a:sym typeface="Helvetica Neue"/>
            </a:endParaRPr>
          </a:p>
          <a:p>
            <a:pPr marL="457200" lvl="0" indent="-450850" algn="l" rtl="0">
              <a:spcBef>
                <a:spcPts val="0"/>
              </a:spcBef>
              <a:spcAft>
                <a:spcPts val="0"/>
              </a:spcAft>
              <a:buClr>
                <a:srgbClr val="EC7320"/>
              </a:buClr>
              <a:buSzPts val="3500"/>
              <a:buFont typeface="Helvetica Neue"/>
              <a:buChar char="❖"/>
            </a:pPr>
            <a:r>
              <a:rPr lang="es-ES" sz="2500" dirty="0" err="1" smtClean="0">
                <a:latin typeface="Helvetica Neue"/>
                <a:ea typeface="Helvetica Neue"/>
                <a:cs typeface="Helvetica Neue"/>
                <a:sym typeface="Helvetica Neue"/>
              </a:rPr>
              <a:t>Înțelegerea</a:t>
            </a:r>
            <a:r>
              <a:rPr lang="es-ES" sz="2500" dirty="0" smtClean="0">
                <a:latin typeface="Helvetica Neue"/>
                <a:ea typeface="Helvetica Neue"/>
                <a:cs typeface="Helvetica Neue"/>
                <a:sym typeface="Helvetica Neue"/>
              </a:rPr>
              <a:t> </a:t>
            </a:r>
            <a:r>
              <a:rPr lang="es-ES" sz="2500" dirty="0" err="1" smtClean="0">
                <a:latin typeface="Helvetica Neue"/>
                <a:ea typeface="Helvetica Neue"/>
                <a:cs typeface="Helvetica Neue"/>
                <a:sym typeface="Helvetica Neue"/>
              </a:rPr>
              <a:t>structurii</a:t>
            </a:r>
            <a:r>
              <a:rPr lang="es-ES" sz="2500" dirty="0" smtClean="0">
                <a:latin typeface="Helvetica Neue"/>
                <a:ea typeface="Helvetica Neue"/>
                <a:cs typeface="Helvetica Neue"/>
                <a:sym typeface="Helvetica Neue"/>
              </a:rPr>
              <a:t> </a:t>
            </a:r>
            <a:r>
              <a:rPr lang="es-ES" sz="2500" dirty="0" err="1" smtClean="0">
                <a:latin typeface="Helvetica Neue"/>
                <a:ea typeface="Helvetica Neue"/>
                <a:cs typeface="Helvetica Neue"/>
                <a:sym typeface="Helvetica Neue"/>
              </a:rPr>
              <a:t>curriculumului</a:t>
            </a:r>
            <a:endParaRPr lang="ro-RO" sz="2500" dirty="0" smtClean="0">
              <a:latin typeface="Helvetica Neue"/>
              <a:ea typeface="Helvetica Neue"/>
              <a:cs typeface="Helvetica Neue"/>
              <a:sym typeface="Helvetica Neue"/>
            </a:endParaRPr>
          </a:p>
          <a:p>
            <a:pPr marL="457200" lvl="0" indent="-450850" algn="l" rtl="0">
              <a:spcBef>
                <a:spcPts val="0"/>
              </a:spcBef>
              <a:spcAft>
                <a:spcPts val="0"/>
              </a:spcAft>
              <a:buClr>
                <a:srgbClr val="EC7320"/>
              </a:buClr>
              <a:buSzPts val="3500"/>
              <a:buFont typeface="Helvetica Neue"/>
              <a:buChar char="❖"/>
            </a:pPr>
            <a:r>
              <a:rPr lang="es-ES" sz="2500" dirty="0" err="1" smtClean="0">
                <a:latin typeface="Helvetica Neue"/>
                <a:ea typeface="Helvetica Neue"/>
                <a:cs typeface="Helvetica Neue"/>
                <a:sym typeface="Helvetica Neue"/>
              </a:rPr>
              <a:t>Recunoaș</a:t>
            </a:r>
            <a:r>
              <a:rPr lang="ro-RO" sz="2500" dirty="0" smtClean="0">
                <a:latin typeface="Helvetica Neue"/>
                <a:ea typeface="Helvetica Neue"/>
                <a:cs typeface="Helvetica Neue"/>
                <a:sym typeface="Helvetica Neue"/>
              </a:rPr>
              <a:t>terea</a:t>
            </a:r>
            <a:r>
              <a:rPr lang="es-ES" sz="2500" dirty="0" smtClean="0">
                <a:latin typeface="Helvetica Neue"/>
                <a:ea typeface="Helvetica Neue"/>
                <a:cs typeface="Helvetica Neue"/>
                <a:sym typeface="Helvetica Neue"/>
              </a:rPr>
              <a:t> </a:t>
            </a:r>
            <a:r>
              <a:rPr lang="es-ES" sz="2500" dirty="0" err="1" smtClean="0">
                <a:latin typeface="Helvetica Neue"/>
                <a:ea typeface="Helvetica Neue"/>
                <a:cs typeface="Helvetica Neue"/>
                <a:sym typeface="Helvetica Neue"/>
              </a:rPr>
              <a:t>și</a:t>
            </a:r>
            <a:r>
              <a:rPr lang="es-ES" sz="2500" dirty="0" smtClean="0">
                <a:latin typeface="Helvetica Neue"/>
                <a:ea typeface="Helvetica Neue"/>
                <a:cs typeface="Helvetica Neue"/>
                <a:sym typeface="Helvetica Neue"/>
              </a:rPr>
              <a:t> discuta</a:t>
            </a:r>
            <a:r>
              <a:rPr lang="ro-RO" sz="2500" dirty="0" smtClean="0">
                <a:latin typeface="Helvetica Neue"/>
                <a:ea typeface="Helvetica Neue"/>
                <a:cs typeface="Helvetica Neue"/>
                <a:sym typeface="Helvetica Neue"/>
              </a:rPr>
              <a:t>rea diverselor</a:t>
            </a:r>
            <a:r>
              <a:rPr lang="es-ES" sz="2500" dirty="0" smtClean="0">
                <a:latin typeface="Helvetica Neue"/>
                <a:ea typeface="Helvetica Neue"/>
                <a:cs typeface="Helvetica Neue"/>
                <a:sym typeface="Helvetica Neue"/>
              </a:rPr>
              <a:t> </a:t>
            </a:r>
            <a:r>
              <a:rPr lang="es-ES" sz="2500" dirty="0" err="1" smtClean="0">
                <a:latin typeface="Helvetica Neue"/>
                <a:ea typeface="Helvetica Neue"/>
                <a:cs typeface="Helvetica Neue"/>
                <a:sym typeface="Helvetica Neue"/>
              </a:rPr>
              <a:t>modalități</a:t>
            </a:r>
            <a:r>
              <a:rPr lang="es-ES" sz="2500" dirty="0" smtClean="0">
                <a:latin typeface="Helvetica Neue"/>
                <a:ea typeface="Helvetica Neue"/>
                <a:cs typeface="Helvetica Neue"/>
                <a:sym typeface="Helvetica Neue"/>
              </a:rPr>
              <a:t> de a </a:t>
            </a:r>
            <a:r>
              <a:rPr lang="es-ES" sz="2500" dirty="0" err="1" smtClean="0">
                <a:latin typeface="Helvetica Neue"/>
                <a:ea typeface="Helvetica Neue"/>
                <a:cs typeface="Helvetica Neue"/>
                <a:sym typeface="Helvetica Neue"/>
              </a:rPr>
              <a:t>asigura</a:t>
            </a:r>
            <a:r>
              <a:rPr lang="es-ES" sz="2500" dirty="0" smtClean="0">
                <a:latin typeface="Helvetica Neue"/>
                <a:ea typeface="Helvetica Neue"/>
                <a:cs typeface="Helvetica Neue"/>
                <a:sym typeface="Helvetica Neue"/>
              </a:rPr>
              <a:t> </a:t>
            </a:r>
            <a:r>
              <a:rPr lang="es-ES" sz="2500" dirty="0" err="1" smtClean="0">
                <a:latin typeface="Helvetica Neue"/>
                <a:ea typeface="Helvetica Neue"/>
                <a:cs typeface="Helvetica Neue"/>
                <a:sym typeface="Helvetica Neue"/>
              </a:rPr>
              <a:t>incluziunea</a:t>
            </a:r>
            <a:r>
              <a:rPr lang="es-ES" sz="2500" dirty="0" smtClean="0">
                <a:latin typeface="Helvetica Neue"/>
                <a:ea typeface="Helvetica Neue"/>
                <a:cs typeface="Helvetica Neue"/>
                <a:sym typeface="Helvetica Neue"/>
              </a:rPr>
              <a:t> </a:t>
            </a:r>
            <a:r>
              <a:rPr lang="es-ES" sz="2500" dirty="0" err="1" smtClean="0">
                <a:latin typeface="Helvetica Neue"/>
                <a:ea typeface="Helvetica Neue"/>
                <a:cs typeface="Helvetica Neue"/>
                <a:sym typeface="Helvetica Neue"/>
              </a:rPr>
              <a:t>în</a:t>
            </a:r>
            <a:r>
              <a:rPr lang="es-ES" sz="2500" dirty="0" smtClean="0">
                <a:latin typeface="Helvetica Neue"/>
                <a:ea typeface="Helvetica Neue"/>
                <a:cs typeface="Helvetica Neue"/>
                <a:sym typeface="Helvetica Neue"/>
              </a:rPr>
              <a:t> sala de </a:t>
            </a:r>
            <a:r>
              <a:rPr lang="es-ES" sz="2500" dirty="0" err="1" smtClean="0">
                <a:latin typeface="Helvetica Neue"/>
                <a:ea typeface="Helvetica Neue"/>
                <a:cs typeface="Helvetica Neue"/>
                <a:sym typeface="Helvetica Neue"/>
              </a:rPr>
              <a:t>clasă</a:t>
            </a:r>
            <a:endParaRPr dirty="0"/>
          </a:p>
          <a:p>
            <a:pPr marL="0" marR="0" lvl="0" indent="0" algn="l" rtl="0">
              <a:lnSpc>
                <a:spcPct val="100000"/>
              </a:lnSpc>
              <a:spcBef>
                <a:spcPts val="0"/>
              </a:spcBef>
              <a:spcAft>
                <a:spcPts val="0"/>
              </a:spcAft>
              <a:buNone/>
            </a:pPr>
            <a:endParaRPr dirty="0"/>
          </a:p>
          <a:p>
            <a:pPr marL="342900" marR="0" lvl="0" indent="-165100" algn="l"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a:p>
            <a:pPr marL="342900" marR="0" lvl="0" indent="-165100" algn="l"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p:txBody>
      </p:sp>
      <p:sp>
        <p:nvSpPr>
          <p:cNvPr id="50" name="Google Shape;50;p3"/>
          <p:cNvSpPr txBox="1"/>
          <p:nvPr/>
        </p:nvSpPr>
        <p:spPr>
          <a:xfrm>
            <a:off x="761999" y="1917487"/>
            <a:ext cx="4219575" cy="61277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51" name="Google Shape;51;p3"/>
          <p:cNvSpPr txBox="1"/>
          <p:nvPr/>
        </p:nvSpPr>
        <p:spPr>
          <a:xfrm>
            <a:off x="2920011" y="469210"/>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s-ES" sz="4000" b="1" i="0" u="none" strike="noStrike" cap="none" dirty="0" err="1" smtClean="0">
                <a:solidFill>
                  <a:srgbClr val="00AEEF"/>
                </a:solidFill>
                <a:latin typeface="Helvetica Neue"/>
                <a:ea typeface="Helvetica Neue"/>
                <a:cs typeface="Helvetica Neue"/>
                <a:sym typeface="Helvetica Neue"/>
              </a:rPr>
              <a:t>Ob</a:t>
            </a:r>
            <a:r>
              <a:rPr lang="ro-RO" sz="4000" b="1" i="0" u="none" strike="noStrike" cap="none" dirty="0" smtClean="0">
                <a:solidFill>
                  <a:srgbClr val="00AEEF"/>
                </a:solidFill>
                <a:latin typeface="Helvetica Neue"/>
                <a:ea typeface="Helvetica Neue"/>
                <a:cs typeface="Helvetica Neue"/>
                <a:sym typeface="Helvetica Neue"/>
              </a:rPr>
              <a:t>iective</a:t>
            </a:r>
            <a:r>
              <a:rPr lang="es-ES" sz="4000" b="1" dirty="0" smtClean="0">
                <a:solidFill>
                  <a:srgbClr val="00AEEF"/>
                </a:solidFill>
                <a:latin typeface="Helvetica Neue"/>
                <a:ea typeface="Helvetica Neue"/>
                <a:cs typeface="Helvetica Neue"/>
                <a:sym typeface="Helvetica Neue"/>
              </a:rPr>
              <a:t> </a:t>
            </a:r>
            <a:endParaRPr sz="4000" b="1" i="0" u="none" strike="noStrike" cap="none" dirty="0">
              <a:solidFill>
                <a:srgbClr val="00AEE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1085746b30_0_6"/>
          <p:cNvSpPr txBox="1">
            <a:spLocks noGrp="1"/>
          </p:cNvSpPr>
          <p:nvPr>
            <p:ph type="body" idx="1"/>
          </p:nvPr>
        </p:nvSpPr>
        <p:spPr>
          <a:xfrm>
            <a:off x="2933474" y="468425"/>
            <a:ext cx="9258600" cy="839700"/>
          </a:xfrm>
          <a:prstGeom prst="rect">
            <a:avLst/>
          </a:prstGeom>
        </p:spPr>
        <p:txBody>
          <a:bodyPr spcFirstLastPara="1" wrap="square" lIns="91425" tIns="45700" rIns="91425" bIns="45700" anchor="t" anchorCtr="0">
            <a:noAutofit/>
          </a:bodyPr>
          <a:lstStyle/>
          <a:p>
            <a:pPr marL="0" lvl="0" indent="0" rtl="0">
              <a:spcBef>
                <a:spcPts val="1000"/>
              </a:spcBef>
              <a:spcAft>
                <a:spcPts val="0"/>
              </a:spcAft>
              <a:buNone/>
            </a:pPr>
            <a:r>
              <a:rPr lang="es-ES" sz="3200" dirty="0" err="1" smtClean="0">
                <a:latin typeface="+mj-lt"/>
              </a:rPr>
              <a:t>Curriculum-ul</a:t>
            </a:r>
            <a:r>
              <a:rPr lang="es-ES" sz="3200" dirty="0" smtClean="0">
                <a:latin typeface="+mj-lt"/>
              </a:rPr>
              <a:t> </a:t>
            </a:r>
            <a:r>
              <a:rPr lang="es-ES" sz="3200" dirty="0" err="1" smtClean="0">
                <a:latin typeface="+mj-lt"/>
              </a:rPr>
              <a:t>InCrea</a:t>
            </a:r>
            <a:r>
              <a:rPr lang="es-ES" sz="3200" dirty="0" smtClean="0">
                <a:latin typeface="+mj-lt"/>
              </a:rPr>
              <a:t>+ </a:t>
            </a:r>
            <a:r>
              <a:rPr lang="es-ES" sz="3200" dirty="0" err="1" smtClean="0">
                <a:latin typeface="+mj-lt"/>
              </a:rPr>
              <a:t>își</a:t>
            </a:r>
            <a:r>
              <a:rPr lang="es-ES" sz="3200" dirty="0" smtClean="0">
                <a:latin typeface="+mj-lt"/>
              </a:rPr>
              <a:t> </a:t>
            </a:r>
            <a:r>
              <a:rPr lang="es-ES" sz="3200" dirty="0" err="1" smtClean="0">
                <a:latin typeface="+mj-lt"/>
              </a:rPr>
              <a:t>propune</a:t>
            </a:r>
            <a:r>
              <a:rPr lang="es-ES" sz="3200" dirty="0" smtClean="0">
                <a:latin typeface="+mj-lt"/>
              </a:rPr>
              <a:t> </a:t>
            </a:r>
            <a:r>
              <a:rPr lang="es-ES" sz="3200" dirty="0" err="1" smtClean="0">
                <a:latin typeface="+mj-lt"/>
              </a:rPr>
              <a:t>să</a:t>
            </a:r>
            <a:r>
              <a:rPr lang="es-ES" sz="3200" dirty="0" smtClean="0">
                <a:latin typeface="+mj-lt"/>
              </a:rPr>
              <a:t>...</a:t>
            </a:r>
            <a:endParaRPr sz="3200" dirty="0">
              <a:latin typeface="+mj-lt"/>
            </a:endParaRPr>
          </a:p>
        </p:txBody>
      </p:sp>
      <p:sp>
        <p:nvSpPr>
          <p:cNvPr id="58" name="Google Shape;58;g11085746b30_0_6"/>
          <p:cNvSpPr/>
          <p:nvPr/>
        </p:nvSpPr>
        <p:spPr>
          <a:xfrm>
            <a:off x="607700" y="1766350"/>
            <a:ext cx="11095200" cy="1081500"/>
          </a:xfrm>
          <a:prstGeom prst="roundRect">
            <a:avLst>
              <a:gd name="adj" fmla="val 16667"/>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es-ES" sz="2300" dirty="0" smtClean="0">
                <a:solidFill>
                  <a:schemeClr val="dk1"/>
                </a:solidFill>
                <a:latin typeface="Helvetica Neue"/>
                <a:ea typeface="Helvetica Neue"/>
                <a:cs typeface="Helvetica Neue"/>
                <a:sym typeface="Helvetica Neue"/>
              </a:rPr>
              <a:t>…</a:t>
            </a:r>
            <a:r>
              <a:rPr lang="ro-RO" sz="2300" dirty="0" smtClean="0">
                <a:solidFill>
                  <a:schemeClr val="dk1"/>
                </a:solidFill>
                <a:latin typeface="Helvetica Neue"/>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Furniz</a:t>
            </a:r>
            <a:r>
              <a:rPr lang="ro-RO" sz="2300" dirty="0" smtClean="0">
                <a:solidFill>
                  <a:schemeClr val="dk1"/>
                </a:solidFill>
                <a:latin typeface="+mj-lt"/>
                <a:ea typeface="Helvetica Neue"/>
                <a:cs typeface="Helvetica Neue"/>
                <a:sym typeface="Helvetica Neue"/>
              </a:rPr>
              <a:t>eze</a:t>
            </a:r>
            <a:r>
              <a:rPr lang="es-ES" sz="2300" dirty="0" smtClean="0">
                <a:solidFill>
                  <a:schemeClr val="dk1"/>
                </a:solidFill>
                <a:latin typeface="+mj-lt"/>
                <a:ea typeface="Helvetica Neue"/>
                <a:cs typeface="Helvetica Neue"/>
                <a:sym typeface="Helvetica Neue"/>
              </a:rPr>
              <a:t> </a:t>
            </a:r>
            <a:r>
              <a:rPr lang="ro-RO" sz="2300" dirty="0" smtClean="0">
                <a:solidFill>
                  <a:schemeClr val="dk1"/>
                </a:solidFill>
                <a:latin typeface="+mj-lt"/>
                <a:ea typeface="Helvetica Neue"/>
                <a:cs typeface="Helvetica Neue"/>
                <a:sym typeface="Helvetica Neue"/>
              </a:rPr>
              <a:t>o</a:t>
            </a:r>
            <a:r>
              <a:rPr lang="es-ES" sz="2300" dirty="0" smtClean="0">
                <a:solidFill>
                  <a:schemeClr val="dk1"/>
                </a:solidFill>
                <a:latin typeface="+mj-lt"/>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metod</a:t>
            </a:r>
            <a:r>
              <a:rPr lang="ro-RO" sz="2300" dirty="0">
                <a:solidFill>
                  <a:schemeClr val="dk1"/>
                </a:solidFill>
                <a:latin typeface="+mj-lt"/>
                <a:ea typeface="Helvetica Neue"/>
                <a:cs typeface="Helvetica Neue"/>
                <a:sym typeface="Helvetica Neue"/>
              </a:rPr>
              <a:t>ă</a:t>
            </a:r>
            <a:r>
              <a:rPr lang="es-ES" sz="2300" dirty="0" smtClean="0">
                <a:solidFill>
                  <a:schemeClr val="dk1"/>
                </a:solidFill>
                <a:latin typeface="+mj-lt"/>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inovatoare</a:t>
            </a:r>
            <a:r>
              <a:rPr lang="es-ES" sz="2300" dirty="0" smtClean="0">
                <a:solidFill>
                  <a:schemeClr val="dk1"/>
                </a:solidFill>
                <a:latin typeface="+mj-lt"/>
                <a:ea typeface="Helvetica Neue"/>
                <a:cs typeface="Helvetica Neue"/>
                <a:sym typeface="Helvetica Neue"/>
              </a:rPr>
              <a:t> de </a:t>
            </a:r>
            <a:r>
              <a:rPr lang="es-ES" sz="2300" dirty="0" err="1" smtClean="0">
                <a:solidFill>
                  <a:schemeClr val="dk1"/>
                </a:solidFill>
                <a:latin typeface="+mj-lt"/>
                <a:ea typeface="Helvetica Neue"/>
                <a:cs typeface="Helvetica Neue"/>
                <a:sym typeface="Helvetica Neue"/>
              </a:rPr>
              <a:t>educație</a:t>
            </a:r>
            <a:r>
              <a:rPr lang="es-ES" sz="2300" dirty="0" smtClean="0">
                <a:solidFill>
                  <a:schemeClr val="dk1"/>
                </a:solidFill>
                <a:latin typeface="+mj-lt"/>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incluzivă</a:t>
            </a:r>
            <a:r>
              <a:rPr lang="es-ES" sz="2300" dirty="0" smtClean="0">
                <a:solidFill>
                  <a:schemeClr val="dk1"/>
                </a:solidFill>
                <a:latin typeface="+mj-lt"/>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și</a:t>
            </a:r>
            <a:r>
              <a:rPr lang="es-ES" sz="2300" dirty="0" smtClean="0">
                <a:solidFill>
                  <a:schemeClr val="dk1"/>
                </a:solidFill>
                <a:latin typeface="+mj-lt"/>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promovarea</a:t>
            </a:r>
            <a:r>
              <a:rPr lang="es-ES" sz="2300" dirty="0" smtClean="0">
                <a:solidFill>
                  <a:schemeClr val="dk1"/>
                </a:solidFill>
                <a:latin typeface="+mj-lt"/>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bunăstării</a:t>
            </a:r>
            <a:r>
              <a:rPr lang="ro-RO" sz="2300" dirty="0" smtClean="0">
                <a:solidFill>
                  <a:schemeClr val="dk1"/>
                </a:solidFill>
                <a:latin typeface="+mj-lt"/>
                <a:ea typeface="Helvetica Neue"/>
                <a:cs typeface="Helvetica Neue"/>
                <a:sym typeface="Helvetica Neue"/>
              </a:rPr>
              <a:t>,</a:t>
            </a:r>
            <a:r>
              <a:rPr lang="es-ES" sz="2300" dirty="0" smtClean="0">
                <a:solidFill>
                  <a:schemeClr val="dk1"/>
                </a:solidFill>
                <a:latin typeface="+mj-lt"/>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prin</a:t>
            </a:r>
            <a:r>
              <a:rPr lang="es-ES" sz="2300" dirty="0" smtClean="0">
                <a:solidFill>
                  <a:schemeClr val="dk1"/>
                </a:solidFill>
                <a:latin typeface="+mj-lt"/>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implementarea</a:t>
            </a:r>
            <a:r>
              <a:rPr lang="es-ES" sz="2300" dirty="0" smtClean="0">
                <a:solidFill>
                  <a:schemeClr val="dk1"/>
                </a:solidFill>
                <a:latin typeface="+mj-lt"/>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conținutului</a:t>
            </a:r>
            <a:r>
              <a:rPr lang="es-ES" sz="2300" dirty="0" smtClean="0">
                <a:solidFill>
                  <a:schemeClr val="dk1"/>
                </a:solidFill>
                <a:latin typeface="+mj-lt"/>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și</a:t>
            </a:r>
            <a:r>
              <a:rPr lang="es-ES" sz="2300" dirty="0" smtClean="0">
                <a:solidFill>
                  <a:schemeClr val="dk1"/>
                </a:solidFill>
                <a:latin typeface="+mj-lt"/>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practicilor</a:t>
            </a:r>
            <a:r>
              <a:rPr lang="es-ES" sz="2300" dirty="0" smtClean="0">
                <a:solidFill>
                  <a:schemeClr val="dk1"/>
                </a:solidFill>
                <a:latin typeface="+mj-lt"/>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educaționale</a:t>
            </a:r>
            <a:r>
              <a:rPr lang="es-ES" sz="2300" dirty="0" smtClean="0">
                <a:solidFill>
                  <a:schemeClr val="dk1"/>
                </a:solidFill>
                <a:latin typeface="+mj-lt"/>
                <a:ea typeface="Helvetica Neue"/>
                <a:cs typeface="Helvetica Neue"/>
                <a:sym typeface="Helvetica Neue"/>
              </a:rPr>
              <a:t> </a:t>
            </a:r>
            <a:r>
              <a:rPr lang="es-ES" sz="2300" dirty="0" err="1" smtClean="0">
                <a:solidFill>
                  <a:schemeClr val="dk1"/>
                </a:solidFill>
                <a:latin typeface="+mj-lt"/>
                <a:ea typeface="Helvetica Neue"/>
                <a:cs typeface="Helvetica Neue"/>
                <a:sym typeface="Helvetica Neue"/>
              </a:rPr>
              <a:t>artistice</a:t>
            </a:r>
            <a:endParaRPr dirty="0">
              <a:latin typeface="+mj-lt"/>
            </a:endParaRPr>
          </a:p>
        </p:txBody>
      </p:sp>
      <p:sp>
        <p:nvSpPr>
          <p:cNvPr id="59" name="Google Shape;59;g11085746b30_0_6"/>
          <p:cNvSpPr txBox="1"/>
          <p:nvPr/>
        </p:nvSpPr>
        <p:spPr>
          <a:xfrm>
            <a:off x="951344" y="2936875"/>
            <a:ext cx="10270837" cy="2954625"/>
          </a:xfrm>
          <a:prstGeom prst="rect">
            <a:avLst/>
          </a:prstGeom>
          <a:noFill/>
          <a:ln>
            <a:noFill/>
          </a:ln>
        </p:spPr>
        <p:txBody>
          <a:bodyPr spcFirstLastPara="1" wrap="square" lIns="91425" tIns="91425" rIns="91425" bIns="91425" anchor="t" anchorCtr="0">
            <a:spAutoFit/>
          </a:bodyPr>
          <a:lstStyle/>
          <a:p>
            <a:pPr marL="342900" lvl="0" indent="-349250" algn="just" rtl="0">
              <a:lnSpc>
                <a:spcPct val="150000"/>
              </a:lnSpc>
              <a:spcBef>
                <a:spcPts val="0"/>
              </a:spcBef>
              <a:spcAft>
                <a:spcPts val="0"/>
              </a:spcAft>
              <a:buClr>
                <a:srgbClr val="EC7320"/>
              </a:buClr>
              <a:buSzPts val="2500"/>
              <a:buFont typeface="Helvetica Neue"/>
              <a:buChar char="❖"/>
            </a:pPr>
            <a:r>
              <a:rPr lang="es-ES" sz="1500" dirty="0" err="1" smtClean="0">
                <a:latin typeface="+mj-lt"/>
                <a:ea typeface="Helvetica Neue"/>
                <a:cs typeface="Helvetica Neue"/>
                <a:sym typeface="Helvetica Neue"/>
              </a:rPr>
              <a:t>Dezvoltarea</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resurselor</a:t>
            </a:r>
            <a:r>
              <a:rPr lang="es-ES" sz="1500" dirty="0" smtClean="0">
                <a:latin typeface="+mj-lt"/>
                <a:ea typeface="Helvetica Neue"/>
                <a:cs typeface="Helvetica Neue"/>
                <a:sym typeface="Helvetica Neue"/>
              </a:rPr>
              <a:t> de </a:t>
            </a:r>
            <a:r>
              <a:rPr lang="es-ES" sz="1500" dirty="0" err="1" smtClean="0">
                <a:latin typeface="+mj-lt"/>
                <a:ea typeface="Helvetica Neue"/>
                <a:cs typeface="Helvetica Neue"/>
                <a:sym typeface="Helvetica Neue"/>
              </a:rPr>
              <a:t>învățare</a:t>
            </a:r>
            <a:r>
              <a:rPr lang="es-ES" sz="1500" dirty="0" smtClean="0">
                <a:latin typeface="+mj-lt"/>
                <a:ea typeface="Helvetica Neue"/>
                <a:cs typeface="Helvetica Neue"/>
                <a:sym typeface="Helvetica Neue"/>
              </a:rPr>
              <a:t>, a </a:t>
            </a:r>
            <a:r>
              <a:rPr lang="es-ES" sz="1500" dirty="0" err="1" smtClean="0">
                <a:latin typeface="+mj-lt"/>
                <a:ea typeface="Helvetica Neue"/>
                <a:cs typeface="Helvetica Neue"/>
                <a:sym typeface="Helvetica Neue"/>
              </a:rPr>
              <a:t>materialelor</a:t>
            </a:r>
            <a:r>
              <a:rPr lang="es-ES" sz="1500" dirty="0" smtClean="0">
                <a:latin typeface="+mj-lt"/>
                <a:ea typeface="Helvetica Neue"/>
                <a:cs typeface="Helvetica Neue"/>
                <a:sym typeface="Helvetica Neue"/>
              </a:rPr>
              <a:t>, a </a:t>
            </a:r>
            <a:r>
              <a:rPr lang="es-ES" sz="1500" dirty="0" err="1" smtClean="0">
                <a:latin typeface="+mj-lt"/>
                <a:ea typeface="Helvetica Neue"/>
                <a:cs typeface="Helvetica Neue"/>
                <a:sym typeface="Helvetica Neue"/>
              </a:rPr>
              <a:t>activităților</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educaționale</a:t>
            </a:r>
            <a:r>
              <a:rPr lang="ro-RO" sz="1500" dirty="0">
                <a:latin typeface="+mj-lt"/>
                <a:ea typeface="Helvetica Neue"/>
                <a:cs typeface="Helvetica Neue"/>
                <a:sym typeface="Helvetica Neue"/>
              </a:rPr>
              <a:t> </a:t>
            </a:r>
            <a:r>
              <a:rPr lang="es-ES" sz="1500" dirty="0" smtClean="0">
                <a:latin typeface="+mj-lt"/>
                <a:ea typeface="Helvetica Neue"/>
                <a:cs typeface="Helvetica Neue"/>
                <a:sym typeface="Helvetica Neue"/>
              </a:rPr>
              <a:t>art</a:t>
            </a:r>
            <a:r>
              <a:rPr lang="ro-RO" sz="1500" dirty="0" smtClean="0">
                <a:latin typeface="+mj-lt"/>
                <a:ea typeface="Helvetica Neue"/>
                <a:cs typeface="Helvetica Neue"/>
                <a:sym typeface="Helvetica Neue"/>
              </a:rPr>
              <a:t>istice</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și</a:t>
            </a:r>
            <a:r>
              <a:rPr lang="es-ES" sz="1500" dirty="0" smtClean="0">
                <a:latin typeface="+mj-lt"/>
                <a:ea typeface="Helvetica Neue"/>
                <a:cs typeface="Helvetica Neue"/>
                <a:sym typeface="Helvetica Neue"/>
              </a:rPr>
              <a:t> a </a:t>
            </a:r>
            <a:r>
              <a:rPr lang="es-ES" sz="1500" dirty="0" err="1" smtClean="0">
                <a:latin typeface="+mj-lt"/>
                <a:ea typeface="Helvetica Neue"/>
                <a:cs typeface="Helvetica Neue"/>
                <a:sym typeface="Helvetica Neue"/>
              </a:rPr>
              <a:t>modulelor</a:t>
            </a:r>
            <a:r>
              <a:rPr lang="es-ES" sz="1500" dirty="0" smtClean="0">
                <a:latin typeface="+mj-lt"/>
                <a:ea typeface="Helvetica Neue"/>
                <a:cs typeface="Helvetica Neue"/>
                <a:sym typeface="Helvetica Neue"/>
              </a:rPr>
              <a:t> de formare </a:t>
            </a:r>
            <a:r>
              <a:rPr lang="es-ES" sz="1500" dirty="0" err="1" smtClean="0">
                <a:latin typeface="+mj-lt"/>
                <a:ea typeface="Helvetica Neue"/>
                <a:cs typeface="Helvetica Neue"/>
                <a:sym typeface="Helvetica Neue"/>
              </a:rPr>
              <a:t>pentru</a:t>
            </a:r>
            <a:r>
              <a:rPr lang="es-ES" sz="1500" dirty="0" smtClean="0">
                <a:latin typeface="+mj-lt"/>
                <a:ea typeface="Helvetica Neue"/>
                <a:cs typeface="Helvetica Neue"/>
                <a:sym typeface="Helvetica Neue"/>
              </a:rPr>
              <a:t> a </a:t>
            </a:r>
            <a:r>
              <a:rPr lang="es-ES" sz="1500" dirty="0" err="1" smtClean="0">
                <a:latin typeface="+mj-lt"/>
                <a:ea typeface="Helvetica Neue"/>
                <a:cs typeface="Helvetica Neue"/>
                <a:sym typeface="Helvetica Neue"/>
              </a:rPr>
              <a:t>stimula</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creativitatea</a:t>
            </a:r>
            <a:r>
              <a:rPr lang="es-ES" sz="1500" dirty="0" smtClean="0">
                <a:latin typeface="+mj-lt"/>
                <a:ea typeface="Helvetica Neue"/>
                <a:cs typeface="Helvetica Neue"/>
                <a:sym typeface="Helvetica Neue"/>
              </a:rPr>
              <a:t>, cultura, </a:t>
            </a:r>
            <a:r>
              <a:rPr lang="es-ES" sz="1500" dirty="0" err="1" smtClean="0">
                <a:latin typeface="+mj-lt"/>
                <a:ea typeface="Helvetica Neue"/>
                <a:cs typeface="Helvetica Neue"/>
                <a:sym typeface="Helvetica Neue"/>
              </a:rPr>
              <a:t>dialogul</a:t>
            </a:r>
            <a:r>
              <a:rPr lang="es-ES" sz="1500" dirty="0" smtClean="0">
                <a:latin typeface="+mj-lt"/>
                <a:ea typeface="Helvetica Neue"/>
                <a:cs typeface="Helvetica Neue"/>
                <a:sym typeface="Helvetica Neue"/>
              </a:rPr>
              <a:t> multicultural, </a:t>
            </a:r>
            <a:r>
              <a:rPr lang="es-ES" sz="1500" dirty="0" err="1" smtClean="0">
                <a:latin typeface="+mj-lt"/>
                <a:ea typeface="Helvetica Neue"/>
                <a:cs typeface="Helvetica Neue"/>
                <a:sym typeface="Helvetica Neue"/>
              </a:rPr>
              <a:t>resursele</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psihologice</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și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principalele</a:t>
            </a:r>
            <a:r>
              <a:rPr lang="es-ES" sz="1500" dirty="0" smtClean="0">
                <a:latin typeface="+mj-lt"/>
                <a:ea typeface="Helvetica Neue"/>
                <a:cs typeface="Helvetica Neue"/>
                <a:sym typeface="Helvetica Neue"/>
              </a:rPr>
              <a:t> competen</a:t>
            </a:r>
            <a:r>
              <a:rPr lang="ro-RO" sz="1500" dirty="0" smtClean="0">
                <a:latin typeface="+mj-lt"/>
                <a:ea typeface="Helvetica Neue"/>
                <a:cs typeface="Helvetica Neue"/>
                <a:sym typeface="Helvetica Neue"/>
              </a:rPr>
              <a:t>t</a:t>
            </a:r>
            <a:r>
              <a:rPr lang="es-ES" sz="1500" dirty="0" smtClean="0">
                <a:latin typeface="+mj-lt"/>
                <a:ea typeface="Helvetica Neue"/>
                <a:cs typeface="Helvetica Neue"/>
                <a:sym typeface="Helvetica Neue"/>
              </a:rPr>
              <a:t>e ale </a:t>
            </a:r>
            <a:r>
              <a:rPr lang="es-ES" sz="1500" dirty="0" err="1" smtClean="0">
                <a:latin typeface="+mj-lt"/>
                <a:ea typeface="Helvetica Neue"/>
                <a:cs typeface="Helvetica Neue"/>
                <a:sym typeface="Helvetica Neue"/>
              </a:rPr>
              <a:t>secolului</a:t>
            </a:r>
            <a:r>
              <a:rPr lang="es-ES" sz="1500" dirty="0" smtClean="0">
                <a:latin typeface="+mj-lt"/>
                <a:ea typeface="Helvetica Neue"/>
                <a:cs typeface="Helvetica Neue"/>
                <a:sym typeface="Helvetica Neue"/>
              </a:rPr>
              <a:t> </a:t>
            </a:r>
            <a:r>
              <a:rPr lang="ro-RO" sz="1500" dirty="0" smtClean="0">
                <a:latin typeface="+mj-lt"/>
                <a:ea typeface="Helvetica Neue"/>
                <a:cs typeface="Helvetica Neue"/>
                <a:sym typeface="Helvetica Neue"/>
              </a:rPr>
              <a:t>XXI</a:t>
            </a:r>
            <a:r>
              <a:rPr lang="es-ES" sz="1500" dirty="0" smtClean="0">
                <a:latin typeface="+mj-lt"/>
                <a:ea typeface="Helvetica Neue"/>
                <a:cs typeface="Helvetica Neue"/>
                <a:sym typeface="Helvetica Neue"/>
              </a:rPr>
              <a:t> la </a:t>
            </a:r>
            <a:r>
              <a:rPr lang="es-ES" sz="1500" dirty="0" err="1" smtClean="0">
                <a:latin typeface="+mj-lt"/>
                <a:ea typeface="Helvetica Neue"/>
                <a:cs typeface="Helvetica Neue"/>
                <a:sym typeface="Helvetica Neue"/>
              </a:rPr>
              <a:t>elevii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din</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învățământul</a:t>
            </a:r>
            <a:r>
              <a:rPr lang="es-ES" sz="1500" dirty="0" smtClean="0">
                <a:latin typeface="+mj-lt"/>
                <a:ea typeface="Helvetica Neue"/>
                <a:cs typeface="Helvetica Neue"/>
                <a:sym typeface="Helvetica Neue"/>
              </a:rPr>
              <a:t> secundar (</a:t>
            </a:r>
            <a:r>
              <a:rPr lang="es-ES" sz="1500" dirty="0" err="1" smtClean="0">
                <a:latin typeface="+mj-lt"/>
                <a:ea typeface="Helvetica Neue"/>
                <a:cs typeface="Helvetica Neue"/>
                <a:sym typeface="Helvetica Neue"/>
              </a:rPr>
              <a:t>cu</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vârste</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cuprinse</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între</a:t>
            </a:r>
            <a:r>
              <a:rPr lang="es-ES" sz="1500" dirty="0" smtClean="0">
                <a:latin typeface="+mj-lt"/>
                <a:ea typeface="Helvetica Neue"/>
                <a:cs typeface="Helvetica Neue"/>
                <a:sym typeface="Helvetica Neue"/>
              </a:rPr>
              <a:t> 11 </a:t>
            </a:r>
            <a:r>
              <a:rPr lang="es-ES" sz="1500" dirty="0" err="1" smtClean="0">
                <a:latin typeface="+mj-lt"/>
                <a:ea typeface="Helvetica Neue"/>
                <a:cs typeface="Helvetica Neue"/>
                <a:sym typeface="Helvetica Neue"/>
              </a:rPr>
              <a:t>și</a:t>
            </a:r>
            <a:r>
              <a:rPr lang="es-ES" sz="1500" dirty="0" smtClean="0">
                <a:latin typeface="+mj-lt"/>
                <a:ea typeface="Helvetica Neue"/>
                <a:cs typeface="Helvetica Neue"/>
                <a:sym typeface="Helvetica Neue"/>
              </a:rPr>
              <a:t> 16 </a:t>
            </a:r>
            <a:r>
              <a:rPr lang="es-ES" sz="1500" dirty="0" err="1" smtClean="0">
                <a:latin typeface="+mj-lt"/>
                <a:ea typeface="Helvetica Neue"/>
                <a:cs typeface="Helvetica Neue"/>
                <a:sym typeface="Helvetica Neue"/>
              </a:rPr>
              <a:t>ani</a:t>
            </a:r>
            <a:r>
              <a:rPr lang="es-ES" sz="1500" dirty="0" smtClean="0">
                <a:latin typeface="+mj-lt"/>
                <a:ea typeface="Helvetica Neue"/>
                <a:cs typeface="Helvetica Neue"/>
                <a:sym typeface="Helvetica Neue"/>
              </a:rPr>
              <a:t>).  </a:t>
            </a:r>
            <a:endParaRPr lang="ro-RO" sz="1500" dirty="0" smtClean="0">
              <a:latin typeface="+mj-lt"/>
              <a:ea typeface="Helvetica Neue"/>
              <a:cs typeface="Helvetica Neue"/>
              <a:sym typeface="Helvetica Neue"/>
            </a:endParaRPr>
          </a:p>
          <a:p>
            <a:pPr marL="342900" lvl="0" indent="-349250" algn="just" rtl="0">
              <a:lnSpc>
                <a:spcPct val="150000"/>
              </a:lnSpc>
              <a:spcBef>
                <a:spcPts val="0"/>
              </a:spcBef>
              <a:spcAft>
                <a:spcPts val="0"/>
              </a:spcAft>
              <a:buClr>
                <a:srgbClr val="EC7320"/>
              </a:buClr>
              <a:buSzPts val="2500"/>
              <a:buFont typeface="Helvetica Neue"/>
              <a:buChar char="❖"/>
            </a:pPr>
            <a:r>
              <a:rPr lang="es-ES" sz="1500" dirty="0" err="1" smtClean="0">
                <a:latin typeface="+mj-lt"/>
                <a:ea typeface="Helvetica Neue"/>
                <a:cs typeface="Helvetica Neue"/>
                <a:sym typeface="Helvetica Neue"/>
              </a:rPr>
              <a:t>Promovarea</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incluziunii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sociale</a:t>
            </a:r>
            <a:r>
              <a:rPr lang="es-ES" sz="1500" dirty="0" smtClean="0">
                <a:latin typeface="+mj-lt"/>
                <a:ea typeface="Helvetica Neue"/>
                <a:cs typeface="Helvetica Neue"/>
                <a:sym typeface="Helvetica Neue"/>
              </a:rPr>
              <a:t> a </a:t>
            </a:r>
            <a:r>
              <a:rPr lang="es-ES" sz="1500" dirty="0" err="1" smtClean="0">
                <a:latin typeface="+mj-lt"/>
                <a:ea typeface="Helvetica Neue"/>
                <a:cs typeface="Helvetica Neue"/>
                <a:sym typeface="Helvetica Neue"/>
              </a:rPr>
              <a:t>elevilor</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din</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învățământul</a:t>
            </a:r>
            <a:r>
              <a:rPr lang="es-ES" sz="1500" dirty="0" smtClean="0">
                <a:latin typeface="+mj-lt"/>
                <a:ea typeface="Helvetica Neue"/>
                <a:cs typeface="Helvetica Neue"/>
                <a:sym typeface="Helvetica Neue"/>
              </a:rPr>
              <a:t> secundar </a:t>
            </a:r>
            <a:r>
              <a:rPr lang="es-ES" sz="1500" dirty="0" err="1" smtClean="0">
                <a:latin typeface="+mj-lt"/>
                <a:ea typeface="Helvetica Neue"/>
                <a:cs typeface="Helvetica Neue"/>
                <a:sym typeface="Helvetica Neue"/>
              </a:rPr>
              <a:t>cu</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nevoi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educaționale</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speciale</a:t>
            </a:r>
            <a:r>
              <a:rPr lang="es-ES" sz="1500" dirty="0" smtClean="0">
                <a:latin typeface="+mj-lt"/>
                <a:ea typeface="Helvetica Neue"/>
                <a:cs typeface="Helvetica Neue"/>
                <a:sym typeface="Helvetica Neue"/>
              </a:rPr>
              <a:t>, a </a:t>
            </a:r>
            <a:r>
              <a:rPr lang="es-ES" sz="1500" dirty="0" err="1" smtClean="0">
                <a:latin typeface="+mj-lt"/>
                <a:ea typeface="Helvetica Neue"/>
                <a:cs typeface="Helvetica Neue"/>
                <a:sym typeface="Helvetica Neue"/>
              </a:rPr>
              <a:t>studenților</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din</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minorități</a:t>
            </a:r>
            <a:r>
              <a:rPr lang="ro-RO" sz="1500" dirty="0" smtClean="0">
                <a:latin typeface="+mj-lt"/>
                <a:ea typeface="Helvetica Neue"/>
                <a:cs typeface="Helvetica Neue"/>
                <a:sym typeface="Helvetica Neue"/>
              </a:rPr>
              <a:t>,</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sau</a:t>
            </a:r>
            <a:r>
              <a:rPr lang="es-ES" sz="1500" dirty="0" smtClean="0">
                <a:latin typeface="+mj-lt"/>
                <a:ea typeface="Helvetica Neue"/>
                <a:cs typeface="Helvetica Neue"/>
                <a:sym typeface="Helvetica Neue"/>
              </a:rPr>
              <a:t> a </a:t>
            </a:r>
            <a:r>
              <a:rPr lang="es-ES" sz="1500" dirty="0" err="1" smtClean="0">
                <a:latin typeface="+mj-lt"/>
                <a:ea typeface="Helvetica Neue"/>
                <a:cs typeface="Helvetica Neue"/>
                <a:sym typeface="Helvetica Neue"/>
              </a:rPr>
              <a:t>familiilor</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cu</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venituri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mici</a:t>
            </a:r>
            <a:r>
              <a:rPr lang="es-ES" sz="1500" dirty="0" smtClean="0">
                <a:latin typeface="+mj-lt"/>
                <a:ea typeface="Helvetica Neue"/>
                <a:cs typeface="Helvetica Neue"/>
                <a:sym typeface="Helvetica Neue"/>
              </a:rPr>
              <a:t>. </a:t>
            </a:r>
            <a:endParaRPr lang="ro-RO" sz="1500" dirty="0" smtClean="0">
              <a:latin typeface="+mj-lt"/>
              <a:ea typeface="Helvetica Neue"/>
              <a:cs typeface="Helvetica Neue"/>
              <a:sym typeface="Helvetica Neue"/>
            </a:endParaRPr>
          </a:p>
          <a:p>
            <a:pPr marL="342900" lvl="0" indent="-349250" algn="just" rtl="0">
              <a:lnSpc>
                <a:spcPct val="150000"/>
              </a:lnSpc>
              <a:spcBef>
                <a:spcPts val="0"/>
              </a:spcBef>
              <a:spcAft>
                <a:spcPts val="0"/>
              </a:spcAft>
              <a:buClr>
                <a:srgbClr val="EC7320"/>
              </a:buClr>
              <a:buSzPts val="2500"/>
              <a:buFont typeface="Helvetica Neue"/>
              <a:buChar char="❖"/>
            </a:pPr>
            <a:r>
              <a:rPr lang="es-ES" sz="1500" dirty="0" err="1" smtClean="0">
                <a:latin typeface="+mj-lt"/>
                <a:ea typeface="Helvetica Neue"/>
                <a:cs typeface="Helvetica Neue"/>
                <a:sym typeface="Helvetica Neue"/>
              </a:rPr>
              <a:t>Îmbunătățirea</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abilităților</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și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competențelor</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profesorilor</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în</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domeniul</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educației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incluzive</a:t>
            </a:r>
            <a:r>
              <a:rPr lang="es-ES" sz="1500" dirty="0" smtClean="0">
                <a:latin typeface="+mj-lt"/>
                <a:ea typeface="Helvetica Neue"/>
                <a:cs typeface="Helvetica Neue"/>
                <a:sym typeface="Helvetica Neue"/>
              </a:rPr>
              <a:t>. </a:t>
            </a:r>
            <a:endParaRPr lang="ro-RO" sz="1500" dirty="0" smtClean="0">
              <a:latin typeface="+mj-lt"/>
              <a:ea typeface="Helvetica Neue"/>
              <a:cs typeface="Helvetica Neue"/>
              <a:sym typeface="Helvetica Neue"/>
            </a:endParaRPr>
          </a:p>
          <a:p>
            <a:pPr marL="342900" lvl="0" indent="-349250" algn="just">
              <a:lnSpc>
                <a:spcPct val="150000"/>
              </a:lnSpc>
              <a:buClr>
                <a:srgbClr val="EC7320"/>
              </a:buClr>
              <a:buSzPts val="2500"/>
              <a:buFont typeface="Helvetica Neue"/>
              <a:buChar char="❖"/>
            </a:pPr>
            <a:r>
              <a:rPr lang="es-ES" sz="1500" dirty="0" err="1" smtClean="0">
                <a:latin typeface="+mj-lt"/>
                <a:ea typeface="Helvetica Neue"/>
                <a:cs typeface="Helvetica Neue"/>
                <a:sym typeface="Helvetica Neue"/>
              </a:rPr>
              <a:t>Furnizarea</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unui</a:t>
            </a:r>
            <a:r>
              <a:rPr lang="es-ES" sz="1500" dirty="0" smtClean="0">
                <a:latin typeface="+mj-lt"/>
                <a:ea typeface="Helvetica Neue"/>
                <a:cs typeface="Helvetica Neue"/>
                <a:sym typeface="Helvetica Neue"/>
              </a:rPr>
              <a:t> set de </a:t>
            </a:r>
            <a:r>
              <a:rPr lang="es-ES" sz="1500" dirty="0" err="1" smtClean="0">
                <a:latin typeface="+mj-lt"/>
                <a:ea typeface="Helvetica Neue"/>
                <a:cs typeface="Helvetica Neue"/>
                <a:sym typeface="Helvetica Neue"/>
              </a:rPr>
              <a:t>noi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aptitudini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și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competențe</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pentru</a:t>
            </a:r>
            <a:r>
              <a:rPr lang="es-ES" sz="1500" dirty="0" smtClean="0">
                <a:latin typeface="+mj-lt"/>
                <a:ea typeface="Helvetica Neue"/>
                <a:cs typeface="Helvetica Neue"/>
                <a:sym typeface="Helvetica Neue"/>
              </a:rPr>
              <a:t> </a:t>
            </a:r>
            <a:r>
              <a:rPr lang="ro-RO" sz="1500" dirty="0" smtClean="0">
                <a:latin typeface="+mj-lt"/>
                <a:ea typeface="Helvetica Neue"/>
                <a:cs typeface="Helvetica Neue"/>
                <a:sym typeface="Helvetica Neue"/>
              </a:rPr>
              <a:t>Sectorul Cultural și </a:t>
            </a:r>
            <a:r>
              <a:rPr lang="ro-RO" sz="1500" dirty="0" smtClean="0">
                <a:ea typeface="Helvetica Neue"/>
                <a:cs typeface="Helvetica Neue"/>
                <a:sym typeface="Helvetica Neue"/>
              </a:rPr>
              <a:t>Creativ</a:t>
            </a:r>
            <a:r>
              <a:rPr lang="es-ES" sz="1500" dirty="0" smtClean="0">
                <a:latin typeface="+mj-lt"/>
                <a:ea typeface="Helvetica Neue"/>
                <a:cs typeface="Helvetica Neue"/>
                <a:sym typeface="Helvetica Neue"/>
              </a:rPr>
              <a:t>.  </a:t>
            </a:r>
            <a:endParaRPr lang="ro-RO" sz="1500" dirty="0" smtClean="0">
              <a:latin typeface="+mj-lt"/>
              <a:ea typeface="Helvetica Neue"/>
              <a:cs typeface="Helvetica Neue"/>
              <a:sym typeface="Helvetica Neue"/>
            </a:endParaRPr>
          </a:p>
          <a:p>
            <a:pPr marL="342900" lvl="0" indent="-349250" algn="just" rtl="0">
              <a:lnSpc>
                <a:spcPct val="150000"/>
              </a:lnSpc>
              <a:spcBef>
                <a:spcPts val="0"/>
              </a:spcBef>
              <a:spcAft>
                <a:spcPts val="0"/>
              </a:spcAft>
              <a:buClr>
                <a:srgbClr val="EC7320"/>
              </a:buClr>
              <a:buSzPts val="2500"/>
              <a:buFont typeface="Helvetica Neue"/>
              <a:buChar char="❖"/>
            </a:pPr>
            <a:r>
              <a:rPr lang="es-ES" sz="1500" dirty="0" err="1" smtClean="0">
                <a:latin typeface="+mj-lt"/>
                <a:ea typeface="Helvetica Neue"/>
                <a:cs typeface="Helvetica Neue"/>
                <a:sym typeface="Helvetica Neue"/>
              </a:rPr>
              <a:t>Promovarea</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unei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posibile</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colaborări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între</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specialiștii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în</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artă</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experții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în</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educație</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și</a:t>
            </a:r>
            <a:r>
              <a:rPr lang="es-ES" sz="1500" dirty="0" smtClean="0">
                <a:latin typeface="+mj-lt"/>
                <a:ea typeface="Helvetica Neue"/>
                <a:cs typeface="Helvetica Neue"/>
                <a:sym typeface="Helvetica Neue"/>
              </a:rPr>
              <a:t> </a:t>
            </a:r>
            <a:r>
              <a:rPr lang="es-ES" sz="1500" dirty="0" err="1" smtClean="0">
                <a:latin typeface="+mj-lt"/>
                <a:ea typeface="Helvetica Neue"/>
                <a:cs typeface="Helvetica Neue"/>
                <a:sym typeface="Helvetica Neue"/>
              </a:rPr>
              <a:t>profesori</a:t>
            </a:r>
            <a:r>
              <a:rPr lang="es-ES" sz="1500" dirty="0" smtClean="0">
                <a:latin typeface="+mj-lt"/>
                <a:ea typeface="Helvetica Neue"/>
                <a:cs typeface="Helvetica Neue"/>
                <a:sym typeface="Helvetica Neue"/>
              </a:rPr>
              <a:t>.</a:t>
            </a:r>
            <a:endParaRPr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11085746b30_0_13"/>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es-ES" sz="2000" dirty="0" err="1" smtClean="0">
                <a:solidFill>
                  <a:srgbClr val="00AEEF"/>
                </a:solidFill>
              </a:rPr>
              <a:t>Opțiuni</a:t>
            </a:r>
            <a:r>
              <a:rPr lang="es-ES" sz="2000" dirty="0" smtClean="0">
                <a:solidFill>
                  <a:srgbClr val="00AEEF"/>
                </a:solidFill>
              </a:rPr>
              <a:t> </a:t>
            </a:r>
            <a:r>
              <a:rPr lang="es-ES" sz="2000" dirty="0" err="1" smtClean="0">
                <a:solidFill>
                  <a:srgbClr val="00AEEF"/>
                </a:solidFill>
              </a:rPr>
              <a:t>pentru</a:t>
            </a:r>
            <a:r>
              <a:rPr lang="es-ES" sz="2000" dirty="0" smtClean="0">
                <a:solidFill>
                  <a:srgbClr val="00AEEF"/>
                </a:solidFill>
              </a:rPr>
              <a:t> </a:t>
            </a:r>
            <a:r>
              <a:rPr lang="es-ES" sz="2000" dirty="0" err="1" smtClean="0">
                <a:solidFill>
                  <a:srgbClr val="00AEEF"/>
                </a:solidFill>
              </a:rPr>
              <a:t>curriculumul</a:t>
            </a:r>
            <a:r>
              <a:rPr lang="es-ES" sz="2000" dirty="0" smtClean="0">
                <a:solidFill>
                  <a:srgbClr val="00AEEF"/>
                </a:solidFill>
              </a:rPr>
              <a:t> </a:t>
            </a:r>
            <a:r>
              <a:rPr lang="es-ES" sz="2000" dirty="0" err="1" smtClean="0">
                <a:solidFill>
                  <a:srgbClr val="00AEEF"/>
                </a:solidFill>
              </a:rPr>
              <a:t>InCrea</a:t>
            </a:r>
            <a:r>
              <a:rPr lang="es-ES" sz="2000" dirty="0" smtClean="0">
                <a:solidFill>
                  <a:srgbClr val="00AEEF"/>
                </a:solidFill>
              </a:rPr>
              <a:t>+</a:t>
            </a:r>
            <a:endParaRPr sz="2000" dirty="0">
              <a:solidFill>
                <a:srgbClr val="00AEEF"/>
              </a:solidFill>
            </a:endParaRPr>
          </a:p>
        </p:txBody>
      </p:sp>
      <p:sp>
        <p:nvSpPr>
          <p:cNvPr id="66" name="Google Shape;66;g11085746b30_0_13"/>
          <p:cNvSpPr/>
          <p:nvPr/>
        </p:nvSpPr>
        <p:spPr>
          <a:xfrm rot="1671076" flipH="1">
            <a:off x="9045003" y="1675469"/>
            <a:ext cx="2341599" cy="1468528"/>
          </a:xfrm>
          <a:prstGeom prst="wedgeRoundRectCallout">
            <a:avLst>
              <a:gd name="adj1" fmla="val -20833"/>
              <a:gd name="adj2" fmla="val 62500"/>
              <a:gd name="adj3" fmla="val 0"/>
            </a:avLst>
          </a:prstGeom>
          <a:solidFill>
            <a:srgbClr val="EA91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2100" b="1" dirty="0" smtClean="0">
                <a:latin typeface="Helvetica Neue"/>
                <a:ea typeface="Helvetica Neue"/>
                <a:cs typeface="Helvetica Neue"/>
                <a:sym typeface="Helvetica Neue"/>
              </a:rPr>
              <a:t>Ce </a:t>
            </a:r>
            <a:r>
              <a:rPr lang="fr-FR" sz="2100" b="1" dirty="0" err="1" smtClean="0">
                <a:latin typeface="Helvetica Neue"/>
                <a:ea typeface="Helvetica Neue"/>
                <a:cs typeface="Helvetica Neue"/>
                <a:sym typeface="Helvetica Neue"/>
              </a:rPr>
              <a:t>domenii</a:t>
            </a:r>
            <a:r>
              <a:rPr lang="fr-FR" sz="2100" b="1" dirty="0" smtClean="0">
                <a:latin typeface="Helvetica Neue"/>
                <a:ea typeface="Helvetica Neue"/>
                <a:cs typeface="Helvetica Neue"/>
                <a:sym typeface="Helvetica Neue"/>
              </a:rPr>
              <a:t> au </a:t>
            </a:r>
            <a:r>
              <a:rPr lang="fr-FR" sz="2100" b="1" dirty="0" err="1" smtClean="0">
                <a:latin typeface="Helvetica Neue"/>
                <a:ea typeface="Helvetica Neue"/>
                <a:cs typeface="Helvetica Neue"/>
                <a:sym typeface="Helvetica Neue"/>
              </a:rPr>
              <a:t>ghidat</a:t>
            </a:r>
            <a:r>
              <a:rPr lang="fr-FR" sz="2100" b="1" dirty="0" smtClean="0">
                <a:latin typeface="Helvetica Neue"/>
                <a:ea typeface="Helvetica Neue"/>
                <a:cs typeface="Helvetica Neue"/>
                <a:sym typeface="Helvetica Neue"/>
              </a:rPr>
              <a:t> </a:t>
            </a:r>
            <a:r>
              <a:rPr lang="fr-FR" sz="2100" b="1" dirty="0" err="1" smtClean="0">
                <a:latin typeface="Helvetica Neue"/>
                <a:ea typeface="Helvetica Neue"/>
                <a:cs typeface="Helvetica Neue"/>
                <a:sym typeface="Helvetica Neue"/>
              </a:rPr>
              <a:t>dezvoltarea</a:t>
            </a:r>
            <a:r>
              <a:rPr lang="fr-FR" sz="2100" b="1" dirty="0" smtClean="0">
                <a:latin typeface="Helvetica Neue"/>
                <a:ea typeface="Helvetica Neue"/>
                <a:cs typeface="Helvetica Neue"/>
                <a:sym typeface="Helvetica Neue"/>
              </a:rPr>
              <a:t> curriculum-</a:t>
            </a:r>
            <a:r>
              <a:rPr lang="fr-FR" sz="2100" b="1" dirty="0" err="1" smtClean="0">
                <a:latin typeface="Helvetica Neue"/>
                <a:ea typeface="Helvetica Neue"/>
                <a:cs typeface="Helvetica Neue"/>
                <a:sym typeface="Helvetica Neue"/>
              </a:rPr>
              <a:t>ului</a:t>
            </a:r>
            <a:r>
              <a:rPr lang="fr-FR" sz="2100" b="1" dirty="0" smtClean="0">
                <a:latin typeface="Helvetica Neue"/>
                <a:ea typeface="Helvetica Neue"/>
                <a:cs typeface="Helvetica Neue"/>
                <a:sym typeface="Helvetica Neue"/>
              </a:rPr>
              <a:t>?</a:t>
            </a:r>
            <a:endParaRPr sz="2100" b="1" dirty="0">
              <a:latin typeface="Helvetica Neue"/>
              <a:ea typeface="Helvetica Neue"/>
              <a:cs typeface="Helvetica Neue"/>
              <a:sym typeface="Helvetica Neue"/>
            </a:endParaRPr>
          </a:p>
        </p:txBody>
      </p:sp>
      <p:sp>
        <p:nvSpPr>
          <p:cNvPr id="67" name="Google Shape;67;g11085746b30_0_13"/>
          <p:cNvSpPr/>
          <p:nvPr/>
        </p:nvSpPr>
        <p:spPr>
          <a:xfrm rot="-1288702" flipH="1">
            <a:off x="113378" y="1754987"/>
            <a:ext cx="3276950" cy="1931223"/>
          </a:xfrm>
          <a:prstGeom prst="wedgeEllipseCallout">
            <a:avLst>
              <a:gd name="adj1" fmla="val -20833"/>
              <a:gd name="adj2" fmla="val 62500"/>
            </a:avLst>
          </a:prstGeom>
          <a:solidFill>
            <a:srgbClr val="EA91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100" b="1" dirty="0" err="1" smtClean="0">
                <a:latin typeface="Helvetica Neue"/>
                <a:ea typeface="Helvetica Neue"/>
                <a:cs typeface="Helvetica Neue"/>
                <a:sym typeface="Helvetica Neue"/>
              </a:rPr>
              <a:t>Care</a:t>
            </a:r>
            <a:r>
              <a:rPr lang="es-ES" sz="2100" b="1" dirty="0" smtClean="0">
                <a:latin typeface="Helvetica Neue"/>
                <a:ea typeface="Helvetica Neue"/>
                <a:cs typeface="Helvetica Neue"/>
                <a:sym typeface="Helvetica Neue"/>
              </a:rPr>
              <a:t> </a:t>
            </a:r>
            <a:r>
              <a:rPr lang="es-ES" sz="2100" b="1" dirty="0" err="1" smtClean="0">
                <a:latin typeface="Helvetica Neue"/>
                <a:ea typeface="Helvetica Neue"/>
                <a:cs typeface="Helvetica Neue"/>
                <a:sym typeface="Helvetica Neue"/>
              </a:rPr>
              <a:t>sunt</a:t>
            </a:r>
            <a:r>
              <a:rPr lang="es-ES" sz="2100" b="1" dirty="0" smtClean="0">
                <a:latin typeface="Helvetica Neue"/>
                <a:ea typeface="Helvetica Neue"/>
                <a:cs typeface="Helvetica Neue"/>
                <a:sym typeface="Helvetica Neue"/>
              </a:rPr>
              <a:t> </a:t>
            </a:r>
            <a:r>
              <a:rPr lang="es-ES" sz="2100" b="1" dirty="0" err="1" smtClean="0">
                <a:latin typeface="Helvetica Neue"/>
                <a:ea typeface="Helvetica Neue"/>
                <a:cs typeface="Helvetica Neue"/>
                <a:sym typeface="Helvetica Neue"/>
              </a:rPr>
              <a:t>fundamentele</a:t>
            </a:r>
            <a:r>
              <a:rPr lang="es-ES" sz="2100" b="1" dirty="0" smtClean="0">
                <a:latin typeface="Helvetica Neue"/>
                <a:ea typeface="Helvetica Neue"/>
                <a:cs typeface="Helvetica Neue"/>
                <a:sym typeface="Helvetica Neue"/>
              </a:rPr>
              <a:t> </a:t>
            </a:r>
            <a:r>
              <a:rPr lang="es-ES" sz="2100" b="1" dirty="0" err="1" smtClean="0">
                <a:latin typeface="Helvetica Neue"/>
                <a:ea typeface="Helvetica Neue"/>
                <a:cs typeface="Helvetica Neue"/>
                <a:sym typeface="Helvetica Neue"/>
              </a:rPr>
              <a:t>Curriculum-ului</a:t>
            </a:r>
            <a:r>
              <a:rPr lang="es-ES" sz="2100" b="1" dirty="0" smtClean="0">
                <a:latin typeface="Helvetica Neue"/>
                <a:ea typeface="Helvetica Neue"/>
                <a:cs typeface="Helvetica Neue"/>
                <a:sym typeface="Helvetica Neue"/>
              </a:rPr>
              <a:t>?</a:t>
            </a:r>
            <a:endParaRPr sz="2100" b="1" dirty="0">
              <a:latin typeface="Helvetica Neue"/>
              <a:ea typeface="Helvetica Neue"/>
              <a:cs typeface="Helvetica Neue"/>
              <a:sym typeface="Helvetica Neue"/>
            </a:endParaRPr>
          </a:p>
        </p:txBody>
      </p:sp>
      <p:sp>
        <p:nvSpPr>
          <p:cNvPr id="68" name="Google Shape;68;g11085746b30_0_13"/>
          <p:cNvSpPr txBox="1"/>
          <p:nvPr/>
        </p:nvSpPr>
        <p:spPr>
          <a:xfrm>
            <a:off x="4210637" y="4219082"/>
            <a:ext cx="4046423" cy="1661963"/>
          </a:xfrm>
          <a:prstGeom prst="rect">
            <a:avLst/>
          </a:prstGeom>
          <a:noFill/>
          <a:ln w="38100" cap="flat" cmpd="sng">
            <a:solidFill>
              <a:srgbClr val="00AEEF"/>
            </a:solidFill>
            <a:prstDash val="solid"/>
            <a:round/>
            <a:headEnd type="none" w="sm" len="sm"/>
            <a:tailEnd type="none" w="sm" len="sm"/>
          </a:ln>
        </p:spPr>
        <p:txBody>
          <a:bodyPr spcFirstLastPara="1" wrap="square" lIns="91425" tIns="91425" rIns="91425" bIns="91425" anchor="t" anchorCtr="0">
            <a:spAutoFit/>
          </a:bodyPr>
          <a:lstStyle/>
          <a:p>
            <a:pPr marL="457200" lvl="0" indent="-381000" algn="l" rtl="0">
              <a:spcBef>
                <a:spcPts val="0"/>
              </a:spcBef>
              <a:spcAft>
                <a:spcPts val="0"/>
              </a:spcAft>
              <a:buClr>
                <a:srgbClr val="EC7320"/>
              </a:buClr>
              <a:buSzPts val="2400"/>
              <a:buFont typeface="Helvetica Neue"/>
              <a:buChar char="❖"/>
            </a:pPr>
            <a:r>
              <a:rPr lang="es-ES" sz="2400" b="1" dirty="0" err="1" smtClean="0">
                <a:solidFill>
                  <a:schemeClr val="dk1"/>
                </a:solidFill>
                <a:latin typeface="Helvetica Neue"/>
                <a:ea typeface="Helvetica Neue"/>
                <a:cs typeface="Helvetica Neue"/>
                <a:sym typeface="Helvetica Neue"/>
              </a:rPr>
              <a:t>Inclu</a:t>
            </a:r>
            <a:r>
              <a:rPr lang="ro-RO" sz="2400" b="1" dirty="0" smtClean="0">
                <a:solidFill>
                  <a:schemeClr val="dk1"/>
                </a:solidFill>
                <a:latin typeface="Helvetica Neue"/>
                <a:ea typeface="Helvetica Neue"/>
                <a:cs typeface="Helvetica Neue"/>
                <a:sym typeface="Helvetica Neue"/>
              </a:rPr>
              <a:t>ziune</a:t>
            </a:r>
            <a:endParaRPr sz="2400" b="1" dirty="0">
              <a:solidFill>
                <a:schemeClr val="dk1"/>
              </a:solidFill>
              <a:latin typeface="Helvetica Neue"/>
              <a:ea typeface="Helvetica Neue"/>
              <a:cs typeface="Helvetica Neue"/>
              <a:sym typeface="Helvetica Neue"/>
            </a:endParaRPr>
          </a:p>
          <a:p>
            <a:pPr marL="457200" lvl="0" indent="-381000" algn="l" rtl="0">
              <a:spcBef>
                <a:spcPts val="0"/>
              </a:spcBef>
              <a:spcAft>
                <a:spcPts val="0"/>
              </a:spcAft>
              <a:buClr>
                <a:srgbClr val="EC7320"/>
              </a:buClr>
              <a:buSzPts val="2400"/>
              <a:buFont typeface="Helvetica Neue"/>
              <a:buChar char="❖"/>
            </a:pPr>
            <a:r>
              <a:rPr lang="es-ES" sz="2400" b="1" dirty="0" err="1" smtClean="0">
                <a:solidFill>
                  <a:schemeClr val="dk1"/>
                </a:solidFill>
                <a:latin typeface="Helvetica Neue"/>
                <a:ea typeface="Helvetica Neue"/>
                <a:cs typeface="Helvetica Neue"/>
                <a:sym typeface="Helvetica Neue"/>
              </a:rPr>
              <a:t>Abilitățile</a:t>
            </a:r>
            <a:r>
              <a:rPr lang="es-ES" sz="2400" b="1" dirty="0" smtClean="0">
                <a:solidFill>
                  <a:schemeClr val="dk1"/>
                </a:solidFill>
                <a:latin typeface="Helvetica Neue"/>
                <a:ea typeface="Helvetica Neue"/>
                <a:cs typeface="Helvetica Neue"/>
                <a:sym typeface="Helvetica Neue"/>
              </a:rPr>
              <a:t> </a:t>
            </a:r>
            <a:r>
              <a:rPr lang="es-ES" sz="2400" b="1" dirty="0" err="1" smtClean="0">
                <a:solidFill>
                  <a:schemeClr val="dk1"/>
                </a:solidFill>
                <a:latin typeface="Helvetica Neue"/>
                <a:ea typeface="Helvetica Neue"/>
                <a:cs typeface="Helvetica Neue"/>
                <a:sym typeface="Helvetica Neue"/>
              </a:rPr>
              <a:t>secolului</a:t>
            </a:r>
            <a:r>
              <a:rPr lang="es-ES" sz="2400" b="1" dirty="0" smtClean="0">
                <a:solidFill>
                  <a:schemeClr val="dk1"/>
                </a:solidFill>
                <a:latin typeface="Helvetica Neue"/>
                <a:ea typeface="Helvetica Neue"/>
                <a:cs typeface="Helvetica Neue"/>
                <a:sym typeface="Helvetica Neue"/>
              </a:rPr>
              <a:t> </a:t>
            </a:r>
            <a:r>
              <a:rPr lang="ro-RO" sz="2400" b="1" dirty="0" smtClean="0">
                <a:solidFill>
                  <a:schemeClr val="dk1"/>
                </a:solidFill>
                <a:latin typeface="Helvetica Neue"/>
                <a:ea typeface="Helvetica Neue"/>
                <a:cs typeface="Helvetica Neue"/>
                <a:sym typeface="Helvetica Neue"/>
              </a:rPr>
              <a:t>XXI</a:t>
            </a:r>
          </a:p>
          <a:p>
            <a:pPr marL="457200" lvl="0" indent="-381000" algn="l" rtl="0">
              <a:spcBef>
                <a:spcPts val="0"/>
              </a:spcBef>
              <a:spcAft>
                <a:spcPts val="0"/>
              </a:spcAft>
              <a:buClr>
                <a:srgbClr val="EC7320"/>
              </a:buClr>
              <a:buSzPts val="2400"/>
              <a:buFont typeface="Helvetica Neue"/>
              <a:buChar char="❖"/>
            </a:pPr>
            <a:r>
              <a:rPr lang="ro-RO" sz="2400" b="1" dirty="0" smtClean="0">
                <a:solidFill>
                  <a:schemeClr val="dk1"/>
                </a:solidFill>
                <a:latin typeface="Helvetica Neue"/>
                <a:ea typeface="Helvetica Neue"/>
                <a:cs typeface="Helvetica Neue"/>
                <a:sym typeface="Helvetica Neue"/>
              </a:rPr>
              <a:t>Domeniile </a:t>
            </a:r>
            <a:r>
              <a:rPr lang="ro-RO" sz="2400" b="1" dirty="0" smtClean="0">
                <a:solidFill>
                  <a:schemeClr val="dk1"/>
                </a:solidFill>
                <a:latin typeface="Helvetica Neue"/>
                <a:ea typeface="Helvetica Neue"/>
                <a:cs typeface="Helvetica Neue"/>
                <a:sym typeface="Helvetica Neue"/>
              </a:rPr>
              <a:t>artistice</a:t>
            </a:r>
            <a:endParaRPr sz="2400" b="1" dirty="0">
              <a:solidFill>
                <a:schemeClr val="dk1"/>
              </a:solidFill>
              <a:latin typeface="Helvetica Neue"/>
              <a:ea typeface="Helvetica Neue"/>
              <a:cs typeface="Helvetica Neue"/>
              <a:sym typeface="Helvetica Neue"/>
            </a:endParaRPr>
          </a:p>
          <a:p>
            <a:pPr marL="457200" lvl="0" indent="-381000" algn="l" rtl="0">
              <a:spcBef>
                <a:spcPts val="0"/>
              </a:spcBef>
              <a:spcAft>
                <a:spcPts val="0"/>
              </a:spcAft>
              <a:buClr>
                <a:srgbClr val="EC7320"/>
              </a:buClr>
              <a:buSzPts val="2400"/>
              <a:buFont typeface="Helvetica Neue"/>
              <a:buChar char="❖"/>
            </a:pPr>
            <a:r>
              <a:rPr lang="es-ES" sz="2400" b="1" dirty="0">
                <a:solidFill>
                  <a:schemeClr val="dk1"/>
                </a:solidFill>
                <a:latin typeface="Helvetica Neue"/>
                <a:ea typeface="Helvetica Neue"/>
                <a:cs typeface="Helvetica Neue"/>
                <a:sym typeface="Helvetica Neue"/>
              </a:rPr>
              <a:t>UDL</a:t>
            </a:r>
            <a:endParaRPr sz="2400" b="1" dirty="0">
              <a:latin typeface="Helvetica Neue"/>
              <a:ea typeface="Helvetica Neue"/>
              <a:cs typeface="Helvetica Neue"/>
              <a:sym typeface="Helvetica Neue"/>
            </a:endParaRPr>
          </a:p>
        </p:txBody>
      </p:sp>
      <p:pic>
        <p:nvPicPr>
          <p:cNvPr id="69" name="Google Shape;69;g11085746b30_0_13"/>
          <p:cNvPicPr preferRelativeResize="0"/>
          <p:nvPr/>
        </p:nvPicPr>
        <p:blipFill rotWithShape="1">
          <a:blip r:embed="rId3">
            <a:alphaModFix/>
          </a:blip>
          <a:srcRect l="51736" t="26572" r="26315" b="24127"/>
          <a:stretch/>
        </p:blipFill>
        <p:spPr>
          <a:xfrm>
            <a:off x="2363573" y="3695150"/>
            <a:ext cx="1170551" cy="1383825"/>
          </a:xfrm>
          <a:prstGeom prst="rect">
            <a:avLst/>
          </a:prstGeom>
          <a:noFill/>
          <a:ln>
            <a:noFill/>
          </a:ln>
        </p:spPr>
      </p:pic>
      <p:pic>
        <p:nvPicPr>
          <p:cNvPr id="70" name="Google Shape;70;g11085746b30_0_13"/>
          <p:cNvPicPr preferRelativeResize="0"/>
          <p:nvPr/>
        </p:nvPicPr>
        <p:blipFill rotWithShape="1">
          <a:blip r:embed="rId3">
            <a:alphaModFix/>
          </a:blip>
          <a:srcRect l="26507" t="26572" r="48598" b="24127"/>
          <a:stretch/>
        </p:blipFill>
        <p:spPr>
          <a:xfrm>
            <a:off x="8433923" y="2861475"/>
            <a:ext cx="1378551" cy="1436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1000"/>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1085746b30_0_22"/>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ro-RO" sz="2000" dirty="0" smtClean="0">
                <a:solidFill>
                  <a:srgbClr val="00AEEF"/>
                </a:solidFill>
              </a:rPr>
              <a:t>Lucru în echipă</a:t>
            </a:r>
            <a:endParaRPr sz="2000" dirty="0">
              <a:solidFill>
                <a:srgbClr val="00AEEF"/>
              </a:solidFill>
            </a:endParaRPr>
          </a:p>
          <a:p>
            <a:pPr marL="0" lvl="0" indent="0" algn="r" rtl="0">
              <a:spcBef>
                <a:spcPts val="1000"/>
              </a:spcBef>
              <a:spcAft>
                <a:spcPts val="0"/>
              </a:spcAft>
              <a:buNone/>
            </a:pPr>
            <a:r>
              <a:rPr lang="ro-RO" sz="2000" i="1" dirty="0" smtClean="0">
                <a:solidFill>
                  <a:schemeClr val="accent4"/>
                </a:solidFill>
              </a:rPr>
              <a:t>Gândiți-vă</a:t>
            </a:r>
            <a:r>
              <a:rPr lang="es-ES" sz="2000" i="1" dirty="0" smtClean="0">
                <a:solidFill>
                  <a:schemeClr val="accent4"/>
                </a:solidFill>
              </a:rPr>
              <a:t> </a:t>
            </a:r>
            <a:r>
              <a:rPr lang="es-ES" sz="2000" i="1" dirty="0">
                <a:solidFill>
                  <a:schemeClr val="accent4"/>
                </a:solidFill>
              </a:rPr>
              <a:t>&amp; </a:t>
            </a:r>
            <a:r>
              <a:rPr lang="ro-RO" sz="2000" i="1" dirty="0" smtClean="0">
                <a:solidFill>
                  <a:schemeClr val="accent4"/>
                </a:solidFill>
              </a:rPr>
              <a:t>discutați</a:t>
            </a:r>
            <a:endParaRPr sz="2000" i="1" dirty="0">
              <a:solidFill>
                <a:schemeClr val="accent4"/>
              </a:solidFill>
            </a:endParaRPr>
          </a:p>
        </p:txBody>
      </p:sp>
      <p:sp>
        <p:nvSpPr>
          <p:cNvPr id="77" name="Google Shape;77;g11085746b30_0_22"/>
          <p:cNvSpPr txBox="1"/>
          <p:nvPr/>
        </p:nvSpPr>
        <p:spPr>
          <a:xfrm>
            <a:off x="2284910" y="2258300"/>
            <a:ext cx="9335373"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100" i="1" dirty="0" err="1" smtClean="0">
                <a:solidFill>
                  <a:srgbClr val="EC7320"/>
                </a:solidFill>
                <a:latin typeface="Helvetica Neue"/>
                <a:ea typeface="Helvetica Neue"/>
                <a:cs typeface="Helvetica Neue"/>
                <a:sym typeface="Helvetica Neue"/>
              </a:rPr>
              <a:t>În</a:t>
            </a:r>
            <a:r>
              <a:rPr lang="es-ES" sz="2100" i="1" dirty="0" smtClean="0">
                <a:solidFill>
                  <a:srgbClr val="EC7320"/>
                </a:solidFill>
                <a:latin typeface="Helvetica Neue"/>
                <a:ea typeface="Helvetica Neue"/>
                <a:cs typeface="Helvetica Neue"/>
                <a:sym typeface="Helvetica Neue"/>
              </a:rPr>
              <a:t> </a:t>
            </a:r>
            <a:r>
              <a:rPr lang="es-ES" sz="2100" i="1" dirty="0" err="1" smtClean="0">
                <a:solidFill>
                  <a:srgbClr val="EC7320"/>
                </a:solidFill>
                <a:latin typeface="Helvetica Neue"/>
                <a:ea typeface="Helvetica Neue"/>
                <a:cs typeface="Helvetica Neue"/>
                <a:sym typeface="Helvetica Neue"/>
              </a:rPr>
              <a:t>grupuri</a:t>
            </a:r>
            <a:r>
              <a:rPr lang="es-ES" sz="2100" i="1" dirty="0" smtClean="0">
                <a:solidFill>
                  <a:srgbClr val="EC7320"/>
                </a:solidFill>
                <a:latin typeface="Helvetica Neue"/>
                <a:ea typeface="Helvetica Neue"/>
                <a:cs typeface="Helvetica Neue"/>
                <a:sym typeface="Helvetica Neue"/>
              </a:rPr>
              <a:t>, </a:t>
            </a:r>
            <a:r>
              <a:rPr lang="es-ES" sz="2100" i="1" dirty="0" err="1" smtClean="0">
                <a:solidFill>
                  <a:srgbClr val="EC7320"/>
                </a:solidFill>
                <a:latin typeface="Helvetica Neue"/>
                <a:ea typeface="Helvetica Neue"/>
                <a:cs typeface="Helvetica Neue"/>
                <a:sym typeface="Helvetica Neue"/>
              </a:rPr>
              <a:t>reflectați</a:t>
            </a:r>
            <a:r>
              <a:rPr lang="es-ES" sz="2100" i="1" dirty="0" smtClean="0">
                <a:solidFill>
                  <a:srgbClr val="EC7320"/>
                </a:solidFill>
                <a:latin typeface="Helvetica Neue"/>
                <a:ea typeface="Helvetica Neue"/>
                <a:cs typeface="Helvetica Neue"/>
                <a:sym typeface="Helvetica Neue"/>
              </a:rPr>
              <a:t> la </a:t>
            </a:r>
            <a:r>
              <a:rPr lang="es-ES" sz="2100" i="1" dirty="0" err="1" smtClean="0">
                <a:solidFill>
                  <a:srgbClr val="EC7320"/>
                </a:solidFill>
                <a:latin typeface="Helvetica Neue"/>
                <a:ea typeface="Helvetica Neue"/>
                <a:cs typeface="Helvetica Neue"/>
                <a:sym typeface="Helvetica Neue"/>
              </a:rPr>
              <a:t>ceea</a:t>
            </a:r>
            <a:r>
              <a:rPr lang="es-ES" sz="2100" i="1" dirty="0" smtClean="0">
                <a:solidFill>
                  <a:srgbClr val="EC7320"/>
                </a:solidFill>
                <a:latin typeface="Helvetica Neue"/>
                <a:ea typeface="Helvetica Neue"/>
                <a:cs typeface="Helvetica Neue"/>
                <a:sym typeface="Helvetica Neue"/>
              </a:rPr>
              <a:t> ce </a:t>
            </a:r>
            <a:r>
              <a:rPr lang="es-ES" sz="2100" i="1" dirty="0" err="1" smtClean="0">
                <a:solidFill>
                  <a:srgbClr val="EC7320"/>
                </a:solidFill>
                <a:latin typeface="Helvetica Neue"/>
                <a:ea typeface="Helvetica Neue"/>
                <a:cs typeface="Helvetica Neue"/>
                <a:sym typeface="Helvetica Neue"/>
              </a:rPr>
              <a:t>ați</a:t>
            </a:r>
            <a:r>
              <a:rPr lang="es-ES" sz="2100" i="1" dirty="0" smtClean="0">
                <a:solidFill>
                  <a:srgbClr val="EC7320"/>
                </a:solidFill>
                <a:latin typeface="Helvetica Neue"/>
                <a:ea typeface="Helvetica Neue"/>
                <a:cs typeface="Helvetica Neue"/>
                <a:sym typeface="Helvetica Neue"/>
              </a:rPr>
              <a:t> </a:t>
            </a:r>
            <a:r>
              <a:rPr lang="es-ES" sz="2100" i="1" dirty="0" err="1" smtClean="0">
                <a:solidFill>
                  <a:srgbClr val="EC7320"/>
                </a:solidFill>
                <a:latin typeface="Helvetica Neue"/>
                <a:ea typeface="Helvetica Neue"/>
                <a:cs typeface="Helvetica Neue"/>
                <a:sym typeface="Helvetica Neue"/>
              </a:rPr>
              <a:t>învățat</a:t>
            </a:r>
            <a:r>
              <a:rPr lang="es-ES" sz="2100" i="1" dirty="0" smtClean="0">
                <a:solidFill>
                  <a:srgbClr val="EC7320"/>
                </a:solidFill>
                <a:latin typeface="Helvetica Neue"/>
                <a:ea typeface="Helvetica Neue"/>
                <a:cs typeface="Helvetica Neue"/>
                <a:sym typeface="Helvetica Neue"/>
              </a:rPr>
              <a:t> la </a:t>
            </a:r>
            <a:r>
              <a:rPr lang="es-ES" sz="2100" i="1" dirty="0" err="1" smtClean="0">
                <a:solidFill>
                  <a:srgbClr val="EC7320"/>
                </a:solidFill>
                <a:latin typeface="Helvetica Neue"/>
                <a:ea typeface="Helvetica Neue"/>
                <a:cs typeface="Helvetica Neue"/>
                <a:sym typeface="Helvetica Neue"/>
              </a:rPr>
              <a:t>cursul</a:t>
            </a:r>
            <a:r>
              <a:rPr lang="es-ES" sz="2100" i="1" dirty="0" smtClean="0">
                <a:solidFill>
                  <a:srgbClr val="EC7320"/>
                </a:solidFill>
                <a:latin typeface="Helvetica Neue"/>
                <a:ea typeface="Helvetica Neue"/>
                <a:cs typeface="Helvetica Neue"/>
                <a:sym typeface="Helvetica Neue"/>
              </a:rPr>
              <a:t> de formare de </a:t>
            </a:r>
            <a:r>
              <a:rPr lang="es-ES" sz="2100" i="1" dirty="0" err="1" smtClean="0">
                <a:solidFill>
                  <a:srgbClr val="EC7320"/>
                </a:solidFill>
                <a:latin typeface="Helvetica Neue"/>
                <a:ea typeface="Helvetica Neue"/>
                <a:cs typeface="Helvetica Neue"/>
                <a:sym typeface="Helvetica Neue"/>
              </a:rPr>
              <a:t>până</a:t>
            </a:r>
            <a:r>
              <a:rPr lang="es-ES" sz="2100" i="1" dirty="0" smtClean="0">
                <a:solidFill>
                  <a:srgbClr val="EC7320"/>
                </a:solidFill>
                <a:latin typeface="Helvetica Neue"/>
                <a:ea typeface="Helvetica Neue"/>
                <a:cs typeface="Helvetica Neue"/>
                <a:sym typeface="Helvetica Neue"/>
              </a:rPr>
              <a:t> </a:t>
            </a:r>
            <a:r>
              <a:rPr lang="es-ES" sz="2100" i="1" dirty="0" err="1" smtClean="0">
                <a:solidFill>
                  <a:srgbClr val="EC7320"/>
                </a:solidFill>
                <a:latin typeface="Helvetica Neue"/>
                <a:ea typeface="Helvetica Neue"/>
                <a:cs typeface="Helvetica Neue"/>
                <a:sym typeface="Helvetica Neue"/>
              </a:rPr>
              <a:t>acum</a:t>
            </a:r>
            <a:r>
              <a:rPr lang="es-ES" sz="2100" i="1" dirty="0" smtClean="0">
                <a:solidFill>
                  <a:srgbClr val="EC7320"/>
                </a:solidFill>
                <a:latin typeface="Helvetica Neue"/>
                <a:ea typeface="Helvetica Neue"/>
                <a:cs typeface="Helvetica Neue"/>
                <a:sym typeface="Helvetica Neue"/>
              </a:rPr>
              <a:t>. </a:t>
            </a:r>
            <a:r>
              <a:rPr lang="es-ES" sz="2100" i="1" dirty="0" err="1" smtClean="0">
                <a:solidFill>
                  <a:srgbClr val="EC7320"/>
                </a:solidFill>
                <a:latin typeface="Helvetica Neue"/>
                <a:ea typeface="Helvetica Neue"/>
                <a:cs typeface="Helvetica Neue"/>
                <a:sym typeface="Helvetica Neue"/>
              </a:rPr>
              <a:t>Discutați</a:t>
            </a:r>
            <a:r>
              <a:rPr lang="es-ES" sz="2100" i="1" dirty="0" smtClean="0">
                <a:solidFill>
                  <a:srgbClr val="EC7320"/>
                </a:solidFill>
                <a:latin typeface="Helvetica Neue"/>
                <a:ea typeface="Helvetica Neue"/>
                <a:cs typeface="Helvetica Neue"/>
                <a:sym typeface="Helvetica Neue"/>
              </a:rPr>
              <a:t> </a:t>
            </a:r>
            <a:r>
              <a:rPr lang="es-ES" sz="2100" i="1" dirty="0" err="1" smtClean="0">
                <a:solidFill>
                  <a:srgbClr val="EC7320"/>
                </a:solidFill>
                <a:latin typeface="Helvetica Neue"/>
                <a:ea typeface="Helvetica Neue"/>
                <a:cs typeface="Helvetica Neue"/>
                <a:sym typeface="Helvetica Neue"/>
              </a:rPr>
              <a:t>despre</a:t>
            </a:r>
            <a:r>
              <a:rPr lang="es-ES" sz="2100" i="1" dirty="0" smtClean="0">
                <a:solidFill>
                  <a:srgbClr val="EC7320"/>
                </a:solidFill>
                <a:latin typeface="Helvetica Neue"/>
                <a:ea typeface="Helvetica Neue"/>
                <a:cs typeface="Helvetica Neue"/>
                <a:sym typeface="Helvetica Neue"/>
              </a:rPr>
              <a:t> </a:t>
            </a:r>
            <a:r>
              <a:rPr lang="es-ES" sz="2100" i="1" dirty="0" err="1" smtClean="0">
                <a:solidFill>
                  <a:srgbClr val="EC7320"/>
                </a:solidFill>
                <a:latin typeface="Helvetica Neue"/>
                <a:ea typeface="Helvetica Neue"/>
                <a:cs typeface="Helvetica Neue"/>
                <a:sym typeface="Helvetica Neue"/>
              </a:rPr>
              <a:t>ceea</a:t>
            </a:r>
            <a:r>
              <a:rPr lang="es-ES" sz="2100" i="1" dirty="0" smtClean="0">
                <a:solidFill>
                  <a:srgbClr val="EC7320"/>
                </a:solidFill>
                <a:latin typeface="Helvetica Neue"/>
                <a:ea typeface="Helvetica Neue"/>
                <a:cs typeface="Helvetica Neue"/>
                <a:sym typeface="Helvetica Neue"/>
              </a:rPr>
              <a:t> ce </a:t>
            </a:r>
            <a:r>
              <a:rPr lang="es-ES" sz="2100" i="1" dirty="0" err="1" smtClean="0">
                <a:solidFill>
                  <a:srgbClr val="EC7320"/>
                </a:solidFill>
                <a:latin typeface="Helvetica Neue"/>
                <a:ea typeface="Helvetica Neue"/>
                <a:cs typeface="Helvetica Neue"/>
                <a:sym typeface="Helvetica Neue"/>
              </a:rPr>
              <a:t>vă</a:t>
            </a:r>
            <a:r>
              <a:rPr lang="es-ES" sz="2100" i="1" dirty="0" smtClean="0">
                <a:solidFill>
                  <a:srgbClr val="EC7320"/>
                </a:solidFill>
                <a:latin typeface="Helvetica Neue"/>
                <a:ea typeface="Helvetica Neue"/>
                <a:cs typeface="Helvetica Neue"/>
                <a:sym typeface="Helvetica Neue"/>
              </a:rPr>
              <a:t> </a:t>
            </a:r>
            <a:r>
              <a:rPr lang="es-ES" sz="2100" i="1" dirty="0" err="1" smtClean="0">
                <a:solidFill>
                  <a:srgbClr val="EC7320"/>
                </a:solidFill>
                <a:latin typeface="Helvetica Neue"/>
                <a:ea typeface="Helvetica Neue"/>
                <a:cs typeface="Helvetica Neue"/>
                <a:sym typeface="Helvetica Neue"/>
              </a:rPr>
              <a:t>amintiți</a:t>
            </a:r>
            <a:r>
              <a:rPr lang="es-ES" sz="2100" i="1" dirty="0" smtClean="0">
                <a:solidFill>
                  <a:srgbClr val="EC7320"/>
                </a:solidFill>
                <a:latin typeface="Helvetica Neue"/>
                <a:ea typeface="Helvetica Neue"/>
                <a:cs typeface="Helvetica Neue"/>
                <a:sym typeface="Helvetica Neue"/>
              </a:rPr>
              <a:t>:</a:t>
            </a:r>
            <a:endParaRPr sz="2100" i="1" dirty="0">
              <a:solidFill>
                <a:srgbClr val="EC7320"/>
              </a:solidFill>
              <a:latin typeface="Helvetica Neue"/>
              <a:ea typeface="Helvetica Neue"/>
              <a:cs typeface="Helvetica Neue"/>
              <a:sym typeface="Helvetica Neue"/>
            </a:endParaRPr>
          </a:p>
        </p:txBody>
      </p:sp>
      <p:sp>
        <p:nvSpPr>
          <p:cNvPr id="78" name="Google Shape;78;g11085746b30_0_22"/>
          <p:cNvSpPr txBox="1"/>
          <p:nvPr/>
        </p:nvSpPr>
        <p:spPr>
          <a:xfrm>
            <a:off x="2630750" y="3089600"/>
            <a:ext cx="5725500" cy="1538853"/>
          </a:xfrm>
          <a:prstGeom prst="rect">
            <a:avLst/>
          </a:prstGeom>
          <a:noFill/>
          <a:ln>
            <a:noFill/>
          </a:ln>
        </p:spPr>
        <p:txBody>
          <a:bodyPr spcFirstLastPara="1" wrap="square" lIns="91425" tIns="91425" rIns="91425" bIns="91425" anchor="t" anchorCtr="0">
            <a:spAutoFit/>
          </a:bodyPr>
          <a:lstStyle/>
          <a:p>
            <a:pPr marL="457200" lvl="0" indent="-431800" algn="l" rtl="0">
              <a:spcBef>
                <a:spcPts val="0"/>
              </a:spcBef>
              <a:spcAft>
                <a:spcPts val="0"/>
              </a:spcAft>
              <a:buClr>
                <a:srgbClr val="EC7320"/>
              </a:buClr>
              <a:buSzPts val="3200"/>
              <a:buFont typeface="Helvetica Neue"/>
              <a:buChar char="❖"/>
            </a:pPr>
            <a:r>
              <a:rPr lang="es-ES" sz="2200" b="1" dirty="0" err="1" smtClean="0">
                <a:solidFill>
                  <a:schemeClr val="dk1"/>
                </a:solidFill>
                <a:latin typeface="Helvetica Neue"/>
                <a:ea typeface="Helvetica Neue"/>
                <a:cs typeface="Helvetica Neue"/>
                <a:sym typeface="Helvetica Neue"/>
              </a:rPr>
              <a:t>Provocări</a:t>
            </a:r>
            <a:r>
              <a:rPr lang="es-ES" sz="2200" b="1" dirty="0" smtClean="0">
                <a:solidFill>
                  <a:schemeClr val="dk1"/>
                </a:solidFill>
                <a:latin typeface="Helvetica Neue"/>
                <a:ea typeface="Helvetica Neue"/>
                <a:cs typeface="Helvetica Neue"/>
                <a:sym typeface="Helvetica Neue"/>
              </a:rPr>
              <a:t> la </a:t>
            </a:r>
            <a:r>
              <a:rPr lang="es-ES" sz="2200" b="1" dirty="0" err="1" smtClean="0">
                <a:solidFill>
                  <a:schemeClr val="dk1"/>
                </a:solidFill>
                <a:latin typeface="Helvetica Neue"/>
                <a:ea typeface="Helvetica Neue"/>
                <a:cs typeface="Helvetica Neue"/>
                <a:sym typeface="Helvetica Neue"/>
              </a:rPr>
              <a:t>adresa</a:t>
            </a:r>
            <a:r>
              <a:rPr lang="es-ES" sz="2200" b="1" dirty="0" smtClean="0">
                <a:solidFill>
                  <a:schemeClr val="dk1"/>
                </a:solidFill>
                <a:latin typeface="Helvetica Neue"/>
                <a:ea typeface="Helvetica Neue"/>
                <a:cs typeface="Helvetica Neue"/>
                <a:sym typeface="Helvetica Neue"/>
              </a:rPr>
              <a:t> </a:t>
            </a:r>
            <a:r>
              <a:rPr lang="es-ES" sz="2200" b="1" dirty="0" err="1" smtClean="0">
                <a:solidFill>
                  <a:schemeClr val="dk1"/>
                </a:solidFill>
                <a:latin typeface="Helvetica Neue"/>
                <a:ea typeface="Helvetica Neue"/>
                <a:cs typeface="Helvetica Neue"/>
                <a:sym typeface="Helvetica Neue"/>
              </a:rPr>
              <a:t>incluziunii</a:t>
            </a:r>
            <a:endParaRPr lang="ro-RO" sz="2200" b="1" dirty="0">
              <a:solidFill>
                <a:schemeClr val="dk1"/>
              </a:solidFill>
              <a:latin typeface="Helvetica Neue"/>
              <a:ea typeface="Helvetica Neue"/>
              <a:cs typeface="Helvetica Neue"/>
              <a:sym typeface="Helvetica Neue"/>
            </a:endParaRPr>
          </a:p>
          <a:p>
            <a:pPr marL="457200" lvl="0" indent="-431800" algn="l" rtl="0">
              <a:spcBef>
                <a:spcPts val="0"/>
              </a:spcBef>
              <a:spcAft>
                <a:spcPts val="0"/>
              </a:spcAft>
              <a:buClr>
                <a:srgbClr val="EC7320"/>
              </a:buClr>
              <a:buSzPts val="3200"/>
              <a:buFont typeface="Helvetica Neue"/>
              <a:buChar char="❖"/>
            </a:pPr>
            <a:r>
              <a:rPr lang="es-ES" sz="2200" b="1" dirty="0" err="1" smtClean="0">
                <a:solidFill>
                  <a:schemeClr val="dk1"/>
                </a:solidFill>
                <a:latin typeface="Helvetica Neue"/>
                <a:ea typeface="Helvetica Neue"/>
                <a:cs typeface="Helvetica Neue"/>
                <a:sym typeface="Helvetica Neue"/>
              </a:rPr>
              <a:t>Abilitățile</a:t>
            </a:r>
            <a:r>
              <a:rPr lang="es-ES" sz="2200" b="1" dirty="0" smtClean="0">
                <a:solidFill>
                  <a:schemeClr val="dk1"/>
                </a:solidFill>
                <a:latin typeface="Helvetica Neue"/>
                <a:ea typeface="Helvetica Neue"/>
                <a:cs typeface="Helvetica Neue"/>
                <a:sym typeface="Helvetica Neue"/>
              </a:rPr>
              <a:t> </a:t>
            </a:r>
            <a:r>
              <a:rPr lang="es-ES" sz="2200" b="1" dirty="0" err="1">
                <a:solidFill>
                  <a:schemeClr val="dk1"/>
                </a:solidFill>
                <a:latin typeface="Helvetica Neue"/>
                <a:ea typeface="Helvetica Neue"/>
                <a:cs typeface="Helvetica Neue"/>
                <a:sym typeface="Helvetica Neue"/>
              </a:rPr>
              <a:t>secolului</a:t>
            </a:r>
            <a:r>
              <a:rPr lang="es-ES" sz="2200" b="1" dirty="0">
                <a:solidFill>
                  <a:schemeClr val="dk1"/>
                </a:solidFill>
                <a:latin typeface="Helvetica Neue"/>
                <a:ea typeface="Helvetica Neue"/>
                <a:cs typeface="Helvetica Neue"/>
                <a:sym typeface="Helvetica Neue"/>
              </a:rPr>
              <a:t> </a:t>
            </a:r>
            <a:r>
              <a:rPr lang="es-ES" sz="2200" b="1" dirty="0" smtClean="0">
                <a:solidFill>
                  <a:schemeClr val="dk1"/>
                </a:solidFill>
                <a:latin typeface="Helvetica Neue"/>
                <a:ea typeface="Helvetica Neue"/>
                <a:cs typeface="Helvetica Neue"/>
                <a:sym typeface="Helvetica Neue"/>
              </a:rPr>
              <a:t>XXI</a:t>
            </a:r>
            <a:endParaRPr lang="ro-RO" sz="2200" b="1" dirty="0" smtClean="0">
              <a:solidFill>
                <a:schemeClr val="dk1"/>
              </a:solidFill>
              <a:latin typeface="Helvetica Neue"/>
              <a:ea typeface="Helvetica Neue"/>
              <a:cs typeface="Helvetica Neue"/>
              <a:sym typeface="Helvetica Neue"/>
            </a:endParaRPr>
          </a:p>
          <a:p>
            <a:pPr marL="457200" lvl="0" indent="-431800" algn="l" rtl="0">
              <a:spcBef>
                <a:spcPts val="0"/>
              </a:spcBef>
              <a:spcAft>
                <a:spcPts val="0"/>
              </a:spcAft>
              <a:buClr>
                <a:srgbClr val="EC7320"/>
              </a:buClr>
              <a:buSzPts val="3200"/>
              <a:buFont typeface="Helvetica Neue"/>
              <a:buChar char="❖"/>
            </a:pPr>
            <a:r>
              <a:rPr lang="es-ES" sz="2200" b="1" dirty="0" err="1" smtClean="0">
                <a:solidFill>
                  <a:schemeClr val="dk1"/>
                </a:solidFill>
                <a:latin typeface="Helvetica Neue"/>
                <a:ea typeface="Helvetica Neue"/>
                <a:cs typeface="Helvetica Neue"/>
                <a:sym typeface="Helvetica Neue"/>
              </a:rPr>
              <a:t>Domeniile</a:t>
            </a:r>
            <a:r>
              <a:rPr lang="es-ES" sz="2200" b="1" dirty="0" smtClean="0">
                <a:solidFill>
                  <a:schemeClr val="dk1"/>
                </a:solidFill>
                <a:latin typeface="Helvetica Neue"/>
                <a:ea typeface="Helvetica Neue"/>
                <a:cs typeface="Helvetica Neue"/>
                <a:sym typeface="Helvetica Neue"/>
              </a:rPr>
              <a:t> </a:t>
            </a:r>
            <a:r>
              <a:rPr lang="es-ES" sz="2200" b="1" dirty="0" err="1" smtClean="0">
                <a:solidFill>
                  <a:schemeClr val="dk1"/>
                </a:solidFill>
                <a:latin typeface="Helvetica Neue"/>
                <a:ea typeface="Helvetica Neue"/>
                <a:cs typeface="Helvetica Neue"/>
                <a:sym typeface="Helvetica Neue"/>
              </a:rPr>
              <a:t>artistice</a:t>
            </a:r>
            <a:endParaRPr lang="ro-RO" sz="2200" b="1" dirty="0" smtClean="0">
              <a:solidFill>
                <a:schemeClr val="dk1"/>
              </a:solidFill>
              <a:latin typeface="Helvetica Neue"/>
              <a:ea typeface="Helvetica Neue"/>
              <a:cs typeface="Helvetica Neue"/>
              <a:sym typeface="Helvetica Neue"/>
            </a:endParaRPr>
          </a:p>
          <a:p>
            <a:pPr marL="457200" lvl="0" indent="-431800" algn="l" rtl="0">
              <a:spcBef>
                <a:spcPts val="0"/>
              </a:spcBef>
              <a:spcAft>
                <a:spcPts val="0"/>
              </a:spcAft>
              <a:buClr>
                <a:srgbClr val="EC7320"/>
              </a:buClr>
              <a:buSzPts val="3200"/>
              <a:buFont typeface="Helvetica Neue"/>
              <a:buChar char="❖"/>
            </a:pPr>
            <a:r>
              <a:rPr lang="es-ES" sz="2200" b="1" dirty="0" smtClean="0">
                <a:solidFill>
                  <a:schemeClr val="dk1"/>
                </a:solidFill>
                <a:latin typeface="Helvetica Neue"/>
                <a:ea typeface="Helvetica Neue"/>
                <a:cs typeface="Helvetica Neue"/>
                <a:sym typeface="Helvetica Neue"/>
              </a:rPr>
              <a:t>UDL</a:t>
            </a:r>
            <a:endParaRPr lang="es-ES" sz="2200" b="1" dirty="0">
              <a:solidFill>
                <a:schemeClr val="dk1"/>
              </a:solidFill>
              <a:latin typeface="Helvetica Neue"/>
              <a:ea typeface="Helvetica Neue"/>
              <a:cs typeface="Helvetica Neue"/>
              <a:sym typeface="Helvetica Neue"/>
            </a:endParaRPr>
          </a:p>
        </p:txBody>
      </p:sp>
      <p:pic>
        <p:nvPicPr>
          <p:cNvPr id="79" name="Google Shape;79;g11085746b30_0_22"/>
          <p:cNvPicPr preferRelativeResize="0"/>
          <p:nvPr/>
        </p:nvPicPr>
        <p:blipFill rotWithShape="1">
          <a:blip r:embed="rId3">
            <a:alphaModFix/>
          </a:blip>
          <a:srcRect l="32130" t="8809" r="32968"/>
          <a:stretch/>
        </p:blipFill>
        <p:spPr>
          <a:xfrm>
            <a:off x="791560" y="2224375"/>
            <a:ext cx="1839190" cy="25292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1085746b30_0_29"/>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es-ES" sz="2000" dirty="0" err="1" smtClean="0">
                <a:solidFill>
                  <a:srgbClr val="00AEEF"/>
                </a:solidFill>
              </a:rPr>
              <a:t>Bazele</a:t>
            </a:r>
            <a:r>
              <a:rPr lang="es-ES" sz="2000" dirty="0" smtClean="0">
                <a:solidFill>
                  <a:srgbClr val="00AEEF"/>
                </a:solidFill>
              </a:rPr>
              <a:t> </a:t>
            </a:r>
            <a:r>
              <a:rPr lang="es-ES" sz="2000" dirty="0" err="1" smtClean="0">
                <a:solidFill>
                  <a:srgbClr val="00AEEF"/>
                </a:solidFill>
              </a:rPr>
              <a:t>curriculum-ului</a:t>
            </a:r>
            <a:endParaRPr lang="ro-RO" sz="2000" dirty="0" smtClean="0">
              <a:solidFill>
                <a:srgbClr val="00AEEF"/>
              </a:solidFill>
            </a:endParaRPr>
          </a:p>
          <a:p>
            <a:pPr marL="0" lvl="0" indent="0" algn="r" rtl="0">
              <a:spcBef>
                <a:spcPts val="1000"/>
              </a:spcBef>
              <a:spcAft>
                <a:spcPts val="0"/>
              </a:spcAft>
              <a:buNone/>
            </a:pPr>
            <a:r>
              <a:rPr lang="es-ES" sz="2000" dirty="0" err="1" smtClean="0">
                <a:solidFill>
                  <a:schemeClr val="accent4"/>
                </a:solidFill>
              </a:rPr>
              <a:t>Inclu</a:t>
            </a:r>
            <a:r>
              <a:rPr lang="ro-RO" sz="2000" dirty="0" smtClean="0">
                <a:solidFill>
                  <a:schemeClr val="accent4"/>
                </a:solidFill>
              </a:rPr>
              <a:t>ziune</a:t>
            </a:r>
            <a:endParaRPr sz="2000" dirty="0">
              <a:solidFill>
                <a:schemeClr val="accent4"/>
              </a:solidFill>
            </a:endParaRPr>
          </a:p>
        </p:txBody>
      </p:sp>
      <p:sp>
        <p:nvSpPr>
          <p:cNvPr id="86" name="Google Shape;86;g11085746b30_0_29"/>
          <p:cNvSpPr txBox="1"/>
          <p:nvPr/>
        </p:nvSpPr>
        <p:spPr>
          <a:xfrm>
            <a:off x="594975" y="1371900"/>
            <a:ext cx="10624200" cy="4537237"/>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000" dirty="0">
                <a:solidFill>
                  <a:schemeClr val="dk1"/>
                </a:solidFill>
                <a:latin typeface="+mj-lt"/>
              </a:rPr>
              <a:t> </a:t>
            </a:r>
            <a:endParaRPr sz="1000" dirty="0">
              <a:solidFill>
                <a:schemeClr val="dk1"/>
              </a:solidFill>
              <a:latin typeface="+mj-lt"/>
            </a:endParaRPr>
          </a:p>
          <a:p>
            <a:pPr marL="0" lvl="0" indent="0" algn="just" rtl="0">
              <a:spcBef>
                <a:spcPts val="0"/>
              </a:spcBef>
              <a:spcAft>
                <a:spcPts val="0"/>
              </a:spcAft>
              <a:buNone/>
            </a:pPr>
            <a:endParaRPr sz="1000" b="1" dirty="0">
              <a:solidFill>
                <a:srgbClr val="EC7320"/>
              </a:solidFill>
              <a:latin typeface="+mj-lt"/>
            </a:endParaRPr>
          </a:p>
          <a:p>
            <a:pPr marL="0" lvl="0" indent="0" algn="just" rtl="0">
              <a:spcBef>
                <a:spcPts val="0"/>
              </a:spcBef>
              <a:spcAft>
                <a:spcPts val="0"/>
              </a:spcAft>
              <a:buNone/>
            </a:pPr>
            <a:endParaRPr sz="1500" b="1" i="1" dirty="0">
              <a:solidFill>
                <a:srgbClr val="EC7320"/>
              </a:solidFill>
              <a:latin typeface="+mj-lt"/>
              <a:ea typeface="Helvetica Neue"/>
              <a:cs typeface="Helvetica Neue"/>
              <a:sym typeface="Helvetica Neue"/>
            </a:endParaRPr>
          </a:p>
          <a:p>
            <a:pPr marL="0" lvl="0" indent="0" algn="just" rtl="0">
              <a:spcBef>
                <a:spcPts val="0"/>
              </a:spcBef>
              <a:spcAft>
                <a:spcPts val="0"/>
              </a:spcAft>
              <a:buNone/>
            </a:pPr>
            <a:r>
              <a:rPr lang="es-ES" sz="1500" b="1" i="1" dirty="0" smtClean="0">
                <a:solidFill>
                  <a:srgbClr val="EC7320"/>
                </a:solidFill>
                <a:latin typeface="+mj-lt"/>
                <a:ea typeface="Helvetica Neue"/>
                <a:cs typeface="Helvetica Neue"/>
                <a:sym typeface="Helvetica Neue"/>
              </a:rPr>
              <a:t>“</a:t>
            </a:r>
            <a:r>
              <a:rPr lang="es-ES" sz="1500" b="1" i="1" dirty="0" err="1" smtClean="0">
                <a:solidFill>
                  <a:srgbClr val="EC7320"/>
                </a:solidFill>
                <a:latin typeface="+mj-lt"/>
                <a:ea typeface="Helvetica Neue"/>
                <a:cs typeface="Helvetica Neue"/>
                <a:sym typeface="Helvetica Neue"/>
              </a:rPr>
              <a:t>Incluziunea</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socială</a:t>
            </a:r>
            <a:r>
              <a:rPr lang="es-ES" sz="1500" b="1" i="1" dirty="0" smtClean="0">
                <a:solidFill>
                  <a:srgbClr val="EC7320"/>
                </a:solidFill>
                <a:latin typeface="+mj-lt"/>
                <a:ea typeface="Helvetica Neue"/>
                <a:cs typeface="Helvetica Neue"/>
                <a:sym typeface="Helvetica Neue"/>
              </a:rPr>
              <a:t> se </a:t>
            </a:r>
            <a:r>
              <a:rPr lang="es-ES" sz="1500" b="1" i="1" dirty="0" err="1" smtClean="0">
                <a:solidFill>
                  <a:srgbClr val="EC7320"/>
                </a:solidFill>
                <a:latin typeface="+mj-lt"/>
                <a:ea typeface="Helvetica Neue"/>
                <a:cs typeface="Helvetica Neue"/>
                <a:sym typeface="Helvetica Neue"/>
              </a:rPr>
              <a:t>referă</a:t>
            </a:r>
            <a:r>
              <a:rPr lang="es-ES" sz="1500" b="1" i="1" dirty="0" smtClean="0">
                <a:solidFill>
                  <a:srgbClr val="EC7320"/>
                </a:solidFill>
                <a:latin typeface="+mj-lt"/>
                <a:ea typeface="Helvetica Neue"/>
                <a:cs typeface="Helvetica Neue"/>
                <a:sym typeface="Helvetica Neue"/>
              </a:rPr>
              <a:t> la </a:t>
            </a:r>
            <a:r>
              <a:rPr lang="es-ES" sz="1500" b="1" i="1" dirty="0" err="1" smtClean="0">
                <a:solidFill>
                  <a:srgbClr val="EC7320"/>
                </a:solidFill>
                <a:latin typeface="+mj-lt"/>
                <a:ea typeface="Helvetica Neue"/>
                <a:cs typeface="Helvetica Neue"/>
                <a:sym typeface="Helvetica Neue"/>
              </a:rPr>
              <a:t>fiecare</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persoană</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care</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participă</a:t>
            </a:r>
            <a:r>
              <a:rPr lang="es-ES" sz="1500" b="1" i="1" dirty="0" smtClean="0">
                <a:solidFill>
                  <a:srgbClr val="EC7320"/>
                </a:solidFill>
                <a:latin typeface="+mj-lt"/>
                <a:ea typeface="Helvetica Neue"/>
                <a:cs typeface="Helvetica Neue"/>
                <a:sym typeface="Helvetica Neue"/>
              </a:rPr>
              <a:t> la </a:t>
            </a:r>
            <a:r>
              <a:rPr lang="ro-RO" sz="1500" b="1" i="1" dirty="0" smtClean="0">
                <a:solidFill>
                  <a:srgbClr val="EC7320"/>
                </a:solidFill>
                <a:latin typeface="+mj-lt"/>
                <a:ea typeface="Helvetica Neue"/>
                <a:cs typeface="Helvetica Neue"/>
                <a:sym typeface="Helvetica Neue"/>
              </a:rPr>
              <a:t>viața </a:t>
            </a:r>
            <a:r>
              <a:rPr lang="es-ES" sz="1500" b="1" i="1" dirty="0" err="1" smtClean="0">
                <a:solidFill>
                  <a:srgbClr val="EC7320"/>
                </a:solidFill>
                <a:latin typeface="+mj-lt"/>
                <a:ea typeface="Helvetica Neue"/>
                <a:cs typeface="Helvetica Neue"/>
                <a:sym typeface="Helvetica Neue"/>
              </a:rPr>
              <a:t>societ</a:t>
            </a:r>
            <a:r>
              <a:rPr lang="ro-RO" sz="1500" b="1" i="1" dirty="0" smtClean="0">
                <a:solidFill>
                  <a:srgbClr val="EC7320"/>
                </a:solidFill>
                <a:latin typeface="+mj-lt"/>
                <a:ea typeface="Helvetica Neue"/>
                <a:cs typeface="Helvetica Neue"/>
                <a:sym typeface="Helvetica Neue"/>
              </a:rPr>
              <a:t>ății</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și</a:t>
            </a:r>
            <a:r>
              <a:rPr lang="es-ES" sz="1500" b="1" i="1" dirty="0" smtClean="0">
                <a:solidFill>
                  <a:srgbClr val="EC7320"/>
                </a:solidFill>
                <a:latin typeface="+mj-lt"/>
                <a:ea typeface="Helvetica Neue"/>
                <a:cs typeface="Helvetica Neue"/>
                <a:sym typeface="Helvetica Neue"/>
              </a:rPr>
              <a:t> are control </a:t>
            </a:r>
            <a:r>
              <a:rPr lang="es-ES" sz="1500" b="1" i="1" dirty="0" err="1" smtClean="0">
                <a:solidFill>
                  <a:srgbClr val="EC7320"/>
                </a:solidFill>
                <a:latin typeface="+mj-lt"/>
                <a:ea typeface="Helvetica Neue"/>
                <a:cs typeface="Helvetica Neue"/>
                <a:sym typeface="Helvetica Neue"/>
              </a:rPr>
              <a:t>asupra</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propriilor</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resurse</a:t>
            </a:r>
            <a:r>
              <a:rPr lang="es-ES" sz="1500" b="1" i="1" dirty="0" smtClean="0">
                <a:solidFill>
                  <a:srgbClr val="EC7320"/>
                </a:solidFill>
                <a:latin typeface="+mj-lt"/>
                <a:ea typeface="Helvetica Neue"/>
                <a:cs typeface="Helvetica Neue"/>
                <a:sym typeface="Helvetica Neue"/>
              </a:rPr>
              <a:t>. Este </a:t>
            </a:r>
            <a:r>
              <a:rPr lang="es-ES" sz="1500" b="1" i="1" dirty="0" err="1" smtClean="0">
                <a:solidFill>
                  <a:srgbClr val="EC7320"/>
                </a:solidFill>
                <a:latin typeface="+mj-lt"/>
                <a:ea typeface="Helvetica Neue"/>
                <a:cs typeface="Helvetica Neue"/>
                <a:sym typeface="Helvetica Neue"/>
              </a:rPr>
              <a:t>vorba</a:t>
            </a:r>
            <a:r>
              <a:rPr lang="es-ES" sz="1500" b="1" i="1" dirty="0" smtClean="0">
                <a:solidFill>
                  <a:srgbClr val="EC7320"/>
                </a:solidFill>
                <a:latin typeface="+mj-lt"/>
                <a:ea typeface="Helvetica Neue"/>
                <a:cs typeface="Helvetica Neue"/>
                <a:sym typeface="Helvetica Neue"/>
              </a:rPr>
              <a:t>, de </a:t>
            </a:r>
            <a:r>
              <a:rPr lang="es-ES" sz="1500" b="1" i="1" dirty="0" err="1" smtClean="0">
                <a:solidFill>
                  <a:srgbClr val="EC7320"/>
                </a:solidFill>
                <a:latin typeface="+mj-lt"/>
                <a:ea typeface="Helvetica Neue"/>
                <a:cs typeface="Helvetica Neue"/>
                <a:sym typeface="Helvetica Neue"/>
              </a:rPr>
              <a:t>asemenea</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despre</a:t>
            </a:r>
            <a:r>
              <a:rPr lang="es-ES" sz="1500" b="1" i="1" dirty="0" smtClean="0">
                <a:solidFill>
                  <a:srgbClr val="EC7320"/>
                </a:solidFill>
                <a:latin typeface="+mj-lt"/>
                <a:ea typeface="Helvetica Neue"/>
                <a:cs typeface="Helvetica Neue"/>
                <a:sym typeface="Helvetica Neue"/>
              </a:rPr>
              <a:t> o </a:t>
            </a:r>
            <a:r>
              <a:rPr lang="es-ES" sz="1500" b="1" i="1" dirty="0" err="1" smtClean="0">
                <a:solidFill>
                  <a:srgbClr val="EC7320"/>
                </a:solidFill>
                <a:latin typeface="+mj-lt"/>
                <a:ea typeface="Helvetica Neue"/>
                <a:cs typeface="Helvetica Neue"/>
                <a:sym typeface="Helvetica Neue"/>
              </a:rPr>
              <a:t>comunitate</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care</a:t>
            </a:r>
            <a:r>
              <a:rPr lang="es-ES" sz="1500" b="1" i="1" dirty="0" smtClean="0">
                <a:solidFill>
                  <a:srgbClr val="EC7320"/>
                </a:solidFill>
                <a:latin typeface="+mj-lt"/>
                <a:ea typeface="Helvetica Neue"/>
                <a:cs typeface="Helvetica Neue"/>
                <a:sym typeface="Helvetica Neue"/>
              </a:rPr>
              <a:t> are </a:t>
            </a:r>
            <a:r>
              <a:rPr lang="es-ES" sz="1500" b="1" i="1" dirty="0" err="1" smtClean="0">
                <a:solidFill>
                  <a:srgbClr val="EC7320"/>
                </a:solidFill>
                <a:latin typeface="+mj-lt"/>
                <a:ea typeface="Helvetica Neue"/>
                <a:cs typeface="Helvetica Neue"/>
                <a:sym typeface="Helvetica Neue"/>
              </a:rPr>
              <a:t>grijă</a:t>
            </a:r>
            <a:r>
              <a:rPr lang="es-ES" sz="1500" b="1" i="1" dirty="0" smtClean="0">
                <a:solidFill>
                  <a:srgbClr val="EC7320"/>
                </a:solidFill>
                <a:latin typeface="+mj-lt"/>
                <a:ea typeface="Helvetica Neue"/>
                <a:cs typeface="Helvetica Neue"/>
                <a:sym typeface="Helvetica Neue"/>
              </a:rPr>
              <a:t> de </a:t>
            </a:r>
            <a:r>
              <a:rPr lang="es-ES" sz="1500" b="1" i="1" dirty="0" err="1" smtClean="0">
                <a:solidFill>
                  <a:srgbClr val="EC7320"/>
                </a:solidFill>
                <a:latin typeface="+mj-lt"/>
                <a:ea typeface="Helvetica Neue"/>
                <a:cs typeface="Helvetica Neue"/>
                <a:sym typeface="Helvetica Neue"/>
              </a:rPr>
              <a:t>membrii</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săi</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îi</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face</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să</a:t>
            </a:r>
            <a:r>
              <a:rPr lang="es-ES" sz="1500" b="1" i="1" dirty="0" smtClean="0">
                <a:solidFill>
                  <a:srgbClr val="EC7320"/>
                </a:solidFill>
                <a:latin typeface="+mj-lt"/>
                <a:ea typeface="Helvetica Neue"/>
                <a:cs typeface="Helvetica Neue"/>
                <a:sym typeface="Helvetica Neue"/>
              </a:rPr>
              <a:t> se </a:t>
            </a:r>
            <a:r>
              <a:rPr lang="es-ES" sz="1500" b="1" i="1" dirty="0" err="1" smtClean="0">
                <a:solidFill>
                  <a:srgbClr val="EC7320"/>
                </a:solidFill>
                <a:latin typeface="+mj-lt"/>
                <a:ea typeface="Helvetica Neue"/>
                <a:cs typeface="Helvetica Neue"/>
                <a:sym typeface="Helvetica Neue"/>
              </a:rPr>
              <a:t>simtă</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bineveniți</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și</a:t>
            </a:r>
            <a:r>
              <a:rPr lang="es-ES" sz="1500" b="1" i="1" dirty="0" smtClean="0">
                <a:solidFill>
                  <a:srgbClr val="EC7320"/>
                </a:solidFill>
                <a:latin typeface="+mj-lt"/>
                <a:ea typeface="Helvetica Neue"/>
                <a:cs typeface="Helvetica Neue"/>
                <a:sym typeface="Helvetica Neue"/>
              </a:rPr>
              <a:t> este </a:t>
            </a:r>
            <a:r>
              <a:rPr lang="es-ES" sz="1500" b="1" i="1" dirty="0" err="1" smtClean="0">
                <a:solidFill>
                  <a:srgbClr val="EC7320"/>
                </a:solidFill>
                <a:latin typeface="+mj-lt"/>
                <a:ea typeface="Helvetica Neue"/>
                <a:cs typeface="Helvetica Neue"/>
                <a:sym typeface="Helvetica Neue"/>
              </a:rPr>
              <a:t>dispusă</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să</a:t>
            </a:r>
            <a:r>
              <a:rPr lang="es-ES" sz="1500" b="1" i="1" dirty="0" smtClean="0">
                <a:solidFill>
                  <a:srgbClr val="EC7320"/>
                </a:solidFill>
                <a:latin typeface="+mj-lt"/>
                <a:ea typeface="Helvetica Neue"/>
                <a:cs typeface="Helvetica Neue"/>
                <a:sym typeface="Helvetica Neue"/>
              </a:rPr>
              <a:t> se </a:t>
            </a:r>
            <a:r>
              <a:rPr lang="es-ES" sz="1500" b="1" i="1" dirty="0" err="1" smtClean="0">
                <a:solidFill>
                  <a:srgbClr val="EC7320"/>
                </a:solidFill>
                <a:latin typeface="+mj-lt"/>
                <a:ea typeface="Helvetica Neue"/>
                <a:cs typeface="Helvetica Neue"/>
                <a:sym typeface="Helvetica Neue"/>
              </a:rPr>
              <a:t>adapteze</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pentru</a:t>
            </a:r>
            <a:r>
              <a:rPr lang="es-ES" sz="1500" b="1" i="1" dirty="0" smtClean="0">
                <a:solidFill>
                  <a:srgbClr val="EC7320"/>
                </a:solidFill>
                <a:latin typeface="+mj-lt"/>
                <a:ea typeface="Helvetica Neue"/>
                <a:cs typeface="Helvetica Neue"/>
                <a:sym typeface="Helvetica Neue"/>
              </a:rPr>
              <a:t> a se </a:t>
            </a:r>
            <a:r>
              <a:rPr lang="es-ES" sz="1500" b="1" i="1" dirty="0" err="1" smtClean="0">
                <a:solidFill>
                  <a:srgbClr val="EC7320"/>
                </a:solidFill>
                <a:latin typeface="+mj-lt"/>
                <a:ea typeface="Helvetica Neue"/>
                <a:cs typeface="Helvetica Neue"/>
                <a:sym typeface="Helvetica Neue"/>
              </a:rPr>
              <a:t>potrivi</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diferitelor</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lor</a:t>
            </a:r>
            <a:r>
              <a:rPr lang="es-ES" sz="1500" b="1" i="1" dirty="0" smtClean="0">
                <a:solidFill>
                  <a:srgbClr val="EC7320"/>
                </a:solidFill>
                <a:latin typeface="+mj-lt"/>
                <a:ea typeface="Helvetica Neue"/>
                <a:cs typeface="Helvetica Neue"/>
                <a:sym typeface="Helvetica Neue"/>
              </a:rPr>
              <a:t> </a:t>
            </a:r>
            <a:r>
              <a:rPr lang="es-ES" sz="1500" b="1" i="1" dirty="0" err="1" smtClean="0">
                <a:solidFill>
                  <a:srgbClr val="EC7320"/>
                </a:solidFill>
                <a:latin typeface="+mj-lt"/>
                <a:ea typeface="Helvetica Neue"/>
                <a:cs typeface="Helvetica Neue"/>
                <a:sym typeface="Helvetica Neue"/>
              </a:rPr>
              <a:t>nevoi</a:t>
            </a:r>
            <a:r>
              <a:rPr lang="es-ES" sz="1500" b="1" i="1" dirty="0" smtClean="0">
                <a:solidFill>
                  <a:srgbClr val="EC7320"/>
                </a:solidFill>
                <a:latin typeface="+mj-lt"/>
                <a:ea typeface="Helvetica Neue"/>
                <a:cs typeface="Helvetica Neue"/>
                <a:sym typeface="Helvetica Neue"/>
              </a:rPr>
              <a:t>.”</a:t>
            </a:r>
            <a:r>
              <a:rPr lang="ro-RO" sz="1500" b="1" i="1" dirty="0">
                <a:solidFill>
                  <a:srgbClr val="EC7320"/>
                </a:solidFill>
                <a:latin typeface="+mj-lt"/>
                <a:ea typeface="Helvetica Neue"/>
                <a:cs typeface="Helvetica Neue"/>
                <a:sym typeface="Helvetica Neue"/>
              </a:rPr>
              <a:t> </a:t>
            </a:r>
            <a:r>
              <a:rPr lang="es-ES" sz="1100" dirty="0" smtClean="0">
                <a:solidFill>
                  <a:schemeClr val="dk1"/>
                </a:solidFill>
                <a:latin typeface="+mj-lt"/>
              </a:rPr>
              <a:t>Marino-Francis </a:t>
            </a:r>
            <a:r>
              <a:rPr lang="es-ES" sz="1100" dirty="0">
                <a:solidFill>
                  <a:schemeClr val="dk1"/>
                </a:solidFill>
                <a:latin typeface="+mj-lt"/>
              </a:rPr>
              <a:t>and </a:t>
            </a:r>
            <a:r>
              <a:rPr lang="es-ES" sz="1100" dirty="0" err="1" smtClean="0">
                <a:solidFill>
                  <a:schemeClr val="dk1"/>
                </a:solidFill>
                <a:latin typeface="+mj-lt"/>
              </a:rPr>
              <a:t>Worrall</a:t>
            </a:r>
            <a:r>
              <a:rPr lang="es-ES" sz="1100" dirty="0" smtClean="0">
                <a:solidFill>
                  <a:schemeClr val="dk1"/>
                </a:solidFill>
                <a:latin typeface="+mj-lt"/>
              </a:rPr>
              <a:t>-Davies</a:t>
            </a:r>
            <a:r>
              <a:rPr lang="ro-RO" sz="1100" dirty="0" smtClean="0">
                <a:solidFill>
                  <a:schemeClr val="dk1"/>
                </a:solidFill>
                <a:latin typeface="+mj-lt"/>
              </a:rPr>
              <a:t>, </a:t>
            </a:r>
            <a:r>
              <a:rPr lang="es-ES" sz="1100" dirty="0" smtClean="0">
                <a:solidFill>
                  <a:schemeClr val="dk1"/>
                </a:solidFill>
                <a:latin typeface="+mj-lt"/>
              </a:rPr>
              <a:t>2010</a:t>
            </a:r>
            <a:r>
              <a:rPr lang="es-ES" sz="1100" dirty="0">
                <a:solidFill>
                  <a:schemeClr val="dk1"/>
                </a:solidFill>
                <a:latin typeface="+mj-lt"/>
              </a:rPr>
              <a:t>, </a:t>
            </a:r>
            <a:r>
              <a:rPr lang="es-ES" sz="1100" dirty="0" smtClean="0">
                <a:solidFill>
                  <a:schemeClr val="dk1"/>
                </a:solidFill>
                <a:latin typeface="+mj-lt"/>
              </a:rPr>
              <a:t>p.38</a:t>
            </a:r>
            <a:endParaRPr sz="1500" b="1" i="1" dirty="0">
              <a:solidFill>
                <a:srgbClr val="EC7320"/>
              </a:solidFill>
              <a:latin typeface="+mj-lt"/>
              <a:ea typeface="Helvetica Neue"/>
              <a:cs typeface="Helvetica Neue"/>
              <a:sym typeface="Helvetica Neue"/>
            </a:endParaRPr>
          </a:p>
          <a:p>
            <a:pPr marL="0" lvl="0" indent="0" algn="just" rtl="0">
              <a:spcBef>
                <a:spcPts val="0"/>
              </a:spcBef>
              <a:spcAft>
                <a:spcPts val="0"/>
              </a:spcAft>
              <a:buNone/>
            </a:pPr>
            <a:endParaRPr sz="1100" dirty="0">
              <a:solidFill>
                <a:schemeClr val="dk1"/>
              </a:solidFill>
              <a:latin typeface="+mj-lt"/>
            </a:endParaRPr>
          </a:p>
          <a:p>
            <a:pPr marL="0" lvl="0" indent="0" algn="just" rtl="0">
              <a:spcBef>
                <a:spcPts val="0"/>
              </a:spcBef>
              <a:spcAft>
                <a:spcPts val="0"/>
              </a:spcAft>
              <a:buNone/>
            </a:pPr>
            <a:endParaRPr sz="1000" dirty="0">
              <a:solidFill>
                <a:schemeClr val="dk1"/>
              </a:solidFill>
              <a:latin typeface="+mj-lt"/>
            </a:endParaRPr>
          </a:p>
          <a:p>
            <a:pPr marL="0" lvl="0" indent="0" algn="just" rtl="0">
              <a:spcBef>
                <a:spcPts val="0"/>
              </a:spcBef>
              <a:spcAft>
                <a:spcPts val="0"/>
              </a:spcAft>
              <a:buNone/>
            </a:pPr>
            <a:endParaRPr sz="1000" dirty="0">
              <a:solidFill>
                <a:schemeClr val="dk1"/>
              </a:solidFill>
              <a:latin typeface="+mj-lt"/>
            </a:endParaRPr>
          </a:p>
          <a:p>
            <a:pPr marL="0" lvl="0" indent="0" algn="just" rtl="0">
              <a:spcBef>
                <a:spcPts val="0"/>
              </a:spcBef>
              <a:spcAft>
                <a:spcPts val="0"/>
              </a:spcAft>
              <a:buNone/>
            </a:pPr>
            <a:r>
              <a:rPr lang="es-ES" dirty="0" err="1" smtClean="0">
                <a:solidFill>
                  <a:schemeClr val="dk1"/>
                </a:solidFill>
                <a:latin typeface="+mj-lt"/>
                <a:ea typeface="Helvetica Neue"/>
                <a:cs typeface="Helvetica Neue"/>
                <a:sym typeface="Helvetica Neue"/>
              </a:rPr>
              <a:t>Proiectul</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InCrea</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ia</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în</a:t>
            </a:r>
            <a:r>
              <a:rPr lang="es-ES" dirty="0" smtClean="0">
                <a:solidFill>
                  <a:schemeClr val="dk1"/>
                </a:solidFill>
                <a:latin typeface="+mj-lt"/>
                <a:ea typeface="Helvetica Neue"/>
                <a:cs typeface="Helvetica Neue"/>
                <a:sym typeface="Helvetica Neue"/>
              </a:rPr>
              <a:t> considerare:</a:t>
            </a:r>
            <a:endParaRPr dirty="0">
              <a:solidFill>
                <a:schemeClr val="dk1"/>
              </a:solidFill>
              <a:latin typeface="+mj-lt"/>
              <a:ea typeface="Helvetica Neue"/>
              <a:cs typeface="Helvetica Neue"/>
              <a:sym typeface="Helvetica Neue"/>
            </a:endParaRPr>
          </a:p>
          <a:p>
            <a:pPr marL="457200" lvl="0" indent="-317500" algn="just" rtl="0">
              <a:spcBef>
                <a:spcPts val="0"/>
              </a:spcBef>
              <a:spcAft>
                <a:spcPts val="0"/>
              </a:spcAft>
              <a:buClr>
                <a:schemeClr val="dk1"/>
              </a:buClr>
              <a:buSzPts val="1400"/>
              <a:buFont typeface="Helvetica Neue"/>
              <a:buAutoNum type="arabicPeriod"/>
            </a:pPr>
            <a:r>
              <a:rPr lang="es-ES" dirty="0" err="1" smtClean="0">
                <a:solidFill>
                  <a:schemeClr val="dk1"/>
                </a:solidFill>
                <a:latin typeface="+mj-lt"/>
                <a:ea typeface="Helvetica Neue"/>
                <a:cs typeface="Helvetica Neue"/>
                <a:sym typeface="Helvetica Neue"/>
              </a:rPr>
              <a:t>Incluziunea</a:t>
            </a:r>
            <a:r>
              <a:rPr lang="es-ES" dirty="0" smtClean="0">
                <a:solidFill>
                  <a:schemeClr val="dk1"/>
                </a:solidFill>
                <a:latin typeface="+mj-lt"/>
                <a:ea typeface="Helvetica Neue"/>
                <a:cs typeface="Helvetica Neue"/>
                <a:sym typeface="Helvetica Neue"/>
              </a:rPr>
              <a:t> ca </a:t>
            </a:r>
            <a:r>
              <a:rPr lang="es-ES" dirty="0" err="1" smtClean="0">
                <a:solidFill>
                  <a:schemeClr val="dk1"/>
                </a:solidFill>
                <a:latin typeface="+mj-lt"/>
                <a:ea typeface="Helvetica Neue"/>
                <a:cs typeface="Helvetica Neue"/>
                <a:sym typeface="Helvetica Neue"/>
              </a:rPr>
              <a:t>proces</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în</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care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accesul</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și</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oportunitățile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egale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sunt</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oferite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tuturor</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celor</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dintr</a:t>
            </a:r>
            <a:r>
              <a:rPr lang="es-ES" dirty="0" smtClean="0">
                <a:solidFill>
                  <a:schemeClr val="dk1"/>
                </a:solidFill>
                <a:latin typeface="+mj-lt"/>
                <a:ea typeface="Helvetica Neue"/>
                <a:cs typeface="Helvetica Neue"/>
                <a:sym typeface="Helvetica Neue"/>
              </a:rPr>
              <a:t>-un </a:t>
            </a:r>
            <a:r>
              <a:rPr lang="es-ES" dirty="0" err="1" smtClean="0">
                <a:solidFill>
                  <a:schemeClr val="dk1"/>
                </a:solidFill>
                <a:latin typeface="+mj-lt"/>
                <a:ea typeface="Helvetica Neue"/>
                <a:cs typeface="Helvetica Neue"/>
                <a:sym typeface="Helvetica Neue"/>
              </a:rPr>
              <a:t>anumit</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grup</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fără</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obstacole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sau</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prejudecăți</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luând</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în</a:t>
            </a:r>
            <a:r>
              <a:rPr lang="es-ES" dirty="0" smtClean="0">
                <a:solidFill>
                  <a:schemeClr val="dk1"/>
                </a:solidFill>
                <a:latin typeface="+mj-lt"/>
                <a:ea typeface="Helvetica Neue"/>
                <a:cs typeface="Helvetica Neue"/>
                <a:sym typeface="Helvetica Neue"/>
              </a:rPr>
              <a:t> considerare </a:t>
            </a:r>
            <a:r>
              <a:rPr lang="es-ES" dirty="0" err="1" smtClean="0">
                <a:solidFill>
                  <a:schemeClr val="dk1"/>
                </a:solidFill>
                <a:latin typeface="+mj-lt"/>
                <a:ea typeface="Helvetica Neue"/>
                <a:cs typeface="Helvetica Neue"/>
                <a:sym typeface="Helvetica Neue"/>
              </a:rPr>
              <a:t>nevoile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abilitățile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abilitățile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și</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particularitățile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individuale</a:t>
            </a:r>
            <a:endParaRPr lang="ro-RO" dirty="0" smtClean="0">
              <a:solidFill>
                <a:schemeClr val="dk1"/>
              </a:solidFill>
              <a:latin typeface="+mj-lt"/>
              <a:ea typeface="Helvetica Neue"/>
              <a:cs typeface="Helvetica Neue"/>
              <a:sym typeface="Helvetica Neue"/>
            </a:endParaRPr>
          </a:p>
          <a:p>
            <a:pPr marL="457200" lvl="0" indent="-317500" algn="just" rtl="0">
              <a:spcBef>
                <a:spcPts val="0"/>
              </a:spcBef>
              <a:spcAft>
                <a:spcPts val="0"/>
              </a:spcAft>
              <a:buClr>
                <a:schemeClr val="dk1"/>
              </a:buClr>
              <a:buSzPts val="1400"/>
              <a:buFont typeface="Helvetica Neue"/>
              <a:buAutoNum type="arabicPeriod"/>
            </a:pPr>
            <a:r>
              <a:rPr lang="es-ES" dirty="0" err="1" smtClean="0">
                <a:solidFill>
                  <a:schemeClr val="dk1"/>
                </a:solidFill>
                <a:latin typeface="+mj-lt"/>
                <a:ea typeface="Helvetica Neue"/>
                <a:cs typeface="Helvetica Neue"/>
                <a:sym typeface="Helvetica Neue"/>
              </a:rPr>
              <a:t>Educația</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favorabilă</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incluziunii</a:t>
            </a:r>
            <a:r>
              <a:rPr lang="es-ES" dirty="0" smtClean="0">
                <a:solidFill>
                  <a:schemeClr val="dk1"/>
                </a:solidFill>
                <a:latin typeface="+mj-lt"/>
                <a:ea typeface="Helvetica Neue"/>
                <a:cs typeface="Helvetica Neue"/>
                <a:sym typeface="Helvetica Neue"/>
              </a:rPr>
              <a:t> </a:t>
            </a:r>
            <a:r>
              <a:rPr lang="ro-RO" dirty="0" smtClean="0">
                <a:solidFill>
                  <a:schemeClr val="dk1"/>
                </a:solidFill>
                <a:latin typeface="+mj-lt"/>
                <a:ea typeface="Helvetica Neue"/>
                <a:cs typeface="Helvetica Neue"/>
                <a:sym typeface="Helvetica Neue"/>
              </a:rPr>
              <a:t>- </a:t>
            </a:r>
            <a:r>
              <a:rPr lang="es-ES" dirty="0" smtClean="0">
                <a:solidFill>
                  <a:schemeClr val="dk1"/>
                </a:solidFill>
                <a:latin typeface="+mj-lt"/>
                <a:ea typeface="Helvetica Neue"/>
                <a:cs typeface="Helvetica Neue"/>
                <a:sym typeface="Helvetica Neue"/>
              </a:rPr>
              <a:t>ca </a:t>
            </a:r>
            <a:r>
              <a:rPr lang="es-ES" dirty="0" err="1" smtClean="0">
                <a:solidFill>
                  <a:schemeClr val="dk1"/>
                </a:solidFill>
                <a:latin typeface="+mj-lt"/>
                <a:ea typeface="Helvetica Neue"/>
                <a:cs typeface="Helvetica Neue"/>
                <a:sym typeface="Helvetica Neue"/>
              </a:rPr>
              <a:t>proces</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în</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care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educația</a:t>
            </a:r>
            <a:r>
              <a:rPr lang="es-ES" dirty="0" smtClean="0">
                <a:solidFill>
                  <a:schemeClr val="dk1"/>
                </a:solidFill>
                <a:latin typeface="+mj-lt"/>
                <a:ea typeface="Helvetica Neue"/>
                <a:cs typeface="Helvetica Neue"/>
                <a:sym typeface="Helvetica Neue"/>
              </a:rPr>
              <a:t> este </a:t>
            </a:r>
            <a:r>
              <a:rPr lang="es-ES" dirty="0" err="1" smtClean="0">
                <a:solidFill>
                  <a:schemeClr val="dk1"/>
                </a:solidFill>
                <a:latin typeface="+mj-lt"/>
                <a:ea typeface="Helvetica Neue"/>
                <a:cs typeface="Helvetica Neue"/>
                <a:sym typeface="Helvetica Neue"/>
              </a:rPr>
              <a:t>accesibilă</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tuturor</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și</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oferă</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șanse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egale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sărbătorind</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și</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utilizând</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diferențele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pentru</a:t>
            </a:r>
            <a:r>
              <a:rPr lang="es-ES" dirty="0" smtClean="0">
                <a:solidFill>
                  <a:schemeClr val="dk1"/>
                </a:solidFill>
                <a:latin typeface="+mj-lt"/>
                <a:ea typeface="Helvetica Neue"/>
                <a:cs typeface="Helvetica Neue"/>
                <a:sym typeface="Helvetica Neue"/>
              </a:rPr>
              <a:t> a </a:t>
            </a:r>
            <a:r>
              <a:rPr lang="es-ES" dirty="0" err="1" smtClean="0">
                <a:solidFill>
                  <a:schemeClr val="dk1"/>
                </a:solidFill>
                <a:latin typeface="+mj-lt"/>
                <a:ea typeface="Helvetica Neue"/>
                <a:cs typeface="Helvetica Neue"/>
                <a:sym typeface="Helvetica Neue"/>
              </a:rPr>
              <a:t>obține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rezultate</a:t>
            </a:r>
            <a:r>
              <a:rPr lang="es-ES" dirty="0" smtClean="0">
                <a:solidFill>
                  <a:schemeClr val="dk1"/>
                </a:solidFill>
                <a:latin typeface="+mj-lt"/>
                <a:ea typeface="Helvetica Neue"/>
                <a:cs typeface="Helvetica Neue"/>
                <a:sym typeface="Helvetica Neue"/>
              </a:rPr>
              <a:t> optime ale </a:t>
            </a:r>
            <a:r>
              <a:rPr lang="es-ES" dirty="0" err="1" smtClean="0">
                <a:solidFill>
                  <a:schemeClr val="dk1"/>
                </a:solidFill>
                <a:latin typeface="+mj-lt"/>
                <a:ea typeface="Helvetica Neue"/>
                <a:cs typeface="Helvetica Neue"/>
                <a:sym typeface="Helvetica Neue"/>
              </a:rPr>
              <a:t>învățării</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pentru</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toți</a:t>
            </a:r>
            <a:r>
              <a:rPr lang="es-ES" dirty="0" smtClean="0">
                <a:solidFill>
                  <a:schemeClr val="dk1"/>
                </a:solidFill>
                <a:latin typeface="+mj-lt"/>
                <a:ea typeface="Helvetica Neue"/>
                <a:cs typeface="Helvetica Neue"/>
                <a:sym typeface="Helvetica Neue"/>
              </a:rPr>
              <a:t>. </a:t>
            </a:r>
            <a:endParaRPr dirty="0">
              <a:solidFill>
                <a:schemeClr val="dk1"/>
              </a:solidFill>
              <a:latin typeface="+mj-lt"/>
              <a:ea typeface="Helvetica Neue"/>
              <a:cs typeface="Helvetica Neue"/>
              <a:sym typeface="Helvetica Neue"/>
            </a:endParaRPr>
          </a:p>
          <a:p>
            <a:pPr marL="457200" lvl="0" indent="-317500" algn="just" rtl="0">
              <a:lnSpc>
                <a:spcPct val="107916"/>
              </a:lnSpc>
              <a:spcBef>
                <a:spcPts val="0"/>
              </a:spcBef>
              <a:spcAft>
                <a:spcPts val="0"/>
              </a:spcAft>
              <a:buClr>
                <a:schemeClr val="dk1"/>
              </a:buClr>
              <a:buSzPts val="1400"/>
              <a:buFont typeface="Helvetica Neue"/>
              <a:buAutoNum type="arabicPeriod"/>
            </a:pPr>
            <a:r>
              <a:rPr lang="ro-RO" dirty="0" err="1">
                <a:solidFill>
                  <a:schemeClr val="dk1"/>
                </a:solidFill>
                <a:latin typeface="+mj-lt"/>
                <a:ea typeface="Helvetica Neue"/>
                <a:cs typeface="Helvetica Neue"/>
                <a:sym typeface="Helvetica Neue"/>
              </a:rPr>
              <a:t>C</a:t>
            </a:r>
            <a:r>
              <a:rPr lang="es-ES" dirty="0" smtClean="0">
                <a:solidFill>
                  <a:schemeClr val="dk1"/>
                </a:solidFill>
                <a:latin typeface="+mj-lt"/>
                <a:ea typeface="Helvetica Neue"/>
                <a:cs typeface="Helvetica Neue"/>
                <a:sym typeface="Helvetica Neue"/>
              </a:rPr>
              <a:t>ă </a:t>
            </a:r>
            <a:r>
              <a:rPr lang="es-ES" dirty="0" err="1" smtClean="0">
                <a:solidFill>
                  <a:schemeClr val="dk1"/>
                </a:solidFill>
                <a:latin typeface="+mj-lt"/>
                <a:ea typeface="Helvetica Neue"/>
                <a:cs typeface="Helvetica Neue"/>
                <a:sym typeface="Helvetica Neue"/>
              </a:rPr>
              <a:t>artele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în</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educația</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incluzivă</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oferă</a:t>
            </a:r>
            <a:r>
              <a:rPr lang="es-ES" dirty="0" smtClean="0">
                <a:solidFill>
                  <a:schemeClr val="dk1"/>
                </a:solidFill>
                <a:latin typeface="+mj-lt"/>
                <a:ea typeface="Helvetica Neue"/>
                <a:cs typeface="Helvetica Neue"/>
                <a:sym typeface="Helvetica Neue"/>
              </a:rPr>
              <a:t> un </a:t>
            </a:r>
            <a:r>
              <a:rPr lang="es-ES" dirty="0" err="1" smtClean="0">
                <a:solidFill>
                  <a:schemeClr val="dk1"/>
                </a:solidFill>
                <a:latin typeface="+mj-lt"/>
                <a:ea typeface="Helvetica Neue"/>
                <a:cs typeface="Helvetica Neue"/>
                <a:sym typeface="Helvetica Neue"/>
              </a:rPr>
              <a:t>limbaj</a:t>
            </a:r>
            <a:r>
              <a:rPr lang="es-ES" dirty="0" smtClean="0">
                <a:solidFill>
                  <a:schemeClr val="dk1"/>
                </a:solidFill>
                <a:latin typeface="+mj-lt"/>
                <a:ea typeface="Helvetica Neue"/>
                <a:cs typeface="Helvetica Neue"/>
                <a:sym typeface="Helvetica Neue"/>
              </a:rPr>
              <a:t> universal de </a:t>
            </a:r>
            <a:r>
              <a:rPr lang="es-ES" dirty="0" err="1" smtClean="0">
                <a:solidFill>
                  <a:schemeClr val="dk1"/>
                </a:solidFill>
                <a:latin typeface="+mj-lt"/>
                <a:ea typeface="Helvetica Neue"/>
                <a:cs typeface="Helvetica Neue"/>
                <a:sym typeface="Helvetica Neue"/>
              </a:rPr>
              <a:t>exprimare</a:t>
            </a:r>
            <a:r>
              <a:rPr lang="es-ES" dirty="0" smtClean="0">
                <a:solidFill>
                  <a:schemeClr val="dk1"/>
                </a:solidFill>
                <a:latin typeface="+mj-lt"/>
                <a:ea typeface="Helvetica Neue"/>
                <a:cs typeface="Helvetica Neue"/>
                <a:sym typeface="Helvetica Neue"/>
              </a:rPr>
              <a:t> a </a:t>
            </a:r>
            <a:r>
              <a:rPr lang="es-ES" dirty="0" err="1" smtClean="0">
                <a:solidFill>
                  <a:schemeClr val="dk1"/>
                </a:solidFill>
                <a:latin typeface="+mj-lt"/>
                <a:ea typeface="Helvetica Neue"/>
                <a:cs typeface="Helvetica Neue"/>
                <a:sym typeface="Helvetica Neue"/>
              </a:rPr>
              <a:t>abilităților</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și</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sentimentelor</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personale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sociale</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permițând</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participarea</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și</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implicarea</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tuturor</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fără</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teama</a:t>
            </a:r>
            <a:r>
              <a:rPr lang="es-ES" dirty="0" smtClean="0">
                <a:solidFill>
                  <a:schemeClr val="dk1"/>
                </a:solidFill>
                <a:latin typeface="+mj-lt"/>
                <a:ea typeface="Helvetica Neue"/>
                <a:cs typeface="Helvetica Neue"/>
                <a:sym typeface="Helvetica Neue"/>
              </a:rPr>
              <a:t> de </a:t>
            </a:r>
            <a:r>
              <a:rPr lang="es-ES" dirty="0" err="1" smtClean="0">
                <a:solidFill>
                  <a:schemeClr val="dk1"/>
                </a:solidFill>
                <a:latin typeface="+mj-lt"/>
                <a:ea typeface="Helvetica Neue"/>
                <a:cs typeface="Helvetica Neue"/>
                <a:sym typeface="Helvetica Neue"/>
              </a:rPr>
              <a:t>greșeli</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și</a:t>
            </a:r>
            <a:r>
              <a:rPr lang="es-ES" dirty="0" smtClean="0">
                <a:solidFill>
                  <a:schemeClr val="dk1"/>
                </a:solidFill>
                <a:latin typeface="+mj-lt"/>
                <a:ea typeface="Helvetica Neue"/>
                <a:cs typeface="Helvetica Neue"/>
                <a:sym typeface="Helvetica Neue"/>
              </a:rPr>
              <a:t> </a:t>
            </a:r>
            <a:r>
              <a:rPr lang="es-ES" dirty="0" err="1" smtClean="0">
                <a:solidFill>
                  <a:schemeClr val="dk1"/>
                </a:solidFill>
                <a:latin typeface="+mj-lt"/>
                <a:ea typeface="Helvetica Neue"/>
                <a:cs typeface="Helvetica Neue"/>
                <a:sym typeface="Helvetica Neue"/>
              </a:rPr>
              <a:t>judecăți</a:t>
            </a:r>
            <a:endParaRPr sz="1000" dirty="0">
              <a:solidFill>
                <a:schemeClr val="dk1"/>
              </a:solidFill>
              <a:latin typeface="+mj-lt"/>
            </a:endParaRPr>
          </a:p>
          <a:p>
            <a:pPr marL="0" lvl="0" indent="0" algn="just" rtl="0">
              <a:lnSpc>
                <a:spcPct val="107916"/>
              </a:lnSpc>
              <a:spcBef>
                <a:spcPts val="0"/>
              </a:spcBef>
              <a:spcAft>
                <a:spcPts val="0"/>
              </a:spcAft>
              <a:buNone/>
            </a:pPr>
            <a:endParaRPr sz="1000" dirty="0">
              <a:solidFill>
                <a:schemeClr val="dk1"/>
              </a:solidFill>
              <a:latin typeface="+mj-lt"/>
            </a:endParaRPr>
          </a:p>
          <a:p>
            <a:pPr marL="0" lvl="0" indent="0" algn="just" rtl="0">
              <a:spcBef>
                <a:spcPts val="0"/>
              </a:spcBef>
              <a:spcAft>
                <a:spcPts val="0"/>
              </a:spcAft>
              <a:buClr>
                <a:schemeClr val="dk1"/>
              </a:buClr>
              <a:buSzPts val="1100"/>
              <a:buFont typeface="Arial"/>
              <a:buNone/>
            </a:pPr>
            <a:r>
              <a:rPr lang="it-IT" sz="1500" dirty="0" smtClean="0">
                <a:solidFill>
                  <a:schemeClr val="dk1"/>
                </a:solidFill>
                <a:latin typeface="+mj-lt"/>
                <a:ea typeface="Helvetica Neue"/>
                <a:cs typeface="Helvetica Neue"/>
                <a:sym typeface="Helvetica Neue"/>
              </a:rPr>
              <a:t>Cele mai semnificative provocări cu impact la adresa incluziunii luate în considerare în sondaj, </a:t>
            </a:r>
            <a:r>
              <a:rPr lang="ro-RO" sz="1500" dirty="0" smtClean="0">
                <a:solidFill>
                  <a:schemeClr val="dk1"/>
                </a:solidFill>
                <a:latin typeface="+mj-lt"/>
                <a:ea typeface="Helvetica Neue"/>
                <a:cs typeface="Helvetica Neue"/>
                <a:sym typeface="Helvetica Neue"/>
              </a:rPr>
              <a:t>sunt cele</a:t>
            </a:r>
            <a:r>
              <a:rPr lang="es-ES" sz="1500" dirty="0" smtClean="0">
                <a:solidFill>
                  <a:schemeClr val="dk1"/>
                </a:solidFill>
                <a:latin typeface="+mj-lt"/>
                <a:ea typeface="Helvetica Neue"/>
                <a:cs typeface="Helvetica Neue"/>
                <a:sym typeface="Helvetica Neue"/>
              </a:rPr>
              <a:t>: </a:t>
            </a:r>
            <a:r>
              <a:rPr lang="it-IT" sz="1500" b="1" dirty="0" smtClean="0">
                <a:solidFill>
                  <a:srgbClr val="EC7320"/>
                </a:solidFill>
                <a:latin typeface="+mj-lt"/>
                <a:ea typeface="Helvetica Neue"/>
                <a:cs typeface="Helvetica Neue"/>
                <a:sym typeface="Helvetica Neue"/>
              </a:rPr>
              <a:t>culturale, socio-economice, sociale, fizice, cognitive, comportamentale, talentul și talentul</a:t>
            </a:r>
            <a:r>
              <a:rPr lang="es-ES" sz="1500" b="1" dirty="0" smtClean="0">
                <a:solidFill>
                  <a:srgbClr val="EC7320"/>
                </a:solidFill>
                <a:latin typeface="+mj-lt"/>
                <a:ea typeface="Helvetica Neue"/>
                <a:cs typeface="Helvetica Neue"/>
                <a:sym typeface="Helvetica Neue"/>
              </a:rPr>
              <a:t>.</a:t>
            </a:r>
            <a:endParaRPr sz="1500" b="1" dirty="0">
              <a:solidFill>
                <a:srgbClr val="EC7320"/>
              </a:solidFill>
              <a:latin typeface="+mj-lt"/>
              <a:ea typeface="Helvetica Neue"/>
              <a:cs typeface="Helvetica Neue"/>
              <a:sym typeface="Helvetica Neue"/>
            </a:endParaRPr>
          </a:p>
          <a:p>
            <a:pPr marL="0" lvl="0" indent="0" algn="just" rtl="0">
              <a:spcBef>
                <a:spcPts val="0"/>
              </a:spcBef>
              <a:spcAft>
                <a:spcPts val="0"/>
              </a:spcAft>
              <a:buClr>
                <a:schemeClr val="dk1"/>
              </a:buClr>
              <a:buSzPts val="1100"/>
              <a:buFont typeface="Arial"/>
              <a:buNone/>
            </a:pPr>
            <a:endParaRPr sz="1000" dirty="0">
              <a:solidFill>
                <a:schemeClr val="dk1"/>
              </a:solidFill>
              <a:latin typeface="+mj-lt"/>
            </a:endParaRPr>
          </a:p>
          <a:p>
            <a:pPr marL="0" lvl="0" indent="0" algn="just" rtl="0">
              <a:lnSpc>
                <a:spcPct val="107916"/>
              </a:lnSpc>
              <a:spcBef>
                <a:spcPts val="0"/>
              </a:spcBef>
              <a:spcAft>
                <a:spcPts val="0"/>
              </a:spcAft>
              <a:buNone/>
            </a:pPr>
            <a:endParaRPr sz="1000" dirty="0">
              <a:solidFill>
                <a:schemeClr val="dk1"/>
              </a:solidFill>
              <a:latin typeface="+mj-lt"/>
            </a:endParaRPr>
          </a:p>
          <a:p>
            <a:pPr marL="0" lvl="0" indent="0" algn="just" rtl="0">
              <a:spcBef>
                <a:spcPts val="0"/>
              </a:spcBef>
              <a:spcAft>
                <a:spcPts val="0"/>
              </a:spcAft>
              <a:buClr>
                <a:schemeClr val="dk1"/>
              </a:buClr>
              <a:buSzPts val="1100"/>
              <a:buFont typeface="Arial"/>
              <a:buNone/>
            </a:pPr>
            <a:endParaRPr sz="1000" dirty="0">
              <a:solidFill>
                <a:schemeClr val="dk1"/>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g11085746b30_0_35"/>
          <p:cNvSpPr txBox="1"/>
          <p:nvPr/>
        </p:nvSpPr>
        <p:spPr>
          <a:xfrm>
            <a:off x="417800" y="1521384"/>
            <a:ext cx="6970757"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900" b="1" dirty="0" smtClean="0">
                <a:solidFill>
                  <a:srgbClr val="EC7320"/>
                </a:solidFill>
                <a:latin typeface="Helvetica Neue"/>
                <a:ea typeface="Helvetica Neue"/>
                <a:cs typeface="Helvetica Neue"/>
                <a:sym typeface="Helvetica Neue"/>
              </a:rPr>
              <a:t>De ce este </a:t>
            </a:r>
            <a:r>
              <a:rPr lang="es-ES" sz="1900" b="1" dirty="0" err="1" smtClean="0">
                <a:solidFill>
                  <a:srgbClr val="EC7320"/>
                </a:solidFill>
                <a:latin typeface="Helvetica Neue"/>
                <a:ea typeface="Helvetica Neue"/>
                <a:cs typeface="Helvetica Neue"/>
                <a:sym typeface="Helvetica Neue"/>
              </a:rPr>
              <a:t>incluziunea</a:t>
            </a:r>
            <a:r>
              <a:rPr lang="es-ES" sz="1900" b="1" dirty="0" smtClean="0">
                <a:solidFill>
                  <a:srgbClr val="EC7320"/>
                </a:solidFill>
                <a:latin typeface="Helvetica Neue"/>
                <a:ea typeface="Helvetica Neue"/>
                <a:cs typeface="Helvetica Neue"/>
                <a:sym typeface="Helvetica Neue"/>
              </a:rPr>
              <a:t> </a:t>
            </a:r>
            <a:r>
              <a:rPr lang="es-ES" sz="1900" b="1" dirty="0" err="1" smtClean="0">
                <a:solidFill>
                  <a:srgbClr val="EC7320"/>
                </a:solidFill>
                <a:latin typeface="Helvetica Neue"/>
                <a:ea typeface="Helvetica Neue"/>
                <a:cs typeface="Helvetica Neue"/>
                <a:sym typeface="Helvetica Neue"/>
              </a:rPr>
              <a:t>atât</a:t>
            </a:r>
            <a:r>
              <a:rPr lang="es-ES" sz="1900" b="1" dirty="0" smtClean="0">
                <a:solidFill>
                  <a:srgbClr val="EC7320"/>
                </a:solidFill>
                <a:latin typeface="Helvetica Neue"/>
                <a:ea typeface="Helvetica Neue"/>
                <a:cs typeface="Helvetica Neue"/>
                <a:sym typeface="Helvetica Neue"/>
              </a:rPr>
              <a:t> de </a:t>
            </a:r>
            <a:r>
              <a:rPr lang="es-ES" sz="1900" b="1" dirty="0" err="1" smtClean="0">
                <a:solidFill>
                  <a:srgbClr val="EC7320"/>
                </a:solidFill>
                <a:latin typeface="Helvetica Neue"/>
                <a:ea typeface="Helvetica Neue"/>
                <a:cs typeface="Helvetica Neue"/>
                <a:sym typeface="Helvetica Neue"/>
              </a:rPr>
              <a:t>importantă</a:t>
            </a:r>
            <a:r>
              <a:rPr lang="es-ES" sz="1900" b="1" dirty="0" smtClean="0">
                <a:solidFill>
                  <a:srgbClr val="EC7320"/>
                </a:solidFill>
                <a:latin typeface="Helvetica Neue"/>
                <a:ea typeface="Helvetica Neue"/>
                <a:cs typeface="Helvetica Neue"/>
                <a:sym typeface="Helvetica Neue"/>
              </a:rPr>
              <a:t>? </a:t>
            </a:r>
            <a:r>
              <a:rPr lang="ro-RO" sz="1900" b="1" dirty="0" smtClean="0">
                <a:solidFill>
                  <a:srgbClr val="EC7320"/>
                </a:solidFill>
                <a:latin typeface="Helvetica Neue"/>
                <a:ea typeface="Helvetica Neue"/>
                <a:cs typeface="Helvetica Neue"/>
                <a:sym typeface="Helvetica Neue"/>
              </a:rPr>
              <a:t>În ce fel</a:t>
            </a:r>
            <a:r>
              <a:rPr lang="es-ES" sz="1900" b="1" dirty="0" smtClean="0">
                <a:solidFill>
                  <a:srgbClr val="EC7320"/>
                </a:solidFill>
                <a:latin typeface="Helvetica Neue"/>
                <a:ea typeface="Helvetica Neue"/>
                <a:cs typeface="Helvetica Neue"/>
                <a:sym typeface="Helvetica Neue"/>
              </a:rPr>
              <a:t> </a:t>
            </a:r>
            <a:r>
              <a:rPr lang="es-ES" sz="1900" b="1" dirty="0" err="1" smtClean="0">
                <a:solidFill>
                  <a:srgbClr val="EC7320"/>
                </a:solidFill>
                <a:latin typeface="Helvetica Neue"/>
                <a:ea typeface="Helvetica Neue"/>
                <a:cs typeface="Helvetica Neue"/>
                <a:sym typeface="Helvetica Neue"/>
              </a:rPr>
              <a:t>ajută</a:t>
            </a:r>
            <a:r>
              <a:rPr lang="es-ES" sz="1900" b="1" dirty="0" smtClean="0">
                <a:solidFill>
                  <a:srgbClr val="EC7320"/>
                </a:solidFill>
                <a:latin typeface="Helvetica Neue"/>
                <a:ea typeface="Helvetica Neue"/>
                <a:cs typeface="Helvetica Neue"/>
                <a:sym typeface="Helvetica Neue"/>
              </a:rPr>
              <a:t>?</a:t>
            </a:r>
            <a:endParaRPr sz="1900" b="1" dirty="0">
              <a:solidFill>
                <a:srgbClr val="EC7320"/>
              </a:solidFill>
              <a:latin typeface="Helvetica Neue"/>
              <a:ea typeface="Helvetica Neue"/>
              <a:cs typeface="Helvetica Neue"/>
              <a:sym typeface="Helvetica Neue"/>
            </a:endParaRPr>
          </a:p>
        </p:txBody>
      </p:sp>
      <p:sp>
        <p:nvSpPr>
          <p:cNvPr id="94" name="Google Shape;94;g11085746b30_0_35"/>
          <p:cNvSpPr txBox="1"/>
          <p:nvPr/>
        </p:nvSpPr>
        <p:spPr>
          <a:xfrm>
            <a:off x="417800" y="2211675"/>
            <a:ext cx="11202484" cy="3616344"/>
          </a:xfrm>
          <a:prstGeom prst="rect">
            <a:avLst/>
          </a:prstGeom>
          <a:noFill/>
          <a:ln>
            <a:noFill/>
          </a:ln>
        </p:spPr>
        <p:txBody>
          <a:bodyPr spcFirstLastPara="1" wrap="square" lIns="91425" tIns="91425" rIns="91425" bIns="91425" anchor="t" anchorCtr="0">
            <a:spAutoFit/>
          </a:bodyPr>
          <a:lstStyle/>
          <a:p>
            <a:pPr marL="457200" lvl="0" indent="-330200" algn="just" rtl="0">
              <a:spcBef>
                <a:spcPts val="0"/>
              </a:spcBef>
              <a:spcAft>
                <a:spcPts val="0"/>
              </a:spcAft>
              <a:buClr>
                <a:srgbClr val="EC7320"/>
              </a:buClr>
              <a:buSzPts val="1600"/>
              <a:buFont typeface="Helvetica Neue"/>
              <a:buChar char="❖"/>
            </a:pPr>
            <a:r>
              <a:rPr lang="es-ES" sz="1500" dirty="0" err="1" smtClean="0">
                <a:solidFill>
                  <a:schemeClr val="dk1"/>
                </a:solidFill>
                <a:latin typeface="Helvetica Neue"/>
                <a:ea typeface="Helvetica Neue"/>
                <a:cs typeface="Helvetica Neue"/>
                <a:sym typeface="Helvetica Neue"/>
              </a:rPr>
              <a:t>Reducerea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barierelor</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din</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calea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învățării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participării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pentru</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toți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elevii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nu</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numai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pentru</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cei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cu</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deficiențe</a:t>
            </a:r>
            <a:r>
              <a:rPr lang="ro-RO" sz="1500" dirty="0" smtClean="0">
                <a:solidFill>
                  <a:schemeClr val="dk1"/>
                </a:solidFill>
                <a:latin typeface="Helvetica Neue"/>
                <a:ea typeface="Helvetica Neue"/>
                <a:cs typeface="Helvetica Neue"/>
                <a:sym typeface="Helvetica Neue"/>
              </a:rPr>
              <a:t>,</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sau</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pentru</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cei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care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sunt</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clasificați</a:t>
            </a:r>
            <a:r>
              <a:rPr lang="es-ES" sz="1500" dirty="0" smtClean="0">
                <a:solidFill>
                  <a:schemeClr val="dk1"/>
                </a:solidFill>
                <a:latin typeface="Helvetica Neue"/>
                <a:ea typeface="Helvetica Neue"/>
                <a:cs typeface="Helvetica Neue"/>
                <a:sym typeface="Helvetica Neue"/>
              </a:rPr>
              <a:t> ca </a:t>
            </a:r>
            <a:r>
              <a:rPr lang="es-ES" sz="1500" dirty="0" err="1" smtClean="0">
                <a:solidFill>
                  <a:schemeClr val="dk1"/>
                </a:solidFill>
                <a:latin typeface="Helvetica Neue"/>
                <a:ea typeface="Helvetica Neue"/>
                <a:cs typeface="Helvetica Neue"/>
                <a:sym typeface="Helvetica Neue"/>
              </a:rPr>
              <a:t>având</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nevoi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educaționale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speciale</a:t>
            </a:r>
            <a:r>
              <a:rPr lang="ro-RO" sz="1500" dirty="0" smtClean="0">
                <a:solidFill>
                  <a:schemeClr val="dk1"/>
                </a:solidFill>
                <a:latin typeface="Helvetica Neue"/>
                <a:ea typeface="Helvetica Neue"/>
                <a:cs typeface="Helvetica Neue"/>
                <a:sym typeface="Helvetica Neue"/>
              </a:rPr>
              <a:t>.</a:t>
            </a:r>
            <a:endParaRPr sz="1500" dirty="0">
              <a:solidFill>
                <a:schemeClr val="dk1"/>
              </a:solidFill>
              <a:latin typeface="Helvetica Neue"/>
              <a:ea typeface="Helvetica Neue"/>
              <a:cs typeface="Helvetica Neue"/>
              <a:sym typeface="Helvetica Neue"/>
            </a:endParaRPr>
          </a:p>
          <a:p>
            <a:pPr marL="457200" lvl="0" indent="-330200" algn="just" rtl="0">
              <a:spcBef>
                <a:spcPts val="0"/>
              </a:spcBef>
              <a:spcAft>
                <a:spcPts val="0"/>
              </a:spcAft>
              <a:buClr>
                <a:srgbClr val="EC7320"/>
              </a:buClr>
              <a:buSzPts val="1600"/>
              <a:buFont typeface="Helvetica Neue"/>
              <a:buChar char="❖"/>
            </a:pPr>
            <a:r>
              <a:rPr lang="es-ES" sz="1500" dirty="0" err="1" smtClean="0">
                <a:solidFill>
                  <a:schemeClr val="dk1"/>
                </a:solidFill>
                <a:latin typeface="Helvetica Neue"/>
                <a:ea typeface="Helvetica Neue"/>
                <a:cs typeface="Helvetica Neue"/>
                <a:sym typeface="Helvetica Neue"/>
              </a:rPr>
              <a:t>Învățarea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din</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încercări</a:t>
            </a:r>
            <a:r>
              <a:rPr lang="es-ES" sz="1500" dirty="0" smtClean="0">
                <a:solidFill>
                  <a:schemeClr val="dk1"/>
                </a:solidFill>
                <a:latin typeface="Helvetica Neue"/>
                <a:ea typeface="Helvetica Neue"/>
                <a:cs typeface="Helvetica Neue"/>
                <a:sym typeface="Helvetica Neue"/>
              </a:rPr>
              <a:t> </a:t>
            </a:r>
            <a:r>
              <a:rPr lang="ro-RO" sz="1500" dirty="0" smtClean="0">
                <a:solidFill>
                  <a:schemeClr val="dk1"/>
                </a:solidFill>
                <a:latin typeface="Helvetica Neue"/>
                <a:ea typeface="Helvetica Neue"/>
                <a:cs typeface="Helvetica Neue"/>
                <a:sym typeface="Helvetica Neue"/>
              </a:rPr>
              <a:t>pentru</a:t>
            </a:r>
            <a:r>
              <a:rPr lang="es-ES" sz="1500" dirty="0" smtClean="0">
                <a:solidFill>
                  <a:schemeClr val="dk1"/>
                </a:solidFill>
                <a:latin typeface="Helvetica Neue"/>
                <a:ea typeface="Helvetica Neue"/>
                <a:cs typeface="Helvetica Neue"/>
                <a:sym typeface="Helvetica Neue"/>
              </a:rPr>
              <a:t> a </a:t>
            </a:r>
            <a:r>
              <a:rPr lang="es-ES" sz="1500" dirty="0" err="1" smtClean="0">
                <a:solidFill>
                  <a:schemeClr val="dk1"/>
                </a:solidFill>
                <a:latin typeface="Helvetica Neue"/>
                <a:ea typeface="Helvetica Neue"/>
                <a:cs typeface="Helvetica Neue"/>
                <a:sym typeface="Helvetica Neue"/>
              </a:rPr>
              <a:t>depăși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barierele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din</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calea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accesului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participării</a:t>
            </a:r>
            <a:r>
              <a:rPr lang="es-ES" sz="1500" dirty="0" smtClean="0">
                <a:solidFill>
                  <a:schemeClr val="dk1"/>
                </a:solidFill>
                <a:latin typeface="Helvetica Neue"/>
                <a:ea typeface="Helvetica Neue"/>
                <a:cs typeface="Helvetica Neue"/>
                <a:sym typeface="Helvetica Neue"/>
              </a:rPr>
              <a:t> </a:t>
            </a:r>
            <a:r>
              <a:rPr lang="ro-RO" sz="1500" dirty="0" smtClean="0">
                <a:solidFill>
                  <a:schemeClr val="dk1"/>
                </a:solidFill>
                <a:latin typeface="Helvetica Neue"/>
                <a:ea typeface="Helvetica Neue"/>
                <a:cs typeface="Helvetica Neue"/>
                <a:sym typeface="Helvetica Neue"/>
              </a:rPr>
              <a:t>elevilor</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pentru</a:t>
            </a:r>
            <a:r>
              <a:rPr lang="es-ES" sz="1500" dirty="0" smtClean="0">
                <a:solidFill>
                  <a:schemeClr val="dk1"/>
                </a:solidFill>
                <a:latin typeface="Helvetica Neue"/>
                <a:ea typeface="Helvetica Neue"/>
                <a:cs typeface="Helvetica Neue"/>
                <a:sym typeface="Helvetica Neue"/>
              </a:rPr>
              <a:t> a </a:t>
            </a:r>
            <a:r>
              <a:rPr lang="es-ES" sz="1500" dirty="0" err="1" smtClean="0">
                <a:solidFill>
                  <a:schemeClr val="dk1"/>
                </a:solidFill>
                <a:latin typeface="Helvetica Neue"/>
                <a:ea typeface="Helvetica Neue"/>
                <a:cs typeface="Helvetica Neue"/>
                <a:sym typeface="Helvetica Neue"/>
              </a:rPr>
              <a:t>face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schimbări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în</a:t>
            </a:r>
            <a:r>
              <a:rPr lang="es-ES" sz="1500" dirty="0" smtClean="0">
                <a:solidFill>
                  <a:schemeClr val="dk1"/>
                </a:solidFill>
                <a:latin typeface="Helvetica Neue"/>
                <a:ea typeface="Helvetica Neue"/>
                <a:cs typeface="Helvetica Neue"/>
                <a:sym typeface="Helvetica Neue"/>
              </a:rPr>
              <a:t> pe </a:t>
            </a:r>
            <a:r>
              <a:rPr lang="es-ES" sz="1500" dirty="0" err="1" smtClean="0">
                <a:solidFill>
                  <a:schemeClr val="dk1"/>
                </a:solidFill>
                <a:latin typeface="Helvetica Neue"/>
                <a:ea typeface="Helvetica Neue"/>
                <a:cs typeface="Helvetica Neue"/>
                <a:sym typeface="Helvetica Neue"/>
              </a:rPr>
              <a:t>scară</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mai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largă</a:t>
            </a:r>
            <a:r>
              <a:rPr lang="ro-RO" sz="1500" dirty="0" smtClean="0">
                <a:solidFill>
                  <a:schemeClr val="dk1"/>
                </a:solidFill>
                <a:latin typeface="Helvetica Neue"/>
                <a:ea typeface="Helvetica Neue"/>
                <a:cs typeface="Helvetica Neue"/>
                <a:sym typeface="Helvetica Neue"/>
              </a:rPr>
              <a:t>.</a:t>
            </a:r>
          </a:p>
          <a:p>
            <a:pPr marL="457200" lvl="0" indent="-330200" algn="just" rtl="0">
              <a:spcBef>
                <a:spcPts val="0"/>
              </a:spcBef>
              <a:spcAft>
                <a:spcPts val="0"/>
              </a:spcAft>
              <a:buClr>
                <a:srgbClr val="EC7320"/>
              </a:buClr>
              <a:buSzPts val="1600"/>
              <a:buFont typeface="Helvetica Neue"/>
              <a:buChar char="❖"/>
            </a:pPr>
            <a:r>
              <a:rPr lang="ro-RO" sz="1500" dirty="0" smtClean="0">
                <a:solidFill>
                  <a:schemeClr val="dk1"/>
                </a:solidFill>
                <a:latin typeface="Helvetica Neue"/>
                <a:ea typeface="Helvetica Neue"/>
                <a:cs typeface="Helvetica Neue"/>
                <a:sym typeface="Helvetica Neue"/>
              </a:rPr>
              <a:t>Valorizarea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în</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mod</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egal</a:t>
            </a:r>
            <a:r>
              <a:rPr lang="es-ES" sz="1500" dirty="0" smtClean="0">
                <a:solidFill>
                  <a:schemeClr val="dk1"/>
                </a:solidFill>
                <a:latin typeface="Helvetica Neue"/>
                <a:ea typeface="Helvetica Neue"/>
                <a:cs typeface="Helvetica Neue"/>
                <a:sym typeface="Helvetica Neue"/>
              </a:rPr>
              <a:t> a </a:t>
            </a:r>
            <a:r>
              <a:rPr lang="es-ES" sz="1500" dirty="0" err="1" smtClean="0">
                <a:solidFill>
                  <a:schemeClr val="dk1"/>
                </a:solidFill>
                <a:latin typeface="Helvetica Neue"/>
                <a:ea typeface="Helvetica Neue"/>
                <a:cs typeface="Helvetica Neue"/>
                <a:sym typeface="Helvetica Neue"/>
              </a:rPr>
              <a:t>tuturor</a:t>
            </a:r>
            <a:r>
              <a:rPr lang="es-ES" sz="1500" dirty="0" smtClean="0">
                <a:solidFill>
                  <a:schemeClr val="dk1"/>
                </a:solidFill>
                <a:latin typeface="Helvetica Neue"/>
                <a:ea typeface="Helvetica Neue"/>
                <a:cs typeface="Helvetica Neue"/>
                <a:sym typeface="Helvetica Neue"/>
              </a:rPr>
              <a:t> </a:t>
            </a:r>
            <a:r>
              <a:rPr lang="ro-RO" sz="1500" dirty="0" smtClean="0">
                <a:solidFill>
                  <a:schemeClr val="dk1"/>
                </a:solidFill>
                <a:latin typeface="Helvetica Neue"/>
                <a:ea typeface="Helvetica Neue"/>
                <a:cs typeface="Helvetica Neue"/>
                <a:sym typeface="Helvetica Neue"/>
              </a:rPr>
              <a:t>elevilor</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și</a:t>
            </a:r>
            <a:r>
              <a:rPr lang="es-ES" sz="1500" dirty="0" smtClean="0">
                <a:solidFill>
                  <a:schemeClr val="dk1"/>
                </a:solidFill>
                <a:latin typeface="Helvetica Neue"/>
                <a:ea typeface="Helvetica Neue"/>
                <a:cs typeface="Helvetica Neue"/>
                <a:sym typeface="Helvetica Neue"/>
              </a:rPr>
              <a:t> a </a:t>
            </a:r>
            <a:r>
              <a:rPr lang="es-ES" sz="1500" dirty="0" err="1" smtClean="0">
                <a:solidFill>
                  <a:schemeClr val="dk1"/>
                </a:solidFill>
                <a:latin typeface="Helvetica Neue"/>
                <a:ea typeface="Helvetica Neue"/>
                <a:cs typeface="Helvetica Neue"/>
                <a:sym typeface="Helvetica Neue"/>
              </a:rPr>
              <a:t>personalului</a:t>
            </a:r>
            <a:r>
              <a:rPr lang="ro-RO" sz="1500" dirty="0" smtClean="0">
                <a:solidFill>
                  <a:schemeClr val="dk1"/>
                </a:solidFill>
                <a:latin typeface="Helvetica Neue"/>
                <a:ea typeface="Helvetica Neue"/>
                <a:cs typeface="Helvetica Neue"/>
                <a:sym typeface="Helvetica Neue"/>
              </a:rPr>
              <a:t>.</a:t>
            </a:r>
          </a:p>
          <a:p>
            <a:pPr marL="457200" lvl="0" indent="-330200" algn="just" rtl="0">
              <a:spcBef>
                <a:spcPts val="0"/>
              </a:spcBef>
              <a:spcAft>
                <a:spcPts val="0"/>
              </a:spcAft>
              <a:buClr>
                <a:srgbClr val="EC7320"/>
              </a:buClr>
              <a:buSzPts val="1600"/>
              <a:buFont typeface="Helvetica Neue"/>
              <a:buChar char="❖"/>
            </a:pPr>
            <a:r>
              <a:rPr lang="es-ES" sz="1500" dirty="0" err="1" smtClean="0">
                <a:solidFill>
                  <a:schemeClr val="dk1"/>
                </a:solidFill>
                <a:latin typeface="Helvetica Neue"/>
                <a:ea typeface="Helvetica Neue"/>
                <a:cs typeface="Helvetica Neue"/>
                <a:sym typeface="Helvetica Neue"/>
              </a:rPr>
              <a:t>Vizualizarea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diferenței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dintre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elevi</a:t>
            </a:r>
            <a:r>
              <a:rPr lang="es-ES" sz="1500" dirty="0" smtClean="0">
                <a:solidFill>
                  <a:schemeClr val="dk1"/>
                </a:solidFill>
                <a:latin typeface="Helvetica Neue"/>
                <a:ea typeface="Helvetica Neue"/>
                <a:cs typeface="Helvetica Neue"/>
                <a:sym typeface="Helvetica Neue"/>
              </a:rPr>
              <a:t> ca </a:t>
            </a:r>
            <a:r>
              <a:rPr lang="es-ES" sz="1500" dirty="0" err="1" smtClean="0">
                <a:solidFill>
                  <a:schemeClr val="dk1"/>
                </a:solidFill>
                <a:latin typeface="Helvetica Neue"/>
                <a:ea typeface="Helvetica Neue"/>
                <a:cs typeface="Helvetica Neue"/>
                <a:sym typeface="Helvetica Neue"/>
              </a:rPr>
              <a:t>resurse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pentru</a:t>
            </a:r>
            <a:r>
              <a:rPr lang="es-ES" sz="1500" dirty="0" smtClean="0">
                <a:solidFill>
                  <a:schemeClr val="dk1"/>
                </a:solidFill>
                <a:latin typeface="Helvetica Neue"/>
                <a:ea typeface="Helvetica Neue"/>
                <a:cs typeface="Helvetica Neue"/>
                <a:sym typeface="Helvetica Neue"/>
              </a:rPr>
              <a:t> a </a:t>
            </a:r>
            <a:r>
              <a:rPr lang="es-ES" sz="1500" dirty="0" err="1" smtClean="0">
                <a:solidFill>
                  <a:schemeClr val="dk1"/>
                </a:solidFill>
                <a:latin typeface="Helvetica Neue"/>
                <a:ea typeface="Helvetica Neue"/>
                <a:cs typeface="Helvetica Neue"/>
                <a:sym typeface="Helvetica Neue"/>
              </a:rPr>
              <a:t>sprijini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învățarea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mai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degrabă</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decât</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probleme</a:t>
            </a:r>
            <a:r>
              <a:rPr lang="es-ES" sz="1500" dirty="0" smtClean="0">
                <a:solidFill>
                  <a:schemeClr val="dk1"/>
                </a:solidFill>
                <a:latin typeface="Helvetica Neue"/>
                <a:ea typeface="Helvetica Neue"/>
                <a:cs typeface="Helvetica Neue"/>
                <a:sym typeface="Helvetica Neue"/>
              </a:rPr>
              <a:t> de </a:t>
            </a:r>
            <a:r>
              <a:rPr lang="es-ES" sz="1500" dirty="0" err="1" smtClean="0">
                <a:solidFill>
                  <a:schemeClr val="dk1"/>
                </a:solidFill>
                <a:latin typeface="Helvetica Neue"/>
                <a:ea typeface="Helvetica Neue"/>
                <a:cs typeface="Helvetica Neue"/>
                <a:sym typeface="Helvetica Neue"/>
              </a:rPr>
              <a:t>depășit</a:t>
            </a:r>
            <a:r>
              <a:rPr lang="ro-RO" sz="1500" dirty="0" smtClean="0">
                <a:solidFill>
                  <a:schemeClr val="dk1"/>
                </a:solidFill>
                <a:latin typeface="Helvetica Neue"/>
                <a:ea typeface="Helvetica Neue"/>
                <a:cs typeface="Helvetica Neue"/>
                <a:sym typeface="Helvetica Neue"/>
              </a:rPr>
              <a:t>.</a:t>
            </a:r>
          </a:p>
          <a:p>
            <a:pPr marL="457200" lvl="0" indent="-330200" algn="just" rtl="0">
              <a:spcBef>
                <a:spcPts val="0"/>
              </a:spcBef>
              <a:spcAft>
                <a:spcPts val="0"/>
              </a:spcAft>
              <a:buClr>
                <a:srgbClr val="EC7320"/>
              </a:buClr>
              <a:buSzPts val="1600"/>
              <a:buFont typeface="Helvetica Neue"/>
              <a:buChar char="❖"/>
            </a:pPr>
            <a:r>
              <a:rPr lang="es-ES" sz="1500" dirty="0" err="1" smtClean="0">
                <a:solidFill>
                  <a:schemeClr val="dk1"/>
                </a:solidFill>
                <a:latin typeface="Helvetica Neue"/>
                <a:ea typeface="Helvetica Neue"/>
                <a:cs typeface="Helvetica Neue"/>
                <a:sym typeface="Helvetica Neue"/>
              </a:rPr>
              <a:t>Recunoașterea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dreptului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elevilor</a:t>
            </a:r>
            <a:r>
              <a:rPr lang="es-ES" sz="1500" dirty="0" smtClean="0">
                <a:solidFill>
                  <a:schemeClr val="dk1"/>
                </a:solidFill>
                <a:latin typeface="Helvetica Neue"/>
                <a:ea typeface="Helvetica Neue"/>
                <a:cs typeface="Helvetica Neue"/>
                <a:sym typeface="Helvetica Neue"/>
              </a:rPr>
              <a:t> la</a:t>
            </a:r>
            <a:r>
              <a:rPr lang="ro-RO"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educație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în</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locația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lor</a:t>
            </a:r>
            <a:r>
              <a:rPr lang="ro-RO" sz="1500" dirty="0" smtClean="0">
                <a:solidFill>
                  <a:schemeClr val="dk1"/>
                </a:solidFill>
                <a:latin typeface="Helvetica Neue"/>
                <a:ea typeface="Helvetica Neue"/>
                <a:cs typeface="Helvetica Neue"/>
                <a:sym typeface="Helvetica Neue"/>
              </a:rPr>
              <a:t>.</a:t>
            </a:r>
          </a:p>
          <a:p>
            <a:pPr marL="457200" lvl="0" indent="-330200" algn="just" rtl="0">
              <a:spcBef>
                <a:spcPts val="0"/>
              </a:spcBef>
              <a:spcAft>
                <a:spcPts val="0"/>
              </a:spcAft>
              <a:buClr>
                <a:srgbClr val="EC7320"/>
              </a:buClr>
              <a:buSzPts val="1600"/>
              <a:buFont typeface="Helvetica Neue"/>
              <a:buChar char="❖"/>
            </a:pPr>
            <a:r>
              <a:rPr lang="es-ES" sz="1500" dirty="0" err="1" smtClean="0">
                <a:solidFill>
                  <a:schemeClr val="dk1"/>
                </a:solidFill>
                <a:latin typeface="Helvetica Neue"/>
                <a:ea typeface="Helvetica Neue"/>
                <a:cs typeface="Helvetica Neue"/>
                <a:sym typeface="Helvetica Neue"/>
              </a:rPr>
              <a:t>Creșterea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participării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elevilor</a:t>
            </a:r>
            <a:r>
              <a:rPr lang="es-ES" sz="1500" dirty="0" smtClean="0">
                <a:solidFill>
                  <a:schemeClr val="dk1"/>
                </a:solidFill>
                <a:latin typeface="Helvetica Neue"/>
                <a:ea typeface="Helvetica Neue"/>
                <a:cs typeface="Helvetica Neue"/>
                <a:sym typeface="Helvetica Neue"/>
              </a:rPr>
              <a:t> la </a:t>
            </a:r>
            <a:r>
              <a:rPr lang="es-ES" sz="1500" dirty="0" err="1" smtClean="0">
                <a:solidFill>
                  <a:schemeClr val="dk1"/>
                </a:solidFill>
                <a:latin typeface="Helvetica Neue"/>
                <a:ea typeface="Helvetica Neue"/>
                <a:cs typeface="Helvetica Neue"/>
                <a:sym typeface="Helvetica Neue"/>
              </a:rPr>
              <a:t>culturile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programele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școlare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comunitățile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școlilor</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locale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reducerea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excluderii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acestora</a:t>
            </a:r>
            <a:r>
              <a:rPr lang="ro-RO" sz="1500" dirty="0" smtClean="0">
                <a:solidFill>
                  <a:schemeClr val="dk1"/>
                </a:solidFill>
                <a:latin typeface="Helvetica Neue"/>
                <a:ea typeface="Helvetica Neue"/>
                <a:cs typeface="Helvetica Neue"/>
                <a:sym typeface="Helvetica Neue"/>
              </a:rPr>
              <a:t>.</a:t>
            </a:r>
          </a:p>
          <a:p>
            <a:pPr marL="457200" lvl="0" indent="-330200" algn="just" rtl="0">
              <a:spcBef>
                <a:spcPts val="0"/>
              </a:spcBef>
              <a:spcAft>
                <a:spcPts val="0"/>
              </a:spcAft>
              <a:buClr>
                <a:srgbClr val="EC7320"/>
              </a:buClr>
              <a:buSzPts val="1600"/>
              <a:buFont typeface="Helvetica Neue"/>
              <a:buChar char="❖"/>
            </a:pPr>
            <a:r>
              <a:rPr lang="es-ES" sz="1500" dirty="0" err="1" smtClean="0">
                <a:solidFill>
                  <a:schemeClr val="dk1"/>
                </a:solidFill>
                <a:latin typeface="Helvetica Neue"/>
                <a:ea typeface="Helvetica Neue"/>
                <a:cs typeface="Helvetica Neue"/>
                <a:sym typeface="Helvetica Neue"/>
              </a:rPr>
              <a:t>Îmbunătățirea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școlilor</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atât</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pentru</a:t>
            </a:r>
            <a:r>
              <a:rPr lang="es-ES" sz="1500" dirty="0" smtClean="0">
                <a:solidFill>
                  <a:schemeClr val="dk1"/>
                </a:solidFill>
                <a:latin typeface="Helvetica Neue"/>
                <a:ea typeface="Helvetica Neue"/>
                <a:cs typeface="Helvetica Neue"/>
                <a:sym typeface="Helvetica Neue"/>
              </a:rPr>
              <a:t> personal, </a:t>
            </a:r>
            <a:r>
              <a:rPr lang="es-ES" sz="1500" dirty="0" err="1" smtClean="0">
                <a:solidFill>
                  <a:schemeClr val="dk1"/>
                </a:solidFill>
                <a:latin typeface="Helvetica Neue"/>
                <a:ea typeface="Helvetica Neue"/>
                <a:cs typeface="Helvetica Neue"/>
                <a:sym typeface="Helvetica Neue"/>
              </a:rPr>
              <a:t>cât</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pentru</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elevi</a:t>
            </a:r>
            <a:r>
              <a:rPr lang="ro-RO" sz="1500" dirty="0" smtClean="0">
                <a:solidFill>
                  <a:schemeClr val="dk1"/>
                </a:solidFill>
                <a:latin typeface="Helvetica Neue"/>
                <a:ea typeface="Helvetica Neue"/>
                <a:cs typeface="Helvetica Neue"/>
                <a:sym typeface="Helvetica Neue"/>
              </a:rPr>
              <a:t>.</a:t>
            </a:r>
          </a:p>
          <a:p>
            <a:pPr marL="457200" lvl="0" indent="-330200" algn="just" rtl="0">
              <a:spcBef>
                <a:spcPts val="0"/>
              </a:spcBef>
              <a:spcAft>
                <a:spcPts val="0"/>
              </a:spcAft>
              <a:buClr>
                <a:srgbClr val="EC7320"/>
              </a:buClr>
              <a:buSzPts val="1600"/>
              <a:buFont typeface="Helvetica Neue"/>
              <a:buChar char="❖"/>
            </a:pPr>
            <a:r>
              <a:rPr lang="es-ES" sz="1500" dirty="0" err="1" smtClean="0">
                <a:solidFill>
                  <a:schemeClr val="dk1"/>
                </a:solidFill>
                <a:latin typeface="Helvetica Neue"/>
                <a:ea typeface="Helvetica Neue"/>
                <a:cs typeface="Helvetica Neue"/>
                <a:sym typeface="Helvetica Neue"/>
              </a:rPr>
              <a:t>Sublinierea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rolului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școlilor</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în</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construirea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comunității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dezvoltarea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valorilor</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precum</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și</a:t>
            </a:r>
            <a:r>
              <a:rPr lang="ro-RO" sz="1500" dirty="0" smtClean="0">
                <a:solidFill>
                  <a:schemeClr val="dk1"/>
                </a:solidFill>
                <a:latin typeface="Helvetica Neue"/>
                <a:ea typeface="Helvetica Neue"/>
                <a:cs typeface="Helvetica Neue"/>
                <a:sym typeface="Helvetica Neue"/>
              </a:rPr>
              <a:t> în</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creșterea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realizărilor</a:t>
            </a:r>
            <a:r>
              <a:rPr lang="es-ES" sz="1500" dirty="0" smtClean="0">
                <a:solidFill>
                  <a:schemeClr val="dk1"/>
                </a:solidFill>
                <a:latin typeface="Helvetica Neue"/>
                <a:ea typeface="Helvetica Neue"/>
                <a:cs typeface="Helvetica Neue"/>
                <a:sym typeface="Helvetica Neue"/>
              </a:rPr>
              <a:t>.</a:t>
            </a:r>
            <a:endParaRPr sz="1500" dirty="0">
              <a:solidFill>
                <a:schemeClr val="dk1"/>
              </a:solidFill>
              <a:latin typeface="Helvetica Neue"/>
              <a:ea typeface="Helvetica Neue"/>
              <a:cs typeface="Helvetica Neue"/>
              <a:sym typeface="Helvetica Neue"/>
            </a:endParaRPr>
          </a:p>
          <a:p>
            <a:pPr marL="457200" lvl="0" indent="-330200" algn="just" rtl="0">
              <a:spcBef>
                <a:spcPts val="0"/>
              </a:spcBef>
              <a:spcAft>
                <a:spcPts val="0"/>
              </a:spcAft>
              <a:buClr>
                <a:srgbClr val="EC7320"/>
              </a:buClr>
              <a:buSzPts val="1600"/>
              <a:buFont typeface="Helvetica Neue"/>
              <a:buChar char="❖"/>
            </a:pPr>
            <a:r>
              <a:rPr lang="es-ES" sz="1500" dirty="0" err="1" smtClean="0">
                <a:solidFill>
                  <a:schemeClr val="dk1"/>
                </a:solidFill>
                <a:latin typeface="Helvetica Neue"/>
                <a:ea typeface="Helvetica Neue"/>
                <a:cs typeface="Helvetica Neue"/>
                <a:sym typeface="Helvetica Neue"/>
              </a:rPr>
              <a:t>Promovarea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relațiilor</a:t>
            </a:r>
            <a:r>
              <a:rPr lang="es-ES" sz="1500" dirty="0" smtClean="0">
                <a:solidFill>
                  <a:schemeClr val="dk1"/>
                </a:solidFill>
                <a:latin typeface="Helvetica Neue"/>
                <a:ea typeface="Helvetica Neue"/>
                <a:cs typeface="Helvetica Neue"/>
                <a:sym typeface="Helvetica Neue"/>
              </a:rPr>
              <a:t> de </a:t>
            </a:r>
            <a:r>
              <a:rPr lang="es-ES" sz="1500" dirty="0" err="1" smtClean="0">
                <a:solidFill>
                  <a:schemeClr val="dk1"/>
                </a:solidFill>
                <a:latin typeface="Helvetica Neue"/>
                <a:ea typeface="Helvetica Neue"/>
                <a:cs typeface="Helvetica Neue"/>
                <a:sym typeface="Helvetica Neue"/>
              </a:rPr>
              <a:t>susținere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reciprocă</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între</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școli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comunități</a:t>
            </a:r>
            <a:r>
              <a:rPr lang="ro-RO" sz="1500" dirty="0" smtClean="0">
                <a:solidFill>
                  <a:schemeClr val="dk1"/>
                </a:solidFill>
                <a:latin typeface="Helvetica Neue"/>
                <a:ea typeface="Helvetica Neue"/>
                <a:cs typeface="Helvetica Neue"/>
                <a:sym typeface="Helvetica Neue"/>
              </a:rPr>
              <a:t>.</a:t>
            </a:r>
          </a:p>
          <a:p>
            <a:pPr marL="457200" lvl="0" indent="-330200" algn="just" rtl="0">
              <a:spcBef>
                <a:spcPts val="0"/>
              </a:spcBef>
              <a:spcAft>
                <a:spcPts val="0"/>
              </a:spcAft>
              <a:buClr>
                <a:srgbClr val="EC7320"/>
              </a:buClr>
              <a:buSzPts val="1600"/>
              <a:buFont typeface="Helvetica Neue"/>
              <a:buChar char="❖"/>
            </a:pPr>
            <a:r>
              <a:rPr lang="es-ES" sz="1500" dirty="0" err="1" smtClean="0">
                <a:solidFill>
                  <a:schemeClr val="dk1"/>
                </a:solidFill>
                <a:latin typeface="Helvetica Neue"/>
                <a:ea typeface="Helvetica Neue"/>
                <a:cs typeface="Helvetica Neue"/>
                <a:sym typeface="Helvetica Neue"/>
              </a:rPr>
              <a:t>Recunoașterea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faptului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că</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incluziunea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în</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educație</a:t>
            </a:r>
            <a:r>
              <a:rPr lang="es-ES" sz="1500" dirty="0" smtClean="0">
                <a:solidFill>
                  <a:schemeClr val="dk1"/>
                </a:solidFill>
                <a:latin typeface="Helvetica Neue"/>
                <a:ea typeface="Helvetica Neue"/>
                <a:cs typeface="Helvetica Neue"/>
                <a:sym typeface="Helvetica Neue"/>
              </a:rPr>
              <a:t> este un </a:t>
            </a:r>
            <a:r>
              <a:rPr lang="es-ES" sz="1500" dirty="0" err="1" smtClean="0">
                <a:solidFill>
                  <a:schemeClr val="dk1"/>
                </a:solidFill>
                <a:latin typeface="Helvetica Neue"/>
                <a:ea typeface="Helvetica Neue"/>
                <a:cs typeface="Helvetica Neue"/>
                <a:sym typeface="Helvetica Neue"/>
              </a:rPr>
              <a:t>aspect</a:t>
            </a:r>
            <a:r>
              <a:rPr lang="es-ES" sz="1500" dirty="0" smtClean="0">
                <a:solidFill>
                  <a:schemeClr val="dk1"/>
                </a:solidFill>
                <a:latin typeface="Helvetica Neue"/>
                <a:ea typeface="Helvetica Neue"/>
                <a:cs typeface="Helvetica Neue"/>
                <a:sym typeface="Helvetica Neue"/>
              </a:rPr>
              <a:t> al </a:t>
            </a:r>
            <a:r>
              <a:rPr lang="es-ES" sz="1500" dirty="0" err="1" smtClean="0">
                <a:solidFill>
                  <a:schemeClr val="dk1"/>
                </a:solidFill>
                <a:latin typeface="Helvetica Neue"/>
                <a:ea typeface="Helvetica Neue"/>
                <a:cs typeface="Helvetica Neue"/>
                <a:sym typeface="Helvetica Neue"/>
              </a:rPr>
              <a:t>incluziunii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în</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societate</a:t>
            </a:r>
            <a:r>
              <a:rPr lang="es-ES" sz="1500" dirty="0" smtClean="0">
                <a:solidFill>
                  <a:schemeClr val="dk1"/>
                </a:solidFill>
                <a:latin typeface="Helvetica Neue"/>
                <a:ea typeface="Helvetica Neue"/>
                <a:cs typeface="Helvetica Neue"/>
                <a:sym typeface="Helvetica Neue"/>
              </a:rPr>
              <a:t>. </a:t>
            </a:r>
            <a:endParaRPr sz="1500" dirty="0">
              <a:solidFill>
                <a:schemeClr val="dk1"/>
              </a:solidFill>
              <a:latin typeface="Helvetica Neue"/>
              <a:ea typeface="Helvetica Neue"/>
              <a:cs typeface="Helvetica Neue"/>
              <a:sym typeface="Helvetica Neue"/>
            </a:endParaRPr>
          </a:p>
          <a:p>
            <a:pPr marL="457200" lvl="0" indent="-330200" algn="just" rtl="0">
              <a:spcBef>
                <a:spcPts val="0"/>
              </a:spcBef>
              <a:spcAft>
                <a:spcPts val="0"/>
              </a:spcAft>
              <a:buClr>
                <a:srgbClr val="EC7320"/>
              </a:buClr>
              <a:buSzPts val="1600"/>
              <a:buFont typeface="Helvetica Neue"/>
              <a:buChar char="❖"/>
            </a:pPr>
            <a:r>
              <a:rPr lang="es-ES" sz="1500" dirty="0" err="1" smtClean="0">
                <a:solidFill>
                  <a:schemeClr val="dk1"/>
                </a:solidFill>
                <a:latin typeface="Helvetica Neue"/>
                <a:ea typeface="Helvetica Neue"/>
                <a:cs typeface="Helvetica Neue"/>
                <a:sym typeface="Helvetica Neue"/>
              </a:rPr>
              <a:t>Restructurarea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culturilor</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politicilor</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practicilor</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din</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școli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astfel</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încât</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acestea</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să</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răspundă</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diversității</a:t>
            </a:r>
            <a:r>
              <a:rPr lang="es-ES" sz="1500" dirty="0" smtClean="0">
                <a:solidFill>
                  <a:schemeClr val="dk1"/>
                </a:solidFill>
                <a:latin typeface="Helvetica Neue"/>
                <a:ea typeface="Helvetica Neue"/>
                <a:cs typeface="Helvetica Neue"/>
                <a:sym typeface="Helvetica Neue"/>
              </a:rPr>
              <a:t> </a:t>
            </a:r>
            <a:r>
              <a:rPr lang="es-ES" sz="1500" dirty="0" err="1" smtClean="0">
                <a:solidFill>
                  <a:schemeClr val="dk1"/>
                </a:solidFill>
                <a:latin typeface="Helvetica Neue"/>
                <a:ea typeface="Helvetica Neue"/>
                <a:cs typeface="Helvetica Neue"/>
                <a:sym typeface="Helvetica Neue"/>
              </a:rPr>
              <a:t>elevilor</a:t>
            </a:r>
            <a:r>
              <a:rPr lang="es-ES" sz="1500" dirty="0" smtClean="0">
                <a:solidFill>
                  <a:schemeClr val="dk1"/>
                </a:solidFill>
                <a:latin typeface="Helvetica Neue"/>
                <a:ea typeface="Helvetica Neue"/>
                <a:cs typeface="Helvetica Neue"/>
                <a:sym typeface="Helvetica Neue"/>
              </a:rPr>
              <a:t>.</a:t>
            </a:r>
            <a:endParaRPr sz="15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dirty="0"/>
          </a:p>
          <a:p>
            <a:pPr marL="0" lvl="0" indent="0" algn="just" rtl="0">
              <a:spcBef>
                <a:spcPts val="0"/>
              </a:spcBef>
              <a:spcAft>
                <a:spcPts val="0"/>
              </a:spcAft>
              <a:buClr>
                <a:schemeClr val="dk1"/>
              </a:buClr>
              <a:buSzPts val="1100"/>
              <a:buFont typeface="Arial"/>
              <a:buNone/>
            </a:pPr>
            <a:endParaRPr dirty="0"/>
          </a:p>
        </p:txBody>
      </p:sp>
      <p:pic>
        <p:nvPicPr>
          <p:cNvPr id="95" name="Google Shape;95;g11085746b30_0_35"/>
          <p:cNvPicPr preferRelativeResize="0"/>
          <p:nvPr/>
        </p:nvPicPr>
        <p:blipFill rotWithShape="1">
          <a:blip r:embed="rId3">
            <a:alphaModFix/>
          </a:blip>
          <a:srcRect l="28050" t="13583" r="32935" b="16147"/>
          <a:stretch/>
        </p:blipFill>
        <p:spPr>
          <a:xfrm>
            <a:off x="7223857" y="557909"/>
            <a:ext cx="1957867" cy="1856014"/>
          </a:xfrm>
          <a:prstGeom prst="rect">
            <a:avLst/>
          </a:prstGeom>
          <a:noFill/>
          <a:ln>
            <a:noFill/>
          </a:ln>
        </p:spPr>
      </p:pic>
      <p:sp>
        <p:nvSpPr>
          <p:cNvPr id="8" name="Google Shape;85;g11085746b30_0_29"/>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es-ES" sz="2000" dirty="0" err="1" smtClean="0">
                <a:solidFill>
                  <a:srgbClr val="00AEEF"/>
                </a:solidFill>
              </a:rPr>
              <a:t>Bazele</a:t>
            </a:r>
            <a:r>
              <a:rPr lang="es-ES" sz="2000" dirty="0" smtClean="0">
                <a:solidFill>
                  <a:srgbClr val="00AEEF"/>
                </a:solidFill>
              </a:rPr>
              <a:t> </a:t>
            </a:r>
            <a:r>
              <a:rPr lang="es-ES" sz="2000" dirty="0" err="1" smtClean="0">
                <a:solidFill>
                  <a:srgbClr val="00AEEF"/>
                </a:solidFill>
              </a:rPr>
              <a:t>curriculum-ului</a:t>
            </a:r>
            <a:endParaRPr lang="ro-RO" sz="2000" dirty="0" smtClean="0">
              <a:solidFill>
                <a:srgbClr val="00AEEF"/>
              </a:solidFill>
            </a:endParaRPr>
          </a:p>
          <a:p>
            <a:pPr marL="0" lvl="0" indent="0" algn="r" rtl="0">
              <a:spcBef>
                <a:spcPts val="1000"/>
              </a:spcBef>
              <a:spcAft>
                <a:spcPts val="0"/>
              </a:spcAft>
              <a:buNone/>
            </a:pPr>
            <a:r>
              <a:rPr lang="es-ES" sz="2000" dirty="0" err="1" smtClean="0">
                <a:solidFill>
                  <a:schemeClr val="accent4"/>
                </a:solidFill>
              </a:rPr>
              <a:t>Inclu</a:t>
            </a:r>
            <a:r>
              <a:rPr lang="ro-RO" sz="2000" dirty="0" smtClean="0">
                <a:solidFill>
                  <a:schemeClr val="accent4"/>
                </a:solidFill>
              </a:rPr>
              <a:t>ziune</a:t>
            </a:r>
            <a:endParaRPr sz="2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1000"/>
                                        <p:tgtEl>
                                          <p:spTgt spid="94"/>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4">
                                            <p:txEl>
                                              <p:pRg st="0" end="0"/>
                                            </p:txEl>
                                          </p:spTgt>
                                        </p:tgtEl>
                                        <p:attrNameLst>
                                          <p:attrName>style.visibility</p:attrName>
                                        </p:attrNameLst>
                                      </p:cBhvr>
                                      <p:to>
                                        <p:strVal val="visible"/>
                                      </p:to>
                                    </p:set>
                                    <p:animEffect transition="in" filter="fade">
                                      <p:cBhvr>
                                        <p:cTn id="11" dur="1"/>
                                        <p:tgtEl>
                                          <p:spTgt spid="9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4">
                                            <p:txEl>
                                              <p:pRg st="1" end="1"/>
                                            </p:txEl>
                                          </p:spTgt>
                                        </p:tgtEl>
                                        <p:attrNameLst>
                                          <p:attrName>style.visibility</p:attrName>
                                        </p:attrNameLst>
                                      </p:cBhvr>
                                      <p:to>
                                        <p:strVal val="visible"/>
                                      </p:to>
                                    </p:set>
                                    <p:animEffect transition="in" filter="fade">
                                      <p:cBhvr>
                                        <p:cTn id="15" dur="1"/>
                                        <p:tgtEl>
                                          <p:spTgt spid="94">
                                            <p:txEl>
                                              <p:pRg st="1" end="1"/>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4">
                                            <p:txEl>
                                              <p:pRg st="2" end="2"/>
                                            </p:txEl>
                                          </p:spTgt>
                                        </p:tgtEl>
                                        <p:attrNameLst>
                                          <p:attrName>style.visibility</p:attrName>
                                        </p:attrNameLst>
                                      </p:cBhvr>
                                      <p:to>
                                        <p:strVal val="visible"/>
                                      </p:to>
                                    </p:set>
                                    <p:animEffect transition="in" filter="fade">
                                      <p:cBhvr>
                                        <p:cTn id="19" dur="1"/>
                                        <p:tgtEl>
                                          <p:spTgt spid="94">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94">
                                            <p:txEl>
                                              <p:pRg st="3" end="3"/>
                                            </p:txEl>
                                          </p:spTgt>
                                        </p:tgtEl>
                                        <p:attrNameLst>
                                          <p:attrName>style.visibility</p:attrName>
                                        </p:attrNameLst>
                                      </p:cBhvr>
                                      <p:to>
                                        <p:strVal val="visible"/>
                                      </p:to>
                                    </p:set>
                                    <p:animEffect transition="in" filter="fade">
                                      <p:cBhvr>
                                        <p:cTn id="23" dur="1"/>
                                        <p:tgtEl>
                                          <p:spTgt spid="94">
                                            <p:txEl>
                                              <p:pRg st="3" end="3"/>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94">
                                            <p:txEl>
                                              <p:pRg st="4" end="4"/>
                                            </p:txEl>
                                          </p:spTgt>
                                        </p:tgtEl>
                                        <p:attrNameLst>
                                          <p:attrName>style.visibility</p:attrName>
                                        </p:attrNameLst>
                                      </p:cBhvr>
                                      <p:to>
                                        <p:strVal val="visible"/>
                                      </p:to>
                                    </p:set>
                                    <p:animEffect transition="in" filter="fade">
                                      <p:cBhvr>
                                        <p:cTn id="27" dur="1"/>
                                        <p:tgtEl>
                                          <p:spTgt spid="94">
                                            <p:txEl>
                                              <p:pRg st="4" end="4"/>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94">
                                            <p:txEl>
                                              <p:pRg st="5" end="5"/>
                                            </p:txEl>
                                          </p:spTgt>
                                        </p:tgtEl>
                                        <p:attrNameLst>
                                          <p:attrName>style.visibility</p:attrName>
                                        </p:attrNameLst>
                                      </p:cBhvr>
                                      <p:to>
                                        <p:strVal val="visible"/>
                                      </p:to>
                                    </p:set>
                                    <p:animEffect transition="in" filter="fade">
                                      <p:cBhvr>
                                        <p:cTn id="31" dur="1"/>
                                        <p:tgtEl>
                                          <p:spTgt spid="94">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94">
                                            <p:txEl>
                                              <p:pRg st="6" end="6"/>
                                            </p:txEl>
                                          </p:spTgt>
                                        </p:tgtEl>
                                        <p:attrNameLst>
                                          <p:attrName>style.visibility</p:attrName>
                                        </p:attrNameLst>
                                      </p:cBhvr>
                                      <p:to>
                                        <p:strVal val="visible"/>
                                      </p:to>
                                    </p:set>
                                    <p:animEffect transition="in" filter="fade">
                                      <p:cBhvr>
                                        <p:cTn id="35" dur="1"/>
                                        <p:tgtEl>
                                          <p:spTgt spid="94">
                                            <p:txEl>
                                              <p:pRg st="6" end="6"/>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94">
                                            <p:txEl>
                                              <p:pRg st="7" end="7"/>
                                            </p:txEl>
                                          </p:spTgt>
                                        </p:tgtEl>
                                        <p:attrNameLst>
                                          <p:attrName>style.visibility</p:attrName>
                                        </p:attrNameLst>
                                      </p:cBhvr>
                                      <p:to>
                                        <p:strVal val="visible"/>
                                      </p:to>
                                    </p:set>
                                    <p:animEffect transition="in" filter="fade">
                                      <p:cBhvr>
                                        <p:cTn id="39" dur="1"/>
                                        <p:tgtEl>
                                          <p:spTgt spid="94">
                                            <p:txEl>
                                              <p:pRg st="7" end="7"/>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94">
                                            <p:txEl>
                                              <p:pRg st="8" end="8"/>
                                            </p:txEl>
                                          </p:spTgt>
                                        </p:tgtEl>
                                        <p:attrNameLst>
                                          <p:attrName>style.visibility</p:attrName>
                                        </p:attrNameLst>
                                      </p:cBhvr>
                                      <p:to>
                                        <p:strVal val="visible"/>
                                      </p:to>
                                    </p:set>
                                    <p:animEffect transition="in" filter="fade">
                                      <p:cBhvr>
                                        <p:cTn id="43" dur="1"/>
                                        <p:tgtEl>
                                          <p:spTgt spid="94">
                                            <p:txEl>
                                              <p:pRg st="8" end="8"/>
                                            </p:txEl>
                                          </p:spTgt>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94">
                                            <p:txEl>
                                              <p:pRg st="9" end="9"/>
                                            </p:txEl>
                                          </p:spTgt>
                                        </p:tgtEl>
                                        <p:attrNameLst>
                                          <p:attrName>style.visibility</p:attrName>
                                        </p:attrNameLst>
                                      </p:cBhvr>
                                      <p:to>
                                        <p:strVal val="visible"/>
                                      </p:to>
                                    </p:set>
                                    <p:animEffect transition="in" filter="fade">
                                      <p:cBhvr>
                                        <p:cTn id="47" dur="1"/>
                                        <p:tgtEl>
                                          <p:spTgt spid="94">
                                            <p:txEl>
                                              <p:pRg st="9" end="9"/>
                                            </p:txEl>
                                          </p:spTgt>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94">
                                            <p:txEl>
                                              <p:pRg st="10" end="10"/>
                                            </p:txEl>
                                          </p:spTgt>
                                        </p:tgtEl>
                                        <p:attrNameLst>
                                          <p:attrName>style.visibility</p:attrName>
                                        </p:attrNameLst>
                                      </p:cBhvr>
                                      <p:to>
                                        <p:strVal val="visible"/>
                                      </p:to>
                                    </p:set>
                                    <p:animEffect transition="in" filter="fade">
                                      <p:cBhvr>
                                        <p:cTn id="51" dur="1"/>
                                        <p:tgtEl>
                                          <p:spTgt spid="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1085746b30_0_42"/>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es-ES" sz="2000" dirty="0" err="1">
                <a:solidFill>
                  <a:srgbClr val="00AEEF"/>
                </a:solidFill>
              </a:rPr>
              <a:t>Abilitățile</a:t>
            </a:r>
            <a:r>
              <a:rPr lang="es-ES" sz="2000" dirty="0">
                <a:solidFill>
                  <a:srgbClr val="00AEEF"/>
                </a:solidFill>
              </a:rPr>
              <a:t> </a:t>
            </a:r>
            <a:r>
              <a:rPr lang="es-ES" sz="2000" dirty="0" err="1">
                <a:solidFill>
                  <a:srgbClr val="00AEEF"/>
                </a:solidFill>
              </a:rPr>
              <a:t>secolului</a:t>
            </a:r>
            <a:r>
              <a:rPr lang="es-ES" sz="2000" dirty="0">
                <a:solidFill>
                  <a:srgbClr val="00AEEF"/>
                </a:solidFill>
              </a:rPr>
              <a:t> XXI</a:t>
            </a:r>
          </a:p>
        </p:txBody>
      </p:sp>
      <p:sp>
        <p:nvSpPr>
          <p:cNvPr id="102" name="Google Shape;102;g11085746b30_0_42"/>
          <p:cNvSpPr txBox="1"/>
          <p:nvPr/>
        </p:nvSpPr>
        <p:spPr>
          <a:xfrm>
            <a:off x="1345675" y="1359175"/>
            <a:ext cx="8817300" cy="554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endParaRPr sz="1000" b="1">
              <a:solidFill>
                <a:srgbClr val="141414"/>
              </a:solidFill>
            </a:endParaRPr>
          </a:p>
          <a:p>
            <a:pPr marL="0" lvl="0" indent="0" algn="l" rtl="0">
              <a:spcBef>
                <a:spcPts val="0"/>
              </a:spcBef>
              <a:spcAft>
                <a:spcPts val="0"/>
              </a:spcAft>
              <a:buNone/>
            </a:pPr>
            <a:endParaRPr b="1"/>
          </a:p>
        </p:txBody>
      </p:sp>
      <p:sp>
        <p:nvSpPr>
          <p:cNvPr id="103" name="Google Shape;103;g11085746b30_0_42"/>
          <p:cNvSpPr/>
          <p:nvPr/>
        </p:nvSpPr>
        <p:spPr>
          <a:xfrm>
            <a:off x="6509175" y="1200750"/>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smtClean="0">
                <a:latin typeface="Helvetica Neue"/>
                <a:ea typeface="Helvetica Neue"/>
                <a:cs typeface="Helvetica Neue"/>
                <a:sym typeface="Helvetica Neue"/>
              </a:rPr>
              <a:t>a </a:t>
            </a:r>
            <a:r>
              <a:rPr lang="es-ES" b="1" dirty="0" err="1" smtClean="0">
                <a:latin typeface="Helvetica Neue"/>
                <a:ea typeface="Helvetica Neue"/>
                <a:cs typeface="Helvetica Neue"/>
                <a:sym typeface="Helvetica Neue"/>
              </a:rPr>
              <a:t>face</a:t>
            </a:r>
            <a:r>
              <a:rPr lang="es-ES" b="1" dirty="0" smtClean="0">
                <a:latin typeface="Helvetica Neue"/>
                <a:ea typeface="Helvetica Neue"/>
                <a:cs typeface="Helvetica Neue"/>
                <a:sym typeface="Helvetica Neue"/>
              </a:rPr>
              <a:t> </a:t>
            </a:r>
            <a:r>
              <a:rPr lang="es-ES" b="1" dirty="0" err="1" smtClean="0">
                <a:latin typeface="Helvetica Neue"/>
                <a:ea typeface="Helvetica Neue"/>
                <a:cs typeface="Helvetica Neue"/>
                <a:sym typeface="Helvetica Neue"/>
              </a:rPr>
              <a:t>față</a:t>
            </a:r>
            <a:r>
              <a:rPr lang="es-ES" b="1" dirty="0" smtClean="0">
                <a:latin typeface="Helvetica Neue"/>
                <a:ea typeface="Helvetica Neue"/>
                <a:cs typeface="Helvetica Neue"/>
                <a:sym typeface="Helvetica Neue"/>
              </a:rPr>
              <a:t> </a:t>
            </a:r>
            <a:r>
              <a:rPr lang="es-ES" b="1" dirty="0" err="1" smtClean="0">
                <a:latin typeface="Helvetica Neue"/>
                <a:ea typeface="Helvetica Neue"/>
                <a:cs typeface="Helvetica Neue"/>
                <a:sym typeface="Helvetica Neue"/>
              </a:rPr>
              <a:t>stresului</a:t>
            </a:r>
            <a:endParaRPr b="1" dirty="0">
              <a:latin typeface="Helvetica Neue"/>
              <a:ea typeface="Helvetica Neue"/>
              <a:cs typeface="Helvetica Neue"/>
              <a:sym typeface="Helvetica Neue"/>
            </a:endParaRPr>
          </a:p>
        </p:txBody>
      </p:sp>
      <p:sp>
        <p:nvSpPr>
          <p:cNvPr id="104" name="Google Shape;104;g11085746b30_0_42"/>
          <p:cNvSpPr/>
          <p:nvPr/>
        </p:nvSpPr>
        <p:spPr>
          <a:xfrm>
            <a:off x="9296775" y="1630575"/>
            <a:ext cx="2130300" cy="16689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smtClean="0">
                <a:latin typeface="Helvetica Neue"/>
                <a:ea typeface="Helvetica Neue"/>
                <a:cs typeface="Helvetica Neue"/>
                <a:sym typeface="Helvetica Neue"/>
              </a:rPr>
              <a:t>comunicare </a:t>
            </a:r>
            <a:r>
              <a:rPr lang="es-ES" b="1" dirty="0" err="1" smtClean="0">
                <a:latin typeface="Helvetica Neue"/>
                <a:ea typeface="Helvetica Neue"/>
                <a:cs typeface="Helvetica Neue"/>
                <a:sym typeface="Helvetica Neue"/>
              </a:rPr>
              <a:t>eficientă</a:t>
            </a:r>
            <a:endParaRPr b="1" dirty="0">
              <a:latin typeface="Helvetica Neue"/>
              <a:ea typeface="Helvetica Neue"/>
              <a:cs typeface="Helvetica Neue"/>
              <a:sym typeface="Helvetica Neue"/>
            </a:endParaRPr>
          </a:p>
        </p:txBody>
      </p:sp>
      <p:sp>
        <p:nvSpPr>
          <p:cNvPr id="105" name="Google Shape;105;g11085746b30_0_42"/>
          <p:cNvSpPr/>
          <p:nvPr/>
        </p:nvSpPr>
        <p:spPr>
          <a:xfrm>
            <a:off x="4863625" y="4608700"/>
            <a:ext cx="2012700" cy="16689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err="1" smtClean="0">
                <a:latin typeface="Helvetica Neue"/>
                <a:ea typeface="Helvetica Neue"/>
                <a:cs typeface="Helvetica Neue"/>
                <a:sym typeface="Helvetica Neue"/>
              </a:rPr>
              <a:t>Abilit</a:t>
            </a:r>
            <a:r>
              <a:rPr lang="ro-RO" b="1" dirty="0" smtClean="0">
                <a:latin typeface="Helvetica Neue"/>
                <a:ea typeface="Helvetica Neue"/>
                <a:cs typeface="Helvetica Neue"/>
                <a:sym typeface="Helvetica Neue"/>
              </a:rPr>
              <a:t>ăț</a:t>
            </a:r>
            <a:r>
              <a:rPr lang="es-ES" b="1" dirty="0" smtClean="0">
                <a:latin typeface="Helvetica Neue"/>
                <a:ea typeface="Helvetica Neue"/>
                <a:cs typeface="Helvetica Neue"/>
                <a:sym typeface="Helvetica Neue"/>
              </a:rPr>
              <a:t>i de </a:t>
            </a:r>
            <a:r>
              <a:rPr lang="es-ES" b="1" dirty="0" err="1" smtClean="0">
                <a:latin typeface="Helvetica Neue"/>
                <a:ea typeface="Helvetica Neue"/>
                <a:cs typeface="Helvetica Neue"/>
                <a:sym typeface="Helvetica Neue"/>
              </a:rPr>
              <a:t>rela</a:t>
            </a:r>
            <a:r>
              <a:rPr lang="ro-RO" b="1" dirty="0" smtClean="0">
                <a:latin typeface="Helvetica Neue"/>
                <a:ea typeface="Helvetica Neue"/>
                <a:cs typeface="Helvetica Neue"/>
                <a:sym typeface="Helvetica Neue"/>
              </a:rPr>
              <a:t>ționare</a:t>
            </a:r>
            <a:r>
              <a:rPr lang="es-ES" b="1" dirty="0" smtClean="0">
                <a:latin typeface="Helvetica Neue"/>
                <a:ea typeface="Helvetica Neue"/>
                <a:cs typeface="Helvetica Neue"/>
                <a:sym typeface="Helvetica Neue"/>
              </a:rPr>
              <a:t> interpersonal</a:t>
            </a:r>
            <a:r>
              <a:rPr lang="ro-RO" b="1" dirty="0" smtClean="0">
                <a:latin typeface="Helvetica Neue"/>
                <a:ea typeface="Helvetica Neue"/>
                <a:cs typeface="Helvetica Neue"/>
                <a:sym typeface="Helvetica Neue"/>
              </a:rPr>
              <a:t>ă</a:t>
            </a:r>
            <a:endParaRPr b="1" dirty="0">
              <a:latin typeface="Helvetica Neue"/>
              <a:ea typeface="Helvetica Neue"/>
              <a:cs typeface="Helvetica Neue"/>
              <a:sym typeface="Helvetica Neue"/>
            </a:endParaRPr>
          </a:p>
        </p:txBody>
      </p:sp>
      <p:sp>
        <p:nvSpPr>
          <p:cNvPr id="106" name="Google Shape;106;g11085746b30_0_42"/>
          <p:cNvSpPr/>
          <p:nvPr/>
        </p:nvSpPr>
        <p:spPr>
          <a:xfrm>
            <a:off x="598849" y="4530600"/>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o-RO" b="1" dirty="0" err="1">
                <a:latin typeface="Helvetica Neue"/>
                <a:ea typeface="Helvetica Neue"/>
                <a:cs typeface="Helvetica Neue"/>
                <a:sym typeface="Helvetica Neue"/>
              </a:rPr>
              <a:t>r</a:t>
            </a:r>
            <a:r>
              <a:rPr lang="es-ES" b="1" dirty="0" err="1" smtClean="0">
                <a:latin typeface="Helvetica Neue"/>
                <a:ea typeface="Helvetica Neue"/>
                <a:cs typeface="Helvetica Neue"/>
                <a:sym typeface="Helvetica Neue"/>
              </a:rPr>
              <a:t>ezolvarea</a:t>
            </a:r>
            <a:r>
              <a:rPr lang="es-ES" b="1" dirty="0" smtClean="0">
                <a:latin typeface="Helvetica Neue"/>
                <a:ea typeface="Helvetica Neue"/>
                <a:cs typeface="Helvetica Neue"/>
                <a:sym typeface="Helvetica Neue"/>
              </a:rPr>
              <a:t> </a:t>
            </a:r>
            <a:r>
              <a:rPr lang="es-ES" b="1" dirty="0" err="1" smtClean="0">
                <a:latin typeface="Helvetica Neue"/>
                <a:ea typeface="Helvetica Neue"/>
                <a:cs typeface="Helvetica Neue"/>
                <a:sym typeface="Helvetica Neue"/>
              </a:rPr>
              <a:t>problemelor</a:t>
            </a:r>
            <a:endParaRPr b="1" dirty="0">
              <a:latin typeface="Helvetica Neue"/>
              <a:ea typeface="Helvetica Neue"/>
              <a:cs typeface="Helvetica Neue"/>
              <a:sym typeface="Helvetica Neue"/>
            </a:endParaRPr>
          </a:p>
        </p:txBody>
      </p:sp>
      <p:sp>
        <p:nvSpPr>
          <p:cNvPr id="107" name="Google Shape;107;g11085746b30_0_42"/>
          <p:cNvSpPr/>
          <p:nvPr/>
        </p:nvSpPr>
        <p:spPr>
          <a:xfrm>
            <a:off x="9894775" y="3696200"/>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o-RO" b="1" dirty="0" err="1">
                <a:latin typeface="Helvetica Neue"/>
                <a:ea typeface="Helvetica Neue"/>
                <a:cs typeface="Helvetica Neue"/>
                <a:sym typeface="Helvetica Neue"/>
              </a:rPr>
              <a:t>l</a:t>
            </a:r>
            <a:r>
              <a:rPr lang="es-ES" b="1" dirty="0" err="1" smtClean="0">
                <a:latin typeface="Helvetica Neue"/>
                <a:ea typeface="Helvetica Neue"/>
                <a:cs typeface="Helvetica Neue"/>
                <a:sym typeface="Helvetica Neue"/>
              </a:rPr>
              <a:t>uarea</a:t>
            </a:r>
            <a:r>
              <a:rPr lang="es-ES" b="1" dirty="0" smtClean="0">
                <a:latin typeface="Helvetica Neue"/>
                <a:ea typeface="Helvetica Neue"/>
                <a:cs typeface="Helvetica Neue"/>
                <a:sym typeface="Helvetica Neue"/>
              </a:rPr>
              <a:t> </a:t>
            </a:r>
            <a:r>
              <a:rPr lang="es-ES" b="1" dirty="0" err="1" smtClean="0">
                <a:latin typeface="Helvetica Neue"/>
                <a:ea typeface="Helvetica Neue"/>
                <a:cs typeface="Helvetica Neue"/>
                <a:sym typeface="Helvetica Neue"/>
              </a:rPr>
              <a:t>deciziilor</a:t>
            </a:r>
            <a:endParaRPr b="1" dirty="0">
              <a:latin typeface="Helvetica Neue"/>
              <a:ea typeface="Helvetica Neue"/>
              <a:cs typeface="Helvetica Neue"/>
              <a:sym typeface="Helvetica Neue"/>
            </a:endParaRPr>
          </a:p>
        </p:txBody>
      </p:sp>
      <p:sp>
        <p:nvSpPr>
          <p:cNvPr id="108" name="Google Shape;108;g11085746b30_0_42"/>
          <p:cNvSpPr/>
          <p:nvPr/>
        </p:nvSpPr>
        <p:spPr>
          <a:xfrm>
            <a:off x="3442663" y="1200750"/>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o-RO" b="1" dirty="0" smtClean="0">
                <a:latin typeface="Helvetica Neue"/>
                <a:ea typeface="Helvetica Neue"/>
                <a:cs typeface="Helvetica Neue"/>
                <a:sym typeface="Helvetica Neue"/>
              </a:rPr>
              <a:t>creativitate</a:t>
            </a:r>
            <a:endParaRPr b="1" dirty="0">
              <a:latin typeface="Helvetica Neue"/>
              <a:ea typeface="Helvetica Neue"/>
              <a:cs typeface="Helvetica Neue"/>
              <a:sym typeface="Helvetica Neue"/>
            </a:endParaRPr>
          </a:p>
        </p:txBody>
      </p:sp>
      <p:sp>
        <p:nvSpPr>
          <p:cNvPr id="109" name="Google Shape;109;g11085746b30_0_42"/>
          <p:cNvSpPr/>
          <p:nvPr/>
        </p:nvSpPr>
        <p:spPr>
          <a:xfrm>
            <a:off x="376150" y="1854850"/>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o-RO" b="1" dirty="0">
                <a:latin typeface="Helvetica Neue"/>
                <a:ea typeface="Helvetica Neue"/>
                <a:cs typeface="Helvetica Neue"/>
                <a:sym typeface="Helvetica Neue"/>
              </a:rPr>
              <a:t>g</a:t>
            </a:r>
            <a:r>
              <a:rPr lang="ro-RO" b="1" dirty="0" smtClean="0">
                <a:latin typeface="Helvetica Neue"/>
                <a:ea typeface="Helvetica Neue"/>
                <a:cs typeface="Helvetica Neue"/>
                <a:sym typeface="Helvetica Neue"/>
              </a:rPr>
              <a:t>ândire critică</a:t>
            </a:r>
            <a:endParaRPr b="1" dirty="0">
              <a:latin typeface="Helvetica Neue"/>
              <a:ea typeface="Helvetica Neue"/>
              <a:cs typeface="Helvetica Neue"/>
              <a:sym typeface="Helvetica Neue"/>
            </a:endParaRPr>
          </a:p>
        </p:txBody>
      </p:sp>
      <p:sp>
        <p:nvSpPr>
          <p:cNvPr id="110" name="Google Shape;110;g11085746b30_0_42"/>
          <p:cNvSpPr/>
          <p:nvPr/>
        </p:nvSpPr>
        <p:spPr>
          <a:xfrm>
            <a:off x="5657100" y="2896725"/>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b="1">
                <a:latin typeface="Helvetica Neue"/>
                <a:ea typeface="Helvetica Neue"/>
                <a:cs typeface="Helvetica Neue"/>
                <a:sym typeface="Helvetica Neue"/>
              </a:rPr>
              <a:t>empathy</a:t>
            </a:r>
            <a:endParaRPr b="1">
              <a:latin typeface="Helvetica Neue"/>
              <a:ea typeface="Helvetica Neue"/>
              <a:cs typeface="Helvetica Neue"/>
              <a:sym typeface="Helvetica Neue"/>
            </a:endParaRPr>
          </a:p>
        </p:txBody>
      </p:sp>
      <p:sp>
        <p:nvSpPr>
          <p:cNvPr id="111" name="Google Shape;111;g11085746b30_0_42"/>
          <p:cNvSpPr/>
          <p:nvPr/>
        </p:nvSpPr>
        <p:spPr>
          <a:xfrm>
            <a:off x="2699774" y="3429000"/>
            <a:ext cx="2163851" cy="18396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o-RO" b="1" dirty="0" err="1">
                <a:latin typeface="Helvetica Neue"/>
                <a:ea typeface="Helvetica Neue"/>
                <a:cs typeface="Helvetica Neue"/>
                <a:sym typeface="Helvetica Neue"/>
              </a:rPr>
              <a:t>c</a:t>
            </a:r>
            <a:r>
              <a:rPr lang="es-ES" b="1" dirty="0" err="1" smtClean="0">
                <a:latin typeface="Helvetica Neue"/>
                <a:ea typeface="Helvetica Neue"/>
                <a:cs typeface="Helvetica Neue"/>
                <a:sym typeface="Helvetica Neue"/>
              </a:rPr>
              <a:t>onştientizar</a:t>
            </a:r>
            <a:r>
              <a:rPr lang="ro-RO" b="1" dirty="0" smtClean="0">
                <a:latin typeface="Helvetica Neue"/>
                <a:ea typeface="Helvetica Neue"/>
                <a:cs typeface="Helvetica Neue"/>
                <a:sym typeface="Helvetica Neue"/>
              </a:rPr>
              <a:t>ea sinelui</a:t>
            </a:r>
            <a:endParaRPr b="1" dirty="0">
              <a:latin typeface="Helvetica Neue"/>
              <a:ea typeface="Helvetica Neue"/>
              <a:cs typeface="Helvetica Neue"/>
              <a:sym typeface="Helvetica Neue"/>
            </a:endParaRPr>
          </a:p>
        </p:txBody>
      </p:sp>
      <p:sp>
        <p:nvSpPr>
          <p:cNvPr id="112" name="Google Shape;112;g11085746b30_0_42"/>
          <p:cNvSpPr/>
          <p:nvPr/>
        </p:nvSpPr>
        <p:spPr>
          <a:xfrm>
            <a:off x="7515375" y="4450175"/>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smtClean="0">
                <a:latin typeface="Helvetica Neue"/>
                <a:ea typeface="Helvetica Neue"/>
                <a:cs typeface="Helvetica Neue"/>
                <a:sym typeface="Helvetica Neue"/>
              </a:rPr>
              <a:t>a </a:t>
            </a:r>
            <a:r>
              <a:rPr lang="es-ES" b="1" dirty="0" err="1" smtClean="0">
                <a:latin typeface="Helvetica Neue"/>
                <a:ea typeface="Helvetica Neue"/>
                <a:cs typeface="Helvetica Neue"/>
                <a:sym typeface="Helvetica Neue"/>
              </a:rPr>
              <a:t>face</a:t>
            </a:r>
            <a:r>
              <a:rPr lang="es-ES" b="1" dirty="0" smtClean="0">
                <a:latin typeface="Helvetica Neue"/>
                <a:ea typeface="Helvetica Neue"/>
                <a:cs typeface="Helvetica Neue"/>
                <a:sym typeface="Helvetica Neue"/>
              </a:rPr>
              <a:t> </a:t>
            </a:r>
            <a:r>
              <a:rPr lang="es-ES" b="1" dirty="0" err="1" smtClean="0">
                <a:latin typeface="Helvetica Neue"/>
                <a:ea typeface="Helvetica Neue"/>
                <a:cs typeface="Helvetica Neue"/>
                <a:sym typeface="Helvetica Neue"/>
              </a:rPr>
              <a:t>față</a:t>
            </a:r>
            <a:r>
              <a:rPr lang="es-ES" b="1" dirty="0" smtClean="0">
                <a:latin typeface="Helvetica Neue"/>
                <a:ea typeface="Helvetica Neue"/>
                <a:cs typeface="Helvetica Neue"/>
                <a:sym typeface="Helvetica Neue"/>
              </a:rPr>
              <a:t> </a:t>
            </a:r>
            <a:r>
              <a:rPr lang="es-ES" b="1" dirty="0" err="1" smtClean="0">
                <a:latin typeface="Helvetica Neue"/>
                <a:ea typeface="Helvetica Neue"/>
                <a:cs typeface="Helvetica Neue"/>
                <a:sym typeface="Helvetica Neue"/>
              </a:rPr>
              <a:t>emoțiilor</a:t>
            </a:r>
            <a:endParaRPr b="1" dirty="0">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2995</Words>
  <Application>Microsoft Office PowerPoint</Application>
  <PresentationFormat>Widescreen</PresentationFormat>
  <Paragraphs>267</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Trebuchet MS</vt:lpstr>
      <vt:lpstr>Helvetica Neue</vt:lpstr>
      <vt:lpstr>Arial</vt:lpstr>
      <vt:lpstr>Noto Sans Symbols</vt:lpstr>
      <vt:lpstr>Calibri</vt:lpstr>
      <vt:lpstr>Times New Roman</vt:lpstr>
      <vt:lpstr>Wingdings</vt:lpstr>
      <vt:lpstr>Diseño personalizado</vt:lpstr>
      <vt:lpstr>2_Diseño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Óscar Muñoz</dc:creator>
  <cp:lastModifiedBy>user</cp:lastModifiedBy>
  <cp:revision>11</cp:revision>
  <dcterms:created xsi:type="dcterms:W3CDTF">2021-02-16T14:32:26Z</dcterms:created>
  <dcterms:modified xsi:type="dcterms:W3CDTF">2022-02-19T13:40:20Z</dcterms:modified>
</cp:coreProperties>
</file>