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Limelight"/>
      <p:regular r:id="rId24"/>
    </p:embeddedFon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hCwKqxIATIes+K4pn1FXZcYizP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imelight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c4d38af33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0c4d38af3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10c4d38af33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idx="1" type="body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7" name="Google Shape;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One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/>
          <p:nvPr/>
        </p:nvSpPr>
        <p:spPr>
          <a:xfrm>
            <a:off x="0" y="800100"/>
            <a:ext cx="12192001" cy="1639888"/>
          </a:xfrm>
          <a:prstGeom prst="rect">
            <a:avLst/>
          </a:prstGeom>
          <a:solidFill>
            <a:srgbClr val="F2F1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9"/>
          <p:cNvSpPr txBox="1"/>
          <p:nvPr>
            <p:ph idx="1" type="body"/>
          </p:nvPr>
        </p:nvSpPr>
        <p:spPr>
          <a:xfrm>
            <a:off x="327025" y="996950"/>
            <a:ext cx="3400425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9"/>
          <p:cNvSpPr txBox="1"/>
          <p:nvPr>
            <p:ph idx="2" type="body"/>
          </p:nvPr>
        </p:nvSpPr>
        <p:spPr>
          <a:xfrm>
            <a:off x="215899" y="2675731"/>
            <a:ext cx="11737975" cy="3953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type="title"/>
          </p:nvPr>
        </p:nvSpPr>
        <p:spPr>
          <a:xfrm>
            <a:off x="216218" y="1089501"/>
            <a:ext cx="7803830" cy="48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9"/>
          <p:cNvSpPr txBox="1"/>
          <p:nvPr>
            <p:ph idx="3" type="subTitle"/>
          </p:nvPr>
        </p:nvSpPr>
        <p:spPr>
          <a:xfrm>
            <a:off x="216218" y="1590293"/>
            <a:ext cx="7803830" cy="692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9210675" y="64849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9"/>
          <p:cNvSpPr txBox="1"/>
          <p:nvPr>
            <p:ph idx="11" type="ftr"/>
          </p:nvPr>
        </p:nvSpPr>
        <p:spPr>
          <a:xfrm>
            <a:off x="214312" y="6484937"/>
            <a:ext cx="6167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6" name="Google Shape;26;p39"/>
          <p:cNvGrpSpPr/>
          <p:nvPr/>
        </p:nvGrpSpPr>
        <p:grpSpPr>
          <a:xfrm>
            <a:off x="-3572972" y="-3176"/>
            <a:ext cx="3507558" cy="3279775"/>
            <a:chOff x="838199" y="1150069"/>
            <a:chExt cx="3507558" cy="3279775"/>
          </a:xfrm>
        </p:grpSpPr>
        <p:sp>
          <p:nvSpPr>
            <p:cNvPr id="27" name="Google Shape;27;p39"/>
            <p:cNvSpPr/>
            <p:nvPr/>
          </p:nvSpPr>
          <p:spPr>
            <a:xfrm>
              <a:off x="838200" y="1150069"/>
              <a:ext cx="3507557" cy="327977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9"/>
            <p:cNvSpPr txBox="1"/>
            <p:nvPr/>
          </p:nvSpPr>
          <p:spPr>
            <a:xfrm>
              <a:off x="838200" y="1206435"/>
              <a:ext cx="35075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How to edit the size and colour of a 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9"/>
            <p:cNvSpPr/>
            <p:nvPr/>
          </p:nvSpPr>
          <p:spPr>
            <a:xfrm>
              <a:off x="838200" y="18911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9"/>
            <p:cNvSpPr txBox="1"/>
            <p:nvPr/>
          </p:nvSpPr>
          <p:spPr>
            <a:xfrm>
              <a:off x="838200" y="2011513"/>
              <a:ext cx="34107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1.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Click on the line and click the </a:t>
              </a: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Format tab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in the ribbon.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9"/>
            <p:cNvSpPr txBox="1"/>
            <p:nvPr/>
          </p:nvSpPr>
          <p:spPr>
            <a:xfrm>
              <a:off x="838199" y="2540968"/>
              <a:ext cx="35075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Go to the </a:t>
              </a: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Size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section in the ribbon.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9"/>
            <p:cNvSpPr txBox="1"/>
            <p:nvPr/>
          </p:nvSpPr>
          <p:spPr>
            <a:xfrm>
              <a:off x="838199" y="2894539"/>
              <a:ext cx="35075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Use the width </a:t>
              </a: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Arrow Buttons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to increase or decrease the size of your line.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9"/>
            <p:cNvSpPr txBox="1"/>
            <p:nvPr/>
          </p:nvSpPr>
          <p:spPr>
            <a:xfrm>
              <a:off x="838199" y="3434125"/>
              <a:ext cx="35075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Align the line with the size of your text.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9"/>
            <p:cNvSpPr txBox="1"/>
            <p:nvPr/>
          </p:nvSpPr>
          <p:spPr>
            <a:xfrm>
              <a:off x="838199" y="3803456"/>
              <a:ext cx="35075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5.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Click on the line to select it for a </a:t>
              </a: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colour change.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Use the </a:t>
              </a:r>
              <a:r>
                <a:rPr b="1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Shape Fill </a:t>
              </a:r>
              <a:r>
                <a:rPr b="0" i="0" lang="es-ES" sz="14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button.</a:t>
              </a:r>
              <a:endParaRPr b="1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idx="1" type="body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49" name="Google Shape;4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50" name="Google Shape;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10" name="Google Shape;10;p24"/>
          <p:cNvPicPr preferRelativeResize="0"/>
          <p:nvPr/>
        </p:nvPicPr>
        <p:blipFill rotWithShape="1">
          <a:blip r:embed="rId1">
            <a:alphaModFix amt="25000"/>
          </a:blip>
          <a:srcRect b="0" l="0" r="0"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139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40" name="Google Shape;40;p26"/>
          <p:cNvPicPr preferRelativeResize="0"/>
          <p:nvPr/>
        </p:nvPicPr>
        <p:blipFill rotWithShape="1">
          <a:blip r:embed="rId1">
            <a:alphaModFix amt="25000"/>
          </a:blip>
          <a:srcRect b="0" l="0" r="2024" t="1717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botella, firmar, azul, naranja&#10;&#10;Descripción generada automáticamente" id="41" name="Google Shape;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42" name="Google Shape;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Creatividad Inclusiva por medio de la Educación Artística</a:t>
            </a:r>
            <a:endParaRPr b="1" sz="2800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953750" y="4337950"/>
            <a:ext cx="8284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competencias del siglo XXI y la 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inclusiva (EI)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n que contiene firmar, botella, azul, parada&#10;&#10;Descripción generada automáticamente"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59" name="Google Shape;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s-ES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Inclusiva</a:t>
            </a:r>
            <a:endParaRPr b="1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2" name="Google Shape;142;p16"/>
          <p:cNvGrpSpPr/>
          <p:nvPr/>
        </p:nvGrpSpPr>
        <p:grpSpPr>
          <a:xfrm>
            <a:off x="871943" y="2920250"/>
            <a:ext cx="7857995" cy="3511361"/>
            <a:chOff x="871943" y="1061158"/>
            <a:chExt cx="7857995" cy="3511361"/>
          </a:xfrm>
        </p:grpSpPr>
        <p:sp>
          <p:nvSpPr>
            <p:cNvPr id="143" name="Google Shape;143;p16"/>
            <p:cNvSpPr/>
            <p:nvPr/>
          </p:nvSpPr>
          <p:spPr>
            <a:xfrm>
              <a:off x="2298093" y="1061166"/>
              <a:ext cx="6423229" cy="1342244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cap="flat" cmpd="sng" w="25400">
              <a:solidFill>
                <a:srgbClr val="F7D5CB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2816500" y="1061158"/>
              <a:ext cx="5904900" cy="13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0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>
                  <a:latin typeface="Helvetica Neue"/>
                  <a:ea typeface="Helvetica Neue"/>
                  <a:cs typeface="Helvetica Neue"/>
                  <a:sym typeface="Helvetica Neue"/>
                </a:rPr>
                <a:t>un derecho fundamental para que todos tengan acceso a la educación sin discriminación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289476" y="2403410"/>
              <a:ext cx="6440462" cy="1120048"/>
            </a:xfrm>
            <a:prstGeom prst="rect">
              <a:avLst/>
            </a:prstGeom>
            <a:solidFill>
              <a:srgbClr val="E0E0E0">
                <a:alpha val="89411"/>
              </a:srgbClr>
            </a:solidFill>
            <a:ln cap="flat" cmpd="sng" w="25400">
              <a:solidFill>
                <a:srgbClr val="E0E0E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3319950" y="2403410"/>
              <a:ext cx="5409988" cy="112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0" spcFirstLastPara="1" rIns="142225" wrap="square" tIns="1422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>
                  <a:latin typeface="Helvetica Neue"/>
                  <a:ea typeface="Helvetica Neue"/>
                  <a:cs typeface="Helvetica Neue"/>
                  <a:sym typeface="Helvetica Neue"/>
                </a:rPr>
                <a:t>tiene como objetivo eliminar la exclusión y la discriminación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298093" y="3523459"/>
              <a:ext cx="6423229" cy="1049060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cap="flat" cmpd="sng" w="25400">
              <a:solidFill>
                <a:srgbClr val="FFE8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3325810" y="3523459"/>
              <a:ext cx="5395513" cy="1049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0" spcFirstLastPara="1" rIns="142225" wrap="square" tIns="1422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>
                  <a:latin typeface="Helvetica Neue"/>
                  <a:ea typeface="Helvetica Neue"/>
                  <a:cs typeface="Helvetica Neue"/>
                  <a:sym typeface="Helvetica Neue"/>
                </a:rPr>
                <a:t>es necesario que cada persona participe en la sociedad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871943" y="2150889"/>
              <a:ext cx="1761051" cy="1711749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934201" y="2401558"/>
              <a:ext cx="1440900" cy="12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lang="es-ES" sz="2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Educación Inclusiva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851790" y="1438090"/>
            <a:ext cx="7924062" cy="1734259"/>
            <a:chOff x="914386" y="0"/>
            <a:chExt cx="7924062" cy="1734259"/>
          </a:xfrm>
        </p:grpSpPr>
        <p:sp>
          <p:nvSpPr>
            <p:cNvPr id="152" name="Google Shape;152;p16"/>
            <p:cNvSpPr/>
            <p:nvPr/>
          </p:nvSpPr>
          <p:spPr>
            <a:xfrm>
              <a:off x="2299913" y="139860"/>
              <a:ext cx="6538535" cy="1244606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25400">
              <a:solidFill>
                <a:srgbClr val="CCD3E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3346079" y="139860"/>
              <a:ext cx="5492369" cy="1244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0" spcFirstLastPara="1" rIns="156450" wrap="square" tIns="156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s-ES" sz="22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 derecho humano fundamental</a:t>
              </a: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914386" y="0"/>
              <a:ext cx="1713329" cy="1734259"/>
            </a:xfrm>
            <a:prstGeom prst="ellipse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1025970" y="253985"/>
              <a:ext cx="1350900" cy="12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s-E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</a:t>
              </a:r>
              <a:r>
                <a:rPr b="1" lang="es-ES" sz="1900">
                  <a:solidFill>
                    <a:schemeClr val="lt1"/>
                  </a:solidFill>
                </a:rPr>
                <a:t>ción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16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inclusiva</a:t>
            </a:r>
            <a:endParaRPr b="1"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517297" y="1598645"/>
            <a:ext cx="11226770" cy="3886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rgbClr val="C55A11"/>
                </a:solidFill>
              </a:rPr>
              <a:t>¿Cuáles son los principios básicos de IE?</a:t>
            </a:r>
            <a:endParaRPr b="1" sz="2000">
              <a:solidFill>
                <a:srgbClr val="C55A1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o"/>
            </a:pPr>
            <a:r>
              <a:rPr lang="es-ES" sz="2000"/>
              <a:t>odos los niños deben tener la oportunidad de expresar y utilizar alternativamente la forma/el aspecto que se les da bien.</a:t>
            </a:r>
            <a:endParaRPr sz="2000"/>
          </a:p>
          <a:p>
            <a:pPr indent="-5143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o"/>
            </a:pPr>
            <a:r>
              <a:rPr lang="es-ES" sz="2000"/>
              <a:t>Las adaptaciones deben ajustarse a las necesidades de todos los alumnos.</a:t>
            </a:r>
            <a:endParaRPr sz="2000"/>
          </a:p>
          <a:p>
            <a:pPr indent="-5143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o"/>
            </a:pPr>
            <a:r>
              <a:rPr lang="es-ES" sz="2000"/>
              <a:t>La tecnología actual debe utilizarse de forma eficaz.</a:t>
            </a:r>
            <a:endParaRPr sz="2000"/>
          </a:p>
          <a:p>
            <a:pPr indent="-5143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o"/>
            </a:pPr>
            <a:r>
              <a:rPr lang="es-ES" sz="2000"/>
              <a:t>La inclusión no sólo debe considerarse en un contexto físico, sino también en términos de prácticas cognitivas, sociales, afectivas y educativas.</a:t>
            </a:r>
            <a:endParaRPr sz="2000"/>
          </a:p>
          <a:p>
            <a:pPr indent="-5143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o"/>
            </a:pPr>
            <a:r>
              <a:rPr lang="es-ES" sz="2000"/>
              <a:t>Las adaptaciones para los alumnos deben hacerse sin parsimoniarlos.</a:t>
            </a:r>
            <a:endParaRPr sz="20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</a:rPr>
              <a:t>Educación inclusiva</a:t>
            </a:r>
            <a:endParaRPr b="1" sz="2500">
              <a:solidFill>
                <a:srgbClr val="00B0F0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Princi</a:t>
            </a:r>
            <a:r>
              <a:rPr b="1" lang="es-ES" sz="2500">
                <a:solidFill>
                  <a:schemeClr val="accent4"/>
                </a:solidFill>
              </a:rPr>
              <a:t>pios</a:t>
            </a:r>
            <a:endParaRPr b="1" i="0" sz="25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681400" y="1258347"/>
            <a:ext cx="11122500" cy="27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			                               </a:t>
            </a:r>
            <a:r>
              <a:rPr b="1" i="0" lang="es-E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DISCRIMINA</a:t>
            </a:r>
            <a:r>
              <a:rPr b="1" lang="es-ES" sz="2400">
                <a:solidFill>
                  <a:schemeClr val="accent2"/>
                </a:solidFill>
              </a:rPr>
              <a:t>CIÓN</a:t>
            </a:r>
            <a:r>
              <a:rPr b="0" i="0" lang="es-E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/>
              <a:t>Situación en la que una persona no puede disfrutar de los derechos humanos y otros derechos legales en igualdad de condiciones con los demás debido a una distinción injusta en términos de política, ley o trato (</a:t>
            </a:r>
            <a:r>
              <a:rPr i="1" lang="es-ES" sz="2000"/>
              <a:t>Amnistía Internacional</a:t>
            </a:r>
            <a:r>
              <a:rPr lang="es-ES" sz="2000"/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s-E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i="1" lang="es-E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i="1" lang="es-ES" sz="2000">
                <a:solidFill>
                  <a:srgbClr val="00B0F0"/>
                </a:solidFill>
              </a:rPr>
              <a:t>I</a:t>
            </a:r>
            <a:r>
              <a:rPr b="1" i="1" lang="es-E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scrimina</a:t>
            </a:r>
            <a:r>
              <a:rPr b="1" i="1" lang="es-ES" sz="2000">
                <a:solidFill>
                  <a:srgbClr val="00B0F0"/>
                </a:solidFill>
              </a:rPr>
              <a:t>ció</a:t>
            </a:r>
            <a:r>
              <a:rPr b="1" i="1" lang="es-E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 directa                                        </a:t>
            </a:r>
            <a:r>
              <a:rPr b="1" i="1" lang="es-ES" sz="2000">
                <a:solidFill>
                  <a:srgbClr val="00B0F0"/>
                </a:solidFill>
              </a:rPr>
              <a:t>D</a:t>
            </a:r>
            <a:r>
              <a:rPr b="1" i="1" lang="es-E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iscrimina</a:t>
            </a:r>
            <a:r>
              <a:rPr b="1" i="1" lang="es-ES" sz="2000">
                <a:solidFill>
                  <a:srgbClr val="00B0F0"/>
                </a:solidFill>
              </a:rPr>
              <a:t>ción indirecta</a:t>
            </a:r>
            <a:r>
              <a:rPr b="1" i="1" lang="es-E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2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3057122" y="738154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inclusiva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009675" y="4218800"/>
            <a:ext cx="436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800">
                <a:solidFill>
                  <a:schemeClr val="dk1"/>
                </a:solidFill>
              </a:rPr>
              <a:t>la desigualdad de trato de una persona, grupo o segmento de la sociedad debido a las diferencias de fe, lengua, religión o etnia, etc.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6775675" y="4218800"/>
            <a:ext cx="436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dk1"/>
                </a:solidFill>
              </a:rPr>
              <a:t>actitudes difíciles de reconocer, operan a través de formas indirectas de expresión, aunque no crean ninguna situación aparentemente problemática.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517300" y="1370550"/>
            <a:ext cx="11014500" cy="4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800">
                <a:solidFill>
                  <a:srgbClr val="EC7320"/>
                </a:solidFill>
              </a:rPr>
              <a:t>Justificación de la educación inclusiva</a:t>
            </a:r>
            <a:endParaRPr b="1" i="1" sz="1800">
              <a:solidFill>
                <a:srgbClr val="EC7320"/>
              </a:solidFill>
            </a:endParaRPr>
          </a:p>
          <a:p>
            <a:pPr indent="-666750" lvl="0" marL="12541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❖"/>
            </a:pPr>
            <a:r>
              <a:rPr b="1" lang="es-ES" sz="1800">
                <a:solidFill>
                  <a:schemeClr val="dk1"/>
                </a:solidFill>
              </a:rPr>
              <a:t>Justificación educativa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/>
              <a:t>Con un método de enseñanza diferenciado/diversificado, basado en el rendimiento educativo del alumno y en sus necesidades individuales, en lugar de una enseñanza estándar, es mucho más probable que todos los alumnos participen y se beneficien de los procesos de aprendizaje.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66750" lvl="0" marL="12541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❖"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</a:t>
            </a:r>
            <a:r>
              <a:rPr b="1" lang="es-ES" sz="1800">
                <a:solidFill>
                  <a:schemeClr val="dk1"/>
                </a:solidFill>
              </a:rPr>
              <a:t>ción Social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dk1"/>
                </a:solidFill>
              </a:rPr>
              <a:t>Las escuelas inclusivas sentarán las bases de una sociedad más justa e inclusiva al crear un cambio de actitud.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66750" lvl="0" marL="12541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❖"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Justification Econ</a:t>
            </a:r>
            <a:r>
              <a:rPr b="1" lang="es-ES" sz="1800">
                <a:solidFill>
                  <a:schemeClr val="dk1"/>
                </a:solidFill>
              </a:rPr>
              <a:t>ómica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/>
              <a:t>Las escuelas que imparten clases a todos los alumnos juntos cuestan menos que un sistema educativo más complejo en el que se establecen escuelas diferentes para distintos grupos de alumnos.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79450" lvl="0" marL="12541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3057122" y="66752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inclusiva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-1259125" y="1376922"/>
            <a:ext cx="8274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ventajas tiene la EI para los estudiantes?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9" name="Google Shape;189;p30"/>
          <p:cNvGrpSpPr/>
          <p:nvPr/>
        </p:nvGrpSpPr>
        <p:grpSpPr>
          <a:xfrm>
            <a:off x="5300132" y="1936905"/>
            <a:ext cx="1591582" cy="1866900"/>
            <a:chOff x="6488272" y="2209800"/>
            <a:chExt cx="1591582" cy="1866900"/>
          </a:xfrm>
        </p:grpSpPr>
        <p:sp>
          <p:nvSpPr>
            <p:cNvPr id="190" name="Google Shape;190;p30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fmla="val 12063" name="adj1"/>
                <a:gd fmla="val 0" name="adj2"/>
              </a:avLst>
            </a:prstGeom>
            <a:solidFill>
              <a:srgbClr val="FEC6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s-ES" sz="6000" u="none" cap="none" strike="noStrik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30"/>
          <p:cNvGrpSpPr/>
          <p:nvPr/>
        </p:nvGrpSpPr>
        <p:grpSpPr>
          <a:xfrm>
            <a:off x="3087046" y="1917365"/>
            <a:ext cx="1591582" cy="1866900"/>
            <a:chOff x="3991395" y="2209800"/>
            <a:chExt cx="1591582" cy="1866900"/>
          </a:xfrm>
        </p:grpSpPr>
        <p:sp>
          <p:nvSpPr>
            <p:cNvPr id="193" name="Google Shape;193;p30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fmla="val 12063" name="adj1"/>
                <a:gd fmla="val 0" name="adj2"/>
              </a:avLst>
            </a:prstGeom>
            <a:solidFill>
              <a:srgbClr val="52CB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s-ES" sz="6000" u="none" cap="none" strike="noStrik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30"/>
          <p:cNvGrpSpPr/>
          <p:nvPr/>
        </p:nvGrpSpPr>
        <p:grpSpPr>
          <a:xfrm>
            <a:off x="857405" y="1914234"/>
            <a:ext cx="1591582" cy="1866900"/>
            <a:chOff x="1494518" y="2209800"/>
            <a:chExt cx="1591582" cy="1866900"/>
          </a:xfrm>
        </p:grpSpPr>
        <p:sp>
          <p:nvSpPr>
            <p:cNvPr id="196" name="Google Shape;196;p30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fmla="val 12063" name="adj1"/>
                <a:gd fmla="val 0" name="adj2"/>
              </a:avLst>
            </a:prstGeom>
            <a:solidFill>
              <a:srgbClr val="FF5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0"/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s-ES" sz="6000" u="none" cap="none" strike="noStrik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30"/>
          <p:cNvSpPr/>
          <p:nvPr/>
        </p:nvSpPr>
        <p:spPr>
          <a:xfrm flipH="1" rot="10800000">
            <a:off x="867435" y="2847684"/>
            <a:ext cx="1581551" cy="2424183"/>
          </a:xfrm>
          <a:custGeom>
            <a:rect b="b" l="l" r="r" t="t"/>
            <a:pathLst>
              <a:path extrusionOk="0" h="3031986" w="1591582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rotWithShape="0" algn="ctr" sy="107000">
              <a:srgbClr val="000000">
                <a:alpha val="2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0"/>
          <p:cNvSpPr/>
          <p:nvPr/>
        </p:nvSpPr>
        <p:spPr>
          <a:xfrm flipH="1" rot="10800000">
            <a:off x="3087046" y="2850813"/>
            <a:ext cx="1591582" cy="2421053"/>
          </a:xfrm>
          <a:custGeom>
            <a:rect b="b" l="l" r="r" t="t"/>
            <a:pathLst>
              <a:path extrusionOk="0" h="3031986" w="1591582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rotWithShape="0" algn="ctr" sy="107000">
              <a:srgbClr val="000000">
                <a:alpha val="2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/>
          <p:nvPr/>
        </p:nvSpPr>
        <p:spPr>
          <a:xfrm flipH="1" rot="10800000">
            <a:off x="5300132" y="2870355"/>
            <a:ext cx="1591582" cy="2424183"/>
          </a:xfrm>
          <a:custGeom>
            <a:rect b="b" l="l" r="r" t="t"/>
            <a:pathLst>
              <a:path extrusionOk="0" h="3031986" w="1591582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rotWithShape="0" algn="ctr" sy="107000">
              <a:srgbClr val="000000">
                <a:alpha val="2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863929" y="3219029"/>
            <a:ext cx="15915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latin typeface="Helvetica Neue"/>
                <a:ea typeface="Helvetica Neue"/>
                <a:cs typeface="Helvetica Neue"/>
                <a:sym typeface="Helvetica Neue"/>
              </a:rPr>
              <a:t>Todos los estudiantes tienen los mismos derechos, independientemente de su edad, sexo o capacidad.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3087046" y="3230519"/>
            <a:ext cx="1591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>
                <a:latin typeface="Helvetica Neue"/>
                <a:ea typeface="Helvetica Neue"/>
                <a:cs typeface="Helvetica Neue"/>
                <a:sym typeface="Helvetica Neue"/>
              </a:rPr>
              <a:t>Todos los estudiantes pueden recibir ayuda individual de los profesores.</a:t>
            </a:r>
            <a:endParaRPr b="0" i="0" sz="1400" u="none" cap="none" strike="noStrike">
              <a:solidFill>
                <a:srgbClr val="52CBBE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5176761" y="3242161"/>
            <a:ext cx="1838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latin typeface="Helvetica Neue"/>
                <a:ea typeface="Helvetica Neue"/>
                <a:cs typeface="Helvetica Neue"/>
                <a:sym typeface="Helvetica Neue"/>
              </a:rPr>
              <a:t>Estudiantes con necesidades especiales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latin typeface="Helvetica Neue"/>
                <a:ea typeface="Helvetica Neue"/>
                <a:cs typeface="Helvetica Neue"/>
                <a:sym typeface="Helvetica Neue"/>
              </a:rPr>
              <a:t>(SEN)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latin typeface="Helvetica Neue"/>
                <a:ea typeface="Helvetica Neue"/>
                <a:cs typeface="Helvetica Neue"/>
                <a:sym typeface="Helvetica Neue"/>
              </a:rPr>
              <a:t>pueden adquirir habilidades sociales y de comunicación.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04" name="Google Shape;204;p30"/>
          <p:cNvGrpSpPr/>
          <p:nvPr/>
        </p:nvGrpSpPr>
        <p:grpSpPr>
          <a:xfrm>
            <a:off x="7513218" y="1936905"/>
            <a:ext cx="1591582" cy="1866900"/>
            <a:chOff x="6488272" y="2209800"/>
            <a:chExt cx="1591582" cy="1866900"/>
          </a:xfrm>
        </p:grpSpPr>
        <p:sp>
          <p:nvSpPr>
            <p:cNvPr id="205" name="Google Shape;205;p30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fmla="val 12063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0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s-ES" sz="6000" u="none" cap="none" strike="noStrik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30"/>
          <p:cNvSpPr/>
          <p:nvPr/>
        </p:nvSpPr>
        <p:spPr>
          <a:xfrm flipH="1" rot="10800000">
            <a:off x="7513218" y="2870355"/>
            <a:ext cx="1591582" cy="2401511"/>
          </a:xfrm>
          <a:custGeom>
            <a:rect b="b" l="l" r="r" t="t"/>
            <a:pathLst>
              <a:path extrusionOk="0" h="3031986" w="1591582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rotWithShape="0" algn="ctr" sy="107000">
              <a:srgbClr val="000000">
                <a:alpha val="2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7494248" y="3219029"/>
            <a:ext cx="1610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1200">
                <a:latin typeface="Helvetica Neue"/>
                <a:ea typeface="Helvetica Neue"/>
                <a:cs typeface="Helvetica Neue"/>
                <a:sym typeface="Helvetica Neue"/>
              </a:rPr>
              <a:t>Los alumnos con NEE pueden obtener una educación de calidad para estudiar en la universidad, dominar una profesión y convertirse en miembros plenos e independientes de la sociedad.</a:t>
            </a:r>
            <a:endParaRPr b="0" i="0" sz="12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09" name="Google Shape;209;p30"/>
          <p:cNvGrpSpPr/>
          <p:nvPr/>
        </p:nvGrpSpPr>
        <p:grpSpPr>
          <a:xfrm>
            <a:off x="9726304" y="1914234"/>
            <a:ext cx="1591582" cy="1866900"/>
            <a:chOff x="6488272" y="2209800"/>
            <a:chExt cx="1591582" cy="1866900"/>
          </a:xfrm>
        </p:grpSpPr>
        <p:sp>
          <p:nvSpPr>
            <p:cNvPr id="210" name="Google Shape;210;p30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fmla="val 12063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0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s-ES" sz="6000" u="none" cap="none" strike="noStrik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30"/>
          <p:cNvSpPr/>
          <p:nvPr/>
        </p:nvSpPr>
        <p:spPr>
          <a:xfrm flipH="1" rot="10800000">
            <a:off x="9726304" y="2847684"/>
            <a:ext cx="1591582" cy="2424182"/>
          </a:xfrm>
          <a:custGeom>
            <a:rect b="b" l="l" r="r" t="t"/>
            <a:pathLst>
              <a:path extrusionOk="0" h="3031986" w="1591582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rotWithShape="0" algn="ctr" sy="107000">
              <a:srgbClr val="000000">
                <a:alpha val="2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9732828" y="3199444"/>
            <a:ext cx="1591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>
                <a:latin typeface="Helvetica Neue"/>
                <a:ea typeface="Helvetica Neue"/>
                <a:cs typeface="Helvetica Neue"/>
                <a:sym typeface="Helvetica Neue"/>
              </a:rPr>
              <a:t>Todos los alumnos pueden desarrollar cualidades humanas como la empatía, la tolerancia, la paciencia, etc.</a:t>
            </a:r>
            <a:endParaRPr b="0" i="0" sz="14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3169745" y="648585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inclusiva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</a:t>
            </a:r>
            <a:r>
              <a:rPr b="1" lang="es-ES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cios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3169745" y="648585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inclusiva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Escuelas Inclusivas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2" name="Google Shape;222;p31"/>
          <p:cNvGrpSpPr/>
          <p:nvPr/>
        </p:nvGrpSpPr>
        <p:grpSpPr>
          <a:xfrm>
            <a:off x="660398" y="1733523"/>
            <a:ext cx="10971308" cy="3970486"/>
            <a:chOff x="0" y="0"/>
            <a:chExt cx="10971308" cy="3970486"/>
          </a:xfrm>
        </p:grpSpPr>
        <p:cxnSp>
          <p:nvCxnSpPr>
            <p:cNvPr id="223" name="Google Shape;223;p31"/>
            <p:cNvCxnSpPr/>
            <p:nvPr/>
          </p:nvCxnSpPr>
          <p:spPr>
            <a:xfrm>
              <a:off x="0" y="62971"/>
              <a:ext cx="10971308" cy="0"/>
            </a:xfrm>
            <a:prstGeom prst="straightConnector1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4" name="Google Shape;224;p31"/>
            <p:cNvSpPr/>
            <p:nvPr/>
          </p:nvSpPr>
          <p:spPr>
            <a:xfrm>
              <a:off x="0" y="0"/>
              <a:ext cx="2194261" cy="3970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 txBox="1"/>
            <p:nvPr/>
          </p:nvSpPr>
          <p:spPr>
            <a:xfrm>
              <a:off x="0" y="0"/>
              <a:ext cx="2194261" cy="3970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lang="es-ES" sz="3200">
                  <a:solidFill>
                    <a:srgbClr val="C55A1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Escuelas Inclusivas</a:t>
              </a:r>
              <a:r>
                <a:rPr b="1" i="0" lang="es-ES" sz="3200" u="none" cap="none" strike="noStrike">
                  <a:solidFill>
                    <a:srgbClr val="C55A1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             </a:t>
              </a:r>
              <a:endParaRPr b="0" i="0" sz="32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2358831" y="452089"/>
              <a:ext cx="8612476" cy="1240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 txBox="1"/>
            <p:nvPr/>
          </p:nvSpPr>
          <p:spPr>
            <a:xfrm>
              <a:off x="2358831" y="452089"/>
              <a:ext cx="8612476" cy="1240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s-ES" sz="2200">
                  <a:latin typeface="Helvetica Neue"/>
                  <a:ea typeface="Helvetica Neue"/>
                  <a:cs typeface="Helvetica Neue"/>
                  <a:sym typeface="Helvetica Neue"/>
                </a:rPr>
                <a:t>todos los estudiantes pueden alcanzar el éxito a pesar de sus diferencias.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" name="Google Shape;228;p31"/>
            <p:cNvCxnSpPr/>
            <p:nvPr/>
          </p:nvCxnSpPr>
          <p:spPr>
            <a:xfrm>
              <a:off x="2194261" y="1302815"/>
              <a:ext cx="8777046" cy="0"/>
            </a:xfrm>
            <a:prstGeom prst="straightConnector1">
              <a:avLst/>
            </a:prstGeom>
            <a:solidFill>
              <a:schemeClr val="accent2"/>
            </a:solidFill>
            <a:ln cap="flat" cmpd="sng" w="25400">
              <a:solidFill>
                <a:srgbClr val="F5CB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9" name="Google Shape;229;p31"/>
            <p:cNvSpPr/>
            <p:nvPr/>
          </p:nvSpPr>
          <p:spPr>
            <a:xfrm>
              <a:off x="2358831" y="1391680"/>
              <a:ext cx="8363231" cy="1240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1"/>
            <p:cNvSpPr txBox="1"/>
            <p:nvPr/>
          </p:nvSpPr>
          <p:spPr>
            <a:xfrm>
              <a:off x="2358831" y="1391680"/>
              <a:ext cx="8363231" cy="1240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s-ES" sz="2200">
                  <a:latin typeface="Helvetica Neue"/>
                  <a:ea typeface="Helvetica Neue"/>
                  <a:cs typeface="Helvetica Neue"/>
                  <a:sym typeface="Helvetica Neue"/>
                </a:rPr>
                <a:t>Los alumnos procedentes de entornos culturales, étnicos, lingüísticos y socioeconómicos diferentes se consideran importantes para la escuela. 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" name="Google Shape;231;p31"/>
            <p:cNvCxnSpPr/>
            <p:nvPr/>
          </p:nvCxnSpPr>
          <p:spPr>
            <a:xfrm>
              <a:off x="2194261" y="2551843"/>
              <a:ext cx="8777046" cy="0"/>
            </a:xfrm>
            <a:prstGeom prst="straightConnector1">
              <a:avLst/>
            </a:prstGeom>
            <a:solidFill>
              <a:schemeClr val="accent2"/>
            </a:solidFill>
            <a:ln cap="flat" cmpd="sng" w="25400">
              <a:solidFill>
                <a:srgbClr val="F5CB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2" name="Google Shape;232;p31"/>
            <p:cNvSpPr/>
            <p:nvPr/>
          </p:nvSpPr>
          <p:spPr>
            <a:xfrm>
              <a:off x="2358831" y="2729709"/>
              <a:ext cx="8612476" cy="1240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1"/>
            <p:cNvSpPr txBox="1"/>
            <p:nvPr/>
          </p:nvSpPr>
          <p:spPr>
            <a:xfrm>
              <a:off x="2358831" y="2729709"/>
              <a:ext cx="8612476" cy="1240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2200">
                  <a:latin typeface="Helvetica Neue"/>
                  <a:ea typeface="Helvetica Neue"/>
                  <a:cs typeface="Helvetica Neue"/>
                  <a:sym typeface="Helvetica Neue"/>
                </a:rPr>
                <a:t>sus orientaciones educativas valoran más las diferencias que las estrategias y las políticas.</a:t>
              </a:r>
              <a:endParaRPr sz="22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sz="22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34" name="Google Shape;234;p31"/>
            <p:cNvCxnSpPr/>
            <p:nvPr/>
          </p:nvCxnSpPr>
          <p:spPr>
            <a:xfrm>
              <a:off x="2194261" y="3908447"/>
              <a:ext cx="8777046" cy="0"/>
            </a:xfrm>
            <a:prstGeom prst="straightConnector1">
              <a:avLst/>
            </a:prstGeom>
            <a:solidFill>
              <a:schemeClr val="accent2"/>
            </a:solidFill>
            <a:ln cap="flat" cmpd="sng" w="25400">
              <a:solidFill>
                <a:srgbClr val="F5CBB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b="1" lang="es-ES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Gracias por tu atención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0" name="Google Shape;2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232" y="3073753"/>
            <a:ext cx="5377735" cy="330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/>
        </p:nvSpPr>
        <p:spPr>
          <a:xfrm>
            <a:off x="857598" y="1459725"/>
            <a:ext cx="67902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❖"/>
            </a:pPr>
            <a:r>
              <a:rPr lang="es-ES" sz="2200"/>
              <a:t>Competencias clave</a:t>
            </a:r>
            <a:endParaRPr sz="2200"/>
          </a:p>
          <a:p>
            <a:pPr indent="-3302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❖"/>
            </a:pPr>
            <a:r>
              <a:rPr lang="es-ES" sz="2200"/>
              <a:t>Habilidades del siglo XXI </a:t>
            </a:r>
            <a:endParaRPr sz="2200"/>
          </a:p>
          <a:p>
            <a:pPr indent="-3302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❖"/>
            </a:pPr>
            <a:r>
              <a:rPr lang="es-ES" sz="2200"/>
              <a:t>Educación inclusiva</a:t>
            </a:r>
            <a:endParaRPr sz="2200"/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o"/>
            </a:pPr>
            <a:r>
              <a:rPr lang="es-ES" sz="2000"/>
              <a:t>Principios de la educación inclusiva</a:t>
            </a:r>
            <a:endParaRPr sz="2000"/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o"/>
            </a:pPr>
            <a:r>
              <a:rPr lang="es-ES" sz="2000"/>
              <a:t>Justificación de la educación inclusiva</a:t>
            </a:r>
            <a:endParaRPr sz="2000"/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o"/>
            </a:pPr>
            <a:r>
              <a:rPr lang="es-ES" sz="2000"/>
              <a:t>Características de la educación inclusiva</a:t>
            </a:r>
            <a:endParaRPr sz="2000"/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o"/>
            </a:pPr>
            <a:r>
              <a:rPr lang="es-ES" sz="2000"/>
              <a:t>Beneficios de la educación inclusiva</a:t>
            </a:r>
            <a:endParaRPr sz="2000"/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600"/>
              <a:buChar char="o"/>
            </a:pPr>
            <a:r>
              <a:rPr lang="es-ES" sz="2000"/>
              <a:t>Escuelas inclusivas</a:t>
            </a:r>
            <a:endParaRPr sz="2000"/>
          </a:p>
        </p:txBody>
      </p:sp>
      <p:sp>
        <p:nvSpPr>
          <p:cNvPr id="66" name="Google Shape;66;p3"/>
          <p:cNvSpPr txBox="1"/>
          <p:nvPr/>
        </p:nvSpPr>
        <p:spPr>
          <a:xfrm>
            <a:off x="2920011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s-ES" sz="4200" u="none" cap="none" strike="noStrike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</a:t>
            </a:r>
            <a:r>
              <a:rPr b="1" lang="es-ES" sz="4200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tivo</a:t>
            </a:r>
            <a:r>
              <a:rPr b="1" i="0" lang="es-ES" sz="4200" u="none" cap="none" strike="noStrike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 i="0" sz="4200" u="none" cap="none" strike="noStrike">
              <a:solidFill>
                <a:srgbClr val="C55A1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4387" y="1312247"/>
            <a:ext cx="4041076" cy="423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s-ES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Competencias Clave</a:t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/>
        </p:nvSpPr>
        <p:spPr>
          <a:xfrm>
            <a:off x="664025" y="1744075"/>
            <a:ext cx="72765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</a:rPr>
              <a:t>Aquellas competencias necesarias para todos: realización y desarrollo personal, empleo, inclusión social, un estilo de vida sostenible, una vida exitosa en una sociedad pacífica, una gestión de la vida saludable y una ciudadanía activa.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</a:rPr>
              <a:t>Las competencias clave se desarrollan considerando una perspectiva de aprendizaje permanente, a través del aprendizaje formal, informal y autodirigido en todos los contextos, incluyendo la familia, la escuela, el lugar de trabajo, el barrio y otras comunidades.    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9" name="Google Shape;79;p7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Competencias Clave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422" y="2294642"/>
            <a:ext cx="3803646" cy="204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/>
        </p:nvSpPr>
        <p:spPr>
          <a:xfrm>
            <a:off x="383475" y="1170600"/>
            <a:ext cx="70416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s-ES" sz="2000">
                <a:solidFill>
                  <a:schemeClr val="dk1"/>
                </a:solidFill>
              </a:rPr>
              <a:t>El Consejo Europeo ha identificado </a:t>
            </a:r>
            <a:r>
              <a:rPr lang="es-ES" sz="2000">
                <a:solidFill>
                  <a:schemeClr val="accent2"/>
                </a:solidFill>
              </a:rPr>
              <a:t>8 competencias clave:</a:t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437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en alfabetización</a:t>
            </a:r>
            <a:endParaRPr sz="2000"/>
          </a:p>
          <a:p>
            <a:pPr indent="-452437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multilingüe</a:t>
            </a:r>
            <a:endParaRPr sz="2000"/>
          </a:p>
          <a:p>
            <a:pPr indent="-452437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matemática y en ciencia, tecnología e ingeniería</a:t>
            </a:r>
            <a:endParaRPr sz="2000"/>
          </a:p>
          <a:p>
            <a:pPr indent="-452437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digital</a:t>
            </a:r>
            <a:endParaRPr sz="2000"/>
          </a:p>
          <a:p>
            <a:pPr indent="-452437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personal, social y para aprender a aprender</a:t>
            </a:r>
            <a:endParaRPr sz="2000"/>
          </a:p>
          <a:p>
            <a:pPr indent="-452437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ciudadana</a:t>
            </a:r>
            <a:endParaRPr sz="2000"/>
          </a:p>
          <a:p>
            <a:pPr indent="-452437" lvl="0" marL="79851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empresarial</a:t>
            </a:r>
            <a:endParaRPr sz="2000"/>
          </a:p>
          <a:p>
            <a:pPr indent="-452438" lvl="0" marL="7985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ourier New"/>
              <a:buChar char="o"/>
            </a:pPr>
            <a:r>
              <a:rPr lang="es-ES" sz="2000"/>
              <a:t>Competencia de conciencia y expresión cultural.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3057122" y="738154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Competencias Clave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8" name="Google Shape;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5067" y="1437388"/>
            <a:ext cx="4734133" cy="44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s-ES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Habilidades del Siglo XXI </a:t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c4d38af33_0_5"/>
          <p:cNvSpPr txBox="1"/>
          <p:nvPr/>
        </p:nvSpPr>
        <p:spPr>
          <a:xfrm>
            <a:off x="608525" y="1589050"/>
            <a:ext cx="104553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s-ES" sz="2000">
                <a:solidFill>
                  <a:srgbClr val="C55A11"/>
                </a:solidFill>
              </a:rPr>
              <a:t>Habilidades del siglo XXI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s-ES" sz="2000">
                <a:solidFill>
                  <a:schemeClr val="dk1"/>
                </a:solidFill>
              </a:rPr>
              <a:t>habilidades de alto nivel y tendencias de aprendizaje que los estudiantes necesitan desarrollar para tener éxito en la era de la información.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</a:rPr>
              <a:t>Los niños del futuro necesitarán:</a:t>
            </a:r>
            <a:endParaRPr b="1" sz="2000">
              <a:solidFill>
                <a:schemeClr val="dk1"/>
              </a:solidFill>
            </a:endParaRPr>
          </a:p>
          <a:p>
            <a:pPr indent="-2921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s-ES" sz="2000">
                <a:solidFill>
                  <a:schemeClr val="dk1"/>
                </a:solidFill>
              </a:rPr>
              <a:t>utilizar su pensamiento crítico</a:t>
            </a:r>
            <a:endParaRPr sz="2000">
              <a:solidFill>
                <a:schemeClr val="dk1"/>
              </a:solidFill>
            </a:endParaRPr>
          </a:p>
          <a:p>
            <a:pPr indent="-2921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s-ES" sz="2000">
                <a:solidFill>
                  <a:schemeClr val="dk1"/>
                </a:solidFill>
              </a:rPr>
              <a:t>evaluar objetivamente la información recibida</a:t>
            </a:r>
            <a:endParaRPr sz="2000">
              <a:solidFill>
                <a:schemeClr val="dk1"/>
              </a:solidFill>
            </a:endParaRPr>
          </a:p>
          <a:p>
            <a:pPr indent="-2921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s-ES" sz="2000">
                <a:solidFill>
                  <a:schemeClr val="dk1"/>
                </a:solidFill>
              </a:rPr>
              <a:t>generar ideas originales</a:t>
            </a:r>
            <a:endParaRPr sz="2000">
              <a:solidFill>
                <a:schemeClr val="dk1"/>
              </a:solidFill>
            </a:endParaRPr>
          </a:p>
          <a:p>
            <a:pPr indent="-2921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s-ES" sz="2000">
                <a:solidFill>
                  <a:schemeClr val="dk1"/>
                </a:solidFill>
              </a:rPr>
              <a:t>ser capaz de trabajar en equipo</a:t>
            </a:r>
            <a:endParaRPr sz="2000">
              <a:solidFill>
                <a:schemeClr val="dk1"/>
              </a:solidFill>
            </a:endParaRPr>
          </a:p>
          <a:p>
            <a:pPr indent="-292100" lvl="0" marL="520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s-ES" sz="2000">
                <a:solidFill>
                  <a:schemeClr val="dk1"/>
                </a:solidFill>
              </a:rPr>
              <a:t>aprender constantemente, así como cambiar y analizarse a sí mismos.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1651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0c4d38af33_0_5"/>
          <p:cNvSpPr txBox="1"/>
          <p:nvPr/>
        </p:nvSpPr>
        <p:spPr>
          <a:xfrm>
            <a:off x="3001822" y="59717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Habilidades del siglo XXI 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Contexto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/>
        </p:nvSpPr>
        <p:spPr>
          <a:xfrm>
            <a:off x="1909742" y="1485821"/>
            <a:ext cx="5018400" cy="3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rgbClr val="C55A11"/>
                </a:solidFill>
              </a:rPr>
              <a:t>Las habilidades esenciales del siglo XXI:</a:t>
            </a:r>
            <a:endParaRPr b="1" sz="2000">
              <a:solidFill>
                <a:srgbClr val="C55A11"/>
              </a:solidFill>
            </a:endParaRPr>
          </a:p>
          <a:p>
            <a:pPr indent="-3429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762" lvl="0" marL="1027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Char char="o"/>
            </a:pPr>
            <a:r>
              <a:rPr lang="es-ES" sz="2000">
                <a:solidFill>
                  <a:schemeClr val="dk1"/>
                </a:solidFill>
              </a:rPr>
              <a:t>creatividad</a:t>
            </a:r>
            <a:endParaRPr sz="2000">
              <a:solidFill>
                <a:schemeClr val="dk1"/>
              </a:solidFill>
            </a:endParaRPr>
          </a:p>
          <a:p>
            <a:pPr indent="-512762" lvl="0" marL="1027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Char char="o"/>
            </a:pPr>
            <a:r>
              <a:rPr lang="es-ES" sz="2000">
                <a:solidFill>
                  <a:schemeClr val="dk1"/>
                </a:solidFill>
              </a:rPr>
              <a:t>pensamiento crítico</a:t>
            </a:r>
            <a:endParaRPr sz="2000">
              <a:solidFill>
                <a:schemeClr val="dk1"/>
              </a:solidFill>
            </a:endParaRPr>
          </a:p>
          <a:p>
            <a:pPr indent="-512762" lvl="0" marL="1027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Char char="o"/>
            </a:pPr>
            <a:r>
              <a:rPr lang="es-ES" sz="2000">
                <a:solidFill>
                  <a:schemeClr val="dk1"/>
                </a:solidFill>
              </a:rPr>
              <a:t>resolución de problemas</a:t>
            </a:r>
            <a:endParaRPr sz="2000">
              <a:solidFill>
                <a:schemeClr val="dk1"/>
              </a:solidFill>
            </a:endParaRPr>
          </a:p>
          <a:p>
            <a:pPr indent="-512762" lvl="0" marL="1027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Char char="o"/>
            </a:pPr>
            <a:r>
              <a:rPr lang="es-ES" sz="2000">
                <a:solidFill>
                  <a:schemeClr val="dk1"/>
                </a:solidFill>
              </a:rPr>
              <a:t>comunicación</a:t>
            </a:r>
            <a:endParaRPr sz="2000">
              <a:solidFill>
                <a:schemeClr val="dk1"/>
              </a:solidFill>
            </a:endParaRPr>
          </a:p>
          <a:p>
            <a:pPr indent="-512762" lvl="0" marL="1027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Char char="o"/>
            </a:pPr>
            <a:r>
              <a:rPr lang="es-ES" sz="2000">
                <a:solidFill>
                  <a:schemeClr val="dk1"/>
                </a:solidFill>
              </a:rPr>
              <a:t>colaboración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22263" lvl="0" marL="102711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763" lvl="0" marL="102711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es-ES" sz="20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763" lvl="0" marL="102711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2762" lvl="0" marL="1027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Char char="o"/>
            </a:pPr>
            <a:r>
              <a:rPr lang="es-ES" sz="2000">
                <a:solidFill>
                  <a:schemeClr val="dk1"/>
                </a:solidFill>
              </a:rPr>
              <a:t>liderazgo</a:t>
            </a:r>
            <a:endParaRPr sz="2000">
              <a:solidFill>
                <a:schemeClr val="dk1"/>
              </a:solidFill>
            </a:endParaRPr>
          </a:p>
          <a:p>
            <a:pPr indent="-512762" lvl="0" marL="10271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000"/>
              <a:buChar char="o"/>
            </a:pPr>
            <a:r>
              <a:rPr lang="es-ES" sz="2000">
                <a:solidFill>
                  <a:schemeClr val="dk1"/>
                </a:solidFill>
              </a:rPr>
              <a:t>crecimiento personal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3057122" y="738154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Habilidades del siglo XXI 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10750" l="19450" r="15104" t="11118"/>
          <a:stretch/>
        </p:blipFill>
        <p:spPr>
          <a:xfrm>
            <a:off x="7025600" y="1338700"/>
            <a:ext cx="4900900" cy="43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s-ES" sz="25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Habilidades del siglo XXI </a:t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6" name="Google Shape;116;p14"/>
          <p:cNvGrpSpPr/>
          <p:nvPr/>
        </p:nvGrpSpPr>
        <p:grpSpPr>
          <a:xfrm>
            <a:off x="2772734" y="1322337"/>
            <a:ext cx="5434874" cy="4858593"/>
            <a:chOff x="1053250" y="280036"/>
            <a:chExt cx="5434874" cy="4858593"/>
          </a:xfrm>
        </p:grpSpPr>
        <p:sp>
          <p:nvSpPr>
            <p:cNvPr id="117" name="Google Shape;117;p14"/>
            <p:cNvSpPr/>
            <p:nvPr/>
          </p:nvSpPr>
          <p:spPr>
            <a:xfrm>
              <a:off x="2435828" y="2709333"/>
              <a:ext cx="675382" cy="12869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2737185" y="3316465"/>
              <a:ext cx="72669" cy="72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2435828" y="2663613"/>
              <a:ext cx="67538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2756635" y="2692448"/>
              <a:ext cx="33769" cy="33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2435828" y="1422400"/>
              <a:ext cx="675382" cy="128693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2737185" y="2029532"/>
              <a:ext cx="72669" cy="72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-5400000">
              <a:off x="-391444" y="2311357"/>
              <a:ext cx="4858593" cy="795952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 rot="-5400000">
              <a:off x="-684650" y="2018024"/>
              <a:ext cx="4858500" cy="13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el esqueleto de estas habilidades</a:t>
              </a:r>
              <a:endPara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111211" y="907626"/>
              <a:ext cx="3376913" cy="1029546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3111211" y="907626"/>
              <a:ext cx="3376913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s-ES" sz="2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communica</a:t>
              </a:r>
              <a:r>
                <a:rPr lang="es-ES" sz="2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ció</a:t>
              </a:r>
              <a:r>
                <a:rPr b="0" i="0" lang="es-ES" sz="2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 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111211" y="2194560"/>
              <a:ext cx="3376913" cy="1029546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3111211" y="2194560"/>
              <a:ext cx="3376913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s-ES" sz="2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adapta</a:t>
              </a:r>
              <a:r>
                <a:rPr lang="es-ES" sz="2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ció</a:t>
              </a:r>
              <a:r>
                <a:rPr b="0" i="0" lang="es-ES" sz="2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111211" y="3481493"/>
              <a:ext cx="3376913" cy="1029546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3111211" y="3481493"/>
              <a:ext cx="3376913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s-ES" sz="2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innova</a:t>
              </a:r>
              <a:r>
                <a:rPr lang="es-ES" sz="2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ció</a:t>
              </a:r>
              <a:r>
                <a:rPr b="0" i="0" lang="es-ES" sz="28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2021-02-16T14:32:26Z</dcterms:created>
  <dc:creator>Óscar Muñoz</dc:creator>
</cp:coreProperties>
</file>