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 id="2147483651" r:id="rId2"/>
  </p:sldMasterIdLst>
  <p:notesMasterIdLst>
    <p:notesMasterId r:id="rId22"/>
  </p:notesMasterIdLst>
  <p:sldIdLst>
    <p:sldId id="256" r:id="rId3"/>
    <p:sldId id="258" r:id="rId4"/>
    <p:sldId id="276" r:id="rId5"/>
    <p:sldId id="259" r:id="rId6"/>
    <p:sldId id="260" r:id="rId7"/>
    <p:sldId id="262" r:id="rId8"/>
    <p:sldId id="277" r:id="rId9"/>
    <p:sldId id="263" r:id="rId10"/>
    <p:sldId id="264" r:id="rId11"/>
    <p:sldId id="265" r:id="rId12"/>
    <p:sldId id="266" r:id="rId13"/>
    <p:sldId id="267" r:id="rId14"/>
    <p:sldId id="268" r:id="rId15"/>
    <p:sldId id="269" r:id="rId16"/>
    <p:sldId id="279" r:id="rId17"/>
    <p:sldId id="270" r:id="rId18"/>
    <p:sldId id="271" r:id="rId19"/>
    <p:sldId id="273" r:id="rId20"/>
    <p:sldId id="275" r:id="rId21"/>
  </p:sldIdLst>
  <p:sldSz cx="12192000" cy="6858000"/>
  <p:notesSz cx="6858000" cy="9144000"/>
  <p:embeddedFontLst>
    <p:embeddedFont>
      <p:font typeface="Helvetica Neue" panose="02000503000000020004" pitchFamily="2" charset="0"/>
      <p:regular r:id="rId23"/>
      <p:bold r:id="rId23"/>
      <p:italic r:id="rId23"/>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hTDnAUACjDjxpDwjeKj5GmesEkY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EC54C90-0A3D-4583-BE58-7C583F6C6C04}">
  <a:tblStyle styleId="{AEC54C90-0A3D-4583-BE58-7C583F6C6C04}"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29"/>
    <p:restoredTop sz="94580"/>
  </p:normalViewPr>
  <p:slideViewPr>
    <p:cSldViewPr snapToGrid="0">
      <p:cViewPr varScale="1">
        <p:scale>
          <a:sx n="101" d="100"/>
          <a:sy n="101" d="100"/>
        </p:scale>
        <p:origin x="56" y="6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32"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NUL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 name="Google Shape;3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76386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1085746b30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11085746b30_0_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a:t>UDL has 3 main principles.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s-ES"/>
              <a:t>Trainer note: Here, first elicit examples of each one from participants. If they are unsure you can provide examples:</a:t>
            </a:r>
            <a:endParaRPr/>
          </a:p>
          <a:p>
            <a:pPr marL="457200" lvl="0" indent="-317500" algn="l" rtl="0">
              <a:lnSpc>
                <a:spcPct val="100000"/>
              </a:lnSpc>
              <a:spcBef>
                <a:spcPts val="0"/>
              </a:spcBef>
              <a:spcAft>
                <a:spcPts val="0"/>
              </a:spcAft>
              <a:buSzPts val="1400"/>
              <a:buAutoNum type="arabicPeriod"/>
            </a:pPr>
            <a:r>
              <a:rPr lang="es-ES"/>
              <a:t>Engagement: through routine or novelty activities, options for group or individual work, self-assessment and reflection etc</a:t>
            </a:r>
            <a:endParaRPr/>
          </a:p>
          <a:p>
            <a:pPr marL="457200" lvl="0" indent="-317500" algn="l" rtl="0">
              <a:lnSpc>
                <a:spcPct val="100000"/>
              </a:lnSpc>
              <a:spcBef>
                <a:spcPts val="0"/>
              </a:spcBef>
              <a:spcAft>
                <a:spcPts val="0"/>
              </a:spcAft>
              <a:buSzPts val="1400"/>
              <a:buAutoNum type="arabicPeriod"/>
            </a:pPr>
            <a:r>
              <a:rPr lang="es-ES"/>
              <a:t>Representation: how you share content: combining text with visuals or audio, incorporating gestures or movements etc</a:t>
            </a:r>
            <a:endParaRPr/>
          </a:p>
          <a:p>
            <a:pPr marL="457200" lvl="0" indent="-317500" algn="l" rtl="0">
              <a:lnSpc>
                <a:spcPct val="100000"/>
              </a:lnSpc>
              <a:spcBef>
                <a:spcPts val="0"/>
              </a:spcBef>
              <a:spcAft>
                <a:spcPts val="0"/>
              </a:spcAft>
              <a:buSzPts val="1400"/>
              <a:buAutoNum type="arabicPeriod"/>
            </a:pPr>
            <a:r>
              <a:rPr lang="es-ES"/>
              <a:t>Expression: how students show you what they know: Let the assignment have multiple formats- written, a presentation, a video, a comic strip etc.</a:t>
            </a:r>
            <a:endParaRPr/>
          </a:p>
        </p:txBody>
      </p:sp>
      <p:sp>
        <p:nvSpPr>
          <p:cNvPr id="122" name="Google Shape;122;g11085746b30_0_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1085746b30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g11085746b30_0_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a:t>Based on these foundations, the InCrea curriulum was developed. The structure of the activities reflects the key components. Good practices from across Europe were also </a:t>
            </a:r>
            <a:endParaRPr/>
          </a:p>
          <a:p>
            <a:pPr marL="0" lvl="0" indent="0" algn="l" rtl="0">
              <a:lnSpc>
                <a:spcPct val="100000"/>
              </a:lnSpc>
              <a:spcBef>
                <a:spcPts val="0"/>
              </a:spcBef>
              <a:spcAft>
                <a:spcPts val="0"/>
              </a:spcAft>
              <a:buSzPts val="1400"/>
              <a:buNone/>
            </a:pPr>
            <a:r>
              <a:rPr lang="es-ES"/>
              <a:t>considered. </a:t>
            </a:r>
            <a:endParaRPr/>
          </a:p>
          <a:p>
            <a:pPr marL="0" lvl="0" indent="0" algn="l" rtl="0">
              <a:lnSpc>
                <a:spcPct val="100000"/>
              </a:lnSpc>
              <a:spcBef>
                <a:spcPts val="0"/>
              </a:spcBef>
              <a:spcAft>
                <a:spcPts val="0"/>
              </a:spcAft>
              <a:buSzPts val="1400"/>
              <a:buNone/>
            </a:pPr>
            <a:r>
              <a:rPr lang="es-ES"/>
              <a:t>the curriculum will promote a series of diverse and highly impacting benefits.The learning indices  focus on both the short-term benefits as well as the long term ones.</a:t>
            </a:r>
            <a:endParaRPr/>
          </a:p>
        </p:txBody>
      </p:sp>
      <p:sp>
        <p:nvSpPr>
          <p:cNvPr id="133" name="Google Shape;133;g11085746b30_0_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116def4ce1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1116def4ce1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a:t>Once again, we are highlighting the importance of knowing your students- their backgrounds, the areas they thrive in or areas that are more challenging. Having a clear understanding of expectations based on their age can also help us to choose age-appropriate content and activities. </a:t>
            </a:r>
            <a:endParaRPr b="1"/>
          </a:p>
          <a:p>
            <a:pPr marL="0" lvl="0" indent="0" algn="just" rtl="0">
              <a:lnSpc>
                <a:spcPct val="150000"/>
              </a:lnSpc>
              <a:spcBef>
                <a:spcPts val="0"/>
              </a:spcBef>
              <a:spcAft>
                <a:spcPts val="0"/>
              </a:spcAft>
              <a:buClr>
                <a:schemeClr val="dk1"/>
              </a:buClr>
              <a:buSzPts val="1100"/>
              <a:buFont typeface="Arial"/>
              <a:buNone/>
            </a:pPr>
            <a:r>
              <a:rPr lang="es-ES"/>
              <a:t>Teachers should then focus on this and reflect on the specific characteristics of the participants and share their vision with the experts involved in the activities. This helps in the  formation of participant groups, considering their needs, strengths and vulnerabilities. </a:t>
            </a:r>
            <a:endParaRPr b="1"/>
          </a:p>
        </p:txBody>
      </p:sp>
      <p:sp>
        <p:nvSpPr>
          <p:cNvPr id="140" name="Google Shape;140;g1116def4ce1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13134a0ab3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113134a0ab3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g113134a0ab3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13134a0ab3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113134a0ab3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g113134a0ab3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S"/>
              <a:t>15</a:t>
            </a:fld>
            <a:endParaRPr/>
          </a:p>
        </p:txBody>
      </p:sp>
    </p:spTree>
    <p:extLst>
      <p:ext uri="{BB962C8B-B14F-4D97-AF65-F5344CB8AC3E}">
        <p14:creationId xmlns:p14="http://schemas.microsoft.com/office/powerpoint/2010/main" val="827081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11a8f93526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111a8f93526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chemeClr val="dk1"/>
              </a:buClr>
              <a:buSzPts val="1100"/>
              <a:buFont typeface="Arial"/>
              <a:buNone/>
            </a:pPr>
            <a:r>
              <a:rPr lang="es-ES" sz="1100">
                <a:latin typeface="Arial"/>
                <a:ea typeface="Arial"/>
                <a:cs typeface="Arial"/>
                <a:sym typeface="Arial"/>
              </a:rPr>
              <a:t>After STEP 1, the educator should start on forming the groups. </a:t>
            </a:r>
            <a:endParaRPr sz="1100">
              <a:latin typeface="Arial"/>
              <a:ea typeface="Arial"/>
              <a:cs typeface="Arial"/>
              <a:sym typeface="Arial"/>
            </a:endParaRPr>
          </a:p>
        </p:txBody>
      </p:sp>
      <p:sp>
        <p:nvSpPr>
          <p:cNvPr id="155" name="Google Shape;155;g111a8f93526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13134a0ab3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113134a0ab3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1400"/>
              <a:buNone/>
            </a:pPr>
            <a:r>
              <a:rPr lang="es-ES" sz="1100">
                <a:latin typeface="Arial"/>
                <a:ea typeface="Arial"/>
                <a:cs typeface="Arial"/>
                <a:sym typeface="Arial"/>
              </a:rPr>
              <a:t>Once you have the groups formed the teacher can decide whether there is a need for a content-wise preparation with an ability and diversity awareness lesson, which will have the objective of sensitizing students on different abilities, diversity and inclusion. It is not compulsory but it might be particularly useful in groups that have not worked together before, in classes that are integrating students with disabilities or depending on the composition of the group, the group dynamics (whether there is some kind of bullying going on) and whether they have been previously sensitized on the matter.</a:t>
            </a:r>
            <a:endParaRPr sz="1100">
              <a:latin typeface="Arial"/>
              <a:ea typeface="Arial"/>
              <a:cs typeface="Arial"/>
              <a:sym typeface="Arial"/>
            </a:endParaRPr>
          </a:p>
          <a:p>
            <a:pPr marL="0" lvl="0" indent="0" algn="just" rtl="0">
              <a:lnSpc>
                <a:spcPct val="150000"/>
              </a:lnSpc>
              <a:spcBef>
                <a:spcPts val="0"/>
              </a:spcBef>
              <a:spcAft>
                <a:spcPts val="0"/>
              </a:spcAft>
              <a:buSzPts val="1400"/>
              <a:buNone/>
            </a:pPr>
            <a:endParaRPr sz="1400">
              <a:latin typeface="Arial"/>
              <a:ea typeface="Arial"/>
              <a:cs typeface="Arial"/>
              <a:sym typeface="Arial"/>
            </a:endParaRPr>
          </a:p>
          <a:p>
            <a:pPr marL="0" lvl="0" indent="0" algn="just" rtl="0">
              <a:lnSpc>
                <a:spcPct val="150000"/>
              </a:lnSpc>
              <a:spcBef>
                <a:spcPts val="0"/>
              </a:spcBef>
              <a:spcAft>
                <a:spcPts val="0"/>
              </a:spcAft>
              <a:buSzPts val="1400"/>
              <a:buNone/>
            </a:pPr>
            <a:endParaRPr sz="1100">
              <a:latin typeface="Arial"/>
              <a:ea typeface="Arial"/>
              <a:cs typeface="Arial"/>
              <a:sym typeface="Arial"/>
            </a:endParaRPr>
          </a:p>
        </p:txBody>
      </p:sp>
      <p:sp>
        <p:nvSpPr>
          <p:cNvPr id="162" name="Google Shape;162;g113134a0ab3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11a8f93526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11a8f93526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a:t>This resources is worth mentioning as it could be very useful for implementing inclusive practices in your class. The index for inclusion by Tony Booth and Mel Ainscow is a </a:t>
            </a:r>
            <a:r>
              <a:rPr lang="es-ES" b="1">
                <a:solidFill>
                  <a:srgbClr val="202124"/>
                </a:solidFill>
              </a:rPr>
              <a:t>a set of materials to guide schools through a process of inclusive school development</a:t>
            </a:r>
            <a:r>
              <a:rPr lang="es-ES">
                <a:solidFill>
                  <a:srgbClr val="202124"/>
                </a:solidFill>
              </a:rPr>
              <a:t>. It is about building supportive communities and fostering high achievement for all staff and students. The index contains a series of materials, guides, and indexes that can come in handy when working towards inclusive classrooms.</a:t>
            </a:r>
            <a:endParaRPr/>
          </a:p>
        </p:txBody>
      </p:sp>
      <p:sp>
        <p:nvSpPr>
          <p:cNvPr id="176" name="Google Shape;176;g111a8f93526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0c4d38af33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g10c4d38af33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a:t>USE THIS SPACE TO ADD NOTES FOR THE TRAINERS</a:t>
            </a:r>
            <a:endParaRPr/>
          </a:p>
        </p:txBody>
      </p:sp>
      <p:sp>
        <p:nvSpPr>
          <p:cNvPr id="48" name="Google Shape;4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11085746b30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g11085746b30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g11085746b30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1085746b30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g11085746b30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 name="Google Shape;62;g11085746b30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1085746b30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g11085746b30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a:t> When we talked about inclusion there are many different ways to interpret it. The InCrea Project Partners attended a training where we discussed our views of inclusion and considered these three points key.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s-ES"/>
              <a:t>Based on surveys carried out in partner countries, it was evident that there were a number of very relevant challenges to inclusion. The most impacting ones are cultural, socio-economic, social, physical, cognitive,behavioural, giftedness and talent and for that reason, our curriculum focus on working towards breaking down these barriers to inclusion.</a:t>
            </a:r>
            <a:endParaRPr/>
          </a:p>
          <a:p>
            <a:pPr marL="0" lvl="0" indent="0" algn="l" rtl="0">
              <a:lnSpc>
                <a:spcPct val="100000"/>
              </a:lnSpc>
              <a:spcBef>
                <a:spcPts val="0"/>
              </a:spcBef>
              <a:spcAft>
                <a:spcPts val="0"/>
              </a:spcAft>
              <a:buSzPts val="1400"/>
              <a:buNone/>
            </a:pPr>
            <a:endParaRPr/>
          </a:p>
        </p:txBody>
      </p:sp>
      <p:sp>
        <p:nvSpPr>
          <p:cNvPr id="82" name="Google Shape;82;g11085746b30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1085746b30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g11085746b30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a:t>Trainer Note:First ask question to participants. Get  them to discuss together and share their responses and then highlight the number of advantages inclusion has in our school community. See how many of them they were able to identify</a:t>
            </a:r>
            <a:endParaRPr/>
          </a:p>
          <a:p>
            <a:pPr marL="0" lvl="0" indent="0" algn="l" rtl="0">
              <a:lnSpc>
                <a:spcPct val="100000"/>
              </a:lnSpc>
              <a:spcBef>
                <a:spcPts val="0"/>
              </a:spcBef>
              <a:spcAft>
                <a:spcPts val="0"/>
              </a:spcAft>
              <a:buSzPts val="1400"/>
              <a:buNone/>
            </a:pPr>
            <a:endParaRPr/>
          </a:p>
        </p:txBody>
      </p:sp>
      <p:sp>
        <p:nvSpPr>
          <p:cNvPr id="89" name="Google Shape;89;g11085746b30_0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S"/>
              <a:t>7</a:t>
            </a:fld>
            <a:endParaRPr/>
          </a:p>
        </p:txBody>
      </p:sp>
    </p:spTree>
    <p:extLst>
      <p:ext uri="{BB962C8B-B14F-4D97-AF65-F5344CB8AC3E}">
        <p14:creationId xmlns:p14="http://schemas.microsoft.com/office/powerpoint/2010/main" val="1095920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1085746b30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g11085746b30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a:t>Trainer Note:First ask question to participants. Get  them to discuss together and share their responses and then highlight the number of advantages inclusion has in our school community. See how many of them they were able to identify</a:t>
            </a:r>
            <a:endParaRPr/>
          </a:p>
          <a:p>
            <a:pPr marL="0" lvl="0" indent="0" algn="l" rtl="0">
              <a:lnSpc>
                <a:spcPct val="100000"/>
              </a:lnSpc>
              <a:spcBef>
                <a:spcPts val="0"/>
              </a:spcBef>
              <a:spcAft>
                <a:spcPts val="0"/>
              </a:spcAft>
              <a:buSzPts val="1400"/>
              <a:buNone/>
            </a:pPr>
            <a:endParaRPr/>
          </a:p>
        </p:txBody>
      </p:sp>
      <p:sp>
        <p:nvSpPr>
          <p:cNvPr id="89" name="Google Shape;89;g11085746b30_0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1085746b30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11085746b30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sz="1000">
                <a:solidFill>
                  <a:srgbClr val="141414"/>
                </a:solidFill>
                <a:latin typeface="Arial"/>
                <a:ea typeface="Arial"/>
                <a:cs typeface="Arial"/>
                <a:sym typeface="Arial"/>
              </a:rPr>
              <a:t>Ten core life skills laid down by the World Health Organization (WHO) are considered crucial for the 21</a:t>
            </a:r>
            <a:r>
              <a:rPr lang="es-ES" sz="1000" baseline="30000">
                <a:solidFill>
                  <a:srgbClr val="141414"/>
                </a:solidFill>
                <a:latin typeface="Arial"/>
                <a:ea typeface="Arial"/>
                <a:cs typeface="Arial"/>
                <a:sym typeface="Arial"/>
              </a:rPr>
              <a:t>st</a:t>
            </a:r>
            <a:r>
              <a:rPr lang="es-ES" sz="1000">
                <a:solidFill>
                  <a:srgbClr val="141414"/>
                </a:solidFill>
                <a:latin typeface="Arial"/>
                <a:ea typeface="Arial"/>
                <a:cs typeface="Arial"/>
                <a:sym typeface="Arial"/>
              </a:rPr>
              <a:t> century: </a:t>
            </a:r>
            <a:r>
              <a:rPr lang="es-ES" sz="1000">
                <a:latin typeface="Arial"/>
                <a:ea typeface="Arial"/>
                <a:cs typeface="Arial"/>
                <a:sym typeface="Arial"/>
              </a:rPr>
              <a:t>Based on recent international proposals focusing on children and adolescents and the results of an InCrea+ international survey report, we will refer to these skills as grouped into 3 main categories (Trilling &amp; Fadel, 2009): </a:t>
            </a:r>
            <a:endParaRPr sz="1000">
              <a:latin typeface="Arial"/>
              <a:ea typeface="Arial"/>
              <a:cs typeface="Arial"/>
              <a:sym typeface="Arial"/>
            </a:endParaRPr>
          </a:p>
          <a:p>
            <a:pPr marL="0" lvl="0" indent="0" algn="just" rtl="0">
              <a:lnSpc>
                <a:spcPct val="100000"/>
              </a:lnSpc>
              <a:spcBef>
                <a:spcPts val="0"/>
              </a:spcBef>
              <a:spcAft>
                <a:spcPts val="0"/>
              </a:spcAft>
              <a:buClr>
                <a:schemeClr val="dk1"/>
              </a:buClr>
              <a:buSzPts val="1100"/>
              <a:buFont typeface="Arial"/>
              <a:buNone/>
            </a:pPr>
            <a:r>
              <a:rPr lang="es-ES" sz="1000">
                <a:latin typeface="Arial"/>
                <a:ea typeface="Arial"/>
                <a:cs typeface="Arial"/>
                <a:sym typeface="Arial"/>
              </a:rPr>
              <a:t>1.</a:t>
            </a:r>
            <a:r>
              <a:rPr lang="es-ES" sz="1000" i="1">
                <a:latin typeface="Arial"/>
                <a:ea typeface="Arial"/>
                <a:cs typeface="Arial"/>
                <a:sym typeface="Arial"/>
              </a:rPr>
              <a:t>Learning skills</a:t>
            </a:r>
            <a:r>
              <a:rPr lang="es-ES" sz="1000">
                <a:latin typeface="Arial"/>
                <a:ea typeface="Arial"/>
                <a:cs typeface="Arial"/>
                <a:sym typeface="Arial"/>
              </a:rPr>
              <a:t> (Critical Thinking, Creativity, Collaboration, Communication, Problem solving)</a:t>
            </a:r>
            <a:endParaRPr sz="1000">
              <a:latin typeface="Arial"/>
              <a:ea typeface="Arial"/>
              <a:cs typeface="Arial"/>
              <a:sym typeface="Arial"/>
            </a:endParaRPr>
          </a:p>
          <a:p>
            <a:pPr marL="0" lvl="0" indent="0" algn="just" rtl="0">
              <a:lnSpc>
                <a:spcPct val="100000"/>
              </a:lnSpc>
              <a:spcBef>
                <a:spcPts val="0"/>
              </a:spcBef>
              <a:spcAft>
                <a:spcPts val="0"/>
              </a:spcAft>
              <a:buClr>
                <a:schemeClr val="dk1"/>
              </a:buClr>
              <a:buSzPts val="1100"/>
              <a:buFont typeface="Arial"/>
              <a:buNone/>
            </a:pPr>
            <a:r>
              <a:rPr lang="es-ES" sz="1000">
                <a:latin typeface="Arial"/>
                <a:ea typeface="Arial"/>
                <a:cs typeface="Arial"/>
                <a:sym typeface="Arial"/>
              </a:rPr>
              <a:t>2.</a:t>
            </a:r>
            <a:r>
              <a:rPr lang="es-ES" sz="1000" i="1">
                <a:latin typeface="Arial"/>
                <a:ea typeface="Arial"/>
                <a:cs typeface="Arial"/>
                <a:sym typeface="Arial"/>
              </a:rPr>
              <a:t>Literacy Skills</a:t>
            </a:r>
            <a:r>
              <a:rPr lang="es-ES" sz="1000">
                <a:latin typeface="Arial"/>
                <a:ea typeface="Arial"/>
                <a:cs typeface="Arial"/>
                <a:sym typeface="Arial"/>
              </a:rPr>
              <a:t> (Information Literacy, Media Literacy, Technology Literacy)</a:t>
            </a:r>
            <a:endParaRPr sz="1000">
              <a:latin typeface="Arial"/>
              <a:ea typeface="Arial"/>
              <a:cs typeface="Arial"/>
              <a:sym typeface="Arial"/>
            </a:endParaRPr>
          </a:p>
          <a:p>
            <a:pPr marL="0" lvl="0" indent="0" algn="just" rtl="0">
              <a:lnSpc>
                <a:spcPct val="100000"/>
              </a:lnSpc>
              <a:spcBef>
                <a:spcPts val="0"/>
              </a:spcBef>
              <a:spcAft>
                <a:spcPts val="0"/>
              </a:spcAft>
              <a:buClr>
                <a:schemeClr val="dk1"/>
              </a:buClr>
              <a:buSzPts val="1100"/>
              <a:buFont typeface="Arial"/>
              <a:buNone/>
            </a:pPr>
            <a:r>
              <a:rPr lang="es-ES" sz="1000">
                <a:latin typeface="Arial"/>
                <a:ea typeface="Arial"/>
                <a:cs typeface="Arial"/>
                <a:sym typeface="Arial"/>
              </a:rPr>
              <a:t>3.</a:t>
            </a:r>
            <a:r>
              <a:rPr lang="es-ES" sz="1000" i="1">
                <a:latin typeface="Arial"/>
                <a:ea typeface="Arial"/>
                <a:cs typeface="Arial"/>
                <a:sym typeface="Arial"/>
              </a:rPr>
              <a:t>Life Skills</a:t>
            </a:r>
            <a:r>
              <a:rPr lang="es-ES" sz="1000">
                <a:latin typeface="Arial"/>
                <a:ea typeface="Arial"/>
                <a:cs typeface="Arial"/>
                <a:sym typeface="Arial"/>
              </a:rPr>
              <a:t> (Empathy, Flexibility and Adaptability, Leadership, Initiative and Self-Direction, Social and Cross-Cultural Interaction).</a:t>
            </a:r>
            <a:endParaRPr sz="1000">
              <a:latin typeface="Arial"/>
              <a:ea typeface="Arial"/>
              <a:cs typeface="Arial"/>
              <a:sym typeface="Arial"/>
            </a:endParaRPr>
          </a:p>
          <a:p>
            <a:pPr marL="0" lvl="0" indent="0" algn="just" rtl="0">
              <a:lnSpc>
                <a:spcPct val="100000"/>
              </a:lnSpc>
              <a:spcBef>
                <a:spcPts val="0"/>
              </a:spcBef>
              <a:spcAft>
                <a:spcPts val="0"/>
              </a:spcAft>
              <a:buClr>
                <a:schemeClr val="dk1"/>
              </a:buClr>
              <a:buSzPts val="1100"/>
              <a:buFont typeface="Arial"/>
              <a:buNone/>
            </a:pPr>
            <a:r>
              <a:rPr lang="es-ES" sz="1000">
                <a:latin typeface="Arial"/>
                <a:ea typeface="Arial"/>
                <a:cs typeface="Arial"/>
                <a:sym typeface="Arial"/>
              </a:rPr>
              <a:t>In developing the activities for the curriculum, we expect to cover these three sets of skills. </a:t>
            </a:r>
            <a:endParaRPr/>
          </a:p>
          <a:p>
            <a:pPr marL="0" lvl="0" indent="0" algn="l" rtl="0">
              <a:lnSpc>
                <a:spcPct val="100000"/>
              </a:lnSpc>
              <a:spcBef>
                <a:spcPts val="0"/>
              </a:spcBef>
              <a:spcAft>
                <a:spcPts val="0"/>
              </a:spcAft>
              <a:buSzPts val="1400"/>
              <a:buNone/>
            </a:pPr>
            <a:endParaRPr/>
          </a:p>
        </p:txBody>
      </p:sp>
      <p:sp>
        <p:nvSpPr>
          <p:cNvPr id="98" name="Google Shape;98;g11085746b30_0_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1085746b30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11085746b30_0_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100"/>
              <a:buFont typeface="Arial"/>
              <a:buNone/>
            </a:pPr>
            <a:r>
              <a:rPr lang="es-ES" sz="1300">
                <a:solidFill>
                  <a:srgbClr val="141414"/>
                </a:solidFill>
                <a:latin typeface="Helvetica Neue"/>
                <a:ea typeface="Helvetica Neue"/>
                <a:cs typeface="Helvetica Neue"/>
                <a:sym typeface="Helvetica Neue"/>
              </a:rPr>
              <a:t>The various classifications of art include fine art, visual art, plastic art, performance art, applied art, and decorative art (Bernard, 2020). The curriculum will focus on the first four, namely: fine arts, visual arts, plastic arts, performance arts. </a:t>
            </a:r>
            <a:r>
              <a:rPr lang="es-ES" sz="1300">
                <a:latin typeface="Helvetica Neue"/>
                <a:ea typeface="Helvetica Neue"/>
                <a:cs typeface="Helvetica Neue"/>
                <a:sym typeface="Helvetica Neue"/>
              </a:rPr>
              <a:t>The curriculum will involve activities addressing both famous artistic expressions and artmaking activity.</a:t>
            </a:r>
            <a:endParaRPr sz="1300">
              <a:solidFill>
                <a:srgbClr val="141414"/>
              </a:solidFill>
              <a:latin typeface="Helvetica Neue"/>
              <a:ea typeface="Helvetica Neue"/>
              <a:cs typeface="Helvetica Neue"/>
              <a:sym typeface="Helvetica Neue"/>
            </a:endParaRPr>
          </a:p>
          <a:p>
            <a:pPr marL="0" lvl="0" indent="0" algn="l" rtl="0">
              <a:lnSpc>
                <a:spcPct val="100000"/>
              </a:lnSpc>
              <a:spcBef>
                <a:spcPts val="0"/>
              </a:spcBef>
              <a:spcAft>
                <a:spcPts val="0"/>
              </a:spcAft>
              <a:buSzPts val="1400"/>
              <a:buNone/>
            </a:pPr>
            <a:endParaRPr/>
          </a:p>
        </p:txBody>
      </p:sp>
      <p:sp>
        <p:nvSpPr>
          <p:cNvPr id="115" name="Google Shape;115;g11085746b30_0_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13"/>
        <p:cNvGrpSpPr/>
        <p:nvPr/>
      </p:nvGrpSpPr>
      <p:grpSpPr>
        <a:xfrm>
          <a:off x="0" y="0"/>
          <a:ext cx="0" cy="0"/>
          <a:chOff x="0" y="0"/>
          <a:chExt cx="0" cy="0"/>
        </a:xfrm>
      </p:grpSpPr>
      <p:sp>
        <p:nvSpPr>
          <p:cNvPr id="14" name="Google Shape;14;p28"/>
          <p:cNvSpPr txBox="1">
            <a:spLocks noGrp="1"/>
          </p:cNvSpPr>
          <p:nvPr>
            <p:ph type="body" idx="1"/>
          </p:nvPr>
        </p:nvSpPr>
        <p:spPr>
          <a:xfrm>
            <a:off x="2933484" y="468416"/>
            <a:ext cx="8686946" cy="839787"/>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dk1"/>
              </a:buClr>
              <a:buSzPts val="5400"/>
              <a:buFont typeface="Arial"/>
              <a:buNone/>
              <a:defRPr sz="5400" b="1"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8"/>
          <p:cNvSpPr/>
          <p:nvPr/>
        </p:nvSpPr>
        <p:spPr>
          <a:xfrm>
            <a:off x="0" y="6708711"/>
            <a:ext cx="12192000" cy="149290"/>
          </a:xfrm>
          <a:prstGeom prst="rect">
            <a:avLst/>
          </a:prstGeom>
          <a:solidFill>
            <a:srgbClr val="EA91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 name="Google Shape;16;p28" descr="Imagen que contiene botella, firmar, azul, naranja&#10;&#10;Descripción generada automáticamente"/>
          <p:cNvPicPr preferRelativeResize="0"/>
          <p:nvPr/>
        </p:nvPicPr>
        <p:blipFill rotWithShape="1">
          <a:blip r:embed="rId2">
            <a:alphaModFix/>
          </a:blip>
          <a:srcRect/>
          <a:stretch/>
        </p:blipFill>
        <p:spPr>
          <a:xfrm>
            <a:off x="8977745" y="5974203"/>
            <a:ext cx="3214255" cy="734508"/>
          </a:xfrm>
          <a:prstGeom prst="rect">
            <a:avLst/>
          </a:prstGeom>
          <a:noFill/>
          <a:ln>
            <a:noFill/>
          </a:ln>
        </p:spPr>
      </p:pic>
      <p:pic>
        <p:nvPicPr>
          <p:cNvPr id="17" name="Google Shape;17;p28" descr="Imagen que contiene Logotipo&#10;&#10;Descripción generada automáticamente"/>
          <p:cNvPicPr preferRelativeResize="0"/>
          <p:nvPr/>
        </p:nvPicPr>
        <p:blipFill rotWithShape="1">
          <a:blip r:embed="rId3">
            <a:alphaModFix/>
          </a:blip>
          <a:srcRect/>
          <a:stretch/>
        </p:blipFill>
        <p:spPr>
          <a:xfrm>
            <a:off x="571570" y="318144"/>
            <a:ext cx="2361914" cy="91541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3"/>
        <p:cNvGrpSpPr/>
        <p:nvPr/>
      </p:nvGrpSpPr>
      <p:grpSpPr>
        <a:xfrm>
          <a:off x="0" y="0"/>
          <a:ext cx="0" cy="0"/>
          <a:chOff x="0" y="0"/>
          <a:chExt cx="0" cy="0"/>
        </a:xfrm>
      </p:grpSpPr>
      <p:sp>
        <p:nvSpPr>
          <p:cNvPr id="24" name="Google Shape;24;g113134a0ab3_0_78"/>
          <p:cNvSpPr txBox="1"/>
          <p:nvPr/>
        </p:nvSpPr>
        <p:spPr>
          <a:xfrm>
            <a:off x="1028700" y="435307"/>
            <a:ext cx="10248900" cy="1007400"/>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rgbClr val="00AEEF"/>
              </a:buClr>
              <a:buSzPts val="6600"/>
              <a:buFont typeface="Arial"/>
              <a:buNone/>
            </a:pPr>
            <a:endParaRPr sz="6600" b="1" i="0" u="none" strike="noStrike" cap="none">
              <a:solidFill>
                <a:srgbClr val="00AEEF"/>
              </a:solidFill>
              <a:latin typeface="Helvetica Neue"/>
              <a:ea typeface="Helvetica Neue"/>
              <a:cs typeface="Helvetica Neue"/>
              <a:sym typeface="Helvetica Neue"/>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4" descr="Un grupo de personas en un salón de clases&#10;&#10;Descripción generada automáticamente con confianza media"/>
          <p:cNvPicPr preferRelativeResize="0"/>
          <p:nvPr/>
        </p:nvPicPr>
        <p:blipFill rotWithShape="1">
          <a:blip r:embed="rId3">
            <a:alphaModFix amt="25000"/>
          </a:blip>
          <a:srcRect t="17177"/>
          <a:stretch/>
        </p:blipFill>
        <p:spPr>
          <a:xfrm>
            <a:off x="0" y="0"/>
            <a:ext cx="12444153" cy="6858000"/>
          </a:xfrm>
          <a:prstGeom prst="rect">
            <a:avLst/>
          </a:prstGeom>
          <a:noFill/>
          <a:ln>
            <a:noFill/>
          </a:ln>
        </p:spPr>
      </p:pic>
      <p:sp>
        <p:nvSpPr>
          <p:cNvPr id="11" name="Google Shape;11;p24"/>
          <p:cNvSpPr/>
          <p:nvPr/>
        </p:nvSpPr>
        <p:spPr>
          <a:xfrm>
            <a:off x="10770625" y="4270076"/>
            <a:ext cx="1759789" cy="508958"/>
          </a:xfrm>
          <a:prstGeom prst="ellipse">
            <a:avLst/>
          </a:prstGeom>
          <a:solidFill>
            <a:srgbClr val="F5F5F5">
              <a:alpha val="8823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A9139"/>
        </a:solidFill>
        <a:effectLst/>
      </p:bgPr>
    </p:bg>
    <p:spTree>
      <p:nvGrpSpPr>
        <p:cNvPr id="1" name="Shape 18"/>
        <p:cNvGrpSpPr/>
        <p:nvPr/>
      </p:nvGrpSpPr>
      <p:grpSpPr>
        <a:xfrm>
          <a:off x="0" y="0"/>
          <a:ext cx="0" cy="0"/>
          <a:chOff x="0" y="0"/>
          <a:chExt cx="0" cy="0"/>
        </a:xfrm>
      </p:grpSpPr>
      <p:pic>
        <p:nvPicPr>
          <p:cNvPr id="19" name="Google Shape;19;g113134a0ab3_0_73" descr="Un grupo de personas en un salón de clases&#10;&#10;Descripción generada automáticamente con confianza media"/>
          <p:cNvPicPr preferRelativeResize="0"/>
          <p:nvPr/>
        </p:nvPicPr>
        <p:blipFill rotWithShape="1">
          <a:blip r:embed="rId3">
            <a:alphaModFix amt="25000"/>
          </a:blip>
          <a:srcRect t="17177" r="2027"/>
          <a:stretch/>
        </p:blipFill>
        <p:spPr>
          <a:xfrm>
            <a:off x="1" y="0"/>
            <a:ext cx="12191999" cy="6858000"/>
          </a:xfrm>
          <a:prstGeom prst="rect">
            <a:avLst/>
          </a:prstGeom>
          <a:noFill/>
          <a:ln>
            <a:noFill/>
          </a:ln>
        </p:spPr>
      </p:pic>
      <p:pic>
        <p:nvPicPr>
          <p:cNvPr id="20" name="Google Shape;20;g113134a0ab3_0_73" descr="Imagen que contiene botella, firmar, azul, naranja&#10;&#10;Descripción generada automáticamente"/>
          <p:cNvPicPr preferRelativeResize="0"/>
          <p:nvPr/>
        </p:nvPicPr>
        <p:blipFill rotWithShape="1">
          <a:blip r:embed="rId4">
            <a:alphaModFix/>
          </a:blip>
          <a:srcRect/>
          <a:stretch/>
        </p:blipFill>
        <p:spPr>
          <a:xfrm>
            <a:off x="8116846" y="423168"/>
            <a:ext cx="3728084" cy="851926"/>
          </a:xfrm>
          <a:prstGeom prst="rect">
            <a:avLst/>
          </a:prstGeom>
          <a:noFill/>
          <a:ln>
            <a:noFill/>
          </a:ln>
        </p:spPr>
      </p:pic>
      <p:pic>
        <p:nvPicPr>
          <p:cNvPr id="21" name="Google Shape;21;g113134a0ab3_0_73" descr="Imagen que contiene Logotipo&#10;&#10;Descripción generada automáticamente"/>
          <p:cNvPicPr preferRelativeResize="0"/>
          <p:nvPr/>
        </p:nvPicPr>
        <p:blipFill rotWithShape="1">
          <a:blip r:embed="rId5">
            <a:alphaModFix/>
          </a:blip>
          <a:srcRect/>
          <a:stretch/>
        </p:blipFill>
        <p:spPr>
          <a:xfrm>
            <a:off x="571570" y="318144"/>
            <a:ext cx="2361913" cy="915414"/>
          </a:xfrm>
          <a:prstGeom prst="rect">
            <a:avLst/>
          </a:prstGeom>
          <a:noFill/>
          <a:ln>
            <a:noFill/>
          </a:ln>
        </p:spPr>
      </p:pic>
      <p:sp>
        <p:nvSpPr>
          <p:cNvPr id="22" name="Google Shape;22;g113134a0ab3_0_73"/>
          <p:cNvSpPr/>
          <p:nvPr/>
        </p:nvSpPr>
        <p:spPr>
          <a:xfrm>
            <a:off x="10885638" y="4305482"/>
            <a:ext cx="1759800" cy="509100"/>
          </a:xfrm>
          <a:prstGeom prst="ellipse">
            <a:avLst/>
          </a:prstGeom>
          <a:solidFill>
            <a:srgbClr val="E7A5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eenet.org.uk/resources/docs/Index%20English.pdf"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alpha val="54000"/>
          </a:schemeClr>
        </a:solidFill>
        <a:effectLst/>
      </p:bgPr>
    </p:bg>
    <p:spTree>
      <p:nvGrpSpPr>
        <p:cNvPr id="1" name="Shape 33"/>
        <p:cNvGrpSpPr/>
        <p:nvPr/>
      </p:nvGrpSpPr>
      <p:grpSpPr>
        <a:xfrm>
          <a:off x="0" y="0"/>
          <a:ext cx="0" cy="0"/>
          <a:chOff x="0" y="0"/>
          <a:chExt cx="0" cy="0"/>
        </a:xfrm>
      </p:grpSpPr>
      <p:sp>
        <p:nvSpPr>
          <p:cNvPr id="34" name="Google Shape;34;p1"/>
          <p:cNvSpPr/>
          <p:nvPr/>
        </p:nvSpPr>
        <p:spPr>
          <a:xfrm>
            <a:off x="1441580" y="3388331"/>
            <a:ext cx="913852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ES" sz="2800" b="1" i="0" u="none" strike="noStrike" cap="none" dirty="0">
                <a:solidFill>
                  <a:schemeClr val="bg1"/>
                </a:solidFill>
                <a:latin typeface="Helvetica Neue"/>
                <a:ea typeface="Helvetica Neue"/>
                <a:cs typeface="Helvetica Neue"/>
                <a:sym typeface="Helvetica Neue"/>
              </a:rPr>
              <a:t>Inclusive </a:t>
            </a:r>
            <a:r>
              <a:rPr lang="es-ES" sz="2800" b="1" i="0" u="none" strike="noStrike" cap="none" dirty="0" err="1">
                <a:solidFill>
                  <a:schemeClr val="bg1"/>
                </a:solidFill>
                <a:latin typeface="Helvetica Neue"/>
                <a:ea typeface="Helvetica Neue"/>
                <a:cs typeface="Helvetica Neue"/>
                <a:sym typeface="Helvetica Neue"/>
              </a:rPr>
              <a:t>CREAtivity</a:t>
            </a:r>
            <a:r>
              <a:rPr lang="es-ES" sz="2800" b="1" i="0" u="none" strike="noStrike" cap="none" dirty="0">
                <a:solidFill>
                  <a:schemeClr val="bg1"/>
                </a:solidFill>
                <a:latin typeface="Helvetica Neue"/>
                <a:ea typeface="Helvetica Neue"/>
                <a:cs typeface="Helvetica Neue"/>
                <a:sym typeface="Helvetica Neue"/>
              </a:rPr>
              <a:t> </a:t>
            </a:r>
            <a:r>
              <a:rPr lang="es-ES" sz="2800" b="1" i="0" u="none" strike="noStrike" cap="none" dirty="0" err="1">
                <a:solidFill>
                  <a:schemeClr val="bg1"/>
                </a:solidFill>
                <a:latin typeface="Helvetica Neue"/>
                <a:ea typeface="Helvetica Neue"/>
                <a:cs typeface="Helvetica Neue"/>
                <a:sym typeface="Helvetica Neue"/>
              </a:rPr>
              <a:t>through</a:t>
            </a:r>
            <a:r>
              <a:rPr lang="es-ES" sz="2800" b="1" i="0" u="none" strike="noStrike" cap="none" dirty="0">
                <a:solidFill>
                  <a:schemeClr val="bg1"/>
                </a:solidFill>
                <a:latin typeface="Helvetica Neue"/>
                <a:ea typeface="Helvetica Neue"/>
                <a:cs typeface="Helvetica Neue"/>
                <a:sym typeface="Helvetica Neue"/>
              </a:rPr>
              <a:t> </a:t>
            </a:r>
            <a:r>
              <a:rPr lang="es-ES" sz="2800" b="1" i="0" u="none" strike="noStrike" cap="none" dirty="0" err="1">
                <a:solidFill>
                  <a:schemeClr val="bg1"/>
                </a:solidFill>
                <a:latin typeface="Helvetica Neue"/>
                <a:ea typeface="Helvetica Neue"/>
                <a:cs typeface="Helvetica Neue"/>
                <a:sym typeface="Helvetica Neue"/>
              </a:rPr>
              <a:t>Educational</a:t>
            </a:r>
            <a:r>
              <a:rPr lang="es-ES" sz="2800" b="1" i="0" u="none" strike="noStrike" cap="none" dirty="0">
                <a:solidFill>
                  <a:schemeClr val="bg1"/>
                </a:solidFill>
                <a:latin typeface="Helvetica Neue"/>
                <a:ea typeface="Helvetica Neue"/>
                <a:cs typeface="Helvetica Neue"/>
                <a:sym typeface="Helvetica Neue"/>
              </a:rPr>
              <a:t> </a:t>
            </a:r>
            <a:r>
              <a:rPr lang="es-ES" sz="2800" b="1" i="0" u="none" strike="noStrike" cap="none" dirty="0" err="1">
                <a:solidFill>
                  <a:schemeClr val="bg1"/>
                </a:solidFill>
                <a:latin typeface="Helvetica Neue"/>
                <a:ea typeface="Helvetica Neue"/>
                <a:cs typeface="Helvetica Neue"/>
                <a:sym typeface="Helvetica Neue"/>
              </a:rPr>
              <a:t>Artmaking</a:t>
            </a:r>
            <a:endParaRPr sz="2800" b="1" i="0" u="none" strike="noStrike" cap="none" dirty="0">
              <a:solidFill>
                <a:schemeClr val="bg1"/>
              </a:solidFill>
              <a:latin typeface="Helvetica Neue"/>
              <a:ea typeface="Helvetica Neue"/>
              <a:cs typeface="Helvetica Neue"/>
              <a:sym typeface="Helvetica Neue"/>
            </a:endParaRPr>
          </a:p>
        </p:txBody>
      </p:sp>
      <p:sp>
        <p:nvSpPr>
          <p:cNvPr id="35" name="Google Shape;35;p1"/>
          <p:cNvSpPr/>
          <p:nvPr/>
        </p:nvSpPr>
        <p:spPr>
          <a:xfrm>
            <a:off x="3822004" y="4002318"/>
            <a:ext cx="4547993" cy="50583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000"/>
              <a:buFont typeface="Helvetica Neue"/>
              <a:buNone/>
            </a:pPr>
            <a:r>
              <a:rPr lang="es-ES" sz="2100" b="1">
                <a:solidFill>
                  <a:schemeClr val="dk1"/>
                </a:solidFill>
                <a:latin typeface="Helvetica Neue"/>
                <a:ea typeface="Helvetica Neue"/>
                <a:cs typeface="Helvetica Neue"/>
                <a:sym typeface="Helvetica Neue"/>
              </a:rPr>
              <a:t>Increa+ Training per professionisti</a:t>
            </a:r>
            <a:endParaRPr sz="2300" b="1" i="0" u="none" strike="noStrike" cap="none">
              <a:solidFill>
                <a:schemeClr val="dk1"/>
              </a:solidFill>
              <a:latin typeface="Helvetica Neue"/>
              <a:ea typeface="Helvetica Neue"/>
              <a:cs typeface="Helvetica Neue"/>
              <a:sym typeface="Helvetica Neue"/>
            </a:endParaRPr>
          </a:p>
        </p:txBody>
      </p:sp>
      <p:sp>
        <p:nvSpPr>
          <p:cNvPr id="36" name="Google Shape;36;p1"/>
          <p:cNvSpPr txBox="1"/>
          <p:nvPr/>
        </p:nvSpPr>
        <p:spPr>
          <a:xfrm>
            <a:off x="6279959" y="5937933"/>
            <a:ext cx="5616575" cy="650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s-ES" sz="1100" b="0" i="0" u="none" strike="noStrike" cap="none">
                <a:solidFill>
                  <a:schemeClr val="dk1"/>
                </a:solidFill>
                <a:latin typeface="Arial"/>
                <a:ea typeface="Arial"/>
                <a:cs typeface="Arial"/>
                <a:sym typeface="Arial"/>
              </a:rPr>
              <a:t>This project has been funded with the support from the European Union.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s-ES" sz="1100" b="0" i="0" u="none" strike="noStrike" cap="none">
                <a:solidFill>
                  <a:schemeClr val="dk1"/>
                </a:solidFill>
                <a:latin typeface="Arial"/>
                <a:ea typeface="Arial"/>
                <a:cs typeface="Arial"/>
                <a:sym typeface="Arial"/>
              </a:rPr>
              <a:t>This material reflects the views only of the author, and the Commission cannot be held responsible for any use which may be made of the information contained therein.</a:t>
            </a:r>
            <a:endParaRPr sz="1100" b="0" i="0" u="none" strike="noStrike" cap="none">
              <a:solidFill>
                <a:schemeClr val="dk1"/>
              </a:solidFill>
              <a:latin typeface="Times New Roman"/>
              <a:ea typeface="Times New Roman"/>
              <a:cs typeface="Times New Roman"/>
              <a:sym typeface="Times New Roman"/>
            </a:endParaRPr>
          </a:p>
        </p:txBody>
      </p:sp>
      <p:pic>
        <p:nvPicPr>
          <p:cNvPr id="37" name="Google Shape;37;p1" descr="Imagen que contiene firmar, botella, azul, parada&#10;&#10;Descripción generada automáticamente"/>
          <p:cNvPicPr preferRelativeResize="0"/>
          <p:nvPr/>
        </p:nvPicPr>
        <p:blipFill rotWithShape="1">
          <a:blip r:embed="rId3">
            <a:alphaModFix/>
          </a:blip>
          <a:srcRect/>
          <a:stretch/>
        </p:blipFill>
        <p:spPr>
          <a:xfrm>
            <a:off x="396135" y="5548717"/>
            <a:ext cx="4754706" cy="1040091"/>
          </a:xfrm>
          <a:prstGeom prst="rect">
            <a:avLst/>
          </a:prstGeom>
          <a:noFill/>
          <a:ln>
            <a:noFill/>
          </a:ln>
        </p:spPr>
      </p:pic>
      <p:pic>
        <p:nvPicPr>
          <p:cNvPr id="38" name="Google Shape;38;p1" descr="Imagen que contiene Logotipo&#10;&#10;Descripción generada automáticamente"/>
          <p:cNvPicPr preferRelativeResize="0"/>
          <p:nvPr/>
        </p:nvPicPr>
        <p:blipFill rotWithShape="1">
          <a:blip r:embed="rId4">
            <a:alphaModFix/>
          </a:blip>
          <a:srcRect/>
          <a:stretch/>
        </p:blipFill>
        <p:spPr>
          <a:xfrm>
            <a:off x="4068792" y="1920753"/>
            <a:ext cx="3884103" cy="1505373"/>
          </a:xfrm>
          <a:prstGeom prst="rect">
            <a:avLst/>
          </a:prstGeom>
          <a:noFill/>
          <a:ln>
            <a:noFill/>
          </a:ln>
        </p:spPr>
      </p:pic>
    </p:spTree>
    <p:extLst>
      <p:ext uri="{BB962C8B-B14F-4D97-AF65-F5344CB8AC3E}">
        <p14:creationId xmlns:p14="http://schemas.microsoft.com/office/powerpoint/2010/main" val="2754418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11085746b30_0_64"/>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1000"/>
              </a:spcBef>
              <a:spcAft>
                <a:spcPts val="0"/>
              </a:spcAft>
              <a:buSzPts val="5400"/>
              <a:buNone/>
            </a:pPr>
            <a:r>
              <a:rPr lang="es-ES" sz="2000">
                <a:solidFill>
                  <a:srgbClr val="00AEEF"/>
                </a:solidFill>
              </a:rPr>
              <a:t>Forme d’Arte</a:t>
            </a:r>
            <a:endParaRPr sz="2000">
              <a:solidFill>
                <a:srgbClr val="00AEEF"/>
              </a:solidFill>
            </a:endParaRPr>
          </a:p>
        </p:txBody>
      </p:sp>
      <p:sp>
        <p:nvSpPr>
          <p:cNvPr id="118" name="Google Shape;118;g11085746b30_0_64"/>
          <p:cNvSpPr txBox="1"/>
          <p:nvPr/>
        </p:nvSpPr>
        <p:spPr>
          <a:xfrm>
            <a:off x="705675" y="1834200"/>
            <a:ext cx="10535100" cy="4344900"/>
          </a:xfrm>
          <a:prstGeom prst="rect">
            <a:avLst/>
          </a:prstGeom>
          <a:noFill/>
          <a:ln>
            <a:noFill/>
          </a:ln>
        </p:spPr>
        <p:txBody>
          <a:bodyPr spcFirstLastPara="1" wrap="square" lIns="91425" tIns="91425" rIns="91425" bIns="91425" anchor="t" anchorCtr="0">
            <a:spAutoFit/>
          </a:bodyPr>
          <a:lstStyle/>
          <a:p>
            <a:pPr marL="457200" marR="0" lvl="0" indent="-361950" algn="l" rtl="0">
              <a:lnSpc>
                <a:spcPct val="107916"/>
              </a:lnSpc>
              <a:spcBef>
                <a:spcPts val="0"/>
              </a:spcBef>
              <a:spcAft>
                <a:spcPts val="0"/>
              </a:spcAft>
              <a:buClr>
                <a:srgbClr val="EC7320"/>
              </a:buClr>
              <a:buSzPts val="2100"/>
              <a:buFont typeface="Arial"/>
              <a:buChar char="❖"/>
            </a:pPr>
            <a:r>
              <a:rPr lang="es-ES" sz="2100" b="1" i="1" u="none" strike="noStrike" cap="none">
                <a:solidFill>
                  <a:srgbClr val="EC7320"/>
                </a:solidFill>
                <a:latin typeface="Calibri"/>
                <a:ea typeface="Calibri"/>
                <a:cs typeface="Calibri"/>
                <a:sym typeface="Calibri"/>
              </a:rPr>
              <a:t>Belle arti: </a:t>
            </a:r>
            <a:r>
              <a:rPr lang="es-ES" sz="2100" i="0" u="none" strike="noStrike" cap="none">
                <a:solidFill>
                  <a:schemeClr val="dk1"/>
                </a:solidFill>
                <a:latin typeface="Calibri"/>
                <a:ea typeface="Calibri"/>
                <a:cs typeface="Calibri"/>
                <a:sym typeface="Calibri"/>
              </a:rPr>
              <a:t>includono disegno, pittura, incisione, scultura, calligrafia.</a:t>
            </a:r>
            <a:endParaRPr sz="1900">
              <a:latin typeface="Calibri"/>
              <a:ea typeface="Calibri"/>
              <a:cs typeface="Calibri"/>
              <a:sym typeface="Calibri"/>
            </a:endParaRPr>
          </a:p>
          <a:p>
            <a:pPr marL="457200" marR="0" lvl="0" indent="-228600" algn="l" rtl="0">
              <a:lnSpc>
                <a:spcPct val="107916"/>
              </a:lnSpc>
              <a:spcBef>
                <a:spcPts val="0"/>
              </a:spcBef>
              <a:spcAft>
                <a:spcPts val="0"/>
              </a:spcAft>
              <a:buClr>
                <a:srgbClr val="EC7320"/>
              </a:buClr>
              <a:buSzPts val="1600"/>
              <a:buFont typeface="Arial"/>
              <a:buNone/>
            </a:pPr>
            <a:endParaRPr sz="2100" b="1" i="1" u="none" strike="noStrike" cap="none">
              <a:solidFill>
                <a:srgbClr val="EC7320"/>
              </a:solidFill>
              <a:latin typeface="Calibri"/>
              <a:ea typeface="Calibri"/>
              <a:cs typeface="Calibri"/>
              <a:sym typeface="Calibri"/>
            </a:endParaRPr>
          </a:p>
          <a:p>
            <a:pPr marL="457200" marR="0" lvl="0" indent="-361950" algn="l" rtl="0">
              <a:lnSpc>
                <a:spcPct val="107916"/>
              </a:lnSpc>
              <a:spcBef>
                <a:spcPts val="0"/>
              </a:spcBef>
              <a:spcAft>
                <a:spcPts val="0"/>
              </a:spcAft>
              <a:buClr>
                <a:srgbClr val="EC7320"/>
              </a:buClr>
              <a:buSzPts val="2100"/>
              <a:buFont typeface="Arial"/>
              <a:buChar char="❖"/>
            </a:pPr>
            <a:r>
              <a:rPr lang="es-ES" sz="2100" b="1" i="1" u="none" strike="noStrike" cap="none">
                <a:solidFill>
                  <a:srgbClr val="EC7320"/>
                </a:solidFill>
                <a:latin typeface="Calibri"/>
                <a:ea typeface="Calibri"/>
                <a:cs typeface="Calibri"/>
                <a:sym typeface="Calibri"/>
              </a:rPr>
              <a:t>Arti visive: </a:t>
            </a:r>
            <a:r>
              <a:rPr lang="es-ES" sz="2100" i="0" u="none" strike="noStrike" cap="none">
                <a:solidFill>
                  <a:schemeClr val="dk1"/>
                </a:solidFill>
                <a:latin typeface="Calibri"/>
                <a:ea typeface="Calibri"/>
                <a:cs typeface="Calibri"/>
                <a:sym typeface="Calibri"/>
              </a:rPr>
              <a:t>includono tutte le belle arti, oltre ai nuovi media, la fotografia, l'arte ambientale, l’arte  contemporanea. </a:t>
            </a:r>
            <a:endParaRPr sz="1900">
              <a:latin typeface="Calibri"/>
              <a:ea typeface="Calibri"/>
              <a:cs typeface="Calibri"/>
              <a:sym typeface="Calibri"/>
            </a:endParaRPr>
          </a:p>
          <a:p>
            <a:pPr marL="457200" marR="0" lvl="0" indent="-228600" algn="l" rtl="0">
              <a:lnSpc>
                <a:spcPct val="107916"/>
              </a:lnSpc>
              <a:spcBef>
                <a:spcPts val="0"/>
              </a:spcBef>
              <a:spcAft>
                <a:spcPts val="0"/>
              </a:spcAft>
              <a:buClr>
                <a:srgbClr val="EC7320"/>
              </a:buClr>
              <a:buSzPts val="1600"/>
              <a:buFont typeface="Arial"/>
              <a:buNone/>
            </a:pPr>
            <a:endParaRPr sz="2100" b="1" i="1" u="none" strike="noStrike" cap="none">
              <a:solidFill>
                <a:srgbClr val="EC7320"/>
              </a:solidFill>
              <a:latin typeface="Calibri"/>
              <a:ea typeface="Calibri"/>
              <a:cs typeface="Calibri"/>
              <a:sym typeface="Calibri"/>
            </a:endParaRPr>
          </a:p>
          <a:p>
            <a:pPr marL="457200" marR="0" lvl="0" indent="-361950" algn="l" rtl="0">
              <a:lnSpc>
                <a:spcPct val="107916"/>
              </a:lnSpc>
              <a:spcBef>
                <a:spcPts val="0"/>
              </a:spcBef>
              <a:spcAft>
                <a:spcPts val="0"/>
              </a:spcAft>
              <a:buClr>
                <a:srgbClr val="EC7320"/>
              </a:buClr>
              <a:buSzPts val="2100"/>
              <a:buFont typeface="Arial"/>
              <a:buChar char="❖"/>
            </a:pPr>
            <a:r>
              <a:rPr lang="es-ES" sz="2100" b="1" i="1" u="none" strike="noStrike" cap="none">
                <a:solidFill>
                  <a:srgbClr val="EC7320"/>
                </a:solidFill>
                <a:latin typeface="Calibri"/>
                <a:ea typeface="Calibri"/>
                <a:cs typeface="Calibri"/>
                <a:sym typeface="Calibri"/>
              </a:rPr>
              <a:t>Arti plastiche: </a:t>
            </a:r>
            <a:r>
              <a:rPr lang="es-ES" sz="2100" i="0" u="none" strike="noStrike" cap="none">
                <a:solidFill>
                  <a:schemeClr val="dk1"/>
                </a:solidFill>
                <a:latin typeface="Calibri"/>
                <a:ea typeface="Calibri"/>
                <a:cs typeface="Calibri"/>
                <a:sym typeface="Calibri"/>
              </a:rPr>
              <a:t>comprendono opere d'arte modellate e non necessariamente oggetti di plastica; opere tridimensionali in materiali come argilla, gesso, pietra, metalli, legno e carta (origami).</a:t>
            </a:r>
            <a:endParaRPr sz="1900">
              <a:latin typeface="Calibri"/>
              <a:ea typeface="Calibri"/>
              <a:cs typeface="Calibri"/>
              <a:sym typeface="Calibri"/>
            </a:endParaRPr>
          </a:p>
          <a:p>
            <a:pPr marL="457200" marR="0" lvl="0" indent="-228600" algn="l" rtl="0">
              <a:lnSpc>
                <a:spcPct val="107916"/>
              </a:lnSpc>
              <a:spcBef>
                <a:spcPts val="0"/>
              </a:spcBef>
              <a:spcAft>
                <a:spcPts val="0"/>
              </a:spcAft>
              <a:buClr>
                <a:srgbClr val="EC7320"/>
              </a:buClr>
              <a:buSzPts val="1600"/>
              <a:buFont typeface="Arial"/>
              <a:buNone/>
            </a:pPr>
            <a:endParaRPr sz="2100" b="1" i="1" u="none" strike="noStrike" cap="none">
              <a:solidFill>
                <a:srgbClr val="EC7320"/>
              </a:solidFill>
              <a:latin typeface="Calibri"/>
              <a:ea typeface="Calibri"/>
              <a:cs typeface="Calibri"/>
              <a:sym typeface="Calibri"/>
            </a:endParaRPr>
          </a:p>
          <a:p>
            <a:pPr marL="457200" marR="0" lvl="0" indent="-361950" algn="l" rtl="0">
              <a:lnSpc>
                <a:spcPct val="107916"/>
              </a:lnSpc>
              <a:spcBef>
                <a:spcPts val="0"/>
              </a:spcBef>
              <a:spcAft>
                <a:spcPts val="0"/>
              </a:spcAft>
              <a:buClr>
                <a:srgbClr val="EC7320"/>
              </a:buClr>
              <a:buSzPts val="2100"/>
              <a:buFont typeface="Arial"/>
              <a:buChar char="❖"/>
            </a:pPr>
            <a:r>
              <a:rPr lang="es-ES" sz="2100" b="1" i="1" u="none" strike="noStrike" cap="none">
                <a:solidFill>
                  <a:srgbClr val="EC7320"/>
                </a:solidFill>
                <a:latin typeface="Calibri"/>
                <a:ea typeface="Calibri"/>
                <a:cs typeface="Calibri"/>
                <a:sym typeface="Calibri"/>
              </a:rPr>
              <a:t>Arti performative: </a:t>
            </a:r>
            <a:r>
              <a:rPr lang="es-ES" sz="2100" i="0" u="none" strike="noStrike" cap="none">
                <a:solidFill>
                  <a:schemeClr val="dk1"/>
                </a:solidFill>
                <a:latin typeface="Calibri"/>
                <a:ea typeface="Calibri"/>
                <a:cs typeface="Calibri"/>
                <a:sym typeface="Calibri"/>
              </a:rPr>
              <a:t>forma d'arte che si riferisce a eventi di performance pubbliche che si verificano principalmente in teatro (performance art tradizionali – teatro, opera, musica e balletto; performance artistiche contemporanee – mimo).</a:t>
            </a:r>
            <a:endParaRPr sz="210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11085746b30_0_70"/>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1000"/>
              </a:spcBef>
              <a:spcAft>
                <a:spcPts val="0"/>
              </a:spcAft>
              <a:buSzPts val="5400"/>
              <a:buNone/>
            </a:pPr>
            <a:r>
              <a:rPr lang="es-ES" sz="2000">
                <a:solidFill>
                  <a:srgbClr val="00AEEF"/>
                </a:solidFill>
              </a:rPr>
              <a:t>UDL (Universal Design for Learning)</a:t>
            </a:r>
            <a:endParaRPr sz="2000">
              <a:solidFill>
                <a:srgbClr val="00AEEF"/>
              </a:solidFill>
            </a:endParaRPr>
          </a:p>
        </p:txBody>
      </p:sp>
      <p:sp>
        <p:nvSpPr>
          <p:cNvPr id="125" name="Google Shape;125;g11085746b30_0_70"/>
          <p:cNvSpPr txBox="1"/>
          <p:nvPr/>
        </p:nvSpPr>
        <p:spPr>
          <a:xfrm>
            <a:off x="0" y="1956525"/>
            <a:ext cx="12192000" cy="4063500"/>
          </a:xfrm>
          <a:prstGeom prst="rect">
            <a:avLst/>
          </a:prstGeom>
          <a:noFill/>
          <a:ln>
            <a:noFill/>
          </a:ln>
        </p:spPr>
        <p:txBody>
          <a:bodyPr spcFirstLastPara="1" wrap="square" lIns="91425" tIns="91425" rIns="91425" bIns="91425" anchor="t" anchorCtr="0">
            <a:spAutoFit/>
          </a:bodyPr>
          <a:lstStyle/>
          <a:p>
            <a:pPr marL="457200" marR="0" lvl="0" indent="0" algn="just" rtl="0">
              <a:lnSpc>
                <a:spcPct val="100000"/>
              </a:lnSpc>
              <a:spcBef>
                <a:spcPts val="600"/>
              </a:spcBef>
              <a:spcAft>
                <a:spcPts val="0"/>
              </a:spcAft>
              <a:buClr>
                <a:srgbClr val="000000"/>
              </a:buClr>
              <a:buSzPts val="1800"/>
              <a:buFont typeface="Arial"/>
              <a:buNone/>
            </a:pPr>
            <a:r>
              <a:rPr lang="es-ES" sz="2200" b="1" i="0" u="none" strike="noStrike" cap="none">
                <a:solidFill>
                  <a:schemeClr val="dk1"/>
                </a:solidFill>
                <a:latin typeface="Calibri"/>
                <a:ea typeface="Calibri"/>
                <a:cs typeface="Calibri"/>
                <a:sym typeface="Calibri"/>
              </a:rPr>
              <a:t>Gli insegnanti forniscono:						Gli studenti ricevono:	</a:t>
            </a:r>
            <a:r>
              <a:rPr lang="es-ES" sz="2200" i="0" u="none" strike="noStrike" cap="none">
                <a:solidFill>
                  <a:schemeClr val="dk1"/>
                </a:solidFill>
                <a:latin typeface="Calibri"/>
                <a:ea typeface="Calibri"/>
                <a:cs typeface="Calibri"/>
                <a:sym typeface="Calibri"/>
              </a:rPr>
              <a:t>		</a:t>
            </a:r>
            <a:endParaRPr sz="2200" i="0" u="none" strike="noStrike" cap="none">
              <a:solidFill>
                <a:schemeClr val="dk1"/>
              </a:solidFill>
              <a:latin typeface="Calibri"/>
              <a:ea typeface="Calibri"/>
              <a:cs typeface="Calibri"/>
              <a:sym typeface="Calibri"/>
            </a:endParaRPr>
          </a:p>
          <a:p>
            <a:pPr marL="457200" marR="0" lvl="0" indent="0" algn="just" rtl="0">
              <a:lnSpc>
                <a:spcPct val="100000"/>
              </a:lnSpc>
              <a:spcBef>
                <a:spcPts val="600"/>
              </a:spcBef>
              <a:spcAft>
                <a:spcPts val="0"/>
              </a:spcAft>
              <a:buClr>
                <a:srgbClr val="000000"/>
              </a:buClr>
              <a:buSzPts val="1800"/>
              <a:buFont typeface="Arial"/>
              <a:buNone/>
            </a:pPr>
            <a:r>
              <a:rPr lang="es-ES" sz="2200" i="0" u="none" strike="noStrike" cap="none">
                <a:solidFill>
                  <a:schemeClr val="dk1"/>
                </a:solidFill>
                <a:latin typeface="Calibri"/>
                <a:ea typeface="Calibri"/>
                <a:cs typeface="Calibri"/>
                <a:sym typeface="Calibri"/>
              </a:rPr>
              <a:t>	</a:t>
            </a:r>
            <a:endParaRPr sz="2200" i="0" u="none" strike="noStrike" cap="none">
              <a:solidFill>
                <a:schemeClr val="dk1"/>
              </a:solidFill>
              <a:latin typeface="Calibri"/>
              <a:ea typeface="Calibri"/>
              <a:cs typeface="Calibri"/>
              <a:sym typeface="Calibri"/>
            </a:endParaRPr>
          </a:p>
          <a:p>
            <a:pPr marL="457200" marR="0" lvl="0" indent="-368300" algn="l" rtl="0">
              <a:lnSpc>
                <a:spcPct val="100000"/>
              </a:lnSpc>
              <a:spcBef>
                <a:spcPts val="600"/>
              </a:spcBef>
              <a:spcAft>
                <a:spcPts val="0"/>
              </a:spcAft>
              <a:buClr>
                <a:srgbClr val="EC7320"/>
              </a:buClr>
              <a:buSzPts val="2200"/>
              <a:buFont typeface="Calibri"/>
              <a:buChar char="❖"/>
            </a:pPr>
            <a:r>
              <a:rPr lang="es-ES" sz="2200" i="0" u="none" strike="noStrike" cap="none">
                <a:solidFill>
                  <a:schemeClr val="dk1"/>
                </a:solidFill>
                <a:latin typeface="Calibri"/>
                <a:ea typeface="Calibri"/>
                <a:cs typeface="Calibri"/>
                <a:sym typeface="Calibri"/>
              </a:rPr>
              <a:t>Diverse modalità per il coinvolg (WHY) 			Maggior interesse e diverse possibilità di interazione </a:t>
            </a:r>
            <a:r>
              <a:rPr lang="es-ES" sz="2200">
                <a:solidFill>
                  <a:srgbClr val="F5F5F5"/>
                </a:solidFill>
                <a:latin typeface="Calibri"/>
                <a:ea typeface="Calibri"/>
                <a:cs typeface="Calibri"/>
                <a:sym typeface="Calibri"/>
              </a:rPr>
              <a:t>…………………………………………………………………………..</a:t>
            </a:r>
            <a:r>
              <a:rPr lang="es-ES" sz="2200" i="0" u="none" strike="noStrike" cap="none">
                <a:solidFill>
                  <a:schemeClr val="dk1"/>
                </a:solidFill>
                <a:latin typeface="Calibri"/>
                <a:ea typeface="Calibri"/>
                <a:cs typeface="Calibri"/>
                <a:sym typeface="Calibri"/>
              </a:rPr>
              <a:t>con</a:t>
            </a:r>
            <a:r>
              <a:rPr lang="es-ES" sz="2200">
                <a:solidFill>
                  <a:schemeClr val="dk1"/>
                </a:solidFill>
                <a:latin typeface="Calibri"/>
                <a:ea typeface="Calibri"/>
                <a:cs typeface="Calibri"/>
                <a:sym typeface="Calibri"/>
              </a:rPr>
              <a:t>l</a:t>
            </a:r>
            <a:r>
              <a:rPr lang="es-ES" sz="2200" i="0" u="none" strike="noStrike" cap="none">
                <a:solidFill>
                  <a:schemeClr val="dk1"/>
                </a:solidFill>
                <a:latin typeface="Calibri"/>
                <a:ea typeface="Calibri"/>
                <a:cs typeface="Calibri"/>
                <a:sym typeface="Calibri"/>
              </a:rPr>
              <a:t>’argomento</a:t>
            </a:r>
            <a:endParaRPr sz="2200">
              <a:latin typeface="Calibri"/>
              <a:ea typeface="Calibri"/>
              <a:cs typeface="Calibri"/>
              <a:sym typeface="Calibri"/>
            </a:endParaRPr>
          </a:p>
          <a:p>
            <a:pPr marL="457200" marR="0" lvl="0" indent="-368300" algn="just" rtl="0">
              <a:lnSpc>
                <a:spcPct val="100000"/>
              </a:lnSpc>
              <a:spcBef>
                <a:spcPts val="0"/>
              </a:spcBef>
              <a:spcAft>
                <a:spcPts val="0"/>
              </a:spcAft>
              <a:buClr>
                <a:srgbClr val="EC7320"/>
              </a:buClr>
              <a:buSzPts val="2200"/>
              <a:buFont typeface="Calibri"/>
              <a:buChar char="❖"/>
            </a:pPr>
            <a:r>
              <a:rPr lang="es-ES" sz="2200" i="0" u="none" strike="noStrike" cap="none">
                <a:solidFill>
                  <a:schemeClr val="dk1"/>
                </a:solidFill>
                <a:latin typeface="Calibri"/>
                <a:ea typeface="Calibri"/>
                <a:cs typeface="Calibri"/>
                <a:sym typeface="Calibri"/>
              </a:rPr>
              <a:t>Molteplici mezzi di rappresentazione (WHAT)                       Diversi modi per ricevere l’informazione</a:t>
            </a:r>
            <a:endParaRPr sz="2200">
              <a:latin typeface="Calibri"/>
              <a:ea typeface="Calibri"/>
              <a:cs typeface="Calibri"/>
              <a:sym typeface="Calibri"/>
            </a:endParaRPr>
          </a:p>
          <a:p>
            <a:pPr marL="457200" marR="0" lvl="0" indent="-228600" algn="just" rtl="0">
              <a:lnSpc>
                <a:spcPct val="100000"/>
              </a:lnSpc>
              <a:spcBef>
                <a:spcPts val="0"/>
              </a:spcBef>
              <a:spcAft>
                <a:spcPts val="0"/>
              </a:spcAft>
              <a:buClr>
                <a:srgbClr val="EC7320"/>
              </a:buClr>
              <a:buSzPts val="1600"/>
              <a:buFont typeface="Helvetica Neue"/>
              <a:buNone/>
            </a:pPr>
            <a:endParaRPr sz="2200" i="0" u="none" strike="noStrike" cap="none">
              <a:solidFill>
                <a:schemeClr val="dk1"/>
              </a:solidFill>
              <a:latin typeface="Calibri"/>
              <a:ea typeface="Calibri"/>
              <a:cs typeface="Calibri"/>
              <a:sym typeface="Calibri"/>
            </a:endParaRPr>
          </a:p>
          <a:p>
            <a:pPr marL="457200" marR="0" lvl="0" indent="-368300" algn="l" rtl="0">
              <a:lnSpc>
                <a:spcPct val="100000"/>
              </a:lnSpc>
              <a:spcBef>
                <a:spcPts val="0"/>
              </a:spcBef>
              <a:spcAft>
                <a:spcPts val="0"/>
              </a:spcAft>
              <a:buClr>
                <a:srgbClr val="EC7320"/>
              </a:buClr>
              <a:buSzPts val="2200"/>
              <a:buFont typeface="Calibri"/>
              <a:buChar char="❖"/>
            </a:pPr>
            <a:r>
              <a:rPr lang="es-ES" sz="2200" i="0" u="none" strike="noStrike" cap="none">
                <a:solidFill>
                  <a:schemeClr val="dk1"/>
                </a:solidFill>
                <a:latin typeface="Calibri"/>
                <a:ea typeface="Calibri"/>
                <a:cs typeface="Calibri"/>
                <a:sym typeface="Calibri"/>
              </a:rPr>
              <a:t>Molteplici mezzi di azione ed espressione (HOW)   </a:t>
            </a:r>
            <a:r>
              <a:rPr lang="es-ES" sz="2200">
                <a:solidFill>
                  <a:schemeClr val="dk1"/>
                </a:solidFill>
                <a:latin typeface="Calibri"/>
                <a:ea typeface="Calibri"/>
                <a:cs typeface="Calibri"/>
                <a:sym typeface="Calibri"/>
              </a:rPr>
              <a:t>			</a:t>
            </a:r>
            <a:r>
              <a:rPr lang="es-ES" sz="2200" i="0" u="none" strike="noStrike" cap="none">
                <a:solidFill>
                  <a:schemeClr val="dk1"/>
                </a:solidFill>
                <a:latin typeface="Calibri"/>
                <a:ea typeface="Calibri"/>
                <a:cs typeface="Calibri"/>
                <a:sym typeface="Calibri"/>
              </a:rPr>
              <a:t>Diverse modalità di condividere le loro         </a:t>
            </a:r>
            <a:r>
              <a:rPr lang="es-ES" sz="2200">
                <a:solidFill>
                  <a:srgbClr val="F5F5F5"/>
                </a:solidFill>
                <a:latin typeface="Calibri"/>
                <a:ea typeface="Calibri"/>
                <a:cs typeface="Calibri"/>
                <a:sym typeface="Calibri"/>
              </a:rPr>
              <a:t>……………………………………………………………………………………………..</a:t>
            </a:r>
            <a:r>
              <a:rPr lang="es-ES" sz="2200" i="0" u="none" strike="noStrike" cap="none">
                <a:solidFill>
                  <a:schemeClr val="dk1"/>
                </a:solidFill>
                <a:latin typeface="Calibri"/>
                <a:ea typeface="Calibri"/>
                <a:cs typeface="Calibri"/>
                <a:sym typeface="Calibri"/>
              </a:rPr>
              <a:t>idee ed esprimere sè stessi</a:t>
            </a:r>
            <a:endParaRPr sz="220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sz="220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endParaRPr sz="220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2200" i="0" u="none" strike="noStrike" cap="none">
              <a:solidFill>
                <a:schemeClr val="dk1"/>
              </a:solidFill>
              <a:latin typeface="Calibri"/>
              <a:ea typeface="Calibri"/>
              <a:cs typeface="Calibri"/>
              <a:sym typeface="Calibri"/>
            </a:endParaRPr>
          </a:p>
        </p:txBody>
      </p:sp>
      <p:sp>
        <p:nvSpPr>
          <p:cNvPr id="126" name="Google Shape;126;g11085746b30_0_70"/>
          <p:cNvSpPr/>
          <p:nvPr/>
        </p:nvSpPr>
        <p:spPr>
          <a:xfrm>
            <a:off x="4974125" y="2875325"/>
            <a:ext cx="942000" cy="3117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g11085746b30_0_70"/>
          <p:cNvSpPr/>
          <p:nvPr/>
        </p:nvSpPr>
        <p:spPr>
          <a:xfrm>
            <a:off x="5816900" y="3594250"/>
            <a:ext cx="1062900" cy="3117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g11085746b30_0_70"/>
          <p:cNvSpPr/>
          <p:nvPr/>
        </p:nvSpPr>
        <p:spPr>
          <a:xfrm>
            <a:off x="6246553" y="4247075"/>
            <a:ext cx="1062900" cy="3117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9" name="Google Shape;129;g11085746b30_0_70"/>
          <p:cNvPicPr preferRelativeResize="0"/>
          <p:nvPr/>
        </p:nvPicPr>
        <p:blipFill rotWithShape="1">
          <a:blip r:embed="rId3">
            <a:alphaModFix/>
          </a:blip>
          <a:srcRect l="26846" t="28902" r="28649" b="17848"/>
          <a:stretch/>
        </p:blipFill>
        <p:spPr>
          <a:xfrm>
            <a:off x="968631" y="4930909"/>
            <a:ext cx="1964853" cy="118820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11085746b30_0_76"/>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1000"/>
              </a:spcBef>
              <a:spcAft>
                <a:spcPts val="0"/>
              </a:spcAft>
              <a:buClr>
                <a:schemeClr val="dk1"/>
              </a:buClr>
              <a:buSzPts val="1100"/>
              <a:buFont typeface="Arial"/>
              <a:buNone/>
            </a:pPr>
            <a:r>
              <a:rPr lang="es-ES"/>
              <a:t>Il Curriculum InCrea+</a:t>
            </a:r>
            <a:endParaRPr/>
          </a:p>
          <a:p>
            <a:pPr marL="0" lvl="0" indent="0" algn="r" rtl="0">
              <a:lnSpc>
                <a:spcPct val="90000"/>
              </a:lnSpc>
              <a:spcBef>
                <a:spcPts val="1000"/>
              </a:spcBef>
              <a:spcAft>
                <a:spcPts val="0"/>
              </a:spcAft>
              <a:buSzPts val="5400"/>
              <a:buNone/>
            </a:pPr>
            <a:endParaRPr sz="2000">
              <a:solidFill>
                <a:srgbClr val="00AEEF"/>
              </a:solidFill>
            </a:endParaRPr>
          </a:p>
        </p:txBody>
      </p:sp>
      <p:graphicFrame>
        <p:nvGraphicFramePr>
          <p:cNvPr id="136" name="Google Shape;136;g11085746b30_0_76"/>
          <p:cNvGraphicFramePr/>
          <p:nvPr/>
        </p:nvGraphicFramePr>
        <p:xfrm>
          <a:off x="549600" y="1308125"/>
          <a:ext cx="11544300" cy="5643850"/>
        </p:xfrm>
        <a:graphic>
          <a:graphicData uri="http://schemas.openxmlformats.org/drawingml/2006/table">
            <a:tbl>
              <a:tblPr>
                <a:noFill/>
                <a:tableStyleId>{AEC54C90-0A3D-4583-BE58-7C583F6C6C04}</a:tableStyleId>
              </a:tblPr>
              <a:tblGrid>
                <a:gridCol w="3829900">
                  <a:extLst>
                    <a:ext uri="{9D8B030D-6E8A-4147-A177-3AD203B41FA5}">
                      <a16:colId xmlns:a16="http://schemas.microsoft.com/office/drawing/2014/main" val="20000"/>
                    </a:ext>
                  </a:extLst>
                </a:gridCol>
                <a:gridCol w="941325">
                  <a:extLst>
                    <a:ext uri="{9D8B030D-6E8A-4147-A177-3AD203B41FA5}">
                      <a16:colId xmlns:a16="http://schemas.microsoft.com/office/drawing/2014/main" val="20001"/>
                    </a:ext>
                  </a:extLst>
                </a:gridCol>
                <a:gridCol w="6773075">
                  <a:extLst>
                    <a:ext uri="{9D8B030D-6E8A-4147-A177-3AD203B41FA5}">
                      <a16:colId xmlns:a16="http://schemas.microsoft.com/office/drawing/2014/main" val="20002"/>
                    </a:ext>
                  </a:extLst>
                </a:gridCol>
              </a:tblGrid>
              <a:tr h="5081450">
                <a:tc>
                  <a:txBody>
                    <a:bodyPr/>
                    <a:lstStyle/>
                    <a:p>
                      <a:pPr marL="0" marR="0" lvl="0" indent="0" algn="just" rtl="0">
                        <a:lnSpc>
                          <a:spcPct val="100000"/>
                        </a:lnSpc>
                        <a:spcBef>
                          <a:spcPts val="0"/>
                        </a:spcBef>
                        <a:spcAft>
                          <a:spcPts val="0"/>
                        </a:spcAft>
                        <a:buClr>
                          <a:schemeClr val="dk1"/>
                        </a:buClr>
                        <a:buSzPts val="1100"/>
                        <a:buFont typeface="Arial"/>
                        <a:buNone/>
                      </a:pPr>
                      <a:r>
                        <a:rPr lang="es-ES" sz="1800" b="1" i="0" u="none" strike="noStrike" cap="none">
                          <a:solidFill>
                            <a:srgbClr val="EC7320"/>
                          </a:solidFill>
                          <a:latin typeface="Calibri"/>
                          <a:ea typeface="Calibri"/>
                          <a:cs typeface="Calibri"/>
                          <a:sym typeface="Calibri"/>
                        </a:rPr>
                        <a:t>Struttura</a:t>
                      </a:r>
                      <a:endParaRPr sz="1800">
                        <a:latin typeface="Calibri"/>
                        <a:ea typeface="Calibri"/>
                        <a:cs typeface="Calibri"/>
                        <a:sym typeface="Calibri"/>
                      </a:endParaRPr>
                    </a:p>
                    <a:p>
                      <a:pPr marL="0" marR="0" lvl="0" indent="0" algn="just" rtl="0">
                        <a:lnSpc>
                          <a:spcPct val="100000"/>
                        </a:lnSpc>
                        <a:spcBef>
                          <a:spcPts val="1000"/>
                        </a:spcBef>
                        <a:spcAft>
                          <a:spcPts val="0"/>
                        </a:spcAft>
                        <a:buClr>
                          <a:schemeClr val="dk1"/>
                        </a:buClr>
                        <a:buSzPts val="1100"/>
                        <a:buFont typeface="Arial"/>
                        <a:buNone/>
                      </a:pPr>
                      <a:r>
                        <a:rPr lang="es-ES" sz="1700" u="none" strike="noStrike" cap="none">
                          <a:latin typeface="Calibri"/>
                          <a:ea typeface="Calibri"/>
                          <a:cs typeface="Calibri"/>
                          <a:sym typeface="Calibri"/>
                        </a:rPr>
                        <a:t>Sono state sviluppate attività incentrate sulle sfide all'inclusione. Sotto ogni sfida all'inclusione c'è una serie di attività implementate attraverso uno dei 4 principali tipi di espressione artistica che si basa su una competenza rilevante del 21° secolo. L'UDL è il principio guida per tutte le attività del curriculum.</a:t>
                      </a:r>
                      <a:endParaRPr sz="1700" u="none" strike="noStrike" cap="none">
                        <a:latin typeface="Calibri"/>
                        <a:ea typeface="Calibri"/>
                        <a:cs typeface="Calibri"/>
                        <a:sym typeface="Calibri"/>
                      </a:endParaRPr>
                    </a:p>
                    <a:p>
                      <a:pPr marL="0" marR="0" lvl="0" indent="0" algn="just" rtl="0">
                        <a:lnSpc>
                          <a:spcPct val="100000"/>
                        </a:lnSpc>
                        <a:spcBef>
                          <a:spcPts val="1000"/>
                        </a:spcBef>
                        <a:spcAft>
                          <a:spcPts val="0"/>
                        </a:spcAft>
                        <a:buClr>
                          <a:schemeClr val="dk1"/>
                        </a:buClr>
                        <a:buSzPts val="1100"/>
                        <a:buFont typeface="Arial"/>
                        <a:buNone/>
                      </a:pPr>
                      <a:endParaRPr sz="1700">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r>
                        <a:rPr lang="es-ES" sz="1800" b="1">
                          <a:solidFill>
                            <a:srgbClr val="EC7320"/>
                          </a:solidFill>
                          <a:latin typeface="Calibri"/>
                          <a:ea typeface="Calibri"/>
                          <a:cs typeface="Calibri"/>
                          <a:sym typeface="Calibri"/>
                        </a:rPr>
                        <a:t>Buone Pratiche</a:t>
                      </a:r>
                      <a:endParaRPr sz="1800" b="1">
                        <a:solidFill>
                          <a:srgbClr val="EC7320"/>
                        </a:solidFill>
                        <a:latin typeface="Calibri"/>
                        <a:ea typeface="Calibri"/>
                        <a:cs typeface="Calibri"/>
                        <a:sym typeface="Calibri"/>
                      </a:endParaRPr>
                    </a:p>
                    <a:p>
                      <a:pPr marL="0" lvl="0" indent="0" algn="just" rtl="0">
                        <a:spcBef>
                          <a:spcPts val="1000"/>
                        </a:spcBef>
                        <a:spcAft>
                          <a:spcPts val="0"/>
                        </a:spcAft>
                        <a:buClr>
                          <a:schemeClr val="dk1"/>
                        </a:buClr>
                        <a:buSzPts val="1100"/>
                        <a:buFont typeface="Arial"/>
                        <a:buNone/>
                      </a:pPr>
                      <a:r>
                        <a:rPr lang="es-ES" sz="1700">
                          <a:solidFill>
                            <a:schemeClr val="dk1"/>
                          </a:solidFill>
                          <a:latin typeface="Calibri"/>
                          <a:ea typeface="Calibri"/>
                          <a:cs typeface="Calibri"/>
                          <a:sym typeface="Calibri"/>
                        </a:rPr>
                        <a:t>Nello sviluppo del curriculum, prendiamo in considerazione le buone pratiche esistenti in tutta Europa. Scegliamo anche quelle che corrispondono alle basi e agli obiettivi del progetto INCREA+ o le manipoliamo per farli corrispondere ai criteri.</a:t>
                      </a:r>
                      <a:endParaRPr sz="1700">
                        <a:solidFill>
                          <a:schemeClr val="dk1"/>
                        </a:solidFill>
                        <a:latin typeface="Calibri"/>
                        <a:ea typeface="Calibri"/>
                        <a:cs typeface="Calibri"/>
                        <a:sym typeface="Calibri"/>
                      </a:endParaRPr>
                    </a:p>
                    <a:p>
                      <a:pPr marL="0" marR="0" lvl="0" indent="0" algn="just" rtl="0">
                        <a:lnSpc>
                          <a:spcPct val="100000"/>
                        </a:lnSpc>
                        <a:spcBef>
                          <a:spcPts val="1000"/>
                        </a:spcBef>
                        <a:spcAft>
                          <a:spcPts val="0"/>
                        </a:spcAft>
                        <a:buClr>
                          <a:schemeClr val="dk1"/>
                        </a:buClr>
                        <a:buSzPts val="1100"/>
                        <a:buFont typeface="Arial"/>
                        <a:buNone/>
                      </a:pPr>
                      <a:endParaRPr sz="1700">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just" rtl="0">
                        <a:lnSpc>
                          <a:spcPct val="100000"/>
                        </a:lnSpc>
                        <a:spcBef>
                          <a:spcPts val="1000"/>
                        </a:spcBef>
                        <a:spcAft>
                          <a:spcPts val="0"/>
                        </a:spcAft>
                        <a:buClr>
                          <a:schemeClr val="dk1"/>
                        </a:buClr>
                        <a:buSzPts val="1100"/>
                        <a:buFont typeface="Arial"/>
                        <a:buNone/>
                      </a:pPr>
                      <a:endParaRPr sz="1700" u="none" strike="noStrike" cap="none">
                        <a:solidFill>
                          <a:schemeClr val="dk1"/>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1100"/>
                        <a:buFont typeface="Arial"/>
                        <a:buNone/>
                      </a:pPr>
                      <a:r>
                        <a:rPr lang="es-ES" sz="1800" b="1" u="none" strike="noStrike" cap="none">
                          <a:solidFill>
                            <a:srgbClr val="EC7320"/>
                          </a:solidFill>
                          <a:latin typeface="Calibri"/>
                          <a:ea typeface="Calibri"/>
                          <a:cs typeface="Calibri"/>
                          <a:sym typeface="Calibri"/>
                        </a:rPr>
                        <a:t>Indici di Apprendimento</a:t>
                      </a:r>
                      <a:endParaRPr sz="1800" u="none" strike="noStrike" cap="none">
                        <a:solidFill>
                          <a:schemeClr val="dk1"/>
                        </a:solidFill>
                        <a:latin typeface="Calibri"/>
                        <a:ea typeface="Calibri"/>
                        <a:cs typeface="Calibri"/>
                        <a:sym typeface="Calibri"/>
                      </a:endParaRPr>
                    </a:p>
                    <a:p>
                      <a:pPr marL="146050" marR="0" lvl="0" indent="0" algn="just" rtl="0">
                        <a:lnSpc>
                          <a:spcPct val="100000"/>
                        </a:lnSpc>
                        <a:spcBef>
                          <a:spcPts val="600"/>
                        </a:spcBef>
                        <a:spcAft>
                          <a:spcPts val="0"/>
                        </a:spcAft>
                        <a:buClr>
                          <a:schemeClr val="dk1"/>
                        </a:buClr>
                        <a:buSzPts val="1300"/>
                        <a:buFont typeface="Helvetica Neue"/>
                        <a:buNone/>
                      </a:pPr>
                      <a:r>
                        <a:rPr lang="es-ES" sz="1700" b="1" u="none" strike="noStrike" cap="none">
                          <a:solidFill>
                            <a:schemeClr val="dk1"/>
                          </a:solidFill>
                          <a:latin typeface="Calibri"/>
                          <a:ea typeface="Calibri"/>
                          <a:cs typeface="Calibri"/>
                          <a:sym typeface="Calibri"/>
                        </a:rPr>
                        <a:t>Benefici a breve termine:</a:t>
                      </a:r>
                      <a:endParaRPr sz="1800">
                        <a:latin typeface="Calibri"/>
                        <a:ea typeface="Calibri"/>
                        <a:cs typeface="Calibri"/>
                        <a:sym typeface="Calibri"/>
                      </a:endParaRPr>
                    </a:p>
                    <a:p>
                      <a:pPr marL="457200" marR="0" lvl="0" indent="-336550" algn="just" rtl="0">
                        <a:lnSpc>
                          <a:spcPct val="100000"/>
                        </a:lnSpc>
                        <a:spcBef>
                          <a:spcPts val="0"/>
                        </a:spcBef>
                        <a:spcAft>
                          <a:spcPts val="0"/>
                        </a:spcAft>
                        <a:buClr>
                          <a:schemeClr val="dk1"/>
                        </a:buClr>
                        <a:buSzPts val="1700"/>
                        <a:buFont typeface="Calibri"/>
                        <a:buChar char="●"/>
                      </a:pPr>
                      <a:r>
                        <a:rPr lang="es-ES" sz="1700" i="0" u="none" strike="noStrike" cap="none">
                          <a:solidFill>
                            <a:schemeClr val="dk1"/>
                          </a:solidFill>
                          <a:latin typeface="Calibri"/>
                          <a:ea typeface="Calibri"/>
                          <a:cs typeface="Calibri"/>
                          <a:sym typeface="Calibri"/>
                        </a:rPr>
                        <a:t>Sviluppo delle competenze del 21° secolo negli studenti e studentesse</a:t>
                      </a:r>
                      <a:endParaRPr sz="1800">
                        <a:latin typeface="Calibri"/>
                        <a:ea typeface="Calibri"/>
                        <a:cs typeface="Calibri"/>
                        <a:sym typeface="Calibri"/>
                      </a:endParaRPr>
                    </a:p>
                    <a:p>
                      <a:pPr marL="457200" marR="0" lvl="0" indent="-336550" algn="just" rtl="0">
                        <a:lnSpc>
                          <a:spcPct val="100000"/>
                        </a:lnSpc>
                        <a:spcBef>
                          <a:spcPts val="0"/>
                        </a:spcBef>
                        <a:spcAft>
                          <a:spcPts val="0"/>
                        </a:spcAft>
                        <a:buClr>
                          <a:schemeClr val="dk1"/>
                        </a:buClr>
                        <a:buSzPts val="1700"/>
                        <a:buFont typeface="Calibri"/>
                        <a:buChar char="●"/>
                      </a:pPr>
                      <a:r>
                        <a:rPr lang="es-ES" sz="1700" i="0" u="none" strike="noStrike" cap="none">
                          <a:solidFill>
                            <a:schemeClr val="dk1"/>
                          </a:solidFill>
                          <a:latin typeface="Calibri"/>
                          <a:ea typeface="Calibri"/>
                          <a:cs typeface="Calibri"/>
                          <a:sym typeface="Calibri"/>
                        </a:rPr>
                        <a:t>Maggiore inclusione degli studenti svantaggiati nelle scuole dei partecipanti</a:t>
                      </a:r>
                      <a:endParaRPr sz="1800">
                        <a:latin typeface="Calibri"/>
                        <a:ea typeface="Calibri"/>
                        <a:cs typeface="Calibri"/>
                        <a:sym typeface="Calibri"/>
                      </a:endParaRPr>
                    </a:p>
                    <a:p>
                      <a:pPr marL="457200" marR="0" lvl="0" indent="-336550" algn="just" rtl="0">
                        <a:lnSpc>
                          <a:spcPct val="100000"/>
                        </a:lnSpc>
                        <a:spcBef>
                          <a:spcPts val="0"/>
                        </a:spcBef>
                        <a:spcAft>
                          <a:spcPts val="0"/>
                        </a:spcAft>
                        <a:buClr>
                          <a:schemeClr val="dk1"/>
                        </a:buClr>
                        <a:buSzPts val="1700"/>
                        <a:buFont typeface="Calibri"/>
                        <a:buChar char="●"/>
                      </a:pPr>
                      <a:r>
                        <a:rPr lang="es-ES" sz="1700" i="0" u="none" strike="noStrike" cap="none">
                          <a:solidFill>
                            <a:schemeClr val="dk1"/>
                          </a:solidFill>
                          <a:latin typeface="Calibri"/>
                          <a:ea typeface="Calibri"/>
                          <a:cs typeface="Calibri"/>
                          <a:sym typeface="Calibri"/>
                        </a:rPr>
                        <a:t>Istituzione di insegnanti e professionisti del </a:t>
                      </a:r>
                      <a:r>
                        <a:rPr lang="es-ES" sz="1700">
                          <a:solidFill>
                            <a:srgbClr val="FF0000"/>
                          </a:solidFill>
                          <a:latin typeface="Calibri"/>
                          <a:ea typeface="Calibri"/>
                          <a:cs typeface="Calibri"/>
                          <a:sym typeface="Calibri"/>
                        </a:rPr>
                        <a:t>SCC</a:t>
                      </a:r>
                      <a:r>
                        <a:rPr lang="es-ES" sz="1700" i="0" u="none" strike="noStrike" cap="none">
                          <a:solidFill>
                            <a:schemeClr val="dk1"/>
                          </a:solidFill>
                          <a:latin typeface="Calibri"/>
                          <a:ea typeface="Calibri"/>
                          <a:cs typeface="Calibri"/>
                          <a:sym typeface="Calibri"/>
                        </a:rPr>
                        <a:t> formati in pratiche artistiche inclusive</a:t>
                      </a:r>
                      <a:endParaRPr sz="1800">
                        <a:latin typeface="Calibri"/>
                        <a:ea typeface="Calibri"/>
                        <a:cs typeface="Calibri"/>
                        <a:sym typeface="Calibri"/>
                      </a:endParaRPr>
                    </a:p>
                    <a:p>
                      <a:pPr marL="457200" marR="0" lvl="0" indent="-336550" algn="just" rtl="0">
                        <a:lnSpc>
                          <a:spcPct val="100000"/>
                        </a:lnSpc>
                        <a:spcBef>
                          <a:spcPts val="0"/>
                        </a:spcBef>
                        <a:spcAft>
                          <a:spcPts val="0"/>
                        </a:spcAft>
                        <a:buClr>
                          <a:schemeClr val="dk1"/>
                        </a:buClr>
                        <a:buSzPts val="1700"/>
                        <a:buFont typeface="Calibri"/>
                        <a:buChar char="●"/>
                      </a:pPr>
                      <a:r>
                        <a:rPr lang="es-ES" sz="1700" i="0" u="none" strike="noStrike" cap="none">
                          <a:solidFill>
                            <a:schemeClr val="dk1"/>
                          </a:solidFill>
                          <a:latin typeface="Calibri"/>
                          <a:ea typeface="Calibri"/>
                          <a:cs typeface="Calibri"/>
                          <a:sym typeface="Calibri"/>
                        </a:rPr>
                        <a:t>Promozione della creatività, la cultura, la multiculturalità e il benessere attraverso strumenti didattici, materiali e risorse educative.</a:t>
                      </a:r>
                      <a:endParaRPr sz="1800">
                        <a:latin typeface="Calibri"/>
                        <a:ea typeface="Calibri"/>
                        <a:cs typeface="Calibri"/>
                        <a:sym typeface="Calibri"/>
                      </a:endParaRPr>
                    </a:p>
                    <a:p>
                      <a:pPr marL="146050" marR="0" lvl="0" indent="0" algn="just" rtl="0">
                        <a:lnSpc>
                          <a:spcPct val="100000"/>
                        </a:lnSpc>
                        <a:spcBef>
                          <a:spcPts val="600"/>
                        </a:spcBef>
                        <a:spcAft>
                          <a:spcPts val="0"/>
                        </a:spcAft>
                        <a:buClr>
                          <a:schemeClr val="dk1"/>
                        </a:buClr>
                        <a:buSzPts val="1300"/>
                        <a:buFont typeface="Helvetica Neue"/>
                        <a:buNone/>
                      </a:pPr>
                      <a:r>
                        <a:rPr lang="es-ES" sz="1700" b="1" u="none" strike="noStrike" cap="none">
                          <a:solidFill>
                            <a:schemeClr val="dk1"/>
                          </a:solidFill>
                          <a:latin typeface="Calibri"/>
                          <a:ea typeface="Calibri"/>
                          <a:cs typeface="Calibri"/>
                          <a:sym typeface="Calibri"/>
                        </a:rPr>
                        <a:t>Benefici a lungo termine:</a:t>
                      </a:r>
                      <a:endParaRPr sz="1700" u="none" strike="noStrike" cap="none">
                        <a:solidFill>
                          <a:schemeClr val="dk1"/>
                        </a:solidFill>
                        <a:latin typeface="Calibri"/>
                        <a:ea typeface="Calibri"/>
                        <a:cs typeface="Calibri"/>
                        <a:sym typeface="Calibri"/>
                      </a:endParaRPr>
                    </a:p>
                    <a:p>
                      <a:pPr marL="457200" marR="0" lvl="0" indent="-336550" algn="just" rtl="0">
                        <a:lnSpc>
                          <a:spcPct val="100000"/>
                        </a:lnSpc>
                        <a:spcBef>
                          <a:spcPts val="0"/>
                        </a:spcBef>
                        <a:spcAft>
                          <a:spcPts val="0"/>
                        </a:spcAft>
                        <a:buClr>
                          <a:schemeClr val="dk1"/>
                        </a:buClr>
                        <a:buSzPts val="1700"/>
                        <a:buFont typeface="Calibri"/>
                        <a:buChar char="●"/>
                      </a:pPr>
                      <a:r>
                        <a:rPr lang="es-ES" sz="1700" u="none" strike="noStrike" cap="none">
                          <a:solidFill>
                            <a:schemeClr val="dk1"/>
                          </a:solidFill>
                          <a:latin typeface="Calibri"/>
                          <a:ea typeface="Calibri"/>
                          <a:cs typeface="Calibri"/>
                          <a:sym typeface="Calibri"/>
                        </a:rPr>
                        <a:t>Diffusione delle pratiche di educazione artistica a livello europeo.</a:t>
                      </a:r>
                      <a:endParaRPr sz="1800">
                        <a:latin typeface="Calibri"/>
                        <a:ea typeface="Calibri"/>
                        <a:cs typeface="Calibri"/>
                        <a:sym typeface="Calibri"/>
                      </a:endParaRPr>
                    </a:p>
                    <a:p>
                      <a:pPr marL="457200" marR="0" lvl="0" indent="-336550" algn="just" rtl="0">
                        <a:lnSpc>
                          <a:spcPct val="100000"/>
                        </a:lnSpc>
                        <a:spcBef>
                          <a:spcPts val="0"/>
                        </a:spcBef>
                        <a:spcAft>
                          <a:spcPts val="0"/>
                        </a:spcAft>
                        <a:buClr>
                          <a:schemeClr val="dk1"/>
                        </a:buClr>
                        <a:buSzPts val="1700"/>
                        <a:buFont typeface="Calibri"/>
                        <a:buChar char="●"/>
                      </a:pPr>
                      <a:r>
                        <a:rPr lang="es-ES" sz="1700" u="none" strike="noStrike" cap="none">
                          <a:solidFill>
                            <a:schemeClr val="dk1"/>
                          </a:solidFill>
                          <a:latin typeface="Calibri"/>
                          <a:ea typeface="Calibri"/>
                          <a:cs typeface="Calibri"/>
                          <a:sym typeface="Calibri"/>
                        </a:rPr>
                        <a:t>Miglioramento dell'ambiente di apprendimento e del rendimento scolastico di tutti gli studenti.</a:t>
                      </a:r>
                      <a:endParaRPr sz="1800">
                        <a:latin typeface="Calibri"/>
                        <a:ea typeface="Calibri"/>
                        <a:cs typeface="Calibri"/>
                        <a:sym typeface="Calibri"/>
                      </a:endParaRPr>
                    </a:p>
                    <a:p>
                      <a:pPr marL="457200" marR="0" lvl="0" indent="-336550" algn="just" rtl="0">
                        <a:lnSpc>
                          <a:spcPct val="100000"/>
                        </a:lnSpc>
                        <a:spcBef>
                          <a:spcPts val="0"/>
                        </a:spcBef>
                        <a:spcAft>
                          <a:spcPts val="0"/>
                        </a:spcAft>
                        <a:buClr>
                          <a:schemeClr val="dk1"/>
                        </a:buClr>
                        <a:buSzPts val="1700"/>
                        <a:buFont typeface="Calibri"/>
                        <a:buChar char="●"/>
                      </a:pPr>
                      <a:r>
                        <a:rPr lang="es-ES" sz="1700" u="none" strike="noStrike" cap="none">
                          <a:solidFill>
                            <a:schemeClr val="dk1"/>
                          </a:solidFill>
                          <a:latin typeface="Calibri"/>
                          <a:ea typeface="Calibri"/>
                          <a:cs typeface="Calibri"/>
                          <a:sym typeface="Calibri"/>
                        </a:rPr>
                        <a:t>Diminuzione del tasso di abbandoni dai gruppi in condizione di svantaggio.</a:t>
                      </a:r>
                      <a:endParaRPr sz="1800">
                        <a:latin typeface="Calibri"/>
                        <a:ea typeface="Calibri"/>
                        <a:cs typeface="Calibri"/>
                        <a:sym typeface="Calibri"/>
                      </a:endParaRPr>
                    </a:p>
                    <a:p>
                      <a:pPr marL="457200" marR="0" lvl="0" indent="-336550" algn="just" rtl="0">
                        <a:lnSpc>
                          <a:spcPct val="100000"/>
                        </a:lnSpc>
                        <a:spcBef>
                          <a:spcPts val="0"/>
                        </a:spcBef>
                        <a:spcAft>
                          <a:spcPts val="0"/>
                        </a:spcAft>
                        <a:buClr>
                          <a:schemeClr val="dk1"/>
                        </a:buClr>
                        <a:buSzPts val="1700"/>
                        <a:buFont typeface="Calibri"/>
                        <a:buChar char="●"/>
                      </a:pPr>
                      <a:r>
                        <a:rPr lang="es-ES" sz="1700" u="none" strike="noStrike" cap="none">
                          <a:solidFill>
                            <a:schemeClr val="dk1"/>
                          </a:solidFill>
                          <a:latin typeface="Calibri"/>
                          <a:ea typeface="Calibri"/>
                          <a:cs typeface="Calibri"/>
                          <a:sym typeface="Calibri"/>
                        </a:rPr>
                        <a:t>Maggiore collaborazione tra </a:t>
                      </a:r>
                      <a:r>
                        <a:rPr lang="es-ES" sz="1700">
                          <a:solidFill>
                            <a:srgbClr val="FF0000"/>
                          </a:solidFill>
                          <a:latin typeface="Calibri"/>
                          <a:ea typeface="Calibri"/>
                          <a:cs typeface="Calibri"/>
                          <a:sym typeface="Calibri"/>
                        </a:rPr>
                        <a:t>SCC</a:t>
                      </a:r>
                      <a:r>
                        <a:rPr lang="es-ES" sz="1700" u="none" strike="noStrike" cap="none">
                          <a:solidFill>
                            <a:schemeClr val="dk1"/>
                          </a:solidFill>
                          <a:latin typeface="Calibri"/>
                          <a:ea typeface="Calibri"/>
                          <a:cs typeface="Calibri"/>
                          <a:sym typeface="Calibri"/>
                        </a:rPr>
                        <a:t> e scuole.</a:t>
                      </a:r>
                      <a:endParaRPr sz="1700" u="none" strike="noStrike" cap="none">
                        <a:solidFill>
                          <a:schemeClr val="dk1"/>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1000"/>
                                        <p:tgtEl>
                                          <p:spTgt spid="1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fade">
                                      <p:cBhvr>
                                        <p:cTn id="12" dur="1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116def4ce1_0_27"/>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1000"/>
              </a:spcBef>
              <a:spcAft>
                <a:spcPts val="0"/>
              </a:spcAft>
              <a:buClr>
                <a:schemeClr val="dk1"/>
              </a:buClr>
              <a:buSzPts val="1100"/>
              <a:buFont typeface="Arial"/>
              <a:buNone/>
            </a:pPr>
            <a:r>
              <a:rPr lang="es-ES" sz="2000">
                <a:solidFill>
                  <a:srgbClr val="00AEEF"/>
                </a:solidFill>
              </a:rPr>
              <a:t>How to Ensure Inclusivity in your classroom</a:t>
            </a:r>
            <a:endParaRPr sz="2000">
              <a:solidFill>
                <a:srgbClr val="00AEEF"/>
              </a:solidFill>
            </a:endParaRPr>
          </a:p>
          <a:p>
            <a:pPr marL="0" lvl="0" indent="0" algn="r" rtl="0">
              <a:lnSpc>
                <a:spcPct val="90000"/>
              </a:lnSpc>
              <a:spcBef>
                <a:spcPts val="1000"/>
              </a:spcBef>
              <a:spcAft>
                <a:spcPts val="0"/>
              </a:spcAft>
              <a:buSzPts val="5400"/>
              <a:buNone/>
            </a:pPr>
            <a:r>
              <a:rPr lang="es-ES" sz="2000">
                <a:solidFill>
                  <a:schemeClr val="accent4"/>
                </a:solidFill>
              </a:rPr>
              <a:t>step 1 Assess</a:t>
            </a:r>
            <a:endParaRPr sz="2000">
              <a:solidFill>
                <a:schemeClr val="accent4"/>
              </a:solidFill>
            </a:endParaRPr>
          </a:p>
        </p:txBody>
      </p:sp>
      <p:sp>
        <p:nvSpPr>
          <p:cNvPr id="143" name="Google Shape;143;g1116def4ce1_0_27"/>
          <p:cNvSpPr txBox="1"/>
          <p:nvPr/>
        </p:nvSpPr>
        <p:spPr>
          <a:xfrm>
            <a:off x="709500" y="1588200"/>
            <a:ext cx="9288300" cy="3540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chemeClr val="dk1"/>
              </a:buClr>
              <a:buSzPts val="1100"/>
              <a:buFont typeface="Arial"/>
              <a:buNone/>
            </a:pPr>
            <a:endParaRPr sz="1100" b="1" i="0" u="none" strike="noStrike" cap="none">
              <a:solidFill>
                <a:schemeClr val="dk1"/>
              </a:solidFill>
              <a:latin typeface="Arial"/>
              <a:ea typeface="Arial"/>
              <a:cs typeface="Arial"/>
              <a:sym typeface="Arial"/>
            </a:endParaRPr>
          </a:p>
        </p:txBody>
      </p:sp>
      <p:sp>
        <p:nvSpPr>
          <p:cNvPr id="144" name="Google Shape;144;g1116def4ce1_0_27"/>
          <p:cNvSpPr txBox="1"/>
          <p:nvPr/>
        </p:nvSpPr>
        <p:spPr>
          <a:xfrm>
            <a:off x="607700" y="2222275"/>
            <a:ext cx="11298600" cy="3063000"/>
          </a:xfrm>
          <a:prstGeom prst="rect">
            <a:avLst/>
          </a:prstGeom>
          <a:noFill/>
          <a:ln>
            <a:noFill/>
          </a:ln>
        </p:spPr>
        <p:txBody>
          <a:bodyPr spcFirstLastPara="1" wrap="square" lIns="91425" tIns="91425" rIns="91425" bIns="91425" anchor="t" anchorCtr="0">
            <a:spAutoFit/>
          </a:bodyPr>
          <a:lstStyle/>
          <a:p>
            <a:pPr marL="0" marR="0" lvl="0" indent="0" algn="just" rtl="0">
              <a:lnSpc>
                <a:spcPct val="150000"/>
              </a:lnSpc>
              <a:spcBef>
                <a:spcPts val="0"/>
              </a:spcBef>
              <a:spcAft>
                <a:spcPts val="0"/>
              </a:spcAft>
              <a:buClr>
                <a:srgbClr val="000000"/>
              </a:buClr>
              <a:buSzPts val="1900"/>
              <a:buFont typeface="Arial"/>
              <a:buNone/>
            </a:pPr>
            <a:r>
              <a:rPr lang="es-ES" sz="2200" i="0" u="none" strike="noStrike" cap="none">
                <a:solidFill>
                  <a:schemeClr val="dk1"/>
                </a:solidFill>
                <a:latin typeface="Calibri"/>
                <a:ea typeface="Calibri"/>
                <a:cs typeface="Calibri"/>
                <a:sym typeface="Calibri"/>
              </a:rPr>
              <a:t>Per garantire la partecipazione attiva degli studenti alle attività, è importante conoscere:  </a:t>
            </a:r>
            <a:endParaRPr sz="2200">
              <a:latin typeface="Calibri"/>
              <a:ea typeface="Calibri"/>
              <a:cs typeface="Calibri"/>
              <a:sym typeface="Calibri"/>
            </a:endParaRPr>
          </a:p>
          <a:p>
            <a:pPr marL="342900" marR="0" lvl="0" indent="-361950" algn="just" rtl="0">
              <a:lnSpc>
                <a:spcPct val="150000"/>
              </a:lnSpc>
              <a:spcBef>
                <a:spcPts val="0"/>
              </a:spcBef>
              <a:spcAft>
                <a:spcPts val="0"/>
              </a:spcAft>
              <a:buClr>
                <a:srgbClr val="000000"/>
              </a:buClr>
              <a:buSzPts val="2200"/>
              <a:buFont typeface="Calibri"/>
              <a:buChar char="❖"/>
            </a:pPr>
            <a:r>
              <a:rPr lang="es-ES" sz="2200" i="0" u="none" strike="noStrike" cap="none">
                <a:solidFill>
                  <a:schemeClr val="dk1"/>
                </a:solidFill>
                <a:latin typeface="Calibri"/>
                <a:ea typeface="Calibri"/>
                <a:cs typeface="Calibri"/>
                <a:sym typeface="Calibri"/>
              </a:rPr>
              <a:t>punti di forza e vulnerabilità specifici dei membri del gruppo  </a:t>
            </a:r>
            <a:endParaRPr sz="2200">
              <a:latin typeface="Calibri"/>
              <a:ea typeface="Calibri"/>
              <a:cs typeface="Calibri"/>
              <a:sym typeface="Calibri"/>
            </a:endParaRPr>
          </a:p>
          <a:p>
            <a:pPr marL="342900" marR="0" lvl="0" indent="-361950" algn="just" rtl="0">
              <a:lnSpc>
                <a:spcPct val="150000"/>
              </a:lnSpc>
              <a:spcBef>
                <a:spcPts val="0"/>
              </a:spcBef>
              <a:spcAft>
                <a:spcPts val="0"/>
              </a:spcAft>
              <a:buClr>
                <a:srgbClr val="000000"/>
              </a:buClr>
              <a:buSzPts val="2200"/>
              <a:buFont typeface="Calibri"/>
              <a:buChar char="❖"/>
            </a:pPr>
            <a:r>
              <a:rPr lang="es-ES" sz="2200" i="0" u="none" strike="noStrike" cap="none">
                <a:solidFill>
                  <a:schemeClr val="dk1"/>
                </a:solidFill>
                <a:latin typeface="Calibri"/>
                <a:ea typeface="Calibri"/>
                <a:cs typeface="Calibri"/>
                <a:sym typeface="Calibri"/>
              </a:rPr>
              <a:t>le aspettative e le capacità legate all'età.</a:t>
            </a:r>
            <a:endParaRPr sz="220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500"/>
              <a:buFont typeface="Arial"/>
              <a:buNone/>
            </a:pPr>
            <a:endParaRPr sz="220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chemeClr val="dk1"/>
              </a:buClr>
              <a:buSzPts val="1100"/>
              <a:buFont typeface="Arial"/>
              <a:buNone/>
            </a:pPr>
            <a:endParaRPr sz="22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2200" i="0" u="none" strike="noStrike" cap="non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113134a0ab3_0_1"/>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1000"/>
              </a:spcBef>
              <a:spcAft>
                <a:spcPts val="0"/>
              </a:spcAft>
              <a:buClr>
                <a:schemeClr val="dk1"/>
              </a:buClr>
              <a:buSzPts val="1100"/>
              <a:buFont typeface="Arial"/>
              <a:buNone/>
            </a:pPr>
            <a:r>
              <a:rPr lang="es-ES" sz="2000">
                <a:solidFill>
                  <a:srgbClr val="00AEEF"/>
                </a:solidFill>
              </a:rPr>
              <a:t>How to Ensure Inclusivity in your classroom</a:t>
            </a:r>
            <a:endParaRPr sz="2000">
              <a:solidFill>
                <a:srgbClr val="00AEEF"/>
              </a:solidFill>
            </a:endParaRPr>
          </a:p>
        </p:txBody>
      </p:sp>
      <p:sp>
        <p:nvSpPr>
          <p:cNvPr id="151" name="Google Shape;151;g113134a0ab3_0_1"/>
          <p:cNvSpPr txBox="1"/>
          <p:nvPr/>
        </p:nvSpPr>
        <p:spPr>
          <a:xfrm>
            <a:off x="274850" y="1308125"/>
            <a:ext cx="10344300" cy="4863900"/>
          </a:xfrm>
          <a:prstGeom prst="rect">
            <a:avLst/>
          </a:prstGeom>
          <a:noFill/>
          <a:ln>
            <a:noFill/>
          </a:ln>
        </p:spPr>
        <p:txBody>
          <a:bodyPr spcFirstLastPara="1" wrap="square" lIns="91425" tIns="91425" rIns="91425" bIns="91425" anchor="t" anchorCtr="0">
            <a:spAutoFit/>
          </a:bodyPr>
          <a:lstStyle/>
          <a:p>
            <a:pPr marL="0" marR="0" lvl="0" indent="0" algn="just" rtl="0">
              <a:lnSpc>
                <a:spcPct val="150000"/>
              </a:lnSpc>
              <a:spcBef>
                <a:spcPts val="0"/>
              </a:spcBef>
              <a:spcAft>
                <a:spcPts val="0"/>
              </a:spcAft>
              <a:buClr>
                <a:schemeClr val="dk1"/>
              </a:buClr>
              <a:buSzPts val="1100"/>
              <a:buFont typeface="Arial"/>
              <a:buNone/>
            </a:pPr>
            <a:r>
              <a:rPr lang="es-ES" sz="1900" i="0" u="none" strike="noStrike" cap="none">
                <a:solidFill>
                  <a:schemeClr val="dk1"/>
                </a:solidFill>
                <a:latin typeface="Calibri"/>
                <a:ea typeface="Calibri"/>
                <a:cs typeface="Calibri"/>
                <a:sym typeface="Calibri"/>
              </a:rPr>
              <a:t>I principi che guidano i conduttori nel lavoro con classi o gruppi di studenti e studentesse, considerando che alcuni di loro sperimentano sfide, dovrebbero includere:</a:t>
            </a:r>
            <a:endParaRPr sz="190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chemeClr val="dk1"/>
              </a:buClr>
              <a:buSzPts val="1100"/>
              <a:buFont typeface="Arial"/>
              <a:buNone/>
            </a:pPr>
            <a:endParaRPr sz="1900">
              <a:solidFill>
                <a:schemeClr val="dk1"/>
              </a:solidFill>
              <a:latin typeface="Calibri"/>
              <a:ea typeface="Calibri"/>
              <a:cs typeface="Calibri"/>
              <a:sym typeface="Calibri"/>
            </a:endParaRPr>
          </a:p>
          <a:p>
            <a:pPr marL="342900" marR="0" lvl="0" indent="-361950" algn="just" rtl="0">
              <a:lnSpc>
                <a:spcPct val="150000"/>
              </a:lnSpc>
              <a:spcBef>
                <a:spcPts val="0"/>
              </a:spcBef>
              <a:spcAft>
                <a:spcPts val="0"/>
              </a:spcAft>
              <a:buClr>
                <a:schemeClr val="dk1"/>
              </a:buClr>
              <a:buSzPts val="1400"/>
              <a:buFont typeface="Calibri"/>
              <a:buAutoNum type="alphaLcPeriod"/>
            </a:pPr>
            <a:r>
              <a:rPr lang="es-ES" sz="1900" i="0" u="none" strike="noStrike" cap="none">
                <a:solidFill>
                  <a:schemeClr val="dk1"/>
                </a:solidFill>
                <a:latin typeface="Calibri"/>
                <a:ea typeface="Calibri"/>
                <a:cs typeface="Calibri"/>
                <a:sym typeface="Calibri"/>
              </a:rPr>
              <a:t>adottare un atteggiamento positivo e nutrire buone aspettative di apprendimento nei confronti di tutti i partecipanti</a:t>
            </a:r>
            <a:endParaRPr sz="1700">
              <a:latin typeface="Calibri"/>
              <a:ea typeface="Calibri"/>
              <a:cs typeface="Calibri"/>
              <a:sym typeface="Calibri"/>
            </a:endParaRPr>
          </a:p>
          <a:p>
            <a:pPr marL="342900" marR="0" lvl="0" indent="-361950" algn="just" rtl="0">
              <a:lnSpc>
                <a:spcPct val="150000"/>
              </a:lnSpc>
              <a:spcBef>
                <a:spcPts val="0"/>
              </a:spcBef>
              <a:spcAft>
                <a:spcPts val="0"/>
              </a:spcAft>
              <a:buClr>
                <a:schemeClr val="dk1"/>
              </a:buClr>
              <a:buSzPts val="1400"/>
              <a:buFont typeface="Calibri"/>
              <a:buAutoNum type="alphaLcPeriod"/>
            </a:pPr>
            <a:r>
              <a:rPr lang="es-ES" sz="1900" i="0" u="none" strike="noStrike" cap="none">
                <a:solidFill>
                  <a:schemeClr val="dk1"/>
                </a:solidFill>
                <a:latin typeface="Calibri"/>
                <a:ea typeface="Calibri"/>
                <a:cs typeface="Calibri"/>
                <a:sym typeface="Calibri"/>
              </a:rPr>
              <a:t>Promuovere le competenze comunicative</a:t>
            </a:r>
            <a:endParaRPr sz="1700">
              <a:latin typeface="Calibri"/>
              <a:ea typeface="Calibri"/>
              <a:cs typeface="Calibri"/>
              <a:sym typeface="Calibri"/>
            </a:endParaRPr>
          </a:p>
          <a:p>
            <a:pPr marL="342900" marR="0" lvl="0" indent="-361950" algn="just" rtl="0">
              <a:lnSpc>
                <a:spcPct val="150000"/>
              </a:lnSpc>
              <a:spcBef>
                <a:spcPts val="0"/>
              </a:spcBef>
              <a:spcAft>
                <a:spcPts val="0"/>
              </a:spcAft>
              <a:buClr>
                <a:schemeClr val="dk1"/>
              </a:buClr>
              <a:buSzPts val="1400"/>
              <a:buFont typeface="Arial"/>
              <a:buAutoNum type="alphaLcPeriod"/>
            </a:pPr>
            <a:r>
              <a:rPr lang="es-ES" sz="1900" i="0" u="none" strike="noStrike" cap="none">
                <a:solidFill>
                  <a:schemeClr val="dk1"/>
                </a:solidFill>
                <a:latin typeface="Calibri"/>
                <a:ea typeface="Calibri"/>
                <a:cs typeface="Calibri"/>
                <a:sym typeface="Calibri"/>
              </a:rPr>
              <a:t>Applicare i principi dell'</a:t>
            </a:r>
            <a:r>
              <a:rPr lang="es-ES" sz="1900" b="1" i="1" u="none" strike="noStrike" cap="none">
                <a:solidFill>
                  <a:schemeClr val="dk1"/>
                </a:solidFill>
                <a:latin typeface="Calibri"/>
                <a:ea typeface="Calibri"/>
                <a:cs typeface="Calibri"/>
                <a:sym typeface="Calibri"/>
              </a:rPr>
              <a:t>Universal Design for Learning </a:t>
            </a:r>
            <a:r>
              <a:rPr lang="es-ES" sz="1900" i="0" u="none" strike="noStrike" cap="none">
                <a:solidFill>
                  <a:schemeClr val="dk1"/>
                </a:solidFill>
                <a:latin typeface="Calibri"/>
                <a:ea typeface="Calibri"/>
                <a:cs typeface="Calibri"/>
                <a:sym typeface="Calibri"/>
              </a:rPr>
              <a:t>per garantire la partecipazione attiva</a:t>
            </a:r>
            <a:endParaRPr sz="1700">
              <a:latin typeface="Calibri"/>
              <a:ea typeface="Calibri"/>
              <a:cs typeface="Calibri"/>
              <a:sym typeface="Calibri"/>
            </a:endParaRPr>
          </a:p>
          <a:p>
            <a:pPr marL="342900" marR="0" lvl="0" indent="-361950" algn="just" rtl="0">
              <a:lnSpc>
                <a:spcPct val="150000"/>
              </a:lnSpc>
              <a:spcBef>
                <a:spcPts val="0"/>
              </a:spcBef>
              <a:spcAft>
                <a:spcPts val="0"/>
              </a:spcAft>
              <a:buClr>
                <a:schemeClr val="dk1"/>
              </a:buClr>
              <a:buSzPts val="1400"/>
              <a:buFont typeface="Calibri"/>
              <a:buAutoNum type="alphaLcPeriod"/>
            </a:pPr>
            <a:r>
              <a:rPr lang="es-ES" sz="1900" i="0" u="none" strike="noStrike" cap="none">
                <a:solidFill>
                  <a:schemeClr val="dk1"/>
                </a:solidFill>
                <a:latin typeface="Calibri"/>
                <a:ea typeface="Calibri"/>
                <a:cs typeface="Calibri"/>
                <a:sym typeface="Calibri"/>
              </a:rPr>
              <a:t>Tenere presente le competenze del 21° secolo che le attività possono supportare</a:t>
            </a:r>
            <a:endParaRPr sz="1700">
              <a:latin typeface="Calibri"/>
              <a:ea typeface="Calibri"/>
              <a:cs typeface="Calibri"/>
              <a:sym typeface="Calibri"/>
            </a:endParaRPr>
          </a:p>
          <a:p>
            <a:pPr marL="342900" marR="0" lvl="0" indent="-361950" algn="just" rtl="0">
              <a:lnSpc>
                <a:spcPct val="150000"/>
              </a:lnSpc>
              <a:spcBef>
                <a:spcPts val="0"/>
              </a:spcBef>
              <a:spcAft>
                <a:spcPts val="0"/>
              </a:spcAft>
              <a:buClr>
                <a:schemeClr val="dk1"/>
              </a:buClr>
              <a:buSzPts val="1400"/>
              <a:buFont typeface="Calibri"/>
              <a:buAutoNum type="alphaLcPeriod"/>
            </a:pPr>
            <a:r>
              <a:rPr lang="es-ES" sz="1900" i="0" u="none" strike="noStrike" cap="none">
                <a:solidFill>
                  <a:schemeClr val="dk1"/>
                </a:solidFill>
                <a:latin typeface="Calibri"/>
                <a:ea typeface="Calibri"/>
                <a:cs typeface="Calibri"/>
                <a:sym typeface="Calibri"/>
              </a:rPr>
              <a:t>Selezionare e utilizzare la personalizzazione appropriata per i diversi studenti</a:t>
            </a:r>
            <a:endParaRPr sz="1700">
              <a:latin typeface="Calibri"/>
              <a:ea typeface="Calibri"/>
              <a:cs typeface="Calibri"/>
              <a:sym typeface="Calibri"/>
            </a:endParaRPr>
          </a:p>
          <a:p>
            <a:pPr marL="342900" marR="0" lvl="0" indent="-361950" algn="just" rtl="0">
              <a:lnSpc>
                <a:spcPct val="150000"/>
              </a:lnSpc>
              <a:spcBef>
                <a:spcPts val="0"/>
              </a:spcBef>
              <a:spcAft>
                <a:spcPts val="0"/>
              </a:spcAft>
              <a:buClr>
                <a:schemeClr val="dk1"/>
              </a:buClr>
              <a:buSzPts val="1400"/>
              <a:buFont typeface="Calibri"/>
              <a:buAutoNum type="alphaLcPeriod"/>
            </a:pPr>
            <a:r>
              <a:rPr lang="es-ES" sz="1900" i="0" u="none" strike="noStrike" cap="none">
                <a:solidFill>
                  <a:schemeClr val="dk1"/>
                </a:solidFill>
                <a:latin typeface="Calibri"/>
                <a:ea typeface="Calibri"/>
                <a:cs typeface="Calibri"/>
                <a:sym typeface="Calibri"/>
              </a:rPr>
              <a:t>Mirare all'istruzione e monitorare/registrare le prestazioni degli studenti</a:t>
            </a:r>
            <a:endParaRPr sz="1700">
              <a:latin typeface="Calibri"/>
              <a:ea typeface="Calibri"/>
              <a:cs typeface="Calibri"/>
              <a:sym typeface="Calibri"/>
            </a:endParaRPr>
          </a:p>
          <a:p>
            <a:pPr marL="342900" marR="0" lvl="0" indent="-361950" algn="just" rtl="0">
              <a:lnSpc>
                <a:spcPct val="150000"/>
              </a:lnSpc>
              <a:spcBef>
                <a:spcPts val="0"/>
              </a:spcBef>
              <a:spcAft>
                <a:spcPts val="0"/>
              </a:spcAft>
              <a:buClr>
                <a:schemeClr val="dk1"/>
              </a:buClr>
              <a:buSzPts val="1400"/>
              <a:buFont typeface="Calibri"/>
              <a:buAutoNum type="alphaLcPeriod"/>
            </a:pPr>
            <a:r>
              <a:rPr lang="es-ES" sz="1900" i="0" u="none" strike="noStrike" cap="none">
                <a:solidFill>
                  <a:schemeClr val="dk1"/>
                </a:solidFill>
                <a:latin typeface="Calibri"/>
                <a:ea typeface="Calibri"/>
                <a:cs typeface="Calibri"/>
                <a:sym typeface="Calibri"/>
              </a:rPr>
              <a:t>Essere pronti a introdurre e attuare cambiamenti nell'approccio quando/se necessario</a:t>
            </a:r>
            <a:endParaRPr sz="2300" i="0" u="none" strike="noStrike" cap="non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113134a0ab3_0_1"/>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1000"/>
              </a:spcBef>
              <a:spcAft>
                <a:spcPts val="0"/>
              </a:spcAft>
              <a:buClr>
                <a:schemeClr val="dk1"/>
              </a:buClr>
              <a:buSzPts val="1100"/>
              <a:buFont typeface="Arial"/>
              <a:buNone/>
            </a:pPr>
            <a:r>
              <a:rPr lang="es-ES" sz="2000">
                <a:solidFill>
                  <a:srgbClr val="00AEEF"/>
                </a:solidFill>
              </a:rPr>
              <a:t>How to Ensure Inclusivity in your classroom</a:t>
            </a:r>
            <a:endParaRPr sz="2000">
              <a:solidFill>
                <a:srgbClr val="00AEEF"/>
              </a:solidFill>
            </a:endParaRPr>
          </a:p>
        </p:txBody>
      </p:sp>
      <p:sp>
        <p:nvSpPr>
          <p:cNvPr id="3" name="CasellaDiTesto 2">
            <a:extLst>
              <a:ext uri="{FF2B5EF4-FFF2-40B4-BE49-F238E27FC236}">
                <a16:creationId xmlns:a16="http://schemas.microsoft.com/office/drawing/2014/main" id="{6CBD6526-61A4-7940-910B-D40DF4B56BC5}"/>
              </a:ext>
            </a:extLst>
          </p:cNvPr>
          <p:cNvSpPr txBox="1"/>
          <p:nvPr/>
        </p:nvSpPr>
        <p:spPr>
          <a:xfrm>
            <a:off x="228600" y="2410691"/>
            <a:ext cx="11658600" cy="2554545"/>
          </a:xfrm>
          <a:prstGeom prst="rect">
            <a:avLst/>
          </a:prstGeom>
          <a:noFill/>
        </p:spPr>
        <p:txBody>
          <a:bodyPr wrap="square" rtlCol="0">
            <a:spAutoFit/>
          </a:bodyPr>
          <a:lstStyle/>
          <a:p>
            <a:r>
              <a:rPr lang="it-IT" sz="3200" dirty="0"/>
              <a:t>Può consultare i seguenti documenti contenuto in questa Unità:</a:t>
            </a:r>
          </a:p>
          <a:p>
            <a:endParaRPr lang="it-IT" sz="3200" dirty="0"/>
          </a:p>
          <a:p>
            <a:pPr marL="342900" indent="-342900">
              <a:buFont typeface="Wingdings" pitchFamily="2" charset="2"/>
              <a:buChar char="v"/>
            </a:pPr>
            <a:r>
              <a:rPr lang="it-IT" sz="3200" dirty="0"/>
              <a:t> Valutazione delle esigenze di </a:t>
            </a:r>
            <a:r>
              <a:rPr lang="it-IT" sz="3200" dirty="0" err="1"/>
              <a:t>InCrea</a:t>
            </a:r>
            <a:r>
              <a:rPr lang="it-IT" sz="3200" dirty="0"/>
              <a:t>+;</a:t>
            </a:r>
          </a:p>
          <a:p>
            <a:endParaRPr lang="it-IT" sz="3200" dirty="0"/>
          </a:p>
          <a:p>
            <a:pPr marL="342900" indent="-342900">
              <a:buFont typeface="Wingdings" pitchFamily="2" charset="2"/>
              <a:buChar char="v"/>
            </a:pPr>
            <a:r>
              <a:rPr lang="it-IT" sz="3200" dirty="0"/>
              <a:t> Questionari dei punti di forza e </a:t>
            </a:r>
            <a:r>
              <a:rPr lang="it-IT" sz="3200" dirty="0" err="1"/>
              <a:t>vul</a:t>
            </a:r>
            <a:r>
              <a:rPr lang="it-IT" sz="3200" dirty="0"/>
              <a:t> </a:t>
            </a:r>
            <a:r>
              <a:rPr lang="it-IT" sz="3200" dirty="0" err="1"/>
              <a:t>InCrea</a:t>
            </a:r>
            <a:r>
              <a:rPr lang="it-IT" sz="3200" dirty="0"/>
              <a:t>+</a:t>
            </a:r>
          </a:p>
        </p:txBody>
      </p:sp>
    </p:spTree>
    <p:extLst>
      <p:ext uri="{BB962C8B-B14F-4D97-AF65-F5344CB8AC3E}">
        <p14:creationId xmlns:p14="http://schemas.microsoft.com/office/powerpoint/2010/main" val="2887618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11a8f93526_0_18"/>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1000"/>
              </a:spcBef>
              <a:spcAft>
                <a:spcPts val="0"/>
              </a:spcAft>
              <a:buClr>
                <a:schemeClr val="dk1"/>
              </a:buClr>
              <a:buSzPts val="1100"/>
              <a:buFont typeface="Arial"/>
              <a:buNone/>
            </a:pPr>
            <a:r>
              <a:rPr lang="es-ES" sz="2000">
                <a:solidFill>
                  <a:srgbClr val="00AEEF"/>
                </a:solidFill>
              </a:rPr>
              <a:t>How to Ensure Inclusivity in your classroom</a:t>
            </a:r>
            <a:endParaRPr sz="2000">
              <a:solidFill>
                <a:srgbClr val="00AEEF"/>
              </a:solidFill>
            </a:endParaRPr>
          </a:p>
          <a:p>
            <a:pPr marL="0" lvl="0" indent="0" algn="r" rtl="0">
              <a:lnSpc>
                <a:spcPct val="90000"/>
              </a:lnSpc>
              <a:spcBef>
                <a:spcPts val="1000"/>
              </a:spcBef>
              <a:spcAft>
                <a:spcPts val="0"/>
              </a:spcAft>
              <a:buSzPts val="5400"/>
              <a:buNone/>
            </a:pPr>
            <a:r>
              <a:rPr lang="es-ES" sz="2000">
                <a:solidFill>
                  <a:schemeClr val="accent4"/>
                </a:solidFill>
              </a:rPr>
              <a:t>Step 2 Group Formation &amp; Teaching Inclusion </a:t>
            </a:r>
            <a:endParaRPr sz="2000">
              <a:solidFill>
                <a:schemeClr val="accent4"/>
              </a:solidFill>
            </a:endParaRPr>
          </a:p>
        </p:txBody>
      </p:sp>
      <p:sp>
        <p:nvSpPr>
          <p:cNvPr id="158" name="Google Shape;158;g111a8f93526_0_18"/>
          <p:cNvSpPr txBox="1"/>
          <p:nvPr/>
        </p:nvSpPr>
        <p:spPr>
          <a:xfrm>
            <a:off x="258075" y="2328450"/>
            <a:ext cx="11362200" cy="3231624"/>
          </a:xfrm>
          <a:prstGeom prst="rect">
            <a:avLst/>
          </a:prstGeom>
          <a:noFill/>
          <a:ln>
            <a:noFill/>
          </a:ln>
        </p:spPr>
        <p:txBody>
          <a:bodyPr spcFirstLastPara="1" wrap="square" lIns="91425" tIns="91425" rIns="91425" bIns="91425" anchor="t" anchorCtr="0">
            <a:spAutoFit/>
          </a:bodyPr>
          <a:lstStyle/>
          <a:p>
            <a:pPr marL="457200" marR="0" lvl="0" indent="-368300" algn="just" rtl="0">
              <a:lnSpc>
                <a:spcPct val="150000"/>
              </a:lnSpc>
              <a:spcBef>
                <a:spcPts val="0"/>
              </a:spcBef>
              <a:spcAft>
                <a:spcPts val="0"/>
              </a:spcAft>
              <a:buClr>
                <a:srgbClr val="EC7320"/>
              </a:buClr>
              <a:buSzPts val="2200"/>
              <a:buFont typeface="Calibri"/>
              <a:buChar char="❖"/>
            </a:pPr>
            <a:r>
              <a:rPr lang="es-ES" sz="2200" i="0" u="none" strike="noStrike" cap="none" dirty="0" err="1">
                <a:solidFill>
                  <a:schemeClr val="dk1"/>
                </a:solidFill>
                <a:latin typeface="Calibri"/>
                <a:ea typeface="Calibri"/>
                <a:cs typeface="Calibri"/>
                <a:sym typeface="Calibri"/>
              </a:rPr>
              <a:t>Gli</a:t>
            </a:r>
            <a:r>
              <a:rPr lang="es-ES" sz="2200" i="0" u="none" strike="noStrike" cap="none" dirty="0">
                <a:solidFill>
                  <a:schemeClr val="dk1"/>
                </a:solidFill>
                <a:latin typeface="Calibri"/>
                <a:ea typeface="Calibri"/>
                <a:cs typeface="Calibri"/>
                <a:sym typeface="Calibri"/>
              </a:rPr>
              <a:t> </a:t>
            </a:r>
            <a:r>
              <a:rPr lang="es-ES" sz="2200" i="0" u="none" strike="noStrike" cap="none" dirty="0" err="1">
                <a:solidFill>
                  <a:schemeClr val="dk1"/>
                </a:solidFill>
                <a:latin typeface="Calibri"/>
                <a:ea typeface="Calibri"/>
                <a:cs typeface="Calibri"/>
                <a:sym typeface="Calibri"/>
              </a:rPr>
              <a:t>studenti</a:t>
            </a:r>
            <a:r>
              <a:rPr lang="es-ES" sz="2200" i="0" u="none" strike="noStrike" cap="none" dirty="0">
                <a:solidFill>
                  <a:schemeClr val="dk1"/>
                </a:solidFill>
                <a:latin typeface="Calibri"/>
                <a:ea typeface="Calibri"/>
                <a:cs typeface="Calibri"/>
                <a:sym typeface="Calibri"/>
              </a:rPr>
              <a:t> e le </a:t>
            </a:r>
            <a:r>
              <a:rPr lang="es-ES" sz="2200" i="0" u="none" strike="noStrike" cap="none" dirty="0" err="1">
                <a:solidFill>
                  <a:schemeClr val="dk1"/>
                </a:solidFill>
                <a:latin typeface="Calibri"/>
                <a:ea typeface="Calibri"/>
                <a:cs typeface="Calibri"/>
                <a:sym typeface="Calibri"/>
              </a:rPr>
              <a:t>studentesse</a:t>
            </a:r>
            <a:r>
              <a:rPr lang="es-ES" sz="2200" i="0" u="none" strike="noStrike" cap="none" dirty="0">
                <a:solidFill>
                  <a:schemeClr val="dk1"/>
                </a:solidFill>
                <a:latin typeface="Calibri"/>
                <a:ea typeface="Calibri"/>
                <a:cs typeface="Calibri"/>
                <a:sym typeface="Calibri"/>
              </a:rPr>
              <a:t> </a:t>
            </a:r>
            <a:r>
              <a:rPr lang="es-ES" sz="2200" i="0" u="none" strike="noStrike" cap="none" dirty="0" err="1">
                <a:solidFill>
                  <a:schemeClr val="dk1"/>
                </a:solidFill>
                <a:latin typeface="Calibri"/>
                <a:ea typeface="Calibri"/>
                <a:cs typeface="Calibri"/>
                <a:sym typeface="Calibri"/>
              </a:rPr>
              <a:t>dovrebbero</a:t>
            </a:r>
            <a:r>
              <a:rPr lang="es-ES" sz="2200" i="0" u="none" strike="noStrike" cap="none" dirty="0">
                <a:solidFill>
                  <a:schemeClr val="dk1"/>
                </a:solidFill>
                <a:latin typeface="Calibri"/>
                <a:ea typeface="Calibri"/>
                <a:cs typeface="Calibri"/>
                <a:sym typeface="Calibri"/>
              </a:rPr>
              <a:t> </a:t>
            </a:r>
            <a:r>
              <a:rPr lang="es-ES" sz="2200" i="0" u="none" strike="noStrike" cap="none" dirty="0" err="1">
                <a:solidFill>
                  <a:schemeClr val="dk1"/>
                </a:solidFill>
                <a:latin typeface="Calibri"/>
                <a:ea typeface="Calibri"/>
                <a:cs typeface="Calibri"/>
                <a:sym typeface="Calibri"/>
              </a:rPr>
              <a:t>aderire</a:t>
            </a:r>
            <a:r>
              <a:rPr lang="es-ES" sz="2200" i="0" u="none" strike="noStrike" cap="none" dirty="0">
                <a:solidFill>
                  <a:schemeClr val="dk1"/>
                </a:solidFill>
                <a:latin typeface="Calibri"/>
                <a:ea typeface="Calibri"/>
                <a:cs typeface="Calibri"/>
                <a:sym typeface="Calibri"/>
              </a:rPr>
              <a:t> e </a:t>
            </a:r>
            <a:r>
              <a:rPr lang="es-ES" sz="2200" i="0" u="none" strike="noStrike" cap="none" dirty="0" err="1">
                <a:solidFill>
                  <a:schemeClr val="dk1"/>
                </a:solidFill>
                <a:latin typeface="Calibri"/>
                <a:ea typeface="Calibri"/>
                <a:cs typeface="Calibri"/>
                <a:sym typeface="Calibri"/>
              </a:rPr>
              <a:t>partecipare</a:t>
            </a:r>
            <a:r>
              <a:rPr lang="es-ES" sz="2200" i="0" u="none" strike="noStrike" cap="none" dirty="0">
                <a:solidFill>
                  <a:schemeClr val="dk1"/>
                </a:solidFill>
                <a:latin typeface="Calibri"/>
                <a:ea typeface="Calibri"/>
                <a:cs typeface="Calibri"/>
                <a:sym typeface="Calibri"/>
              </a:rPr>
              <a:t> </a:t>
            </a:r>
            <a:r>
              <a:rPr lang="es-ES" sz="2200" i="0" u="none" strike="noStrike" cap="none" dirty="0" err="1">
                <a:solidFill>
                  <a:schemeClr val="dk1"/>
                </a:solidFill>
                <a:latin typeface="Calibri"/>
                <a:ea typeface="Calibri"/>
                <a:cs typeface="Calibri"/>
                <a:sym typeface="Calibri"/>
              </a:rPr>
              <a:t>volontariamente</a:t>
            </a:r>
            <a:r>
              <a:rPr lang="es-ES" sz="2200" i="0" u="none" strike="noStrike" cap="none" dirty="0">
                <a:solidFill>
                  <a:schemeClr val="dk1"/>
                </a:solidFill>
                <a:latin typeface="Calibri"/>
                <a:ea typeface="Calibri"/>
                <a:cs typeface="Calibri"/>
                <a:sym typeface="Calibri"/>
              </a:rPr>
              <a:t>.</a:t>
            </a:r>
            <a:endParaRPr sz="2000" dirty="0">
              <a:latin typeface="Calibri"/>
              <a:ea typeface="Calibri"/>
              <a:cs typeface="Calibri"/>
              <a:sym typeface="Calibri"/>
            </a:endParaRPr>
          </a:p>
          <a:p>
            <a:pPr marL="457200" marR="0" lvl="0" indent="-368300" algn="just" rtl="0">
              <a:lnSpc>
                <a:spcPct val="150000"/>
              </a:lnSpc>
              <a:spcBef>
                <a:spcPts val="0"/>
              </a:spcBef>
              <a:spcAft>
                <a:spcPts val="0"/>
              </a:spcAft>
              <a:buClr>
                <a:srgbClr val="EC7320"/>
              </a:buClr>
              <a:buSzPts val="2200"/>
              <a:buFont typeface="Calibri"/>
              <a:buChar char="❖"/>
            </a:pPr>
            <a:r>
              <a:rPr lang="es-ES" sz="2200" i="0" u="none" strike="noStrike" cap="none" dirty="0" err="1">
                <a:solidFill>
                  <a:schemeClr val="dk1"/>
                </a:solidFill>
                <a:latin typeface="Calibri"/>
                <a:ea typeface="Calibri"/>
                <a:cs typeface="Calibri"/>
                <a:sym typeface="Calibri"/>
              </a:rPr>
              <a:t>Il</a:t>
            </a:r>
            <a:r>
              <a:rPr lang="es-ES" sz="2200" i="0" u="none" strike="noStrike" cap="none" dirty="0">
                <a:solidFill>
                  <a:schemeClr val="dk1"/>
                </a:solidFill>
                <a:latin typeface="Calibri"/>
                <a:ea typeface="Calibri"/>
                <a:cs typeface="Calibri"/>
                <a:sym typeface="Calibri"/>
              </a:rPr>
              <a:t> </a:t>
            </a:r>
            <a:r>
              <a:rPr lang="es-ES" sz="2200" i="0" u="none" strike="noStrike" cap="none" dirty="0" err="1">
                <a:solidFill>
                  <a:schemeClr val="dk1"/>
                </a:solidFill>
                <a:latin typeface="Calibri"/>
                <a:ea typeface="Calibri"/>
                <a:cs typeface="Calibri"/>
                <a:sym typeface="Calibri"/>
              </a:rPr>
              <a:t>gruppo</a:t>
            </a:r>
            <a:r>
              <a:rPr lang="es-ES" sz="2200" i="0" u="none" strike="noStrike" cap="none" dirty="0">
                <a:solidFill>
                  <a:schemeClr val="dk1"/>
                </a:solidFill>
                <a:latin typeface="Calibri"/>
                <a:ea typeface="Calibri"/>
                <a:cs typeface="Calibri"/>
                <a:sym typeface="Calibri"/>
              </a:rPr>
              <a:t> </a:t>
            </a:r>
            <a:r>
              <a:rPr lang="es-ES" sz="2200" i="0" u="none" strike="noStrike" cap="none" dirty="0" err="1">
                <a:solidFill>
                  <a:schemeClr val="dk1"/>
                </a:solidFill>
                <a:latin typeface="Calibri"/>
                <a:ea typeface="Calibri"/>
                <a:cs typeface="Calibri"/>
                <a:sym typeface="Calibri"/>
              </a:rPr>
              <a:t>dovrebbe</a:t>
            </a:r>
            <a:r>
              <a:rPr lang="es-ES" sz="2200" i="0" u="none" strike="noStrike" cap="none" dirty="0">
                <a:solidFill>
                  <a:schemeClr val="dk1"/>
                </a:solidFill>
                <a:latin typeface="Calibri"/>
                <a:ea typeface="Calibri"/>
                <a:cs typeface="Calibri"/>
                <a:sym typeface="Calibri"/>
              </a:rPr>
              <a:t> </a:t>
            </a:r>
            <a:r>
              <a:rPr lang="es-ES" sz="2200" i="0" u="none" strike="noStrike" cap="none" dirty="0" err="1">
                <a:solidFill>
                  <a:schemeClr val="dk1"/>
                </a:solidFill>
                <a:latin typeface="Calibri"/>
                <a:ea typeface="Calibri"/>
                <a:cs typeface="Calibri"/>
                <a:sym typeface="Calibri"/>
              </a:rPr>
              <a:t>essere</a:t>
            </a:r>
            <a:r>
              <a:rPr lang="es-ES" sz="2200" i="0" u="none" strike="noStrike" cap="none" dirty="0">
                <a:solidFill>
                  <a:schemeClr val="dk1"/>
                </a:solidFill>
                <a:latin typeface="Calibri"/>
                <a:ea typeface="Calibri"/>
                <a:cs typeface="Calibri"/>
                <a:sym typeface="Calibri"/>
              </a:rPr>
              <a:t> misto: </a:t>
            </a:r>
            <a:r>
              <a:rPr lang="es-ES" sz="2200" i="0" u="none" strike="noStrike" cap="none" dirty="0" err="1">
                <a:solidFill>
                  <a:schemeClr val="dk1"/>
                </a:solidFill>
                <a:latin typeface="Calibri"/>
                <a:ea typeface="Calibri"/>
                <a:cs typeface="Calibri"/>
                <a:sym typeface="Calibri"/>
              </a:rPr>
              <a:t>bambini</a:t>
            </a:r>
            <a:r>
              <a:rPr lang="es-ES" sz="2200" i="0" u="none" strike="noStrike" cap="none" dirty="0">
                <a:solidFill>
                  <a:schemeClr val="dk1"/>
                </a:solidFill>
                <a:latin typeface="Calibri"/>
                <a:ea typeface="Calibri"/>
                <a:cs typeface="Calibri"/>
                <a:sym typeface="Calibri"/>
              </a:rPr>
              <a:t> e </a:t>
            </a:r>
            <a:r>
              <a:rPr lang="es-ES" sz="2200" i="0" u="none" strike="noStrike" cap="none" dirty="0" err="1">
                <a:solidFill>
                  <a:schemeClr val="dk1"/>
                </a:solidFill>
                <a:latin typeface="Calibri"/>
                <a:ea typeface="Calibri"/>
                <a:cs typeface="Calibri"/>
                <a:sym typeface="Calibri"/>
              </a:rPr>
              <a:t>bambine</a:t>
            </a:r>
            <a:r>
              <a:rPr lang="es-ES" sz="2200" i="0" u="none" strike="noStrike" cap="none" dirty="0">
                <a:solidFill>
                  <a:schemeClr val="dk1"/>
                </a:solidFill>
                <a:latin typeface="Calibri"/>
                <a:ea typeface="Calibri"/>
                <a:cs typeface="Calibri"/>
                <a:sym typeface="Calibri"/>
              </a:rPr>
              <a:t> a </a:t>
            </a:r>
            <a:r>
              <a:rPr lang="es-ES" sz="2200" i="0" u="none" strike="noStrike" cap="none" dirty="0" err="1">
                <a:solidFill>
                  <a:schemeClr val="dk1"/>
                </a:solidFill>
                <a:latin typeface="Calibri"/>
                <a:ea typeface="Calibri"/>
                <a:cs typeface="Calibri"/>
                <a:sym typeface="Calibri"/>
              </a:rPr>
              <a:t>rischio</a:t>
            </a:r>
            <a:r>
              <a:rPr lang="es-ES" sz="2200" i="0" u="none" strike="noStrike" cap="none" dirty="0">
                <a:solidFill>
                  <a:schemeClr val="dk1"/>
                </a:solidFill>
                <a:latin typeface="Calibri"/>
                <a:ea typeface="Calibri"/>
                <a:cs typeface="Calibri"/>
                <a:sym typeface="Calibri"/>
              </a:rPr>
              <a:t> di </a:t>
            </a:r>
            <a:r>
              <a:rPr lang="es-ES" sz="2200" i="0" u="none" strike="noStrike" cap="none" dirty="0" err="1">
                <a:solidFill>
                  <a:schemeClr val="dk1"/>
                </a:solidFill>
                <a:latin typeface="Calibri"/>
                <a:ea typeface="Calibri"/>
                <a:cs typeface="Calibri"/>
                <a:sym typeface="Calibri"/>
              </a:rPr>
              <a:t>esclusione</a:t>
            </a:r>
            <a:r>
              <a:rPr lang="es-ES" sz="2200" i="0" u="none" strike="noStrike" cap="none" dirty="0">
                <a:solidFill>
                  <a:schemeClr val="dk1"/>
                </a:solidFill>
                <a:latin typeface="Calibri"/>
                <a:ea typeface="Calibri"/>
                <a:cs typeface="Calibri"/>
                <a:sym typeface="Calibri"/>
              </a:rPr>
              <a:t> e che </a:t>
            </a:r>
            <a:r>
              <a:rPr lang="es-ES" sz="2200" i="0" u="none" strike="noStrike" cap="none" dirty="0" err="1">
                <a:solidFill>
                  <a:schemeClr val="dk1"/>
                </a:solidFill>
                <a:latin typeface="Calibri"/>
                <a:ea typeface="Calibri"/>
                <a:cs typeface="Calibri"/>
                <a:sym typeface="Calibri"/>
              </a:rPr>
              <a:t>sono</a:t>
            </a:r>
            <a:r>
              <a:rPr lang="es-ES" sz="2200" i="0" u="none" strike="noStrike" cap="none" dirty="0">
                <a:solidFill>
                  <a:schemeClr val="dk1"/>
                </a:solidFill>
                <a:latin typeface="Calibri"/>
                <a:ea typeface="Calibri"/>
                <a:cs typeface="Calibri"/>
                <a:sym typeface="Calibri"/>
              </a:rPr>
              <a:t> </a:t>
            </a:r>
            <a:r>
              <a:rPr lang="es-ES" sz="2200" i="0" u="none" strike="noStrike" cap="none" dirty="0" err="1">
                <a:solidFill>
                  <a:schemeClr val="dk1"/>
                </a:solidFill>
                <a:latin typeface="Calibri"/>
                <a:ea typeface="Calibri"/>
                <a:cs typeface="Calibri"/>
                <a:sym typeface="Calibri"/>
              </a:rPr>
              <a:t>considerati</a:t>
            </a:r>
            <a:r>
              <a:rPr lang="es-ES" sz="2200" i="0" u="none" strike="noStrike" cap="none" dirty="0">
                <a:solidFill>
                  <a:schemeClr val="dk1"/>
                </a:solidFill>
                <a:latin typeface="Calibri"/>
                <a:ea typeface="Calibri"/>
                <a:cs typeface="Calibri"/>
                <a:sym typeface="Calibri"/>
              </a:rPr>
              <a:t> e si </a:t>
            </a:r>
            <a:r>
              <a:rPr lang="es-ES" sz="2200" i="0" u="none" strike="noStrike" cap="none" dirty="0" err="1">
                <a:solidFill>
                  <a:schemeClr val="dk1"/>
                </a:solidFill>
                <a:latin typeface="Calibri"/>
                <a:ea typeface="Calibri"/>
                <a:cs typeface="Calibri"/>
                <a:sym typeface="Calibri"/>
              </a:rPr>
              <a:t>considerano</a:t>
            </a:r>
            <a:r>
              <a:rPr lang="es-ES" sz="2200" i="0" u="none" strike="noStrike" cap="none" dirty="0">
                <a:solidFill>
                  <a:schemeClr val="dk1"/>
                </a:solidFill>
                <a:latin typeface="Calibri"/>
                <a:ea typeface="Calibri"/>
                <a:cs typeface="Calibri"/>
                <a:sym typeface="Calibri"/>
              </a:rPr>
              <a:t> NON a </a:t>
            </a:r>
            <a:r>
              <a:rPr lang="es-ES" sz="2200" i="0" u="none" strike="noStrike" cap="none" dirty="0" err="1">
                <a:solidFill>
                  <a:schemeClr val="dk1"/>
                </a:solidFill>
                <a:latin typeface="Calibri"/>
                <a:ea typeface="Calibri"/>
                <a:cs typeface="Calibri"/>
                <a:sym typeface="Calibri"/>
              </a:rPr>
              <a:t>rischio</a:t>
            </a:r>
            <a:r>
              <a:rPr lang="es-ES" sz="2200" i="0" u="none" strike="noStrike" cap="none" dirty="0">
                <a:solidFill>
                  <a:schemeClr val="dk1"/>
                </a:solidFill>
                <a:latin typeface="Calibri"/>
                <a:ea typeface="Calibri"/>
                <a:cs typeface="Calibri"/>
                <a:sym typeface="Calibri"/>
              </a:rPr>
              <a:t> di </a:t>
            </a:r>
            <a:r>
              <a:rPr lang="es-ES" sz="2200" i="0" u="none" strike="noStrike" cap="none" dirty="0" err="1">
                <a:solidFill>
                  <a:schemeClr val="dk1"/>
                </a:solidFill>
                <a:latin typeface="Calibri"/>
                <a:ea typeface="Calibri"/>
                <a:cs typeface="Calibri"/>
                <a:sym typeface="Calibri"/>
              </a:rPr>
              <a:t>esclusione</a:t>
            </a:r>
            <a:r>
              <a:rPr lang="es-ES" sz="2200" i="0" u="none" strike="noStrike" cap="none" dirty="0">
                <a:solidFill>
                  <a:schemeClr val="dk1"/>
                </a:solidFill>
                <a:latin typeface="Calibri"/>
                <a:ea typeface="Calibri"/>
                <a:cs typeface="Calibri"/>
                <a:sym typeface="Calibri"/>
              </a:rPr>
              <a:t>.</a:t>
            </a:r>
            <a:endParaRPr sz="2000" dirty="0">
              <a:latin typeface="Calibri"/>
              <a:ea typeface="Calibri"/>
              <a:cs typeface="Calibri"/>
              <a:sym typeface="Calibri"/>
            </a:endParaRPr>
          </a:p>
          <a:p>
            <a:pPr marL="457200" marR="0" lvl="0" indent="-368300" algn="just" rtl="0">
              <a:lnSpc>
                <a:spcPct val="150000"/>
              </a:lnSpc>
              <a:spcBef>
                <a:spcPts val="0"/>
              </a:spcBef>
              <a:spcAft>
                <a:spcPts val="0"/>
              </a:spcAft>
              <a:buClr>
                <a:srgbClr val="EC7320"/>
              </a:buClr>
              <a:buSzPts val="2200"/>
              <a:buFont typeface="Calibri"/>
              <a:buChar char="❖"/>
            </a:pPr>
            <a:r>
              <a:rPr lang="es-ES" sz="2200" i="0" u="none" strike="noStrike" cap="none" dirty="0" err="1">
                <a:solidFill>
                  <a:schemeClr val="dk1"/>
                </a:solidFill>
                <a:latin typeface="Calibri"/>
                <a:ea typeface="Calibri"/>
                <a:cs typeface="Calibri"/>
                <a:sym typeface="Calibri"/>
              </a:rPr>
              <a:t>L'insegnante</a:t>
            </a:r>
            <a:r>
              <a:rPr lang="es-ES" sz="2200" i="0" u="none" strike="noStrike" cap="none" dirty="0">
                <a:solidFill>
                  <a:schemeClr val="dk1"/>
                </a:solidFill>
                <a:latin typeface="Calibri"/>
                <a:ea typeface="Calibri"/>
                <a:cs typeface="Calibri"/>
                <a:sym typeface="Calibri"/>
              </a:rPr>
              <a:t>/</a:t>
            </a:r>
            <a:r>
              <a:rPr lang="es-ES" sz="2200" i="0" u="none" strike="noStrike" cap="none" dirty="0" err="1">
                <a:solidFill>
                  <a:schemeClr val="dk1"/>
                </a:solidFill>
                <a:latin typeface="Calibri"/>
                <a:ea typeface="Calibri"/>
                <a:cs typeface="Calibri"/>
                <a:sym typeface="Calibri"/>
              </a:rPr>
              <a:t>conduttore</a:t>
            </a:r>
            <a:r>
              <a:rPr lang="es-ES" sz="2200" i="0" u="none" strike="noStrike" cap="none" dirty="0">
                <a:solidFill>
                  <a:schemeClr val="dk1"/>
                </a:solidFill>
                <a:latin typeface="Calibri"/>
                <a:ea typeface="Calibri"/>
                <a:cs typeface="Calibri"/>
                <a:sym typeface="Calibri"/>
              </a:rPr>
              <a:t> </a:t>
            </a:r>
            <a:r>
              <a:rPr lang="es-ES" sz="2200" i="0" u="none" strike="noStrike" cap="none" dirty="0" err="1">
                <a:solidFill>
                  <a:schemeClr val="dk1"/>
                </a:solidFill>
                <a:latin typeface="Calibri"/>
                <a:ea typeface="Calibri"/>
                <a:cs typeface="Calibri"/>
                <a:sym typeface="Calibri"/>
              </a:rPr>
              <a:t>può</a:t>
            </a:r>
            <a:r>
              <a:rPr lang="es-ES" sz="2200" i="0" u="none" strike="noStrike" cap="none" dirty="0">
                <a:solidFill>
                  <a:schemeClr val="dk1"/>
                </a:solidFill>
                <a:latin typeface="Calibri"/>
                <a:ea typeface="Calibri"/>
                <a:cs typeface="Calibri"/>
                <a:sym typeface="Calibri"/>
              </a:rPr>
              <a:t> </a:t>
            </a:r>
            <a:r>
              <a:rPr lang="es-ES" sz="2200" i="0" u="none" strike="noStrike" cap="none" dirty="0" err="1">
                <a:solidFill>
                  <a:schemeClr val="dk1"/>
                </a:solidFill>
                <a:latin typeface="Calibri"/>
                <a:ea typeface="Calibri"/>
                <a:cs typeface="Calibri"/>
                <a:sym typeface="Calibri"/>
              </a:rPr>
              <a:t>decidere</a:t>
            </a:r>
            <a:r>
              <a:rPr lang="es-ES" sz="2200" i="0" u="none" strike="noStrike" cap="none" dirty="0">
                <a:solidFill>
                  <a:schemeClr val="dk1"/>
                </a:solidFill>
                <a:latin typeface="Calibri"/>
                <a:ea typeface="Calibri"/>
                <a:cs typeface="Calibri"/>
                <a:sym typeface="Calibri"/>
              </a:rPr>
              <a:t> di creare </a:t>
            </a:r>
            <a:r>
              <a:rPr lang="es-ES" sz="2200" i="0" u="none" strike="noStrike" cap="none" dirty="0" err="1">
                <a:solidFill>
                  <a:schemeClr val="dk1"/>
                </a:solidFill>
                <a:latin typeface="Calibri"/>
                <a:ea typeface="Calibri"/>
                <a:cs typeface="Calibri"/>
                <a:sym typeface="Calibri"/>
              </a:rPr>
              <a:t>più</a:t>
            </a:r>
            <a:r>
              <a:rPr lang="es-ES" sz="2200" i="0" u="none" strike="noStrike" cap="none" dirty="0">
                <a:solidFill>
                  <a:schemeClr val="dk1"/>
                </a:solidFill>
                <a:latin typeface="Calibri"/>
                <a:ea typeface="Calibri"/>
                <a:cs typeface="Calibri"/>
                <a:sym typeface="Calibri"/>
              </a:rPr>
              <a:t> di un </a:t>
            </a:r>
            <a:r>
              <a:rPr lang="es-ES" sz="2200" i="0" u="none" strike="noStrike" cap="none" dirty="0" err="1">
                <a:solidFill>
                  <a:schemeClr val="dk1"/>
                </a:solidFill>
                <a:latin typeface="Calibri"/>
                <a:ea typeface="Calibri"/>
                <a:cs typeface="Calibri"/>
                <a:sym typeface="Calibri"/>
              </a:rPr>
              <a:t>gruppo</a:t>
            </a:r>
            <a:r>
              <a:rPr lang="es-ES" sz="2200" i="0" u="none" strike="noStrike" cap="none" dirty="0">
                <a:solidFill>
                  <a:schemeClr val="dk1"/>
                </a:solidFill>
                <a:latin typeface="Calibri"/>
                <a:ea typeface="Calibri"/>
                <a:cs typeface="Calibri"/>
                <a:sym typeface="Calibri"/>
              </a:rPr>
              <a:t> e in base </a:t>
            </a:r>
            <a:r>
              <a:rPr lang="es-ES" sz="2200" i="0" u="none" strike="noStrike" cap="none" dirty="0" err="1">
                <a:solidFill>
                  <a:schemeClr val="dk1"/>
                </a:solidFill>
                <a:latin typeface="Calibri"/>
                <a:ea typeface="Calibri"/>
                <a:cs typeface="Calibri"/>
                <a:sym typeface="Calibri"/>
              </a:rPr>
              <a:t>alle</a:t>
            </a:r>
            <a:r>
              <a:rPr lang="es-ES" sz="2200" i="0" u="none" strike="noStrike" cap="none" dirty="0">
                <a:solidFill>
                  <a:schemeClr val="dk1"/>
                </a:solidFill>
                <a:latin typeface="Calibri"/>
                <a:ea typeface="Calibri"/>
                <a:cs typeface="Calibri"/>
                <a:sym typeface="Calibri"/>
              </a:rPr>
              <a:t> </a:t>
            </a:r>
            <a:r>
              <a:rPr lang="es-ES" sz="2200" i="0" u="none" strike="noStrike" cap="none" dirty="0" err="1">
                <a:solidFill>
                  <a:schemeClr val="dk1"/>
                </a:solidFill>
                <a:latin typeface="Calibri"/>
                <a:ea typeface="Calibri"/>
                <a:cs typeface="Calibri"/>
                <a:sym typeface="Calibri"/>
              </a:rPr>
              <a:t>esigenze</a:t>
            </a:r>
            <a:r>
              <a:rPr lang="es-ES" sz="2200" i="0" u="none" strike="noStrike" cap="none" dirty="0">
                <a:solidFill>
                  <a:schemeClr val="dk1"/>
                </a:solidFill>
                <a:latin typeface="Calibri"/>
                <a:ea typeface="Calibri"/>
                <a:cs typeface="Calibri"/>
                <a:sym typeface="Calibri"/>
              </a:rPr>
              <a:t>, </a:t>
            </a:r>
            <a:r>
              <a:rPr lang="es-ES" sz="2200" i="0" u="none" strike="noStrike" cap="none" dirty="0" err="1">
                <a:solidFill>
                  <a:schemeClr val="dk1"/>
                </a:solidFill>
                <a:latin typeface="Calibri"/>
                <a:ea typeface="Calibri"/>
                <a:cs typeface="Calibri"/>
                <a:sym typeface="Calibri"/>
              </a:rPr>
              <a:t>agli</a:t>
            </a:r>
            <a:r>
              <a:rPr lang="es-ES" sz="2200" i="0" u="none" strike="noStrike" cap="none" dirty="0">
                <a:solidFill>
                  <a:schemeClr val="dk1"/>
                </a:solidFill>
                <a:latin typeface="Calibri"/>
                <a:ea typeface="Calibri"/>
                <a:cs typeface="Calibri"/>
                <a:sym typeface="Calibri"/>
              </a:rPr>
              <a:t> </a:t>
            </a:r>
            <a:r>
              <a:rPr lang="es-ES" sz="2200" i="0" u="none" strike="noStrike" cap="none" dirty="0" err="1">
                <a:solidFill>
                  <a:schemeClr val="dk1"/>
                </a:solidFill>
                <a:latin typeface="Calibri"/>
                <a:ea typeface="Calibri"/>
                <a:cs typeface="Calibri"/>
                <a:sym typeface="Calibri"/>
              </a:rPr>
              <a:t>interessi</a:t>
            </a:r>
            <a:r>
              <a:rPr lang="es-ES" sz="2200" i="0" u="none" strike="noStrike" cap="none" dirty="0">
                <a:solidFill>
                  <a:schemeClr val="dk1"/>
                </a:solidFill>
                <a:latin typeface="Calibri"/>
                <a:ea typeface="Calibri"/>
                <a:cs typeface="Calibri"/>
                <a:sym typeface="Calibri"/>
              </a:rPr>
              <a:t> e </a:t>
            </a:r>
            <a:r>
              <a:rPr lang="es-ES" sz="2200" i="0" u="none" strike="noStrike" cap="none" dirty="0" err="1">
                <a:solidFill>
                  <a:schemeClr val="dk1"/>
                </a:solidFill>
                <a:latin typeface="Calibri"/>
                <a:ea typeface="Calibri"/>
                <a:cs typeface="Calibri"/>
                <a:sym typeface="Calibri"/>
              </a:rPr>
              <a:t>alle</a:t>
            </a:r>
            <a:r>
              <a:rPr lang="es-ES" sz="2200" i="0" u="none" strike="noStrike" cap="none" dirty="0">
                <a:solidFill>
                  <a:schemeClr val="dk1"/>
                </a:solidFill>
                <a:latin typeface="Calibri"/>
                <a:ea typeface="Calibri"/>
                <a:cs typeface="Calibri"/>
                <a:sym typeface="Calibri"/>
              </a:rPr>
              <a:t> </a:t>
            </a:r>
            <a:r>
              <a:rPr lang="es-ES" sz="2200" i="0" u="none" strike="noStrike" cap="none" dirty="0" err="1">
                <a:solidFill>
                  <a:schemeClr val="dk1"/>
                </a:solidFill>
                <a:latin typeface="Calibri"/>
                <a:ea typeface="Calibri"/>
                <a:cs typeface="Calibri"/>
                <a:sym typeface="Calibri"/>
              </a:rPr>
              <a:t>capacità</a:t>
            </a:r>
            <a:r>
              <a:rPr lang="es-ES" sz="2200" i="0" u="none" strike="noStrike" cap="none" dirty="0">
                <a:solidFill>
                  <a:schemeClr val="dk1"/>
                </a:solidFill>
                <a:latin typeface="Calibri"/>
                <a:ea typeface="Calibri"/>
                <a:cs typeface="Calibri"/>
                <a:sym typeface="Calibri"/>
              </a:rPr>
              <a:t> di </a:t>
            </a:r>
            <a:r>
              <a:rPr lang="es-ES" sz="2200" i="0" u="none" strike="noStrike" cap="none" dirty="0" err="1">
                <a:solidFill>
                  <a:schemeClr val="dk1"/>
                </a:solidFill>
                <a:latin typeface="Calibri"/>
                <a:ea typeface="Calibri"/>
                <a:cs typeface="Calibri"/>
                <a:sym typeface="Calibri"/>
              </a:rPr>
              <a:t>chi</a:t>
            </a:r>
            <a:r>
              <a:rPr lang="es-ES" sz="2200" i="0" u="none" strike="noStrike" cap="none" dirty="0">
                <a:solidFill>
                  <a:schemeClr val="dk1"/>
                </a:solidFill>
                <a:latin typeface="Calibri"/>
                <a:ea typeface="Calibri"/>
                <a:cs typeface="Calibri"/>
                <a:sym typeface="Calibri"/>
              </a:rPr>
              <a:t> </a:t>
            </a:r>
            <a:r>
              <a:rPr lang="es-ES" sz="2200" i="0" u="none" strike="noStrike" cap="none" dirty="0" err="1">
                <a:solidFill>
                  <a:schemeClr val="dk1"/>
                </a:solidFill>
                <a:latin typeface="Calibri"/>
                <a:ea typeface="Calibri"/>
                <a:cs typeface="Calibri"/>
                <a:sym typeface="Calibri"/>
              </a:rPr>
              <a:t>partecipa</a:t>
            </a:r>
            <a:r>
              <a:rPr lang="es-ES" sz="2200" i="0" u="none" strike="noStrike" cap="none" dirty="0">
                <a:solidFill>
                  <a:schemeClr val="dk1"/>
                </a:solidFill>
                <a:latin typeface="Calibri"/>
                <a:ea typeface="Calibri"/>
                <a:cs typeface="Calibri"/>
                <a:sym typeface="Calibri"/>
              </a:rPr>
              <a:t> </a:t>
            </a:r>
            <a:r>
              <a:rPr lang="es-ES" sz="2200" i="0" u="none" strike="noStrike" cap="none" dirty="0" err="1">
                <a:solidFill>
                  <a:schemeClr val="dk1"/>
                </a:solidFill>
                <a:latin typeface="Calibri"/>
                <a:ea typeface="Calibri"/>
                <a:cs typeface="Calibri"/>
                <a:sym typeface="Calibri"/>
              </a:rPr>
              <a:t>farli</a:t>
            </a:r>
            <a:r>
              <a:rPr lang="es-ES" sz="2200" i="0" u="none" strike="noStrike" cap="none" dirty="0">
                <a:solidFill>
                  <a:schemeClr val="dk1"/>
                </a:solidFill>
                <a:latin typeface="Calibri"/>
                <a:ea typeface="Calibri"/>
                <a:cs typeface="Calibri"/>
                <a:sym typeface="Calibri"/>
              </a:rPr>
              <a:t> </a:t>
            </a:r>
            <a:r>
              <a:rPr lang="es-ES" sz="2200" i="0" u="none" strike="noStrike" cap="none" dirty="0" err="1">
                <a:solidFill>
                  <a:schemeClr val="dk1"/>
                </a:solidFill>
                <a:latin typeface="Calibri"/>
                <a:ea typeface="Calibri"/>
                <a:cs typeface="Calibri"/>
                <a:sym typeface="Calibri"/>
              </a:rPr>
              <a:t>lavorare</a:t>
            </a:r>
            <a:r>
              <a:rPr lang="es-ES" sz="2200" i="0" u="none" strike="noStrike" cap="none" dirty="0">
                <a:solidFill>
                  <a:schemeClr val="dk1"/>
                </a:solidFill>
                <a:latin typeface="Calibri"/>
                <a:ea typeface="Calibri"/>
                <a:cs typeface="Calibri"/>
                <a:sym typeface="Calibri"/>
              </a:rPr>
              <a:t> </a:t>
            </a:r>
            <a:r>
              <a:rPr lang="es-ES" sz="2200" i="0" u="none" strike="noStrike" cap="none" dirty="0" err="1">
                <a:solidFill>
                  <a:schemeClr val="dk1"/>
                </a:solidFill>
                <a:latin typeface="Calibri"/>
                <a:ea typeface="Calibri"/>
                <a:cs typeface="Calibri"/>
                <a:sym typeface="Calibri"/>
              </a:rPr>
              <a:t>contemporaneamente</a:t>
            </a:r>
            <a:r>
              <a:rPr lang="es-ES" sz="2200" i="0" u="none" strike="noStrike" cap="none" dirty="0">
                <a:solidFill>
                  <a:schemeClr val="dk1"/>
                </a:solidFill>
                <a:latin typeface="Calibri"/>
                <a:ea typeface="Calibri"/>
                <a:cs typeface="Calibri"/>
                <a:sym typeface="Calibri"/>
              </a:rPr>
              <a:t> su </a:t>
            </a:r>
            <a:r>
              <a:rPr lang="es-ES" sz="2200" i="0" u="none" strike="noStrike" cap="none" dirty="0" err="1">
                <a:solidFill>
                  <a:schemeClr val="dk1"/>
                </a:solidFill>
                <a:latin typeface="Calibri"/>
                <a:ea typeface="Calibri"/>
                <a:cs typeface="Calibri"/>
                <a:sym typeface="Calibri"/>
              </a:rPr>
              <a:t>diverse</a:t>
            </a:r>
            <a:r>
              <a:rPr lang="es-ES" sz="2200" i="0" u="none" strike="noStrike" cap="none" dirty="0">
                <a:solidFill>
                  <a:schemeClr val="dk1"/>
                </a:solidFill>
                <a:latin typeface="Calibri"/>
                <a:ea typeface="Calibri"/>
                <a:cs typeface="Calibri"/>
                <a:sym typeface="Calibri"/>
              </a:rPr>
              <a:t> </a:t>
            </a:r>
            <a:r>
              <a:rPr lang="es-ES" sz="2200" i="0" u="none" strike="noStrike" cap="none" dirty="0" err="1">
                <a:solidFill>
                  <a:schemeClr val="dk1"/>
                </a:solidFill>
                <a:latin typeface="Calibri"/>
                <a:ea typeface="Calibri"/>
                <a:cs typeface="Calibri"/>
                <a:sym typeface="Calibri"/>
              </a:rPr>
              <a:t>attività</a:t>
            </a:r>
            <a:r>
              <a:rPr lang="es-ES" sz="2200" i="0" u="none" strike="noStrike" cap="none" dirty="0">
                <a:solidFill>
                  <a:schemeClr val="dk1"/>
                </a:solidFill>
                <a:latin typeface="Calibri"/>
                <a:ea typeface="Calibri"/>
                <a:cs typeface="Calibri"/>
                <a:sym typeface="Calibri"/>
              </a:rPr>
              <a:t> e </a:t>
            </a:r>
            <a:r>
              <a:rPr lang="es-ES" sz="2200" i="0" u="none" strike="noStrike" cap="none" dirty="0" err="1">
                <a:solidFill>
                  <a:schemeClr val="dk1"/>
                </a:solidFill>
                <a:latin typeface="Calibri"/>
                <a:ea typeface="Calibri"/>
                <a:cs typeface="Calibri"/>
                <a:sym typeface="Calibri"/>
              </a:rPr>
              <a:t>condividere</a:t>
            </a:r>
            <a:r>
              <a:rPr lang="es-ES" sz="2200" i="0" u="none" strike="noStrike" cap="none" dirty="0">
                <a:solidFill>
                  <a:schemeClr val="dk1"/>
                </a:solidFill>
                <a:latin typeface="Calibri"/>
                <a:ea typeface="Calibri"/>
                <a:cs typeface="Calibri"/>
                <a:sym typeface="Calibri"/>
              </a:rPr>
              <a:t> </a:t>
            </a:r>
            <a:r>
              <a:rPr lang="es-ES" sz="2200" i="0" u="none" strike="noStrike" cap="none" dirty="0" err="1">
                <a:solidFill>
                  <a:schemeClr val="dk1"/>
                </a:solidFill>
                <a:latin typeface="Calibri"/>
                <a:ea typeface="Calibri"/>
                <a:cs typeface="Calibri"/>
                <a:sym typeface="Calibri"/>
              </a:rPr>
              <a:t>esperienze</a:t>
            </a:r>
            <a:r>
              <a:rPr lang="es-ES" sz="2200" i="0" u="none" strike="noStrike" cap="none" dirty="0">
                <a:solidFill>
                  <a:schemeClr val="dk1"/>
                </a:solidFill>
                <a:latin typeface="Calibri"/>
                <a:ea typeface="Calibri"/>
                <a:cs typeface="Calibri"/>
                <a:sym typeface="Calibri"/>
              </a:rPr>
              <a:t>.</a:t>
            </a:r>
            <a:endParaRPr sz="17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113134a0ab3_0_23"/>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1000"/>
              </a:spcBef>
              <a:spcAft>
                <a:spcPts val="0"/>
              </a:spcAft>
              <a:buClr>
                <a:schemeClr val="dk1"/>
              </a:buClr>
              <a:buSzPts val="1100"/>
              <a:buFont typeface="Arial"/>
              <a:buNone/>
            </a:pPr>
            <a:r>
              <a:rPr lang="es-ES" sz="2000">
                <a:solidFill>
                  <a:srgbClr val="00AEEF"/>
                </a:solidFill>
              </a:rPr>
              <a:t>How to Ensure Inclusivity in your classroom</a:t>
            </a:r>
            <a:endParaRPr sz="2000">
              <a:solidFill>
                <a:srgbClr val="00AEEF"/>
              </a:solidFill>
            </a:endParaRPr>
          </a:p>
          <a:p>
            <a:pPr marL="0" lvl="0" indent="0" algn="r" rtl="0">
              <a:lnSpc>
                <a:spcPct val="90000"/>
              </a:lnSpc>
              <a:spcBef>
                <a:spcPts val="1000"/>
              </a:spcBef>
              <a:spcAft>
                <a:spcPts val="0"/>
              </a:spcAft>
              <a:buSzPts val="5400"/>
              <a:buNone/>
            </a:pPr>
            <a:r>
              <a:rPr lang="es-ES" sz="2000">
                <a:solidFill>
                  <a:schemeClr val="accent4"/>
                </a:solidFill>
              </a:rPr>
              <a:t>Step 2 Group Formation &amp; Teaching Inclusion </a:t>
            </a:r>
            <a:endParaRPr sz="2000">
              <a:solidFill>
                <a:schemeClr val="accent4"/>
              </a:solidFill>
            </a:endParaRPr>
          </a:p>
        </p:txBody>
      </p:sp>
      <p:sp>
        <p:nvSpPr>
          <p:cNvPr id="165" name="Google Shape;165;g113134a0ab3_0_23"/>
          <p:cNvSpPr txBox="1"/>
          <p:nvPr/>
        </p:nvSpPr>
        <p:spPr>
          <a:xfrm>
            <a:off x="258075" y="1413675"/>
            <a:ext cx="11362200" cy="4587000"/>
          </a:xfrm>
          <a:prstGeom prst="rect">
            <a:avLst/>
          </a:prstGeom>
          <a:noFill/>
          <a:ln>
            <a:noFill/>
          </a:ln>
        </p:spPr>
        <p:txBody>
          <a:bodyPr spcFirstLastPara="1" wrap="square" lIns="91425" tIns="91425" rIns="91425" bIns="91425" anchor="t" anchorCtr="0">
            <a:spAutoFit/>
          </a:bodyPr>
          <a:lstStyle/>
          <a:p>
            <a:pPr marL="457200" marR="0" lvl="0" indent="0" algn="just" rtl="0">
              <a:lnSpc>
                <a:spcPct val="150000"/>
              </a:lnSpc>
              <a:spcBef>
                <a:spcPts val="0"/>
              </a:spcBef>
              <a:spcAft>
                <a:spcPts val="0"/>
              </a:spcAft>
              <a:buClr>
                <a:srgbClr val="000000"/>
              </a:buClr>
              <a:buSzPts val="1600"/>
              <a:buFont typeface="Arial"/>
              <a:buNone/>
            </a:pPr>
            <a:endParaRPr sz="2200" i="0" u="none" strike="noStrike" cap="none">
              <a:solidFill>
                <a:schemeClr val="dk1"/>
              </a:solidFill>
              <a:latin typeface="Calibri"/>
              <a:ea typeface="Calibri"/>
              <a:cs typeface="Calibri"/>
              <a:sym typeface="Calibri"/>
            </a:endParaRPr>
          </a:p>
          <a:p>
            <a:pPr marL="457200" marR="0" lvl="0" indent="-368300" algn="just" rtl="0">
              <a:lnSpc>
                <a:spcPct val="150000"/>
              </a:lnSpc>
              <a:spcBef>
                <a:spcPts val="0"/>
              </a:spcBef>
              <a:spcAft>
                <a:spcPts val="0"/>
              </a:spcAft>
              <a:buClr>
                <a:srgbClr val="EC7320"/>
              </a:buClr>
              <a:buSzPts val="2200"/>
              <a:buFont typeface="Calibri"/>
              <a:buChar char="❖"/>
            </a:pPr>
            <a:r>
              <a:rPr lang="es-ES" sz="2200" i="0" u="none" strike="noStrike" cap="none">
                <a:solidFill>
                  <a:schemeClr val="dk1"/>
                </a:solidFill>
                <a:latin typeface="Calibri"/>
                <a:ea typeface="Calibri"/>
                <a:cs typeface="Calibri"/>
                <a:sym typeface="Calibri"/>
              </a:rPr>
              <a:t>L'introduzione di sessioni incrociate con singole attività può ampliare la base di conoscenze e l'esperienza dei partecipanti e coinvolgerli con nuovi argomenti e persone.</a:t>
            </a:r>
            <a:endParaRPr sz="2200">
              <a:latin typeface="Calibri"/>
              <a:ea typeface="Calibri"/>
              <a:cs typeface="Calibri"/>
              <a:sym typeface="Calibri"/>
            </a:endParaRPr>
          </a:p>
          <a:p>
            <a:pPr marL="457200" marR="0" lvl="0" indent="-368300" algn="just" rtl="0">
              <a:lnSpc>
                <a:spcPct val="150000"/>
              </a:lnSpc>
              <a:spcBef>
                <a:spcPts val="0"/>
              </a:spcBef>
              <a:spcAft>
                <a:spcPts val="0"/>
              </a:spcAft>
              <a:buClr>
                <a:srgbClr val="EC7320"/>
              </a:buClr>
              <a:buSzPts val="2200"/>
              <a:buFont typeface="Calibri"/>
              <a:buChar char="❖"/>
            </a:pPr>
            <a:r>
              <a:rPr lang="es-ES" sz="2200" i="0" u="none" strike="noStrike" cap="none">
                <a:solidFill>
                  <a:schemeClr val="dk1"/>
                </a:solidFill>
                <a:latin typeface="Calibri"/>
                <a:ea typeface="Calibri"/>
                <a:cs typeface="Calibri"/>
                <a:sym typeface="Calibri"/>
              </a:rPr>
              <a:t>Ancora una volta l'età dei potenziali partecipanti dovrebbe essere presa in considerazione nello sviluppo dell'approccio, nella formazione del gruppo e nella selezione delle attività dal curriculum</a:t>
            </a:r>
            <a:endParaRPr sz="2200">
              <a:latin typeface="Calibri"/>
              <a:ea typeface="Calibri"/>
              <a:cs typeface="Calibri"/>
              <a:sym typeface="Calibri"/>
            </a:endParaRPr>
          </a:p>
          <a:p>
            <a:pPr marL="457200" marR="0" lvl="0" indent="-368300" algn="just" rtl="0">
              <a:lnSpc>
                <a:spcPct val="150000"/>
              </a:lnSpc>
              <a:spcBef>
                <a:spcPts val="0"/>
              </a:spcBef>
              <a:spcAft>
                <a:spcPts val="0"/>
              </a:spcAft>
              <a:buClr>
                <a:srgbClr val="EC7320"/>
              </a:buClr>
              <a:buSzPts val="2200"/>
              <a:buFont typeface="Calibri"/>
              <a:buChar char="❖"/>
            </a:pPr>
            <a:r>
              <a:rPr lang="es-ES" sz="2200" i="0" u="none" strike="noStrike" cap="none">
                <a:solidFill>
                  <a:schemeClr val="dk1"/>
                </a:solidFill>
                <a:latin typeface="Calibri"/>
                <a:ea typeface="Calibri"/>
                <a:cs typeface="Calibri"/>
                <a:sym typeface="Calibri"/>
              </a:rPr>
              <a:t>Si raccomanda una preparazione contenutistica con una lezione di sensibilizzazione sulla diversità, che avrà l'obiettivo di sensibilizzare gli studenti sulle differenze individuali e sull’inclusione.</a:t>
            </a:r>
            <a:endParaRPr sz="2200" i="0" u="none" strike="noStrike" cap="non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11a8f93526_0_24"/>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1000"/>
              </a:spcBef>
              <a:spcAft>
                <a:spcPts val="0"/>
              </a:spcAft>
              <a:buSzPts val="5400"/>
              <a:buNone/>
            </a:pPr>
            <a:r>
              <a:rPr lang="es-ES" sz="2000">
                <a:solidFill>
                  <a:srgbClr val="00AEEF"/>
                </a:solidFill>
              </a:rPr>
              <a:t>Index for inclusion</a:t>
            </a:r>
            <a:endParaRPr sz="2000">
              <a:solidFill>
                <a:srgbClr val="00AEEF"/>
              </a:solidFill>
            </a:endParaRPr>
          </a:p>
        </p:txBody>
      </p:sp>
      <p:sp>
        <p:nvSpPr>
          <p:cNvPr id="179" name="Google Shape;179;g111a8f93526_0_24"/>
          <p:cNvSpPr txBox="1"/>
          <p:nvPr/>
        </p:nvSpPr>
        <p:spPr>
          <a:xfrm>
            <a:off x="1107200" y="2573875"/>
            <a:ext cx="10097100" cy="321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100"/>
              </a:spcBef>
              <a:spcAft>
                <a:spcPts val="0"/>
              </a:spcAft>
              <a:buClr>
                <a:srgbClr val="000000"/>
              </a:buClr>
              <a:buSzPts val="1550"/>
              <a:buFont typeface="Arial"/>
              <a:buNone/>
            </a:pPr>
            <a:r>
              <a:rPr lang="es-ES" sz="2050" i="0" u="none" strike="noStrike" cap="none">
                <a:solidFill>
                  <a:srgbClr val="141414"/>
                </a:solidFill>
                <a:latin typeface="Calibri"/>
                <a:ea typeface="Calibri"/>
                <a:cs typeface="Calibri"/>
                <a:sym typeface="Calibri"/>
              </a:rPr>
              <a:t>Puoi usare l’Indice nella tua scuola per:</a:t>
            </a:r>
            <a:endParaRPr sz="1850" i="0" u="none" strike="noStrike" cap="none">
              <a:solidFill>
                <a:srgbClr val="002C70"/>
              </a:solidFill>
              <a:latin typeface="Calibri"/>
              <a:ea typeface="Calibri"/>
              <a:cs typeface="Calibri"/>
              <a:sym typeface="Calibri"/>
            </a:endParaRPr>
          </a:p>
          <a:p>
            <a:pPr marL="457200" marR="0" lvl="0" indent="-358775" algn="l" rtl="0">
              <a:lnSpc>
                <a:spcPct val="115000"/>
              </a:lnSpc>
              <a:spcBef>
                <a:spcPts val="1100"/>
              </a:spcBef>
              <a:spcAft>
                <a:spcPts val="0"/>
              </a:spcAft>
              <a:buClr>
                <a:srgbClr val="EC7320"/>
              </a:buClr>
              <a:buSzPts val="2050"/>
              <a:buFont typeface="Calibri"/>
              <a:buChar char="❖"/>
            </a:pPr>
            <a:r>
              <a:rPr lang="es-ES" sz="2050" i="0" u="none" strike="noStrike" cap="none">
                <a:solidFill>
                  <a:schemeClr val="dk1"/>
                </a:solidFill>
                <a:latin typeface="Calibri"/>
                <a:ea typeface="Calibri"/>
                <a:cs typeface="Calibri"/>
                <a:sym typeface="Calibri"/>
              </a:rPr>
              <a:t>Rivedere e analizzare le proprie prassi, politiche e culture e identificare le aree che potrebbero causare ostacoli alla partecipazione e all'apprendimento.</a:t>
            </a:r>
            <a:endParaRPr sz="1900">
              <a:latin typeface="Calibri"/>
              <a:ea typeface="Calibri"/>
              <a:cs typeface="Calibri"/>
              <a:sym typeface="Calibri"/>
            </a:endParaRPr>
          </a:p>
          <a:p>
            <a:pPr marL="457200" marR="0" lvl="0" indent="-358775" algn="l" rtl="0">
              <a:lnSpc>
                <a:spcPct val="115000"/>
              </a:lnSpc>
              <a:spcBef>
                <a:spcPts val="1100"/>
              </a:spcBef>
              <a:spcAft>
                <a:spcPts val="0"/>
              </a:spcAft>
              <a:buClr>
                <a:srgbClr val="EC7320"/>
              </a:buClr>
              <a:buSzPts val="2050"/>
              <a:buFont typeface="Calibri"/>
              <a:buChar char="❖"/>
            </a:pPr>
            <a:r>
              <a:rPr lang="es-ES" sz="2050" i="0" u="none" strike="noStrike" cap="none">
                <a:solidFill>
                  <a:schemeClr val="dk1"/>
                </a:solidFill>
                <a:latin typeface="Calibri"/>
                <a:ea typeface="Calibri"/>
                <a:cs typeface="Calibri"/>
                <a:sym typeface="Calibri"/>
              </a:rPr>
              <a:t>Decidere come riorientare le priorità e valutare i progressi</a:t>
            </a:r>
            <a:endParaRPr sz="1900">
              <a:latin typeface="Calibri"/>
              <a:ea typeface="Calibri"/>
              <a:cs typeface="Calibri"/>
              <a:sym typeface="Calibri"/>
            </a:endParaRPr>
          </a:p>
          <a:p>
            <a:pPr marL="457200" marR="0" lvl="0" indent="-358775" algn="l" rtl="0">
              <a:lnSpc>
                <a:spcPct val="115000"/>
              </a:lnSpc>
              <a:spcBef>
                <a:spcPts val="1100"/>
              </a:spcBef>
              <a:spcAft>
                <a:spcPts val="0"/>
              </a:spcAft>
              <a:buClr>
                <a:srgbClr val="EC7320"/>
              </a:buClr>
              <a:buSzPts val="2050"/>
              <a:buFont typeface="Calibri"/>
              <a:buChar char="❖"/>
            </a:pPr>
            <a:r>
              <a:rPr lang="es-ES" sz="2050" i="0" u="none" strike="noStrike" cap="none">
                <a:solidFill>
                  <a:schemeClr val="dk1"/>
                </a:solidFill>
                <a:latin typeface="Calibri"/>
                <a:ea typeface="Calibri"/>
                <a:cs typeface="Calibri"/>
                <a:sym typeface="Calibri"/>
              </a:rPr>
              <a:t>Incoraggiare la riflessione e la revisione delle attività scolastiche per lavorare verso un ambiente più inclusivo..</a:t>
            </a:r>
            <a:endParaRPr sz="1650" i="0" u="none" strike="noStrike" cap="none">
              <a:solidFill>
                <a:srgbClr val="002C70"/>
              </a:solidFill>
              <a:latin typeface="Calibri"/>
              <a:ea typeface="Calibri"/>
              <a:cs typeface="Calibri"/>
              <a:sym typeface="Calibri"/>
            </a:endParaRPr>
          </a:p>
          <a:p>
            <a:pPr marL="0" marR="0" lvl="0" indent="0" algn="l" rtl="0">
              <a:lnSpc>
                <a:spcPct val="100000"/>
              </a:lnSpc>
              <a:spcBef>
                <a:spcPts val="1100"/>
              </a:spcBef>
              <a:spcAft>
                <a:spcPts val="0"/>
              </a:spcAft>
              <a:buClr>
                <a:srgbClr val="000000"/>
              </a:buClr>
              <a:buSzPts val="1400"/>
              <a:buFont typeface="Arial"/>
              <a:buNone/>
            </a:pPr>
            <a:r>
              <a:rPr lang="es-ES" sz="1900" i="0" u="sng" strike="noStrike" cap="none">
                <a:solidFill>
                  <a:schemeClr val="hlink"/>
                </a:solidFill>
                <a:latin typeface="Calibri"/>
                <a:ea typeface="Calibri"/>
                <a:cs typeface="Calibri"/>
                <a:sym typeface="Calibri"/>
                <a:hlinkClick r:id="rId3"/>
              </a:rPr>
              <a:t>https://www.eenet.org.uk/resources/docs/Index%20English.pdf</a:t>
            </a:r>
            <a:endParaRPr sz="1900" i="0" u="none" strike="noStrike" cap="none">
              <a:solidFill>
                <a:srgbClr val="000000"/>
              </a:solidFill>
              <a:latin typeface="Calibri"/>
              <a:ea typeface="Calibri"/>
              <a:cs typeface="Calibri"/>
              <a:sym typeface="Calibri"/>
            </a:endParaRPr>
          </a:p>
        </p:txBody>
      </p:sp>
      <p:sp>
        <p:nvSpPr>
          <p:cNvPr id="180" name="Google Shape;180;g111a8f93526_0_24"/>
          <p:cNvSpPr/>
          <p:nvPr/>
        </p:nvSpPr>
        <p:spPr>
          <a:xfrm>
            <a:off x="1228225" y="1565700"/>
            <a:ext cx="9173700" cy="750600"/>
          </a:xfrm>
          <a:prstGeom prst="roundRect">
            <a:avLst>
              <a:gd name="adj" fmla="val 16667"/>
            </a:avLst>
          </a:prstGeom>
          <a:solidFill>
            <a:srgbClr val="EC732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s-ES" sz="2200" b="0" i="0" u="none" strike="noStrike" cap="none">
                <a:solidFill>
                  <a:schemeClr val="dk1"/>
                </a:solidFill>
                <a:latin typeface="Calibri"/>
                <a:ea typeface="Calibri"/>
                <a:cs typeface="Calibri"/>
                <a:sym typeface="Calibri"/>
              </a:rPr>
              <a:t>“... è una risorsa per sostenere lo sviluppo inclusivo delle scuole”	</a:t>
            </a:r>
            <a:r>
              <a:rPr lang="es-ES" sz="1800" b="0" i="0" u="none" strike="noStrike" cap="none">
                <a:solidFill>
                  <a:schemeClr val="dk1"/>
                </a:solidFill>
                <a:latin typeface="Calibri"/>
                <a:ea typeface="Calibri"/>
                <a:cs typeface="Calibri"/>
                <a:sym typeface="Calibri"/>
              </a:rPr>
              <a:t>Tony Booth and Mel Ainscow</a:t>
            </a:r>
            <a:endParaRPr sz="18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10c4d38af33_0_17"/>
          <p:cNvSpPr txBox="1"/>
          <p:nvPr/>
        </p:nvSpPr>
        <p:spPr>
          <a:xfrm>
            <a:off x="935946" y="2225526"/>
            <a:ext cx="10521600" cy="1007400"/>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ctr" rtl="0">
              <a:lnSpc>
                <a:spcPct val="90000"/>
              </a:lnSpc>
              <a:spcBef>
                <a:spcPts val="0"/>
              </a:spcBef>
              <a:spcAft>
                <a:spcPts val="0"/>
              </a:spcAft>
              <a:buClr>
                <a:schemeClr val="lt1"/>
              </a:buClr>
              <a:buSzPct val="100000"/>
              <a:buFont typeface="Helvetica Neue"/>
              <a:buNone/>
            </a:pPr>
            <a:r>
              <a:rPr lang="es-ES" sz="8800" b="1" i="0" u="none" strike="noStrike" cap="none">
                <a:solidFill>
                  <a:schemeClr val="lt1"/>
                </a:solidFill>
                <a:latin typeface="Helvetica Neue"/>
                <a:ea typeface="Helvetica Neue"/>
                <a:cs typeface="Helvetica Neue"/>
                <a:sym typeface="Helvetica Neue"/>
              </a:rPr>
              <a:t>Grazie per l’attenzione!</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AEEF"/>
              </a:buClr>
              <a:buSzPct val="100000"/>
              <a:buFont typeface="Arial"/>
              <a:buNone/>
            </a:pPr>
            <a:endParaRPr sz="6600" b="1" i="0" u="none" strike="noStrike" cap="none">
              <a:solidFill>
                <a:srgbClr val="00AEEF"/>
              </a:solidFill>
              <a:latin typeface="Helvetica Neue"/>
              <a:ea typeface="Helvetica Neue"/>
              <a:cs typeface="Helvetica Neue"/>
              <a:sym typeface="Helvetica Neue"/>
            </a:endParaRPr>
          </a:p>
        </p:txBody>
      </p:sp>
      <p:pic>
        <p:nvPicPr>
          <p:cNvPr id="193" name="Google Shape;193;g10c4d38af33_0_17"/>
          <p:cNvPicPr preferRelativeResize="0"/>
          <p:nvPr/>
        </p:nvPicPr>
        <p:blipFill rotWithShape="1">
          <a:blip r:embed="rId3">
            <a:alphaModFix/>
          </a:blip>
          <a:srcRect/>
          <a:stretch/>
        </p:blipFill>
        <p:spPr>
          <a:xfrm>
            <a:off x="4170299" y="3646051"/>
            <a:ext cx="4445675" cy="2729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2"/>
          <p:cNvSpPr txBox="1"/>
          <p:nvPr/>
        </p:nvSpPr>
        <p:spPr>
          <a:xfrm>
            <a:off x="835200" y="1969924"/>
            <a:ext cx="10521600" cy="2155500"/>
          </a:xfrm>
          <a:prstGeom prst="rect">
            <a:avLst/>
          </a:prstGeom>
          <a:noFill/>
          <a:ln>
            <a:noFill/>
          </a:ln>
        </p:spPr>
        <p:txBody>
          <a:bodyPr spcFirstLastPara="1" wrap="square" lIns="91425" tIns="45700" rIns="91425" bIns="45700" anchor="t" anchorCtr="0">
            <a:noAutofit/>
          </a:bodyPr>
          <a:lstStyle/>
          <a:p>
            <a:pPr marL="38100" marR="0" lvl="0" algn="ctr" rtl="0">
              <a:lnSpc>
                <a:spcPct val="70000"/>
              </a:lnSpc>
              <a:spcBef>
                <a:spcPts val="0"/>
              </a:spcBef>
              <a:spcAft>
                <a:spcPts val="0"/>
              </a:spcAft>
              <a:buClr>
                <a:schemeClr val="lt1"/>
              </a:buClr>
              <a:buSzPts val="4240"/>
            </a:pPr>
            <a:r>
              <a:rPr lang="es-ES" sz="6462" b="1" i="0" u="none" strike="noStrike" cap="none" dirty="0" err="1">
                <a:solidFill>
                  <a:schemeClr val="lt1"/>
                </a:solidFill>
                <a:latin typeface="Helvetica Neue"/>
                <a:ea typeface="Helvetica Neue"/>
                <a:cs typeface="Helvetica Neue"/>
                <a:sym typeface="Helvetica Neue"/>
              </a:rPr>
              <a:t>Fondamenti</a:t>
            </a:r>
            <a:r>
              <a:rPr lang="es-ES" sz="6462" b="1" i="0" u="none" strike="noStrike" cap="none" dirty="0">
                <a:solidFill>
                  <a:schemeClr val="lt1"/>
                </a:solidFill>
                <a:latin typeface="Helvetica Neue"/>
                <a:ea typeface="Helvetica Neue"/>
                <a:cs typeface="Helvetica Neue"/>
                <a:sym typeface="Helvetica Neue"/>
              </a:rPr>
              <a:t> del </a:t>
            </a:r>
            <a:r>
              <a:rPr lang="es-ES" sz="6462" b="1" i="0" u="none" strike="noStrike" cap="none" dirty="0" err="1">
                <a:solidFill>
                  <a:schemeClr val="lt1"/>
                </a:solidFill>
                <a:latin typeface="Helvetica Neue"/>
                <a:ea typeface="Helvetica Neue"/>
                <a:cs typeface="Helvetica Neue"/>
                <a:sym typeface="Helvetica Neue"/>
              </a:rPr>
              <a:t>Curriculum</a:t>
            </a:r>
            <a:r>
              <a:rPr lang="es-ES" sz="6462" b="1" i="0" u="none" strike="noStrike" cap="none" dirty="0">
                <a:solidFill>
                  <a:schemeClr val="lt1"/>
                </a:solidFill>
                <a:latin typeface="Helvetica Neue"/>
                <a:ea typeface="Helvetica Neue"/>
                <a:cs typeface="Helvetica Neue"/>
                <a:sym typeface="Helvetica Neue"/>
              </a:rPr>
              <a:t> </a:t>
            </a:r>
            <a:r>
              <a:rPr lang="es-ES" sz="6462" b="1" i="0" u="none" strike="noStrike" cap="none" dirty="0" err="1">
                <a:solidFill>
                  <a:schemeClr val="lt1"/>
                </a:solidFill>
                <a:latin typeface="Helvetica Neue"/>
                <a:ea typeface="Helvetica Neue"/>
                <a:cs typeface="Helvetica Neue"/>
                <a:sym typeface="Helvetica Neue"/>
              </a:rPr>
              <a:t>InCrea</a:t>
            </a:r>
            <a:r>
              <a:rPr lang="es-ES" sz="6462" b="1" i="0" u="none" strike="noStrike" cap="none" dirty="0">
                <a:solidFill>
                  <a:schemeClr val="lt1"/>
                </a:solidFill>
                <a:latin typeface="Helvetica Neue"/>
                <a:ea typeface="Helvetica Neue"/>
                <a:cs typeface="Helvetica Neue"/>
                <a:sym typeface="Helvetica Neue"/>
              </a:rPr>
              <a:t>+</a:t>
            </a:r>
            <a:endParaRPr sz="800" dirty="0"/>
          </a:p>
          <a:p>
            <a:pPr marL="857250" marR="0" lvl="0" indent="-549910" algn="ctr" rtl="0">
              <a:lnSpc>
                <a:spcPct val="70000"/>
              </a:lnSpc>
              <a:spcBef>
                <a:spcPts val="0"/>
              </a:spcBef>
              <a:spcAft>
                <a:spcPts val="0"/>
              </a:spcAft>
              <a:buClr>
                <a:schemeClr val="lt1"/>
              </a:buClr>
              <a:buSzPts val="4840"/>
              <a:buFont typeface="Arial"/>
              <a:buNone/>
            </a:pPr>
            <a:endParaRPr sz="7062" b="1" i="0" u="none" strike="noStrike" cap="none" dirty="0">
              <a:solidFill>
                <a:schemeClr val="lt1"/>
              </a:solidFill>
              <a:latin typeface="Helvetica Neue"/>
              <a:ea typeface="Helvetica Neue"/>
              <a:cs typeface="Helvetica Neue"/>
              <a:sym typeface="Helvetica Neue"/>
            </a:endParaRPr>
          </a:p>
          <a:p>
            <a:pPr marL="19050" marR="0" lvl="0" algn="ctr" rtl="0">
              <a:lnSpc>
                <a:spcPct val="70000"/>
              </a:lnSpc>
              <a:spcBef>
                <a:spcPts val="0"/>
              </a:spcBef>
              <a:spcAft>
                <a:spcPts val="0"/>
              </a:spcAft>
              <a:buClr>
                <a:schemeClr val="lt1"/>
              </a:buClr>
              <a:buSzPts val="4540"/>
            </a:pPr>
            <a:r>
              <a:rPr lang="es-ES" sz="6762" b="1" i="0" u="none" strike="noStrike" cap="none" dirty="0">
                <a:solidFill>
                  <a:schemeClr val="lt1"/>
                </a:solidFill>
                <a:latin typeface="Helvetica Neue"/>
                <a:ea typeface="Helvetica Neue"/>
                <a:cs typeface="Helvetica Neue"/>
                <a:sym typeface="Helvetica Neue"/>
              </a:rPr>
              <a:t>Come </a:t>
            </a:r>
            <a:r>
              <a:rPr lang="es-ES" sz="6762" b="1" i="0" u="none" strike="noStrike" cap="none" dirty="0" err="1">
                <a:solidFill>
                  <a:schemeClr val="lt1"/>
                </a:solidFill>
                <a:latin typeface="Helvetica Neue"/>
                <a:ea typeface="Helvetica Neue"/>
                <a:cs typeface="Helvetica Neue"/>
                <a:sym typeface="Helvetica Neue"/>
              </a:rPr>
              <a:t>garantire</a:t>
            </a:r>
            <a:r>
              <a:rPr lang="es-ES" sz="6762" b="1" i="0" u="none" strike="noStrike" cap="none" dirty="0">
                <a:solidFill>
                  <a:schemeClr val="lt1"/>
                </a:solidFill>
                <a:latin typeface="Helvetica Neue"/>
                <a:ea typeface="Helvetica Neue"/>
                <a:cs typeface="Helvetica Neue"/>
                <a:sym typeface="Helvetica Neue"/>
              </a:rPr>
              <a:t> </a:t>
            </a:r>
            <a:r>
              <a:rPr lang="es-ES" sz="6762" b="1" i="0" u="none" strike="noStrike" cap="none" dirty="0" err="1">
                <a:solidFill>
                  <a:schemeClr val="lt1"/>
                </a:solidFill>
                <a:latin typeface="Helvetica Neue"/>
                <a:ea typeface="Helvetica Neue"/>
                <a:cs typeface="Helvetica Neue"/>
                <a:sym typeface="Helvetica Neue"/>
              </a:rPr>
              <a:t>l'inclusività</a:t>
            </a:r>
            <a:r>
              <a:rPr lang="es-ES" sz="6762" b="1" i="0" u="none" strike="noStrike" cap="none" dirty="0">
                <a:solidFill>
                  <a:schemeClr val="lt1"/>
                </a:solidFill>
                <a:latin typeface="Helvetica Neue"/>
                <a:ea typeface="Helvetica Neue"/>
                <a:cs typeface="Helvetica Neue"/>
                <a:sym typeface="Helvetica Neue"/>
              </a:rPr>
              <a:t> in </a:t>
            </a:r>
            <a:r>
              <a:rPr lang="es-ES" sz="6762" b="1" i="0" u="none" strike="noStrike" cap="none" dirty="0" err="1">
                <a:solidFill>
                  <a:schemeClr val="lt1"/>
                </a:solidFill>
                <a:latin typeface="Helvetica Neue"/>
                <a:ea typeface="Helvetica Neue"/>
                <a:cs typeface="Helvetica Neue"/>
                <a:sym typeface="Helvetica Neue"/>
              </a:rPr>
              <a:t>classe</a:t>
            </a:r>
            <a:endParaRPr sz="5030" b="1" i="0" u="none" strike="noStrike" cap="none" dirty="0">
              <a:solidFill>
                <a:srgbClr val="00AEEF"/>
              </a:solidFill>
              <a:latin typeface="Helvetica Neue"/>
              <a:ea typeface="Helvetica Neue"/>
              <a:cs typeface="Helvetica Neue"/>
              <a:sym typeface="Helvetica Neue"/>
            </a:endParaRPr>
          </a:p>
        </p:txBody>
      </p:sp>
      <p:sp>
        <p:nvSpPr>
          <p:cNvPr id="2" name="Rettangolo 1">
            <a:extLst>
              <a:ext uri="{FF2B5EF4-FFF2-40B4-BE49-F238E27FC236}">
                <a16:creationId xmlns:a16="http://schemas.microsoft.com/office/drawing/2014/main" id="{30CD9F63-6AE1-624C-829F-9A29E1B19AC3}"/>
              </a:ext>
            </a:extLst>
          </p:cNvPr>
          <p:cNvSpPr/>
          <p:nvPr/>
        </p:nvSpPr>
        <p:spPr>
          <a:xfrm>
            <a:off x="5978820" y="3275112"/>
            <a:ext cx="234360" cy="307777"/>
          </a:xfrm>
          <a:prstGeom prst="rect">
            <a:avLst/>
          </a:prstGeom>
        </p:spPr>
        <p:txBody>
          <a:bodyPr wrap="none">
            <a:spAutoFit/>
          </a:bodyPr>
          <a:lstStyle/>
          <a:p>
            <a:r>
              <a:rPr lang="it-IT"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A76D3DAB-5C0C-6F46-9CD5-23BE9732086D}"/>
              </a:ext>
            </a:extLst>
          </p:cNvPr>
          <p:cNvSpPr>
            <a:spLocks noGrp="1"/>
          </p:cNvSpPr>
          <p:nvPr>
            <p:ph type="body" idx="1"/>
          </p:nvPr>
        </p:nvSpPr>
        <p:spPr/>
        <p:txBody>
          <a:bodyPr/>
          <a:lstStyle/>
          <a:p>
            <a:r>
              <a:rPr lang="it-IT" dirty="0"/>
              <a:t>Obiettivi della lezione: </a:t>
            </a:r>
          </a:p>
          <a:p>
            <a:endParaRPr lang="it-IT" dirty="0"/>
          </a:p>
        </p:txBody>
      </p:sp>
      <p:sp>
        <p:nvSpPr>
          <p:cNvPr id="3" name="Google Shape;93;g11085746b30_0_35">
            <a:extLst>
              <a:ext uri="{FF2B5EF4-FFF2-40B4-BE49-F238E27FC236}">
                <a16:creationId xmlns:a16="http://schemas.microsoft.com/office/drawing/2014/main" id="{A01D3CC4-CA9B-FE47-9857-F72F3C2904E7}"/>
              </a:ext>
            </a:extLst>
          </p:cNvPr>
          <p:cNvSpPr txBox="1"/>
          <p:nvPr/>
        </p:nvSpPr>
        <p:spPr>
          <a:xfrm>
            <a:off x="295924" y="1657150"/>
            <a:ext cx="11043300" cy="3508623"/>
          </a:xfrm>
          <a:prstGeom prst="rect">
            <a:avLst/>
          </a:prstGeom>
          <a:noFill/>
          <a:ln>
            <a:noFill/>
          </a:ln>
        </p:spPr>
        <p:txBody>
          <a:bodyPr spcFirstLastPara="1" wrap="square" lIns="91425" tIns="91425" rIns="91425" bIns="91425" anchor="t" anchorCtr="0">
            <a:spAutoFit/>
          </a:bodyPr>
          <a:lstStyle/>
          <a:p>
            <a:pPr marL="457200" marR="0" lvl="0" indent="-342900" algn="just" rtl="0">
              <a:lnSpc>
                <a:spcPct val="100000"/>
              </a:lnSpc>
              <a:spcBef>
                <a:spcPts val="0"/>
              </a:spcBef>
              <a:spcAft>
                <a:spcPts val="0"/>
              </a:spcAft>
              <a:buClr>
                <a:srgbClr val="EC7320"/>
              </a:buClr>
              <a:buSzPts val="1800"/>
              <a:buFont typeface="Calibri"/>
              <a:buChar char="❖"/>
            </a:pPr>
            <a:r>
              <a:rPr lang="es-ES" sz="3600" i="0" u="none" strike="noStrike" cap="none" dirty="0" err="1">
                <a:solidFill>
                  <a:schemeClr val="dk1"/>
                </a:solidFill>
                <a:latin typeface="Calibri"/>
                <a:ea typeface="Calibri"/>
                <a:cs typeface="Calibri"/>
                <a:sym typeface="Calibri"/>
              </a:rPr>
              <a:t>Scoprire</a:t>
            </a:r>
            <a:r>
              <a:rPr lang="es-ES" sz="3600" i="0" u="none" strike="noStrike" cap="none" dirty="0">
                <a:solidFill>
                  <a:schemeClr val="dk1"/>
                </a:solidFill>
                <a:latin typeface="Calibri"/>
                <a:ea typeface="Calibri"/>
                <a:cs typeface="Calibri"/>
                <a:sym typeface="Calibri"/>
              </a:rPr>
              <a:t> </a:t>
            </a:r>
            <a:r>
              <a:rPr lang="es-ES" sz="3600" i="0" u="none" strike="noStrike" cap="none" dirty="0" err="1">
                <a:solidFill>
                  <a:schemeClr val="dk1"/>
                </a:solidFill>
                <a:latin typeface="Calibri"/>
                <a:ea typeface="Calibri"/>
                <a:cs typeface="Calibri"/>
                <a:sym typeface="Calibri"/>
              </a:rPr>
              <a:t>gli</a:t>
            </a:r>
            <a:r>
              <a:rPr lang="es-ES" sz="3600" i="0" u="none" strike="noStrike" cap="none" dirty="0">
                <a:solidFill>
                  <a:schemeClr val="dk1"/>
                </a:solidFill>
                <a:latin typeface="Calibri"/>
                <a:ea typeface="Calibri"/>
                <a:cs typeface="Calibri"/>
                <a:sym typeface="Calibri"/>
              </a:rPr>
              <a:t> </a:t>
            </a:r>
            <a:r>
              <a:rPr lang="es-ES" sz="3600" i="0" u="none" strike="noStrike" cap="none" dirty="0" err="1">
                <a:solidFill>
                  <a:schemeClr val="dk1"/>
                </a:solidFill>
                <a:latin typeface="Calibri"/>
                <a:ea typeface="Calibri"/>
                <a:cs typeface="Calibri"/>
                <a:sym typeface="Calibri"/>
              </a:rPr>
              <a:t>obiettivi</a:t>
            </a:r>
            <a:r>
              <a:rPr lang="es-ES" sz="3600" i="0" u="none" strike="noStrike" cap="none" dirty="0">
                <a:solidFill>
                  <a:schemeClr val="dk1"/>
                </a:solidFill>
                <a:latin typeface="Calibri"/>
                <a:ea typeface="Calibri"/>
                <a:cs typeface="Calibri"/>
                <a:sym typeface="Calibri"/>
              </a:rPr>
              <a:t> del </a:t>
            </a:r>
            <a:r>
              <a:rPr lang="es-ES" sz="3600" i="0" u="none" strike="noStrike" cap="none" dirty="0" err="1">
                <a:solidFill>
                  <a:schemeClr val="dk1"/>
                </a:solidFill>
                <a:latin typeface="Calibri"/>
                <a:ea typeface="Calibri"/>
                <a:cs typeface="Calibri"/>
                <a:sym typeface="Calibri"/>
              </a:rPr>
              <a:t>Curriculum</a:t>
            </a:r>
            <a:r>
              <a:rPr lang="es-ES" sz="3600" i="0" u="none" strike="noStrike" cap="none" dirty="0">
                <a:solidFill>
                  <a:schemeClr val="dk1"/>
                </a:solidFill>
                <a:latin typeface="Calibri"/>
                <a:ea typeface="Calibri"/>
                <a:cs typeface="Calibri"/>
                <a:sym typeface="Calibri"/>
              </a:rPr>
              <a:t> di </a:t>
            </a:r>
            <a:r>
              <a:rPr lang="es-ES" sz="3600" i="0" u="none" strike="noStrike" cap="none" dirty="0" err="1">
                <a:solidFill>
                  <a:schemeClr val="dk1"/>
                </a:solidFill>
                <a:latin typeface="Calibri"/>
                <a:ea typeface="Calibri"/>
                <a:cs typeface="Calibri"/>
                <a:sym typeface="Calibri"/>
              </a:rPr>
              <a:t>Increa</a:t>
            </a:r>
            <a:r>
              <a:rPr lang="es-ES" sz="3600" i="0" u="none" strike="noStrike" cap="none" dirty="0">
                <a:solidFill>
                  <a:schemeClr val="dk1"/>
                </a:solidFill>
                <a:latin typeface="Calibri"/>
                <a:ea typeface="Calibri"/>
                <a:cs typeface="Calibri"/>
                <a:sym typeface="Calibri"/>
              </a:rPr>
              <a:t>+;</a:t>
            </a:r>
          </a:p>
          <a:p>
            <a:pPr marL="457200" marR="0" lvl="0" indent="-342900" algn="just" rtl="0">
              <a:lnSpc>
                <a:spcPct val="100000"/>
              </a:lnSpc>
              <a:spcBef>
                <a:spcPts val="0"/>
              </a:spcBef>
              <a:spcAft>
                <a:spcPts val="0"/>
              </a:spcAft>
              <a:buClr>
                <a:srgbClr val="EC7320"/>
              </a:buClr>
              <a:buSzPts val="1800"/>
              <a:buFont typeface="Calibri"/>
              <a:buChar char="❖"/>
            </a:pPr>
            <a:r>
              <a:rPr lang="es-ES" sz="3600" dirty="0" err="1">
                <a:solidFill>
                  <a:schemeClr val="dk1"/>
                </a:solidFill>
                <a:latin typeface="Calibri"/>
                <a:ea typeface="Calibri"/>
                <a:cs typeface="Calibri"/>
                <a:sym typeface="Calibri"/>
              </a:rPr>
              <a:t>Approfondire</a:t>
            </a:r>
            <a:r>
              <a:rPr lang="es-ES" sz="3600" dirty="0">
                <a:solidFill>
                  <a:schemeClr val="dk1"/>
                </a:solidFill>
                <a:latin typeface="Calibri"/>
                <a:ea typeface="Calibri"/>
                <a:cs typeface="Calibri"/>
                <a:sym typeface="Calibri"/>
              </a:rPr>
              <a:t> le </a:t>
            </a:r>
            <a:r>
              <a:rPr lang="es-ES" sz="3600" dirty="0" err="1">
                <a:solidFill>
                  <a:schemeClr val="dk1"/>
                </a:solidFill>
                <a:latin typeface="Calibri"/>
                <a:ea typeface="Calibri"/>
                <a:cs typeface="Calibri"/>
                <a:sym typeface="Calibri"/>
              </a:rPr>
              <a:t>scelte</a:t>
            </a:r>
            <a:r>
              <a:rPr lang="es-ES" sz="3600" dirty="0">
                <a:solidFill>
                  <a:schemeClr val="dk1"/>
                </a:solidFill>
                <a:latin typeface="Calibri"/>
                <a:ea typeface="Calibri"/>
                <a:cs typeface="Calibri"/>
                <a:sym typeface="Calibri"/>
              </a:rPr>
              <a:t> e i </a:t>
            </a:r>
            <a:r>
              <a:rPr lang="es-ES" sz="3600" dirty="0" err="1">
                <a:solidFill>
                  <a:schemeClr val="dk1"/>
                </a:solidFill>
                <a:latin typeface="Calibri"/>
                <a:ea typeface="Calibri"/>
                <a:cs typeface="Calibri"/>
                <a:sym typeface="Calibri"/>
              </a:rPr>
              <a:t>fondamenti</a:t>
            </a:r>
            <a:r>
              <a:rPr lang="es-ES" sz="3600" dirty="0">
                <a:solidFill>
                  <a:schemeClr val="dk1"/>
                </a:solidFill>
                <a:latin typeface="Calibri"/>
                <a:ea typeface="Calibri"/>
                <a:cs typeface="Calibri"/>
                <a:sym typeface="Calibri"/>
              </a:rPr>
              <a:t> </a:t>
            </a:r>
            <a:r>
              <a:rPr lang="es-ES" sz="3600" dirty="0" err="1">
                <a:solidFill>
                  <a:schemeClr val="dk1"/>
                </a:solidFill>
                <a:latin typeface="Calibri"/>
                <a:ea typeface="Calibri"/>
                <a:cs typeface="Calibri"/>
                <a:sym typeface="Calibri"/>
              </a:rPr>
              <a:t>alla</a:t>
            </a:r>
            <a:r>
              <a:rPr lang="es-ES" sz="3600" dirty="0">
                <a:solidFill>
                  <a:schemeClr val="dk1"/>
                </a:solidFill>
                <a:latin typeface="Calibri"/>
                <a:ea typeface="Calibri"/>
                <a:cs typeface="Calibri"/>
                <a:sym typeface="Calibri"/>
              </a:rPr>
              <a:t> base del </a:t>
            </a:r>
            <a:r>
              <a:rPr lang="es-ES" sz="3600" dirty="0" err="1">
                <a:solidFill>
                  <a:schemeClr val="dk1"/>
                </a:solidFill>
                <a:latin typeface="Calibri"/>
                <a:ea typeface="Calibri"/>
                <a:cs typeface="Calibri"/>
                <a:sym typeface="Calibri"/>
              </a:rPr>
              <a:t>Curriculum</a:t>
            </a:r>
            <a:r>
              <a:rPr lang="es-ES" sz="3600" dirty="0">
                <a:solidFill>
                  <a:schemeClr val="dk1"/>
                </a:solidFill>
                <a:latin typeface="Calibri"/>
                <a:ea typeface="Calibri"/>
                <a:cs typeface="Calibri"/>
                <a:sym typeface="Calibri"/>
              </a:rPr>
              <a:t>;</a:t>
            </a:r>
          </a:p>
          <a:p>
            <a:pPr marL="457200" marR="0" lvl="0" indent="-342900" algn="just" rtl="0">
              <a:lnSpc>
                <a:spcPct val="100000"/>
              </a:lnSpc>
              <a:spcBef>
                <a:spcPts val="0"/>
              </a:spcBef>
              <a:spcAft>
                <a:spcPts val="0"/>
              </a:spcAft>
              <a:buClr>
                <a:srgbClr val="EC7320"/>
              </a:buClr>
              <a:buSzPts val="1800"/>
              <a:buFont typeface="Calibri"/>
              <a:buChar char="❖"/>
            </a:pPr>
            <a:r>
              <a:rPr lang="es-ES" sz="3600" dirty="0" err="1">
                <a:solidFill>
                  <a:schemeClr val="dk1"/>
                </a:solidFill>
                <a:latin typeface="Calibri"/>
                <a:ea typeface="Calibri"/>
                <a:cs typeface="Calibri"/>
                <a:sym typeface="Calibri"/>
              </a:rPr>
              <a:t>Comprendere</a:t>
            </a:r>
            <a:r>
              <a:rPr lang="es-ES" sz="3600" dirty="0">
                <a:solidFill>
                  <a:schemeClr val="dk1"/>
                </a:solidFill>
                <a:latin typeface="Calibri"/>
                <a:ea typeface="Calibri"/>
                <a:cs typeface="Calibri"/>
                <a:sym typeface="Calibri"/>
              </a:rPr>
              <a:t> la </a:t>
            </a:r>
            <a:r>
              <a:rPr lang="es-ES" sz="3600" dirty="0" err="1">
                <a:solidFill>
                  <a:schemeClr val="dk1"/>
                </a:solidFill>
                <a:latin typeface="Calibri"/>
                <a:ea typeface="Calibri"/>
                <a:cs typeface="Calibri"/>
                <a:sym typeface="Calibri"/>
              </a:rPr>
              <a:t>struttura</a:t>
            </a:r>
            <a:r>
              <a:rPr lang="es-ES" sz="3600" dirty="0">
                <a:solidFill>
                  <a:schemeClr val="dk1"/>
                </a:solidFill>
                <a:latin typeface="Calibri"/>
                <a:ea typeface="Calibri"/>
                <a:cs typeface="Calibri"/>
                <a:sym typeface="Calibri"/>
              </a:rPr>
              <a:t> del </a:t>
            </a:r>
            <a:r>
              <a:rPr lang="es-ES" sz="3600" dirty="0" err="1">
                <a:solidFill>
                  <a:schemeClr val="dk1"/>
                </a:solidFill>
                <a:latin typeface="Calibri"/>
                <a:ea typeface="Calibri"/>
                <a:cs typeface="Calibri"/>
                <a:sym typeface="Calibri"/>
              </a:rPr>
              <a:t>Curriculum</a:t>
            </a:r>
            <a:r>
              <a:rPr lang="es-ES" sz="3600" dirty="0">
                <a:solidFill>
                  <a:schemeClr val="dk1"/>
                </a:solidFill>
                <a:latin typeface="Calibri"/>
                <a:ea typeface="Calibri"/>
                <a:cs typeface="Calibri"/>
                <a:sym typeface="Calibri"/>
              </a:rPr>
              <a:t>;</a:t>
            </a:r>
          </a:p>
          <a:p>
            <a:pPr marL="457200" marR="0" lvl="0" indent="-342900" algn="just" rtl="0">
              <a:lnSpc>
                <a:spcPct val="100000"/>
              </a:lnSpc>
              <a:spcBef>
                <a:spcPts val="0"/>
              </a:spcBef>
              <a:spcAft>
                <a:spcPts val="0"/>
              </a:spcAft>
              <a:buClr>
                <a:srgbClr val="EC7320"/>
              </a:buClr>
              <a:buSzPts val="1800"/>
              <a:buFont typeface="Calibri"/>
              <a:buChar char="❖"/>
            </a:pPr>
            <a:r>
              <a:rPr lang="es-ES" sz="3600" dirty="0" err="1">
                <a:solidFill>
                  <a:schemeClr val="dk1"/>
                </a:solidFill>
                <a:latin typeface="Calibri"/>
                <a:ea typeface="Calibri"/>
                <a:cs typeface="Calibri"/>
                <a:sym typeface="Calibri"/>
              </a:rPr>
              <a:t>Riconoscere</a:t>
            </a:r>
            <a:r>
              <a:rPr lang="es-ES" sz="3600" dirty="0">
                <a:solidFill>
                  <a:schemeClr val="dk1"/>
                </a:solidFill>
                <a:latin typeface="Calibri"/>
                <a:ea typeface="Calibri"/>
                <a:cs typeface="Calibri"/>
                <a:sym typeface="Calibri"/>
              </a:rPr>
              <a:t> i </a:t>
            </a:r>
            <a:r>
              <a:rPr lang="es-ES" sz="3600" dirty="0" err="1">
                <a:solidFill>
                  <a:schemeClr val="dk1"/>
                </a:solidFill>
                <a:latin typeface="Calibri"/>
                <a:ea typeface="Calibri"/>
                <a:cs typeface="Calibri"/>
                <a:sym typeface="Calibri"/>
              </a:rPr>
              <a:t>discutere</a:t>
            </a:r>
            <a:r>
              <a:rPr lang="es-ES" sz="3600" dirty="0">
                <a:solidFill>
                  <a:schemeClr val="dk1"/>
                </a:solidFill>
                <a:latin typeface="Calibri"/>
                <a:ea typeface="Calibri"/>
                <a:cs typeface="Calibri"/>
                <a:sym typeface="Calibri"/>
              </a:rPr>
              <a:t> </a:t>
            </a:r>
            <a:r>
              <a:rPr lang="es-ES" sz="3600" dirty="0" err="1">
                <a:solidFill>
                  <a:schemeClr val="dk1"/>
                </a:solidFill>
                <a:latin typeface="Calibri"/>
                <a:ea typeface="Calibri"/>
                <a:cs typeface="Calibri"/>
                <a:sym typeface="Calibri"/>
              </a:rPr>
              <a:t>sulle</a:t>
            </a:r>
            <a:r>
              <a:rPr lang="es-ES" sz="3600" dirty="0">
                <a:solidFill>
                  <a:schemeClr val="dk1"/>
                </a:solidFill>
                <a:latin typeface="Calibri"/>
                <a:ea typeface="Calibri"/>
                <a:cs typeface="Calibri"/>
                <a:sym typeface="Calibri"/>
              </a:rPr>
              <a:t> </a:t>
            </a:r>
            <a:r>
              <a:rPr lang="es-ES" sz="3600" dirty="0" err="1">
                <a:solidFill>
                  <a:schemeClr val="dk1"/>
                </a:solidFill>
                <a:latin typeface="Calibri"/>
                <a:ea typeface="Calibri"/>
                <a:cs typeface="Calibri"/>
                <a:sym typeface="Calibri"/>
              </a:rPr>
              <a:t>modalità</a:t>
            </a:r>
            <a:r>
              <a:rPr lang="es-ES" sz="3600" dirty="0">
                <a:solidFill>
                  <a:schemeClr val="dk1"/>
                </a:solidFill>
                <a:latin typeface="Calibri"/>
                <a:ea typeface="Calibri"/>
                <a:cs typeface="Calibri"/>
                <a:sym typeface="Calibri"/>
              </a:rPr>
              <a:t> per </a:t>
            </a:r>
            <a:r>
              <a:rPr lang="es-ES" sz="3600" dirty="0" err="1">
                <a:solidFill>
                  <a:schemeClr val="dk1"/>
                </a:solidFill>
                <a:latin typeface="Calibri"/>
                <a:ea typeface="Calibri"/>
                <a:cs typeface="Calibri"/>
                <a:sym typeface="Calibri"/>
              </a:rPr>
              <a:t>favorire</a:t>
            </a:r>
            <a:r>
              <a:rPr lang="es-ES" sz="3600" dirty="0">
                <a:solidFill>
                  <a:schemeClr val="dk1"/>
                </a:solidFill>
                <a:latin typeface="Calibri"/>
                <a:ea typeface="Calibri"/>
                <a:cs typeface="Calibri"/>
                <a:sym typeface="Calibri"/>
              </a:rPr>
              <a:t> </a:t>
            </a:r>
            <a:r>
              <a:rPr lang="es-ES" sz="3600" dirty="0" err="1">
                <a:solidFill>
                  <a:schemeClr val="dk1"/>
                </a:solidFill>
                <a:latin typeface="Calibri"/>
                <a:ea typeface="Calibri"/>
                <a:cs typeface="Calibri"/>
                <a:sym typeface="Calibri"/>
              </a:rPr>
              <a:t>l’inclusione</a:t>
            </a:r>
            <a:r>
              <a:rPr lang="es-ES" sz="3600" dirty="0">
                <a:solidFill>
                  <a:schemeClr val="dk1"/>
                </a:solidFill>
                <a:latin typeface="Calibri"/>
                <a:ea typeface="Calibri"/>
                <a:cs typeface="Calibri"/>
                <a:sym typeface="Calibri"/>
              </a:rPr>
              <a:t> in </a:t>
            </a:r>
            <a:r>
              <a:rPr lang="es-ES" sz="3600" dirty="0" err="1">
                <a:solidFill>
                  <a:schemeClr val="dk1"/>
                </a:solidFill>
                <a:latin typeface="Calibri"/>
                <a:ea typeface="Calibri"/>
                <a:cs typeface="Calibri"/>
                <a:sym typeface="Calibri"/>
              </a:rPr>
              <a:t>classe</a:t>
            </a:r>
            <a:r>
              <a:rPr lang="es-ES" sz="3600" dirty="0">
                <a:solidFill>
                  <a:schemeClr val="dk1"/>
                </a:solidFill>
                <a:latin typeface="Calibri"/>
                <a:ea typeface="Calibri"/>
                <a:cs typeface="Calibri"/>
                <a:sym typeface="Calibri"/>
              </a:rPr>
              <a:t>;</a:t>
            </a:r>
            <a:endParaRPr sz="3600" dirty="0">
              <a:latin typeface="Calibri"/>
              <a:ea typeface="Calibri"/>
              <a:cs typeface="Calibri"/>
              <a:sym typeface="Calibri"/>
            </a:endParaRPr>
          </a:p>
        </p:txBody>
      </p:sp>
    </p:spTree>
    <p:extLst>
      <p:ext uri="{BB962C8B-B14F-4D97-AF65-F5344CB8AC3E}">
        <p14:creationId xmlns:p14="http://schemas.microsoft.com/office/powerpoint/2010/main" val="247322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
                                        <p:tgtEl>
                                          <p:spTgt spid="3">
                                            <p:txEl>
                                              <p:pRg st="1" end="1"/>
                                            </p:txEl>
                                          </p:spTgt>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
                                        <p:tgtEl>
                                          <p:spTgt spid="3">
                                            <p:txEl>
                                              <p:pRg st="2" end="2"/>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g11085746b30_0_6"/>
          <p:cNvSpPr txBox="1">
            <a:spLocks noGrp="1"/>
          </p:cNvSpPr>
          <p:nvPr>
            <p:ph type="body" idx="1"/>
          </p:nvPr>
        </p:nvSpPr>
        <p:spPr>
          <a:xfrm>
            <a:off x="2933474" y="468425"/>
            <a:ext cx="9258600" cy="839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5400"/>
              <a:buNone/>
            </a:pPr>
            <a:r>
              <a:rPr lang="es-ES" sz="4400"/>
              <a:t>Il Curriculum InCrea+ si propone di...</a:t>
            </a:r>
            <a:endParaRPr sz="4400"/>
          </a:p>
        </p:txBody>
      </p:sp>
      <p:sp>
        <p:nvSpPr>
          <p:cNvPr id="57" name="Google Shape;57;g11085746b30_0_6"/>
          <p:cNvSpPr/>
          <p:nvPr/>
        </p:nvSpPr>
        <p:spPr>
          <a:xfrm>
            <a:off x="607700" y="1766350"/>
            <a:ext cx="11095200" cy="1081500"/>
          </a:xfrm>
          <a:prstGeom prst="roundRect">
            <a:avLst>
              <a:gd name="adj" fmla="val 16667"/>
            </a:avLst>
          </a:prstGeom>
          <a:solidFill>
            <a:srgbClr val="EC732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s-ES" sz="2400" i="0" u="none" strike="noStrike" cap="none">
                <a:solidFill>
                  <a:schemeClr val="dk1"/>
                </a:solidFill>
                <a:latin typeface="Calibri"/>
                <a:ea typeface="Calibri"/>
                <a:cs typeface="Calibri"/>
                <a:sym typeface="Calibri"/>
              </a:rPr>
              <a:t>…Fornire un metodo innovativo di educazione inclusiva e promozione del benessere attraverso l'implementazione di contenuti e pratiche educative artistiche</a:t>
            </a:r>
            <a:endParaRPr sz="11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500" i="0" u="none" strike="noStrike" cap="none">
              <a:solidFill>
                <a:srgbClr val="000000"/>
              </a:solidFill>
              <a:latin typeface="Calibri"/>
              <a:ea typeface="Calibri"/>
              <a:cs typeface="Calibri"/>
              <a:sym typeface="Calibri"/>
            </a:endParaRPr>
          </a:p>
        </p:txBody>
      </p:sp>
      <p:sp>
        <p:nvSpPr>
          <p:cNvPr id="58" name="Google Shape;58;g11085746b30_0_6"/>
          <p:cNvSpPr txBox="1"/>
          <p:nvPr/>
        </p:nvSpPr>
        <p:spPr>
          <a:xfrm>
            <a:off x="0" y="3102125"/>
            <a:ext cx="11600700" cy="3324600"/>
          </a:xfrm>
          <a:prstGeom prst="rect">
            <a:avLst/>
          </a:prstGeom>
          <a:noFill/>
          <a:ln>
            <a:noFill/>
          </a:ln>
        </p:spPr>
        <p:txBody>
          <a:bodyPr spcFirstLastPara="1" wrap="square" lIns="91425" tIns="91425" rIns="91425" bIns="91425" anchor="t" anchorCtr="0">
            <a:spAutoFit/>
          </a:bodyPr>
          <a:lstStyle/>
          <a:p>
            <a:pPr marL="342900" marR="0" lvl="0" indent="-342900" algn="l" rtl="0">
              <a:lnSpc>
                <a:spcPct val="100000"/>
              </a:lnSpc>
              <a:spcBef>
                <a:spcPts val="0"/>
              </a:spcBef>
              <a:spcAft>
                <a:spcPts val="0"/>
              </a:spcAft>
              <a:buClr>
                <a:srgbClr val="EC7320"/>
              </a:buClr>
              <a:buSzPts val="2500"/>
              <a:buFont typeface="Calibri"/>
              <a:buChar char="❖"/>
            </a:pPr>
            <a:r>
              <a:rPr lang="es-ES" sz="2000" i="0" u="none" strike="noStrike" cap="none">
                <a:solidFill>
                  <a:srgbClr val="000000"/>
                </a:solidFill>
                <a:latin typeface="Calibri"/>
                <a:ea typeface="Calibri"/>
                <a:cs typeface="Calibri"/>
                <a:sym typeface="Calibri"/>
              </a:rPr>
              <a:t>Sviluppare risorse di apprendimento, materiali, attività educative artistiche e moduli di formazione per promuovere la creatività, la cultura, il dialogo multiculturale, le risorse psicologiche e le principali abilità del 21° secolo negli studenti/studentesse dell'istruzione secondaria (da 11 a 16 anni).</a:t>
            </a:r>
            <a:endParaRPr>
              <a:latin typeface="Calibri"/>
              <a:ea typeface="Calibri"/>
              <a:cs typeface="Calibri"/>
              <a:sym typeface="Calibri"/>
            </a:endParaRPr>
          </a:p>
          <a:p>
            <a:pPr marL="342900" marR="0" lvl="0" indent="-342900" algn="l" rtl="0">
              <a:lnSpc>
                <a:spcPct val="100000"/>
              </a:lnSpc>
              <a:spcBef>
                <a:spcPts val="0"/>
              </a:spcBef>
              <a:spcAft>
                <a:spcPts val="0"/>
              </a:spcAft>
              <a:buClr>
                <a:srgbClr val="EC7320"/>
              </a:buClr>
              <a:buSzPts val="2500"/>
              <a:buFont typeface="Calibri"/>
              <a:buChar char="❖"/>
            </a:pPr>
            <a:r>
              <a:rPr lang="es-ES" sz="2000" i="0" u="none" strike="noStrike" cap="none">
                <a:solidFill>
                  <a:srgbClr val="000000"/>
                </a:solidFill>
                <a:latin typeface="Calibri"/>
                <a:ea typeface="Calibri"/>
                <a:cs typeface="Calibri"/>
                <a:sym typeface="Calibri"/>
              </a:rPr>
              <a:t>Promuovere l'inclusione sociale degli studenti e studentesse delle scuole secondarie con Bisogni Educativi Speciali, degli studenti appartenenti a minoranze o delle famiglie a basso reddito.</a:t>
            </a:r>
            <a:endParaRPr>
              <a:latin typeface="Calibri"/>
              <a:ea typeface="Calibri"/>
              <a:cs typeface="Calibri"/>
              <a:sym typeface="Calibri"/>
            </a:endParaRPr>
          </a:p>
          <a:p>
            <a:pPr marL="342900" marR="0" lvl="0" indent="-342900" algn="l" rtl="0">
              <a:lnSpc>
                <a:spcPct val="100000"/>
              </a:lnSpc>
              <a:spcBef>
                <a:spcPts val="0"/>
              </a:spcBef>
              <a:spcAft>
                <a:spcPts val="0"/>
              </a:spcAft>
              <a:buClr>
                <a:srgbClr val="EC7320"/>
              </a:buClr>
              <a:buSzPts val="2500"/>
              <a:buFont typeface="Calibri"/>
              <a:buChar char="❖"/>
            </a:pPr>
            <a:r>
              <a:rPr lang="es-ES" sz="2000" i="0" u="none" strike="noStrike" cap="none">
                <a:solidFill>
                  <a:srgbClr val="000000"/>
                </a:solidFill>
                <a:latin typeface="Calibri"/>
                <a:ea typeface="Calibri"/>
                <a:cs typeface="Calibri"/>
                <a:sym typeface="Calibri"/>
              </a:rPr>
              <a:t>Migliorare le abilità e le competenze degli insegnanti nell'istruzione inclusiva.</a:t>
            </a:r>
            <a:endParaRPr>
              <a:latin typeface="Calibri"/>
              <a:ea typeface="Calibri"/>
              <a:cs typeface="Calibri"/>
              <a:sym typeface="Calibri"/>
            </a:endParaRPr>
          </a:p>
          <a:p>
            <a:pPr marL="342900" marR="0" lvl="0" indent="-342900" algn="l" rtl="0">
              <a:lnSpc>
                <a:spcPct val="100000"/>
              </a:lnSpc>
              <a:spcBef>
                <a:spcPts val="0"/>
              </a:spcBef>
              <a:spcAft>
                <a:spcPts val="0"/>
              </a:spcAft>
              <a:buClr>
                <a:srgbClr val="EC7320"/>
              </a:buClr>
              <a:buSzPts val="2500"/>
              <a:buFont typeface="Calibri"/>
              <a:buChar char="❖"/>
            </a:pPr>
            <a:r>
              <a:rPr lang="es-ES" sz="2000" i="0" u="none" strike="noStrike" cap="none">
                <a:solidFill>
                  <a:srgbClr val="000000"/>
                </a:solidFill>
                <a:latin typeface="Calibri"/>
                <a:ea typeface="Calibri"/>
                <a:cs typeface="Calibri"/>
                <a:sym typeface="Calibri"/>
              </a:rPr>
              <a:t>Fornire una serie di nuove abilità e competenze per il </a:t>
            </a:r>
            <a:r>
              <a:rPr lang="es-ES" sz="2000">
                <a:solidFill>
                  <a:srgbClr val="FF0000"/>
                </a:solidFill>
                <a:latin typeface="Calibri"/>
                <a:ea typeface="Calibri"/>
                <a:cs typeface="Calibri"/>
                <a:sym typeface="Calibri"/>
              </a:rPr>
              <a:t>Settore Culturale-Creativo (SCC)</a:t>
            </a:r>
            <a:r>
              <a:rPr lang="es-ES" sz="2000" i="0" u="none" strike="noStrike" cap="none">
                <a:solidFill>
                  <a:srgbClr val="000000"/>
                </a:solidFill>
                <a:latin typeface="Calibri"/>
                <a:ea typeface="Calibri"/>
                <a:cs typeface="Calibri"/>
                <a:sym typeface="Calibri"/>
              </a:rPr>
              <a:t>.</a:t>
            </a:r>
            <a:endParaRPr>
              <a:latin typeface="Calibri"/>
              <a:ea typeface="Calibri"/>
              <a:cs typeface="Calibri"/>
              <a:sym typeface="Calibri"/>
            </a:endParaRPr>
          </a:p>
          <a:p>
            <a:pPr marL="342900" marR="0" lvl="0" indent="-342900" algn="l" rtl="0">
              <a:lnSpc>
                <a:spcPct val="100000"/>
              </a:lnSpc>
              <a:spcBef>
                <a:spcPts val="0"/>
              </a:spcBef>
              <a:spcAft>
                <a:spcPts val="0"/>
              </a:spcAft>
              <a:buClr>
                <a:srgbClr val="EC7320"/>
              </a:buClr>
              <a:buSzPts val="2500"/>
              <a:buFont typeface="Calibri"/>
              <a:buChar char="❖"/>
            </a:pPr>
            <a:r>
              <a:rPr lang="es-ES" sz="2000" i="0" u="none" strike="noStrike" cap="none">
                <a:solidFill>
                  <a:srgbClr val="000000"/>
                </a:solidFill>
                <a:latin typeface="Calibri"/>
                <a:ea typeface="Calibri"/>
                <a:cs typeface="Calibri"/>
                <a:sym typeface="Calibri"/>
              </a:rPr>
              <a:t>Promuovere la possibile collaborazione tra specialisti dell'arte, esperti di educazione e insegnanti.</a:t>
            </a:r>
            <a:endParaRPr sz="200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endParaRPr sz="19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11085746b30_0_13"/>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1000"/>
              </a:spcBef>
              <a:spcAft>
                <a:spcPts val="0"/>
              </a:spcAft>
              <a:buSzPts val="5400"/>
              <a:buNone/>
            </a:pPr>
            <a:r>
              <a:rPr lang="es-ES" sz="2000">
                <a:solidFill>
                  <a:srgbClr val="00AEEF"/>
                </a:solidFill>
              </a:rPr>
              <a:t>Choices for the InCrea+ Curriculum</a:t>
            </a:r>
            <a:endParaRPr sz="2000">
              <a:solidFill>
                <a:srgbClr val="00AEEF"/>
              </a:solidFill>
            </a:endParaRPr>
          </a:p>
        </p:txBody>
      </p:sp>
      <p:sp>
        <p:nvSpPr>
          <p:cNvPr id="65" name="Google Shape;65;g11085746b30_0_13"/>
          <p:cNvSpPr/>
          <p:nvPr/>
        </p:nvSpPr>
        <p:spPr>
          <a:xfrm rot="1671076" flipH="1">
            <a:off x="9054617" y="1636697"/>
            <a:ext cx="2175616" cy="1468528"/>
          </a:xfrm>
          <a:prstGeom prst="wedgeRoundRectCallout">
            <a:avLst>
              <a:gd name="adj1" fmla="val -20833"/>
              <a:gd name="adj2" fmla="val 62500"/>
              <a:gd name="adj3" fmla="val 0"/>
            </a:avLst>
          </a:prstGeom>
          <a:solidFill>
            <a:srgbClr val="EA913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s-ES" sz="2200" b="1" i="0" u="none" strike="noStrike" cap="none">
                <a:solidFill>
                  <a:srgbClr val="000000"/>
                </a:solidFill>
                <a:latin typeface="Calibri"/>
                <a:ea typeface="Calibri"/>
                <a:cs typeface="Calibri"/>
                <a:sym typeface="Calibri"/>
              </a:rPr>
              <a:t>Quali aree hanno guidato lo sviluppo del curriculum?</a:t>
            </a:r>
            <a:endParaRPr sz="2200" b="1" i="0" u="none" strike="noStrike" cap="none">
              <a:solidFill>
                <a:srgbClr val="000000"/>
              </a:solidFill>
              <a:latin typeface="Calibri"/>
              <a:ea typeface="Calibri"/>
              <a:cs typeface="Calibri"/>
              <a:sym typeface="Calibri"/>
            </a:endParaRPr>
          </a:p>
        </p:txBody>
      </p:sp>
      <p:sp>
        <p:nvSpPr>
          <p:cNvPr id="66" name="Google Shape;66;g11085746b30_0_13"/>
          <p:cNvSpPr/>
          <p:nvPr/>
        </p:nvSpPr>
        <p:spPr>
          <a:xfrm rot="-1288702" flipH="1">
            <a:off x="134532" y="1866513"/>
            <a:ext cx="2667760" cy="1931223"/>
          </a:xfrm>
          <a:prstGeom prst="wedgeEllipseCallout">
            <a:avLst>
              <a:gd name="adj1" fmla="val -20833"/>
              <a:gd name="adj2" fmla="val 62500"/>
            </a:avLst>
          </a:prstGeom>
          <a:solidFill>
            <a:srgbClr val="EA913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s-ES" sz="2300" b="1" i="0" u="none" strike="noStrike" cap="none">
                <a:solidFill>
                  <a:srgbClr val="000000"/>
                </a:solidFill>
                <a:latin typeface="Calibri"/>
                <a:ea typeface="Calibri"/>
                <a:cs typeface="Calibri"/>
                <a:sym typeface="Calibri"/>
              </a:rPr>
              <a:t>Quali sono le scelte su cui si fonda il Curriculum?</a:t>
            </a:r>
            <a:endParaRPr sz="2300" b="1" i="0" u="none" strike="noStrike" cap="none">
              <a:solidFill>
                <a:srgbClr val="000000"/>
              </a:solidFill>
              <a:latin typeface="Calibri"/>
              <a:ea typeface="Calibri"/>
              <a:cs typeface="Calibri"/>
              <a:sym typeface="Calibri"/>
            </a:endParaRPr>
          </a:p>
        </p:txBody>
      </p:sp>
      <p:sp>
        <p:nvSpPr>
          <p:cNvPr id="67" name="Google Shape;67;g11085746b30_0_13"/>
          <p:cNvSpPr txBox="1"/>
          <p:nvPr/>
        </p:nvSpPr>
        <p:spPr>
          <a:xfrm>
            <a:off x="4387500" y="3992950"/>
            <a:ext cx="3612600" cy="1723800"/>
          </a:xfrm>
          <a:prstGeom prst="rect">
            <a:avLst/>
          </a:prstGeom>
          <a:noFill/>
          <a:ln w="38100" cap="flat" cmpd="sng">
            <a:solidFill>
              <a:srgbClr val="00AEEF"/>
            </a:solidFill>
            <a:prstDash val="solid"/>
            <a:round/>
            <a:headEnd type="none" w="sm" len="sm"/>
            <a:tailEnd type="none" w="sm" len="sm"/>
          </a:ln>
        </p:spPr>
        <p:txBody>
          <a:bodyPr spcFirstLastPara="1" wrap="square" lIns="91425" tIns="91425" rIns="91425" bIns="91425" anchor="t" anchorCtr="0">
            <a:spAutoFit/>
          </a:bodyPr>
          <a:lstStyle/>
          <a:p>
            <a:pPr marL="457200" marR="0" lvl="0" indent="-387350" algn="l" rtl="0">
              <a:lnSpc>
                <a:spcPct val="100000"/>
              </a:lnSpc>
              <a:spcBef>
                <a:spcPts val="0"/>
              </a:spcBef>
              <a:spcAft>
                <a:spcPts val="0"/>
              </a:spcAft>
              <a:buClr>
                <a:srgbClr val="EC7320"/>
              </a:buClr>
              <a:buSzPts val="2500"/>
              <a:buFont typeface="Calibri"/>
              <a:buChar char="❖"/>
            </a:pPr>
            <a:r>
              <a:rPr lang="es-ES" sz="2500" b="1" i="0" u="none" strike="noStrike" cap="none">
                <a:solidFill>
                  <a:schemeClr val="dk1"/>
                </a:solidFill>
                <a:latin typeface="Calibri"/>
                <a:ea typeface="Calibri"/>
                <a:cs typeface="Calibri"/>
                <a:sym typeface="Calibri"/>
              </a:rPr>
              <a:t>Inclusione</a:t>
            </a:r>
            <a:endParaRPr sz="2500" b="1" i="0" u="none" strike="noStrike" cap="none">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rgbClr val="EC7320"/>
              </a:buClr>
              <a:buSzPts val="2500"/>
              <a:buFont typeface="Calibri"/>
              <a:buChar char="❖"/>
            </a:pPr>
            <a:r>
              <a:rPr lang="es-ES" sz="2500" b="1" i="0" u="none" strike="noStrike" cap="none">
                <a:solidFill>
                  <a:schemeClr val="dk1"/>
                </a:solidFill>
                <a:latin typeface="Calibri"/>
                <a:ea typeface="Calibri"/>
                <a:cs typeface="Calibri"/>
                <a:sym typeface="Calibri"/>
              </a:rPr>
              <a:t>Abilità del 21° secolo</a:t>
            </a:r>
            <a:endParaRPr sz="2500" b="1" i="0" u="none" strike="noStrike" cap="none">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rgbClr val="EC7320"/>
              </a:buClr>
              <a:buSzPts val="2500"/>
              <a:buFont typeface="Calibri"/>
              <a:buChar char="❖"/>
            </a:pPr>
            <a:r>
              <a:rPr lang="es-ES" sz="2500" b="1" i="0" u="none" strike="noStrike" cap="none">
                <a:solidFill>
                  <a:schemeClr val="dk1"/>
                </a:solidFill>
                <a:latin typeface="Calibri"/>
                <a:ea typeface="Calibri"/>
                <a:cs typeface="Calibri"/>
                <a:sym typeface="Calibri"/>
              </a:rPr>
              <a:t>Arte</a:t>
            </a:r>
            <a:endParaRPr sz="2500" b="1" i="0" u="none" strike="noStrike" cap="none">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rgbClr val="EC7320"/>
              </a:buClr>
              <a:buSzPts val="2500"/>
              <a:buFont typeface="Calibri"/>
              <a:buChar char="❖"/>
            </a:pPr>
            <a:r>
              <a:rPr lang="es-ES" sz="2500" b="1" i="0" u="none" strike="noStrike" cap="none">
                <a:solidFill>
                  <a:schemeClr val="dk1"/>
                </a:solidFill>
                <a:latin typeface="Calibri"/>
                <a:ea typeface="Calibri"/>
                <a:cs typeface="Calibri"/>
                <a:sym typeface="Calibri"/>
              </a:rPr>
              <a:t>UDL</a:t>
            </a:r>
            <a:endParaRPr sz="2500" b="1" i="0" u="none" strike="noStrike" cap="none">
              <a:solidFill>
                <a:srgbClr val="000000"/>
              </a:solidFill>
              <a:latin typeface="Calibri"/>
              <a:ea typeface="Calibri"/>
              <a:cs typeface="Calibri"/>
              <a:sym typeface="Calibri"/>
            </a:endParaRPr>
          </a:p>
        </p:txBody>
      </p:sp>
      <p:pic>
        <p:nvPicPr>
          <p:cNvPr id="68" name="Google Shape;68;g11085746b30_0_13"/>
          <p:cNvPicPr preferRelativeResize="0"/>
          <p:nvPr/>
        </p:nvPicPr>
        <p:blipFill rotWithShape="1">
          <a:blip r:embed="rId3">
            <a:alphaModFix/>
          </a:blip>
          <a:srcRect l="51735" t="26571" r="26314" b="24127"/>
          <a:stretch/>
        </p:blipFill>
        <p:spPr>
          <a:xfrm>
            <a:off x="2363573" y="3695150"/>
            <a:ext cx="1170551" cy="1383825"/>
          </a:xfrm>
          <a:prstGeom prst="rect">
            <a:avLst/>
          </a:prstGeom>
          <a:noFill/>
          <a:ln>
            <a:noFill/>
          </a:ln>
        </p:spPr>
      </p:pic>
      <p:pic>
        <p:nvPicPr>
          <p:cNvPr id="69" name="Google Shape;69;g11085746b30_0_13"/>
          <p:cNvPicPr preferRelativeResize="0"/>
          <p:nvPr/>
        </p:nvPicPr>
        <p:blipFill rotWithShape="1">
          <a:blip r:embed="rId3">
            <a:alphaModFix/>
          </a:blip>
          <a:srcRect l="26506" t="26571" r="48598" b="24127"/>
          <a:stretch/>
        </p:blipFill>
        <p:spPr>
          <a:xfrm>
            <a:off x="8433923" y="2861475"/>
            <a:ext cx="1378551" cy="1436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1000"/>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11085746b30_0_29"/>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1000"/>
              </a:spcBef>
              <a:spcAft>
                <a:spcPts val="0"/>
              </a:spcAft>
              <a:buSzPts val="5400"/>
              <a:buNone/>
            </a:pPr>
            <a:r>
              <a:rPr lang="es-ES" sz="2000">
                <a:solidFill>
                  <a:srgbClr val="00AEEF"/>
                </a:solidFill>
              </a:rPr>
              <a:t>Foundations of the Curriculum</a:t>
            </a:r>
            <a:endParaRPr sz="2000">
              <a:solidFill>
                <a:srgbClr val="00AEEF"/>
              </a:solidFill>
            </a:endParaRPr>
          </a:p>
          <a:p>
            <a:pPr marL="0" lvl="0" indent="0" algn="r" rtl="0">
              <a:lnSpc>
                <a:spcPct val="90000"/>
              </a:lnSpc>
              <a:spcBef>
                <a:spcPts val="1000"/>
              </a:spcBef>
              <a:spcAft>
                <a:spcPts val="0"/>
              </a:spcAft>
              <a:buSzPts val="5400"/>
              <a:buNone/>
            </a:pPr>
            <a:r>
              <a:rPr lang="es-ES" sz="2000">
                <a:solidFill>
                  <a:schemeClr val="accent4"/>
                </a:solidFill>
              </a:rPr>
              <a:t>Inclusion</a:t>
            </a:r>
            <a:endParaRPr sz="2000">
              <a:solidFill>
                <a:schemeClr val="accent4"/>
              </a:solidFill>
            </a:endParaRPr>
          </a:p>
        </p:txBody>
      </p:sp>
      <p:sp>
        <p:nvSpPr>
          <p:cNvPr id="85" name="Google Shape;85;g11085746b30_0_29"/>
          <p:cNvSpPr txBox="1"/>
          <p:nvPr/>
        </p:nvSpPr>
        <p:spPr>
          <a:xfrm>
            <a:off x="578450" y="1206650"/>
            <a:ext cx="10840500" cy="55710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es-ES" sz="1300" i="0" u="none" strike="noStrike" cap="none">
                <a:solidFill>
                  <a:schemeClr val="dk1"/>
                </a:solidFill>
                <a:latin typeface="Calibri"/>
                <a:ea typeface="Calibri"/>
                <a:cs typeface="Calibri"/>
                <a:sym typeface="Calibri"/>
              </a:rPr>
              <a:t> </a:t>
            </a:r>
            <a:endParaRPr sz="1300" b="1" i="0" u="none" strike="noStrike" cap="none">
              <a:solidFill>
                <a:srgbClr val="EC732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s-ES" sz="2000" b="1" i="1" u="none" strike="noStrike" cap="none">
                <a:solidFill>
                  <a:srgbClr val="EC7320"/>
                </a:solidFill>
                <a:latin typeface="Calibri"/>
                <a:ea typeface="Calibri"/>
                <a:cs typeface="Calibri"/>
                <a:sym typeface="Calibri"/>
              </a:rPr>
              <a:t>“L'inclusione sociale riguarda ogni persona che prende parte alla società e ha il controllo sulle proprie risorse. Si tratta anche di una comunità che si prende cura dei suoi membri, li fa sentire i benvenuti ed è disposta ad adattarsi alle loro varie esigenze”.</a:t>
            </a:r>
            <a:r>
              <a:rPr lang="es-ES" sz="1600" b="1" i="1" u="none" strike="noStrike" cap="none">
                <a:solidFill>
                  <a:srgbClr val="EC7320"/>
                </a:solidFill>
                <a:latin typeface="Calibri"/>
                <a:ea typeface="Calibri"/>
                <a:cs typeface="Calibri"/>
                <a:sym typeface="Calibri"/>
              </a:rPr>
              <a:t>																</a:t>
            </a:r>
            <a:r>
              <a:rPr lang="es-ES" sz="1300" i="0" u="none" strike="noStrike" cap="none">
                <a:solidFill>
                  <a:schemeClr val="dk1"/>
                </a:solidFill>
                <a:latin typeface="Calibri"/>
                <a:ea typeface="Calibri"/>
                <a:cs typeface="Calibri"/>
                <a:sym typeface="Calibri"/>
              </a:rPr>
              <a:t>Marino-Francis and Worrall-Davies (2010, p.38): </a:t>
            </a:r>
            <a:endParaRPr sz="1700" b="1" i="1" u="none" strike="noStrike" cap="none">
              <a:solidFill>
                <a:srgbClr val="EC732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000"/>
              <a:buFont typeface="Arial"/>
              <a:buNone/>
            </a:pPr>
            <a:endParaRPr sz="120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050"/>
              <a:buFont typeface="Arial"/>
              <a:buNone/>
            </a:pPr>
            <a:endParaRPr sz="125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s-ES" sz="1800" i="0" u="none" strike="noStrike" cap="none">
                <a:solidFill>
                  <a:schemeClr val="dk1"/>
                </a:solidFill>
                <a:latin typeface="Calibri"/>
                <a:ea typeface="Calibri"/>
                <a:cs typeface="Calibri"/>
                <a:sym typeface="Calibri"/>
              </a:rPr>
              <a:t>Il Progetto InCrea+ considera:</a:t>
            </a:r>
            <a:endParaRPr sz="1600">
              <a:latin typeface="Calibri"/>
              <a:ea typeface="Calibri"/>
              <a:cs typeface="Calibri"/>
              <a:sym typeface="Calibri"/>
            </a:endParaRPr>
          </a:p>
          <a:p>
            <a:pPr marL="342900" marR="0" lvl="0" indent="-355600" algn="just" rtl="0">
              <a:lnSpc>
                <a:spcPct val="100000"/>
              </a:lnSpc>
              <a:spcBef>
                <a:spcPts val="0"/>
              </a:spcBef>
              <a:spcAft>
                <a:spcPts val="0"/>
              </a:spcAft>
              <a:buClr>
                <a:srgbClr val="000000"/>
              </a:buClr>
              <a:buSzPts val="1800"/>
              <a:buFont typeface="Calibri"/>
              <a:buAutoNum type="arabicPeriod"/>
            </a:pPr>
            <a:r>
              <a:rPr lang="es-ES" sz="1800" i="0" u="none" strike="noStrike" cap="none">
                <a:solidFill>
                  <a:schemeClr val="dk1"/>
                </a:solidFill>
                <a:latin typeface="Calibri"/>
                <a:ea typeface="Calibri"/>
                <a:cs typeface="Calibri"/>
                <a:sym typeface="Calibri"/>
              </a:rPr>
              <a:t>Inclusione come processo in cui vengono garantiti pari accesso e opportunità a tutti all'interno di un determinato gruppo senza ostacoli o pregiudizi, considerando i bisogni, le capacità, le abilità e le particolarità individuali</a:t>
            </a:r>
            <a:endParaRPr sz="1600">
              <a:latin typeface="Calibri"/>
              <a:ea typeface="Calibri"/>
              <a:cs typeface="Calibri"/>
              <a:sym typeface="Calibri"/>
            </a:endParaRPr>
          </a:p>
          <a:p>
            <a:pPr marL="342900" marR="0" lvl="0" indent="-355600" algn="just" rtl="0">
              <a:lnSpc>
                <a:spcPct val="100000"/>
              </a:lnSpc>
              <a:spcBef>
                <a:spcPts val="0"/>
              </a:spcBef>
              <a:spcAft>
                <a:spcPts val="0"/>
              </a:spcAft>
              <a:buClr>
                <a:srgbClr val="000000"/>
              </a:buClr>
              <a:buSzPts val="1800"/>
              <a:buFont typeface="Calibri"/>
              <a:buAutoNum type="arabicPeriod"/>
            </a:pPr>
            <a:r>
              <a:rPr lang="es-ES" sz="1800" i="0" u="none" strike="noStrike" cap="none">
                <a:solidFill>
                  <a:schemeClr val="dk1"/>
                </a:solidFill>
                <a:latin typeface="Calibri"/>
                <a:ea typeface="Calibri"/>
                <a:cs typeface="Calibri"/>
                <a:sym typeface="Calibri"/>
              </a:rPr>
              <a:t>Educazione inclusiva come processo in cui l'istruzione è accessibile a tutti e offre pari opportunità, celebrando e utilizzando le differenze per ottenere risultati di apprendimento ottimali per tutti.</a:t>
            </a:r>
            <a:endParaRPr sz="1600">
              <a:latin typeface="Calibri"/>
              <a:ea typeface="Calibri"/>
              <a:cs typeface="Calibri"/>
              <a:sym typeface="Calibri"/>
            </a:endParaRPr>
          </a:p>
          <a:p>
            <a:pPr marL="342900" marR="0" lvl="0" indent="-355600" algn="just" rtl="0">
              <a:lnSpc>
                <a:spcPct val="100000"/>
              </a:lnSpc>
              <a:spcBef>
                <a:spcPts val="0"/>
              </a:spcBef>
              <a:spcAft>
                <a:spcPts val="0"/>
              </a:spcAft>
              <a:buClr>
                <a:srgbClr val="000000"/>
              </a:buClr>
              <a:buSzPts val="1800"/>
              <a:buFont typeface="Calibri"/>
              <a:buAutoNum type="arabicPeriod"/>
            </a:pPr>
            <a:r>
              <a:rPr lang="es-ES" sz="1800" i="0" u="none" strike="noStrike" cap="none">
                <a:solidFill>
                  <a:schemeClr val="dk1"/>
                </a:solidFill>
                <a:latin typeface="Calibri"/>
                <a:ea typeface="Calibri"/>
                <a:cs typeface="Calibri"/>
                <a:sym typeface="Calibri"/>
              </a:rPr>
              <a:t>Le arti nell'educazione inclusiva come veicolo di un linguaggio universale di espressione delle abilità e dei sentimenti personali e sociali, consentendo la partecipazione e l'impegno con tutti senza timore di errori e giudizi</a:t>
            </a:r>
            <a:endParaRPr sz="1250" i="0" u="none" strike="noStrike" cap="none">
              <a:solidFill>
                <a:schemeClr val="dk1"/>
              </a:solidFill>
              <a:latin typeface="Calibri"/>
              <a:ea typeface="Calibri"/>
              <a:cs typeface="Calibri"/>
              <a:sym typeface="Calibri"/>
            </a:endParaRPr>
          </a:p>
          <a:p>
            <a:pPr marL="0" marR="0" lvl="0" indent="0" algn="just" rtl="0">
              <a:lnSpc>
                <a:spcPct val="107916"/>
              </a:lnSpc>
              <a:spcBef>
                <a:spcPts val="0"/>
              </a:spcBef>
              <a:spcAft>
                <a:spcPts val="0"/>
              </a:spcAft>
              <a:buClr>
                <a:srgbClr val="000000"/>
              </a:buClr>
              <a:buSzPts val="1050"/>
              <a:buFont typeface="Arial"/>
              <a:buNone/>
            </a:pPr>
            <a:endParaRPr sz="125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s-ES" sz="1800" i="0" u="none" strike="noStrike" cap="none">
                <a:solidFill>
                  <a:schemeClr val="dk1"/>
                </a:solidFill>
                <a:latin typeface="Calibri"/>
                <a:ea typeface="Calibri"/>
                <a:cs typeface="Calibri"/>
                <a:sym typeface="Calibri"/>
              </a:rPr>
              <a:t>Le sfide più impattanti per l'inclusione considerate sono: </a:t>
            </a:r>
            <a:r>
              <a:rPr lang="es-ES" sz="1800" b="1" i="0" u="none" strike="noStrike" cap="none">
                <a:solidFill>
                  <a:schemeClr val="accent2"/>
                </a:solidFill>
                <a:latin typeface="Calibri"/>
                <a:ea typeface="Calibri"/>
                <a:cs typeface="Calibri"/>
                <a:sym typeface="Calibri"/>
              </a:rPr>
              <a:t>culturali, socio-economiche, sociali, fisiche, cognitive, comportamentali, talento e talento</a:t>
            </a:r>
            <a:r>
              <a:rPr lang="es-ES" sz="1800" i="0" u="none" strike="noStrike" cap="none">
                <a:solidFill>
                  <a:schemeClr val="dk1"/>
                </a:solidFill>
                <a:latin typeface="Calibri"/>
                <a:ea typeface="Calibri"/>
                <a:cs typeface="Calibri"/>
                <a:sym typeface="Calibri"/>
              </a:rPr>
              <a:t>.</a:t>
            </a:r>
            <a:endParaRPr sz="1250" i="0" u="none" strike="noStrike" cap="none">
              <a:solidFill>
                <a:schemeClr val="dk1"/>
              </a:solidFill>
              <a:latin typeface="Calibri"/>
              <a:ea typeface="Calibri"/>
              <a:cs typeface="Calibri"/>
              <a:sym typeface="Calibri"/>
            </a:endParaRPr>
          </a:p>
          <a:p>
            <a:pPr marL="0" marR="0" lvl="0" indent="0" algn="just" rtl="0">
              <a:lnSpc>
                <a:spcPct val="107916"/>
              </a:lnSpc>
              <a:spcBef>
                <a:spcPts val="0"/>
              </a:spcBef>
              <a:spcAft>
                <a:spcPts val="0"/>
              </a:spcAft>
              <a:buClr>
                <a:srgbClr val="000000"/>
              </a:buClr>
              <a:buSzPts val="1000"/>
              <a:buFont typeface="Arial"/>
              <a:buNone/>
            </a:pPr>
            <a:endParaRPr sz="120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20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11085746b30_0_35"/>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1000"/>
              </a:spcBef>
              <a:spcAft>
                <a:spcPts val="0"/>
              </a:spcAft>
              <a:buClr>
                <a:schemeClr val="dk1"/>
              </a:buClr>
              <a:buSzPts val="1100"/>
              <a:buFont typeface="Arial"/>
              <a:buNone/>
            </a:pPr>
            <a:r>
              <a:rPr lang="es-ES" sz="2000">
                <a:solidFill>
                  <a:srgbClr val="00AEEF"/>
                </a:solidFill>
              </a:rPr>
              <a:t>Foundations of the Curriculum</a:t>
            </a:r>
            <a:endParaRPr sz="2000">
              <a:solidFill>
                <a:srgbClr val="00AEEF"/>
              </a:solidFill>
            </a:endParaRPr>
          </a:p>
          <a:p>
            <a:pPr marL="0" lvl="0" indent="0" algn="r" rtl="0">
              <a:lnSpc>
                <a:spcPct val="90000"/>
              </a:lnSpc>
              <a:spcBef>
                <a:spcPts val="1000"/>
              </a:spcBef>
              <a:spcAft>
                <a:spcPts val="0"/>
              </a:spcAft>
              <a:buClr>
                <a:schemeClr val="dk1"/>
              </a:buClr>
              <a:buSzPts val="1100"/>
              <a:buFont typeface="Arial"/>
              <a:buNone/>
            </a:pPr>
            <a:r>
              <a:rPr lang="es-ES" sz="2000">
                <a:solidFill>
                  <a:schemeClr val="accent4"/>
                </a:solidFill>
              </a:rPr>
              <a:t>Inclusion</a:t>
            </a:r>
            <a:endParaRPr sz="2000">
              <a:solidFill>
                <a:schemeClr val="accent4"/>
              </a:solidFill>
            </a:endParaRPr>
          </a:p>
          <a:p>
            <a:pPr marL="0" lvl="0" indent="0" algn="r" rtl="0">
              <a:lnSpc>
                <a:spcPct val="90000"/>
              </a:lnSpc>
              <a:spcBef>
                <a:spcPts val="1000"/>
              </a:spcBef>
              <a:spcAft>
                <a:spcPts val="0"/>
              </a:spcAft>
              <a:buSzPts val="5400"/>
              <a:buNone/>
            </a:pPr>
            <a:endParaRPr sz="4000">
              <a:solidFill>
                <a:srgbClr val="00AEEF"/>
              </a:solidFill>
            </a:endParaRPr>
          </a:p>
          <a:p>
            <a:pPr marL="0" lvl="0" indent="0" algn="r" rtl="0">
              <a:lnSpc>
                <a:spcPct val="90000"/>
              </a:lnSpc>
              <a:spcBef>
                <a:spcPts val="1000"/>
              </a:spcBef>
              <a:spcAft>
                <a:spcPts val="0"/>
              </a:spcAft>
              <a:buSzPts val="5400"/>
              <a:buNone/>
            </a:pPr>
            <a:endParaRPr/>
          </a:p>
        </p:txBody>
      </p:sp>
      <p:sp>
        <p:nvSpPr>
          <p:cNvPr id="93" name="Google Shape;93;g11085746b30_0_35"/>
          <p:cNvSpPr txBox="1"/>
          <p:nvPr/>
        </p:nvSpPr>
        <p:spPr>
          <a:xfrm>
            <a:off x="189186" y="1757504"/>
            <a:ext cx="11043300" cy="4154953"/>
          </a:xfrm>
          <a:prstGeom prst="rect">
            <a:avLst/>
          </a:prstGeom>
          <a:noFill/>
          <a:ln>
            <a:noFill/>
          </a:ln>
        </p:spPr>
        <p:txBody>
          <a:bodyPr spcFirstLastPara="1" wrap="square" lIns="91425" tIns="91425" rIns="91425" bIns="91425" anchor="t" anchorCtr="0">
            <a:spAutoFit/>
          </a:bodyPr>
          <a:lstStyle/>
          <a:p>
            <a:pPr lvl="0" algn="just">
              <a:buClr>
                <a:schemeClr val="dk1"/>
              </a:buClr>
              <a:buSzPts val="1100"/>
            </a:pPr>
            <a:r>
              <a:rPr lang="it-IT" sz="2200" dirty="0"/>
              <a:t>I partner di </a:t>
            </a:r>
            <a:r>
              <a:rPr lang="it-IT" sz="2200" dirty="0" err="1"/>
              <a:t>InCrea</a:t>
            </a:r>
            <a:r>
              <a:rPr lang="it-IT" sz="2200" dirty="0"/>
              <a:t>+ hanno condotto una ricerca sul campo che ha coinvolto:</a:t>
            </a:r>
          </a:p>
          <a:p>
            <a:pPr marL="342900" lvl="0" indent="-342900" algn="just">
              <a:buClr>
                <a:schemeClr val="dk1"/>
              </a:buClr>
              <a:buSzPts val="1100"/>
              <a:buFont typeface="Arial" panose="020B0604020202020204" pitchFamily="34" charset="0"/>
              <a:buChar char="•"/>
            </a:pPr>
            <a:r>
              <a:rPr lang="it-IT" sz="2200" dirty="0"/>
              <a:t>Insegnanti</a:t>
            </a:r>
          </a:p>
          <a:p>
            <a:pPr marL="342900" lvl="0" indent="-342900" algn="just">
              <a:buClr>
                <a:schemeClr val="dk1"/>
              </a:buClr>
              <a:buSzPts val="1100"/>
              <a:buFont typeface="Arial" panose="020B0604020202020204" pitchFamily="34" charset="0"/>
              <a:buChar char="•"/>
            </a:pPr>
            <a:r>
              <a:rPr lang="it-IT" sz="2200" dirty="0"/>
              <a:t>Lavoratori  e lavoratrici del settore creativo e culturale</a:t>
            </a:r>
          </a:p>
          <a:p>
            <a:pPr lvl="0" algn="just">
              <a:buClr>
                <a:schemeClr val="dk1"/>
              </a:buClr>
              <a:buSzPts val="1100"/>
            </a:pPr>
            <a:endParaRPr lang="it-IT" sz="2200" dirty="0"/>
          </a:p>
          <a:p>
            <a:pPr lvl="0" algn="just">
              <a:buClr>
                <a:schemeClr val="dk1"/>
              </a:buClr>
              <a:buSzPts val="1100"/>
            </a:pPr>
            <a:r>
              <a:rPr lang="it-IT" sz="2200" dirty="0">
                <a:sym typeface="Wingdings" pitchFamily="2" charset="2"/>
              </a:rPr>
              <a:t></a:t>
            </a:r>
            <a:r>
              <a:rPr lang="it-IT" sz="2200" dirty="0"/>
              <a:t>In tutti i paesi coinvolti sono emerse molte sfide importanti in materia di inclusione.</a:t>
            </a:r>
          </a:p>
          <a:p>
            <a:pPr lvl="0" algn="just">
              <a:buClr>
                <a:schemeClr val="dk1"/>
              </a:buClr>
              <a:buSzPts val="1100"/>
            </a:pPr>
            <a:endParaRPr lang="it-IT" sz="2200" dirty="0"/>
          </a:p>
          <a:p>
            <a:pPr lvl="0" algn="just">
              <a:buClr>
                <a:schemeClr val="dk1"/>
              </a:buClr>
              <a:buSzPts val="1100"/>
            </a:pPr>
            <a:r>
              <a:rPr lang="it-IT" sz="2200" dirty="0"/>
              <a:t>La maggior parte delle sfide all’inclusione considerate nell’indagine, vale a dire:</a:t>
            </a:r>
          </a:p>
          <a:p>
            <a:pPr lvl="0" algn="just">
              <a:buClr>
                <a:schemeClr val="dk1"/>
              </a:buClr>
              <a:buSzPts val="1100"/>
            </a:pPr>
            <a:r>
              <a:rPr lang="it-IT" sz="2000" b="1" dirty="0"/>
              <a:t>1) Culturale 2) Socio-economico 3) Sociale 4) Fisico 5) Cognitivo 6) Comportamentale</a:t>
            </a:r>
          </a:p>
          <a:p>
            <a:pPr lvl="0" algn="just">
              <a:buClr>
                <a:schemeClr val="dk1"/>
              </a:buClr>
              <a:buSzPts val="1100"/>
            </a:pPr>
            <a:r>
              <a:rPr lang="it-IT" sz="2000" b="1" dirty="0"/>
              <a:t>7) Dono 8) Talento</a:t>
            </a:r>
          </a:p>
          <a:p>
            <a:pPr lvl="0" algn="just">
              <a:buClr>
                <a:schemeClr val="dk1"/>
              </a:buClr>
              <a:buSzPts val="1100"/>
            </a:pPr>
            <a:endParaRPr lang="it-IT" sz="2000" b="1" dirty="0"/>
          </a:p>
          <a:p>
            <a:pPr lvl="0" algn="just">
              <a:buClr>
                <a:schemeClr val="dk1"/>
              </a:buClr>
              <a:buSzPts val="1100"/>
            </a:pPr>
            <a:r>
              <a:rPr lang="it-IT" sz="2200" dirty="0"/>
              <a:t>Il curriculum </a:t>
            </a:r>
            <a:r>
              <a:rPr lang="it-IT" sz="2200" dirty="0" err="1"/>
              <a:t>InCrea</a:t>
            </a:r>
            <a:r>
              <a:rPr lang="it-IT" sz="2200" dirty="0"/>
              <a:t>+ si concentra sul lavoro per abbattere queste barriere all’inclusione.</a:t>
            </a:r>
            <a:endParaRPr sz="2200" b="0" i="0" u="none" strike="noStrike" cap="none" dirty="0">
              <a:solidFill>
                <a:srgbClr val="000000"/>
              </a:solidFill>
              <a:sym typeface="Arial"/>
            </a:endParaRPr>
          </a:p>
        </p:txBody>
      </p:sp>
      <p:pic>
        <p:nvPicPr>
          <p:cNvPr id="94" name="Google Shape;94;g11085746b30_0_35"/>
          <p:cNvPicPr preferRelativeResize="0"/>
          <p:nvPr/>
        </p:nvPicPr>
        <p:blipFill rotWithShape="1">
          <a:blip r:embed="rId3">
            <a:alphaModFix/>
          </a:blip>
          <a:srcRect l="28049" t="13583" r="32935" b="16146"/>
          <a:stretch/>
        </p:blipFill>
        <p:spPr>
          <a:xfrm>
            <a:off x="9182441" y="468423"/>
            <a:ext cx="1443791" cy="1289081"/>
          </a:xfrm>
          <a:prstGeom prst="rect">
            <a:avLst/>
          </a:prstGeom>
          <a:noFill/>
          <a:ln>
            <a:noFill/>
          </a:ln>
        </p:spPr>
      </p:pic>
    </p:spTree>
    <p:extLst>
      <p:ext uri="{BB962C8B-B14F-4D97-AF65-F5344CB8AC3E}">
        <p14:creationId xmlns:p14="http://schemas.microsoft.com/office/powerpoint/2010/main" val="163968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1000"/>
                                        <p:tgtEl>
                                          <p:spTgt spid="93"/>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3">
                                            <p:txEl>
                                              <p:pRg st="0" end="0"/>
                                            </p:txEl>
                                          </p:spTgt>
                                        </p:tgtEl>
                                        <p:attrNameLst>
                                          <p:attrName>style.visibility</p:attrName>
                                        </p:attrNameLst>
                                      </p:cBhvr>
                                      <p:to>
                                        <p:strVal val="visible"/>
                                      </p:to>
                                    </p:set>
                                    <p:animEffect transition="in" filter="fade">
                                      <p:cBhvr>
                                        <p:cTn id="11" dur="1"/>
                                        <p:tgtEl>
                                          <p:spTgt spid="9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3">
                                            <p:txEl>
                                              <p:pRg st="1" end="1"/>
                                            </p:txEl>
                                          </p:spTgt>
                                        </p:tgtEl>
                                        <p:attrNameLst>
                                          <p:attrName>style.visibility</p:attrName>
                                        </p:attrNameLst>
                                      </p:cBhvr>
                                      <p:to>
                                        <p:strVal val="visible"/>
                                      </p:to>
                                    </p:set>
                                    <p:animEffect transition="in" filter="fade">
                                      <p:cBhvr>
                                        <p:cTn id="15" dur="1"/>
                                        <p:tgtEl>
                                          <p:spTgt spid="93">
                                            <p:txEl>
                                              <p:pRg st="1" end="1"/>
                                            </p:txEl>
                                          </p:spTgt>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93">
                                            <p:txEl>
                                              <p:pRg st="2" end="2"/>
                                            </p:txEl>
                                          </p:spTgt>
                                        </p:tgtEl>
                                        <p:attrNameLst>
                                          <p:attrName>style.visibility</p:attrName>
                                        </p:attrNameLst>
                                      </p:cBhvr>
                                      <p:to>
                                        <p:strVal val="visible"/>
                                      </p:to>
                                    </p:set>
                                    <p:animEffect transition="in" filter="fade">
                                      <p:cBhvr>
                                        <p:cTn id="19" dur="1"/>
                                        <p:tgtEl>
                                          <p:spTgt spid="93">
                                            <p:txEl>
                                              <p:pRg st="2" end="2"/>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93">
                                            <p:txEl>
                                              <p:pRg st="4" end="4"/>
                                            </p:txEl>
                                          </p:spTgt>
                                        </p:tgtEl>
                                        <p:attrNameLst>
                                          <p:attrName>style.visibility</p:attrName>
                                        </p:attrNameLst>
                                      </p:cBhvr>
                                      <p:to>
                                        <p:strVal val="visible"/>
                                      </p:to>
                                    </p:set>
                                    <p:animEffect transition="in" filter="fade">
                                      <p:cBhvr>
                                        <p:cTn id="23" dur="1"/>
                                        <p:tgtEl>
                                          <p:spTgt spid="93">
                                            <p:txEl>
                                              <p:pRg st="4" end="4"/>
                                            </p:txEl>
                                          </p:spTgt>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93">
                                            <p:txEl>
                                              <p:pRg st="6" end="6"/>
                                            </p:txEl>
                                          </p:spTgt>
                                        </p:tgtEl>
                                        <p:attrNameLst>
                                          <p:attrName>style.visibility</p:attrName>
                                        </p:attrNameLst>
                                      </p:cBhvr>
                                      <p:to>
                                        <p:strVal val="visible"/>
                                      </p:to>
                                    </p:set>
                                    <p:animEffect transition="in" filter="fade">
                                      <p:cBhvr>
                                        <p:cTn id="27" dur="1"/>
                                        <p:tgtEl>
                                          <p:spTgt spid="93">
                                            <p:txEl>
                                              <p:pRg st="6" end="6"/>
                                            </p:txEl>
                                          </p:spTgt>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93">
                                            <p:txEl>
                                              <p:pRg st="7" end="7"/>
                                            </p:txEl>
                                          </p:spTgt>
                                        </p:tgtEl>
                                        <p:attrNameLst>
                                          <p:attrName>style.visibility</p:attrName>
                                        </p:attrNameLst>
                                      </p:cBhvr>
                                      <p:to>
                                        <p:strVal val="visible"/>
                                      </p:to>
                                    </p:set>
                                    <p:animEffect transition="in" filter="fade">
                                      <p:cBhvr>
                                        <p:cTn id="31" dur="1"/>
                                        <p:tgtEl>
                                          <p:spTgt spid="93">
                                            <p:txEl>
                                              <p:pRg st="7" end="7"/>
                                            </p:txEl>
                                          </p:spTgt>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93">
                                            <p:txEl>
                                              <p:pRg st="8" end="8"/>
                                            </p:txEl>
                                          </p:spTgt>
                                        </p:tgtEl>
                                        <p:attrNameLst>
                                          <p:attrName>style.visibility</p:attrName>
                                        </p:attrNameLst>
                                      </p:cBhvr>
                                      <p:to>
                                        <p:strVal val="visible"/>
                                      </p:to>
                                    </p:set>
                                    <p:animEffect transition="in" filter="fade">
                                      <p:cBhvr>
                                        <p:cTn id="35" dur="1"/>
                                        <p:tgtEl>
                                          <p:spTgt spid="93">
                                            <p:txEl>
                                              <p:pRg st="8" end="8"/>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93">
                                            <p:txEl>
                                              <p:pRg st="10" end="10"/>
                                            </p:txEl>
                                          </p:spTgt>
                                        </p:tgtEl>
                                        <p:attrNameLst>
                                          <p:attrName>style.visibility</p:attrName>
                                        </p:attrNameLst>
                                      </p:cBhvr>
                                      <p:to>
                                        <p:strVal val="visible"/>
                                      </p:to>
                                    </p:set>
                                    <p:animEffect transition="in" filter="fade">
                                      <p:cBhvr>
                                        <p:cTn id="39" dur="1"/>
                                        <p:tgtEl>
                                          <p:spTgt spid="9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11085746b30_0_35"/>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1000"/>
              </a:spcBef>
              <a:spcAft>
                <a:spcPts val="0"/>
              </a:spcAft>
              <a:buClr>
                <a:schemeClr val="dk1"/>
              </a:buClr>
              <a:buSzPts val="1100"/>
              <a:buFont typeface="Arial"/>
              <a:buNone/>
            </a:pPr>
            <a:r>
              <a:rPr lang="es-ES" sz="2000">
                <a:solidFill>
                  <a:srgbClr val="00AEEF"/>
                </a:solidFill>
              </a:rPr>
              <a:t>Foundations of the Curriculum</a:t>
            </a:r>
            <a:endParaRPr sz="2000">
              <a:solidFill>
                <a:srgbClr val="00AEEF"/>
              </a:solidFill>
            </a:endParaRPr>
          </a:p>
          <a:p>
            <a:pPr marL="0" lvl="0" indent="0" algn="r" rtl="0">
              <a:lnSpc>
                <a:spcPct val="90000"/>
              </a:lnSpc>
              <a:spcBef>
                <a:spcPts val="1000"/>
              </a:spcBef>
              <a:spcAft>
                <a:spcPts val="0"/>
              </a:spcAft>
              <a:buClr>
                <a:schemeClr val="dk1"/>
              </a:buClr>
              <a:buSzPts val="1100"/>
              <a:buFont typeface="Arial"/>
              <a:buNone/>
            </a:pPr>
            <a:r>
              <a:rPr lang="es-ES" sz="2000">
                <a:solidFill>
                  <a:schemeClr val="accent4"/>
                </a:solidFill>
              </a:rPr>
              <a:t>Inclusion</a:t>
            </a:r>
            <a:endParaRPr sz="2000">
              <a:solidFill>
                <a:schemeClr val="accent4"/>
              </a:solidFill>
            </a:endParaRPr>
          </a:p>
          <a:p>
            <a:pPr marL="0" lvl="0" indent="0" algn="r" rtl="0">
              <a:lnSpc>
                <a:spcPct val="90000"/>
              </a:lnSpc>
              <a:spcBef>
                <a:spcPts val="1000"/>
              </a:spcBef>
              <a:spcAft>
                <a:spcPts val="0"/>
              </a:spcAft>
              <a:buSzPts val="5400"/>
              <a:buNone/>
            </a:pPr>
            <a:endParaRPr sz="4000">
              <a:solidFill>
                <a:srgbClr val="00AEEF"/>
              </a:solidFill>
            </a:endParaRPr>
          </a:p>
          <a:p>
            <a:pPr marL="0" lvl="0" indent="0" algn="r" rtl="0">
              <a:lnSpc>
                <a:spcPct val="90000"/>
              </a:lnSpc>
              <a:spcBef>
                <a:spcPts val="1000"/>
              </a:spcBef>
              <a:spcAft>
                <a:spcPts val="0"/>
              </a:spcAft>
              <a:buSzPts val="5400"/>
              <a:buNone/>
            </a:pPr>
            <a:endParaRPr/>
          </a:p>
        </p:txBody>
      </p:sp>
      <p:sp>
        <p:nvSpPr>
          <p:cNvPr id="92" name="Google Shape;92;g11085746b30_0_35"/>
          <p:cNvSpPr txBox="1"/>
          <p:nvPr/>
        </p:nvSpPr>
        <p:spPr>
          <a:xfrm>
            <a:off x="838252" y="1164550"/>
            <a:ext cx="8217600" cy="492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s-ES" sz="2000" b="1" i="0" u="none" strike="noStrike" cap="none">
                <a:solidFill>
                  <a:srgbClr val="EC7320"/>
                </a:solidFill>
                <a:latin typeface="Helvetica Neue"/>
                <a:ea typeface="Helvetica Neue"/>
                <a:cs typeface="Helvetica Neue"/>
                <a:sym typeface="Helvetica Neue"/>
              </a:rPr>
              <a:t>Perchè l’inclusione è importante? Come può essere di aiuto?</a:t>
            </a:r>
            <a:endParaRPr sz="2000" b="1" i="0" u="none" strike="noStrike" cap="none">
              <a:solidFill>
                <a:srgbClr val="EC7320"/>
              </a:solidFill>
              <a:latin typeface="Helvetica Neue"/>
              <a:ea typeface="Helvetica Neue"/>
              <a:cs typeface="Helvetica Neue"/>
              <a:sym typeface="Helvetica Neue"/>
            </a:endParaRPr>
          </a:p>
        </p:txBody>
      </p:sp>
      <p:sp>
        <p:nvSpPr>
          <p:cNvPr id="93" name="Google Shape;93;g11085746b30_0_35"/>
          <p:cNvSpPr txBox="1"/>
          <p:nvPr/>
        </p:nvSpPr>
        <p:spPr>
          <a:xfrm>
            <a:off x="295924" y="1657150"/>
            <a:ext cx="11043300" cy="5141100"/>
          </a:xfrm>
          <a:prstGeom prst="rect">
            <a:avLst/>
          </a:prstGeom>
          <a:noFill/>
          <a:ln>
            <a:noFill/>
          </a:ln>
        </p:spPr>
        <p:txBody>
          <a:bodyPr spcFirstLastPara="1" wrap="square" lIns="91425" tIns="91425" rIns="91425" bIns="91425" anchor="t" anchorCtr="0">
            <a:spAutoFit/>
          </a:bodyPr>
          <a:lstStyle/>
          <a:p>
            <a:pPr marL="457200" marR="0" lvl="0" indent="-342900" algn="just" rtl="0">
              <a:lnSpc>
                <a:spcPct val="100000"/>
              </a:lnSpc>
              <a:spcBef>
                <a:spcPts val="0"/>
              </a:spcBef>
              <a:spcAft>
                <a:spcPts val="0"/>
              </a:spcAft>
              <a:buClr>
                <a:srgbClr val="EC7320"/>
              </a:buClr>
              <a:buSzPts val="1800"/>
              <a:buFont typeface="Calibri"/>
              <a:buChar char="❖"/>
            </a:pPr>
            <a:r>
              <a:rPr lang="es-ES" sz="1800" i="0" u="none" strike="noStrike" cap="none" dirty="0">
                <a:solidFill>
                  <a:schemeClr val="dk1"/>
                </a:solidFill>
                <a:latin typeface="Calibri"/>
                <a:ea typeface="Calibri"/>
                <a:cs typeface="Calibri"/>
                <a:sym typeface="Calibri"/>
              </a:rPr>
              <a:t>Riduce le barriere </a:t>
            </a:r>
            <a:r>
              <a:rPr lang="es-ES" sz="1800" i="0" u="none" strike="noStrike" cap="none" dirty="0" err="1">
                <a:solidFill>
                  <a:schemeClr val="dk1"/>
                </a:solidFill>
                <a:latin typeface="Calibri"/>
                <a:ea typeface="Calibri"/>
                <a:cs typeface="Calibri"/>
                <a:sym typeface="Calibri"/>
              </a:rPr>
              <a:t>all'apprendimento</a:t>
            </a:r>
            <a:r>
              <a:rPr lang="es-ES" sz="1800" i="0" u="none" strike="noStrike" cap="none" dirty="0">
                <a:solidFill>
                  <a:schemeClr val="dk1"/>
                </a:solidFill>
                <a:latin typeface="Calibri"/>
                <a:ea typeface="Calibri"/>
                <a:cs typeface="Calibri"/>
                <a:sym typeface="Calibri"/>
              </a:rPr>
              <a:t> e </a:t>
            </a:r>
            <a:r>
              <a:rPr lang="es-ES" sz="1800" i="0" u="none" strike="noStrike" cap="none" dirty="0" err="1">
                <a:solidFill>
                  <a:schemeClr val="dk1"/>
                </a:solidFill>
                <a:latin typeface="Calibri"/>
                <a:ea typeface="Calibri"/>
                <a:cs typeface="Calibri"/>
                <a:sym typeface="Calibri"/>
              </a:rPr>
              <a:t>alla</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partecipazione</a:t>
            </a:r>
            <a:r>
              <a:rPr lang="es-ES" sz="1800" i="0" u="none" strike="noStrike" cap="none" dirty="0">
                <a:solidFill>
                  <a:schemeClr val="dk1"/>
                </a:solidFill>
                <a:latin typeface="Calibri"/>
                <a:ea typeface="Calibri"/>
                <a:cs typeface="Calibri"/>
                <a:sym typeface="Calibri"/>
              </a:rPr>
              <a:t> per </a:t>
            </a:r>
            <a:r>
              <a:rPr lang="es-ES" sz="1800" i="0" u="none" strike="noStrike" cap="none" dirty="0" err="1">
                <a:solidFill>
                  <a:schemeClr val="dk1"/>
                </a:solidFill>
                <a:latin typeface="Calibri"/>
                <a:ea typeface="Calibri"/>
                <a:cs typeface="Calibri"/>
                <a:sym typeface="Calibri"/>
              </a:rPr>
              <a:t>tutti</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gli</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studenti</a:t>
            </a:r>
            <a:r>
              <a:rPr lang="es-ES" sz="1800" i="0" u="none" strike="noStrike" cap="none" dirty="0">
                <a:solidFill>
                  <a:schemeClr val="dk1"/>
                </a:solidFill>
                <a:latin typeface="Calibri"/>
                <a:ea typeface="Calibri"/>
                <a:cs typeface="Calibri"/>
                <a:sym typeface="Calibri"/>
              </a:rPr>
              <a:t> e </a:t>
            </a:r>
            <a:r>
              <a:rPr lang="es-ES" sz="1800" i="0" u="none" strike="noStrike" cap="none" dirty="0" err="1">
                <a:solidFill>
                  <a:schemeClr val="dk1"/>
                </a:solidFill>
                <a:latin typeface="Calibri"/>
                <a:ea typeface="Calibri"/>
                <a:cs typeface="Calibri"/>
                <a:sym typeface="Calibri"/>
              </a:rPr>
              <a:t>studentesse</a:t>
            </a:r>
            <a:r>
              <a:rPr lang="es-ES" sz="1800" i="0" u="none" strike="noStrike" cap="none" dirty="0">
                <a:solidFill>
                  <a:schemeClr val="dk1"/>
                </a:solidFill>
                <a:latin typeface="Calibri"/>
                <a:ea typeface="Calibri"/>
                <a:cs typeface="Calibri"/>
                <a:sym typeface="Calibri"/>
              </a:rPr>
              <a:t>, non solo </a:t>
            </a:r>
            <a:r>
              <a:rPr lang="es-ES" sz="1800" i="0" u="none" strike="noStrike" cap="none" dirty="0" err="1">
                <a:solidFill>
                  <a:schemeClr val="dk1"/>
                </a:solidFill>
                <a:latin typeface="Calibri"/>
                <a:ea typeface="Calibri"/>
                <a:cs typeface="Calibri"/>
                <a:sym typeface="Calibri"/>
              </a:rPr>
              <a:t>quelli</a:t>
            </a:r>
            <a:r>
              <a:rPr lang="es-ES" sz="1800" i="0" u="none" strike="noStrike" cap="none" dirty="0">
                <a:solidFill>
                  <a:schemeClr val="dk1"/>
                </a:solidFill>
                <a:latin typeface="Calibri"/>
                <a:ea typeface="Calibri"/>
                <a:cs typeface="Calibri"/>
                <a:sym typeface="Calibri"/>
              </a:rPr>
              <a:t> con </a:t>
            </a:r>
            <a:r>
              <a:rPr lang="es-ES" sz="1800" i="0" u="none" strike="noStrike" cap="none" dirty="0" err="1">
                <a:solidFill>
                  <a:schemeClr val="dk1"/>
                </a:solidFill>
                <a:latin typeface="Calibri"/>
                <a:ea typeface="Calibri"/>
                <a:cs typeface="Calibri"/>
                <a:sym typeface="Calibri"/>
              </a:rPr>
              <a:t>disabilità</a:t>
            </a:r>
            <a:r>
              <a:rPr lang="es-ES" sz="1800" i="0" u="none" strike="noStrike" cap="none" dirty="0">
                <a:solidFill>
                  <a:schemeClr val="dk1"/>
                </a:solidFill>
                <a:latin typeface="Calibri"/>
                <a:ea typeface="Calibri"/>
                <a:cs typeface="Calibri"/>
                <a:sym typeface="Calibri"/>
              </a:rPr>
              <a:t> o </a:t>
            </a:r>
            <a:r>
              <a:rPr lang="es-ES" sz="1800" i="0" u="none" strike="noStrike" cap="none" dirty="0" err="1">
                <a:solidFill>
                  <a:schemeClr val="dk1"/>
                </a:solidFill>
                <a:latin typeface="Calibri"/>
                <a:ea typeface="Calibri"/>
                <a:cs typeface="Calibri"/>
                <a:sym typeface="Calibri"/>
              </a:rPr>
              <a:t>quelli</a:t>
            </a:r>
            <a:r>
              <a:rPr lang="es-ES" sz="1800" i="0" u="none" strike="noStrike" cap="none" dirty="0">
                <a:solidFill>
                  <a:schemeClr val="dk1"/>
                </a:solidFill>
                <a:latin typeface="Calibri"/>
                <a:ea typeface="Calibri"/>
                <a:cs typeface="Calibri"/>
                <a:sym typeface="Calibri"/>
              </a:rPr>
              <a:t> con </a:t>
            </a:r>
            <a:r>
              <a:rPr lang="es-ES" sz="1800" i="0" u="none" strike="noStrike" cap="none" dirty="0" err="1">
                <a:solidFill>
                  <a:schemeClr val="dk1"/>
                </a:solidFill>
                <a:latin typeface="Calibri"/>
                <a:ea typeface="Calibri"/>
                <a:cs typeface="Calibri"/>
                <a:sym typeface="Calibri"/>
              </a:rPr>
              <a:t>bisogni</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educativi</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speciali</a:t>
            </a:r>
            <a:endParaRPr sz="1800" dirty="0">
              <a:latin typeface="Calibri"/>
              <a:ea typeface="Calibri"/>
              <a:cs typeface="Calibri"/>
              <a:sym typeface="Calibri"/>
            </a:endParaRPr>
          </a:p>
          <a:p>
            <a:pPr marL="457200" marR="0" lvl="0" indent="-342900" algn="just" rtl="0">
              <a:lnSpc>
                <a:spcPct val="100000"/>
              </a:lnSpc>
              <a:spcBef>
                <a:spcPts val="0"/>
              </a:spcBef>
              <a:spcAft>
                <a:spcPts val="0"/>
              </a:spcAft>
              <a:buClr>
                <a:srgbClr val="EC7320"/>
              </a:buClr>
              <a:buSzPts val="1800"/>
              <a:buFont typeface="Calibri"/>
              <a:buChar char="❖"/>
            </a:pPr>
            <a:r>
              <a:rPr lang="es-ES" sz="1800" i="0" u="none" strike="noStrike" cap="none" dirty="0" err="1">
                <a:solidFill>
                  <a:schemeClr val="dk1"/>
                </a:solidFill>
                <a:latin typeface="Calibri"/>
                <a:ea typeface="Calibri"/>
                <a:cs typeface="Calibri"/>
                <a:sym typeface="Calibri"/>
              </a:rPr>
              <a:t>Impara</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dai</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tentativi</a:t>
            </a:r>
            <a:r>
              <a:rPr lang="es-ES" sz="1800" i="0" u="none" strike="noStrike" cap="none" dirty="0">
                <a:solidFill>
                  <a:schemeClr val="dk1"/>
                </a:solidFill>
                <a:latin typeface="Calibri"/>
                <a:ea typeface="Calibri"/>
                <a:cs typeface="Calibri"/>
                <a:sym typeface="Calibri"/>
              </a:rPr>
              <a:t> di superare le barriere </a:t>
            </a:r>
            <a:r>
              <a:rPr lang="es-ES" sz="1800" i="0" u="none" strike="noStrike" cap="none" dirty="0" err="1">
                <a:solidFill>
                  <a:schemeClr val="dk1"/>
                </a:solidFill>
                <a:latin typeface="Calibri"/>
                <a:ea typeface="Calibri"/>
                <a:cs typeface="Calibri"/>
                <a:sym typeface="Calibri"/>
              </a:rPr>
              <a:t>all'accesso</a:t>
            </a:r>
            <a:r>
              <a:rPr lang="es-ES" sz="1800" i="0" u="none" strike="noStrike" cap="none" dirty="0">
                <a:solidFill>
                  <a:schemeClr val="dk1"/>
                </a:solidFill>
                <a:latin typeface="Calibri"/>
                <a:ea typeface="Calibri"/>
                <a:cs typeface="Calibri"/>
                <a:sym typeface="Calibri"/>
              </a:rPr>
              <a:t> e </a:t>
            </a:r>
            <a:r>
              <a:rPr lang="es-ES" sz="1800" i="0" u="none" strike="noStrike" cap="none" dirty="0" err="1">
                <a:solidFill>
                  <a:schemeClr val="dk1"/>
                </a:solidFill>
                <a:latin typeface="Calibri"/>
                <a:ea typeface="Calibri"/>
                <a:cs typeface="Calibri"/>
                <a:sym typeface="Calibri"/>
              </a:rPr>
              <a:t>alla</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partecipazione</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degli</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studenti</a:t>
            </a:r>
            <a:r>
              <a:rPr lang="es-ES" sz="1800" i="0" u="none" strike="noStrike" cap="none" dirty="0">
                <a:solidFill>
                  <a:schemeClr val="dk1"/>
                </a:solidFill>
                <a:latin typeface="Calibri"/>
                <a:ea typeface="Calibri"/>
                <a:cs typeface="Calibri"/>
                <a:sym typeface="Calibri"/>
              </a:rPr>
              <a:t> per </a:t>
            </a:r>
            <a:r>
              <a:rPr lang="es-ES" sz="1800" i="0" u="none" strike="noStrike" cap="none" dirty="0" err="1">
                <a:solidFill>
                  <a:schemeClr val="dk1"/>
                </a:solidFill>
                <a:latin typeface="Calibri"/>
                <a:ea typeface="Calibri"/>
                <a:cs typeface="Calibri"/>
                <a:sym typeface="Calibri"/>
              </a:rPr>
              <a:t>apportare</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modifiche</a:t>
            </a:r>
            <a:r>
              <a:rPr lang="es-ES" sz="1800" i="0" u="none" strike="noStrike" cap="none" dirty="0">
                <a:solidFill>
                  <a:schemeClr val="dk1"/>
                </a:solidFill>
                <a:latin typeface="Calibri"/>
                <a:ea typeface="Calibri"/>
                <a:cs typeface="Calibri"/>
                <a:sym typeface="Calibri"/>
              </a:rPr>
              <a:t> a beneficio </a:t>
            </a:r>
            <a:r>
              <a:rPr lang="es-ES" sz="1800" i="0" u="none" strike="noStrike" cap="none" dirty="0" err="1">
                <a:solidFill>
                  <a:schemeClr val="dk1"/>
                </a:solidFill>
                <a:latin typeface="Calibri"/>
                <a:ea typeface="Calibri"/>
                <a:cs typeface="Calibri"/>
                <a:sym typeface="Calibri"/>
              </a:rPr>
              <a:t>degli</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studenti</a:t>
            </a:r>
            <a:r>
              <a:rPr lang="es-ES" sz="1800" i="0" u="none" strike="noStrike" cap="none" dirty="0">
                <a:solidFill>
                  <a:schemeClr val="dk1"/>
                </a:solidFill>
                <a:latin typeface="Calibri"/>
                <a:ea typeface="Calibri"/>
                <a:cs typeface="Calibri"/>
                <a:sym typeface="Calibri"/>
              </a:rPr>
              <a:t> in modo </a:t>
            </a:r>
            <a:r>
              <a:rPr lang="es-ES" sz="1800" i="0" u="none" strike="noStrike" cap="none" dirty="0" err="1">
                <a:solidFill>
                  <a:schemeClr val="dk1"/>
                </a:solidFill>
                <a:latin typeface="Calibri"/>
                <a:ea typeface="Calibri"/>
                <a:cs typeface="Calibri"/>
                <a:sym typeface="Calibri"/>
              </a:rPr>
              <a:t>più</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ampio</a:t>
            </a:r>
            <a:endParaRPr sz="1800" dirty="0">
              <a:latin typeface="Calibri"/>
              <a:ea typeface="Calibri"/>
              <a:cs typeface="Calibri"/>
              <a:sym typeface="Calibri"/>
            </a:endParaRPr>
          </a:p>
          <a:p>
            <a:pPr marL="457200" marR="0" lvl="0" indent="-342900" algn="just" rtl="0">
              <a:lnSpc>
                <a:spcPct val="100000"/>
              </a:lnSpc>
              <a:spcBef>
                <a:spcPts val="0"/>
              </a:spcBef>
              <a:spcAft>
                <a:spcPts val="0"/>
              </a:spcAft>
              <a:buClr>
                <a:srgbClr val="EC7320"/>
              </a:buClr>
              <a:buSzPts val="1800"/>
              <a:buFont typeface="Calibri"/>
              <a:buChar char="❖"/>
            </a:pPr>
            <a:r>
              <a:rPr lang="es-ES" sz="1800" i="0" u="none" strike="noStrike" cap="none" dirty="0" err="1">
                <a:solidFill>
                  <a:schemeClr val="dk1"/>
                </a:solidFill>
                <a:latin typeface="Calibri"/>
                <a:ea typeface="Calibri"/>
                <a:cs typeface="Calibri"/>
                <a:sym typeface="Calibri"/>
              </a:rPr>
              <a:t>Valorizza</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tutti</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gli</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studenti</a:t>
            </a:r>
            <a:r>
              <a:rPr lang="es-ES" sz="1800" i="0" u="none" strike="noStrike" cap="none" dirty="0">
                <a:solidFill>
                  <a:schemeClr val="dk1"/>
                </a:solidFill>
                <a:latin typeface="Calibri"/>
                <a:ea typeface="Calibri"/>
                <a:cs typeface="Calibri"/>
                <a:sym typeface="Calibri"/>
              </a:rPr>
              <a:t> e </a:t>
            </a:r>
            <a:r>
              <a:rPr lang="es-ES" sz="1800" i="0" u="none" strike="noStrike" cap="none" dirty="0" err="1">
                <a:solidFill>
                  <a:schemeClr val="dk1"/>
                </a:solidFill>
                <a:latin typeface="Calibri"/>
                <a:ea typeface="Calibri"/>
                <a:cs typeface="Calibri"/>
                <a:sym typeface="Calibri"/>
              </a:rPr>
              <a:t>il</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personale</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allo</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stesso</a:t>
            </a:r>
            <a:r>
              <a:rPr lang="es-ES" sz="1800" i="0" u="none" strike="noStrike" cap="none" dirty="0">
                <a:solidFill>
                  <a:schemeClr val="dk1"/>
                </a:solidFill>
                <a:latin typeface="Calibri"/>
                <a:ea typeface="Calibri"/>
                <a:cs typeface="Calibri"/>
                <a:sym typeface="Calibri"/>
              </a:rPr>
              <a:t> modo</a:t>
            </a:r>
            <a:endParaRPr sz="1800" dirty="0">
              <a:latin typeface="Calibri"/>
              <a:ea typeface="Calibri"/>
              <a:cs typeface="Calibri"/>
              <a:sym typeface="Calibri"/>
            </a:endParaRPr>
          </a:p>
          <a:p>
            <a:pPr marL="457200" marR="0" lvl="0" indent="-342900" algn="just" rtl="0">
              <a:lnSpc>
                <a:spcPct val="100000"/>
              </a:lnSpc>
              <a:spcBef>
                <a:spcPts val="0"/>
              </a:spcBef>
              <a:spcAft>
                <a:spcPts val="0"/>
              </a:spcAft>
              <a:buClr>
                <a:srgbClr val="EC7320"/>
              </a:buClr>
              <a:buSzPts val="1800"/>
              <a:buFont typeface="Calibri"/>
              <a:buChar char="❖"/>
            </a:pPr>
            <a:r>
              <a:rPr lang="es-ES" sz="1800" i="0" u="none" strike="noStrike" cap="none" dirty="0">
                <a:solidFill>
                  <a:schemeClr val="dk1"/>
                </a:solidFill>
                <a:latin typeface="Calibri"/>
                <a:ea typeface="Calibri"/>
                <a:cs typeface="Calibri"/>
                <a:sym typeface="Calibri"/>
              </a:rPr>
              <a:t>Considera la </a:t>
            </a:r>
            <a:r>
              <a:rPr lang="es-ES" sz="1800" i="0" u="none" strike="noStrike" cap="none" dirty="0" err="1">
                <a:solidFill>
                  <a:schemeClr val="dk1"/>
                </a:solidFill>
                <a:latin typeface="Calibri"/>
                <a:ea typeface="Calibri"/>
                <a:cs typeface="Calibri"/>
                <a:sym typeface="Calibri"/>
              </a:rPr>
              <a:t>differenza</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tra</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gli</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studenti</a:t>
            </a:r>
            <a:r>
              <a:rPr lang="es-ES" sz="1800" i="0" u="none" strike="noStrike" cap="none" dirty="0">
                <a:solidFill>
                  <a:schemeClr val="dk1"/>
                </a:solidFill>
                <a:latin typeface="Calibri"/>
                <a:ea typeface="Calibri"/>
                <a:cs typeface="Calibri"/>
                <a:sym typeface="Calibri"/>
              </a:rPr>
              <a:t> come una </a:t>
            </a:r>
            <a:r>
              <a:rPr lang="es-ES" sz="1800" i="0" u="none" strike="noStrike" cap="none" dirty="0" err="1">
                <a:solidFill>
                  <a:schemeClr val="dk1"/>
                </a:solidFill>
                <a:latin typeface="Calibri"/>
                <a:ea typeface="Calibri"/>
                <a:cs typeface="Calibri"/>
                <a:sym typeface="Calibri"/>
              </a:rPr>
              <a:t>risorsa</a:t>
            </a:r>
            <a:r>
              <a:rPr lang="es-ES" sz="1800" i="0" u="none" strike="noStrike" cap="none" dirty="0">
                <a:solidFill>
                  <a:schemeClr val="dk1"/>
                </a:solidFill>
                <a:latin typeface="Calibri"/>
                <a:ea typeface="Calibri"/>
                <a:cs typeface="Calibri"/>
                <a:sym typeface="Calibri"/>
              </a:rPr>
              <a:t> per </a:t>
            </a:r>
            <a:r>
              <a:rPr lang="es-ES" sz="1800" i="0" u="none" strike="noStrike" cap="none" dirty="0" err="1">
                <a:solidFill>
                  <a:schemeClr val="dk1"/>
                </a:solidFill>
                <a:latin typeface="Calibri"/>
                <a:ea typeface="Calibri"/>
                <a:cs typeface="Calibri"/>
                <a:sym typeface="Calibri"/>
              </a:rPr>
              <a:t>supportare</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l'apprendimento</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piuttosto</a:t>
            </a:r>
            <a:r>
              <a:rPr lang="es-ES" sz="1800" i="0" u="none" strike="noStrike" cap="none" dirty="0">
                <a:solidFill>
                  <a:schemeClr val="dk1"/>
                </a:solidFill>
                <a:latin typeface="Calibri"/>
                <a:ea typeface="Calibri"/>
                <a:cs typeface="Calibri"/>
                <a:sym typeface="Calibri"/>
              </a:rPr>
              <a:t> che come un problema da superare</a:t>
            </a:r>
            <a:endParaRPr sz="1800" dirty="0">
              <a:latin typeface="Calibri"/>
              <a:ea typeface="Calibri"/>
              <a:cs typeface="Calibri"/>
              <a:sym typeface="Calibri"/>
            </a:endParaRPr>
          </a:p>
          <a:p>
            <a:pPr marL="457200" marR="0" lvl="0" indent="-342900" algn="just" rtl="0">
              <a:lnSpc>
                <a:spcPct val="100000"/>
              </a:lnSpc>
              <a:spcBef>
                <a:spcPts val="0"/>
              </a:spcBef>
              <a:spcAft>
                <a:spcPts val="0"/>
              </a:spcAft>
              <a:buClr>
                <a:srgbClr val="EC7320"/>
              </a:buClr>
              <a:buSzPts val="1800"/>
              <a:buFont typeface="Calibri"/>
              <a:buChar char="❖"/>
            </a:pPr>
            <a:r>
              <a:rPr lang="es-ES" sz="1800" i="0" u="none" strike="noStrike" cap="none" dirty="0" err="1">
                <a:solidFill>
                  <a:schemeClr val="dk1"/>
                </a:solidFill>
                <a:latin typeface="Calibri"/>
                <a:ea typeface="Calibri"/>
                <a:cs typeface="Calibri"/>
                <a:sym typeface="Calibri"/>
              </a:rPr>
              <a:t>Riconosce</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il</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diritto</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degli</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studenti</a:t>
            </a:r>
            <a:r>
              <a:rPr lang="es-ES" sz="1800" i="0" u="none" strike="noStrike" cap="none" dirty="0">
                <a:solidFill>
                  <a:schemeClr val="dk1"/>
                </a:solidFill>
                <a:latin typeface="Calibri"/>
                <a:ea typeface="Calibri"/>
                <a:cs typeface="Calibri"/>
                <a:sym typeface="Calibri"/>
              </a:rPr>
              <a:t> a </a:t>
            </a:r>
            <a:r>
              <a:rPr lang="es-ES" sz="1800" i="0" u="none" strike="noStrike" cap="none" dirty="0" err="1">
                <a:solidFill>
                  <a:schemeClr val="dk1"/>
                </a:solidFill>
                <a:latin typeface="Calibri"/>
                <a:ea typeface="Calibri"/>
                <a:cs typeface="Calibri"/>
                <a:sym typeface="Calibri"/>
              </a:rPr>
              <a:t>un'istruzione</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nella</a:t>
            </a:r>
            <a:r>
              <a:rPr lang="es-ES" sz="1800" i="0" u="none" strike="noStrike" cap="none" dirty="0">
                <a:solidFill>
                  <a:schemeClr val="dk1"/>
                </a:solidFill>
                <a:latin typeface="Calibri"/>
                <a:ea typeface="Calibri"/>
                <a:cs typeface="Calibri"/>
                <a:sym typeface="Calibri"/>
              </a:rPr>
              <a:t> loro </a:t>
            </a:r>
            <a:r>
              <a:rPr lang="es-ES" sz="1800" i="0" u="none" strike="noStrike" cap="none" dirty="0" err="1">
                <a:solidFill>
                  <a:schemeClr val="dk1"/>
                </a:solidFill>
                <a:latin typeface="Calibri"/>
                <a:ea typeface="Calibri"/>
                <a:cs typeface="Calibri"/>
                <a:sym typeface="Calibri"/>
              </a:rPr>
              <a:t>località</a:t>
            </a:r>
            <a:endParaRPr sz="1800" dirty="0">
              <a:latin typeface="Calibri"/>
              <a:ea typeface="Calibri"/>
              <a:cs typeface="Calibri"/>
              <a:sym typeface="Calibri"/>
            </a:endParaRPr>
          </a:p>
          <a:p>
            <a:pPr marL="457200" marR="0" lvl="0" indent="-342900" algn="just" rtl="0">
              <a:lnSpc>
                <a:spcPct val="100000"/>
              </a:lnSpc>
              <a:spcBef>
                <a:spcPts val="0"/>
              </a:spcBef>
              <a:spcAft>
                <a:spcPts val="0"/>
              </a:spcAft>
              <a:buClr>
                <a:srgbClr val="EC7320"/>
              </a:buClr>
              <a:buSzPts val="1800"/>
              <a:buFont typeface="Calibri"/>
              <a:buChar char="❖"/>
            </a:pPr>
            <a:r>
              <a:rPr lang="es-ES" sz="1800" i="0" u="none" strike="noStrike" cap="none" dirty="0">
                <a:solidFill>
                  <a:schemeClr val="dk1"/>
                </a:solidFill>
                <a:latin typeface="Calibri"/>
                <a:ea typeface="Calibri"/>
                <a:cs typeface="Calibri"/>
                <a:sym typeface="Calibri"/>
              </a:rPr>
              <a:t>Aumenta la </a:t>
            </a:r>
            <a:r>
              <a:rPr lang="es-ES" sz="1800" i="0" u="none" strike="noStrike" cap="none" dirty="0" err="1">
                <a:solidFill>
                  <a:schemeClr val="dk1"/>
                </a:solidFill>
                <a:latin typeface="Calibri"/>
                <a:ea typeface="Calibri"/>
                <a:cs typeface="Calibri"/>
                <a:sym typeface="Calibri"/>
              </a:rPr>
              <a:t>partecipazione</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degli</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studenti</a:t>
            </a:r>
            <a:r>
              <a:rPr lang="es-ES" sz="1800" i="0" u="none" strike="noStrike" cap="none" dirty="0">
                <a:solidFill>
                  <a:schemeClr val="dk1"/>
                </a:solidFill>
                <a:latin typeface="Calibri"/>
                <a:ea typeface="Calibri"/>
                <a:cs typeface="Calibri"/>
                <a:sym typeface="Calibri"/>
              </a:rPr>
              <a:t> e </a:t>
            </a:r>
            <a:r>
              <a:rPr lang="es-ES" sz="1800" i="0" u="none" strike="noStrike" cap="none" dirty="0" err="1">
                <a:solidFill>
                  <a:schemeClr val="dk1"/>
                </a:solidFill>
                <a:latin typeface="Calibri"/>
                <a:ea typeface="Calibri"/>
                <a:cs typeface="Calibri"/>
                <a:sym typeface="Calibri"/>
              </a:rPr>
              <a:t>riduce</a:t>
            </a:r>
            <a:r>
              <a:rPr lang="es-ES" sz="1800" i="0" u="none" strike="noStrike" cap="none" dirty="0">
                <a:solidFill>
                  <a:schemeClr val="dk1"/>
                </a:solidFill>
                <a:latin typeface="Calibri"/>
                <a:ea typeface="Calibri"/>
                <a:cs typeface="Calibri"/>
                <a:sym typeface="Calibri"/>
              </a:rPr>
              <a:t> la loro </a:t>
            </a:r>
            <a:r>
              <a:rPr lang="es-ES" sz="1800" i="0" u="none" strike="noStrike" cap="none" dirty="0" err="1">
                <a:solidFill>
                  <a:schemeClr val="dk1"/>
                </a:solidFill>
                <a:latin typeface="Calibri"/>
                <a:ea typeface="Calibri"/>
                <a:cs typeface="Calibri"/>
                <a:sym typeface="Calibri"/>
              </a:rPr>
              <a:t>esclusione</a:t>
            </a:r>
            <a:r>
              <a:rPr lang="es-ES" sz="1800" i="0" u="none" strike="noStrike" cap="none" dirty="0">
                <a:solidFill>
                  <a:schemeClr val="dk1"/>
                </a:solidFill>
                <a:latin typeface="Calibri"/>
                <a:ea typeface="Calibri"/>
                <a:cs typeface="Calibri"/>
                <a:sym typeface="Calibri"/>
              </a:rPr>
              <a:t> dalle culture, </a:t>
            </a:r>
            <a:r>
              <a:rPr lang="es-ES" sz="1800" i="0" u="none" strike="noStrike" cap="none" dirty="0" err="1">
                <a:solidFill>
                  <a:schemeClr val="dk1"/>
                </a:solidFill>
                <a:latin typeface="Calibri"/>
                <a:ea typeface="Calibri"/>
                <a:cs typeface="Calibri"/>
                <a:sym typeface="Calibri"/>
              </a:rPr>
              <a:t>curricula</a:t>
            </a:r>
            <a:r>
              <a:rPr lang="es-ES" sz="1800" i="0" u="none" strike="noStrike" cap="none" dirty="0">
                <a:solidFill>
                  <a:schemeClr val="dk1"/>
                </a:solidFill>
                <a:latin typeface="Calibri"/>
                <a:ea typeface="Calibri"/>
                <a:cs typeface="Calibri"/>
                <a:sym typeface="Calibri"/>
              </a:rPr>
              <a:t> e </a:t>
            </a:r>
            <a:r>
              <a:rPr lang="es-ES" sz="1800" i="0" u="none" strike="noStrike" cap="none" dirty="0" err="1">
                <a:solidFill>
                  <a:schemeClr val="dk1"/>
                </a:solidFill>
                <a:latin typeface="Calibri"/>
                <a:ea typeface="Calibri"/>
                <a:cs typeface="Calibri"/>
                <a:sym typeface="Calibri"/>
              </a:rPr>
              <a:t>comunità</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delle</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scuole</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locali</a:t>
            </a:r>
            <a:endParaRPr sz="1800" dirty="0">
              <a:latin typeface="Calibri"/>
              <a:ea typeface="Calibri"/>
              <a:cs typeface="Calibri"/>
              <a:sym typeface="Calibri"/>
            </a:endParaRPr>
          </a:p>
          <a:p>
            <a:pPr marL="457200" marR="0" lvl="0" indent="-342900" algn="just" rtl="0">
              <a:lnSpc>
                <a:spcPct val="100000"/>
              </a:lnSpc>
              <a:spcBef>
                <a:spcPts val="0"/>
              </a:spcBef>
              <a:spcAft>
                <a:spcPts val="0"/>
              </a:spcAft>
              <a:buClr>
                <a:srgbClr val="EC7320"/>
              </a:buClr>
              <a:buSzPts val="1800"/>
              <a:buFont typeface="Calibri"/>
              <a:buChar char="❖"/>
            </a:pPr>
            <a:r>
              <a:rPr lang="es-ES" sz="1800" i="0" u="none" strike="noStrike" cap="none" dirty="0" err="1">
                <a:solidFill>
                  <a:schemeClr val="dk1"/>
                </a:solidFill>
                <a:latin typeface="Calibri"/>
                <a:ea typeface="Calibri"/>
                <a:cs typeface="Calibri"/>
                <a:sym typeface="Calibri"/>
              </a:rPr>
              <a:t>Migliora</a:t>
            </a:r>
            <a:r>
              <a:rPr lang="es-ES" sz="1800" i="0" u="none" strike="noStrike" cap="none" dirty="0">
                <a:solidFill>
                  <a:schemeClr val="dk1"/>
                </a:solidFill>
                <a:latin typeface="Calibri"/>
                <a:ea typeface="Calibri"/>
                <a:cs typeface="Calibri"/>
                <a:sym typeface="Calibri"/>
              </a:rPr>
              <a:t> le </a:t>
            </a:r>
            <a:r>
              <a:rPr lang="es-ES" sz="1800" i="0" u="none" strike="noStrike" cap="none" dirty="0" err="1">
                <a:solidFill>
                  <a:schemeClr val="dk1"/>
                </a:solidFill>
                <a:latin typeface="Calibri"/>
                <a:ea typeface="Calibri"/>
                <a:cs typeface="Calibri"/>
                <a:sym typeface="Calibri"/>
              </a:rPr>
              <a:t>scuole</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sia</a:t>
            </a:r>
            <a:r>
              <a:rPr lang="es-ES" sz="1800" i="0" u="none" strike="noStrike" cap="none" dirty="0">
                <a:solidFill>
                  <a:schemeClr val="dk1"/>
                </a:solidFill>
                <a:latin typeface="Calibri"/>
                <a:ea typeface="Calibri"/>
                <a:cs typeface="Calibri"/>
                <a:sym typeface="Calibri"/>
              </a:rPr>
              <a:t> per </a:t>
            </a:r>
            <a:r>
              <a:rPr lang="es-ES" sz="1800" i="0" u="none" strike="noStrike" cap="none" dirty="0" err="1">
                <a:solidFill>
                  <a:schemeClr val="dk1"/>
                </a:solidFill>
                <a:latin typeface="Calibri"/>
                <a:ea typeface="Calibri"/>
                <a:cs typeface="Calibri"/>
                <a:sym typeface="Calibri"/>
              </a:rPr>
              <a:t>il</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personale</a:t>
            </a:r>
            <a:r>
              <a:rPr lang="es-ES" sz="1800" i="0" u="none" strike="noStrike" cap="none" dirty="0">
                <a:solidFill>
                  <a:schemeClr val="dk1"/>
                </a:solidFill>
                <a:latin typeface="Calibri"/>
                <a:ea typeface="Calibri"/>
                <a:cs typeface="Calibri"/>
                <a:sym typeface="Calibri"/>
              </a:rPr>
              <a:t> che per </a:t>
            </a:r>
            <a:r>
              <a:rPr lang="es-ES" sz="1800" i="0" u="none" strike="noStrike" cap="none" dirty="0" err="1">
                <a:solidFill>
                  <a:schemeClr val="dk1"/>
                </a:solidFill>
                <a:latin typeface="Calibri"/>
                <a:ea typeface="Calibri"/>
                <a:cs typeface="Calibri"/>
                <a:sym typeface="Calibri"/>
              </a:rPr>
              <a:t>gli</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studenti</a:t>
            </a:r>
            <a:r>
              <a:rPr lang="es-ES" sz="1800" i="0" u="none" strike="noStrike" cap="none" dirty="0">
                <a:solidFill>
                  <a:schemeClr val="dk1"/>
                </a:solidFill>
                <a:latin typeface="Calibri"/>
                <a:ea typeface="Calibri"/>
                <a:cs typeface="Calibri"/>
                <a:sym typeface="Calibri"/>
              </a:rPr>
              <a:t> e </a:t>
            </a:r>
            <a:r>
              <a:rPr lang="es-ES" sz="1800" i="0" u="none" strike="noStrike" cap="none" dirty="0" err="1">
                <a:solidFill>
                  <a:schemeClr val="dk1"/>
                </a:solidFill>
                <a:latin typeface="Calibri"/>
                <a:ea typeface="Calibri"/>
                <a:cs typeface="Calibri"/>
                <a:sym typeface="Calibri"/>
              </a:rPr>
              <a:t>studentesse</a:t>
            </a:r>
            <a:endParaRPr sz="1800" dirty="0">
              <a:latin typeface="Calibri"/>
              <a:ea typeface="Calibri"/>
              <a:cs typeface="Calibri"/>
              <a:sym typeface="Calibri"/>
            </a:endParaRPr>
          </a:p>
          <a:p>
            <a:pPr marL="457200" marR="0" lvl="0" indent="-342900" algn="just" rtl="0">
              <a:lnSpc>
                <a:spcPct val="100000"/>
              </a:lnSpc>
              <a:spcBef>
                <a:spcPts val="0"/>
              </a:spcBef>
              <a:spcAft>
                <a:spcPts val="0"/>
              </a:spcAft>
              <a:buClr>
                <a:srgbClr val="EC7320"/>
              </a:buClr>
              <a:buSzPts val="1800"/>
              <a:buFont typeface="Calibri"/>
              <a:buChar char="❖"/>
            </a:pPr>
            <a:r>
              <a:rPr lang="es-ES" sz="1800" i="0" u="none" strike="noStrike" cap="none" dirty="0" err="1">
                <a:solidFill>
                  <a:schemeClr val="dk1"/>
                </a:solidFill>
                <a:latin typeface="Calibri"/>
                <a:ea typeface="Calibri"/>
                <a:cs typeface="Calibri"/>
                <a:sym typeface="Calibri"/>
              </a:rPr>
              <a:t>Enfatizza</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il</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ruolo</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delle</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scuole</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nella</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costruzione</a:t>
            </a:r>
            <a:r>
              <a:rPr lang="es-ES" sz="1800" i="0" u="none" strike="noStrike" cap="none" dirty="0">
                <a:solidFill>
                  <a:schemeClr val="dk1"/>
                </a:solidFill>
                <a:latin typeface="Calibri"/>
                <a:ea typeface="Calibri"/>
                <a:cs typeface="Calibri"/>
                <a:sym typeface="Calibri"/>
              </a:rPr>
              <a:t> di </a:t>
            </a:r>
            <a:r>
              <a:rPr lang="es-ES" sz="1800" i="0" u="none" strike="noStrike" cap="none" dirty="0" err="1">
                <a:solidFill>
                  <a:schemeClr val="dk1"/>
                </a:solidFill>
                <a:latin typeface="Calibri"/>
                <a:ea typeface="Calibri"/>
                <a:cs typeface="Calibri"/>
                <a:sym typeface="Calibri"/>
              </a:rPr>
              <a:t>comunità</a:t>
            </a:r>
            <a:r>
              <a:rPr lang="es-ES" sz="1800" i="0" u="none" strike="noStrike" cap="none" dirty="0">
                <a:solidFill>
                  <a:schemeClr val="dk1"/>
                </a:solidFill>
                <a:latin typeface="Calibri"/>
                <a:ea typeface="Calibri"/>
                <a:cs typeface="Calibri"/>
                <a:sym typeface="Calibri"/>
              </a:rPr>
              <a:t> e </a:t>
            </a:r>
            <a:r>
              <a:rPr lang="es-ES" sz="1800" i="0" u="none" strike="noStrike" cap="none" dirty="0" err="1">
                <a:solidFill>
                  <a:schemeClr val="dk1"/>
                </a:solidFill>
                <a:latin typeface="Calibri"/>
                <a:ea typeface="Calibri"/>
                <a:cs typeface="Calibri"/>
                <a:sym typeface="Calibri"/>
              </a:rPr>
              <a:t>nello</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sviluppo</a:t>
            </a:r>
            <a:r>
              <a:rPr lang="es-ES" sz="1800" i="0" u="none" strike="noStrike" cap="none" dirty="0">
                <a:solidFill>
                  <a:schemeClr val="dk1"/>
                </a:solidFill>
                <a:latin typeface="Calibri"/>
                <a:ea typeface="Calibri"/>
                <a:cs typeface="Calibri"/>
                <a:sym typeface="Calibri"/>
              </a:rPr>
              <a:t> di </a:t>
            </a:r>
            <a:r>
              <a:rPr lang="es-ES" sz="1800" i="0" u="none" strike="noStrike" cap="none" dirty="0" err="1">
                <a:solidFill>
                  <a:schemeClr val="dk1"/>
                </a:solidFill>
                <a:latin typeface="Calibri"/>
                <a:ea typeface="Calibri"/>
                <a:cs typeface="Calibri"/>
                <a:sym typeface="Calibri"/>
              </a:rPr>
              <a:t>valori</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nonché</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nell'aumentare</a:t>
            </a:r>
            <a:r>
              <a:rPr lang="es-ES" sz="1800" i="0" u="none" strike="noStrike" cap="none" dirty="0">
                <a:solidFill>
                  <a:schemeClr val="dk1"/>
                </a:solidFill>
                <a:latin typeface="Calibri"/>
                <a:ea typeface="Calibri"/>
                <a:cs typeface="Calibri"/>
                <a:sym typeface="Calibri"/>
              </a:rPr>
              <a:t> i </a:t>
            </a:r>
            <a:r>
              <a:rPr lang="es-ES" sz="1800" i="0" u="none" strike="noStrike" cap="none" dirty="0" err="1">
                <a:solidFill>
                  <a:schemeClr val="dk1"/>
                </a:solidFill>
                <a:latin typeface="Calibri"/>
                <a:ea typeface="Calibri"/>
                <a:cs typeface="Calibri"/>
                <a:sym typeface="Calibri"/>
              </a:rPr>
              <a:t>risultati</a:t>
            </a:r>
            <a:r>
              <a:rPr lang="es-ES" sz="1800" i="0" u="none" strike="noStrike" cap="none" dirty="0">
                <a:solidFill>
                  <a:schemeClr val="dk1"/>
                </a:solidFill>
                <a:latin typeface="Calibri"/>
                <a:ea typeface="Calibri"/>
                <a:cs typeface="Calibri"/>
                <a:sym typeface="Calibri"/>
              </a:rPr>
              <a:t>.</a:t>
            </a:r>
            <a:endParaRPr sz="1800" dirty="0">
              <a:latin typeface="Calibri"/>
              <a:ea typeface="Calibri"/>
              <a:cs typeface="Calibri"/>
              <a:sym typeface="Calibri"/>
            </a:endParaRPr>
          </a:p>
          <a:p>
            <a:pPr marL="457200" marR="0" lvl="0" indent="-342900" algn="just" rtl="0">
              <a:lnSpc>
                <a:spcPct val="100000"/>
              </a:lnSpc>
              <a:spcBef>
                <a:spcPts val="0"/>
              </a:spcBef>
              <a:spcAft>
                <a:spcPts val="0"/>
              </a:spcAft>
              <a:buClr>
                <a:srgbClr val="EC7320"/>
              </a:buClr>
              <a:buSzPts val="1800"/>
              <a:buFont typeface="Calibri"/>
              <a:buChar char="❖"/>
            </a:pPr>
            <a:r>
              <a:rPr lang="es-ES" sz="1800" i="0" u="none" strike="noStrike" cap="none" dirty="0" err="1">
                <a:solidFill>
                  <a:schemeClr val="dk1"/>
                </a:solidFill>
                <a:latin typeface="Calibri"/>
                <a:ea typeface="Calibri"/>
                <a:cs typeface="Calibri"/>
                <a:sym typeface="Calibri"/>
              </a:rPr>
              <a:t>Promuove</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relazioni</a:t>
            </a:r>
            <a:r>
              <a:rPr lang="es-ES" sz="1800" i="0" u="none" strike="noStrike" cap="none" dirty="0">
                <a:solidFill>
                  <a:schemeClr val="dk1"/>
                </a:solidFill>
                <a:latin typeface="Calibri"/>
                <a:ea typeface="Calibri"/>
                <a:cs typeface="Calibri"/>
                <a:sym typeface="Calibri"/>
              </a:rPr>
              <a:t> di reciproco </a:t>
            </a:r>
            <a:r>
              <a:rPr lang="es-ES" sz="1800" i="0" u="none" strike="noStrike" cap="none" dirty="0" err="1">
                <a:solidFill>
                  <a:schemeClr val="dk1"/>
                </a:solidFill>
                <a:latin typeface="Calibri"/>
                <a:ea typeface="Calibri"/>
                <a:cs typeface="Calibri"/>
                <a:sym typeface="Calibri"/>
              </a:rPr>
              <a:t>sostegno</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tra</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scuole</a:t>
            </a:r>
            <a:r>
              <a:rPr lang="es-ES" sz="1800" i="0" u="none" strike="noStrike" cap="none" dirty="0">
                <a:solidFill>
                  <a:schemeClr val="dk1"/>
                </a:solidFill>
                <a:latin typeface="Calibri"/>
                <a:ea typeface="Calibri"/>
                <a:cs typeface="Calibri"/>
                <a:sym typeface="Calibri"/>
              </a:rPr>
              <a:t> e </a:t>
            </a:r>
            <a:r>
              <a:rPr lang="es-ES" sz="1800" i="0" u="none" strike="noStrike" cap="none" dirty="0" err="1">
                <a:solidFill>
                  <a:schemeClr val="dk1"/>
                </a:solidFill>
                <a:latin typeface="Calibri"/>
                <a:ea typeface="Calibri"/>
                <a:cs typeface="Calibri"/>
                <a:sym typeface="Calibri"/>
              </a:rPr>
              <a:t>comunità</a:t>
            </a:r>
            <a:endParaRPr sz="1800" dirty="0">
              <a:latin typeface="Calibri"/>
              <a:ea typeface="Calibri"/>
              <a:cs typeface="Calibri"/>
              <a:sym typeface="Calibri"/>
            </a:endParaRPr>
          </a:p>
          <a:p>
            <a:pPr marL="457200" marR="0" lvl="0" indent="-342900" algn="just" rtl="0">
              <a:lnSpc>
                <a:spcPct val="100000"/>
              </a:lnSpc>
              <a:spcBef>
                <a:spcPts val="0"/>
              </a:spcBef>
              <a:spcAft>
                <a:spcPts val="0"/>
              </a:spcAft>
              <a:buClr>
                <a:srgbClr val="EC7320"/>
              </a:buClr>
              <a:buSzPts val="1800"/>
              <a:buFont typeface="Calibri"/>
              <a:buChar char="❖"/>
            </a:pPr>
            <a:r>
              <a:rPr lang="es-ES" sz="1800" i="0" u="none" strike="noStrike" cap="none" dirty="0" err="1">
                <a:solidFill>
                  <a:schemeClr val="dk1"/>
                </a:solidFill>
                <a:latin typeface="Calibri"/>
                <a:ea typeface="Calibri"/>
                <a:cs typeface="Calibri"/>
                <a:sym typeface="Calibri"/>
              </a:rPr>
              <a:t>Riconosce</a:t>
            </a:r>
            <a:r>
              <a:rPr lang="es-ES" sz="1800" i="0" u="none" strike="noStrike" cap="none" dirty="0">
                <a:solidFill>
                  <a:schemeClr val="dk1"/>
                </a:solidFill>
                <a:latin typeface="Calibri"/>
                <a:ea typeface="Calibri"/>
                <a:cs typeface="Calibri"/>
                <a:sym typeface="Calibri"/>
              </a:rPr>
              <a:t> che </a:t>
            </a:r>
            <a:r>
              <a:rPr lang="es-ES" sz="1800" i="0" u="none" strike="noStrike" cap="none" dirty="0" err="1">
                <a:solidFill>
                  <a:schemeClr val="dk1"/>
                </a:solidFill>
                <a:latin typeface="Calibri"/>
                <a:ea typeface="Calibri"/>
                <a:cs typeface="Calibri"/>
                <a:sym typeface="Calibri"/>
              </a:rPr>
              <a:t>l'inclusione</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nell'istruzione</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è</a:t>
            </a:r>
            <a:r>
              <a:rPr lang="es-ES" sz="1800" i="0" u="none" strike="noStrike" cap="none" dirty="0">
                <a:solidFill>
                  <a:schemeClr val="dk1"/>
                </a:solidFill>
                <a:latin typeface="Calibri"/>
                <a:ea typeface="Calibri"/>
                <a:cs typeface="Calibri"/>
                <a:sym typeface="Calibri"/>
              </a:rPr>
              <a:t> un </a:t>
            </a:r>
            <a:r>
              <a:rPr lang="es-ES" sz="1800" i="0" u="none" strike="noStrike" cap="none" dirty="0" err="1">
                <a:solidFill>
                  <a:schemeClr val="dk1"/>
                </a:solidFill>
                <a:latin typeface="Calibri"/>
                <a:ea typeface="Calibri"/>
                <a:cs typeface="Calibri"/>
                <a:sym typeface="Calibri"/>
              </a:rPr>
              <a:t>aspetto</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dell'inclusione</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nella</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società</a:t>
            </a:r>
            <a:r>
              <a:rPr lang="es-ES" sz="1800" i="0" u="none" strike="noStrike" cap="none" dirty="0">
                <a:solidFill>
                  <a:schemeClr val="dk1"/>
                </a:solidFill>
                <a:latin typeface="Calibri"/>
                <a:ea typeface="Calibri"/>
                <a:cs typeface="Calibri"/>
                <a:sym typeface="Calibri"/>
              </a:rPr>
              <a:t>.</a:t>
            </a:r>
            <a:endParaRPr sz="1800" dirty="0">
              <a:latin typeface="Calibri"/>
              <a:ea typeface="Calibri"/>
              <a:cs typeface="Calibri"/>
              <a:sym typeface="Calibri"/>
            </a:endParaRPr>
          </a:p>
          <a:p>
            <a:pPr marL="457200" marR="0" lvl="0" indent="-342900" algn="just" rtl="0">
              <a:lnSpc>
                <a:spcPct val="100000"/>
              </a:lnSpc>
              <a:spcBef>
                <a:spcPts val="0"/>
              </a:spcBef>
              <a:spcAft>
                <a:spcPts val="0"/>
              </a:spcAft>
              <a:buClr>
                <a:srgbClr val="EC7320"/>
              </a:buClr>
              <a:buSzPts val="1800"/>
              <a:buFont typeface="Calibri"/>
              <a:buChar char="❖"/>
            </a:pPr>
            <a:r>
              <a:rPr lang="es-ES" sz="1800" i="0" u="none" strike="noStrike" cap="none" dirty="0" err="1">
                <a:solidFill>
                  <a:schemeClr val="dk1"/>
                </a:solidFill>
                <a:latin typeface="Calibri"/>
                <a:ea typeface="Calibri"/>
                <a:cs typeface="Calibri"/>
                <a:sym typeface="Calibri"/>
              </a:rPr>
              <a:t>Ristruttura</a:t>
            </a:r>
            <a:r>
              <a:rPr lang="es-ES" sz="1800" i="0" u="none" strike="noStrike" cap="none" dirty="0">
                <a:solidFill>
                  <a:schemeClr val="dk1"/>
                </a:solidFill>
                <a:latin typeface="Calibri"/>
                <a:ea typeface="Calibri"/>
                <a:cs typeface="Calibri"/>
                <a:sym typeface="Calibri"/>
              </a:rPr>
              <a:t> le culture, le </a:t>
            </a:r>
            <a:r>
              <a:rPr lang="es-ES" sz="1800" i="0" u="none" strike="noStrike" cap="none" dirty="0" err="1">
                <a:solidFill>
                  <a:schemeClr val="dk1"/>
                </a:solidFill>
                <a:latin typeface="Calibri"/>
                <a:ea typeface="Calibri"/>
                <a:cs typeface="Calibri"/>
                <a:sym typeface="Calibri"/>
              </a:rPr>
              <a:t>politiche</a:t>
            </a:r>
            <a:r>
              <a:rPr lang="es-ES" sz="1800" i="0" u="none" strike="noStrike" cap="none" dirty="0">
                <a:solidFill>
                  <a:schemeClr val="dk1"/>
                </a:solidFill>
                <a:latin typeface="Calibri"/>
                <a:ea typeface="Calibri"/>
                <a:cs typeface="Calibri"/>
                <a:sym typeface="Calibri"/>
              </a:rPr>
              <a:t> e le </a:t>
            </a:r>
            <a:r>
              <a:rPr lang="es-ES" sz="1800" i="0" u="none" strike="noStrike" cap="none" dirty="0" err="1">
                <a:solidFill>
                  <a:schemeClr val="dk1"/>
                </a:solidFill>
                <a:latin typeface="Calibri"/>
                <a:ea typeface="Calibri"/>
                <a:cs typeface="Calibri"/>
                <a:sym typeface="Calibri"/>
              </a:rPr>
              <a:t>prassi</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nelle</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scuole</a:t>
            </a:r>
            <a:r>
              <a:rPr lang="es-ES" sz="1800" i="0" u="none" strike="noStrike" cap="none" dirty="0">
                <a:solidFill>
                  <a:schemeClr val="dk1"/>
                </a:solidFill>
                <a:latin typeface="Calibri"/>
                <a:ea typeface="Calibri"/>
                <a:cs typeface="Calibri"/>
                <a:sym typeface="Calibri"/>
              </a:rPr>
              <a:t> in modo che </a:t>
            </a:r>
            <a:r>
              <a:rPr lang="es-ES" sz="1800" i="0" u="none" strike="noStrike" cap="none" dirty="0" err="1">
                <a:solidFill>
                  <a:schemeClr val="dk1"/>
                </a:solidFill>
                <a:latin typeface="Calibri"/>
                <a:ea typeface="Calibri"/>
                <a:cs typeface="Calibri"/>
                <a:sym typeface="Calibri"/>
              </a:rPr>
              <a:t>rispondano</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alla</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diversità</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degli</a:t>
            </a:r>
            <a:r>
              <a:rPr lang="es-ES" sz="1800" i="0" u="none" strike="noStrike" cap="none" dirty="0">
                <a:solidFill>
                  <a:schemeClr val="dk1"/>
                </a:solidFill>
                <a:latin typeface="Calibri"/>
                <a:ea typeface="Calibri"/>
                <a:cs typeface="Calibri"/>
                <a:sym typeface="Calibri"/>
              </a:rPr>
              <a:t> </a:t>
            </a:r>
            <a:r>
              <a:rPr lang="es-ES" sz="1800" i="0" u="none" strike="noStrike" cap="none" dirty="0" err="1">
                <a:solidFill>
                  <a:schemeClr val="dk1"/>
                </a:solidFill>
                <a:latin typeface="Calibri"/>
                <a:ea typeface="Calibri"/>
                <a:cs typeface="Calibri"/>
                <a:sym typeface="Calibri"/>
              </a:rPr>
              <a:t>studenti</a:t>
            </a:r>
            <a:r>
              <a:rPr lang="es-ES" sz="1800" i="0" u="none" strike="noStrike" cap="none" dirty="0">
                <a:solidFill>
                  <a:schemeClr val="dk1"/>
                </a:solidFill>
                <a:latin typeface="Calibri"/>
                <a:ea typeface="Calibri"/>
                <a:cs typeface="Calibri"/>
                <a:sym typeface="Calibri"/>
              </a:rPr>
              <a:t> e </a:t>
            </a:r>
            <a:r>
              <a:rPr lang="es-ES" sz="1800" i="0" u="none" strike="noStrike" cap="none" dirty="0" err="1">
                <a:solidFill>
                  <a:schemeClr val="dk1"/>
                </a:solidFill>
                <a:latin typeface="Calibri"/>
                <a:ea typeface="Calibri"/>
                <a:cs typeface="Calibri"/>
                <a:sym typeface="Calibri"/>
              </a:rPr>
              <a:t>studentesse</a:t>
            </a:r>
            <a:r>
              <a:rPr lang="es-ES" sz="1800" i="0" u="none" strike="noStrike" cap="none" dirty="0">
                <a:solidFill>
                  <a:schemeClr val="dk1"/>
                </a:solidFill>
                <a:latin typeface="Calibri"/>
                <a:ea typeface="Calibri"/>
                <a:cs typeface="Calibri"/>
                <a:sym typeface="Calibri"/>
              </a:rPr>
              <a:t>.</a:t>
            </a:r>
            <a:endParaRPr sz="180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600" b="0" i="0" u="none" strike="noStrike" cap="none" dirty="0">
              <a:solidFill>
                <a:srgbClr val="000000"/>
              </a:solidFill>
              <a:latin typeface="Arial"/>
              <a:ea typeface="Arial"/>
              <a:cs typeface="Arial"/>
              <a:sym typeface="Arial"/>
            </a:endParaRPr>
          </a:p>
        </p:txBody>
      </p:sp>
      <p:pic>
        <p:nvPicPr>
          <p:cNvPr id="94" name="Google Shape;94;g11085746b30_0_35"/>
          <p:cNvPicPr preferRelativeResize="0"/>
          <p:nvPr/>
        </p:nvPicPr>
        <p:blipFill rotWithShape="1">
          <a:blip r:embed="rId3">
            <a:alphaModFix/>
          </a:blip>
          <a:srcRect l="28049" t="13583" r="32935" b="16146"/>
          <a:stretch/>
        </p:blipFill>
        <p:spPr>
          <a:xfrm>
            <a:off x="9182441" y="468423"/>
            <a:ext cx="1443791" cy="128908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1000"/>
                                        <p:tgtEl>
                                          <p:spTgt spid="93"/>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3">
                                            <p:txEl>
                                              <p:pRg st="0" end="0"/>
                                            </p:txEl>
                                          </p:spTgt>
                                        </p:tgtEl>
                                        <p:attrNameLst>
                                          <p:attrName>style.visibility</p:attrName>
                                        </p:attrNameLst>
                                      </p:cBhvr>
                                      <p:to>
                                        <p:strVal val="visible"/>
                                      </p:to>
                                    </p:set>
                                    <p:animEffect transition="in" filter="fade">
                                      <p:cBhvr>
                                        <p:cTn id="11" dur="1"/>
                                        <p:tgtEl>
                                          <p:spTgt spid="93">
                                            <p:txEl>
                                              <p:pRg st="0" end="0"/>
                                            </p:txEl>
                                          </p:spTgt>
                                        </p:tgtEl>
                                      </p:cBhvr>
                                    </p:animEffect>
                                  </p:childTnLst>
                                </p:cTn>
                              </p:par>
                            </p:childTnLst>
                          </p:cTn>
                        </p:par>
                        <p:par>
                          <p:cTn id="12" fill="hold">
                            <p:stCondLst>
                              <p:cond delay="1001"/>
                            </p:stCondLst>
                            <p:childTnLst>
                              <p:par>
                                <p:cTn id="13" presetID="10" presetClass="entr" presetSubtype="0" fill="hold" nodeType="afterEffect">
                                  <p:stCondLst>
                                    <p:cond delay="0"/>
                                  </p:stCondLst>
                                  <p:childTnLst>
                                    <p:set>
                                      <p:cBhvr>
                                        <p:cTn id="14" dur="1" fill="hold">
                                          <p:stCondLst>
                                            <p:cond delay="0"/>
                                          </p:stCondLst>
                                        </p:cTn>
                                        <p:tgtEl>
                                          <p:spTgt spid="93">
                                            <p:txEl>
                                              <p:pRg st="1" end="1"/>
                                            </p:txEl>
                                          </p:spTgt>
                                        </p:tgtEl>
                                        <p:attrNameLst>
                                          <p:attrName>style.visibility</p:attrName>
                                        </p:attrNameLst>
                                      </p:cBhvr>
                                      <p:to>
                                        <p:strVal val="visible"/>
                                      </p:to>
                                    </p:set>
                                    <p:animEffect transition="in" filter="fade">
                                      <p:cBhvr>
                                        <p:cTn id="15" dur="1"/>
                                        <p:tgtEl>
                                          <p:spTgt spid="93">
                                            <p:txEl>
                                              <p:pRg st="1" end="1"/>
                                            </p:txEl>
                                          </p:spTgt>
                                        </p:tgtEl>
                                      </p:cBhvr>
                                    </p:animEffect>
                                  </p:childTnLst>
                                </p:cTn>
                              </p:par>
                            </p:childTnLst>
                          </p:cTn>
                        </p:par>
                        <p:par>
                          <p:cTn id="16" fill="hold">
                            <p:stCondLst>
                              <p:cond delay="1002"/>
                            </p:stCondLst>
                            <p:childTnLst>
                              <p:par>
                                <p:cTn id="17" presetID="10" presetClass="entr" presetSubtype="0" fill="hold" nodeType="afterEffect">
                                  <p:stCondLst>
                                    <p:cond delay="0"/>
                                  </p:stCondLst>
                                  <p:childTnLst>
                                    <p:set>
                                      <p:cBhvr>
                                        <p:cTn id="18" dur="1" fill="hold">
                                          <p:stCondLst>
                                            <p:cond delay="0"/>
                                          </p:stCondLst>
                                        </p:cTn>
                                        <p:tgtEl>
                                          <p:spTgt spid="93">
                                            <p:txEl>
                                              <p:pRg st="2" end="2"/>
                                            </p:txEl>
                                          </p:spTgt>
                                        </p:tgtEl>
                                        <p:attrNameLst>
                                          <p:attrName>style.visibility</p:attrName>
                                        </p:attrNameLst>
                                      </p:cBhvr>
                                      <p:to>
                                        <p:strVal val="visible"/>
                                      </p:to>
                                    </p:set>
                                    <p:animEffect transition="in" filter="fade">
                                      <p:cBhvr>
                                        <p:cTn id="19" dur="1"/>
                                        <p:tgtEl>
                                          <p:spTgt spid="93">
                                            <p:txEl>
                                              <p:pRg st="2" end="2"/>
                                            </p:txEl>
                                          </p:spTgt>
                                        </p:tgtEl>
                                      </p:cBhvr>
                                    </p:animEffect>
                                  </p:childTnLst>
                                </p:cTn>
                              </p:par>
                            </p:childTnLst>
                          </p:cTn>
                        </p:par>
                        <p:par>
                          <p:cTn id="20" fill="hold">
                            <p:stCondLst>
                              <p:cond delay="1003"/>
                            </p:stCondLst>
                            <p:childTnLst>
                              <p:par>
                                <p:cTn id="21" presetID="10" presetClass="entr" presetSubtype="0" fill="hold" nodeType="afterEffect">
                                  <p:stCondLst>
                                    <p:cond delay="0"/>
                                  </p:stCondLst>
                                  <p:childTnLst>
                                    <p:set>
                                      <p:cBhvr>
                                        <p:cTn id="22" dur="1" fill="hold">
                                          <p:stCondLst>
                                            <p:cond delay="0"/>
                                          </p:stCondLst>
                                        </p:cTn>
                                        <p:tgtEl>
                                          <p:spTgt spid="93">
                                            <p:txEl>
                                              <p:pRg st="3" end="3"/>
                                            </p:txEl>
                                          </p:spTgt>
                                        </p:tgtEl>
                                        <p:attrNameLst>
                                          <p:attrName>style.visibility</p:attrName>
                                        </p:attrNameLst>
                                      </p:cBhvr>
                                      <p:to>
                                        <p:strVal val="visible"/>
                                      </p:to>
                                    </p:set>
                                    <p:animEffect transition="in" filter="fade">
                                      <p:cBhvr>
                                        <p:cTn id="23" dur="1"/>
                                        <p:tgtEl>
                                          <p:spTgt spid="93">
                                            <p:txEl>
                                              <p:pRg st="3" end="3"/>
                                            </p:txEl>
                                          </p:spTgt>
                                        </p:tgtEl>
                                      </p:cBhvr>
                                    </p:animEffect>
                                  </p:childTnLst>
                                </p:cTn>
                              </p:par>
                            </p:childTnLst>
                          </p:cTn>
                        </p:par>
                        <p:par>
                          <p:cTn id="24" fill="hold">
                            <p:stCondLst>
                              <p:cond delay="1004"/>
                            </p:stCondLst>
                            <p:childTnLst>
                              <p:par>
                                <p:cTn id="25" presetID="10" presetClass="entr" presetSubtype="0" fill="hold" nodeType="afterEffect">
                                  <p:stCondLst>
                                    <p:cond delay="0"/>
                                  </p:stCondLst>
                                  <p:childTnLst>
                                    <p:set>
                                      <p:cBhvr>
                                        <p:cTn id="26" dur="1" fill="hold">
                                          <p:stCondLst>
                                            <p:cond delay="0"/>
                                          </p:stCondLst>
                                        </p:cTn>
                                        <p:tgtEl>
                                          <p:spTgt spid="93">
                                            <p:txEl>
                                              <p:pRg st="4" end="4"/>
                                            </p:txEl>
                                          </p:spTgt>
                                        </p:tgtEl>
                                        <p:attrNameLst>
                                          <p:attrName>style.visibility</p:attrName>
                                        </p:attrNameLst>
                                      </p:cBhvr>
                                      <p:to>
                                        <p:strVal val="visible"/>
                                      </p:to>
                                    </p:set>
                                    <p:animEffect transition="in" filter="fade">
                                      <p:cBhvr>
                                        <p:cTn id="27" dur="1"/>
                                        <p:tgtEl>
                                          <p:spTgt spid="93">
                                            <p:txEl>
                                              <p:pRg st="4" end="4"/>
                                            </p:txEl>
                                          </p:spTgt>
                                        </p:tgtEl>
                                      </p:cBhvr>
                                    </p:animEffect>
                                  </p:childTnLst>
                                </p:cTn>
                              </p:par>
                            </p:childTnLst>
                          </p:cTn>
                        </p:par>
                        <p:par>
                          <p:cTn id="28" fill="hold">
                            <p:stCondLst>
                              <p:cond delay="1005"/>
                            </p:stCondLst>
                            <p:childTnLst>
                              <p:par>
                                <p:cTn id="29" presetID="10" presetClass="entr" presetSubtype="0" fill="hold" nodeType="afterEffect">
                                  <p:stCondLst>
                                    <p:cond delay="0"/>
                                  </p:stCondLst>
                                  <p:childTnLst>
                                    <p:set>
                                      <p:cBhvr>
                                        <p:cTn id="30" dur="1" fill="hold">
                                          <p:stCondLst>
                                            <p:cond delay="0"/>
                                          </p:stCondLst>
                                        </p:cTn>
                                        <p:tgtEl>
                                          <p:spTgt spid="93">
                                            <p:txEl>
                                              <p:pRg st="5" end="5"/>
                                            </p:txEl>
                                          </p:spTgt>
                                        </p:tgtEl>
                                        <p:attrNameLst>
                                          <p:attrName>style.visibility</p:attrName>
                                        </p:attrNameLst>
                                      </p:cBhvr>
                                      <p:to>
                                        <p:strVal val="visible"/>
                                      </p:to>
                                    </p:set>
                                    <p:animEffect transition="in" filter="fade">
                                      <p:cBhvr>
                                        <p:cTn id="31" dur="1"/>
                                        <p:tgtEl>
                                          <p:spTgt spid="93">
                                            <p:txEl>
                                              <p:pRg st="5" end="5"/>
                                            </p:txEl>
                                          </p:spTgt>
                                        </p:tgtEl>
                                      </p:cBhvr>
                                    </p:animEffect>
                                  </p:childTnLst>
                                </p:cTn>
                              </p:par>
                            </p:childTnLst>
                          </p:cTn>
                        </p:par>
                        <p:par>
                          <p:cTn id="32" fill="hold">
                            <p:stCondLst>
                              <p:cond delay="1006"/>
                            </p:stCondLst>
                            <p:childTnLst>
                              <p:par>
                                <p:cTn id="33" presetID="10" presetClass="entr" presetSubtype="0" fill="hold" nodeType="afterEffect">
                                  <p:stCondLst>
                                    <p:cond delay="0"/>
                                  </p:stCondLst>
                                  <p:childTnLst>
                                    <p:set>
                                      <p:cBhvr>
                                        <p:cTn id="34" dur="1" fill="hold">
                                          <p:stCondLst>
                                            <p:cond delay="0"/>
                                          </p:stCondLst>
                                        </p:cTn>
                                        <p:tgtEl>
                                          <p:spTgt spid="93">
                                            <p:txEl>
                                              <p:pRg st="6" end="6"/>
                                            </p:txEl>
                                          </p:spTgt>
                                        </p:tgtEl>
                                        <p:attrNameLst>
                                          <p:attrName>style.visibility</p:attrName>
                                        </p:attrNameLst>
                                      </p:cBhvr>
                                      <p:to>
                                        <p:strVal val="visible"/>
                                      </p:to>
                                    </p:set>
                                    <p:animEffect transition="in" filter="fade">
                                      <p:cBhvr>
                                        <p:cTn id="35" dur="1"/>
                                        <p:tgtEl>
                                          <p:spTgt spid="93">
                                            <p:txEl>
                                              <p:pRg st="6" end="6"/>
                                            </p:txEl>
                                          </p:spTgt>
                                        </p:tgtEl>
                                      </p:cBhvr>
                                    </p:animEffect>
                                  </p:childTnLst>
                                </p:cTn>
                              </p:par>
                            </p:childTnLst>
                          </p:cTn>
                        </p:par>
                        <p:par>
                          <p:cTn id="36" fill="hold">
                            <p:stCondLst>
                              <p:cond delay="1007"/>
                            </p:stCondLst>
                            <p:childTnLst>
                              <p:par>
                                <p:cTn id="37" presetID="10" presetClass="entr" presetSubtype="0" fill="hold" nodeType="afterEffect">
                                  <p:stCondLst>
                                    <p:cond delay="0"/>
                                  </p:stCondLst>
                                  <p:childTnLst>
                                    <p:set>
                                      <p:cBhvr>
                                        <p:cTn id="38" dur="1" fill="hold">
                                          <p:stCondLst>
                                            <p:cond delay="0"/>
                                          </p:stCondLst>
                                        </p:cTn>
                                        <p:tgtEl>
                                          <p:spTgt spid="93">
                                            <p:txEl>
                                              <p:pRg st="7" end="7"/>
                                            </p:txEl>
                                          </p:spTgt>
                                        </p:tgtEl>
                                        <p:attrNameLst>
                                          <p:attrName>style.visibility</p:attrName>
                                        </p:attrNameLst>
                                      </p:cBhvr>
                                      <p:to>
                                        <p:strVal val="visible"/>
                                      </p:to>
                                    </p:set>
                                    <p:animEffect transition="in" filter="fade">
                                      <p:cBhvr>
                                        <p:cTn id="39" dur="1"/>
                                        <p:tgtEl>
                                          <p:spTgt spid="93">
                                            <p:txEl>
                                              <p:pRg st="7" end="7"/>
                                            </p:txEl>
                                          </p:spTgt>
                                        </p:tgtEl>
                                      </p:cBhvr>
                                    </p:animEffect>
                                  </p:childTnLst>
                                </p:cTn>
                              </p:par>
                            </p:childTnLst>
                          </p:cTn>
                        </p:par>
                        <p:par>
                          <p:cTn id="40" fill="hold">
                            <p:stCondLst>
                              <p:cond delay="1008"/>
                            </p:stCondLst>
                            <p:childTnLst>
                              <p:par>
                                <p:cTn id="41" presetID="10" presetClass="entr" presetSubtype="0" fill="hold" nodeType="afterEffect">
                                  <p:stCondLst>
                                    <p:cond delay="0"/>
                                  </p:stCondLst>
                                  <p:childTnLst>
                                    <p:set>
                                      <p:cBhvr>
                                        <p:cTn id="42" dur="1" fill="hold">
                                          <p:stCondLst>
                                            <p:cond delay="0"/>
                                          </p:stCondLst>
                                        </p:cTn>
                                        <p:tgtEl>
                                          <p:spTgt spid="93">
                                            <p:txEl>
                                              <p:pRg st="8" end="8"/>
                                            </p:txEl>
                                          </p:spTgt>
                                        </p:tgtEl>
                                        <p:attrNameLst>
                                          <p:attrName>style.visibility</p:attrName>
                                        </p:attrNameLst>
                                      </p:cBhvr>
                                      <p:to>
                                        <p:strVal val="visible"/>
                                      </p:to>
                                    </p:set>
                                    <p:animEffect transition="in" filter="fade">
                                      <p:cBhvr>
                                        <p:cTn id="43" dur="1"/>
                                        <p:tgtEl>
                                          <p:spTgt spid="93">
                                            <p:txEl>
                                              <p:pRg st="8" end="8"/>
                                            </p:txEl>
                                          </p:spTgt>
                                        </p:tgtEl>
                                      </p:cBhvr>
                                    </p:animEffect>
                                  </p:childTnLst>
                                </p:cTn>
                              </p:par>
                            </p:childTnLst>
                          </p:cTn>
                        </p:par>
                        <p:par>
                          <p:cTn id="44" fill="hold">
                            <p:stCondLst>
                              <p:cond delay="1009"/>
                            </p:stCondLst>
                            <p:childTnLst>
                              <p:par>
                                <p:cTn id="45" presetID="10" presetClass="entr" presetSubtype="0" fill="hold" nodeType="afterEffect">
                                  <p:stCondLst>
                                    <p:cond delay="0"/>
                                  </p:stCondLst>
                                  <p:childTnLst>
                                    <p:set>
                                      <p:cBhvr>
                                        <p:cTn id="46" dur="1" fill="hold">
                                          <p:stCondLst>
                                            <p:cond delay="0"/>
                                          </p:stCondLst>
                                        </p:cTn>
                                        <p:tgtEl>
                                          <p:spTgt spid="93">
                                            <p:txEl>
                                              <p:pRg st="9" end="9"/>
                                            </p:txEl>
                                          </p:spTgt>
                                        </p:tgtEl>
                                        <p:attrNameLst>
                                          <p:attrName>style.visibility</p:attrName>
                                        </p:attrNameLst>
                                      </p:cBhvr>
                                      <p:to>
                                        <p:strVal val="visible"/>
                                      </p:to>
                                    </p:set>
                                    <p:animEffect transition="in" filter="fade">
                                      <p:cBhvr>
                                        <p:cTn id="47" dur="1"/>
                                        <p:tgtEl>
                                          <p:spTgt spid="93">
                                            <p:txEl>
                                              <p:pRg st="9" end="9"/>
                                            </p:txEl>
                                          </p:spTgt>
                                        </p:tgtEl>
                                      </p:cBhvr>
                                    </p:animEffect>
                                  </p:childTnLst>
                                </p:cTn>
                              </p:par>
                            </p:childTnLst>
                          </p:cTn>
                        </p:par>
                        <p:par>
                          <p:cTn id="48" fill="hold">
                            <p:stCondLst>
                              <p:cond delay="1010"/>
                            </p:stCondLst>
                            <p:childTnLst>
                              <p:par>
                                <p:cTn id="49" presetID="10" presetClass="entr" presetSubtype="0" fill="hold" nodeType="afterEffect">
                                  <p:stCondLst>
                                    <p:cond delay="0"/>
                                  </p:stCondLst>
                                  <p:childTnLst>
                                    <p:set>
                                      <p:cBhvr>
                                        <p:cTn id="50" dur="1" fill="hold">
                                          <p:stCondLst>
                                            <p:cond delay="0"/>
                                          </p:stCondLst>
                                        </p:cTn>
                                        <p:tgtEl>
                                          <p:spTgt spid="93">
                                            <p:txEl>
                                              <p:pRg st="10" end="10"/>
                                            </p:txEl>
                                          </p:spTgt>
                                        </p:tgtEl>
                                        <p:attrNameLst>
                                          <p:attrName>style.visibility</p:attrName>
                                        </p:attrNameLst>
                                      </p:cBhvr>
                                      <p:to>
                                        <p:strVal val="visible"/>
                                      </p:to>
                                    </p:set>
                                    <p:animEffect transition="in" filter="fade">
                                      <p:cBhvr>
                                        <p:cTn id="51" dur="1"/>
                                        <p:tgtEl>
                                          <p:spTgt spid="93">
                                            <p:txEl>
                                              <p:pRg st="10" end="10"/>
                                            </p:txEl>
                                          </p:spTgt>
                                        </p:tgtEl>
                                      </p:cBhvr>
                                    </p:animEffect>
                                  </p:childTnLst>
                                </p:cTn>
                              </p:par>
                            </p:childTnLst>
                          </p:cTn>
                        </p:par>
                        <p:par>
                          <p:cTn id="52" fill="hold">
                            <p:stCondLst>
                              <p:cond delay="1011"/>
                            </p:stCondLst>
                            <p:childTnLst>
                              <p:par>
                                <p:cTn id="53" presetID="10" presetClass="entr" presetSubtype="0" fill="hold" nodeType="afterEffect">
                                  <p:stCondLst>
                                    <p:cond delay="0"/>
                                  </p:stCondLst>
                                  <p:childTnLst>
                                    <p:set>
                                      <p:cBhvr>
                                        <p:cTn id="54" dur="1" fill="hold">
                                          <p:stCondLst>
                                            <p:cond delay="0"/>
                                          </p:stCondLst>
                                        </p:cTn>
                                        <p:tgtEl>
                                          <p:spTgt spid="93">
                                            <p:txEl>
                                              <p:pRg st="11" end="11"/>
                                            </p:txEl>
                                          </p:spTgt>
                                        </p:tgtEl>
                                        <p:attrNameLst>
                                          <p:attrName>style.visibility</p:attrName>
                                        </p:attrNameLst>
                                      </p:cBhvr>
                                      <p:to>
                                        <p:strVal val="visible"/>
                                      </p:to>
                                    </p:set>
                                    <p:animEffect transition="in" filter="fade">
                                      <p:cBhvr>
                                        <p:cTn id="55" dur="1"/>
                                        <p:tgtEl>
                                          <p:spTgt spid="9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11085746b30_0_42"/>
          <p:cNvSpPr txBox="1">
            <a:spLocks noGrp="1"/>
          </p:cNvSpPr>
          <p:nvPr>
            <p:ph type="body" idx="1"/>
          </p:nvPr>
        </p:nvSpPr>
        <p:spPr>
          <a:xfrm>
            <a:off x="2933484" y="468416"/>
            <a:ext cx="8686800" cy="8397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1000"/>
              </a:spcBef>
              <a:spcAft>
                <a:spcPts val="0"/>
              </a:spcAft>
              <a:buSzPts val="5400"/>
              <a:buNone/>
            </a:pPr>
            <a:r>
              <a:rPr lang="es-ES" sz="2000">
                <a:solidFill>
                  <a:srgbClr val="00AEEF"/>
                </a:solidFill>
              </a:rPr>
              <a:t>21st Century Skills</a:t>
            </a:r>
            <a:endParaRPr sz="2000">
              <a:solidFill>
                <a:srgbClr val="00AEEF"/>
              </a:solidFill>
            </a:endParaRPr>
          </a:p>
        </p:txBody>
      </p:sp>
      <p:sp>
        <p:nvSpPr>
          <p:cNvPr id="101" name="Google Shape;101;g11085746b30_0_42"/>
          <p:cNvSpPr txBox="1"/>
          <p:nvPr/>
        </p:nvSpPr>
        <p:spPr>
          <a:xfrm>
            <a:off x="1345675" y="1359175"/>
            <a:ext cx="8817300" cy="5541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chemeClr val="dk1"/>
              </a:buClr>
              <a:buSzPts val="1100"/>
              <a:buFont typeface="Arial"/>
              <a:buNone/>
            </a:pPr>
            <a:endParaRPr sz="1000" b="1" i="0" u="none" strike="noStrike" cap="none">
              <a:solidFill>
                <a:srgbClr val="14141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102" name="Google Shape;102;g11085746b30_0_42"/>
          <p:cNvSpPr/>
          <p:nvPr/>
        </p:nvSpPr>
        <p:spPr>
          <a:xfrm>
            <a:off x="6509175" y="1200750"/>
            <a:ext cx="1781400" cy="1476000"/>
          </a:xfrm>
          <a:prstGeom prst="ellipse">
            <a:avLst/>
          </a:prstGeom>
          <a:solidFill>
            <a:srgbClr val="EC732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1" i="0" u="none" strike="noStrike" cap="none">
                <a:solidFill>
                  <a:srgbClr val="000000"/>
                </a:solidFill>
                <a:latin typeface="Helvetica Neue"/>
                <a:ea typeface="Helvetica Neue"/>
                <a:cs typeface="Helvetica Neue"/>
                <a:sym typeface="Helvetica Neue"/>
              </a:rPr>
              <a:t>GESTIRE LO STRESS</a:t>
            </a:r>
            <a:endParaRPr sz="1400" b="1" i="0" u="none" strike="noStrike" cap="none">
              <a:solidFill>
                <a:srgbClr val="000000"/>
              </a:solidFill>
              <a:latin typeface="Helvetica Neue"/>
              <a:ea typeface="Helvetica Neue"/>
              <a:cs typeface="Helvetica Neue"/>
              <a:sym typeface="Helvetica Neue"/>
            </a:endParaRPr>
          </a:p>
        </p:txBody>
      </p:sp>
      <p:sp>
        <p:nvSpPr>
          <p:cNvPr id="103" name="Google Shape;103;g11085746b30_0_42"/>
          <p:cNvSpPr/>
          <p:nvPr/>
        </p:nvSpPr>
        <p:spPr>
          <a:xfrm>
            <a:off x="9296775" y="1630575"/>
            <a:ext cx="2130300" cy="1668900"/>
          </a:xfrm>
          <a:prstGeom prst="ellipse">
            <a:avLst/>
          </a:prstGeom>
          <a:solidFill>
            <a:srgbClr val="EC732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1" i="0" u="none" strike="noStrike" cap="none">
                <a:solidFill>
                  <a:srgbClr val="000000"/>
                </a:solidFill>
                <a:latin typeface="Helvetica Neue"/>
                <a:ea typeface="Helvetica Neue"/>
                <a:cs typeface="Helvetica Neue"/>
                <a:sym typeface="Helvetica Neue"/>
              </a:rPr>
              <a:t>COMUNICAZIONE EFFICACE</a:t>
            </a:r>
            <a:endParaRPr sz="1400" b="1" i="0" u="none" strike="noStrike" cap="none">
              <a:solidFill>
                <a:srgbClr val="000000"/>
              </a:solidFill>
              <a:latin typeface="Helvetica Neue"/>
              <a:ea typeface="Helvetica Neue"/>
              <a:cs typeface="Helvetica Neue"/>
              <a:sym typeface="Helvetica Neue"/>
            </a:endParaRPr>
          </a:p>
        </p:txBody>
      </p:sp>
      <p:sp>
        <p:nvSpPr>
          <p:cNvPr id="104" name="Google Shape;104;g11085746b30_0_42"/>
          <p:cNvSpPr/>
          <p:nvPr/>
        </p:nvSpPr>
        <p:spPr>
          <a:xfrm>
            <a:off x="4356325" y="4959375"/>
            <a:ext cx="2520000" cy="1668900"/>
          </a:xfrm>
          <a:prstGeom prst="ellipse">
            <a:avLst/>
          </a:prstGeom>
          <a:solidFill>
            <a:srgbClr val="EC732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1" i="0" u="none" strike="noStrike" cap="none">
                <a:solidFill>
                  <a:srgbClr val="000000"/>
                </a:solidFill>
                <a:latin typeface="Helvetica Neue"/>
                <a:ea typeface="Helvetica Neue"/>
                <a:cs typeface="Helvetica Neue"/>
                <a:sym typeface="Helvetica Neue"/>
              </a:rPr>
              <a:t>RELAZIONI INTERPERSONALI</a:t>
            </a:r>
            <a:endParaRPr sz="1400" b="1" i="0" u="none" strike="noStrike" cap="none">
              <a:solidFill>
                <a:srgbClr val="000000"/>
              </a:solidFill>
              <a:latin typeface="Helvetica Neue"/>
              <a:ea typeface="Helvetica Neue"/>
              <a:cs typeface="Helvetica Neue"/>
              <a:sym typeface="Helvetica Neue"/>
            </a:endParaRPr>
          </a:p>
        </p:txBody>
      </p:sp>
      <p:sp>
        <p:nvSpPr>
          <p:cNvPr id="105" name="Google Shape;105;g11085746b30_0_42"/>
          <p:cNvSpPr/>
          <p:nvPr/>
        </p:nvSpPr>
        <p:spPr>
          <a:xfrm>
            <a:off x="376150" y="4621550"/>
            <a:ext cx="1781400" cy="1476000"/>
          </a:xfrm>
          <a:prstGeom prst="ellipse">
            <a:avLst/>
          </a:prstGeom>
          <a:solidFill>
            <a:srgbClr val="EC732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1" i="0" u="none" strike="noStrike" cap="none">
                <a:solidFill>
                  <a:srgbClr val="000000"/>
                </a:solidFill>
                <a:latin typeface="Helvetica Neue"/>
                <a:ea typeface="Helvetica Neue"/>
                <a:cs typeface="Helvetica Neue"/>
                <a:sym typeface="Helvetica Neue"/>
              </a:rPr>
              <a:t>RISOLVERE PROBLEMI</a:t>
            </a:r>
            <a:endParaRPr sz="1400" b="1" i="0" u="none" strike="noStrike" cap="none">
              <a:solidFill>
                <a:srgbClr val="000000"/>
              </a:solidFill>
              <a:latin typeface="Helvetica Neue"/>
              <a:ea typeface="Helvetica Neue"/>
              <a:cs typeface="Helvetica Neue"/>
              <a:sym typeface="Helvetica Neue"/>
            </a:endParaRPr>
          </a:p>
        </p:txBody>
      </p:sp>
      <p:sp>
        <p:nvSpPr>
          <p:cNvPr id="106" name="Google Shape;106;g11085746b30_0_42"/>
          <p:cNvSpPr/>
          <p:nvPr/>
        </p:nvSpPr>
        <p:spPr>
          <a:xfrm>
            <a:off x="9894775" y="3696200"/>
            <a:ext cx="1781400" cy="1476000"/>
          </a:xfrm>
          <a:prstGeom prst="ellipse">
            <a:avLst/>
          </a:prstGeom>
          <a:solidFill>
            <a:srgbClr val="EC732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1" i="0" u="none" strike="noStrike" cap="none">
                <a:solidFill>
                  <a:srgbClr val="000000"/>
                </a:solidFill>
                <a:latin typeface="Helvetica Neue"/>
                <a:ea typeface="Helvetica Neue"/>
                <a:cs typeface="Helvetica Neue"/>
                <a:sym typeface="Helvetica Neue"/>
              </a:rPr>
              <a:t>PRENDERE DECISIONI</a:t>
            </a:r>
            <a:endParaRPr sz="1400" b="1" i="0" u="none" strike="noStrike" cap="none">
              <a:solidFill>
                <a:srgbClr val="000000"/>
              </a:solidFill>
              <a:latin typeface="Helvetica Neue"/>
              <a:ea typeface="Helvetica Neue"/>
              <a:cs typeface="Helvetica Neue"/>
              <a:sym typeface="Helvetica Neue"/>
            </a:endParaRPr>
          </a:p>
        </p:txBody>
      </p:sp>
      <p:sp>
        <p:nvSpPr>
          <p:cNvPr id="107" name="Google Shape;107;g11085746b30_0_42"/>
          <p:cNvSpPr/>
          <p:nvPr/>
        </p:nvSpPr>
        <p:spPr>
          <a:xfrm>
            <a:off x="3442663" y="1200750"/>
            <a:ext cx="1781400" cy="1476000"/>
          </a:xfrm>
          <a:prstGeom prst="ellipse">
            <a:avLst/>
          </a:prstGeom>
          <a:solidFill>
            <a:srgbClr val="EC732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1" i="0" u="none" strike="noStrike" cap="none">
                <a:solidFill>
                  <a:srgbClr val="000000"/>
                </a:solidFill>
                <a:latin typeface="Helvetica Neue"/>
                <a:ea typeface="Helvetica Neue"/>
                <a:cs typeface="Helvetica Neue"/>
                <a:sym typeface="Helvetica Neue"/>
              </a:rPr>
              <a:t>PENSIERO CREATIVO</a:t>
            </a:r>
            <a:endParaRPr sz="1400" b="1" i="0" u="none" strike="noStrike" cap="none">
              <a:solidFill>
                <a:srgbClr val="000000"/>
              </a:solidFill>
              <a:latin typeface="Helvetica Neue"/>
              <a:ea typeface="Helvetica Neue"/>
              <a:cs typeface="Helvetica Neue"/>
              <a:sym typeface="Helvetica Neue"/>
            </a:endParaRPr>
          </a:p>
        </p:txBody>
      </p:sp>
      <p:sp>
        <p:nvSpPr>
          <p:cNvPr id="108" name="Google Shape;108;g11085746b30_0_42"/>
          <p:cNvSpPr/>
          <p:nvPr/>
        </p:nvSpPr>
        <p:spPr>
          <a:xfrm>
            <a:off x="376150" y="1854850"/>
            <a:ext cx="1781400" cy="1476000"/>
          </a:xfrm>
          <a:prstGeom prst="ellipse">
            <a:avLst/>
          </a:prstGeom>
          <a:solidFill>
            <a:srgbClr val="EC732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1" i="0" u="none" strike="noStrike" cap="none">
                <a:solidFill>
                  <a:srgbClr val="000000"/>
                </a:solidFill>
                <a:latin typeface="Helvetica Neue"/>
                <a:ea typeface="Helvetica Neue"/>
                <a:cs typeface="Helvetica Neue"/>
                <a:sym typeface="Helvetica Neue"/>
              </a:rPr>
              <a:t>PENSIERO CRITICO</a:t>
            </a:r>
            <a:endParaRPr sz="1400" b="1" i="0" u="none" strike="noStrike" cap="none">
              <a:solidFill>
                <a:srgbClr val="000000"/>
              </a:solidFill>
              <a:latin typeface="Helvetica Neue"/>
              <a:ea typeface="Helvetica Neue"/>
              <a:cs typeface="Helvetica Neue"/>
              <a:sym typeface="Helvetica Neue"/>
            </a:endParaRPr>
          </a:p>
        </p:txBody>
      </p:sp>
      <p:sp>
        <p:nvSpPr>
          <p:cNvPr id="109" name="Google Shape;109;g11085746b30_0_42"/>
          <p:cNvSpPr/>
          <p:nvPr/>
        </p:nvSpPr>
        <p:spPr>
          <a:xfrm>
            <a:off x="5657100" y="2896725"/>
            <a:ext cx="1781400" cy="1476000"/>
          </a:xfrm>
          <a:prstGeom prst="ellipse">
            <a:avLst/>
          </a:prstGeom>
          <a:solidFill>
            <a:srgbClr val="EC732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1" i="0" u="none" strike="noStrike" cap="none">
                <a:solidFill>
                  <a:srgbClr val="000000"/>
                </a:solidFill>
                <a:latin typeface="Helvetica Neue"/>
                <a:ea typeface="Helvetica Neue"/>
                <a:cs typeface="Helvetica Neue"/>
                <a:sym typeface="Helvetica Neue"/>
              </a:rPr>
              <a:t>EMPATIA</a:t>
            </a:r>
            <a:endParaRPr sz="1400" b="1" i="0" u="none" strike="noStrike" cap="none">
              <a:solidFill>
                <a:srgbClr val="000000"/>
              </a:solidFill>
              <a:latin typeface="Helvetica Neue"/>
              <a:ea typeface="Helvetica Neue"/>
              <a:cs typeface="Helvetica Neue"/>
              <a:sym typeface="Helvetica Neue"/>
            </a:endParaRPr>
          </a:p>
        </p:txBody>
      </p:sp>
      <p:sp>
        <p:nvSpPr>
          <p:cNvPr id="110" name="Google Shape;110;g11085746b30_0_42"/>
          <p:cNvSpPr/>
          <p:nvPr/>
        </p:nvSpPr>
        <p:spPr>
          <a:xfrm>
            <a:off x="2277025" y="3330850"/>
            <a:ext cx="2680500" cy="1572300"/>
          </a:xfrm>
          <a:prstGeom prst="ellipse">
            <a:avLst/>
          </a:prstGeom>
          <a:solidFill>
            <a:srgbClr val="EC732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1" i="0" u="none" strike="noStrike" cap="none">
                <a:solidFill>
                  <a:srgbClr val="000000"/>
                </a:solidFill>
                <a:latin typeface="Helvetica Neue"/>
                <a:ea typeface="Helvetica Neue"/>
                <a:cs typeface="Helvetica Neue"/>
                <a:sym typeface="Helvetica Neue"/>
              </a:rPr>
              <a:t>CONSAPEVOLEZZA DI SE’</a:t>
            </a:r>
            <a:endParaRPr sz="1400" b="1" i="0" u="none" strike="noStrike" cap="none">
              <a:solidFill>
                <a:srgbClr val="000000"/>
              </a:solidFill>
              <a:latin typeface="Helvetica Neue"/>
              <a:ea typeface="Helvetica Neue"/>
              <a:cs typeface="Helvetica Neue"/>
              <a:sym typeface="Helvetica Neue"/>
            </a:endParaRPr>
          </a:p>
        </p:txBody>
      </p:sp>
      <p:sp>
        <p:nvSpPr>
          <p:cNvPr id="111" name="Google Shape;111;g11085746b30_0_42"/>
          <p:cNvSpPr/>
          <p:nvPr/>
        </p:nvSpPr>
        <p:spPr>
          <a:xfrm>
            <a:off x="7515375" y="4450175"/>
            <a:ext cx="1781400" cy="1476000"/>
          </a:xfrm>
          <a:prstGeom prst="ellipse">
            <a:avLst/>
          </a:prstGeom>
          <a:solidFill>
            <a:srgbClr val="EC732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1" i="0" u="none" strike="noStrike" cap="none">
                <a:solidFill>
                  <a:srgbClr val="000000"/>
                </a:solidFill>
                <a:latin typeface="Helvetica Neue"/>
                <a:ea typeface="Helvetica Neue"/>
                <a:cs typeface="Helvetica Neue"/>
                <a:sym typeface="Helvetica Neue"/>
              </a:rPr>
              <a:t>GESTIRE LE EMOZIONI</a:t>
            </a:r>
            <a:endParaRPr sz="1400" b="1"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2537</Words>
  <Application>Microsoft Macintosh PowerPoint</Application>
  <PresentationFormat>Widescreen</PresentationFormat>
  <Paragraphs>192</Paragraphs>
  <Slides>19</Slides>
  <Notes>18</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19</vt:i4>
      </vt:variant>
    </vt:vector>
  </HeadingPairs>
  <TitlesOfParts>
    <vt:vector size="26" baseType="lpstr">
      <vt:lpstr>Arial</vt:lpstr>
      <vt:lpstr>Wingdings</vt:lpstr>
      <vt:lpstr>Helvetica Neue</vt:lpstr>
      <vt:lpstr>Times New Roman</vt:lpstr>
      <vt:lpstr>Calibri</vt:lpstr>
      <vt:lpstr>Diseño personalizado</vt:lpstr>
      <vt:lpstr>2_Diseño personalizado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Óscar Muñoz</dc:creator>
  <cp:lastModifiedBy>grazia barbara conti</cp:lastModifiedBy>
  <cp:revision>5</cp:revision>
  <dcterms:created xsi:type="dcterms:W3CDTF">2021-02-16T14:32:26Z</dcterms:created>
  <dcterms:modified xsi:type="dcterms:W3CDTF">2022-10-17T15:36:40Z</dcterms:modified>
</cp:coreProperties>
</file>