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Helvetica Neue"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0xwWzTUrk1OSdqhI3X8vKskIY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70" autoAdjust="0"/>
  </p:normalViewPr>
  <p:slideViewPr>
    <p:cSldViewPr snapToGrid="0">
      <p:cViewPr varScale="1">
        <p:scale>
          <a:sx n="72" d="100"/>
          <a:sy n="72"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23648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707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10</a:t>
            </a:fld>
            <a:endParaRPr/>
          </a:p>
        </p:txBody>
      </p:sp>
    </p:spTree>
    <p:extLst>
      <p:ext uri="{BB962C8B-B14F-4D97-AF65-F5344CB8AC3E}">
        <p14:creationId xmlns:p14="http://schemas.microsoft.com/office/powerpoint/2010/main" val="121517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11</a:t>
            </a:fld>
            <a:endParaRPr/>
          </a:p>
        </p:txBody>
      </p:sp>
    </p:spTree>
    <p:extLst>
      <p:ext uri="{BB962C8B-B14F-4D97-AF65-F5344CB8AC3E}">
        <p14:creationId xmlns:p14="http://schemas.microsoft.com/office/powerpoint/2010/main" val="90839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800" dirty="0" smtClean="0">
                <a:solidFill>
                  <a:srgbClr val="000000"/>
                </a:solidFill>
                <a:latin typeface="Arial"/>
                <a:ea typeface="Arial"/>
                <a:cs typeface="Arial"/>
                <a:sym typeface="Arial"/>
              </a:rPr>
              <a:t>Dalyvaudami šioje veikloje dalyviai stiprins savo kūrybiškumą ir bendradarbiavimo įgūdžius. Užsiėmimas skatina visus dalyvius „mąstyti už langelio ribų“ ir rasti temą, kurią reikia paversti QR kodu. Ši veikla gali padėti įveikti atskirties problemas, susijusias su socialinėmis ir elgesio priežastimis. Iš tiesų, tai padeda dalyviams įsitraukti į dėstomą dalyką ir gerbti vienas kitą, kad būtų sukurtas galutinis bendras darbas.</a:t>
            </a:r>
            <a:endParaRPr dirty="0"/>
          </a:p>
        </p:txBody>
      </p:sp>
      <p:sp>
        <p:nvSpPr>
          <p:cNvPr id="108" name="Google Shape;108;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12</a:t>
            </a:fld>
            <a:endParaRPr/>
          </a:p>
        </p:txBody>
      </p:sp>
    </p:spTree>
    <p:extLst>
      <p:ext uri="{BB962C8B-B14F-4D97-AF65-F5344CB8AC3E}">
        <p14:creationId xmlns:p14="http://schemas.microsoft.com/office/powerpoint/2010/main" val="169674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90195" marR="0" lvl="0" indent="-228600" algn="just" rtl="0">
              <a:lnSpc>
                <a:spcPct val="100000"/>
              </a:lnSpc>
              <a:spcBef>
                <a:spcPts val="600"/>
              </a:spcBef>
              <a:spcAft>
                <a:spcPts val="0"/>
              </a:spcAft>
              <a:buSzPts val="1400"/>
              <a:buNone/>
            </a:pPr>
            <a:r>
              <a:rPr lang="lt-LT" sz="1200" b="0" i="0" u="none" strike="noStrike" cap="none" dirty="0" smtClean="0">
                <a:solidFill>
                  <a:schemeClr val="dk1"/>
                </a:solidFill>
                <a:effectLst/>
                <a:latin typeface="Calibri"/>
                <a:ea typeface="Calibri"/>
                <a:cs typeface="Calibri"/>
                <a:sym typeface="Calibri"/>
              </a:rPr>
              <a:t>Naudodamiesi surinkta informacija, mokiniai turėtų įsitraukti į veiklą, kurioje ši informacija bus naudojama kad galėtų susiformuoti gilesnį dėstomosios medžiagos suvokimą, pavyzdžiui, sudėliodami surinktą informaciją tinkama tvarka, naudodami ją meno kūrinių kūrimui ar kitaip naudodami ją kaip įkvėpimo šaltinį ir t.t.</a:t>
            </a:r>
            <a:endParaRPr dirty="0"/>
          </a:p>
        </p:txBody>
      </p:sp>
      <p:sp>
        <p:nvSpPr>
          <p:cNvPr id="115" name="Google Shape;115;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13</a:t>
            </a:fld>
            <a:endParaRPr/>
          </a:p>
        </p:txBody>
      </p:sp>
    </p:spTree>
    <p:extLst>
      <p:ext uri="{BB962C8B-B14F-4D97-AF65-F5344CB8AC3E}">
        <p14:creationId xmlns:p14="http://schemas.microsoft.com/office/powerpoint/2010/main" val="406021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14</a:t>
            </a:fld>
            <a:endParaRPr/>
          </a:p>
        </p:txBody>
      </p:sp>
    </p:spTree>
    <p:extLst>
      <p:ext uri="{BB962C8B-B14F-4D97-AF65-F5344CB8AC3E}">
        <p14:creationId xmlns:p14="http://schemas.microsoft.com/office/powerpoint/2010/main" val="3631911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lt-LT" sz="1200" dirty="0" smtClean="0">
                <a:solidFill>
                  <a:srgbClr val="00B0F0"/>
                </a:solidFill>
                <a:latin typeface="Helvetica Neue"/>
                <a:ea typeface="Helvetica Neue"/>
                <a:cs typeface="Helvetica Neue"/>
                <a:sym typeface="Helvetica Neue"/>
              </a:rPr>
              <a:t>Apsvarstykite savo dalyką ir būsimas kito mėnesio temas/skyrius ir sudarykite QR kodu pažymėtos veiklos su jūsų dalyko turiniu, bet su papildoma menine veikla, pvz. QR kodo atvaizdai bus naudojami grupės koliažui, kuris bus viešai rodomas mokykloje. Norint pasiekti užkoduotus vaizdus, reikia atsakyti į mokslinius klausimus konkrečia tema/vienetu. Mokytojas gali pasirūpinti, kad mokiniai galėtų mokytis turinio (kaip vaizdo įrašus ar skaitymo medžiagą), kad galėtų pasiruošti moksliniams klausimams (pirmoje šio vaizdo įrašo pusėje paaiškinama apverstos klasės metodika: https://youtu.be/h7tN1ZbyGno)</a:t>
            </a:r>
            <a:endParaRPr dirty="0"/>
          </a:p>
        </p:txBody>
      </p:sp>
      <p:sp>
        <p:nvSpPr>
          <p:cNvPr id="129" name="Google Shape;129;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15</a:t>
            </a:fld>
            <a:endParaRPr/>
          </a:p>
        </p:txBody>
      </p:sp>
    </p:spTree>
    <p:extLst>
      <p:ext uri="{BB962C8B-B14F-4D97-AF65-F5344CB8AC3E}">
        <p14:creationId xmlns:p14="http://schemas.microsoft.com/office/powerpoint/2010/main" val="256530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lt-LT" sz="1200" b="0" i="0" u="none" strike="noStrike" cap="none" dirty="0" smtClean="0">
                <a:solidFill>
                  <a:schemeClr val="dk1"/>
                </a:solidFill>
                <a:effectLst/>
                <a:latin typeface="Calibri"/>
                <a:ea typeface="Calibri"/>
                <a:cs typeface="Calibri"/>
                <a:sym typeface="Calibri"/>
              </a:rPr>
              <a:t>1993 metais Nacionalinė švietimo ministerija pradėjo gabių mokinių ugdymo projektą. Šios veiklos kontekste buvo sukurti Mokslo ir menų centrai (BİLSEM), pavaldūs Specialiojo ugdymo, karjeros ir konsultacijų bendrajai tarnybai. Tokiu būdu siekiama gabius mokinius ugdyti gamtos mokslų ir menų srityse. BİLSEM direktyva buvo patvirtinta 2007 metais.</a:t>
            </a:r>
          </a:p>
          <a:p>
            <a:r>
              <a:rPr lang="lt-LT" sz="1200" b="0" i="0" u="none" strike="noStrike" cap="none" dirty="0" smtClean="0">
                <a:solidFill>
                  <a:schemeClr val="dk1"/>
                </a:solidFill>
                <a:effectLst/>
                <a:latin typeface="Calibri"/>
                <a:ea typeface="Calibri"/>
                <a:cs typeface="Calibri"/>
                <a:sym typeface="Calibri"/>
              </a:rPr>
              <a:t>Didelę neformaliojo ugdymo dalį sudaro veikla, kurią atlieka Nacionalinė švietimo ministerija ir įgyvendina bendruomenių švietimo centrai, pasižymintys plačia veiklos įvairove. Tokios sąvokos kaip mokymas ir mokymasis visą gyvenimą, suaugusiųjų ugdymas bei tęstinis ugdymas įgijo didelę svarbą, ir joms yra teikiamas prioritetas. Tuo pačiu išaugo ir bendruomenės švietimo centrų svarba.</a:t>
            </a:r>
          </a:p>
          <a:p>
            <a:r>
              <a:rPr lang="lt-LT" sz="1200" b="0" i="0" u="none" strike="noStrike" cap="none" dirty="0" smtClean="0">
                <a:solidFill>
                  <a:schemeClr val="dk1"/>
                </a:solidFill>
                <a:effectLst/>
                <a:latin typeface="Calibri"/>
                <a:ea typeface="Calibri"/>
                <a:cs typeface="Calibri"/>
                <a:sym typeface="Calibri"/>
              </a:rPr>
              <a:t>Straipsnyje „Menų ugdymo (per)mąstymas Turkijoje (2014) buvo paminėta, kad kultūrinių institucijų ir organizacijų teikiamos programos neformaliojoje ugdymo sistemoje leidžia menui pasiekti didesnę žiūrovų auditoriją. Šios programos suteikia galimybių tiems, kas niekuomet nebuvo mokęsis arba įgijo tik labai ribotą išsilavinimą formaliojoje švietimo sistemoje. Išplėtoti kultūrinio raštingumo įgūdžius bei įgyti platesnę prieigą prie kultūros.</a:t>
            </a:r>
            <a:endParaRPr lang="lt-LT" sz="1200" b="0" i="0" u="none" strike="noStrike" cap="none" dirty="0">
              <a:solidFill>
                <a:schemeClr val="dk1"/>
              </a:solidFill>
              <a:effectLst/>
              <a:latin typeface="Calibri"/>
              <a:ea typeface="Calibri"/>
              <a:cs typeface="Calibri"/>
              <a:sym typeface="Calibri"/>
            </a:endParaRPr>
          </a:p>
        </p:txBody>
      </p:sp>
      <p:sp>
        <p:nvSpPr>
          <p:cNvPr id="137" name="Google Shape;1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6399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lt-LT" sz="1200" b="1" i="0" u="none" strike="noStrike" cap="none" dirty="0" smtClean="0">
                <a:solidFill>
                  <a:schemeClr val="dk1"/>
                </a:solidFill>
                <a:effectLst/>
                <a:latin typeface="Calibri"/>
                <a:ea typeface="Calibri"/>
                <a:cs typeface="Calibri"/>
                <a:sym typeface="Calibri"/>
              </a:rPr>
              <a:t>Pagrindiniai etapai :</a:t>
            </a:r>
            <a:r>
              <a:rPr lang="lt-LT" sz="1200" b="0" i="0" u="none" strike="noStrike" cap="none" dirty="0" smtClean="0">
                <a:solidFill>
                  <a:schemeClr val="dk1"/>
                </a:solidFill>
                <a:effectLst/>
                <a:latin typeface="Calibri"/>
                <a:ea typeface="Calibri"/>
                <a:cs typeface="Calibri"/>
                <a:sym typeface="Calibri"/>
              </a:rPr>
              <a:t> </a:t>
            </a:r>
          </a:p>
          <a:p>
            <a:pPr lvl="0"/>
            <a:r>
              <a:rPr lang="lt-LT" sz="1200" b="0" i="0" u="none" strike="noStrike" cap="none" dirty="0" smtClean="0">
                <a:solidFill>
                  <a:schemeClr val="dk1"/>
                </a:solidFill>
                <a:effectLst/>
                <a:latin typeface="Calibri"/>
                <a:ea typeface="Calibri"/>
                <a:cs typeface="Calibri"/>
                <a:sym typeface="Calibri"/>
              </a:rPr>
              <a:t>Medžiagų pasirinkimas;</a:t>
            </a:r>
          </a:p>
          <a:p>
            <a:pPr lvl="0"/>
            <a:r>
              <a:rPr lang="lt-LT" sz="1200" b="0" i="0" u="none" strike="noStrike" cap="none" dirty="0" smtClean="0">
                <a:solidFill>
                  <a:schemeClr val="dk1"/>
                </a:solidFill>
                <a:effectLst/>
                <a:latin typeface="Calibri"/>
                <a:ea typeface="Calibri"/>
                <a:cs typeface="Calibri"/>
                <a:sym typeface="Calibri"/>
              </a:rPr>
              <a:t>Pasirinktos medžiagos sudedamos ant lėkštės;</a:t>
            </a:r>
          </a:p>
          <a:p>
            <a:pPr lvl="0"/>
            <a:r>
              <a:rPr lang="lt-LT" sz="1200" b="0" i="0" u="none" strike="noStrike" cap="none" dirty="0" smtClean="0">
                <a:solidFill>
                  <a:schemeClr val="dk1"/>
                </a:solidFill>
                <a:effectLst/>
                <a:latin typeface="Calibri"/>
                <a:ea typeface="Calibri"/>
                <a:cs typeface="Calibri"/>
                <a:sym typeface="Calibri"/>
              </a:rPr>
              <a:t>Sudaroma galutinė sukurto darbo versija;</a:t>
            </a:r>
          </a:p>
          <a:p>
            <a:pPr lvl="0"/>
            <a:r>
              <a:rPr lang="lt-LT" sz="1200" b="0" i="0" u="none" strike="noStrike" cap="none" dirty="0" smtClean="0">
                <a:solidFill>
                  <a:schemeClr val="dk1"/>
                </a:solidFill>
                <a:effectLst/>
                <a:latin typeface="Calibri"/>
                <a:ea typeface="Calibri"/>
                <a:cs typeface="Calibri"/>
                <a:sym typeface="Calibri"/>
              </a:rPr>
              <a:t>Galutinė versija nufotografuojama iš viršaus ir iš šono;</a:t>
            </a:r>
          </a:p>
          <a:p>
            <a:pPr lvl="0"/>
            <a:r>
              <a:rPr lang="lt-LT" sz="1200" b="0" i="0" u="none" strike="noStrike" cap="none" dirty="0" smtClean="0">
                <a:solidFill>
                  <a:schemeClr val="dk1"/>
                </a:solidFill>
                <a:effectLst/>
                <a:latin typeface="Calibri"/>
                <a:ea typeface="Calibri"/>
                <a:cs typeface="Calibri"/>
                <a:sym typeface="Calibri"/>
              </a:rPr>
              <a:t>Be to, nufotografuojamas ir mokinys su savo kūriniu;</a:t>
            </a:r>
          </a:p>
          <a:p>
            <a:pPr lvl="0"/>
            <a:r>
              <a:rPr lang="lt-LT" sz="1200" b="0" i="0" u="none" strike="noStrike" cap="none" dirty="0" smtClean="0">
                <a:solidFill>
                  <a:schemeClr val="dk1"/>
                </a:solidFill>
                <a:effectLst/>
                <a:latin typeface="Calibri"/>
                <a:ea typeface="Calibri"/>
                <a:cs typeface="Calibri"/>
                <a:sym typeface="Calibri"/>
              </a:rPr>
              <a:t>Padarytos nuotraukos nusiunčiamos mokyklos vaizduojamųjų menų mokytojui bei informatikos mokytojui, atsakingam už mokyklos socialines medijas;</a:t>
            </a:r>
          </a:p>
          <a:p>
            <a:pPr lvl="0">
              <a:buFont typeface="Arial" panose="020B0604020202020204" pitchFamily="34" charset="0"/>
              <a:buChar char="•"/>
            </a:pPr>
            <a:r>
              <a:rPr lang="lt-LT" sz="1200" b="0" i="0" u="none" strike="noStrike" cap="none" dirty="0" smtClean="0">
                <a:solidFill>
                  <a:schemeClr val="dk1"/>
                </a:solidFill>
                <a:effectLst/>
                <a:latin typeface="Calibri"/>
                <a:ea typeface="Calibri"/>
                <a:cs typeface="Calibri"/>
                <a:sym typeface="Calibri"/>
              </a:rPr>
              <a:t>Nuotraukos pristatomos mokyklos socialinės medijos puslapiuose.</a:t>
            </a:r>
            <a:endParaRPr lang="lt-LT" sz="1200" b="0" i="0" u="none" strike="noStrike" cap="none" dirty="0">
              <a:solidFill>
                <a:schemeClr val="dk1"/>
              </a:solidFill>
              <a:effectLst/>
              <a:latin typeface="Calibri"/>
              <a:ea typeface="Calibri"/>
              <a:cs typeface="Calibri"/>
              <a:sym typeface="Calibri"/>
            </a:endParaRPr>
          </a:p>
        </p:txBody>
      </p:sp>
      <p:sp>
        <p:nvSpPr>
          <p:cNvPr id="143" name="Google Shape;143;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17</a:t>
            </a:fld>
            <a:endParaRPr/>
          </a:p>
        </p:txBody>
      </p:sp>
    </p:spTree>
    <p:extLst>
      <p:ext uri="{BB962C8B-B14F-4D97-AF65-F5344CB8AC3E}">
        <p14:creationId xmlns:p14="http://schemas.microsoft.com/office/powerpoint/2010/main" val="4287923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18</a:t>
            </a:fld>
            <a:endParaRPr/>
          </a:p>
        </p:txBody>
      </p:sp>
    </p:spTree>
    <p:extLst>
      <p:ext uri="{BB962C8B-B14F-4D97-AF65-F5344CB8AC3E}">
        <p14:creationId xmlns:p14="http://schemas.microsoft.com/office/powerpoint/2010/main" val="185417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lt-LT" sz="1200" b="0" i="0" u="none" strike="noStrike" cap="none" dirty="0" smtClean="0">
                <a:solidFill>
                  <a:schemeClr val="dk1"/>
                </a:solidFill>
                <a:effectLst/>
                <a:latin typeface="Calibri"/>
                <a:ea typeface="Calibri"/>
                <a:cs typeface="Calibri"/>
                <a:sym typeface="Calibri"/>
              </a:rPr>
              <a:t>Tikslinės grupės gaunama nauda iš šios gerosios praktikos: atsirandantis meno kūrinys yra vaizduotės rezultatas, kuomet iš įvairių medžiagų generuojama konkreti realybė. Tai praturtina mokinio perspektyvas bei sustiprina meną ir kūrybingumą</a:t>
            </a:r>
            <a:endParaRPr sz="1200" b="0" i="0" u="none" strike="noStrike" cap="none" dirty="0">
              <a:solidFill>
                <a:schemeClr val="dk1"/>
              </a:solidFill>
              <a:latin typeface="Calibri"/>
              <a:ea typeface="Calibri"/>
              <a:cs typeface="Calibri"/>
              <a:sym typeface="Calibri"/>
            </a:endParaRPr>
          </a:p>
        </p:txBody>
      </p:sp>
      <p:sp>
        <p:nvSpPr>
          <p:cNvPr id="159" name="Google Shape;159;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19</a:t>
            </a:fld>
            <a:endParaRPr/>
          </a:p>
        </p:txBody>
      </p:sp>
    </p:spTree>
    <p:extLst>
      <p:ext uri="{BB962C8B-B14F-4D97-AF65-F5344CB8AC3E}">
        <p14:creationId xmlns:p14="http://schemas.microsoft.com/office/powerpoint/2010/main" val="280231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USE THIS SPACE TO ADD NOTES FOR THE TRAINERS</a:t>
            </a: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0763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20</a:t>
            </a:fld>
            <a:endParaRPr/>
          </a:p>
        </p:txBody>
      </p:sp>
    </p:spTree>
    <p:extLst>
      <p:ext uri="{BB962C8B-B14F-4D97-AF65-F5344CB8AC3E}">
        <p14:creationId xmlns:p14="http://schemas.microsoft.com/office/powerpoint/2010/main" val="1991257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t-LT" sz="1200" b="0" i="0" u="none" strike="noStrike" cap="none" dirty="0" smtClean="0">
                <a:solidFill>
                  <a:schemeClr val="dk1"/>
                </a:solidFill>
                <a:effectLst/>
                <a:latin typeface="Calibri"/>
                <a:ea typeface="Calibri"/>
                <a:cs typeface="Calibri"/>
                <a:sym typeface="Calibri"/>
              </a:rPr>
              <a:t>Menų ir kultūros lavinimas Bulgarijoje yra integruotas į mokyklinę veiklą specialiai tam skirtose mokyklose, kurias administruoja kultūros ministerija. Kai kuriose šalyse šiuo metu vyksta mokyklinės programos reformos. Apie reformas šiuo metu diskutuojama ir Bulgarijoje.</a:t>
            </a:r>
          </a:p>
          <a:p>
            <a:r>
              <a:rPr lang="lt-LT" sz="1200" b="0" i="1" u="none" strike="noStrike" cap="none" dirty="0" smtClean="0">
                <a:solidFill>
                  <a:schemeClr val="dk1"/>
                </a:solidFill>
                <a:effectLst/>
                <a:latin typeface="Calibri"/>
                <a:ea typeface="Calibri"/>
                <a:cs typeface="Calibri"/>
                <a:sym typeface="Calibri"/>
              </a:rPr>
              <a:t>Menų ir kultūros mokymas Europos mokyklose, vyksta diskusija, kaip pakoreguoti mokyklines programas ir dalykų planus menų ir kultūrinio lavinimo srityje. Šios diskusijos tikslas yra ištirti galimybes sustiprinti švietimo kultūrinę ir kūrybinę dimensiją ateityje ne tik meninių mokyklos disciplinų rėmuose, bet taip pat kiek įmanoma labiau ir visoje likusioje programos dalyje</a:t>
            </a:r>
            <a:r>
              <a:rPr lang="lt-LT" sz="1200" b="0" i="0" u="none" strike="noStrike" cap="none" dirty="0" smtClean="0">
                <a:solidFill>
                  <a:schemeClr val="dk1"/>
                </a:solidFill>
                <a:effectLst/>
                <a:latin typeface="Calibri"/>
                <a:ea typeface="Calibri"/>
                <a:cs typeface="Calibri"/>
                <a:sym typeface="Calibri"/>
              </a:rPr>
              <a:t>. Bulgarijoje vykdoma nacionalinė programa, kuri yra trijų įstatymo pagrindu veikiančių institucijų – Švietimo ir mokslo ministerijos, Kultūros ministerijos bei Vaikų gerovės vyriausybinės agentūros – bendra veikla. Pastaruosius penkerius metus buvo finansuojamos iniciatyvos, kuriomis buvo siekiama remti meninės pakraipos festivalius ir veiklas, pavyzdžiui, tokias, kuriomis siekiama puoselėti gabių vaikų kūrybingumą ir talentus. Ši programa taip pat gali skirti stipendijas vaikams, rodantiems išskirtinius rezultatus nacionaliniuose ir tarptautiniuose konkursuose.</a:t>
            </a:r>
            <a:endParaRPr lang="lt-LT" sz="1200" b="0" i="0" u="none" strike="noStrike" cap="none" dirty="0">
              <a:solidFill>
                <a:schemeClr val="dk1"/>
              </a:solidFill>
              <a:effectLst/>
              <a:latin typeface="Calibri"/>
              <a:ea typeface="Calibri"/>
              <a:cs typeface="Calibri"/>
              <a:sym typeface="Calibri"/>
            </a:endParaRPr>
          </a:p>
        </p:txBody>
      </p:sp>
      <p:sp>
        <p:nvSpPr>
          <p:cNvPr id="173" name="Google Shape;1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9327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9" name="Google Shape;179;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22</a:t>
            </a:fld>
            <a:endParaRPr/>
          </a:p>
        </p:txBody>
      </p:sp>
    </p:spTree>
    <p:extLst>
      <p:ext uri="{BB962C8B-B14F-4D97-AF65-F5344CB8AC3E}">
        <p14:creationId xmlns:p14="http://schemas.microsoft.com/office/powerpoint/2010/main" val="476450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23</a:t>
            </a:fld>
            <a:endParaRPr/>
          </a:p>
        </p:txBody>
      </p:sp>
    </p:spTree>
    <p:extLst>
      <p:ext uri="{BB962C8B-B14F-4D97-AF65-F5344CB8AC3E}">
        <p14:creationId xmlns:p14="http://schemas.microsoft.com/office/powerpoint/2010/main" val="1084775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a:r>
              <a:rPr lang="lt-LT" sz="1200" b="1" i="0" u="none" strike="noStrike" cap="none" dirty="0" smtClean="0">
                <a:solidFill>
                  <a:schemeClr val="dk1"/>
                </a:solidFill>
                <a:effectLst/>
                <a:latin typeface="Calibri"/>
                <a:ea typeface="Calibri"/>
                <a:cs typeface="Calibri"/>
                <a:sym typeface="Calibri"/>
              </a:rPr>
              <a:t>Pagrindiniai etapai </a:t>
            </a:r>
            <a:endParaRPr lang="lt-LT" sz="1200" b="0" i="0" u="none" strike="noStrike" cap="none" dirty="0" smtClean="0">
              <a:solidFill>
                <a:schemeClr val="dk1"/>
              </a:solidFill>
              <a:effectLst/>
              <a:latin typeface="Calibri"/>
              <a:ea typeface="Calibri"/>
              <a:cs typeface="Calibri"/>
              <a:sym typeface="Calibri"/>
            </a:endParaRPr>
          </a:p>
          <a:p>
            <a:r>
              <a:rPr lang="lt-LT" sz="1200" b="0" i="0" u="none" strike="noStrike" cap="none" dirty="0" smtClean="0">
                <a:solidFill>
                  <a:schemeClr val="dk1"/>
                </a:solidFill>
                <a:effectLst/>
                <a:latin typeface="Calibri"/>
                <a:ea typeface="Calibri"/>
                <a:cs typeface="Calibri"/>
                <a:sym typeface="Calibri"/>
              </a:rPr>
              <a:t>1. Dirbtuvėlių užsiėmimo pradžioje reikėdavo laiko, kad dalyviai tarpusavyje susipažintų. Tuomet palaipsniui užsimegzdavo malonesnė aplinka – su arbata, kava, muzika ir trumpais dalyvių tarpusavio pokalbiais.</a:t>
            </a:r>
          </a:p>
          <a:p>
            <a:r>
              <a:rPr lang="lt-LT" sz="1200" b="0" i="0" u="none" strike="noStrike" cap="none" dirty="0" smtClean="0">
                <a:solidFill>
                  <a:schemeClr val="dk1"/>
                </a:solidFill>
                <a:effectLst/>
                <a:latin typeface="Calibri"/>
                <a:ea typeface="Calibri"/>
                <a:cs typeface="Calibri"/>
                <a:sym typeface="Calibri"/>
              </a:rPr>
              <a:t>2. </a:t>
            </a:r>
            <a:r>
              <a:rPr lang="lt-LT" sz="1200" b="0" i="0" u="none" strike="noStrike" cap="none" dirty="0" err="1" smtClean="0">
                <a:solidFill>
                  <a:schemeClr val="dk1"/>
                </a:solidFill>
                <a:effectLst/>
                <a:latin typeface="Calibri"/>
                <a:ea typeface="Calibri"/>
                <a:cs typeface="Calibri"/>
                <a:sym typeface="Calibri"/>
              </a:rPr>
              <a:t>Fasilitatorius</a:t>
            </a:r>
            <a:r>
              <a:rPr lang="lt-LT" sz="1200" b="0" i="0" u="none" strike="noStrike" cap="none" dirty="0" smtClean="0">
                <a:solidFill>
                  <a:schemeClr val="dk1"/>
                </a:solidFill>
                <a:effectLst/>
                <a:latin typeface="Calibri"/>
                <a:ea typeface="Calibri"/>
                <a:cs typeface="Calibri"/>
                <a:sym typeface="Calibri"/>
              </a:rPr>
              <a:t> paskirstydavo užduotis. Jis nurodydavo, kokia veiklos idėja ir koks tikslas, kokios meninės medžiagos bus naudojamos, koks jų naudojimo algoritmas, kokie techniniai objektų parametrai ir t.t.</a:t>
            </a:r>
          </a:p>
          <a:p>
            <a:r>
              <a:rPr lang="lt-LT" sz="1200" b="0" i="0" u="none" strike="noStrike" cap="none" dirty="0" smtClean="0">
                <a:solidFill>
                  <a:schemeClr val="dk1"/>
                </a:solidFill>
                <a:effectLst/>
                <a:latin typeface="Calibri"/>
                <a:ea typeface="Calibri"/>
                <a:cs typeface="Calibri"/>
                <a:sym typeface="Calibri"/>
              </a:rPr>
              <a:t>3. Šeimos improvizuotai tarpusavyje pasidalindavo užduotis arba nuspręsdavo, kad visi darys viską savarankiškai. Dalyviai padėdavo vieni kitiems ir dalindavosi patarimais, sugalvodavo sprendimų iškilusioms meninėms problemoms ir bendradarbiaudavo su kitomis šeimomis. Visuomet būdavo galima kreiptis į </a:t>
            </a:r>
            <a:r>
              <a:rPr lang="lt-LT" sz="1200" b="0" i="0" u="none" strike="noStrike" cap="none" dirty="0" err="1" smtClean="0">
                <a:solidFill>
                  <a:schemeClr val="dk1"/>
                </a:solidFill>
                <a:effectLst/>
                <a:latin typeface="Calibri"/>
                <a:ea typeface="Calibri"/>
                <a:cs typeface="Calibri"/>
                <a:sym typeface="Calibri"/>
              </a:rPr>
              <a:t>fasilitatorių</a:t>
            </a:r>
            <a:r>
              <a:rPr lang="lt-LT" sz="1200" b="0" i="0" u="none" strike="noStrike" cap="none" dirty="0" smtClean="0">
                <a:solidFill>
                  <a:schemeClr val="dk1"/>
                </a:solidFill>
                <a:effectLst/>
                <a:latin typeface="Calibri"/>
                <a:ea typeface="Calibri"/>
                <a:cs typeface="Calibri"/>
                <a:sym typeface="Calibri"/>
              </a:rPr>
              <a:t> kad pasitikslinti informaciją ar pasikonsultuoti. </a:t>
            </a:r>
          </a:p>
          <a:p>
            <a:r>
              <a:rPr lang="lt-LT" sz="1200" b="0" i="0" u="none" strike="noStrike" cap="none" dirty="0" smtClean="0">
                <a:solidFill>
                  <a:schemeClr val="dk1"/>
                </a:solidFill>
                <a:effectLst/>
                <a:latin typeface="Calibri"/>
                <a:ea typeface="Calibri"/>
                <a:cs typeface="Calibri"/>
                <a:sym typeface="Calibri"/>
              </a:rPr>
              <a:t>4. Užsiėmimo pabaiga būdavo paskiriama improvizuotai „kūrinių“ parodai. </a:t>
            </a:r>
            <a:r>
              <a:rPr lang="lt-LT" sz="1200" b="0" i="0" u="none" strike="noStrike" cap="none" dirty="0" err="1" smtClean="0">
                <a:solidFill>
                  <a:schemeClr val="dk1"/>
                </a:solidFill>
                <a:effectLst/>
                <a:latin typeface="Calibri"/>
                <a:ea typeface="Calibri"/>
                <a:cs typeface="Calibri"/>
                <a:sym typeface="Calibri"/>
              </a:rPr>
              <a:t>Fasilitatorius</a:t>
            </a:r>
            <a:r>
              <a:rPr lang="lt-LT" sz="1200" b="0" i="0" u="none" strike="noStrike" cap="none" dirty="0" smtClean="0">
                <a:solidFill>
                  <a:schemeClr val="dk1"/>
                </a:solidFill>
                <a:effectLst/>
                <a:latin typeface="Calibri"/>
                <a:ea typeface="Calibri"/>
                <a:cs typeface="Calibri"/>
                <a:sym typeface="Calibri"/>
              </a:rPr>
              <a:t> organizuodavo diskusiją, kurios metu dalyviai būdavo skatinami pasidalinti dirbtuvėlėje išgyventas patirtis bei pristatyti savo darbus</a:t>
            </a:r>
            <a:endParaRPr sz="1200" b="0" i="0" u="none" strike="noStrike" cap="none" dirty="0">
              <a:solidFill>
                <a:schemeClr val="dk1"/>
              </a:solidFill>
              <a:latin typeface="Calibri"/>
              <a:ea typeface="Calibri"/>
              <a:cs typeface="Calibri"/>
              <a:sym typeface="Calibri"/>
            </a:endParaRPr>
          </a:p>
        </p:txBody>
      </p:sp>
      <p:sp>
        <p:nvSpPr>
          <p:cNvPr id="194" name="Google Shape;194;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24</a:t>
            </a:fld>
            <a:endParaRPr/>
          </a:p>
        </p:txBody>
      </p:sp>
    </p:spTree>
    <p:extLst>
      <p:ext uri="{BB962C8B-B14F-4D97-AF65-F5344CB8AC3E}">
        <p14:creationId xmlns:p14="http://schemas.microsoft.com/office/powerpoint/2010/main" val="310027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25</a:t>
            </a:fld>
            <a:endParaRPr/>
          </a:p>
        </p:txBody>
      </p:sp>
    </p:spTree>
    <p:extLst>
      <p:ext uri="{BB962C8B-B14F-4D97-AF65-F5344CB8AC3E}">
        <p14:creationId xmlns:p14="http://schemas.microsoft.com/office/powerpoint/2010/main" val="3609623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lt-LT" sz="1200" b="0" i="0" u="none" strike="noStrike" cap="none" dirty="0" smtClean="0">
                <a:solidFill>
                  <a:schemeClr val="dk1"/>
                </a:solidFill>
                <a:effectLst/>
                <a:latin typeface="Calibri"/>
                <a:ea typeface="Calibri"/>
                <a:cs typeface="Calibri"/>
                <a:sym typeface="Calibri"/>
              </a:rPr>
              <a:t>Ispanija yra šalis, kurioje yra gausybė meno stebuklų ir begalinių resursų meno lavinimo veikloms bendruomenės aplinkoje. Tai reiškia kelionę laiku pirmyn ir atgal, kuomet mus stebina gausybė paminklų, kurių įvairovė siekia nuo senovės romėnų akvedukų iki viduramžių pilių ir avangardinės futuristinės architektūros. Šimtmečiai ir kultūrų susimaišymas Ispanijoje paliko nuostabią žymę ir vieną iš įspūdingiausių meninių paveldų pasaulyje – čia esančius šedevrus, kuriuos kūrė </a:t>
            </a:r>
            <a:r>
              <a:rPr lang="lt-LT" sz="1200" b="0" i="0" u="none" strike="noStrike" cap="none" dirty="0" err="1" smtClean="0">
                <a:solidFill>
                  <a:schemeClr val="dk1"/>
                </a:solidFill>
                <a:effectLst/>
                <a:latin typeface="Calibri"/>
                <a:ea typeface="Calibri"/>
                <a:cs typeface="Calibri"/>
                <a:sym typeface="Calibri"/>
              </a:rPr>
              <a:t>Velaskesas</a:t>
            </a:r>
            <a:r>
              <a:rPr lang="lt-LT" sz="1200" b="0" i="0" u="none" strike="noStrike" cap="none" dirty="0" smtClean="0">
                <a:solidFill>
                  <a:schemeClr val="dk1"/>
                </a:solidFill>
                <a:effectLst/>
                <a:latin typeface="Calibri"/>
                <a:ea typeface="Calibri"/>
                <a:cs typeface="Calibri"/>
                <a:sym typeface="Calibri"/>
              </a:rPr>
              <a:t>, Pikaso, </a:t>
            </a:r>
            <a:r>
              <a:rPr lang="lt-LT" sz="1200" b="0" i="0" u="none" strike="noStrike" cap="none" dirty="0" err="1" smtClean="0">
                <a:solidFill>
                  <a:schemeClr val="dk1"/>
                </a:solidFill>
                <a:effectLst/>
                <a:latin typeface="Calibri"/>
                <a:ea typeface="Calibri"/>
                <a:cs typeface="Calibri"/>
                <a:sym typeface="Calibri"/>
              </a:rPr>
              <a:t>Dalí</a:t>
            </a:r>
            <a:r>
              <a:rPr lang="lt-LT" sz="1200" b="0" i="0" u="none" strike="noStrike" cap="none" dirty="0" smtClean="0">
                <a:solidFill>
                  <a:schemeClr val="dk1"/>
                </a:solidFill>
                <a:effectLst/>
                <a:latin typeface="Calibri"/>
                <a:ea typeface="Calibri"/>
                <a:cs typeface="Calibri"/>
                <a:sym typeface="Calibri"/>
              </a:rPr>
              <a:t> ir </a:t>
            </a:r>
            <a:r>
              <a:rPr lang="lt-LT" sz="1200" b="0" i="0" u="none" strike="noStrike" cap="none" dirty="0" err="1" smtClean="0">
                <a:solidFill>
                  <a:schemeClr val="dk1"/>
                </a:solidFill>
                <a:effectLst/>
                <a:latin typeface="Calibri"/>
                <a:ea typeface="Calibri"/>
                <a:cs typeface="Calibri"/>
                <a:sym typeface="Calibri"/>
              </a:rPr>
              <a:t>Gaudí</a:t>
            </a:r>
            <a:r>
              <a:rPr lang="lt-LT" sz="1200" b="0" i="0" u="none" strike="noStrike" cap="none" dirty="0" smtClean="0">
                <a:solidFill>
                  <a:schemeClr val="dk1"/>
                </a:solidFill>
                <a:effectLst/>
                <a:latin typeface="Calibri"/>
                <a:ea typeface="Calibri"/>
                <a:cs typeface="Calibri"/>
                <a:sym typeface="Calibri"/>
              </a:rPr>
              <a:t>.</a:t>
            </a:r>
          </a:p>
          <a:p>
            <a:r>
              <a:rPr lang="lt-LT" sz="1200" b="0" i="0" u="none" strike="noStrike" cap="none" dirty="0" smtClean="0">
                <a:solidFill>
                  <a:schemeClr val="dk1"/>
                </a:solidFill>
                <a:effectLst/>
                <a:latin typeface="Calibri"/>
                <a:ea typeface="Calibri"/>
                <a:cs typeface="Calibri"/>
                <a:sym typeface="Calibri"/>
              </a:rPr>
              <a:t>Ispanija yra šalis, kur kultūrinė ir kalbinė įvairovė yra pamatinis principas, įrašytas Konstitucijoje. Ispanija orientuojasi į meninį jautrumą (tai turbūt suponuoja estetinį įvertinimą ar mėgavimąsi), kurį laiko dalimi pasirengimo suaugusiojo gyvenimui, remiantis </a:t>
            </a:r>
            <a:r>
              <a:rPr lang="lt-LT" sz="1200" b="0" i="1" u="none" strike="noStrike" cap="none" dirty="0" smtClean="0">
                <a:solidFill>
                  <a:schemeClr val="dk1"/>
                </a:solidFill>
                <a:effectLst/>
                <a:latin typeface="Calibri"/>
                <a:ea typeface="Calibri"/>
                <a:cs typeface="Calibri"/>
                <a:sym typeface="Calibri"/>
              </a:rPr>
              <a:t>Europos menų ir kultūrinio ugdymo mokykloje</a:t>
            </a:r>
            <a:r>
              <a:rPr lang="lt-LT" sz="1200" b="0" i="0" u="none" strike="noStrike" cap="none" dirty="0" smtClean="0">
                <a:solidFill>
                  <a:schemeClr val="dk1"/>
                </a:solidFill>
                <a:effectLst/>
                <a:latin typeface="Calibri"/>
                <a:ea typeface="Calibri"/>
                <a:cs typeface="Calibri"/>
                <a:sym typeface="Calibri"/>
              </a:rPr>
              <a:t> studija (</a:t>
            </a:r>
            <a:r>
              <a:rPr lang="lt-LT" sz="1200" b="0" i="0" u="none" strike="noStrike" cap="none" dirty="0" err="1" smtClean="0">
                <a:solidFill>
                  <a:schemeClr val="dk1"/>
                </a:solidFill>
                <a:effectLst/>
                <a:latin typeface="Calibri"/>
                <a:ea typeface="Calibri"/>
                <a:cs typeface="Calibri"/>
                <a:sym typeface="Calibri"/>
              </a:rPr>
              <a:t>Eurydice</a:t>
            </a:r>
            <a:r>
              <a:rPr lang="lt-LT" sz="1200" b="0" i="0" u="none" strike="noStrike" cap="none" dirty="0" smtClean="0">
                <a:solidFill>
                  <a:schemeClr val="dk1"/>
                </a:solidFill>
                <a:effectLst/>
                <a:latin typeface="Calibri"/>
                <a:ea typeface="Calibri"/>
                <a:cs typeface="Calibri"/>
                <a:sym typeface="Calibri"/>
              </a:rPr>
              <a:t>, 2009). Ispanijoje pradinio išsilavinimo tikslas yra suteikti visuminį lavinimą, ir moksleiviai turi lavintis bei aktyviai dalyvauti meninės veiklos atlikime bei išmokti sugebėti vertinti menus. Vidurinės mokyklos mokslo tikslas yra suteikti integruotą išsilavinimą bei, per dalyvavimą meniniame lavinime, mokiniai ima vertinti menus ir socialinių mokslų kontekste</a:t>
            </a:r>
          </a:p>
          <a:p>
            <a:r>
              <a:rPr lang="lt-LT" sz="1800" dirty="0" smtClean="0">
                <a:latin typeface="Arial"/>
                <a:ea typeface="Arial"/>
                <a:cs typeface="Arial"/>
                <a:sym typeface="Arial"/>
              </a:rPr>
              <a:t>Ispanijoje įstatymai dėl minimalios nacionalinės pagrindinės mokymo programos nustato, be pakopų tikslų, taip pat pagrindines kompetencijas, kurias mokiniai turi įgyti per visas privalomojo ugdymo sritis ir dalykus, šios kompetencijos apima „Kultūrinę ir meninę </a:t>
            </a:r>
            <a:r>
              <a:rPr lang="lt-LT" sz="1800" dirty="0" err="1" smtClean="0">
                <a:latin typeface="Arial"/>
                <a:ea typeface="Arial"/>
                <a:cs typeface="Arial"/>
                <a:sym typeface="Arial"/>
              </a:rPr>
              <a:t>kompetenciją“.Ispanija</a:t>
            </a:r>
            <a:r>
              <a:rPr lang="lt-LT" sz="1800" dirty="0" smtClean="0">
                <a:latin typeface="Arial"/>
                <a:ea typeface="Arial"/>
                <a:cs typeface="Arial"/>
                <a:sym typeface="Arial"/>
              </a:rPr>
              <a:t> ir Lietuva pabrėžia </a:t>
            </a:r>
            <a:r>
              <a:rPr lang="lt-LT" sz="1800" dirty="0" err="1" smtClean="0">
                <a:latin typeface="Arial"/>
                <a:ea typeface="Arial"/>
                <a:cs typeface="Arial"/>
                <a:sym typeface="Arial"/>
              </a:rPr>
              <a:t>popamokinės</a:t>
            </a:r>
            <a:r>
              <a:rPr lang="lt-LT" sz="1800" dirty="0" smtClean="0">
                <a:latin typeface="Arial"/>
                <a:ea typeface="Arial"/>
                <a:cs typeface="Arial"/>
                <a:sym typeface="Arial"/>
              </a:rPr>
              <a:t> meninės veiklos indėlį į bendrą jaunimo tobulėjimą. Ispanija </a:t>
            </a:r>
            <a:r>
              <a:rPr lang="lt-LT" sz="1800" dirty="0" err="1" smtClean="0">
                <a:latin typeface="Arial"/>
                <a:ea typeface="Arial"/>
                <a:cs typeface="Arial"/>
                <a:sym typeface="Arial"/>
              </a:rPr>
              <a:t>popamokinę</a:t>
            </a:r>
            <a:r>
              <a:rPr lang="lt-LT" sz="1800" dirty="0" smtClean="0">
                <a:latin typeface="Arial"/>
                <a:ea typeface="Arial"/>
                <a:cs typeface="Arial"/>
                <a:sym typeface="Arial"/>
              </a:rPr>
              <a:t> meno veiklą laiko neformaliu metodu, padedančiu prisidėti prie mokinių tobulėjimo, o ne kaip tiesioginį indėlį į jų mokymo programą.</a:t>
            </a:r>
            <a:endParaRPr sz="1200" b="0" i="0" u="none" strike="noStrike" cap="none" dirty="0">
              <a:solidFill>
                <a:schemeClr val="dk1"/>
              </a:solidFill>
              <a:latin typeface="Calibri"/>
              <a:ea typeface="Calibri"/>
              <a:cs typeface="Calibri"/>
              <a:sym typeface="Calibri"/>
            </a:endParaRPr>
          </a:p>
        </p:txBody>
      </p:sp>
      <p:sp>
        <p:nvSpPr>
          <p:cNvPr id="208" name="Google Shape;20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488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lt-LT" sz="1200" b="0" i="0" u="none" strike="noStrike" cap="none" dirty="0" smtClean="0">
                <a:solidFill>
                  <a:schemeClr val="dk1"/>
                </a:solidFill>
                <a:effectLst/>
                <a:latin typeface="Calibri"/>
                <a:ea typeface="Calibri"/>
                <a:cs typeface="Calibri"/>
                <a:sym typeface="Calibri"/>
              </a:rPr>
              <a:t>Visos muzikos pamokos yra nemokamos ir prieinamos visiems. Instrumentai organizacijai dovanojami, ir yra instrumentų bankas, iš kurio kiekvienas dalyvis gauna nuosavą instrumentą. Dalyvavimui galima prisiregistruoti internetu, ir, kuomet yra laisva vieta groti kokiu nors instrumentu, nauji nariai yra priimami ir įtraukiami į šį projektą. Muzikantai per savaitę dalyvauja dviejų valandų </a:t>
            </a:r>
            <a:r>
              <a:rPr lang="lt-LT" sz="1200" b="0" i="0" u="none" strike="noStrike" cap="none" dirty="0" err="1" smtClean="0">
                <a:solidFill>
                  <a:schemeClr val="dk1"/>
                </a:solidFill>
                <a:effectLst/>
                <a:latin typeface="Calibri"/>
                <a:ea typeface="Calibri"/>
                <a:cs typeface="Calibri"/>
                <a:sym typeface="Calibri"/>
              </a:rPr>
              <a:t>užsiėmimuose</a:t>
            </a:r>
            <a:r>
              <a:rPr lang="lt-LT" sz="1200" b="0" i="0" u="none" strike="noStrike" cap="none" dirty="0" smtClean="0">
                <a:solidFill>
                  <a:schemeClr val="dk1"/>
                </a:solidFill>
                <a:effectLst/>
                <a:latin typeface="Calibri"/>
                <a:ea typeface="Calibri"/>
                <a:cs typeface="Calibri"/>
                <a:sym typeface="Calibri"/>
              </a:rPr>
              <a:t> – vieną valandą mokomasi groti konkrečiu instrumentu, ir vieną valandą grojama kartu orkestro repeticijoje. Praktikuojantis ruošiamasi pasirodymui. Taip auga bendruomenės aktyvumas, kuomet nuo stebėjimo yra pereinama prie aktyvaus dalyvavimo bendruomenės kultūriniame gyvenime. Taipogi atsiranda ryšys tarp bendruomenės ir jos gyvenamosios teritorijos, kuris paverčia rajoną į viešų susitikimų erdvę</a:t>
            </a:r>
            <a:r>
              <a:rPr lang="es-ES" sz="1800" dirty="0" smtClean="0">
                <a:latin typeface="Arial"/>
                <a:ea typeface="Arial"/>
                <a:cs typeface="Arial"/>
                <a:sym typeface="Arial"/>
              </a:rPr>
              <a:t>.</a:t>
            </a:r>
            <a:endParaRPr dirty="0"/>
          </a:p>
          <a:p>
            <a:pPr marL="457200" marR="0" lvl="0" indent="-228600" algn="l" rtl="0">
              <a:lnSpc>
                <a:spcPct val="100000"/>
              </a:lnSpc>
              <a:spcBef>
                <a:spcPts val="0"/>
              </a:spcBef>
              <a:spcAft>
                <a:spcPts val="0"/>
              </a:spcAft>
              <a:buClr>
                <a:srgbClr val="000000"/>
              </a:buClr>
              <a:buSzPts val="1400"/>
              <a:buFont typeface="Arial"/>
              <a:buNone/>
            </a:pPr>
            <a:r>
              <a:rPr lang="lt-LT" sz="1200" b="0" i="1" u="none" strike="noStrike" cap="none" dirty="0" err="1" smtClean="0">
                <a:solidFill>
                  <a:schemeClr val="dk1"/>
                </a:solidFill>
                <a:effectLst/>
                <a:latin typeface="Calibri"/>
                <a:ea typeface="Calibri"/>
                <a:cs typeface="Calibri"/>
                <a:sym typeface="Calibri"/>
              </a:rPr>
              <a:t>Riborquestra</a:t>
            </a:r>
            <a:r>
              <a:rPr lang="lt-LT" sz="1200" b="0" i="1" u="none" strike="noStrike" cap="none" dirty="0" smtClean="0">
                <a:solidFill>
                  <a:schemeClr val="dk1"/>
                </a:solidFill>
                <a:effectLst/>
                <a:latin typeface="Calibri"/>
                <a:ea typeface="Calibri"/>
                <a:cs typeface="Calibri"/>
                <a:sym typeface="Calibri"/>
              </a:rPr>
              <a:t>,</a:t>
            </a:r>
            <a:r>
              <a:rPr lang="lt-LT" sz="1200" b="0" i="0" u="none" strike="noStrike" cap="none" dirty="0" smtClean="0">
                <a:solidFill>
                  <a:schemeClr val="dk1"/>
                </a:solidFill>
                <a:effectLst/>
                <a:latin typeface="Calibri"/>
                <a:ea typeface="Calibri"/>
                <a:cs typeface="Calibri"/>
                <a:sym typeface="Calibri"/>
              </a:rPr>
              <a:t> įkurtas 2009  metais, siekia pagerinti konkretaus rajono žmonių gyvenimą, suteikiant resursų meniniam mokymuisi. Šis projektas paremtas </a:t>
            </a:r>
            <a:r>
              <a:rPr lang="lt-LT" sz="1200" b="0" i="0" u="none" strike="noStrike" cap="none" dirty="0" err="1" smtClean="0">
                <a:solidFill>
                  <a:schemeClr val="dk1"/>
                </a:solidFill>
                <a:effectLst/>
                <a:latin typeface="Calibri"/>
                <a:ea typeface="Calibri"/>
                <a:cs typeface="Calibri"/>
                <a:sym typeface="Calibri"/>
              </a:rPr>
              <a:t>inovatyviu</a:t>
            </a:r>
            <a:r>
              <a:rPr lang="lt-LT" sz="1200" b="0" i="0" u="none" strike="noStrike" cap="none" dirty="0" smtClean="0">
                <a:solidFill>
                  <a:schemeClr val="dk1"/>
                </a:solidFill>
                <a:effectLst/>
                <a:latin typeface="Calibri"/>
                <a:ea typeface="Calibri"/>
                <a:cs typeface="Calibri"/>
                <a:sym typeface="Calibri"/>
              </a:rPr>
              <a:t> ir </a:t>
            </a:r>
            <a:r>
              <a:rPr lang="lt-LT" sz="1200" b="0" i="0" u="none" strike="noStrike" cap="none" dirty="0" err="1" smtClean="0">
                <a:solidFill>
                  <a:schemeClr val="dk1"/>
                </a:solidFill>
                <a:effectLst/>
                <a:latin typeface="Calibri"/>
                <a:ea typeface="Calibri"/>
                <a:cs typeface="Calibri"/>
                <a:sym typeface="Calibri"/>
              </a:rPr>
              <a:t>įtraukiuoju</a:t>
            </a:r>
            <a:r>
              <a:rPr lang="lt-LT" sz="1200" b="0" i="0" u="none" strike="noStrike" cap="none" dirty="0" smtClean="0">
                <a:solidFill>
                  <a:schemeClr val="dk1"/>
                </a:solidFill>
                <a:effectLst/>
                <a:latin typeface="Calibri"/>
                <a:ea typeface="Calibri"/>
                <a:cs typeface="Calibri"/>
                <a:sym typeface="Calibri"/>
              </a:rPr>
              <a:t> metodiniu modeliu, kuriame meninė praktika demokratizuojama ir žmonėms dalyvavimas palengvėja. Taip tarp žmonių gali užsimegzti nauji santykiai. </a:t>
            </a:r>
            <a:r>
              <a:rPr lang="lt-LT" sz="1200" b="0" i="0" u="none" strike="noStrike" cap="none" dirty="0" err="1" smtClean="0">
                <a:solidFill>
                  <a:schemeClr val="dk1"/>
                </a:solidFill>
                <a:effectLst/>
                <a:latin typeface="Calibri"/>
                <a:ea typeface="Calibri"/>
                <a:cs typeface="Calibri"/>
                <a:sym typeface="Calibri"/>
              </a:rPr>
              <a:t>Riborquestra</a:t>
            </a:r>
            <a:r>
              <a:rPr lang="lt-LT" sz="1200" b="0" i="0" u="none" strike="noStrike" cap="none" dirty="0" smtClean="0">
                <a:solidFill>
                  <a:schemeClr val="dk1"/>
                </a:solidFill>
                <a:effectLst/>
                <a:latin typeface="Calibri"/>
                <a:ea typeface="Calibri"/>
                <a:cs typeface="Calibri"/>
                <a:sym typeface="Calibri"/>
              </a:rPr>
              <a:t> puoselėja jaunimo asmeninį augimą bei palengvina bendruomenės raidą, suteikdama galimybes išmokti groti instrumentu ir tapti orkestro dalimi. Veiklos tikslas yra skatinti solidarumą, </a:t>
            </a:r>
            <a:r>
              <a:rPr lang="lt-LT" sz="1200" b="0" i="0" u="none" strike="noStrike" cap="none" dirty="0" err="1" smtClean="0">
                <a:solidFill>
                  <a:schemeClr val="dk1"/>
                </a:solidFill>
                <a:effectLst/>
                <a:latin typeface="Calibri"/>
                <a:ea typeface="Calibri"/>
                <a:cs typeface="Calibri"/>
                <a:sym typeface="Calibri"/>
              </a:rPr>
              <a:t>įtraukumą</a:t>
            </a:r>
            <a:r>
              <a:rPr lang="lt-LT" sz="1200" b="0" i="0" u="none" strike="noStrike" cap="none" dirty="0" smtClean="0">
                <a:solidFill>
                  <a:schemeClr val="dk1"/>
                </a:solidFill>
                <a:effectLst/>
                <a:latin typeface="Calibri"/>
                <a:ea typeface="Calibri"/>
                <a:cs typeface="Calibri"/>
                <a:sym typeface="Calibri"/>
              </a:rPr>
              <a:t>, gyvenimą drauge ir </a:t>
            </a:r>
            <a:r>
              <a:rPr lang="lt-LT" sz="1200" b="0" i="0" u="none" strike="noStrike" cap="none" dirty="0" err="1" smtClean="0">
                <a:solidFill>
                  <a:schemeClr val="dk1"/>
                </a:solidFill>
                <a:effectLst/>
                <a:latin typeface="Calibri"/>
                <a:ea typeface="Calibri"/>
                <a:cs typeface="Calibri"/>
                <a:sym typeface="Calibri"/>
              </a:rPr>
              <a:t>tarpkultūriškumą</a:t>
            </a:r>
            <a:r>
              <a:rPr lang="lt-LT" sz="1200" b="0" i="0" u="none" strike="noStrike" cap="none" dirty="0" smtClean="0">
                <a:solidFill>
                  <a:schemeClr val="dk1"/>
                </a:solidFill>
                <a:effectLst/>
                <a:latin typeface="Calibri"/>
                <a:ea typeface="Calibri"/>
                <a:cs typeface="Calibri"/>
                <a:sym typeface="Calibri"/>
              </a:rPr>
              <a:t> gyvenamojo rajono erdvėje per kultūrą, grupės žmonių muzikinę praktiką bei kūrinio atlikimą. Mokymosi ir raidos procesai bei dalyvių tarpusavio santykiai yra palankūs pozityviems elgesio pokyčiams, kylantiems iš asmeninio ir kontekstinio suvokimo, sustiprinančio potencialą transformuotis tiek atskiram žmogui, tiek ir visai bendruomenei</a:t>
            </a:r>
            <a:r>
              <a:rPr lang="es-ES" sz="1800" dirty="0" smtClean="0">
                <a:latin typeface="Arial"/>
                <a:ea typeface="Arial"/>
                <a:cs typeface="Arial"/>
                <a:sym typeface="Arial"/>
              </a:rPr>
              <a:t>.</a:t>
            </a:r>
            <a:endParaRPr dirty="0"/>
          </a:p>
          <a:p>
            <a:pPr marL="457200" marR="0" lvl="0" indent="-228600" algn="l" rtl="0">
              <a:lnSpc>
                <a:spcPct val="100000"/>
              </a:lnSpc>
              <a:spcBef>
                <a:spcPts val="0"/>
              </a:spcBef>
              <a:spcAft>
                <a:spcPts val="0"/>
              </a:spcAft>
              <a:buClr>
                <a:srgbClr val="000000"/>
              </a:buClr>
              <a:buSzPts val="1400"/>
              <a:buFont typeface="Arial"/>
              <a:buNone/>
            </a:pPr>
            <a:endParaRPr sz="1800" dirty="0">
              <a:latin typeface="Arial"/>
              <a:ea typeface="Arial"/>
              <a:cs typeface="Arial"/>
              <a:sym typeface="Arial"/>
            </a:endParaRPr>
          </a:p>
        </p:txBody>
      </p:sp>
      <p:sp>
        <p:nvSpPr>
          <p:cNvPr id="214" name="Google Shape;214;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8488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lt-LT" sz="1200" b="0" i="0" u="none" strike="noStrike" cap="none" dirty="0" smtClean="0">
                <a:solidFill>
                  <a:schemeClr val="dk1"/>
                </a:solidFill>
                <a:effectLst/>
                <a:latin typeface="Calibri"/>
                <a:ea typeface="Calibri"/>
                <a:cs typeface="Calibri"/>
                <a:sym typeface="Calibri"/>
              </a:rPr>
              <a:t>Edukacinis ir muzikinis mokymas atvėrė kelią socialinei transformacijai bendruomenėje bei pridėjo svarų kultūrinį aspektą ir aktualumą bendruomenei. </a:t>
            </a:r>
            <a:endParaRPr sz="1800" dirty="0">
              <a:latin typeface="Arial"/>
              <a:ea typeface="Arial"/>
              <a:cs typeface="Arial"/>
              <a:sym typeface="Arial"/>
            </a:endParaRPr>
          </a:p>
        </p:txBody>
      </p:sp>
      <p:sp>
        <p:nvSpPr>
          <p:cNvPr id="221" name="Google Shape;221;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90695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843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a:t>
            </a:fld>
            <a:endParaRPr/>
          </a:p>
        </p:txBody>
      </p:sp>
    </p:spTree>
    <p:extLst>
      <p:ext uri="{BB962C8B-B14F-4D97-AF65-F5344CB8AC3E}">
        <p14:creationId xmlns:p14="http://schemas.microsoft.com/office/powerpoint/2010/main" val="724788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lt-LT" sz="1200" b="0" i="0" u="none" strike="noStrike" cap="none" dirty="0" smtClean="0">
                <a:solidFill>
                  <a:schemeClr val="dk1"/>
                </a:solidFill>
                <a:effectLst/>
                <a:latin typeface="Calibri"/>
                <a:ea typeface="Calibri"/>
                <a:cs typeface="Calibri"/>
                <a:sym typeface="Calibri"/>
              </a:rPr>
              <a:t>Tai yra tvarios visuomenės raidos projektas, kuriame ieškoma tapatybės tose srityse, iš kurių ir susiformuoja tam tikros miesto erdvės įvairovė.</a:t>
            </a:r>
            <a:endParaRPr sz="1800" dirty="0">
              <a:latin typeface="Arial"/>
              <a:ea typeface="Arial"/>
              <a:cs typeface="Arial"/>
              <a:sym typeface="Arial"/>
            </a:endParaRPr>
          </a:p>
        </p:txBody>
      </p:sp>
      <p:sp>
        <p:nvSpPr>
          <p:cNvPr id="236" name="Google Shape;236;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98386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lt-LT" sz="1800" dirty="0" smtClean="0">
                <a:latin typeface="Arial"/>
                <a:ea typeface="Arial"/>
                <a:cs typeface="Arial"/>
                <a:sym typeface="Arial"/>
              </a:rPr>
              <a:t>Komentaras, pridėtas prie pirmosios veiklos, kurioje naudojamos vizualinio mąstymo strategijos: tai daroma tam, kad mokiniai atpažintų savo gebėjimą būti aktyviais projekto dalyviais, sudarytų grupę, stebėtų, klausytųsi ir aptartų su meno kūriniu susijusias temas. Tai pašalins išankstinį nusistatymą dėl jų gebėjimo analizuoti meną, todėl tai yra pagrindinis projekto plėtros </a:t>
            </a:r>
            <a:r>
              <a:rPr lang="lt-LT" sz="1800" dirty="0" err="1" smtClean="0">
                <a:latin typeface="Arial"/>
                <a:ea typeface="Arial"/>
                <a:cs typeface="Arial"/>
                <a:sym typeface="Arial"/>
              </a:rPr>
              <a:t>elementas.Prie</a:t>
            </a:r>
            <a:r>
              <a:rPr lang="lt-LT" sz="1800" dirty="0" smtClean="0">
                <a:latin typeface="Arial"/>
                <a:ea typeface="Arial"/>
                <a:cs typeface="Arial"/>
                <a:sym typeface="Arial"/>
              </a:rPr>
              <a:t> paskutinės veiklos pridėtas komentaras: Tokiu būdu instaliacija auga laiku, dydžiu ir stiliais, apimdama įvairius kaimynystės elementus. Toks visuomenės įtraukimas į meno ir jį supančios aplinkos refleksiją yra vienas pagrindinių projekto tikslų.</a:t>
            </a:r>
            <a:endParaRPr sz="1800" dirty="0">
              <a:latin typeface="Arial"/>
              <a:ea typeface="Arial"/>
              <a:cs typeface="Arial"/>
              <a:sym typeface="Arial"/>
            </a:endParaRPr>
          </a:p>
        </p:txBody>
      </p:sp>
      <p:sp>
        <p:nvSpPr>
          <p:cNvPr id="243" name="Google Shape;243;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0758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83823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600"/>
              </a:spcAft>
              <a:buSzPts val="1400"/>
              <a:buNone/>
            </a:pPr>
            <a:r>
              <a:rPr lang="lt-LT" sz="1200" b="0" i="0" u="none" strike="noStrike" cap="none" dirty="0" smtClean="0">
                <a:solidFill>
                  <a:schemeClr val="dk1"/>
                </a:solidFill>
                <a:effectLst/>
                <a:latin typeface="Calibri"/>
                <a:ea typeface="Calibri"/>
                <a:cs typeface="Calibri"/>
                <a:sym typeface="Calibri"/>
              </a:rPr>
              <a:t>Rumunija ne itin sėkmingai integruoja menus į mokyklos veiklą, tačiau sėkmingai organizuoja bendruomenės lygmens renginius. Jei žvelgsime iš atvirumo bendravimui bei partnerystės su bendruomene perspektyvos, pastaraisiais metais Rumunijos mokyklos žengė svarbių žingsnių, pateikdamos pasiūlymus menininkams ir kultūros darbuotojams, užtikrinsiančius, kad edukaciniai mokinių poreikiai būtų geriau suderinti su jų meniniais poreikiais. Pažymėtina, kad yra galimybė registruotis į duomenų bazę, prieinamą mokykloms, norinčioms siūlyti veiklą pagal programą „Mokykla kitaip“. Suinteresuotosios šalys iš šio pasiūlymo gali pasirinkti tai, kas, jų nuomone, būtų tinkama jų kontekstui. Šiuo metu Rumunijoje vykdoma mokymo programų reforma, atsižvelgianti į bendrųjų gebėjimų integravimo perspektyvą, todėl kompetencija tampa „kultūriniu sąmoningumu ir raiška“. </a:t>
            </a:r>
            <a:endParaRPr sz="1200" b="0" i="0" u="none" strike="noStrike" cap="none" dirty="0">
              <a:solidFill>
                <a:schemeClr val="dk1"/>
              </a:solidFill>
              <a:latin typeface="Calibri"/>
              <a:ea typeface="Calibri"/>
              <a:cs typeface="Calibri"/>
              <a:sym typeface="Calibri"/>
            </a:endParaRPr>
          </a:p>
        </p:txBody>
      </p:sp>
      <p:sp>
        <p:nvSpPr>
          <p:cNvPr id="257" name="Google Shape;25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824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lt-LT" sz="1200" b="0" i="0" u="none" strike="noStrike" cap="none" dirty="0" smtClean="0">
                <a:solidFill>
                  <a:schemeClr val="dk1"/>
                </a:solidFill>
                <a:effectLst/>
                <a:latin typeface="Calibri"/>
                <a:ea typeface="Calibri"/>
                <a:cs typeface="Calibri"/>
                <a:sym typeface="Calibri"/>
              </a:rPr>
              <a:t>Koncertai pasižymi aukštu lygiu, o kiekvieną muzikos kūrinį lydintys paaiškinimai yra naudingi ir suteikia mokiniams įžvalgų apie muzikinį pasaulį ir prie jų priartina klasikinę muziką. Mokytojai gali naudotis svetaine, joje esančiais įrašais ir straipsniais savo pamokose, kad sukurtų malonią nuotaiką ir sustiprintų mokinių </a:t>
            </a:r>
            <a:r>
              <a:rPr lang="lt-LT" sz="1200" b="0" i="0" u="none" strike="noStrike" cap="none" dirty="0" err="1" smtClean="0">
                <a:solidFill>
                  <a:schemeClr val="dk1"/>
                </a:solidFill>
                <a:effectLst/>
                <a:latin typeface="Calibri"/>
                <a:ea typeface="Calibri"/>
                <a:cs typeface="Calibri"/>
                <a:sym typeface="Calibri"/>
              </a:rPr>
              <a:t>gerbūvį</a:t>
            </a:r>
            <a:r>
              <a:rPr lang="lt-LT" sz="1200" b="0" i="0" u="none" strike="noStrike" cap="none" dirty="0" smtClean="0">
                <a:solidFill>
                  <a:schemeClr val="dk1"/>
                </a:solidFill>
                <a:effectLst/>
                <a:latin typeface="Calibri"/>
                <a:ea typeface="Calibri"/>
                <a:cs typeface="Calibri"/>
                <a:sym typeface="Calibri"/>
              </a:rPr>
              <a:t>, paskatintų mokinius klausytis aukšto lygio koncertų, analizuoti garsių menininkų pasirodymus ir suprastų kontekstą, kada jie buvo sukurti.</a:t>
            </a:r>
            <a:r>
              <a:rPr lang="es-ES" sz="1200" dirty="0" smtClean="0">
                <a:latin typeface="Calibri"/>
                <a:ea typeface="Calibri"/>
                <a:cs typeface="Calibri"/>
                <a:sym typeface="Calibri"/>
              </a:rPr>
              <a:t>.</a:t>
            </a:r>
            <a:endParaRPr sz="12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lt-LT" sz="1200" b="0" i="0" u="none" strike="noStrike" cap="none" dirty="0" smtClean="0">
                <a:solidFill>
                  <a:schemeClr val="dk1"/>
                </a:solidFill>
                <a:effectLst/>
                <a:latin typeface="Calibri"/>
                <a:ea typeface="Calibri"/>
                <a:cs typeface="Calibri"/>
                <a:sym typeface="Calibri"/>
              </a:rPr>
              <a:t>Medžiaga gali būti naudojama pamokose siekiant skatinti mokinių gerovę kuriant ir pritaikant meną. Medžiaga skatina meno specialistų (muzikų) ir mokytojų bendradarbiavimą. Muzikos vaidmuo mūsų gyvenime: muzika stiprina koncentraciją, atmintį, gyvenimo džiaugsmą, toleranciją, gerą savijautą ir motyvaciją būti geresniu žmogumi. Ji stimuliuoja kalbinį, muzikinį, loginį vaizdinį ir tarpasmeninį intelektą.</a:t>
            </a:r>
            <a:endParaRPr sz="1800" dirty="0">
              <a:latin typeface="Arial"/>
              <a:ea typeface="Arial"/>
              <a:cs typeface="Arial"/>
              <a:sym typeface="Arial"/>
            </a:endParaRPr>
          </a:p>
        </p:txBody>
      </p:sp>
      <p:sp>
        <p:nvSpPr>
          <p:cNvPr id="263" name="Google Shape;263;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27281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35</a:t>
            </a:fld>
            <a:endParaRPr sz="1400"/>
          </a:p>
        </p:txBody>
      </p:sp>
    </p:spTree>
    <p:extLst>
      <p:ext uri="{BB962C8B-B14F-4D97-AF65-F5344CB8AC3E}">
        <p14:creationId xmlns:p14="http://schemas.microsoft.com/office/powerpoint/2010/main" val="2987098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lt-LT" sz="1200" b="0" i="0" u="none" strike="noStrike" cap="none" dirty="0" err="1" smtClean="0">
                <a:solidFill>
                  <a:schemeClr val="dk1"/>
                </a:solidFill>
                <a:effectLst/>
                <a:latin typeface="Calibri"/>
                <a:ea typeface="Calibri"/>
                <a:cs typeface="Calibri"/>
                <a:sym typeface="Calibri"/>
              </a:rPr>
              <a:t>Alecart</a:t>
            </a:r>
            <a:r>
              <a:rPr lang="lt-LT" sz="1200" b="0" i="0" u="none" strike="noStrike" cap="none" dirty="0" smtClean="0">
                <a:solidFill>
                  <a:schemeClr val="dk1"/>
                </a:solidFill>
                <a:effectLst/>
                <a:latin typeface="Calibri"/>
                <a:ea typeface="Calibri"/>
                <a:cs typeface="Calibri"/>
                <a:sym typeface="Calibri"/>
              </a:rPr>
              <a:t> yra projektas ir veiklos kryptis, kurią inicijavo jaunuolių ir jų literatūros mokytojų grupė iš keleto Jasų (miestas Rumunijoje) vidurinių mokyklų, didžiuotis dideliu veiklos įdirbiu. Dalyvavimas grupės veikloje nemokamas. Ši veikla ugdo jaunimą ir padeda rasti savo balsą visuomenėje ir visapusiškai padeda prie jos tobulėjimo. </a:t>
            </a:r>
            <a:r>
              <a:rPr lang="lt-LT" sz="1200" b="0" i="0" u="none" strike="noStrike" cap="none" dirty="0" err="1" smtClean="0">
                <a:solidFill>
                  <a:schemeClr val="dk1"/>
                </a:solidFill>
                <a:effectLst/>
                <a:latin typeface="Calibri"/>
                <a:ea typeface="Calibri"/>
                <a:cs typeface="Calibri"/>
                <a:sym typeface="Calibri"/>
              </a:rPr>
              <a:t>Alecart</a:t>
            </a:r>
            <a:r>
              <a:rPr lang="lt-LT" sz="1200" b="0" i="0" u="none" strike="noStrike" cap="none" dirty="0" smtClean="0">
                <a:solidFill>
                  <a:schemeClr val="dk1"/>
                </a:solidFill>
                <a:effectLst/>
                <a:latin typeface="Calibri"/>
                <a:ea typeface="Calibri"/>
                <a:cs typeface="Calibri"/>
                <a:sym typeface="Calibri"/>
              </a:rPr>
              <a:t> žurnalas nuo 2008 metų publikuoja jaunų žmonių nuomones, siūlantis temomis (įtraukimas, įvairovė, gyvenimas, bendruomenės jausmas, pasiekimai, </a:t>
            </a:r>
            <a:r>
              <a:rPr lang="lt-LT" sz="1200" b="0" i="0" u="none" strike="noStrike" cap="none" dirty="0" err="1" smtClean="0">
                <a:solidFill>
                  <a:schemeClr val="dk1"/>
                </a:solidFill>
                <a:effectLst/>
                <a:latin typeface="Calibri"/>
                <a:ea typeface="Calibri"/>
                <a:cs typeface="Calibri"/>
                <a:sym typeface="Calibri"/>
              </a:rPr>
              <a:t>laimingumas</a:t>
            </a:r>
            <a:r>
              <a:rPr lang="lt-LT" sz="1200" b="0" i="0" u="none" strike="noStrike" cap="none" dirty="0" smtClean="0">
                <a:solidFill>
                  <a:schemeClr val="dk1"/>
                </a:solidFill>
                <a:effectLst/>
                <a:latin typeface="Calibri"/>
                <a:ea typeface="Calibri"/>
                <a:cs typeface="Calibri"/>
                <a:sym typeface="Calibri"/>
              </a:rPr>
              <a:t> ir </a:t>
            </a:r>
            <a:r>
              <a:rPr lang="lt-LT" sz="1200" b="0" i="0" u="none" strike="noStrike" cap="none" dirty="0" err="1" smtClean="0">
                <a:solidFill>
                  <a:schemeClr val="dk1"/>
                </a:solidFill>
                <a:effectLst/>
                <a:latin typeface="Calibri"/>
                <a:ea typeface="Calibri"/>
                <a:cs typeface="Calibri"/>
                <a:sym typeface="Calibri"/>
              </a:rPr>
              <a:t>nelaimingumas</a:t>
            </a:r>
            <a:r>
              <a:rPr lang="lt-LT" sz="1200" b="0" i="0" u="none" strike="noStrike" cap="none" dirty="0" smtClean="0">
                <a:solidFill>
                  <a:schemeClr val="dk1"/>
                </a:solidFill>
                <a:effectLst/>
                <a:latin typeface="Calibri"/>
                <a:ea typeface="Calibri"/>
                <a:cs typeface="Calibri"/>
                <a:sym typeface="Calibri"/>
              </a:rPr>
              <a:t>, gerovė) ir jaunimo literatūros kūrinius. Žurnalas laikui seniai tapo nacionalinis ir yra skirtas visiems mokiniams. </a:t>
            </a:r>
            <a:endParaRPr sz="1800" dirty="0">
              <a:latin typeface="Arial"/>
              <a:ea typeface="Arial"/>
              <a:cs typeface="Arial"/>
              <a:sym typeface="Arial"/>
            </a:endParaRPr>
          </a:p>
        </p:txBody>
      </p:sp>
      <p:sp>
        <p:nvSpPr>
          <p:cNvPr id="278" name="Google Shape;278;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36</a:t>
            </a:fld>
            <a:endParaRPr sz="1400"/>
          </a:p>
        </p:txBody>
      </p:sp>
    </p:spTree>
    <p:extLst>
      <p:ext uri="{BB962C8B-B14F-4D97-AF65-F5344CB8AC3E}">
        <p14:creationId xmlns:p14="http://schemas.microsoft.com/office/powerpoint/2010/main" val="3485332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37</a:t>
            </a:fld>
            <a:endParaRPr sz="1400"/>
          </a:p>
        </p:txBody>
      </p:sp>
    </p:spTree>
    <p:extLst>
      <p:ext uri="{BB962C8B-B14F-4D97-AF65-F5344CB8AC3E}">
        <p14:creationId xmlns:p14="http://schemas.microsoft.com/office/powerpoint/2010/main" val="2471645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1400"/>
              <a:buFont typeface="Arial"/>
              <a:buNone/>
            </a:pPr>
            <a:r>
              <a:rPr lang="lt-LT" sz="1200" b="0" i="0" u="none" strike="noStrike" cap="none" dirty="0" smtClean="0">
                <a:solidFill>
                  <a:schemeClr val="dk1"/>
                </a:solidFill>
                <a:effectLst/>
                <a:latin typeface="Calibri"/>
                <a:ea typeface="Calibri"/>
                <a:cs typeface="Calibri"/>
                <a:sym typeface="Calibri"/>
              </a:rPr>
              <a:t>Vykdant projektą „</a:t>
            </a:r>
            <a:r>
              <a:rPr lang="lt-LT" sz="1200" b="0" i="0" u="none" strike="noStrike" cap="none" dirty="0" err="1" smtClean="0">
                <a:solidFill>
                  <a:schemeClr val="dk1"/>
                </a:solidFill>
                <a:effectLst/>
                <a:latin typeface="Calibri"/>
                <a:ea typeface="Calibri"/>
                <a:cs typeface="Calibri"/>
                <a:sym typeface="Calibri"/>
              </a:rPr>
              <a:t>Scuole</a:t>
            </a:r>
            <a:r>
              <a:rPr lang="lt-LT" sz="1200" b="0" i="0" u="none" strike="noStrike" cap="none" dirty="0" smtClean="0">
                <a:solidFill>
                  <a:schemeClr val="dk1"/>
                </a:solidFill>
                <a:effectLst/>
                <a:latin typeface="Calibri"/>
                <a:ea typeface="Calibri"/>
                <a:cs typeface="Calibri"/>
                <a:sym typeface="Calibri"/>
              </a:rPr>
              <a:t> </a:t>
            </a:r>
            <a:r>
              <a:rPr lang="lt-LT" sz="1200" b="0" i="0" u="none" strike="noStrike" cap="none" dirty="0" err="1" smtClean="0">
                <a:solidFill>
                  <a:schemeClr val="dk1"/>
                </a:solidFill>
                <a:effectLst/>
                <a:latin typeface="Calibri"/>
                <a:ea typeface="Calibri"/>
                <a:cs typeface="Calibri"/>
                <a:sym typeface="Calibri"/>
              </a:rPr>
              <a:t>aperte</a:t>
            </a:r>
            <a:r>
              <a:rPr lang="lt-LT" sz="1200" b="0" i="0" u="none" strike="noStrike" cap="none" dirty="0" smtClean="0">
                <a:solidFill>
                  <a:schemeClr val="dk1"/>
                </a:solidFill>
                <a:effectLst/>
                <a:latin typeface="Calibri"/>
                <a:ea typeface="Calibri"/>
                <a:cs typeface="Calibri"/>
                <a:sym typeface="Calibri"/>
              </a:rPr>
              <a:t>“ (Atviros mokyklos), kiekviena mokykla ar mokyklų tinklas gali pretenduoti į Švietimo ministerijos finansavimą meninei veiklai. Daugumoje Europos šalių menų mokytojai specialistai, net jei jie ir buvo rengiami kaip profesionalūs menininkai pagal nuoseklų mokytojų rengimo modelį, tam tikru metu taip pat būtina dalyvauti profesionalaus mokytojo apmokymuose. Tai reiškia, kad tam, kad būtų galima dėstyti bendrojo lavinimo valstybinėse mokyklose (ir ne tik </a:t>
            </a:r>
            <a:r>
              <a:rPr lang="lt-LT" sz="1200" b="0" i="0" u="none" strike="noStrike" cap="none" dirty="0" err="1" smtClean="0">
                <a:solidFill>
                  <a:schemeClr val="dk1"/>
                </a:solidFill>
                <a:effectLst/>
                <a:latin typeface="Calibri"/>
                <a:ea typeface="Calibri"/>
                <a:cs typeface="Calibri"/>
                <a:sym typeface="Calibri"/>
              </a:rPr>
              <a:t>popamokinėse</a:t>
            </a:r>
            <a:r>
              <a:rPr lang="lt-LT" sz="1200" b="0" i="0" u="none" strike="noStrike" cap="none" dirty="0" smtClean="0">
                <a:solidFill>
                  <a:schemeClr val="dk1"/>
                </a:solidFill>
                <a:effectLst/>
                <a:latin typeface="Calibri"/>
                <a:ea typeface="Calibri"/>
                <a:cs typeface="Calibri"/>
                <a:sym typeface="Calibri"/>
              </a:rPr>
              <a:t> klasėse, kuriose profesionalūs menininkai turi teisę dalyvauti kai kuriose šalyse, pavyzdžiui, Graikijoje, Italijoje, Suomijoje, Slovakijoje ir Slovėnijoje), profesionalūs menininkai taip pat būtinai turi baigti profesionalių mokytojų rengimo kursus.</a:t>
            </a:r>
            <a:endParaRPr sz="1200" b="0" i="0" u="none" strike="noStrike" cap="none" dirty="0">
              <a:solidFill>
                <a:schemeClr val="dk1"/>
              </a:solidFill>
              <a:latin typeface="Calibri"/>
              <a:ea typeface="Calibri"/>
              <a:cs typeface="Calibri"/>
              <a:sym typeface="Calibri"/>
            </a:endParaRPr>
          </a:p>
        </p:txBody>
      </p:sp>
      <p:sp>
        <p:nvSpPr>
          <p:cNvPr id="293" name="Google Shape;29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271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800">
              <a:latin typeface="Arial"/>
              <a:ea typeface="Arial"/>
              <a:cs typeface="Arial"/>
              <a:sym typeface="Arial"/>
            </a:endParaRPr>
          </a:p>
        </p:txBody>
      </p:sp>
      <p:sp>
        <p:nvSpPr>
          <p:cNvPr id="299" name="Google Shape;299;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39</a:t>
            </a:fld>
            <a:endParaRPr sz="1400"/>
          </a:p>
        </p:txBody>
      </p:sp>
    </p:spTree>
    <p:extLst>
      <p:ext uri="{BB962C8B-B14F-4D97-AF65-F5344CB8AC3E}">
        <p14:creationId xmlns:p14="http://schemas.microsoft.com/office/powerpoint/2010/main" val="337401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a:t>
            </a:fld>
            <a:endParaRPr/>
          </a:p>
        </p:txBody>
      </p:sp>
    </p:spTree>
    <p:extLst>
      <p:ext uri="{BB962C8B-B14F-4D97-AF65-F5344CB8AC3E}">
        <p14:creationId xmlns:p14="http://schemas.microsoft.com/office/powerpoint/2010/main" val="670682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40</a:t>
            </a:fld>
            <a:endParaRPr sz="1400"/>
          </a:p>
        </p:txBody>
      </p:sp>
    </p:spTree>
    <p:extLst>
      <p:ext uri="{BB962C8B-B14F-4D97-AF65-F5344CB8AC3E}">
        <p14:creationId xmlns:p14="http://schemas.microsoft.com/office/powerpoint/2010/main" val="2092656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lt-LT" sz="1800" dirty="0" smtClean="0"/>
              <a:t>Dideli darbo stalai leidžia naudoti tradicinius įrankius – pjūviams, </a:t>
            </a:r>
            <a:r>
              <a:rPr lang="lt-LT" sz="1800" dirty="0" err="1" smtClean="0"/>
              <a:t>įdubimams</a:t>
            </a:r>
            <a:r>
              <a:rPr lang="lt-LT" sz="1800" dirty="0" smtClean="0"/>
              <a:t> ir lyginimui – ir kitus neįprastus įrankius, tokius kaip makaronų </a:t>
            </a:r>
            <a:r>
              <a:rPr lang="lt-LT" sz="1800" dirty="0" err="1" smtClean="0"/>
              <a:t>pjaustyklės</a:t>
            </a:r>
            <a:r>
              <a:rPr lang="lt-LT" sz="1800" dirty="0" smtClean="0"/>
              <a:t>, bulvių trintuvai, glajų maišeliai. Tada yra žibintuvėliai, lęšiai ir mikroskopai, prijungti prie kompiuterių, kurie leidžia visiškai naujais būdais patekti į intymiausias ir nenumatytas medžiagos </a:t>
            </a:r>
            <a:r>
              <a:rPr lang="lt-LT" sz="1800" dirty="0" err="1" smtClean="0"/>
              <a:t>struktūras.Dalyviai</a:t>
            </a:r>
            <a:r>
              <a:rPr lang="lt-LT" sz="1800" dirty="0" smtClean="0"/>
              <a:t> atranda sąlyčio su </a:t>
            </a:r>
            <a:r>
              <a:rPr lang="lt-LT" sz="1800" dirty="0" err="1" smtClean="0"/>
              <a:t>terra</a:t>
            </a:r>
            <a:r>
              <a:rPr lang="lt-LT" sz="1800" dirty="0" smtClean="0"/>
              <a:t>, žeme jėgą, ją įvairiai formuodami, plastiškumo abėcėlėmis, sluoksniais ir sluoksniais, struktūromis, kuriose gausu kietųjų dalelių ir tuštumų, kurdami sudėtingas skirtingų spalvų kompozicijas ir formas.</a:t>
            </a:r>
            <a:endParaRPr sz="1800" dirty="0"/>
          </a:p>
        </p:txBody>
      </p:sp>
      <p:sp>
        <p:nvSpPr>
          <p:cNvPr id="315" name="Google Shape;315;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41</a:t>
            </a:fld>
            <a:endParaRPr sz="1400"/>
          </a:p>
        </p:txBody>
      </p:sp>
    </p:spTree>
    <p:extLst>
      <p:ext uri="{BB962C8B-B14F-4D97-AF65-F5344CB8AC3E}">
        <p14:creationId xmlns:p14="http://schemas.microsoft.com/office/powerpoint/2010/main" val="1605515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a:t>42</a:t>
            </a:fld>
            <a:endParaRPr/>
          </a:p>
        </p:txBody>
      </p:sp>
    </p:spTree>
    <p:extLst>
      <p:ext uri="{BB962C8B-B14F-4D97-AF65-F5344CB8AC3E}">
        <p14:creationId xmlns:p14="http://schemas.microsoft.com/office/powerpoint/2010/main" val="1773114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lt-LT" sz="1200" dirty="0" smtClean="0">
                <a:latin typeface="Arial"/>
                <a:ea typeface="Arial"/>
                <a:cs typeface="Arial"/>
                <a:sym typeface="Arial"/>
              </a:rPr>
              <a:t>Komentarai apie įstaigų tipus, teikiančius papildomą meninį išsilavinimą: Priklausomai nuo konteksto, tai gali būti vietinės organizacijos, kurios užsiima įtraukimu, dirba su vaikais su negalia arba talentingų vaikų mokyklos. Jūsų partneriai iš bendruomenės taip pat gali būti atrenkami tik pagal jų meninę patirtį ir specializacijas. Jūsų pastangos įtraukimo srityje nulems seminarų organizavimą ir jų įgyvendinimo būdą.  Jų įtraukimas gali paskatinti bendrą patirtį ir žinių plėtrą kartu su naujų meno technikų mokymusi.</a:t>
            </a:r>
            <a:endParaRPr dirty="0"/>
          </a:p>
        </p:txBody>
      </p:sp>
      <p:sp>
        <p:nvSpPr>
          <p:cNvPr id="330" name="Google Shape;33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0277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0c4d38af3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10c4d38af3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395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5</a:t>
            </a:fld>
            <a:endParaRPr/>
          </a:p>
        </p:txBody>
      </p:sp>
    </p:spTree>
    <p:extLst>
      <p:ext uri="{BB962C8B-B14F-4D97-AF65-F5344CB8AC3E}">
        <p14:creationId xmlns:p14="http://schemas.microsoft.com/office/powerpoint/2010/main" val="293515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dirty="0" smtClean="0"/>
              <a:t>Visi žino šį garsųjį </a:t>
            </a:r>
            <a:r>
              <a:rPr lang="lt-LT" dirty="0" err="1" smtClean="0"/>
              <a:t>memą</a:t>
            </a:r>
            <a:r>
              <a:rPr lang="lt-LT" dirty="0" smtClean="0"/>
              <a:t>. Mūsų atveju tai ne apie muziką, o tik apie poreikį kurti profesionalius menininkus ar atlikėjus, tai simbolinis vaizdas apie tai, ko reikia, kad vaikai užaugtų visuomenėje, kuri veikia kaip orkestras – darniai, įtraukiant visus, kuriant naudą tiek asmeniui, tiek bendruomenei. Mums reikia sąlygų, kad kuo anksčiau, visada pasitelkiant meną, sodintume tą pačią dvasią – sanglaudos, </a:t>
            </a:r>
            <a:r>
              <a:rPr lang="lt-LT" dirty="0" err="1" smtClean="0"/>
              <a:t>įtraukumo</a:t>
            </a:r>
            <a:r>
              <a:rPr lang="lt-LT" dirty="0" smtClean="0"/>
              <a:t>, abipusės pagarbos ir supratimo. Vaikui užauginti reikia kaimo, todėl visuomenė neturėtų spręsti šio klausimo, nes mokyklos gali pačios susitvarkyti su šia </a:t>
            </a:r>
            <a:r>
              <a:rPr lang="lt-LT" dirty="0" err="1" smtClean="0"/>
              <a:t>užduotimi.Tolesnėse</a:t>
            </a:r>
            <a:r>
              <a:rPr lang="lt-LT" dirty="0" smtClean="0"/>
              <a:t> skaidrėse mes pateiksime jums keletą puikių pavyzdžių, ką bendruomenės organizacijos gali pasiūlyti meno kūrimo veiklos forma. Pristatysime menine studentų grupių įtraukimo gerąsias praktikas, kurias propaguoja įvairių tipų organizacijos iš visos partnerystės.</a:t>
            </a:r>
            <a:endParaRPr dirty="0"/>
          </a:p>
        </p:txBody>
      </p:sp>
      <p:sp>
        <p:nvSpPr>
          <p:cNvPr id="70" name="Google Shape;7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6</a:t>
            </a:fld>
            <a:endParaRPr/>
          </a:p>
        </p:txBody>
      </p:sp>
    </p:spTree>
    <p:extLst>
      <p:ext uri="{BB962C8B-B14F-4D97-AF65-F5344CB8AC3E}">
        <p14:creationId xmlns:p14="http://schemas.microsoft.com/office/powerpoint/2010/main" val="328423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USE THIS SPACE TO ADD NOTES FOR THE TRAINERS</a:t>
            </a:r>
            <a:endParaRPr/>
          </a:p>
        </p:txBody>
      </p:sp>
      <p:sp>
        <p:nvSpPr>
          <p:cNvPr id="76" name="Google Shape;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197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SzPts val="1400"/>
              <a:buNone/>
            </a:pPr>
            <a:r>
              <a:rPr lang="lt-LT" sz="1200" b="0" i="0" u="none" strike="noStrike" cap="none" dirty="0" smtClean="0">
                <a:solidFill>
                  <a:schemeClr val="dk1"/>
                </a:solidFill>
                <a:effectLst/>
                <a:latin typeface="Calibri"/>
                <a:ea typeface="Calibri"/>
                <a:cs typeface="Calibri"/>
                <a:sym typeface="Calibri"/>
              </a:rPr>
              <a:t>Lietuvoje kultūrinis ir meninis ugdymas yra integruotas į įvairias edukacines programas bei instrumentus. Šalies atstovai teigia, kad menų ugdymas yra svarbus elementas ugdant pilnavertę asmenybę. Taip apibūdinamas žmogaus kūrybingumas, komunikaciniai gebėjimai, o įgytos žinios ir išgyventos patirtys yra pritaikomos naujose gyvenimo situacijose</a:t>
            </a:r>
          </a:p>
          <a:p>
            <a:pPr marL="0" marR="0" lvl="0" indent="0" algn="just" rtl="0">
              <a:lnSpc>
                <a:spcPct val="100000"/>
              </a:lnSpc>
              <a:spcBef>
                <a:spcPts val="600"/>
              </a:spcBef>
              <a:spcAft>
                <a:spcPts val="0"/>
              </a:spcAft>
              <a:buSzPts val="1400"/>
              <a:buNone/>
            </a:pPr>
            <a:r>
              <a:rPr lang="lt-LT" sz="1200" b="0" i="0" u="none" strike="noStrike" cap="none" dirty="0" smtClean="0">
                <a:solidFill>
                  <a:schemeClr val="dk1"/>
                </a:solidFill>
                <a:effectLst/>
                <a:latin typeface="Calibri"/>
                <a:ea typeface="Calibri"/>
                <a:cs typeface="Calibri"/>
                <a:sym typeface="Calibri"/>
              </a:rPr>
              <a:t>Strategija „Lietuva 2030“ taip pat atkreipia dėmesį į neformaliojo ugdymo svarbą kultūrinio ugdymo kontekste. Tikimasi įtraukti įvairių kultūros ir edukacijos sričių profesionalus.</a:t>
            </a:r>
            <a:endParaRPr dirty="0"/>
          </a:p>
        </p:txBody>
      </p:sp>
      <p:sp>
        <p:nvSpPr>
          <p:cNvPr id="81" name="Google Shape;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693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lt-LT" sz="1200" dirty="0" smtClean="0">
                <a:latin typeface="Arial"/>
                <a:ea typeface="Arial"/>
                <a:cs typeface="Arial"/>
                <a:sym typeface="Arial"/>
              </a:rPr>
              <a:t>Praktika suteikė saugią erdvę bendram darbui tarp įvairių interesų ir statusą turinčių studentų. Tai puikus pavyzdys, kaip reikia organizuoti aplinką, kad dalyvaujantys dalyviai užmegztų ryšius ir iš visų dalyvaujančių vaikų išskirtų tai, kas geriausia – suteikiant jiems galimybę pasirinkti savo užduotis, dirbti vienam ar bendradarbiaujant su kuo nors. , nustatantis priėmimo ir draugystės taisykles</a:t>
            </a:r>
            <a:r>
              <a:rPr lang="es-ES" sz="1200" dirty="0" smtClean="0">
                <a:latin typeface="Arial"/>
                <a:ea typeface="Arial"/>
                <a:cs typeface="Arial"/>
                <a:sym typeface="Arial"/>
              </a:rPr>
              <a:t>. </a:t>
            </a:r>
            <a:endParaRPr dirty="0"/>
          </a:p>
        </p:txBody>
      </p:sp>
      <p:sp>
        <p:nvSpPr>
          <p:cNvPr id="87" name="Google Shape;8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9</a:t>
            </a:fld>
            <a:endParaRPr/>
          </a:p>
        </p:txBody>
      </p:sp>
    </p:spTree>
    <p:extLst>
      <p:ext uri="{BB962C8B-B14F-4D97-AF65-F5344CB8AC3E}">
        <p14:creationId xmlns:p14="http://schemas.microsoft.com/office/powerpoint/2010/main" val="192005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5"/>
        <p:cNvGrpSpPr/>
        <p:nvPr/>
      </p:nvGrpSpPr>
      <p:grpSpPr>
        <a:xfrm>
          <a:off x="0" y="0"/>
          <a:ext cx="0" cy="0"/>
          <a:chOff x="0" y="0"/>
          <a:chExt cx="0" cy="0"/>
        </a:xfrm>
      </p:grpSpPr>
      <p:sp>
        <p:nvSpPr>
          <p:cNvPr id="26" name="Google Shape;26;p29"/>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9"/>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29"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9" name="Google Shape;29;p29"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p26" descr="Un grupo de personas en un salón de clases&#10;&#10;Descripción generada automáticamente con confianza media"/>
          <p:cNvPicPr preferRelativeResize="0"/>
          <p:nvPr/>
        </p:nvPicPr>
        <p:blipFill rotWithShape="1">
          <a:blip r:embed="rId4">
            <a:alphaModFix amt="25000"/>
          </a:blip>
          <a:srcRect t="17177" r="2024"/>
          <a:stretch/>
        </p:blipFill>
        <p:spPr>
          <a:xfrm>
            <a:off x="1" y="0"/>
            <a:ext cx="12192000" cy="6858000"/>
          </a:xfrm>
          <a:prstGeom prst="rect">
            <a:avLst/>
          </a:prstGeom>
          <a:noFill/>
          <a:ln>
            <a:noFill/>
          </a:ln>
        </p:spPr>
      </p:pic>
      <p:pic>
        <p:nvPicPr>
          <p:cNvPr id="20" name="Google Shape;20;p26" descr="Imagen que contiene botella, firmar, azul, naranja&#10;&#10;Descripción generada automáticamente"/>
          <p:cNvPicPr preferRelativeResize="0"/>
          <p:nvPr/>
        </p:nvPicPr>
        <p:blipFill rotWithShape="1">
          <a:blip r:embed="rId5">
            <a:alphaModFix/>
          </a:blip>
          <a:srcRect/>
          <a:stretch/>
        </p:blipFill>
        <p:spPr>
          <a:xfrm>
            <a:off x="8116846" y="423168"/>
            <a:ext cx="3728085" cy="851926"/>
          </a:xfrm>
          <a:prstGeom prst="rect">
            <a:avLst/>
          </a:prstGeom>
          <a:noFill/>
          <a:ln>
            <a:noFill/>
          </a:ln>
        </p:spPr>
      </p:pic>
      <p:pic>
        <p:nvPicPr>
          <p:cNvPr id="21" name="Google Shape;21;p26" descr="Imagen que contiene Logotipo&#10;&#10;Descripción generada automáticamente"/>
          <p:cNvPicPr preferRelativeResize="0"/>
          <p:nvPr/>
        </p:nvPicPr>
        <p:blipFill rotWithShape="1">
          <a:blip r:embed="rId6">
            <a:alphaModFix/>
          </a:blip>
          <a:srcRect/>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vihrovenia.bg/en/suggestopedia/what-is-suggestopedia-8"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lvl="0" algn="ctr">
              <a:buSzPts val="2800"/>
            </a:pPr>
            <a:r>
              <a:rPr lang="lt-LT" sz="2800" b="1" dirty="0">
                <a:solidFill>
                  <a:srgbClr val="EA9139"/>
                </a:solidFill>
                <a:latin typeface="Helvetica Neue"/>
                <a:ea typeface="Helvetica Neue"/>
                <a:cs typeface="Helvetica Neue"/>
                <a:sym typeface="Helvetica Neue"/>
              </a:rPr>
              <a:t>Įtraukusis kūrybingumas ugdant meninius gebėjimus</a:t>
            </a:r>
          </a:p>
        </p:txBody>
      </p:sp>
      <p:sp>
        <p:nvSpPr>
          <p:cNvPr id="35" name="Google Shape;35;p1"/>
          <p:cNvSpPr/>
          <p:nvPr/>
        </p:nvSpPr>
        <p:spPr>
          <a:xfrm>
            <a:off x="3822000" y="4002329"/>
            <a:ext cx="4548000" cy="76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Helvetica Neue"/>
              <a:buNone/>
            </a:pPr>
            <a:r>
              <a:rPr lang="es-ES" sz="2000" b="1" dirty="0" smtClean="0">
                <a:solidFill>
                  <a:schemeClr val="dk1"/>
                </a:solidFill>
                <a:latin typeface="Helvetica Neue"/>
                <a:ea typeface="Helvetica Neue"/>
                <a:cs typeface="Helvetica Neue"/>
                <a:sym typeface="Helvetica Neue"/>
              </a:rPr>
              <a:t>3</a:t>
            </a:r>
            <a:r>
              <a:rPr lang="lt-LT" sz="2000" b="1" dirty="0" smtClean="0">
                <a:solidFill>
                  <a:schemeClr val="dk1"/>
                </a:solidFill>
                <a:latin typeface="Helvetica Neue"/>
                <a:ea typeface="Helvetica Neue"/>
                <a:cs typeface="Helvetica Neue"/>
                <a:sym typeface="Helvetica Neue"/>
              </a:rPr>
              <a:t> dalis</a:t>
            </a:r>
            <a:endParaRPr sz="2000" b="1" dirty="0">
              <a:solidFill>
                <a:schemeClr val="dk1"/>
              </a:solidFill>
              <a:latin typeface="Helvetica Neue"/>
              <a:ea typeface="Helvetica Neue"/>
              <a:cs typeface="Helvetica Neue"/>
              <a:sym typeface="Helvetica Neue"/>
            </a:endParaRPr>
          </a:p>
          <a:p>
            <a:pPr marL="0" marR="0" lvl="0" indent="0" algn="ctr" rtl="0">
              <a:lnSpc>
                <a:spcPct val="90000"/>
              </a:lnSpc>
              <a:spcBef>
                <a:spcPts val="0"/>
              </a:spcBef>
              <a:spcAft>
                <a:spcPts val="0"/>
              </a:spcAft>
              <a:buClr>
                <a:schemeClr val="dk1"/>
              </a:buClr>
              <a:buSzPts val="2000"/>
              <a:buFont typeface="Helvetica Neue"/>
              <a:buNone/>
            </a:pPr>
            <a:r>
              <a:rPr lang="lt-LT" sz="2000" b="1" dirty="0" smtClean="0">
                <a:solidFill>
                  <a:schemeClr val="dk1"/>
                </a:solidFill>
                <a:latin typeface="Helvetica Neue"/>
                <a:ea typeface="Helvetica Neue"/>
                <a:cs typeface="Helvetica Neue"/>
                <a:sym typeface="Helvetica Neue"/>
              </a:rPr>
              <a:t>Bendruomenės įtraukimas</a:t>
            </a:r>
            <a:endParaRPr sz="2000" b="1" i="0" u="none" strike="noStrike" cap="none" dirty="0">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lvl="0">
              <a:buClr>
                <a:schemeClr val="dk1"/>
              </a:buClr>
              <a:buSzPts val="1100"/>
            </a:pPr>
            <a:r>
              <a:rPr lang="lt-LT" sz="1100" dirty="0">
                <a:solidFill>
                  <a:schemeClr val="dk1"/>
                </a:solidFill>
              </a:rPr>
              <a:t>Šis projektas finansuotas Europos Sąjungos Komisijos.</a:t>
            </a:r>
          </a:p>
          <a:p>
            <a:pPr lvl="0">
              <a:buClr>
                <a:schemeClr val="dk1"/>
              </a:buClr>
              <a:buSzPts val="1100"/>
            </a:pPr>
            <a:r>
              <a:rPr lang="lt-LT" sz="1100" dirty="0">
                <a:solidFill>
                  <a:schemeClr val="dk1"/>
                </a:solidFill>
              </a:rPr>
              <a:t>Ši medžiaga atspindi tik autoriaus požiūrį, todėl Komisija negali būti laikomas atsakinga už bet kokį joje pateiktos informacijos naudojimą.</a:t>
            </a: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9"/>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lvl="0" algn="just">
              <a:spcBef>
                <a:spcPts val="600"/>
              </a:spcBef>
              <a:buSzPts val="1800"/>
            </a:pPr>
            <a:r>
              <a:rPr lang="lt-LT" sz="2200" b="1" dirty="0"/>
              <a:t>Veiklos tikslai</a:t>
            </a:r>
            <a:r>
              <a:rPr lang="es-ES" sz="2200" i="0" u="none" strike="noStrike" cap="none" dirty="0" smtClean="0">
                <a:solidFill>
                  <a:srgbClr val="000000"/>
                </a:solidFill>
              </a:rPr>
              <a:t>:</a:t>
            </a:r>
            <a:endParaRPr sz="2200" i="0" u="none" strike="noStrike" cap="none" dirty="0">
              <a:solidFill>
                <a:srgbClr val="000000"/>
              </a:solidFill>
            </a:endParaRPr>
          </a:p>
          <a:p>
            <a:pPr marL="342900" lvl="0" indent="-342900">
              <a:buFont typeface="+mj-lt"/>
              <a:buAutoNum type="arabicPeriod"/>
            </a:pPr>
            <a:r>
              <a:rPr lang="lt-LT" sz="2200" dirty="0"/>
              <a:t>Padėti mažiau galimybių turintiems žmonėms įsitraukti į meninę veiklą bei bendradarbiauti su kitais mokiniais vystant emocinį pažinimą, saviraišką, savivoką, savikontrolę, pagarbą ir pasitikėjimą savimi.</a:t>
            </a:r>
          </a:p>
          <a:p>
            <a:pPr marL="342900" lvl="0" indent="-342900">
              <a:buFont typeface="+mj-lt"/>
              <a:buAutoNum type="arabicPeriod"/>
            </a:pPr>
            <a:r>
              <a:rPr lang="lt-LT" sz="2200" dirty="0"/>
              <a:t>Skatinti tarpasmeninius santykius, toleranciją, grupės narių tarpusavio </a:t>
            </a:r>
            <a:r>
              <a:rPr lang="lt-LT" sz="2200" dirty="0" err="1"/>
              <a:t>empatiją</a:t>
            </a:r>
            <a:r>
              <a:rPr lang="lt-LT" sz="2200" dirty="0"/>
              <a:t>; padėti susiformuoti teigiamą požiūrį į aplinką ir partnerį, su kuriuo bendraujama; gebėti kontroliuoti savo elgesį.</a:t>
            </a:r>
          </a:p>
          <a:p>
            <a:pPr marL="342900" lvl="0" indent="-342900">
              <a:buFont typeface="+mj-lt"/>
              <a:buAutoNum type="arabicPeriod"/>
            </a:pPr>
            <a:r>
              <a:rPr lang="lt-LT" sz="2200" dirty="0"/>
              <a:t>Vystyti grupės bendradarbiavimo įgūdžius ir toleranciją, skatinti atsakomybę už grupę bei dalyvavimą mokyklos bendruomenės gyvenime.</a:t>
            </a:r>
          </a:p>
          <a:p>
            <a:pPr marL="342900" indent="-342900">
              <a:buFont typeface="+mj-lt"/>
              <a:buAutoNum type="arabicPeriod"/>
            </a:pPr>
            <a:r>
              <a:rPr lang="lt-LT" sz="2200" dirty="0"/>
              <a:t>Skatinti mokinių kūrybingumą ir motyvaciją aktyviai ir kūrybingai įgyvendinti savo menines idėjas.</a:t>
            </a:r>
            <a:endParaRPr sz="2200" i="0" u="none" strike="noStrike" cap="none" dirty="0">
              <a:solidFill>
                <a:srgbClr val="000000"/>
              </a:solidFill>
            </a:endParaRPr>
          </a:p>
        </p:txBody>
      </p:sp>
      <p:sp>
        <p:nvSpPr>
          <p:cNvPr id="97" name="Google Shape;97;p9"/>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lt-LT" sz="2400" b="1" dirty="0">
                <a:solidFill>
                  <a:srgbClr val="00B0F0"/>
                </a:solidFill>
              </a:rPr>
              <a:t>Pažeidžiamų vaikų socialinė </a:t>
            </a:r>
            <a:r>
              <a:rPr lang="lt-LT" sz="2400" b="1" dirty="0" err="1">
                <a:solidFill>
                  <a:srgbClr val="00B0F0"/>
                </a:solidFill>
              </a:rPr>
              <a:t>įtrauktis</a:t>
            </a:r>
            <a:r>
              <a:rPr lang="lt-LT" sz="2400" b="1" dirty="0">
                <a:solidFill>
                  <a:srgbClr val="00B0F0"/>
                </a:solidFill>
              </a:rPr>
              <a:t> per meną Lietuvos ir Baltarusijos pasienio regionuose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0"/>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r>
              <a:rPr lang="lt-LT" sz="2200" dirty="0"/>
              <a:t>Ši veikla yra organizuojama kaip kūrybingumas – estetinis ritualas. Taip yra palaikoma fiksuota struktūra – pradžia ir pabaiga, kuriomis yra įrėminama kiekviena veikla (ir tuo pačiu patenkinamas dalyvių saugumo jausmas), o vidurinėje veiklos dalyje turinys keičiasi, nors ir išlieka pastovi ir nuspėjama struktūra (tik svarbu patenkinti mokinių poreikį atrasti kažką naujo). Greta pasisveikinimo ir atsisveikinimo, dar viena svarbi šios veiklos dalis yra refleksija ir/arba įsivertinimas. Vaikai apsvarsto du lygius: 1. Savo emocinę būseną (kaip jie jaučiasi); 2. Kaip jiems sekėsi dalyvauti ir įvykdyti užduotis (taigi, ką jie išmoko</a:t>
            </a:r>
            <a:r>
              <a:rPr lang="lt-LT" sz="2200" dirty="0" smtClean="0"/>
              <a:t>)</a:t>
            </a:r>
            <a:r>
              <a:rPr lang="es-ES" sz="2200" i="0" u="none" strike="noStrike" cap="none" dirty="0" smtClean="0">
                <a:solidFill>
                  <a:srgbClr val="000000"/>
                </a:solidFill>
              </a:rPr>
              <a:t>.</a:t>
            </a:r>
            <a:endParaRPr sz="1800" i="0" u="none" strike="noStrike" cap="none" dirty="0">
              <a:solidFill>
                <a:srgbClr val="000000"/>
              </a:solidFill>
            </a:endParaRPr>
          </a:p>
          <a:p>
            <a:pPr lvl="0" algn="just">
              <a:spcBef>
                <a:spcPts val="1200"/>
              </a:spcBef>
              <a:buSzPts val="1800"/>
            </a:pPr>
            <a:r>
              <a:rPr lang="lt-LT" sz="2200" dirty="0"/>
              <a:t>Užsiėmimas paremtas muzikos ir meno terapijos principais, apima įvairias išraiškos ir įsitraukimo priemones (</a:t>
            </a:r>
            <a:r>
              <a:rPr lang="lt-LT" sz="2200" dirty="0" smtClean="0"/>
              <a:t>UDM).</a:t>
            </a:r>
          </a:p>
          <a:p>
            <a:pPr lvl="0" algn="just">
              <a:spcBef>
                <a:spcPts val="1200"/>
              </a:spcBef>
              <a:buSzPts val="1800"/>
            </a:pPr>
            <a:r>
              <a:rPr lang="lt-LT" sz="2200" dirty="0" smtClean="0"/>
              <a:t>Daugiau </a:t>
            </a:r>
            <a:r>
              <a:rPr lang="lt-LT" sz="2200" dirty="0"/>
              <a:t>informacijos rasite </a:t>
            </a:r>
            <a:r>
              <a:rPr lang="lt-LT" sz="2200" i="1" dirty="0"/>
              <a:t>metodinės medžiagos </a:t>
            </a:r>
            <a:r>
              <a:rPr lang="lt-LT" sz="2200" dirty="0"/>
              <a:t>5 skyriuje.</a:t>
            </a:r>
            <a:endParaRPr sz="1800" b="0" i="0" u="none" strike="noStrike" cap="none" dirty="0">
              <a:solidFill>
                <a:srgbClr val="000000"/>
              </a:solidFill>
              <a:latin typeface="Arial"/>
              <a:ea typeface="Arial"/>
              <a:cs typeface="Arial"/>
              <a:sym typeface="Arial"/>
            </a:endParaRPr>
          </a:p>
        </p:txBody>
      </p:sp>
      <p:sp>
        <p:nvSpPr>
          <p:cNvPr id="104" name="Google Shape;104;p10"/>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algn="r">
              <a:lnSpc>
                <a:spcPct val="90000"/>
              </a:lnSpc>
              <a:buClr>
                <a:schemeClr val="dk1"/>
              </a:buClr>
              <a:buSzPts val="4800"/>
            </a:pPr>
            <a:r>
              <a:rPr lang="lt-LT" sz="2400" b="1" dirty="0">
                <a:solidFill>
                  <a:srgbClr val="00B0F0"/>
                </a:solidFill>
              </a:rPr>
              <a:t>Pažeidžiamų vaikų socialinė </a:t>
            </a:r>
            <a:r>
              <a:rPr lang="lt-LT" sz="2400" b="1" dirty="0" err="1">
                <a:solidFill>
                  <a:srgbClr val="00B0F0"/>
                </a:solidFill>
              </a:rPr>
              <a:t>įtrauktis</a:t>
            </a:r>
            <a:r>
              <a:rPr lang="lt-LT" sz="2400" b="1" dirty="0">
                <a:solidFill>
                  <a:srgbClr val="00B0F0"/>
                </a:solidFill>
              </a:rPr>
              <a:t> per meną Lietuvos ir Baltarusijos pasienio regionuose</a:t>
            </a:r>
            <a:endParaRPr lang="lt-LT" sz="2400" b="1" dirty="0">
              <a:solidFill>
                <a:srgbClr val="00B0F0"/>
              </a:solidFill>
              <a:latin typeface="Helvetica Neue"/>
              <a:ea typeface="Helvetica Neue"/>
              <a:cs typeface="Helvetica Neue"/>
              <a:sym typeface="Helvetica Neue"/>
            </a:endParaRPr>
          </a:p>
          <a:p>
            <a:pPr marL="0" marR="0" lvl="0" indent="0" algn="r" rtl="0">
              <a:lnSpc>
                <a:spcPct val="90000"/>
              </a:lnSpc>
              <a:spcBef>
                <a:spcPts val="0"/>
              </a:spcBef>
              <a:spcAft>
                <a:spcPts val="0"/>
              </a:spcAft>
              <a:buClr>
                <a:schemeClr val="dk1"/>
              </a:buClr>
              <a:buSzPts val="4800"/>
              <a:buFont typeface="Arial"/>
              <a:buNone/>
            </a:pPr>
            <a:endParaRPr sz="2400" b="1" i="0" u="none" strike="noStrike" cap="none" dirty="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1"/>
          <p:cNvSpPr txBox="1"/>
          <p:nvPr/>
        </p:nvSpPr>
        <p:spPr>
          <a:xfrm>
            <a:off x="761999" y="1917487"/>
            <a:ext cx="10743236" cy="3823556"/>
          </a:xfrm>
          <a:prstGeom prst="rect">
            <a:avLst/>
          </a:prstGeom>
          <a:noFill/>
          <a:ln>
            <a:noFill/>
          </a:ln>
        </p:spPr>
        <p:txBody>
          <a:bodyPr spcFirstLastPara="1" wrap="square" lIns="91425" tIns="45700" rIns="91425" bIns="45700" anchor="t" anchorCtr="0">
            <a:noAutofit/>
          </a:bodyPr>
          <a:lstStyle/>
          <a:p>
            <a:pPr lvl="0" algn="just">
              <a:spcBef>
                <a:spcPts val="600"/>
              </a:spcBef>
              <a:buSzPts val="2400"/>
            </a:pPr>
            <a:r>
              <a:rPr lang="lt-LT" sz="2400" b="1" dirty="0"/>
              <a:t>Veiklos </a:t>
            </a:r>
            <a:r>
              <a:rPr lang="lt-LT" sz="2400" b="1" dirty="0" smtClean="0"/>
              <a:t>organizatorius ir įgyvendintojas </a:t>
            </a:r>
            <a:r>
              <a:rPr lang="lt-LT" sz="2400" dirty="0" smtClean="0"/>
              <a:t>buvo asmuo</a:t>
            </a:r>
            <a:r>
              <a:rPr lang="es-ES" sz="2400" i="0" u="none" strike="noStrike" cap="none" dirty="0" smtClean="0">
                <a:solidFill>
                  <a:srgbClr val="000000"/>
                </a:solidFill>
              </a:rPr>
              <a:t> </a:t>
            </a:r>
            <a:r>
              <a:rPr lang="lt-LT" sz="2400" i="0" u="none" strike="noStrike" cap="none" dirty="0" smtClean="0">
                <a:solidFill>
                  <a:srgbClr val="000000"/>
                </a:solidFill>
              </a:rPr>
              <a:t>- </a:t>
            </a:r>
            <a:r>
              <a:rPr lang="es-ES" sz="2400" i="0" u="none" strike="noStrike" cap="none" dirty="0" smtClean="0">
                <a:solidFill>
                  <a:srgbClr val="000000"/>
                </a:solidFill>
              </a:rPr>
              <a:t>Ignas </a:t>
            </a:r>
            <a:r>
              <a:rPr lang="es-ES" sz="2400" i="0" u="none" strike="noStrike" cap="none" dirty="0" smtClean="0">
                <a:solidFill>
                  <a:srgbClr val="000000"/>
                </a:solidFill>
              </a:rPr>
              <a:t>Stani</a:t>
            </a:r>
            <a:r>
              <a:rPr lang="lt-LT" sz="2400" i="0" u="none" strike="noStrike" cap="none" dirty="0" smtClean="0">
                <a:solidFill>
                  <a:srgbClr val="000000"/>
                </a:solidFill>
              </a:rPr>
              <a:t>s</a:t>
            </a:r>
            <a:r>
              <a:rPr lang="es-ES" sz="2400" i="0" u="none" strike="noStrike" cap="none" dirty="0" smtClean="0">
                <a:solidFill>
                  <a:srgbClr val="000000"/>
                </a:solidFill>
              </a:rPr>
              <a:t>lavi</a:t>
            </a:r>
            <a:r>
              <a:rPr lang="lt-LT" sz="2400"/>
              <a:t>č</a:t>
            </a:r>
            <a:r>
              <a:rPr lang="es-ES" sz="2400" i="0" u="none" strike="noStrike" cap="none" smtClean="0">
                <a:solidFill>
                  <a:srgbClr val="000000"/>
                </a:solidFill>
              </a:rPr>
              <a:t>ius</a:t>
            </a:r>
            <a:r>
              <a:rPr lang="es-ES" sz="2400" i="0" u="none" strike="noStrike" cap="none" dirty="0" smtClean="0">
                <a:solidFill>
                  <a:srgbClr val="000000"/>
                </a:solidFill>
              </a:rPr>
              <a:t>, </a:t>
            </a:r>
            <a:r>
              <a:rPr lang="lt-LT" sz="2400" i="0" u="none" strike="noStrike" cap="none" dirty="0" smtClean="0">
                <a:solidFill>
                  <a:srgbClr val="000000"/>
                </a:solidFill>
              </a:rPr>
              <a:t>besidomintis </a:t>
            </a:r>
            <a:r>
              <a:rPr lang="es-ES" sz="2400" dirty="0" smtClean="0"/>
              <a:t>kūrybiniu </a:t>
            </a:r>
            <a:r>
              <a:rPr lang="es-ES" sz="2400" dirty="0"/>
              <a:t>ir mokymosi procesu naudojant QR kodus.</a:t>
            </a:r>
            <a:endParaRPr sz="2400" i="0" u="none" strike="noStrike" cap="none" dirty="0">
              <a:solidFill>
                <a:srgbClr val="000000"/>
              </a:solidFill>
            </a:endParaRPr>
          </a:p>
          <a:p>
            <a:pPr lvl="0" algn="just">
              <a:spcBef>
                <a:spcPts val="1200"/>
              </a:spcBef>
              <a:buSzPts val="2400"/>
            </a:pPr>
            <a:r>
              <a:rPr lang="lt-LT" sz="2400" b="1" dirty="0"/>
              <a:t>Tikslas </a:t>
            </a:r>
            <a:r>
              <a:rPr lang="lt-LT" sz="2400" dirty="0"/>
              <a:t>yra įtraukti kiekvieną klasėje esantį mokinį, kad jis dalyvautų asmeniškai arba grupėje, prisidėtų prie komandinio darbo. Mokymosi procese naudojamasi mokinių smalsumu. Neįprastu būdu panaudojami paprasti ir kiekvienam mokiniui lengvai prieinami įrankiai. </a:t>
            </a:r>
            <a:endParaRPr lang="lt-LT" sz="2400" dirty="0" smtClean="0"/>
          </a:p>
          <a:p>
            <a:pPr lvl="0" algn="just">
              <a:spcBef>
                <a:spcPts val="1200"/>
              </a:spcBef>
              <a:buSzPts val="2400"/>
            </a:pPr>
            <a:r>
              <a:rPr lang="lt-LT" sz="2400" dirty="0"/>
              <a:t>Kokia problema </a:t>
            </a:r>
            <a:r>
              <a:rPr lang="lt-LT" sz="2400" dirty="0" smtClean="0"/>
              <a:t>sprendžiama</a:t>
            </a:r>
            <a:r>
              <a:rPr lang="es-ES" sz="2400" i="0" u="none" strike="noStrike" cap="none" dirty="0" smtClean="0">
                <a:solidFill>
                  <a:srgbClr val="000000"/>
                </a:solidFill>
              </a:rPr>
              <a:t>: </a:t>
            </a:r>
            <a:r>
              <a:rPr lang="es-ES" sz="2400" b="1" dirty="0"/>
              <a:t>Elgesio iššūkis</a:t>
            </a:r>
            <a:endParaRPr sz="1400" i="0" u="none" strike="noStrike" cap="none" dirty="0">
              <a:solidFill>
                <a:srgbClr val="000000"/>
              </a:solidFill>
            </a:endParaRPr>
          </a:p>
        </p:txBody>
      </p:sp>
      <p:sp>
        <p:nvSpPr>
          <p:cNvPr id="111" name="Google Shape;111;p11"/>
          <p:cNvSpPr txBox="1"/>
          <p:nvPr/>
        </p:nvSpPr>
        <p:spPr>
          <a:xfrm>
            <a:off x="2818435" y="522218"/>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pt-BR" sz="2400" b="1" dirty="0">
                <a:solidFill>
                  <a:srgbClr val="00B0F0"/>
                </a:solidFill>
              </a:rPr>
              <a:t>QR kodų taikymas mokymosi procese</a:t>
            </a:r>
            <a:endParaRPr sz="1400" i="0" u="none" strike="noStrike" cap="none" dirty="0">
              <a:solidFill>
                <a:srgbClr val="00B0F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2"/>
          <p:cNvSpPr txBox="1"/>
          <p:nvPr/>
        </p:nvSpPr>
        <p:spPr>
          <a:xfrm>
            <a:off x="980661" y="1539433"/>
            <a:ext cx="10524574" cy="990954"/>
          </a:xfrm>
          <a:prstGeom prst="rect">
            <a:avLst/>
          </a:prstGeom>
          <a:noFill/>
          <a:ln>
            <a:noFill/>
          </a:ln>
        </p:spPr>
        <p:txBody>
          <a:bodyPr spcFirstLastPara="1" wrap="square" lIns="91425" tIns="45700" rIns="91425" bIns="45700" anchor="t" anchorCtr="0">
            <a:noAutofit/>
          </a:bodyPr>
          <a:lstStyle/>
          <a:p>
            <a:pPr lvl="0">
              <a:lnSpc>
                <a:spcPct val="107000"/>
              </a:lnSpc>
              <a:buSzPts val="1800"/>
            </a:pPr>
            <a:r>
              <a:rPr lang="lt-LT" sz="2000" b="1" dirty="0" smtClean="0"/>
              <a:t>Žingsniai</a:t>
            </a:r>
          </a:p>
          <a:p>
            <a:pPr lvl="0">
              <a:lnSpc>
                <a:spcPct val="107000"/>
              </a:lnSpc>
              <a:buSzPts val="1800"/>
            </a:pPr>
            <a:endParaRPr lang="lt-LT" sz="2000" b="1" i="0" u="none" strike="noStrike" cap="none" dirty="0">
              <a:solidFill>
                <a:srgbClr val="000000"/>
              </a:solidFill>
            </a:endParaRPr>
          </a:p>
          <a:p>
            <a:pPr lvl="0">
              <a:lnSpc>
                <a:spcPct val="107000"/>
              </a:lnSpc>
              <a:buSzPts val="1800"/>
            </a:pPr>
            <a:r>
              <a:rPr lang="lt-LT" sz="1900" dirty="0"/>
              <a:t>1. Visų pirma tą informaciją kuri bus užkoduota reikia išreikšti trumpais sakiniais ir užrašyti. QR kodams taip pat galima naudoti nuotraukas, nuorodas ir netgi garsus.</a:t>
            </a:r>
          </a:p>
          <a:p>
            <a:pPr lvl="0">
              <a:lnSpc>
                <a:spcPct val="107000"/>
              </a:lnSpc>
              <a:buSzPts val="1800"/>
            </a:pPr>
            <a:r>
              <a:rPr lang="lt-LT" sz="1900" dirty="0"/>
              <a:t>2. Naudodami internetinį įrankį (QR kodų konverterį) informaciją galime nesunkiai perversti į QR kodus. Taip pat galima įkelti į atitinkamą svetainę ir toje svetainėje tiesiogiai generuoti kodus.</a:t>
            </a:r>
          </a:p>
          <a:p>
            <a:pPr lvl="0">
              <a:lnSpc>
                <a:spcPct val="107000"/>
              </a:lnSpc>
              <a:buSzPts val="1800"/>
            </a:pPr>
            <a:r>
              <a:rPr lang="lt-LT" sz="1900" dirty="0"/>
              <a:t>3. Kodus tuomet galima atsisiųsti ir atspausdinti ant popieriaus lapo. Svarbu naudoti tamsų spausdintuvo rašalą, kad įrenginio fotoaparatas galėtų lengvai nuskaityti kodą. </a:t>
            </a:r>
          </a:p>
          <a:p>
            <a:pPr lvl="0">
              <a:lnSpc>
                <a:spcPct val="107000"/>
              </a:lnSpc>
              <a:buSzPts val="1800"/>
            </a:pPr>
            <a:r>
              <a:rPr lang="lt-LT" sz="1900" dirty="0"/>
              <a:t>4. QR kodus galima iškirpti ir išslapstyti aplinkoje, kurią pasirenka ugdytojas. Svarbu turėti omenyje, kad naudinga tokią veiklą organizuoti aplinkoje, kuri padėtų geriau suvokti dėstomojo dalyko medžiagą.</a:t>
            </a:r>
          </a:p>
          <a:p>
            <a:pPr lvl="0">
              <a:lnSpc>
                <a:spcPct val="107000"/>
              </a:lnSpc>
              <a:buSzPts val="1800"/>
            </a:pPr>
            <a:r>
              <a:rPr lang="lt-LT" sz="1900" dirty="0"/>
              <a:t>5. Mokiniams reikės QR kodų nuskaitymo aplikacijos išmaniajame įrenginyje, kad jie galėtų nuskaityti kodus. Rekomenduojama mokiniams pateikti užduočių sąrašą, kuriame jie galėtų pasižymėti, ką jau pavyko surasti.</a:t>
            </a:r>
          </a:p>
          <a:p>
            <a:pPr marL="290195" marR="0" lvl="0" indent="0" algn="just" rtl="0">
              <a:lnSpc>
                <a:spcPct val="100000"/>
              </a:lnSpc>
              <a:spcBef>
                <a:spcPts val="600"/>
              </a:spcBef>
              <a:spcAft>
                <a:spcPts val="0"/>
              </a:spcAft>
              <a:buClr>
                <a:srgbClr val="000000"/>
              </a:buClr>
              <a:buSzPts val="1800"/>
              <a:buFont typeface="Arial"/>
              <a:buNone/>
            </a:pPr>
            <a:endParaRPr sz="1900" i="0" u="none" strike="noStrike" cap="none" dirty="0">
              <a:solidFill>
                <a:srgbClr val="000000"/>
              </a:solidFill>
            </a:endParaRPr>
          </a:p>
        </p:txBody>
      </p:sp>
      <p:sp>
        <p:nvSpPr>
          <p:cNvPr id="118" name="Google Shape;118;p12"/>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pt-BR" sz="2400" b="1" dirty="0">
                <a:solidFill>
                  <a:srgbClr val="00B0F0"/>
                </a:solidFill>
              </a:rPr>
              <a:t>QR kodų taikymas mokymosi procese</a:t>
            </a:r>
            <a:endParaRPr lang="pt-BR"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3"/>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lvl="0" algn="just">
              <a:spcBef>
                <a:spcPts val="600"/>
              </a:spcBef>
              <a:buSzPts val="1800"/>
            </a:pPr>
            <a:r>
              <a:rPr lang="es-ES" sz="2200" dirty="0"/>
              <a:t>Šis metodas labiausiai pasiteisina, kuomet </a:t>
            </a:r>
            <a:r>
              <a:rPr lang="es-ES" sz="2200" b="1" dirty="0"/>
              <a:t>mokiniai dirba komandose</a:t>
            </a:r>
            <a:r>
              <a:rPr lang="es-ES" sz="2200" dirty="0"/>
              <a:t>, kadangi komandos nariams yra lengva tarpusavyje pasidalinti atsakomybę, o į veiklos procesą įsitraukia visi mokiniai</a:t>
            </a:r>
            <a:r>
              <a:rPr lang="es-ES" sz="2200" dirty="0" smtClean="0"/>
              <a:t>.</a:t>
            </a:r>
            <a:endParaRPr lang="lt-LT" sz="2200" dirty="0" smtClean="0"/>
          </a:p>
          <a:p>
            <a:pPr lvl="0" algn="just">
              <a:spcBef>
                <a:spcPts val="600"/>
              </a:spcBef>
              <a:buSzPts val="1800"/>
            </a:pPr>
            <a:r>
              <a:rPr lang="lt-LT" sz="2200" dirty="0"/>
              <a:t>Šis metodas yra gana paprastas, bet įdomus daugeliui dalyvių</a:t>
            </a:r>
            <a:r>
              <a:rPr lang="lt-LT" sz="2200" dirty="0" smtClean="0"/>
              <a:t>.</a:t>
            </a:r>
          </a:p>
          <a:p>
            <a:pPr lvl="0" algn="just">
              <a:spcBef>
                <a:spcPts val="600"/>
              </a:spcBef>
              <a:buSzPts val="1800"/>
            </a:pPr>
            <a:r>
              <a:rPr lang="lt-LT" sz="2200" dirty="0" smtClean="0"/>
              <a:t>Visi </a:t>
            </a:r>
            <a:r>
              <a:rPr lang="lt-LT" sz="2200" dirty="0"/>
              <a:t>įsitraukia ir per tą patį procesą įgyja labai panašių žinių, per pamoką daug kartų jaučiasi įtraukti ir apdovanoti</a:t>
            </a:r>
            <a:r>
              <a:rPr lang="lt-LT" sz="2200" dirty="0" smtClean="0"/>
              <a:t>.</a:t>
            </a:r>
          </a:p>
          <a:p>
            <a:pPr lvl="0" algn="just">
              <a:spcBef>
                <a:spcPts val="600"/>
              </a:spcBef>
              <a:buSzPts val="1800"/>
            </a:pPr>
            <a:endParaRPr lang="lt-LT" sz="2200" dirty="0" smtClean="0"/>
          </a:p>
          <a:p>
            <a:pPr lvl="0" algn="just">
              <a:spcBef>
                <a:spcPts val="600"/>
              </a:spcBef>
              <a:buSzPts val="1800"/>
            </a:pPr>
            <a:r>
              <a:rPr lang="lt-LT" sz="2200" b="1" dirty="0" smtClean="0"/>
              <a:t>Šio </a:t>
            </a:r>
            <a:r>
              <a:rPr lang="lt-LT" sz="2200" b="1" dirty="0"/>
              <a:t>metodo universalumas gali būti naudojamas beveik bet kurioje temoje</a:t>
            </a:r>
            <a:r>
              <a:rPr lang="lt-LT" sz="2200" b="1" dirty="0" smtClean="0"/>
              <a:t>.</a:t>
            </a:r>
          </a:p>
          <a:p>
            <a:pPr lvl="0" algn="just">
              <a:spcBef>
                <a:spcPts val="600"/>
              </a:spcBef>
              <a:buSzPts val="1800"/>
            </a:pPr>
            <a:endParaRPr lang="lt-LT" sz="2200" dirty="0"/>
          </a:p>
          <a:p>
            <a:pPr lvl="0" algn="just">
              <a:spcBef>
                <a:spcPts val="600"/>
              </a:spcBef>
              <a:buSzPts val="1800"/>
            </a:pPr>
            <a:r>
              <a:rPr lang="lt-LT" sz="2200" dirty="0" smtClean="0"/>
              <a:t>Daugiau </a:t>
            </a:r>
            <a:r>
              <a:rPr lang="lt-LT" sz="2200" dirty="0"/>
              <a:t>informacijos rasite metodinės medžiagos 5 skyriuje.</a:t>
            </a:r>
            <a:endParaRPr sz="2200" b="0" i="0" u="none" strike="noStrike" cap="none" dirty="0">
              <a:solidFill>
                <a:srgbClr val="000000"/>
              </a:solidFill>
              <a:sym typeface="Arial"/>
            </a:endParaRPr>
          </a:p>
        </p:txBody>
      </p:sp>
      <p:sp>
        <p:nvSpPr>
          <p:cNvPr id="125" name="Google Shape;125;p13"/>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pt-BR" sz="2400" b="1" dirty="0">
                <a:solidFill>
                  <a:srgbClr val="00B0F0"/>
                </a:solidFill>
              </a:rPr>
              <a:t>QR kodų taikymas mokymosi procese</a:t>
            </a:r>
            <a:endParaRPr lang="pt-BR" dirty="0">
              <a:solidFill>
                <a:srgbClr val="00B0F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lt-LT" sz="4400" dirty="0" smtClean="0">
                <a:latin typeface="Arial"/>
                <a:ea typeface="Arial"/>
                <a:cs typeface="Arial"/>
                <a:sym typeface="Arial"/>
              </a:rPr>
              <a:t>Patarimas</a:t>
            </a:r>
            <a:endParaRPr sz="4400" dirty="0">
              <a:latin typeface="Arial"/>
              <a:ea typeface="Arial"/>
              <a:cs typeface="Arial"/>
              <a:sym typeface="Arial"/>
            </a:endParaRPr>
          </a:p>
        </p:txBody>
      </p:sp>
      <p:sp>
        <p:nvSpPr>
          <p:cNvPr id="132" name="Google Shape;132;p14"/>
          <p:cNvSpPr/>
          <p:nvPr/>
        </p:nvSpPr>
        <p:spPr>
          <a:xfrm>
            <a:off x="2041080" y="2471900"/>
            <a:ext cx="9059041" cy="1154122"/>
          </a:xfrm>
          <a:prstGeom prst="rect">
            <a:avLst/>
          </a:prstGeom>
          <a:noFill/>
          <a:ln>
            <a:noFill/>
          </a:ln>
        </p:spPr>
        <p:txBody>
          <a:bodyPr spcFirstLastPara="1" wrap="square" lIns="91425" tIns="45700" rIns="91425" bIns="45700" anchor="t" anchorCtr="0">
            <a:spAutoFit/>
          </a:bodyPr>
          <a:lstStyle/>
          <a:p>
            <a:pPr lvl="0">
              <a:buSzPts val="1800"/>
            </a:pPr>
            <a:r>
              <a:rPr lang="lt-LT" sz="2300" i="1" dirty="0" smtClean="0">
                <a:solidFill>
                  <a:schemeClr val="accent2">
                    <a:lumMod val="75000"/>
                  </a:schemeClr>
                </a:solidFill>
              </a:rPr>
              <a:t>PATARIMAS</a:t>
            </a:r>
            <a:r>
              <a:rPr lang="lt-LT" sz="2300" dirty="0"/>
              <a:t>: jei neturite reikiamų technologinių įgūdžių, būtina turėti IT mokytoją arba įtraukti IT sistemos administratorių į savo mokyklą arba IT ekspertą iš vietinės programinės įrangos įmonės</a:t>
            </a:r>
            <a:r>
              <a:rPr lang="lt-LT" sz="2300" dirty="0" smtClean="0"/>
              <a:t>.</a:t>
            </a:r>
            <a:endParaRPr sz="1900" i="0" u="none" strike="noStrike" cap="none" dirty="0"/>
          </a:p>
        </p:txBody>
      </p:sp>
      <p:pic>
        <p:nvPicPr>
          <p:cNvPr id="133" name="Google Shape;133;p14"/>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pic>
        <p:nvPicPr>
          <p:cNvPr id="134" name="Google Shape;134;p14"/>
          <p:cNvPicPr preferRelativeResize="0"/>
          <p:nvPr/>
        </p:nvPicPr>
        <p:blipFill rotWithShape="1">
          <a:blip r:embed="rId4">
            <a:alphaModFix/>
          </a:blip>
          <a:srcRect l="26510" t="26571" r="26313" b="24128"/>
          <a:stretch/>
        </p:blipFill>
        <p:spPr>
          <a:xfrm>
            <a:off x="319405" y="3986422"/>
            <a:ext cx="1757827" cy="96680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smtClean="0">
                <a:solidFill>
                  <a:srgbClr val="FFFFFF"/>
                </a:solidFill>
              </a:rPr>
              <a:t>G</a:t>
            </a:r>
            <a:r>
              <a:rPr lang="lt-LT" sz="8563" b="1" i="0" u="none" strike="noStrike" cap="none" dirty="0" err="1" smtClean="0">
                <a:solidFill>
                  <a:srgbClr val="FFFFFF"/>
                </a:solidFill>
              </a:rPr>
              <a:t>eroji</a:t>
            </a:r>
            <a:r>
              <a:rPr lang="lt-LT" sz="8563" b="1" i="0" u="none" strike="noStrike" cap="none" dirty="0" smtClean="0">
                <a:solidFill>
                  <a:srgbClr val="FFFFFF"/>
                </a:solidFill>
              </a:rPr>
              <a:t> p</a:t>
            </a:r>
            <a:r>
              <a:rPr lang="es-ES" sz="8563" b="1" i="0" u="none" strike="noStrike" cap="none" dirty="0" smtClean="0">
                <a:solidFill>
                  <a:srgbClr val="FFFFFF"/>
                </a:solidFill>
              </a:rPr>
              <a:t>ra</a:t>
            </a:r>
            <a:r>
              <a:rPr lang="lt-LT" sz="8563" b="1" i="0" u="none" strike="noStrike" cap="none" dirty="0" err="1" smtClean="0">
                <a:solidFill>
                  <a:srgbClr val="FFFFFF"/>
                </a:solidFill>
              </a:rPr>
              <a:t>kt</a:t>
            </a:r>
            <a:r>
              <a:rPr lang="es-ES" sz="8563" b="1" i="0" u="none" strike="noStrike" cap="none" dirty="0" smtClean="0">
                <a:solidFill>
                  <a:srgbClr val="FFFFFF"/>
                </a:solidFill>
              </a:rPr>
              <a:t>i</a:t>
            </a:r>
            <a:r>
              <a:rPr lang="lt-LT" sz="8563" b="1" i="0" u="none" strike="noStrike" cap="none" dirty="0" err="1" smtClean="0">
                <a:solidFill>
                  <a:srgbClr val="FFFFFF"/>
                </a:solidFill>
              </a:rPr>
              <a:t>ka</a:t>
            </a:r>
            <a:r>
              <a:rPr lang="lt-LT" sz="8563" b="1" i="0" u="none" strike="noStrike" cap="none" dirty="0" smtClean="0">
                <a:solidFill>
                  <a:srgbClr val="FFFFFF"/>
                </a:solidFill>
              </a:rPr>
              <a:t> iš</a:t>
            </a:r>
            <a:r>
              <a:rPr lang="es-ES" sz="8563" b="1" i="0" u="none" strike="noStrike" cap="none" dirty="0" smtClean="0">
                <a:solidFill>
                  <a:srgbClr val="FFFFFF"/>
                </a:solidFill>
              </a:rPr>
              <a:t>  Turk</a:t>
            </a:r>
            <a:r>
              <a:rPr lang="lt-LT" sz="8563" b="1" i="0" u="none" strike="noStrike" cap="none" dirty="0" err="1" smtClean="0">
                <a:solidFill>
                  <a:srgbClr val="FFFFFF"/>
                </a:solidFill>
              </a:rPr>
              <a:t>ijos</a:t>
            </a:r>
            <a:endParaRPr sz="5330" b="1" i="0" u="none" strike="noStrike" cap="none" dirty="0">
              <a:solidFill>
                <a:srgbClr val="00AEE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000" b="1" dirty="0"/>
              <a:t>Veiklos organizatorius</a:t>
            </a:r>
            <a:r>
              <a:rPr lang="es-ES" sz="2000" i="0" u="none" strike="noStrike" cap="none" dirty="0" smtClean="0">
                <a:solidFill>
                  <a:srgbClr val="000000"/>
                </a:solidFill>
              </a:rPr>
              <a:t>: </a:t>
            </a:r>
            <a:r>
              <a:rPr lang="es-ES" sz="2000" i="0" u="none" strike="noStrike" cap="none" dirty="0">
                <a:solidFill>
                  <a:srgbClr val="000000"/>
                </a:solidFill>
              </a:rPr>
              <a:t>Kadir Has </a:t>
            </a:r>
            <a:r>
              <a:rPr lang="lt-LT" sz="2000" dirty="0"/>
              <a:t>vidurinė mokykla</a:t>
            </a:r>
            <a:endParaRPr sz="1400" i="0" u="none" strike="noStrike" cap="none" dirty="0">
              <a:solidFill>
                <a:srgbClr val="000000"/>
              </a:solidFill>
            </a:endParaRPr>
          </a:p>
          <a:p>
            <a:pPr marL="0" marR="0" lvl="0" indent="0" algn="just" rtl="0">
              <a:lnSpc>
                <a:spcPct val="100000"/>
              </a:lnSpc>
              <a:spcBef>
                <a:spcPts val="1200"/>
              </a:spcBef>
              <a:spcAft>
                <a:spcPts val="0"/>
              </a:spcAft>
              <a:buClr>
                <a:srgbClr val="000000"/>
              </a:buClr>
              <a:buSzPts val="2000"/>
              <a:buFont typeface="Arial"/>
              <a:buNone/>
            </a:pPr>
            <a:r>
              <a:rPr lang="lt-LT" sz="2000" i="0" u="none" strike="noStrike" cap="none" dirty="0" smtClean="0">
                <a:solidFill>
                  <a:srgbClr val="000000"/>
                </a:solidFill>
              </a:rPr>
              <a:t>Įgyvendintojai</a:t>
            </a:r>
            <a:r>
              <a:rPr lang="es-ES" sz="2000" i="0" u="none" strike="noStrike" cap="none" dirty="0" smtClean="0">
                <a:solidFill>
                  <a:srgbClr val="000000"/>
                </a:solidFill>
              </a:rPr>
              <a:t>: </a:t>
            </a:r>
            <a:r>
              <a:rPr lang="lt-LT" sz="2000" i="0" u="none" strike="noStrike" cap="none" dirty="0" smtClean="0">
                <a:solidFill>
                  <a:srgbClr val="000000"/>
                </a:solidFill>
              </a:rPr>
              <a:t>Tėvai</a:t>
            </a:r>
            <a:r>
              <a:rPr lang="es-ES" sz="2000" i="0" u="none" strike="noStrike" cap="none" dirty="0" smtClean="0">
                <a:solidFill>
                  <a:srgbClr val="000000"/>
                </a:solidFill>
              </a:rPr>
              <a:t> </a:t>
            </a:r>
            <a:endParaRPr sz="1400" i="0" u="none" strike="noStrike" cap="none" dirty="0">
              <a:solidFill>
                <a:srgbClr val="000000"/>
              </a:solidFill>
            </a:endParaRPr>
          </a:p>
          <a:p>
            <a:pPr lvl="0" algn="just">
              <a:spcBef>
                <a:spcPts val="1200"/>
              </a:spcBef>
              <a:buSzPts val="2000"/>
            </a:pPr>
            <a:r>
              <a:rPr lang="lt-LT" sz="2000" dirty="0"/>
              <a:t>Kokia problema </a:t>
            </a:r>
            <a:r>
              <a:rPr lang="lt-LT" sz="2000" dirty="0" smtClean="0"/>
              <a:t>sprendžiama - </a:t>
            </a:r>
            <a:r>
              <a:rPr lang="lt-LT" sz="2000" b="1" dirty="0" smtClean="0"/>
              <a:t>socialinis </a:t>
            </a:r>
            <a:r>
              <a:rPr lang="lt-LT" sz="2000" b="1" dirty="0"/>
              <a:t>iššūkis</a:t>
            </a:r>
            <a:r>
              <a:rPr lang="es-ES" sz="2000" i="0" u="none" strike="noStrike" cap="none" dirty="0" smtClean="0">
                <a:solidFill>
                  <a:srgbClr val="000000"/>
                </a:solidFill>
              </a:rPr>
              <a:t>.</a:t>
            </a:r>
            <a:endParaRPr sz="1400" i="0" u="none" strike="noStrike" cap="none" dirty="0">
              <a:solidFill>
                <a:srgbClr val="000000"/>
              </a:solidFill>
            </a:endParaRPr>
          </a:p>
          <a:p>
            <a:pPr lvl="0" algn="just">
              <a:spcBef>
                <a:spcPts val="1200"/>
              </a:spcBef>
              <a:buSzPts val="2000"/>
            </a:pPr>
            <a:r>
              <a:rPr lang="lt-LT" sz="2000" dirty="0"/>
              <a:t>Be kūrybinių, meninių, rankdarbių ir </a:t>
            </a:r>
            <a:r>
              <a:rPr lang="lt-LT" sz="2000" dirty="0" err="1"/>
              <a:t>psichomotorinių</a:t>
            </a:r>
            <a:r>
              <a:rPr lang="lt-LT" sz="2000" dirty="0"/>
              <a:t> įgūdžių, šios veiklos tikslas – plėtoti šeimos santykius, </a:t>
            </a:r>
            <a:r>
              <a:rPr lang="lt-LT" sz="2000" dirty="0" smtClean="0"/>
              <a:t>visa šeima </a:t>
            </a:r>
            <a:r>
              <a:rPr lang="lt-LT" sz="2000" dirty="0"/>
              <a:t>dalyvaujant įgyvendinant bendras užduotis, taip pat suteikti galimybę meninei raiškai ir </a:t>
            </a:r>
            <a:r>
              <a:rPr lang="lt-LT" sz="2000" dirty="0" smtClean="0"/>
              <a:t>gauti įvertinimą, </a:t>
            </a:r>
            <a:r>
              <a:rPr lang="lt-LT" sz="2000" dirty="0"/>
              <a:t>tiek pedagogų, tiek bendraamžių</a:t>
            </a:r>
            <a:r>
              <a:rPr lang="lt-LT" sz="2000" dirty="0" smtClean="0"/>
              <a:t>. </a:t>
            </a:r>
          </a:p>
          <a:p>
            <a:pPr lvl="0" algn="just">
              <a:spcBef>
                <a:spcPts val="1200"/>
              </a:spcBef>
              <a:buSzPts val="2000"/>
            </a:pPr>
            <a:r>
              <a:rPr lang="lt-LT" sz="2000" dirty="0" smtClean="0"/>
              <a:t>Puiki </a:t>
            </a:r>
            <a:r>
              <a:rPr lang="lt-LT" sz="2000" dirty="0"/>
              <a:t>veikla sudėtingais internetinio mokymosi laikotarpiais (susiję su pandemija) arba vasaros atostogoms.</a:t>
            </a:r>
            <a:endParaRPr sz="1400" i="0" u="none" strike="noStrike" cap="none" dirty="0">
              <a:solidFill>
                <a:srgbClr val="000000"/>
              </a:solidFill>
            </a:endParaRPr>
          </a:p>
        </p:txBody>
      </p:sp>
      <p:sp>
        <p:nvSpPr>
          <p:cNvPr id="146" name="Google Shape;146;p16"/>
          <p:cNvSpPr txBox="1"/>
          <p:nvPr/>
        </p:nvSpPr>
        <p:spPr>
          <a:xfrm>
            <a:off x="2933074" y="521461"/>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lt-LT" sz="2400" b="1" dirty="0">
                <a:solidFill>
                  <a:srgbClr val="00B0F0"/>
                </a:solidFill>
              </a:rPr>
              <a:t>Menas mano lėkštėje</a:t>
            </a:r>
            <a:endParaRPr sz="1400" i="0" u="none" strike="noStrike" cap="none" dirty="0">
              <a:solidFill>
                <a:srgbClr val="00B0F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lt-LT" sz="4800" dirty="0" smtClean="0">
                <a:latin typeface="Arial"/>
                <a:ea typeface="Arial"/>
                <a:cs typeface="Arial"/>
                <a:sym typeface="Arial"/>
              </a:rPr>
              <a:t>Patarimas</a:t>
            </a:r>
            <a:endParaRPr sz="4800" dirty="0">
              <a:latin typeface="Arial"/>
              <a:ea typeface="Arial"/>
              <a:cs typeface="Arial"/>
              <a:sym typeface="Arial"/>
            </a:endParaRPr>
          </a:p>
        </p:txBody>
      </p:sp>
      <p:sp>
        <p:nvSpPr>
          <p:cNvPr id="153" name="Google Shape;153;p17"/>
          <p:cNvSpPr/>
          <p:nvPr/>
        </p:nvSpPr>
        <p:spPr>
          <a:xfrm>
            <a:off x="2041080" y="2471900"/>
            <a:ext cx="9059041" cy="2215951"/>
          </a:xfrm>
          <a:prstGeom prst="rect">
            <a:avLst/>
          </a:prstGeom>
          <a:noFill/>
          <a:ln>
            <a:noFill/>
          </a:ln>
        </p:spPr>
        <p:txBody>
          <a:bodyPr spcFirstLastPara="1" wrap="square" lIns="91425" tIns="45700" rIns="91425" bIns="45700" anchor="t" anchorCtr="0">
            <a:spAutoFit/>
          </a:bodyPr>
          <a:lstStyle/>
          <a:p>
            <a:pPr lvl="0">
              <a:lnSpc>
                <a:spcPct val="150000"/>
              </a:lnSpc>
              <a:buSzPts val="1800"/>
            </a:pPr>
            <a:r>
              <a:rPr lang="lt-LT" sz="2000" i="1" dirty="0">
                <a:solidFill>
                  <a:srgbClr val="C55A11"/>
                </a:solidFill>
                <a:latin typeface="Helvetica Neue"/>
                <a:ea typeface="Helvetica Neue"/>
                <a:cs typeface="Helvetica Neue"/>
                <a:sym typeface="Helvetica Neue"/>
              </a:rPr>
              <a:t>PATARIMAS: </a:t>
            </a:r>
            <a:r>
              <a:rPr lang="lt-LT" sz="2000" dirty="0">
                <a:solidFill>
                  <a:schemeClr val="tx1"/>
                </a:solidFill>
                <a:latin typeface="Helvetica Neue"/>
                <a:ea typeface="Helvetica Neue"/>
                <a:cs typeface="Helvetica Neue"/>
                <a:sym typeface="Helvetica Neue"/>
              </a:rPr>
              <a:t>jei norite, kad jūsų veikla būtų įtraukianti socialinius iššūkius ir atskirtį patiriančius vaikus, apsvarstykite, kaip mokykla galėtų juos paremti medžiaga, idėjomis ar mokyklos teikiamu nuotolinio mokymosi įrenginiu su interneto prieiga.</a:t>
            </a:r>
            <a:endParaRPr sz="2000" u="none" strike="noStrike" cap="none" dirty="0">
              <a:solidFill>
                <a:schemeClr val="tx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B0F0"/>
              </a:solidFill>
              <a:latin typeface="Helvetica Neue"/>
              <a:ea typeface="Helvetica Neue"/>
              <a:cs typeface="Helvetica Neue"/>
              <a:sym typeface="Helvetica Neue"/>
            </a:endParaRPr>
          </a:p>
        </p:txBody>
      </p:sp>
      <p:pic>
        <p:nvPicPr>
          <p:cNvPr id="154" name="Google Shape;154;p17"/>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pic>
        <p:nvPicPr>
          <p:cNvPr id="155" name="Google Shape;155;p17"/>
          <p:cNvPicPr preferRelativeResize="0"/>
          <p:nvPr/>
        </p:nvPicPr>
        <p:blipFill rotWithShape="1">
          <a:blip r:embed="rId4">
            <a:alphaModFix/>
          </a:blip>
          <a:srcRect l="26510" t="26571" r="26313" b="24128"/>
          <a:stretch/>
        </p:blipFill>
        <p:spPr>
          <a:xfrm>
            <a:off x="283253" y="4581332"/>
            <a:ext cx="1757827" cy="966804"/>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000" b="1" dirty="0"/>
              <a:t>Veiklos </a:t>
            </a:r>
            <a:r>
              <a:rPr lang="lt-LT" sz="2000" b="1" dirty="0" smtClean="0"/>
              <a:t>organizatorius</a:t>
            </a:r>
            <a:r>
              <a:rPr lang="es-ES" sz="2000" i="0" u="none" strike="noStrike" cap="none" dirty="0" smtClean="0">
                <a:solidFill>
                  <a:srgbClr val="000000"/>
                </a:solidFill>
              </a:rPr>
              <a:t>: </a:t>
            </a:r>
            <a:r>
              <a:rPr lang="es-ES" sz="2000" i="0" u="none" strike="noStrike" cap="none" dirty="0">
                <a:solidFill>
                  <a:srgbClr val="000000"/>
                </a:solidFill>
              </a:rPr>
              <a:t>Besime Özderici </a:t>
            </a:r>
            <a:r>
              <a:rPr lang="lt-LT" sz="2000" i="0" u="none" strike="noStrike" cap="none" dirty="0" smtClean="0">
                <a:solidFill>
                  <a:srgbClr val="000000"/>
                </a:solidFill>
              </a:rPr>
              <a:t>vidurinė mokykla</a:t>
            </a:r>
            <a:r>
              <a:rPr lang="es-ES" sz="2000" i="0" u="none" strike="noStrike" cap="none" dirty="0">
                <a:solidFill>
                  <a:srgbClr val="000000"/>
                </a:solidFill>
              </a:rPr>
              <a:t> </a:t>
            </a:r>
            <a:endParaRPr sz="2000" i="0" u="none" strike="noStrike" cap="none" dirty="0">
              <a:solidFill>
                <a:srgbClr val="000000"/>
              </a:solidFill>
            </a:endParaRPr>
          </a:p>
          <a:p>
            <a:pPr marL="0" marR="0" lvl="0" indent="0" algn="just" rtl="0">
              <a:lnSpc>
                <a:spcPct val="100000"/>
              </a:lnSpc>
              <a:spcBef>
                <a:spcPts val="1200"/>
              </a:spcBef>
              <a:spcAft>
                <a:spcPts val="0"/>
              </a:spcAft>
              <a:buClr>
                <a:srgbClr val="000000"/>
              </a:buClr>
              <a:buSzPts val="2000"/>
              <a:buFont typeface="Arial"/>
              <a:buNone/>
            </a:pPr>
            <a:r>
              <a:rPr lang="lt-LT" sz="2000" i="0" u="none" strike="noStrike" cap="none" dirty="0" smtClean="0">
                <a:solidFill>
                  <a:srgbClr val="000000"/>
                </a:solidFill>
              </a:rPr>
              <a:t>Įgyvendina</a:t>
            </a:r>
            <a:r>
              <a:rPr lang="es-ES" sz="2000" i="0" u="none" strike="noStrike" cap="none" dirty="0" smtClean="0">
                <a:solidFill>
                  <a:srgbClr val="000000"/>
                </a:solidFill>
              </a:rPr>
              <a:t>: </a:t>
            </a:r>
            <a:r>
              <a:rPr lang="lt-LT" sz="2000" i="0" u="none" strike="noStrike" cap="none" dirty="0" smtClean="0">
                <a:solidFill>
                  <a:srgbClr val="000000"/>
                </a:solidFill>
              </a:rPr>
              <a:t>Tėvai</a:t>
            </a:r>
            <a:r>
              <a:rPr lang="es-ES" sz="2000" i="0" u="none" strike="noStrike" cap="none" dirty="0" smtClean="0">
                <a:solidFill>
                  <a:srgbClr val="000000"/>
                </a:solidFill>
              </a:rPr>
              <a:t> </a:t>
            </a:r>
            <a:endParaRPr sz="1400" i="0" u="none" strike="noStrike" cap="none" dirty="0">
              <a:solidFill>
                <a:srgbClr val="000000"/>
              </a:solidFill>
            </a:endParaRPr>
          </a:p>
          <a:p>
            <a:pPr algn="just">
              <a:spcBef>
                <a:spcPts val="1200"/>
              </a:spcBef>
              <a:buSzPts val="2000"/>
            </a:pPr>
            <a:r>
              <a:rPr lang="lt-LT" sz="2000" dirty="0"/>
              <a:t>Kokia problema </a:t>
            </a:r>
            <a:r>
              <a:rPr lang="lt-LT" sz="2000" dirty="0" smtClean="0"/>
              <a:t>sprendžiama </a:t>
            </a:r>
            <a:r>
              <a:rPr lang="lt-LT" sz="2000" b="1" dirty="0" smtClean="0"/>
              <a:t>– </a:t>
            </a:r>
            <a:r>
              <a:rPr lang="lt-LT" sz="2000" b="1" dirty="0" err="1" smtClean="0"/>
              <a:t>socio</a:t>
            </a:r>
            <a:r>
              <a:rPr lang="lt-LT" sz="2000" b="1" dirty="0" smtClean="0"/>
              <a:t>-ekonominis iššūkis</a:t>
            </a:r>
            <a:r>
              <a:rPr lang="lt-LT" sz="2000" dirty="0"/>
              <a:t>.</a:t>
            </a:r>
            <a:endParaRPr lang="lt-LT" dirty="0"/>
          </a:p>
          <a:p>
            <a:pPr marL="0" marR="0" lvl="0" indent="0" algn="just" rtl="0">
              <a:lnSpc>
                <a:spcPct val="100000"/>
              </a:lnSpc>
              <a:spcBef>
                <a:spcPts val="1200"/>
              </a:spcBef>
              <a:spcAft>
                <a:spcPts val="0"/>
              </a:spcAft>
              <a:buClr>
                <a:srgbClr val="000000"/>
              </a:buClr>
              <a:buSzPts val="2000"/>
              <a:buFont typeface="Arial"/>
              <a:buNone/>
            </a:pPr>
            <a:endParaRPr sz="1400" i="0" u="none" strike="noStrike" cap="none" dirty="0">
              <a:solidFill>
                <a:srgbClr val="000000"/>
              </a:solidFill>
            </a:endParaRPr>
          </a:p>
          <a:p>
            <a:pPr lvl="0">
              <a:spcBef>
                <a:spcPts val="600"/>
              </a:spcBef>
              <a:buSzPts val="2000"/>
            </a:pPr>
            <a:r>
              <a:rPr lang="lt-LT" sz="2000" b="1" dirty="0"/>
              <a:t>Turinys:</a:t>
            </a:r>
            <a:r>
              <a:rPr lang="lt-LT" sz="2000" dirty="0"/>
              <a:t> Šioje veikloje dalyviai suneša daug ir įvairių medžiagų (audeklo, metalo, plastmasės ir t.t.) – kiek aprėpia jų vaizduotė ir originalumas – ir bando šiems daiktams suteikti estetikos</a:t>
            </a:r>
            <a:r>
              <a:rPr lang="es-ES" sz="2000" i="0" u="none" strike="noStrike" cap="none" dirty="0" smtClean="0">
                <a:solidFill>
                  <a:srgbClr val="000000"/>
                </a:solidFill>
              </a:rPr>
              <a:t>.</a:t>
            </a:r>
            <a:endParaRPr sz="2000" i="0" u="none" strike="noStrike" cap="none"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dirty="0">
              <a:solidFill>
                <a:srgbClr val="000000"/>
              </a:solidFill>
            </a:endParaRPr>
          </a:p>
          <a:p>
            <a:pPr lvl="0" algn="just">
              <a:spcBef>
                <a:spcPts val="600"/>
              </a:spcBef>
              <a:spcAft>
                <a:spcPts val="600"/>
              </a:spcAft>
              <a:buSzPts val="2000"/>
            </a:pPr>
            <a:r>
              <a:rPr lang="lt-LT" sz="2000" dirty="0"/>
              <a:t>Puiki veikla </a:t>
            </a:r>
            <a:r>
              <a:rPr lang="lt-LT" sz="2000" dirty="0" smtClean="0"/>
              <a:t>ruošiantis </a:t>
            </a:r>
            <a:r>
              <a:rPr lang="lt-LT" sz="2000" dirty="0"/>
              <a:t>nukrypti nuo linijinės ekonomikos mąstymo būdo, giliau įvertinti viską, ką turime supančioje aplinkoje, ir lanksčiam požiūriui į skirtingų objektų funkcionalumą</a:t>
            </a:r>
            <a:r>
              <a:rPr lang="lt-LT" sz="2000" dirty="0" smtClean="0"/>
              <a:t>.</a:t>
            </a:r>
            <a:endParaRPr lang="lt-LT" sz="2000" dirty="0"/>
          </a:p>
        </p:txBody>
      </p:sp>
      <p:sp>
        <p:nvSpPr>
          <p:cNvPr id="162" name="Google Shape;162;p18"/>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SzPts val="2400"/>
            </a:pPr>
            <a:r>
              <a:rPr lang="lt-LT" sz="2400" b="1" dirty="0">
                <a:solidFill>
                  <a:srgbClr val="00B0F0"/>
                </a:solidFill>
              </a:rPr>
              <a:t>Antrasis daiktų gyvenimas</a:t>
            </a:r>
            <a:endParaRPr sz="2400" b="1" i="0" u="none" strike="noStrike" cap="none" dirty="0">
              <a:solidFill>
                <a:srgbClr val="00B0F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35200" y="2829877"/>
            <a:ext cx="10521600" cy="1295700"/>
          </a:xfrm>
          <a:prstGeom prst="rect">
            <a:avLst/>
          </a:prstGeom>
          <a:noFill/>
          <a:ln>
            <a:noFill/>
          </a:ln>
        </p:spPr>
        <p:txBody>
          <a:bodyPr spcFirstLastPara="1" wrap="square" lIns="91425" tIns="45700" rIns="91425" bIns="45700" anchor="t" anchorCtr="0">
            <a:noAutofit/>
          </a:bodyPr>
          <a:lstStyle/>
          <a:p>
            <a:pPr lvl="0" algn="ctr">
              <a:lnSpc>
                <a:spcPct val="70000"/>
              </a:lnSpc>
              <a:buClr>
                <a:schemeClr val="lt1"/>
              </a:buClr>
              <a:buSzPts val="4840"/>
            </a:pPr>
            <a:r>
              <a:rPr lang="lt-LT" sz="8563" b="1" dirty="0">
                <a:solidFill>
                  <a:schemeClr val="lt1"/>
                </a:solidFill>
              </a:rPr>
              <a:t>Bendruomenės įtraukimas</a:t>
            </a:r>
          </a:p>
          <a:p>
            <a:pPr marL="0" marR="0" lvl="0" indent="0" algn="ctr" rtl="0">
              <a:lnSpc>
                <a:spcPct val="70000"/>
              </a:lnSpc>
              <a:spcBef>
                <a:spcPts val="0"/>
              </a:spcBef>
              <a:spcAft>
                <a:spcPts val="0"/>
              </a:spcAft>
              <a:buClr>
                <a:srgbClr val="00AEEF"/>
              </a:buClr>
              <a:buSzPts val="3630"/>
              <a:buFont typeface="Arial"/>
              <a:buNone/>
            </a:pPr>
            <a:endParaRPr sz="5330" b="1" i="0" u="none" strike="noStrike" cap="none" dirty="0">
              <a:solidFill>
                <a:srgbClr val="00AEEF"/>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lt-LT" sz="4400" dirty="0" smtClean="0">
                <a:latin typeface="Arial"/>
                <a:ea typeface="Arial"/>
                <a:cs typeface="Arial"/>
                <a:sym typeface="Arial"/>
              </a:rPr>
              <a:t>Patarimas</a:t>
            </a:r>
            <a:endParaRPr sz="4400" dirty="0">
              <a:latin typeface="Arial"/>
              <a:ea typeface="Arial"/>
              <a:cs typeface="Arial"/>
              <a:sym typeface="Arial"/>
            </a:endParaRPr>
          </a:p>
        </p:txBody>
      </p:sp>
      <p:sp>
        <p:nvSpPr>
          <p:cNvPr id="169" name="Google Shape;169;p19"/>
          <p:cNvSpPr/>
          <p:nvPr/>
        </p:nvSpPr>
        <p:spPr>
          <a:xfrm>
            <a:off x="2041080" y="2185461"/>
            <a:ext cx="9059041" cy="1015622"/>
          </a:xfrm>
          <a:prstGeom prst="rect">
            <a:avLst/>
          </a:prstGeom>
          <a:noFill/>
          <a:ln>
            <a:noFill/>
          </a:ln>
        </p:spPr>
        <p:txBody>
          <a:bodyPr spcFirstLastPara="1" wrap="square" lIns="91425" tIns="45700" rIns="91425" bIns="45700" anchor="t" anchorCtr="0">
            <a:spAutoFit/>
          </a:bodyPr>
          <a:lstStyle/>
          <a:p>
            <a:pPr lvl="0">
              <a:buSzPts val="1800"/>
            </a:pPr>
            <a:r>
              <a:rPr lang="lt-LT" sz="2000" i="1" dirty="0">
                <a:solidFill>
                  <a:srgbClr val="C55A11"/>
                </a:solidFill>
                <a:latin typeface="Helvetica Neue"/>
                <a:ea typeface="Helvetica Neue"/>
                <a:cs typeface="Helvetica Neue"/>
                <a:sym typeface="Helvetica Neue"/>
              </a:rPr>
              <a:t>PATARIMAS: </a:t>
            </a:r>
            <a:r>
              <a:rPr lang="lt-LT" sz="2000" dirty="0">
                <a:solidFill>
                  <a:schemeClr val="tx1"/>
                </a:solidFill>
                <a:latin typeface="Helvetica Neue"/>
                <a:ea typeface="Helvetica Neue"/>
                <a:cs typeface="Helvetica Neue"/>
                <a:sym typeface="Helvetica Neue"/>
              </a:rPr>
              <a:t>tokia veikla kaip ši gali būti naudojama kaip pradžia arba pasiruošimas įvadui į kitas temas, tokias kaip tarša, klimato kaita, gresiantys linijinės ekonomikos pavojai ir pan.</a:t>
            </a:r>
            <a:endParaRPr sz="2000" b="0" u="none" strike="noStrike" cap="none" dirty="0">
              <a:solidFill>
                <a:schemeClr val="tx1"/>
              </a:solidFill>
              <a:sym typeface="Arial"/>
            </a:endParaRPr>
          </a:p>
        </p:txBody>
      </p:sp>
      <p:pic>
        <p:nvPicPr>
          <p:cNvPr id="170" name="Google Shape;170;p19"/>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smtClean="0">
                <a:solidFill>
                  <a:srgbClr val="FFFFFF"/>
                </a:solidFill>
              </a:rPr>
              <a:t>G</a:t>
            </a:r>
            <a:r>
              <a:rPr lang="lt-LT" sz="8563" b="1" i="0" u="none" strike="noStrike" cap="none" dirty="0" err="1" smtClean="0">
                <a:solidFill>
                  <a:srgbClr val="FFFFFF"/>
                </a:solidFill>
              </a:rPr>
              <a:t>eroji</a:t>
            </a:r>
            <a:r>
              <a:rPr lang="lt-LT" sz="8563" b="1" i="0" u="none" strike="noStrike" cap="none" dirty="0" smtClean="0">
                <a:solidFill>
                  <a:srgbClr val="FFFFFF"/>
                </a:solidFill>
              </a:rPr>
              <a:t> </a:t>
            </a:r>
            <a:r>
              <a:rPr lang="es-ES" sz="8563" b="1" i="0" u="none" strike="noStrike" cap="none" dirty="0" smtClean="0">
                <a:solidFill>
                  <a:srgbClr val="FFFFFF"/>
                </a:solidFill>
              </a:rPr>
              <a:t>pra</a:t>
            </a:r>
            <a:r>
              <a:rPr lang="lt-LT" sz="8563" b="1" i="0" u="none" strike="noStrike" cap="none" dirty="0" smtClean="0">
                <a:solidFill>
                  <a:srgbClr val="FFFFFF"/>
                </a:solidFill>
              </a:rPr>
              <a:t>k</a:t>
            </a:r>
            <a:r>
              <a:rPr lang="es-ES" sz="8563" b="1" i="0" u="none" strike="noStrike" cap="none" dirty="0" smtClean="0">
                <a:solidFill>
                  <a:srgbClr val="FFFFFF"/>
                </a:solidFill>
              </a:rPr>
              <a:t>ti</a:t>
            </a:r>
            <a:r>
              <a:rPr lang="lt-LT" sz="8563" b="1" i="0" u="none" strike="noStrike" cap="none" dirty="0" err="1" smtClean="0">
                <a:solidFill>
                  <a:srgbClr val="FFFFFF"/>
                </a:solidFill>
              </a:rPr>
              <a:t>ka</a:t>
            </a:r>
            <a:r>
              <a:rPr lang="es-ES" sz="8563" b="1" i="0" u="none" strike="noStrike" cap="none" dirty="0" smtClean="0">
                <a:solidFill>
                  <a:srgbClr val="FFFFFF"/>
                </a:solidFill>
              </a:rPr>
              <a:t> </a:t>
            </a:r>
            <a:r>
              <a:rPr lang="lt-LT" sz="8563" b="1" i="0" u="none" strike="noStrike" cap="none" dirty="0" smtClean="0">
                <a:solidFill>
                  <a:srgbClr val="FFFFFF"/>
                </a:solidFill>
              </a:rPr>
              <a:t>iš</a:t>
            </a:r>
            <a:r>
              <a:rPr lang="es-ES" sz="8563" b="1" i="0" u="none" strike="noStrike" cap="none" dirty="0" smtClean="0">
                <a:solidFill>
                  <a:srgbClr val="FFFFFF"/>
                </a:solidFill>
              </a:rPr>
              <a:t> Bulgari</a:t>
            </a:r>
            <a:r>
              <a:rPr lang="lt-LT" sz="8563" b="1" i="0" u="none" strike="noStrike" cap="none" dirty="0" smtClean="0">
                <a:solidFill>
                  <a:srgbClr val="FFFFFF"/>
                </a:solidFill>
              </a:rPr>
              <a:t>jos</a:t>
            </a:r>
            <a:endParaRPr sz="5330" b="1" i="0" u="none" strike="noStrike" cap="none" dirty="0">
              <a:solidFill>
                <a:srgbClr val="00AEE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p:nvPr/>
        </p:nvSpPr>
        <p:spPr>
          <a:xfrm>
            <a:off x="782679" y="1308910"/>
            <a:ext cx="10743300" cy="3921600"/>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000" b="1" dirty="0"/>
              <a:t>Veiklos organizatorius</a:t>
            </a:r>
            <a:r>
              <a:rPr lang="es-ES" sz="2000" i="0" u="none" strike="noStrike" cap="none" dirty="0" smtClean="0">
                <a:solidFill>
                  <a:srgbClr val="000000"/>
                </a:solidFill>
              </a:rPr>
              <a:t>: </a:t>
            </a:r>
            <a:r>
              <a:rPr lang="lt-LT" sz="2000" i="0" u="none" strike="noStrike" cap="none" dirty="0" smtClean="0">
                <a:solidFill>
                  <a:srgbClr val="000000"/>
                </a:solidFill>
              </a:rPr>
              <a:t>dirbantis meno k</a:t>
            </a:r>
            <a:r>
              <a:rPr lang="es-ES" sz="2000" i="0" u="none" strike="noStrike" cap="none" dirty="0" smtClean="0">
                <a:solidFill>
                  <a:srgbClr val="000000"/>
                </a:solidFill>
              </a:rPr>
              <a:t>onsultant</a:t>
            </a:r>
            <a:r>
              <a:rPr lang="lt-LT" sz="2000" i="0" u="none" strike="noStrike" cap="none" dirty="0" err="1" smtClean="0">
                <a:solidFill>
                  <a:srgbClr val="000000"/>
                </a:solidFill>
              </a:rPr>
              <a:t>as</a:t>
            </a:r>
            <a:endParaRPr sz="2000" i="0" u="none" strike="noStrike" cap="none" dirty="0">
              <a:solidFill>
                <a:srgbClr val="000000"/>
              </a:solidFill>
            </a:endParaRPr>
          </a:p>
          <a:p>
            <a:pPr lvl="0" algn="just">
              <a:spcBef>
                <a:spcPts val="1200"/>
              </a:spcBef>
              <a:buSzPts val="2000"/>
            </a:pPr>
            <a:r>
              <a:rPr lang="lt-LT" sz="2000" dirty="0"/>
              <a:t>Kokia problema sprendžiama - </a:t>
            </a:r>
            <a:r>
              <a:rPr lang="lt-LT" sz="2000" b="1" i="0" u="none" strike="noStrike" cap="none" dirty="0" smtClean="0">
                <a:solidFill>
                  <a:srgbClr val="000000"/>
                </a:solidFill>
              </a:rPr>
              <a:t>fizinis ir kognityvinis iššūkis</a:t>
            </a:r>
            <a:r>
              <a:rPr lang="es-ES" sz="2000" i="0" u="none" strike="noStrike" cap="none" dirty="0" smtClean="0">
                <a:solidFill>
                  <a:srgbClr val="000000"/>
                </a:solidFill>
              </a:rPr>
              <a:t>.</a:t>
            </a:r>
            <a:endParaRPr sz="1400" i="0" u="none" strike="noStrike" cap="none" dirty="0">
              <a:solidFill>
                <a:srgbClr val="000000"/>
              </a:solidFill>
            </a:endParaRPr>
          </a:p>
          <a:p>
            <a:pPr lvl="0" algn="just">
              <a:spcBef>
                <a:spcPts val="1200"/>
              </a:spcBef>
              <a:buSzPts val="2000"/>
            </a:pPr>
            <a:r>
              <a:rPr lang="lt-LT" sz="2000" b="1" i="0" u="none" strike="noStrike" cap="none" dirty="0" err="1" smtClean="0">
                <a:solidFill>
                  <a:srgbClr val="000000"/>
                </a:solidFill>
              </a:rPr>
              <a:t>Tiksla</a:t>
            </a:r>
            <a:r>
              <a:rPr lang="es-ES" sz="2000" b="1" i="0" u="none" strike="noStrike" cap="none" dirty="0" smtClean="0">
                <a:solidFill>
                  <a:srgbClr val="000000"/>
                </a:solidFill>
              </a:rPr>
              <a:t>s</a:t>
            </a:r>
            <a:r>
              <a:rPr lang="es-ES" sz="2000" i="0" u="none" strike="noStrike" cap="none" dirty="0">
                <a:solidFill>
                  <a:srgbClr val="000000"/>
                </a:solidFill>
              </a:rPr>
              <a:t>: </a:t>
            </a:r>
            <a:r>
              <a:rPr lang="lt-LT" sz="2000" dirty="0"/>
              <a:t>Vaikų su negalia komunikacinių įgūdžių vystymas per menines </a:t>
            </a:r>
            <a:r>
              <a:rPr lang="lt-LT" sz="2000" dirty="0" smtClean="0"/>
              <a:t>veiklas</a:t>
            </a:r>
            <a:r>
              <a:rPr lang="es-ES" sz="2000" i="0" u="none" strike="noStrike" cap="none" dirty="0" smtClean="0">
                <a:solidFill>
                  <a:srgbClr val="000000"/>
                </a:solidFill>
              </a:rPr>
              <a:t>.</a:t>
            </a:r>
            <a:endParaRPr sz="2000" i="0" u="none" strike="noStrike" cap="none" dirty="0">
              <a:solidFill>
                <a:srgbClr val="000000"/>
              </a:solidFill>
            </a:endParaRPr>
          </a:p>
          <a:p>
            <a:pPr lvl="0" algn="just">
              <a:spcBef>
                <a:spcPts val="600"/>
              </a:spcBef>
              <a:buSzPts val="2000"/>
            </a:pPr>
            <a:r>
              <a:rPr lang="lt-LT" sz="2000" b="1" i="0" u="none" strike="noStrike" cap="none" dirty="0" smtClean="0">
                <a:solidFill>
                  <a:srgbClr val="000000"/>
                </a:solidFill>
              </a:rPr>
              <a:t>Turinys</a:t>
            </a:r>
            <a:r>
              <a:rPr lang="es-ES" sz="2000" b="1" i="0" u="none" strike="noStrike" cap="none" dirty="0" smtClean="0">
                <a:solidFill>
                  <a:srgbClr val="000000"/>
                </a:solidFill>
              </a:rPr>
              <a:t>:</a:t>
            </a:r>
            <a:r>
              <a:rPr lang="es-ES" sz="2000" i="0" u="none" strike="noStrike" cap="none" dirty="0" smtClean="0">
                <a:solidFill>
                  <a:srgbClr val="000000"/>
                </a:solidFill>
              </a:rPr>
              <a:t> </a:t>
            </a:r>
            <a:r>
              <a:rPr lang="lt-LT" sz="2000" dirty="0"/>
              <a:t>Šioje praktikoje atliekamos įvairios vaizduojamųjų menų užduotys, kurios yra derinamos su teatriniais elementais. Vaikai piešia, modeliuoja, lipdo ir galiausiai gauna galimybę pristatyti  (su specialisto pagalba) savo kūrinį, vaidinti kaip pantomimoje ar paprasčiausiai papasakoti, ką jie sukūrė. Žiūrovai paploja po kiekvienos prezentacijos, padrąsindami kiekvieną dalyvį už jo(s) išraišką</a:t>
            </a:r>
            <a:r>
              <a:rPr lang="es-ES" sz="2000" i="0" u="none" strike="noStrike" cap="none" dirty="0" smtClean="0">
                <a:solidFill>
                  <a:srgbClr val="000000"/>
                </a:solidFill>
              </a:rPr>
              <a:t>. </a:t>
            </a:r>
            <a:endParaRPr sz="1400" i="0" u="none" strike="noStrike" cap="none"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dirty="0">
              <a:solidFill>
                <a:srgbClr val="000000"/>
              </a:solidFill>
            </a:endParaRPr>
          </a:p>
          <a:p>
            <a:pPr lvl="0">
              <a:buSzPts val="2000"/>
            </a:pPr>
            <a:r>
              <a:rPr lang="lt-LT" sz="2000" dirty="0"/>
              <a:t>Vaikai vysto gebėjimus išreikšti save įvairiais būdais, kai kurie iš jų gali būti labai sudėtingi, tačiau tai vyksta labai draugiškoje aplinkoje, ir todėl veikla atliekama daug paprastesniu būdu</a:t>
            </a:r>
            <a:r>
              <a:rPr lang="es-ES" sz="2000" i="0" u="none" strike="noStrike" cap="none" dirty="0" smtClean="0">
                <a:solidFill>
                  <a:srgbClr val="000000"/>
                </a:solidFill>
              </a:rPr>
              <a:t>.</a:t>
            </a:r>
            <a:endParaRPr sz="1400" i="0" u="none" strike="noStrike" cap="none" dirty="0">
              <a:solidFill>
                <a:srgbClr val="000000"/>
              </a:solidFill>
            </a:endParaRPr>
          </a:p>
          <a:p>
            <a:pPr lvl="0">
              <a:buSzPts val="2000"/>
            </a:pPr>
            <a:r>
              <a:rPr lang="lt-LT" sz="2000" dirty="0" smtClean="0"/>
              <a:t>Tai galimybė </a:t>
            </a:r>
            <a:r>
              <a:rPr lang="lt-LT" sz="2000" dirty="0"/>
              <a:t>palaikyti artimesnį suaugusiojo ir neįgalaus vaiko ryšį siekiant sėkmingesnio emocijų perteikimo bei savo poreikių išreiškimo. Įtraukimas bendruomenės viduje</a:t>
            </a:r>
            <a:r>
              <a:rPr lang="es-ES" sz="2000" i="0" u="none" strike="noStrike" cap="none" dirty="0" smtClean="0">
                <a:solidFill>
                  <a:srgbClr val="000000"/>
                </a:solidFill>
              </a:rPr>
              <a:t>. </a:t>
            </a:r>
            <a:endParaRPr sz="1400" i="0" u="none" strike="noStrike" cap="none"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a:ea typeface="Helvetica Neue"/>
              <a:cs typeface="Helvetica Neue"/>
              <a:sym typeface="Helvetica Neue"/>
            </a:endParaRPr>
          </a:p>
        </p:txBody>
      </p:sp>
      <p:sp>
        <p:nvSpPr>
          <p:cNvPr id="182" name="Google Shape;182;p21"/>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SzPts val="2400"/>
            </a:pPr>
            <a:r>
              <a:rPr lang="lt-LT" sz="2400" b="1" dirty="0">
                <a:solidFill>
                  <a:srgbClr val="00B0F0"/>
                </a:solidFill>
              </a:rPr>
              <a:t>Meninės veiklos su paaugliais iš </a:t>
            </a:r>
            <a:r>
              <a:rPr lang="lt-LT" sz="2400" b="1" dirty="0" smtClean="0">
                <a:solidFill>
                  <a:srgbClr val="00B0F0"/>
                </a:solidFill>
              </a:rPr>
              <a:t>Šv</a:t>
            </a:r>
            <a:r>
              <a:rPr lang="lt-LT" sz="2400" b="1" dirty="0">
                <a:solidFill>
                  <a:srgbClr val="00B0F0"/>
                </a:solidFill>
              </a:rPr>
              <a:t>. </a:t>
            </a:r>
            <a:r>
              <a:rPr lang="lt-LT" sz="2400" b="1" dirty="0" err="1">
                <a:solidFill>
                  <a:srgbClr val="00B0F0"/>
                </a:solidFill>
              </a:rPr>
              <a:t>Vrucho</a:t>
            </a:r>
            <a:r>
              <a:rPr lang="lt-LT" sz="2400" b="1" dirty="0">
                <a:solidFill>
                  <a:srgbClr val="00B0F0"/>
                </a:solidFill>
              </a:rPr>
              <a:t> centro vaikams su negalia </a:t>
            </a:r>
            <a:endParaRPr sz="1400" i="0" u="none" strike="noStrike" cap="none" dirty="0">
              <a:solidFill>
                <a:srgbClr val="00B0F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r>
              <a:rPr lang="es-ES" sz="4400" dirty="0">
                <a:latin typeface="Arial"/>
                <a:ea typeface="Arial"/>
                <a:cs typeface="Arial"/>
                <a:sym typeface="Arial"/>
              </a:rPr>
              <a:t>PATARIMAS:</a:t>
            </a:r>
            <a:endParaRPr sz="4400" dirty="0">
              <a:latin typeface="Arial"/>
              <a:ea typeface="Arial"/>
              <a:cs typeface="Arial"/>
              <a:sym typeface="Arial"/>
            </a:endParaRPr>
          </a:p>
        </p:txBody>
      </p:sp>
      <p:sp>
        <p:nvSpPr>
          <p:cNvPr id="189" name="Google Shape;189;p22"/>
          <p:cNvSpPr/>
          <p:nvPr/>
        </p:nvSpPr>
        <p:spPr>
          <a:xfrm>
            <a:off x="2041080" y="2185461"/>
            <a:ext cx="9059041" cy="1446509"/>
          </a:xfrm>
          <a:prstGeom prst="rect">
            <a:avLst/>
          </a:prstGeom>
          <a:noFill/>
          <a:ln>
            <a:noFill/>
          </a:ln>
        </p:spPr>
        <p:txBody>
          <a:bodyPr spcFirstLastPara="1" wrap="square" lIns="91425" tIns="45700" rIns="91425" bIns="45700" anchor="t" anchorCtr="0">
            <a:spAutoFit/>
          </a:bodyPr>
          <a:lstStyle/>
          <a:p>
            <a:pPr lvl="0">
              <a:buSzPts val="1800"/>
            </a:pPr>
            <a:r>
              <a:rPr lang="lt-LT" sz="2200" i="1" dirty="0" smtClean="0">
                <a:solidFill>
                  <a:schemeClr val="accent2">
                    <a:lumMod val="75000"/>
                  </a:schemeClr>
                </a:solidFill>
              </a:rPr>
              <a:t>PATARIMAS</a:t>
            </a:r>
            <a:r>
              <a:rPr lang="lt-LT" sz="2200" dirty="0"/>
              <a:t>: jei norite iš tikrųjų išmokyti savo mokinius </a:t>
            </a:r>
            <a:r>
              <a:rPr lang="lt-LT" sz="2200" dirty="0" err="1"/>
              <a:t>empatijos</a:t>
            </a:r>
            <a:r>
              <a:rPr lang="lt-LT" sz="2200" dirty="0"/>
              <a:t> ir tolerancijos bei palengvinti </a:t>
            </a:r>
            <a:r>
              <a:rPr lang="lt-LT" sz="2200" dirty="0" err="1"/>
              <a:t>įtrauktį</a:t>
            </a:r>
            <a:r>
              <a:rPr lang="lt-LT" sz="2200" dirty="0"/>
              <a:t>, labai rekomenduojama užmegzti ryšius ir įgyvendinti bendrą veiklą su regiono organizacijomis / centrais, kurie dirba su vaikais, turinčiais įvairių fizinių ar psichinių problemų</a:t>
            </a:r>
            <a:r>
              <a:rPr lang="lt-LT" sz="2200" dirty="0" smtClean="0"/>
              <a:t>.</a:t>
            </a:r>
            <a:r>
              <a:rPr lang="es-ES" sz="2200" i="0" u="none" strike="noStrike" cap="none" dirty="0" smtClean="0"/>
              <a:t> </a:t>
            </a:r>
            <a:endParaRPr sz="2200" i="0" u="none" strike="noStrike" cap="none" dirty="0"/>
          </a:p>
        </p:txBody>
      </p:sp>
      <p:pic>
        <p:nvPicPr>
          <p:cNvPr id="190" name="Google Shape;190;p22"/>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000" b="1" dirty="0"/>
              <a:t>Rengėjas: </a:t>
            </a:r>
            <a:r>
              <a:rPr lang="lt-LT" sz="2000" dirty="0"/>
              <a:t>Žaliojo meno </a:t>
            </a:r>
            <a:r>
              <a:rPr lang="lt-LT" sz="2000" dirty="0" smtClean="0"/>
              <a:t>centras</a:t>
            </a:r>
          </a:p>
          <a:p>
            <a:pPr lvl="0" algn="just">
              <a:spcBef>
                <a:spcPts val="600"/>
              </a:spcBef>
              <a:buSzPts val="2000"/>
            </a:pPr>
            <a:r>
              <a:rPr lang="lt-LT" sz="2000" b="1" i="0" u="none" strike="noStrike" cap="none" dirty="0" smtClean="0">
                <a:solidFill>
                  <a:srgbClr val="000000"/>
                </a:solidFill>
              </a:rPr>
              <a:t>Tikslas</a:t>
            </a:r>
            <a:r>
              <a:rPr lang="es-ES" sz="2000" i="0" u="none" strike="noStrike" cap="none" dirty="0" smtClean="0">
                <a:solidFill>
                  <a:srgbClr val="000000"/>
                </a:solidFill>
              </a:rPr>
              <a:t>: </a:t>
            </a:r>
            <a:r>
              <a:rPr lang="lt-LT" sz="2000" dirty="0"/>
              <a:t>Šeimos nariai gali kartu atlikti malonias veiklas; leidžiamas laikas kartu, užsiimant menine veikla; šeimos viduje plėtojami tarpusavio santykiai; plėtojami šeimos narių asmeniniai talentai; užsimezga draugystės ryšiai tarp skirtingų šeimų, kurias apjungia bendri interesai ir veiklos; suformuojama bendruomenės dvasia tarp šeimos narių, pasižyminčių panašiais interesais. </a:t>
            </a:r>
            <a:endParaRPr sz="1400" i="0" u="none" strike="noStrike" cap="none" dirty="0">
              <a:solidFill>
                <a:srgbClr val="000000"/>
              </a:solidFill>
            </a:endParaRPr>
          </a:p>
          <a:p>
            <a:pPr lvl="0">
              <a:spcBef>
                <a:spcPts val="600"/>
              </a:spcBef>
              <a:buSzPts val="2000"/>
            </a:pPr>
            <a:r>
              <a:rPr lang="lt-LT" sz="2000" b="1" i="0" u="none" strike="noStrike" cap="none" dirty="0" smtClean="0">
                <a:solidFill>
                  <a:srgbClr val="000000"/>
                </a:solidFill>
              </a:rPr>
              <a:t>Turinys</a:t>
            </a:r>
            <a:r>
              <a:rPr lang="es-ES" sz="2000" i="0" u="none" strike="noStrike" cap="none" dirty="0" smtClean="0">
                <a:solidFill>
                  <a:srgbClr val="000000"/>
                </a:solidFill>
              </a:rPr>
              <a:t>: </a:t>
            </a:r>
            <a:r>
              <a:rPr lang="lt-LT" sz="2000" dirty="0"/>
              <a:t>Buvo įvykdyta eilė šeštadienio dirbtuvėlių, kiekviena iš kurių buvo paremta vis kitokia meno technika (koliažas, instaliacijos, puošyba, tapyba, aplikacijų konstravimas ir kitos veiklos). Skirtingos meno veiklos ir užduotys būdavo ekspromtu paskirstomos tarp šeimos narių priklausomai nuo to, kokia veikla jiems labiau patinka, kokie jų gebėjimai, sumanumas ir talentai. Tapybos užduotyse yra skirtingų sudėtingumo lygių, ir tokioms veikloms reikia skirtingos atlikimo trukmės</a:t>
            </a:r>
            <a:r>
              <a:rPr lang="es-ES" sz="2000" i="0" u="none" strike="noStrike" cap="none" dirty="0" smtClean="0">
                <a:solidFill>
                  <a:srgbClr val="000000"/>
                </a:solidFill>
              </a:rPr>
              <a:t>. </a:t>
            </a:r>
            <a:endParaRPr sz="2000" i="0" u="none" strike="noStrike" cap="none" dirty="0">
              <a:solidFill>
                <a:srgbClr val="000000"/>
              </a:solidFill>
            </a:endParaRPr>
          </a:p>
        </p:txBody>
      </p:sp>
      <p:sp>
        <p:nvSpPr>
          <p:cNvPr id="197" name="Google Shape;197;p30"/>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SzPts val="2400"/>
            </a:pPr>
            <a:r>
              <a:rPr lang="lt-LT" sz="2400" b="1" dirty="0">
                <a:solidFill>
                  <a:srgbClr val="00B0F0"/>
                </a:solidFill>
              </a:rPr>
              <a:t>Šeštadienio šeimos dirbtuvėlės (vaikams ir tėveliams</a:t>
            </a:r>
            <a:r>
              <a:rPr lang="lt-LT" sz="2400" b="1" dirty="0" smtClean="0">
                <a:solidFill>
                  <a:srgbClr val="00B0F0"/>
                </a:solidFill>
              </a:rPr>
              <a:t>)</a:t>
            </a:r>
            <a:endParaRPr sz="1400" i="0" u="none" strike="noStrike" cap="none" dirty="0">
              <a:solidFill>
                <a:srgbClr val="00B0F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r>
              <a:rPr lang="lt-LT" sz="4800" i="1" dirty="0">
                <a:solidFill>
                  <a:schemeClr val="tx1"/>
                </a:solidFill>
              </a:rPr>
              <a:t>PATARIMAS</a:t>
            </a:r>
            <a:endParaRPr sz="4800" dirty="0">
              <a:solidFill>
                <a:schemeClr val="tx1"/>
              </a:solidFill>
              <a:latin typeface="Arial"/>
              <a:ea typeface="Arial"/>
              <a:cs typeface="Arial"/>
              <a:sym typeface="Arial"/>
            </a:endParaRPr>
          </a:p>
        </p:txBody>
      </p:sp>
      <p:sp>
        <p:nvSpPr>
          <p:cNvPr id="204" name="Google Shape;204;p31"/>
          <p:cNvSpPr/>
          <p:nvPr/>
        </p:nvSpPr>
        <p:spPr>
          <a:xfrm>
            <a:off x="2019046" y="1647369"/>
            <a:ext cx="9824086" cy="1061789"/>
          </a:xfrm>
          <a:prstGeom prst="rect">
            <a:avLst/>
          </a:prstGeom>
          <a:noFill/>
          <a:ln>
            <a:noFill/>
          </a:ln>
        </p:spPr>
        <p:txBody>
          <a:bodyPr spcFirstLastPara="1" wrap="square" lIns="91425" tIns="45700" rIns="91425" bIns="45700" anchor="t" anchorCtr="0">
            <a:spAutoFit/>
          </a:bodyPr>
          <a:lstStyle/>
          <a:p>
            <a:pPr lvl="0">
              <a:buSzPts val="1800"/>
            </a:pPr>
            <a:r>
              <a:rPr lang="lt-LT" sz="2100" i="1" dirty="0" smtClean="0">
                <a:solidFill>
                  <a:schemeClr val="accent2">
                    <a:lumMod val="75000"/>
                  </a:schemeClr>
                </a:solidFill>
              </a:rPr>
              <a:t>PATARIMAS</a:t>
            </a:r>
            <a:r>
              <a:rPr lang="lt-LT" sz="2100" dirty="0"/>
              <a:t>: Įsivaizduokite išplėstinį mokytojo, tėvų ir vaikų susitikimą, kurio metu grupė imasi kūrybinės užduoties, o ne klauso mokyklos taisyklių, pažymių, priekaištų, problemų ir pan. Koks būtų palengvėjimas visiems dalyvaujantiems.</a:t>
            </a:r>
            <a:endParaRPr sz="1800" b="0" i="0" u="none" strike="noStrike" cap="none" dirty="0">
              <a:solidFill>
                <a:srgbClr val="00B0F0"/>
              </a:solidFill>
              <a:latin typeface="Helvetica Neue"/>
              <a:ea typeface="Helvetica Neue"/>
              <a:cs typeface="Helvetica Neue"/>
              <a:sym typeface="Helvetica Neue"/>
            </a:endParaRPr>
          </a:p>
        </p:txBody>
      </p:sp>
      <p:pic>
        <p:nvPicPr>
          <p:cNvPr id="205" name="Google Shape;205;p31"/>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smtClean="0">
                <a:solidFill>
                  <a:srgbClr val="FFFFFF"/>
                </a:solidFill>
              </a:rPr>
              <a:t>G</a:t>
            </a:r>
            <a:r>
              <a:rPr lang="lt-LT" sz="8563" b="1" i="0" u="none" strike="noStrike" cap="none" dirty="0" err="1" smtClean="0">
                <a:solidFill>
                  <a:srgbClr val="FFFFFF"/>
                </a:solidFill>
              </a:rPr>
              <a:t>eroji</a:t>
            </a:r>
            <a:r>
              <a:rPr lang="lt-LT" sz="8563" b="1" i="0" u="none" strike="noStrike" cap="none" dirty="0" smtClean="0">
                <a:solidFill>
                  <a:srgbClr val="FFFFFF"/>
                </a:solidFill>
              </a:rPr>
              <a:t> </a:t>
            </a:r>
            <a:r>
              <a:rPr lang="es-ES" sz="8563" b="1" i="0" u="none" strike="noStrike" cap="none" dirty="0" smtClean="0">
                <a:solidFill>
                  <a:srgbClr val="FFFFFF"/>
                </a:solidFill>
              </a:rPr>
              <a:t>pra</a:t>
            </a:r>
            <a:r>
              <a:rPr lang="lt-LT" sz="8563" b="1" i="0" u="none" strike="noStrike" cap="none" dirty="0" smtClean="0">
                <a:solidFill>
                  <a:srgbClr val="FFFFFF"/>
                </a:solidFill>
              </a:rPr>
              <a:t>k</a:t>
            </a:r>
            <a:r>
              <a:rPr lang="es-ES" sz="8563" b="1" i="0" u="none" strike="noStrike" cap="none" dirty="0" smtClean="0">
                <a:solidFill>
                  <a:srgbClr val="FFFFFF"/>
                </a:solidFill>
              </a:rPr>
              <a:t>ti</a:t>
            </a:r>
            <a:r>
              <a:rPr lang="lt-LT" sz="8563" b="1" i="0" u="none" strike="noStrike" cap="none" dirty="0" err="1" smtClean="0">
                <a:solidFill>
                  <a:srgbClr val="FFFFFF"/>
                </a:solidFill>
              </a:rPr>
              <a:t>ka</a:t>
            </a:r>
            <a:r>
              <a:rPr lang="lt-LT" sz="8563" b="1" i="0" u="none" strike="noStrike" cap="none" dirty="0" smtClean="0">
                <a:solidFill>
                  <a:srgbClr val="FFFFFF"/>
                </a:solidFill>
              </a:rPr>
              <a:t> iš</a:t>
            </a:r>
            <a:r>
              <a:rPr lang="es-ES" sz="8563" b="1" i="0" u="none" strike="noStrike" cap="none" dirty="0" smtClean="0">
                <a:solidFill>
                  <a:srgbClr val="FFFFFF"/>
                </a:solidFill>
              </a:rPr>
              <a:t> </a:t>
            </a:r>
            <a:r>
              <a:rPr lang="lt-LT" sz="8563" b="1" i="0" u="none" strike="noStrike" cap="none" dirty="0" err="1" smtClean="0">
                <a:solidFill>
                  <a:srgbClr val="FFFFFF"/>
                </a:solidFill>
              </a:rPr>
              <a:t>Is</a:t>
            </a:r>
            <a:r>
              <a:rPr lang="es-ES" sz="8563" b="1" i="0" u="none" strike="noStrike" cap="none" dirty="0" smtClean="0">
                <a:solidFill>
                  <a:srgbClr val="FFFFFF"/>
                </a:solidFill>
              </a:rPr>
              <a:t>pa</a:t>
            </a:r>
            <a:r>
              <a:rPr lang="lt-LT" sz="8563" b="1" i="0" u="none" strike="noStrike" cap="none" dirty="0" err="1" smtClean="0">
                <a:solidFill>
                  <a:srgbClr val="FFFFFF"/>
                </a:solidFill>
              </a:rPr>
              <a:t>nijos</a:t>
            </a:r>
            <a:endParaRPr sz="5330" b="1" i="0" u="none" strike="noStrike" cap="none" dirty="0">
              <a:solidFill>
                <a:srgbClr val="00AEE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p:nvPr/>
        </p:nvSpPr>
        <p:spPr>
          <a:xfrm>
            <a:off x="724382" y="1468273"/>
            <a:ext cx="10743236" cy="3921453"/>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000" b="1" dirty="0"/>
              <a:t>Veiklos </a:t>
            </a:r>
            <a:r>
              <a:rPr lang="lt-LT" sz="2000" b="1" dirty="0" smtClean="0"/>
              <a:t>organizatorius</a:t>
            </a:r>
            <a:r>
              <a:rPr lang="es-ES" sz="2000" i="0" u="none" strike="noStrike" cap="none" dirty="0" smtClean="0">
                <a:solidFill>
                  <a:srgbClr val="000000"/>
                </a:solidFill>
              </a:rPr>
              <a:t>: Riborquestra</a:t>
            </a:r>
            <a:r>
              <a:rPr lang="lt-LT" sz="2000" i="0" u="none" strike="noStrike" cap="none" dirty="0" smtClean="0">
                <a:solidFill>
                  <a:srgbClr val="000000"/>
                </a:solidFill>
              </a:rPr>
              <a:t>, privati veikla</a:t>
            </a:r>
            <a:endParaRPr sz="2000" i="0" u="none" strike="noStrike" cap="none" dirty="0">
              <a:solidFill>
                <a:srgbClr val="000000"/>
              </a:solidFill>
            </a:endParaRPr>
          </a:p>
          <a:p>
            <a:pPr lvl="0" algn="just">
              <a:spcBef>
                <a:spcPts val="1200"/>
              </a:spcBef>
              <a:buSzPts val="2000"/>
            </a:pPr>
            <a:r>
              <a:rPr lang="lt-LT" sz="2000" dirty="0"/>
              <a:t>Kokia problema </a:t>
            </a:r>
            <a:r>
              <a:rPr lang="lt-LT" sz="2000" dirty="0" smtClean="0"/>
              <a:t>sprendžiama</a:t>
            </a:r>
            <a:r>
              <a:rPr lang="es-ES" sz="2000" i="0" u="none" strike="noStrike" cap="none" dirty="0" smtClean="0">
                <a:solidFill>
                  <a:srgbClr val="000000"/>
                </a:solidFill>
              </a:rPr>
              <a:t>: </a:t>
            </a:r>
            <a:r>
              <a:rPr lang="lt-LT" sz="2000" b="1" i="0" u="none" strike="noStrike" cap="none" dirty="0" smtClean="0">
                <a:solidFill>
                  <a:srgbClr val="000000"/>
                </a:solidFill>
              </a:rPr>
              <a:t>k</a:t>
            </a:r>
            <a:r>
              <a:rPr lang="es-ES" sz="2000" b="1" i="0" u="none" strike="noStrike" cap="none" dirty="0" smtClean="0">
                <a:solidFill>
                  <a:srgbClr val="000000"/>
                </a:solidFill>
              </a:rPr>
              <a:t>ult</a:t>
            </a:r>
            <a:r>
              <a:rPr lang="lt-LT" sz="2000" b="1" i="0" u="none" strike="noStrike" cap="none" dirty="0" smtClean="0">
                <a:solidFill>
                  <a:srgbClr val="000000"/>
                </a:solidFill>
              </a:rPr>
              <a:t>ū</a:t>
            </a:r>
            <a:r>
              <a:rPr lang="es-ES" sz="2000" b="1" i="0" u="none" strike="noStrike" cap="none" dirty="0" smtClean="0">
                <a:solidFill>
                  <a:srgbClr val="000000"/>
                </a:solidFill>
              </a:rPr>
              <a:t>r</a:t>
            </a:r>
            <a:r>
              <a:rPr lang="lt-LT" sz="2000" b="1" i="0" u="none" strike="noStrike" cap="none" dirty="0" err="1" smtClean="0">
                <a:solidFill>
                  <a:srgbClr val="000000"/>
                </a:solidFill>
              </a:rPr>
              <a:t>iniai</a:t>
            </a:r>
            <a:r>
              <a:rPr lang="lt-LT" sz="2000" b="1" i="0" u="none" strike="noStrike" cap="none" dirty="0" smtClean="0">
                <a:solidFill>
                  <a:srgbClr val="000000"/>
                </a:solidFill>
              </a:rPr>
              <a:t> iššūkiai</a:t>
            </a:r>
            <a:endParaRPr sz="2000" b="1" i="0" u="none" strike="noStrike" cap="none" dirty="0">
              <a:solidFill>
                <a:srgbClr val="000000"/>
              </a:solidFill>
            </a:endParaRPr>
          </a:p>
          <a:p>
            <a:pPr lvl="0" algn="just">
              <a:spcBef>
                <a:spcPts val="1200"/>
              </a:spcBef>
              <a:buSzPts val="2000"/>
            </a:pPr>
            <a:r>
              <a:rPr lang="lt-LT" sz="2000" b="1" i="0" u="none" strike="noStrike" cap="none" dirty="0" err="1" smtClean="0">
                <a:solidFill>
                  <a:srgbClr val="000000"/>
                </a:solidFill>
              </a:rPr>
              <a:t>Tiksla</a:t>
            </a:r>
            <a:r>
              <a:rPr lang="es-ES" sz="2000" b="1" i="0" u="none" strike="noStrike" cap="none" dirty="0" smtClean="0">
                <a:solidFill>
                  <a:srgbClr val="000000"/>
                </a:solidFill>
              </a:rPr>
              <a:t>s</a:t>
            </a:r>
            <a:r>
              <a:rPr lang="es-ES" sz="2000" i="0" u="none" strike="noStrike" cap="none" dirty="0">
                <a:solidFill>
                  <a:srgbClr val="000000"/>
                </a:solidFill>
              </a:rPr>
              <a:t>: </a:t>
            </a:r>
            <a:r>
              <a:rPr lang="lt-LT" sz="2000" dirty="0" err="1"/>
              <a:t>Riborquestra</a:t>
            </a:r>
            <a:r>
              <a:rPr lang="lt-LT" sz="2000" dirty="0"/>
              <a:t> yra įvairių kartų ir bendruomenių organizacija Barselonos miesto rajone </a:t>
            </a:r>
            <a:r>
              <a:rPr lang="lt-LT" sz="2000" dirty="0" err="1"/>
              <a:t>Ciutat</a:t>
            </a:r>
            <a:r>
              <a:rPr lang="lt-LT" sz="2000" dirty="0"/>
              <a:t> </a:t>
            </a:r>
            <a:r>
              <a:rPr lang="lt-LT" sz="2000" dirty="0" err="1"/>
              <a:t>Vella</a:t>
            </a:r>
            <a:r>
              <a:rPr lang="lt-LT" sz="2000" dirty="0"/>
              <a:t>. Projektu siekiama pagerinti žmonių gyvenimą rajone, suteikiant resursų meniniam mokymuisi. </a:t>
            </a:r>
            <a:r>
              <a:rPr lang="lt-LT" sz="2000" dirty="0" err="1"/>
              <a:t>Riborquestra</a:t>
            </a:r>
            <a:r>
              <a:rPr lang="lt-LT" sz="2000" dirty="0"/>
              <a:t> skatina jaunų žmonių asmenybės augimą bei palengvina bendruomenės raidą, kadangi suteikiama galimybė išmokti groti instrumentu ir tapti orkestro dalimi. </a:t>
            </a:r>
            <a:r>
              <a:rPr lang="lt-LT" sz="2000" dirty="0" err="1"/>
              <a:t>Riborquestra</a:t>
            </a:r>
            <a:r>
              <a:rPr lang="lt-LT" sz="2000" dirty="0"/>
              <a:t> tikslas yra per kultūrinę ir grupinę muzikinę praktiką skatinti solidarumą, </a:t>
            </a:r>
            <a:r>
              <a:rPr lang="lt-LT" sz="2000" dirty="0" err="1"/>
              <a:t>įtraukumą</a:t>
            </a:r>
            <a:r>
              <a:rPr lang="lt-LT" sz="2000" dirty="0"/>
              <a:t>, sugyvenimą ir </a:t>
            </a:r>
            <a:r>
              <a:rPr lang="lt-LT" sz="2000" dirty="0" err="1"/>
              <a:t>tarpkultūriškumą</a:t>
            </a:r>
            <a:r>
              <a:rPr lang="lt-LT" sz="2000" dirty="0"/>
              <a:t> rajone</a:t>
            </a:r>
            <a:r>
              <a:rPr lang="es-ES" sz="2000" i="0" u="none" strike="noStrike" cap="none" dirty="0" smtClean="0">
                <a:solidFill>
                  <a:srgbClr val="000000"/>
                </a:solidFill>
              </a:rPr>
              <a:t>.</a:t>
            </a:r>
            <a:endParaRPr sz="1400" i="0" u="none" strike="noStrike" cap="none" dirty="0">
              <a:solidFill>
                <a:srgbClr val="000000"/>
              </a:solidFill>
            </a:endParaRPr>
          </a:p>
          <a:p>
            <a:pPr lvl="0" algn="just">
              <a:spcBef>
                <a:spcPts val="1200"/>
              </a:spcBef>
              <a:spcAft>
                <a:spcPts val="600"/>
              </a:spcAft>
              <a:buSzPts val="2000"/>
            </a:pPr>
            <a:r>
              <a:rPr lang="lt-LT" sz="2000" dirty="0"/>
              <a:t>Projekte dalyvaujantys vaikai ir jaunimas atskirai išmoksta groti konkrečiu instrumentu ir tuomet susijungia sudaryti orkestrą. Dalyviai turi po vieną valandos trukmės pamoką per savaitę bei valandos trukmės orkestro repeticiją, kuriose atsiranda galimybė susitikti su visais kitais žmonėmis, besimokančiais groti kitais instrumentais</a:t>
            </a:r>
            <a:r>
              <a:rPr lang="es-ES" sz="2000" i="0" u="none" strike="noStrike" cap="none" dirty="0" smtClean="0">
                <a:solidFill>
                  <a:srgbClr val="000000"/>
                </a:solidFill>
              </a:rPr>
              <a:t>. </a:t>
            </a:r>
            <a:endParaRPr sz="1400" i="0" u="none" strike="noStrike" cap="none" dirty="0">
              <a:solidFill>
                <a:srgbClr val="000000"/>
              </a:solidFill>
            </a:endParaRPr>
          </a:p>
        </p:txBody>
      </p:sp>
      <p:sp>
        <p:nvSpPr>
          <p:cNvPr id="217" name="Google Shape;217;p33"/>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es-ES" sz="2400" b="1" i="0" u="none" strike="noStrike" cap="none">
                <a:solidFill>
                  <a:srgbClr val="00B0F0"/>
                </a:solidFill>
              </a:rPr>
              <a:t>Riborquestra</a:t>
            </a:r>
            <a:endParaRPr sz="2400" b="1" i="0" u="none" strike="noStrike" cap="none">
              <a:solidFill>
                <a:srgbClr val="00B0F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p:nvPr/>
        </p:nvSpPr>
        <p:spPr>
          <a:xfrm>
            <a:off x="724386" y="1658336"/>
            <a:ext cx="10743300" cy="3921600"/>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000" b="1" dirty="0"/>
              <a:t>Tikslinės grupės gaunama nauda iš šios gerosios praktikos </a:t>
            </a:r>
            <a:r>
              <a:rPr lang="es-ES" sz="2000" b="1" i="0" u="none" strike="noStrike" cap="none" dirty="0" smtClean="0">
                <a:solidFill>
                  <a:srgbClr val="000000"/>
                </a:solidFill>
              </a:rPr>
              <a:t>  </a:t>
            </a:r>
            <a:endParaRPr sz="1400" i="0" u="none" strike="noStrike" cap="none" dirty="0" smtClean="0">
              <a:solidFill>
                <a:srgbClr val="000000"/>
              </a:solidFill>
            </a:endParaRPr>
          </a:p>
          <a:p>
            <a:pPr marL="342900" indent="-342900" algn="just">
              <a:spcBef>
                <a:spcPts val="1200"/>
              </a:spcBef>
              <a:buSzPts val="2000"/>
              <a:buFont typeface="Arial"/>
              <a:buChar char="-"/>
            </a:pPr>
            <a:r>
              <a:rPr lang="lt-LT" sz="2000" dirty="0"/>
              <a:t>Šis projektas suteikia erdvę bendram gyvenimui ir dialogui tarp įvairios kultūrinės kilmės žmonių, kartu gyvenančių tame pačiame rajone. Šiuo projektu puoselėjama dalyvaujančių vaikų bei jaunimo asmenybės  raida. Tai įgalina juos aktyviai dalyvauti pozityviojoje jų bendruomenės raidoje. Jie patiria mokymąsi per aktyvų ir kūrybingą dalyvavimą ir eksperimentavimą. Projektu atskleidžiama nauda, gaunama iš skirtingų kartų atstovų bendravimo. Jauni žmonės gauna naudos, gaudami prieigą prie muzikinių instrumentų ir pamokų ir dalyvaudami meniniuose bei kultūriniuose renginiuose ir veiklose. </a:t>
            </a:r>
            <a:endParaRPr lang="lt-LT" sz="2000" dirty="0" smtClean="0"/>
          </a:p>
          <a:p>
            <a:pPr algn="just">
              <a:spcBef>
                <a:spcPts val="1200"/>
              </a:spcBef>
              <a:buSzPts val="2000"/>
            </a:pPr>
            <a:r>
              <a:rPr lang="lt-LT" sz="2000" b="1" dirty="0" smtClean="0"/>
              <a:t>Poveikis </a:t>
            </a:r>
            <a:r>
              <a:rPr lang="lt-LT" sz="2000" b="1" dirty="0"/>
              <a:t>bendruomenei. Socialinis poveikis </a:t>
            </a:r>
            <a:endParaRPr lang="lt-LT" sz="2000" b="1" dirty="0" smtClean="0"/>
          </a:p>
          <a:p>
            <a:pPr lvl="0" algn="just">
              <a:spcBef>
                <a:spcPts val="1200"/>
              </a:spcBef>
              <a:buSzPts val="2000"/>
            </a:pPr>
            <a:r>
              <a:rPr lang="es-ES" sz="2000" i="0" u="none" strike="noStrike" cap="none" dirty="0" smtClean="0">
                <a:solidFill>
                  <a:srgbClr val="000000"/>
                </a:solidFill>
              </a:rPr>
              <a:t>- </a:t>
            </a:r>
            <a:r>
              <a:rPr lang="lt-LT" sz="2000" dirty="0" err="1" smtClean="0"/>
              <a:t>Riborquestra</a:t>
            </a:r>
            <a:r>
              <a:rPr lang="lt-LT" sz="2000" dirty="0" smtClean="0"/>
              <a:t> </a:t>
            </a:r>
            <a:r>
              <a:rPr lang="lt-LT" sz="2000" dirty="0"/>
              <a:t>tapo dalimi tapatybės rajono, kuriame jis veikia. Tai yra erdvė, kurioje kuriami ir puoselėjami socialiniai ryšiai. Projektas sustiprino pasididžiavimą, pasitikėjimą ir bendruomenės jausmą tiek pačioje organizacijoje, tiek ir </a:t>
            </a:r>
            <a:r>
              <a:rPr lang="lt-LT" sz="2000" dirty="0" smtClean="0"/>
              <a:t>rajone</a:t>
            </a:r>
            <a:r>
              <a:rPr lang="es-ES" sz="2000" i="0" u="none" strike="noStrike" cap="none" dirty="0" smtClean="0">
                <a:solidFill>
                  <a:srgbClr val="000000"/>
                </a:solidFill>
              </a:rPr>
              <a:t>. </a:t>
            </a:r>
            <a:endParaRPr sz="1400" i="0" u="none" strike="noStrike" cap="none" dirty="0">
              <a:solidFill>
                <a:srgbClr val="000000"/>
              </a:solidFill>
            </a:endParaRPr>
          </a:p>
        </p:txBody>
      </p:sp>
      <p:sp>
        <p:nvSpPr>
          <p:cNvPr id="224" name="Google Shape;224;p34"/>
          <p:cNvSpPr txBox="1"/>
          <p:nvPr/>
        </p:nvSpPr>
        <p:spPr>
          <a:xfrm>
            <a:off x="2959886" y="38946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es-ES" sz="2400" b="1" i="0" u="none" strike="noStrike" cap="none">
                <a:solidFill>
                  <a:srgbClr val="00B0F0"/>
                </a:solidFill>
              </a:rPr>
              <a:t>Riborquestra</a:t>
            </a:r>
            <a:endParaRPr sz="2400" b="1" i="0" u="none" strike="noStrike" cap="none">
              <a:solidFill>
                <a:srgbClr val="00B0F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r>
              <a:rPr lang="lt-LT" sz="4000" dirty="0" smtClean="0"/>
              <a:t>PATARIMAS</a:t>
            </a:r>
            <a:endParaRPr sz="4000" dirty="0">
              <a:latin typeface="Arial"/>
              <a:ea typeface="Arial"/>
              <a:cs typeface="Arial"/>
              <a:sym typeface="Arial"/>
            </a:endParaRPr>
          </a:p>
        </p:txBody>
      </p:sp>
      <p:sp>
        <p:nvSpPr>
          <p:cNvPr id="231" name="Google Shape;231;p35"/>
          <p:cNvSpPr/>
          <p:nvPr/>
        </p:nvSpPr>
        <p:spPr>
          <a:xfrm>
            <a:off x="2019046" y="2264589"/>
            <a:ext cx="9526704" cy="1384954"/>
          </a:xfrm>
          <a:prstGeom prst="rect">
            <a:avLst/>
          </a:prstGeom>
          <a:noFill/>
          <a:ln>
            <a:noFill/>
          </a:ln>
        </p:spPr>
        <p:txBody>
          <a:bodyPr spcFirstLastPara="1" wrap="square" lIns="91425" tIns="45700" rIns="91425" bIns="45700" anchor="t" anchorCtr="0">
            <a:spAutoFit/>
          </a:bodyPr>
          <a:lstStyle/>
          <a:p>
            <a:pPr lvl="0">
              <a:buClr>
                <a:srgbClr val="EC7320"/>
              </a:buClr>
              <a:buSzPts val="2400"/>
            </a:pPr>
            <a:r>
              <a:rPr lang="lt-LT" sz="2100" i="1" dirty="0" smtClean="0">
                <a:solidFill>
                  <a:schemeClr val="accent2">
                    <a:lumMod val="75000"/>
                  </a:schemeClr>
                </a:solidFill>
              </a:rPr>
              <a:t>PATARIMAS</a:t>
            </a:r>
            <a:r>
              <a:rPr lang="lt-LT" sz="2100" dirty="0"/>
              <a:t>: Laikydami veiklą kaip savarankišką užduotį ar atsakomybę, galite sunerimti ar baimintis, nes tai per daug sudėtinga ir sunkiai įgyvendinama. Dabar įsivaizduokite, ar jus palaiko muzikos mokytojas. Veikla iš karto tapo daug labiau </a:t>
            </a:r>
            <a:r>
              <a:rPr lang="lt-LT" sz="2100" dirty="0" smtClean="0"/>
              <a:t>įgyvendinama.</a:t>
            </a:r>
            <a:endParaRPr sz="2100" i="0" u="none" strike="noStrike" cap="none" dirty="0"/>
          </a:p>
        </p:txBody>
      </p:sp>
      <p:pic>
        <p:nvPicPr>
          <p:cNvPr id="232" name="Google Shape;232;p35"/>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370688" y="2689952"/>
            <a:ext cx="11450700" cy="2463198"/>
          </a:xfrm>
          <a:prstGeom prst="rect">
            <a:avLst/>
          </a:prstGeom>
          <a:noFill/>
          <a:ln>
            <a:noFill/>
          </a:ln>
        </p:spPr>
        <p:txBody>
          <a:bodyPr spcFirstLastPara="1" wrap="square" lIns="91425" tIns="45700" rIns="91425" bIns="45700" anchor="t" anchorCtr="0">
            <a:spAutoFit/>
          </a:bodyPr>
          <a:lstStyle/>
          <a:p>
            <a:pPr lvl="0">
              <a:lnSpc>
                <a:spcPct val="107000"/>
              </a:lnSpc>
              <a:buSzPts val="1800"/>
            </a:pPr>
            <a:r>
              <a:rPr lang="lt-LT" sz="1800" dirty="0"/>
              <a:t>Pateikti gyvenimiškus pavyzdžius ir patirtį už artimiausio dalyvių rato ribų, siekiant pagerinti </a:t>
            </a:r>
            <a:r>
              <a:rPr lang="lt-LT" sz="1800" dirty="0" smtClean="0"/>
              <a:t>temos </a:t>
            </a:r>
            <a:r>
              <a:rPr lang="lt-LT" sz="1800" dirty="0"/>
              <a:t>supratimą ir sužadinti norą toliau </a:t>
            </a:r>
            <a:r>
              <a:rPr lang="lt-LT" sz="1800" dirty="0" smtClean="0"/>
              <a:t>aktyviai dalyvauti.</a:t>
            </a:r>
          </a:p>
          <a:p>
            <a:pPr lvl="0">
              <a:lnSpc>
                <a:spcPct val="107000"/>
              </a:lnSpc>
              <a:buSzPts val="1800"/>
            </a:pPr>
            <a:endParaRPr lang="lt-LT" sz="1800" dirty="0" smtClean="0"/>
          </a:p>
          <a:p>
            <a:pPr lvl="0">
              <a:lnSpc>
                <a:spcPct val="107000"/>
              </a:lnSpc>
              <a:buSzPts val="1800"/>
            </a:pPr>
            <a:r>
              <a:rPr lang="lt-LT" sz="1800" dirty="0" smtClean="0"/>
              <a:t>Suteikti </a:t>
            </a:r>
            <a:r>
              <a:rPr lang="lt-LT" sz="1800" dirty="0"/>
              <a:t>supratimą apie įvairias galimybes bendradarbiauti su bendruomene edukacinių meno kūrimo projektų rėmuose</a:t>
            </a:r>
            <a:r>
              <a:rPr lang="lt-LT" sz="1800" dirty="0" smtClean="0"/>
              <a:t>.</a:t>
            </a:r>
          </a:p>
          <a:p>
            <a:pPr lvl="0">
              <a:lnSpc>
                <a:spcPct val="107000"/>
              </a:lnSpc>
              <a:buSzPts val="1800"/>
            </a:pPr>
            <a:endParaRPr lang="lt-LT" sz="1800" dirty="0" smtClean="0"/>
          </a:p>
          <a:p>
            <a:pPr lvl="0">
              <a:lnSpc>
                <a:spcPct val="107000"/>
              </a:lnSpc>
              <a:buSzPts val="1800"/>
            </a:pPr>
            <a:r>
              <a:rPr lang="lt-LT" sz="1800" dirty="0" smtClean="0"/>
              <a:t>Toliau </a:t>
            </a:r>
            <a:r>
              <a:rPr lang="lt-LT" sz="1800" dirty="0"/>
              <a:t>didinti bendruomenės informuotumą ne tik apie aktualius klausimus, bet ir apie jaunimo įsitraukimą bei tai, kaip bendruomenės organizacijos gali bendradarbiauti su mokyklomis.</a:t>
            </a:r>
            <a:endParaRPr sz="2800" b="0" i="0" u="none" strike="noStrike" cap="none" dirty="0">
              <a:solidFill>
                <a:schemeClr val="dk1"/>
              </a:solidFill>
              <a:latin typeface="Helvetica Neue"/>
              <a:ea typeface="Helvetica Neue"/>
              <a:cs typeface="Helvetica Neue"/>
              <a:sym typeface="Helvetica Neue"/>
            </a:endParaRPr>
          </a:p>
        </p:txBody>
      </p:sp>
      <p:sp>
        <p:nvSpPr>
          <p:cNvPr id="50" name="Google Shape;50;p3"/>
          <p:cNvSpPr txBox="1"/>
          <p:nvPr/>
        </p:nvSpPr>
        <p:spPr>
          <a:xfrm>
            <a:off x="761999" y="1917487"/>
            <a:ext cx="4219575" cy="61277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51"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lt-LT" sz="4000" b="1" dirty="0" err="1">
                <a:solidFill>
                  <a:srgbClr val="00AEEF"/>
                </a:solidFill>
              </a:rPr>
              <a:t>T</a:t>
            </a:r>
            <a:r>
              <a:rPr lang="lt-LT" sz="4000" b="1" i="0" u="none" strike="noStrike" cap="none" dirty="0" err="1" smtClean="0">
                <a:solidFill>
                  <a:srgbClr val="00AEEF"/>
                </a:solidFill>
              </a:rPr>
              <a:t>iksla</a:t>
            </a:r>
            <a:r>
              <a:rPr lang="es-ES" sz="4000" b="1" i="0" u="none" strike="noStrike" cap="none" dirty="0" smtClean="0">
                <a:solidFill>
                  <a:srgbClr val="00AEEF"/>
                </a:solidFill>
              </a:rPr>
              <a:t>s</a:t>
            </a:r>
            <a:endParaRPr sz="4000" b="1" i="0" u="none" strike="noStrike" cap="none" dirty="0">
              <a:solidFill>
                <a:srgbClr val="00AEE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p:nvPr/>
        </p:nvSpPr>
        <p:spPr>
          <a:xfrm>
            <a:off x="724382" y="1308910"/>
            <a:ext cx="10743236" cy="3921453"/>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000" b="1" dirty="0"/>
              <a:t>Veiklos </a:t>
            </a:r>
            <a:r>
              <a:rPr lang="lt-LT" sz="2000" b="1" dirty="0" smtClean="0"/>
              <a:t>organizatorius</a:t>
            </a:r>
            <a:r>
              <a:rPr lang="es-ES" sz="2000" i="0" u="none" strike="noStrike" cap="none" dirty="0" smtClean="0">
                <a:solidFill>
                  <a:srgbClr val="000000"/>
                </a:solidFill>
              </a:rPr>
              <a:t>: </a:t>
            </a:r>
            <a:r>
              <a:rPr lang="lt-LT" sz="2000" i="0" u="none" strike="noStrike" cap="none" dirty="0" smtClean="0">
                <a:solidFill>
                  <a:srgbClr val="000000"/>
                </a:solidFill>
              </a:rPr>
              <a:t>Miesto </a:t>
            </a:r>
            <a:r>
              <a:rPr lang="lt-LT" sz="2000" i="0" u="none" strike="noStrike" cap="none" dirty="0" err="1" smtClean="0">
                <a:solidFill>
                  <a:srgbClr val="000000"/>
                </a:solidFill>
              </a:rPr>
              <a:t>pojektas</a:t>
            </a:r>
            <a:endParaRPr sz="1400" i="0" u="none" strike="noStrike" cap="none" dirty="0">
              <a:solidFill>
                <a:srgbClr val="000000"/>
              </a:solidFill>
            </a:endParaRPr>
          </a:p>
          <a:p>
            <a:pPr lvl="0" algn="just">
              <a:spcBef>
                <a:spcPts val="1200"/>
              </a:spcBef>
              <a:buSzPts val="2000"/>
            </a:pPr>
            <a:r>
              <a:rPr lang="lt-LT" sz="2000" b="1" i="0" u="none" strike="noStrike" cap="none" dirty="0" smtClean="0">
                <a:solidFill>
                  <a:srgbClr val="000000"/>
                </a:solidFill>
              </a:rPr>
              <a:t>Tiks</a:t>
            </a:r>
            <a:r>
              <a:rPr lang="es-ES" sz="2000" b="1" i="0" u="none" strike="noStrike" cap="none" dirty="0" smtClean="0">
                <a:solidFill>
                  <a:srgbClr val="000000"/>
                </a:solidFill>
              </a:rPr>
              <a:t>l</a:t>
            </a:r>
            <a:r>
              <a:rPr lang="lt-LT" sz="2000" b="1" i="0" u="none" strike="noStrike" cap="none" dirty="0" err="1" smtClean="0">
                <a:solidFill>
                  <a:srgbClr val="000000"/>
                </a:solidFill>
              </a:rPr>
              <a:t>as</a:t>
            </a:r>
            <a:r>
              <a:rPr lang="es-ES" sz="2000" i="0" u="none" strike="noStrike" cap="none" dirty="0" smtClean="0">
                <a:solidFill>
                  <a:srgbClr val="000000"/>
                </a:solidFill>
              </a:rPr>
              <a:t>: </a:t>
            </a:r>
            <a:r>
              <a:rPr lang="lt-LT" sz="2000" dirty="0"/>
              <a:t>yra skatinti darną bei socialinį įsitraukimą grupėse vaikų bei paauglių, kuomet juos pripažįsta kaip bendruomenę ir per jų santykį su kitomis bendraamžių grupėmis. Projektas palengvina gyvenimą kartu, kadangi suvokiama, kad rajonas bei atskiri jį sudarantys sektoriai suformuoja bendruomenę, kurioje atskaitos tašku gali būti meno išgyvenimas, kūrybingumas  bei simbolinė išraiška</a:t>
            </a:r>
            <a:r>
              <a:rPr lang="lt-LT" sz="2000" dirty="0" smtClean="0"/>
              <a:t>.</a:t>
            </a:r>
            <a:endParaRPr sz="1400" i="0" u="none" strike="noStrike" cap="none" dirty="0">
              <a:solidFill>
                <a:srgbClr val="000000"/>
              </a:solidFill>
            </a:endParaRPr>
          </a:p>
          <a:p>
            <a:pPr lvl="0" algn="just">
              <a:spcBef>
                <a:spcPts val="1200"/>
              </a:spcBef>
              <a:buSzPts val="2000"/>
            </a:pPr>
            <a:r>
              <a:rPr lang="lt-LT" sz="2000" b="1" dirty="0"/>
              <a:t>Kokia problema sprendžiama </a:t>
            </a:r>
            <a:r>
              <a:rPr lang="es-ES" sz="2000" i="0" u="none" strike="noStrike" cap="none" dirty="0" smtClean="0">
                <a:solidFill>
                  <a:srgbClr val="000000"/>
                </a:solidFill>
              </a:rPr>
              <a:t>: </a:t>
            </a:r>
            <a:r>
              <a:rPr lang="lt-LT" sz="2000" dirty="0" err="1"/>
              <a:t>Socioekonominis</a:t>
            </a:r>
            <a:r>
              <a:rPr lang="lt-LT" sz="2000" dirty="0"/>
              <a:t> iššūkis </a:t>
            </a:r>
            <a:endParaRPr sz="1400" i="0" u="none" strike="noStrike" cap="none" dirty="0">
              <a:solidFill>
                <a:srgbClr val="000000"/>
              </a:solidFill>
            </a:endParaRPr>
          </a:p>
          <a:p>
            <a:pPr lvl="0" algn="just">
              <a:spcBef>
                <a:spcPts val="1200"/>
              </a:spcBef>
              <a:buSzPts val="2000"/>
            </a:pPr>
            <a:r>
              <a:rPr lang="lt-LT" sz="2000" i="0" u="none" strike="noStrike" cap="none" dirty="0" smtClean="0">
                <a:solidFill>
                  <a:srgbClr val="000000"/>
                </a:solidFill>
              </a:rPr>
              <a:t>Turinys</a:t>
            </a:r>
            <a:r>
              <a:rPr lang="es-ES" sz="2000" i="0" u="none" strike="noStrike" cap="none" dirty="0" smtClean="0">
                <a:solidFill>
                  <a:srgbClr val="000000"/>
                </a:solidFill>
              </a:rPr>
              <a:t>: </a:t>
            </a:r>
            <a:r>
              <a:rPr lang="lt-LT" sz="2000" dirty="0"/>
              <a:t>Ši programa susideda iš veiklų ir dirbtuvėlių sekos, turinčių atskirus tikslus, tokius kaip socialinis meno pobūdis, ypač santykyje su jo teikiamomis galimybėmis kurti socialinį ryšį bei formuoti tapatybę, skatinant jaunimo asmenybės raidą atžvilgiu tokių elementų kaip kūrybingumas, žinių įgijimą bei gebėjimus, įgytus per grupinį </a:t>
            </a:r>
            <a:r>
              <a:rPr lang="lt-LT" sz="2000" dirty="0" smtClean="0"/>
              <a:t>darbą</a:t>
            </a:r>
            <a:r>
              <a:rPr lang="es-ES" sz="2000" i="0" u="none" strike="noStrike" cap="none" dirty="0" smtClean="0">
                <a:solidFill>
                  <a:srgbClr val="000000"/>
                </a:solidFill>
              </a:rPr>
              <a:t>.</a:t>
            </a:r>
            <a:endParaRPr sz="1400" i="0" u="none" strike="noStrike" cap="none" dirty="0">
              <a:solidFill>
                <a:srgbClr val="000000"/>
              </a:solidFill>
            </a:endParaRPr>
          </a:p>
          <a:p>
            <a:pPr marL="0" marR="0" lvl="0" indent="0" algn="just" rtl="0">
              <a:lnSpc>
                <a:spcPct val="100000"/>
              </a:lnSpc>
              <a:spcBef>
                <a:spcPts val="1200"/>
              </a:spcBef>
              <a:spcAft>
                <a:spcPts val="60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239" name="Google Shape;239;p36"/>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SzPts val="4800"/>
            </a:pPr>
            <a:r>
              <a:rPr lang="es-ES" sz="2400" b="1" dirty="0">
                <a:solidFill>
                  <a:srgbClr val="00B0F0"/>
                </a:solidFill>
              </a:rPr>
              <a:t>Rajonai: socialinis įtraukimas per meną </a:t>
            </a:r>
            <a:endParaRPr sz="1400" b="0" i="0" u="none" strike="noStrike" cap="none" dirty="0">
              <a:solidFill>
                <a:srgbClr val="00B0F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p:nvPr/>
        </p:nvSpPr>
        <p:spPr>
          <a:xfrm>
            <a:off x="724382" y="1468273"/>
            <a:ext cx="10743236" cy="3921453"/>
          </a:xfrm>
          <a:prstGeom prst="rect">
            <a:avLst/>
          </a:prstGeom>
          <a:noFill/>
          <a:ln>
            <a:noFill/>
          </a:ln>
        </p:spPr>
        <p:txBody>
          <a:bodyPr spcFirstLastPara="1" wrap="square" lIns="91425" tIns="45700" rIns="91425" bIns="45700" anchor="t" anchorCtr="0">
            <a:noAutofit/>
          </a:bodyPr>
          <a:lstStyle/>
          <a:p>
            <a:pPr lvl="0" algn="just">
              <a:lnSpc>
                <a:spcPct val="115000"/>
              </a:lnSpc>
              <a:spcBef>
                <a:spcPts val="600"/>
              </a:spcBef>
              <a:buSzPts val="1800"/>
            </a:pPr>
            <a:r>
              <a:rPr lang="lt-LT" sz="2000" dirty="0"/>
              <a:t>Šis projektas veikė įvairiose meninėse disciplinose, tokiose kaip tiesioginis eksperimentavimas, manipuliavimas, prisilietimas, žvilgsnis, piešinys ir nuotrauka iš savo aplinkos siekiant pamatyti, kad menas yra kūrybinė minčių, patirčių ir emocijų raiška. Projektas taip pat siūlo eksperimentuoti su transformacija ir iš naujo panaudoto daiktus, </a:t>
            </a:r>
            <a:r>
              <a:rPr lang="lt-LT" sz="2000" dirty="0" err="1"/>
              <a:t>dekontekstualizuojant</a:t>
            </a:r>
            <a:r>
              <a:rPr lang="lt-LT" sz="2000" dirty="0"/>
              <a:t> iš anksčiau esantį daiktą ir perkeliant jį į meninį pasaulį</a:t>
            </a:r>
            <a:r>
              <a:rPr lang="es-ES" sz="1900" i="0" u="none" strike="noStrike" cap="none" dirty="0" smtClean="0">
                <a:solidFill>
                  <a:srgbClr val="000000"/>
                </a:solidFill>
              </a:rPr>
              <a:t>.</a:t>
            </a:r>
            <a:endParaRPr sz="1500" i="0" u="none" strike="noStrike" cap="none" dirty="0">
              <a:solidFill>
                <a:srgbClr val="000000"/>
              </a:solidFill>
            </a:endParaRPr>
          </a:p>
          <a:p>
            <a:pPr algn="just">
              <a:lnSpc>
                <a:spcPct val="115000"/>
              </a:lnSpc>
              <a:spcBef>
                <a:spcPts val="600"/>
              </a:spcBef>
              <a:buSzPts val="1800"/>
            </a:pPr>
            <a:r>
              <a:rPr lang="lt-LT" sz="2000" b="1" dirty="0"/>
              <a:t>Pagrindiniai </a:t>
            </a:r>
            <a:r>
              <a:rPr lang="lt-LT" sz="2000" b="1" dirty="0" smtClean="0"/>
              <a:t>etapai</a:t>
            </a:r>
            <a:r>
              <a:rPr lang="es-ES" sz="1900" i="0" u="none" strike="noStrike" cap="none" dirty="0" smtClean="0">
                <a:solidFill>
                  <a:srgbClr val="000000"/>
                </a:solidFill>
              </a:rPr>
              <a:t>:</a:t>
            </a:r>
            <a:endParaRPr sz="1500" i="0" u="none" strike="noStrike" cap="none" dirty="0">
              <a:solidFill>
                <a:srgbClr val="000000"/>
              </a:solidFill>
            </a:endParaRPr>
          </a:p>
          <a:p>
            <a:pPr marL="342900" lvl="0" indent="-349250" algn="just">
              <a:lnSpc>
                <a:spcPct val="115000"/>
              </a:lnSpc>
              <a:spcBef>
                <a:spcPts val="600"/>
              </a:spcBef>
              <a:buSzPts val="1900"/>
              <a:buChar char="−"/>
            </a:pPr>
            <a:r>
              <a:rPr lang="lt-LT" sz="2000" dirty="0"/>
              <a:t>Pradinė mažos grupės diskusija apie vieną ar du meno darbus, laikantis Vaizdinio mąstymo strategijų metodikos</a:t>
            </a:r>
            <a:r>
              <a:rPr lang="lt-LT" sz="2000" dirty="0" smtClean="0"/>
              <a:t>.</a:t>
            </a:r>
            <a:r>
              <a:rPr lang="es-ES" sz="1900" i="0" u="none" strike="noStrike" cap="none" dirty="0" smtClean="0">
                <a:solidFill>
                  <a:srgbClr val="000000"/>
                </a:solidFill>
              </a:rPr>
              <a:t> </a:t>
            </a:r>
            <a:endParaRPr sz="1500" i="0" u="none" strike="noStrike" cap="none" dirty="0">
              <a:solidFill>
                <a:srgbClr val="000000"/>
              </a:solidFill>
            </a:endParaRPr>
          </a:p>
          <a:p>
            <a:pPr marL="342900" lvl="0" indent="-349250" algn="just">
              <a:lnSpc>
                <a:spcPct val="115000"/>
              </a:lnSpc>
              <a:spcBef>
                <a:spcPts val="600"/>
              </a:spcBef>
              <a:buSzPts val="1900"/>
              <a:buChar char="−"/>
            </a:pPr>
            <a:r>
              <a:rPr lang="lt-LT" sz="2000" dirty="0"/>
              <a:t>Vyks dirbtuvėlių seka, kurių metu jie panaudos savo gyvenamąjį rajoną kaip įkvėpimo šaltinį įvairiems meno kūriniams bei kūrybingumo </a:t>
            </a:r>
            <a:r>
              <a:rPr lang="lt-LT" sz="2000" dirty="0" smtClean="0"/>
              <a:t>raiškai</a:t>
            </a:r>
            <a:r>
              <a:rPr lang="es-ES" sz="1900" i="0" u="none" strike="noStrike" cap="none" dirty="0" smtClean="0">
                <a:solidFill>
                  <a:srgbClr val="000000"/>
                </a:solidFill>
              </a:rPr>
              <a:t>.</a:t>
            </a:r>
            <a:endParaRPr sz="1500" i="0" u="none" strike="noStrike" cap="none" dirty="0" smtClean="0">
              <a:solidFill>
                <a:srgbClr val="000000"/>
              </a:solidFill>
            </a:endParaRPr>
          </a:p>
          <a:p>
            <a:pPr marL="342900" lvl="0" indent="-349250" algn="just">
              <a:lnSpc>
                <a:spcPct val="115000"/>
              </a:lnSpc>
              <a:spcBef>
                <a:spcPts val="600"/>
              </a:spcBef>
              <a:buSzPts val="1900"/>
              <a:buChar char="−"/>
            </a:pPr>
            <a:r>
              <a:rPr lang="lt-LT" sz="2000" dirty="0"/>
              <a:t>Bus imami interviu su žmonėmis iš savo </a:t>
            </a:r>
            <a:r>
              <a:rPr lang="lt-LT" sz="2000" dirty="0" smtClean="0"/>
              <a:t>rajono.</a:t>
            </a:r>
          </a:p>
          <a:p>
            <a:pPr marL="342900" lvl="0" indent="-349250" algn="just">
              <a:lnSpc>
                <a:spcPct val="115000"/>
              </a:lnSpc>
              <a:spcBef>
                <a:spcPts val="600"/>
              </a:spcBef>
              <a:buSzPts val="1900"/>
              <a:buChar char="−"/>
            </a:pPr>
            <a:r>
              <a:rPr lang="lt-LT" sz="2000" dirty="0"/>
              <a:t>Bus surengta kūrinių paroda, kurioje dalyvauti bus pakviesti ir kaimynai</a:t>
            </a:r>
            <a:r>
              <a:rPr lang="es-ES" sz="1900" i="0" u="none" strike="noStrike" cap="none" dirty="0" smtClean="0">
                <a:solidFill>
                  <a:srgbClr val="000000"/>
                </a:solidFill>
              </a:rPr>
              <a:t>. </a:t>
            </a:r>
            <a:endParaRPr sz="1500" i="0" u="none" strike="noStrike" cap="none" dirty="0">
              <a:solidFill>
                <a:srgbClr val="000000"/>
              </a:solidFill>
            </a:endParaRPr>
          </a:p>
        </p:txBody>
      </p:sp>
      <p:sp>
        <p:nvSpPr>
          <p:cNvPr id="246" name="Google Shape;246;p37"/>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SzPts val="4800"/>
            </a:pPr>
            <a:r>
              <a:rPr lang="es-ES" sz="2400" b="1" dirty="0">
                <a:solidFill>
                  <a:srgbClr val="00B0F0"/>
                </a:solidFill>
              </a:rPr>
              <a:t>Rajonai: socialinis įtraukimas per meną </a:t>
            </a:r>
            <a:endParaRPr sz="1400" i="0" u="none" strike="noStrike" cap="none" dirty="0">
              <a:solidFill>
                <a:srgbClr val="00B0F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lt-LT" sz="4400" dirty="0" smtClean="0">
                <a:latin typeface="Arial"/>
                <a:ea typeface="Arial"/>
                <a:cs typeface="Arial"/>
                <a:sym typeface="Arial"/>
              </a:rPr>
              <a:t>Patarimas</a:t>
            </a:r>
            <a:endParaRPr sz="4400" dirty="0">
              <a:latin typeface="Arial"/>
              <a:ea typeface="Arial"/>
              <a:cs typeface="Arial"/>
              <a:sym typeface="Arial"/>
            </a:endParaRPr>
          </a:p>
        </p:txBody>
      </p:sp>
      <p:sp>
        <p:nvSpPr>
          <p:cNvPr id="253" name="Google Shape;253;p38"/>
          <p:cNvSpPr/>
          <p:nvPr/>
        </p:nvSpPr>
        <p:spPr>
          <a:xfrm>
            <a:off x="2019050" y="2264607"/>
            <a:ext cx="9526800" cy="1938952"/>
          </a:xfrm>
          <a:prstGeom prst="rect">
            <a:avLst/>
          </a:prstGeom>
          <a:noFill/>
          <a:ln>
            <a:noFill/>
          </a:ln>
        </p:spPr>
        <p:txBody>
          <a:bodyPr spcFirstLastPara="1" wrap="square" lIns="91425" tIns="45700" rIns="91425" bIns="45700" anchor="t" anchorCtr="0">
            <a:spAutoFit/>
          </a:bodyPr>
          <a:lstStyle/>
          <a:p>
            <a:pPr lvl="0">
              <a:buSzPts val="1800"/>
            </a:pPr>
            <a:r>
              <a:rPr lang="lt-LT" sz="2000" i="1" dirty="0" smtClean="0">
                <a:solidFill>
                  <a:schemeClr val="accent2">
                    <a:lumMod val="75000"/>
                  </a:schemeClr>
                </a:solidFill>
              </a:rPr>
              <a:t>Pastaba</a:t>
            </a:r>
            <a:r>
              <a:rPr lang="lt-LT" sz="2000" dirty="0"/>
              <a:t>: Oficialioje vizualinio mąstymo strategijų svetainėje vtshome.org paaiškinama, kodėl būtina naudoti meną: „Menas yra pagrindinė pirmoji diskusijos tema, nes ji leidžia studentams panaudoti turimus vizualinius ir pažinimo įgūdžius, kad ugdytų pasitikėjimą ir patirtį, mokytųsi naudotis ką jie jau žino, kad išsiaiškintų, ko ne; tada jie yra pasirengę tyrinėti kitus sudėtingus dalykus vieni ir su bendraamžiais.</a:t>
            </a:r>
            <a:endParaRPr sz="1600" i="0" u="none" strike="noStrike" cap="none" dirty="0"/>
          </a:p>
        </p:txBody>
      </p:sp>
      <p:pic>
        <p:nvPicPr>
          <p:cNvPr id="254" name="Google Shape;254;p38"/>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smtClean="0">
                <a:solidFill>
                  <a:srgbClr val="FFFFFF"/>
                </a:solidFill>
              </a:rPr>
              <a:t>G</a:t>
            </a:r>
            <a:r>
              <a:rPr lang="lt-LT" sz="8563" b="1" i="0" u="none" strike="noStrike" cap="none" dirty="0" err="1" smtClean="0">
                <a:solidFill>
                  <a:srgbClr val="FFFFFF"/>
                </a:solidFill>
              </a:rPr>
              <a:t>eroji</a:t>
            </a:r>
            <a:r>
              <a:rPr lang="lt-LT" sz="8563" b="1" i="0" u="none" strike="noStrike" cap="none" dirty="0" smtClean="0">
                <a:solidFill>
                  <a:srgbClr val="FFFFFF"/>
                </a:solidFill>
              </a:rPr>
              <a:t> </a:t>
            </a:r>
            <a:r>
              <a:rPr lang="es-ES" sz="8563" b="1" i="0" u="none" strike="noStrike" cap="none" dirty="0" smtClean="0">
                <a:solidFill>
                  <a:srgbClr val="FFFFFF"/>
                </a:solidFill>
              </a:rPr>
              <a:t>pra</a:t>
            </a:r>
            <a:r>
              <a:rPr lang="lt-LT" sz="8563" b="1" i="0" u="none" strike="noStrike" cap="none" dirty="0" smtClean="0">
                <a:solidFill>
                  <a:srgbClr val="FFFFFF"/>
                </a:solidFill>
              </a:rPr>
              <a:t>k</a:t>
            </a:r>
            <a:r>
              <a:rPr lang="es-ES" sz="8563" b="1" i="0" u="none" strike="noStrike" cap="none" dirty="0" smtClean="0">
                <a:solidFill>
                  <a:srgbClr val="FFFFFF"/>
                </a:solidFill>
              </a:rPr>
              <a:t>ti</a:t>
            </a:r>
            <a:r>
              <a:rPr lang="lt-LT" sz="8563" b="1" i="0" u="none" strike="noStrike" cap="none" dirty="0" err="1" smtClean="0">
                <a:solidFill>
                  <a:srgbClr val="FFFFFF"/>
                </a:solidFill>
              </a:rPr>
              <a:t>ka</a:t>
            </a:r>
            <a:r>
              <a:rPr lang="lt-LT" sz="8563" b="1" i="0" u="none" strike="noStrike" cap="none" dirty="0" smtClean="0">
                <a:solidFill>
                  <a:srgbClr val="FFFFFF"/>
                </a:solidFill>
              </a:rPr>
              <a:t> iš</a:t>
            </a:r>
            <a:r>
              <a:rPr lang="es-ES" sz="8563" b="1" i="0" u="none" strike="noStrike" cap="none" dirty="0" smtClean="0">
                <a:solidFill>
                  <a:srgbClr val="FFFFFF"/>
                </a:solidFill>
              </a:rPr>
              <a:t> R</a:t>
            </a:r>
            <a:r>
              <a:rPr lang="lt-LT" sz="8563" b="1" i="0" u="none" strike="noStrike" cap="none" dirty="0" smtClean="0">
                <a:solidFill>
                  <a:srgbClr val="FFFFFF"/>
                </a:solidFill>
              </a:rPr>
              <a:t>u</a:t>
            </a:r>
            <a:r>
              <a:rPr lang="es-ES" sz="8563" b="1" i="0" u="none" strike="noStrike" cap="none" dirty="0" smtClean="0">
                <a:solidFill>
                  <a:srgbClr val="FFFFFF"/>
                </a:solidFill>
              </a:rPr>
              <a:t>m</a:t>
            </a:r>
            <a:r>
              <a:rPr lang="lt-LT" sz="8563" b="1" i="0" u="none" strike="noStrike" cap="none" dirty="0" smtClean="0">
                <a:solidFill>
                  <a:srgbClr val="FFFFFF"/>
                </a:solidFill>
              </a:rPr>
              <a:t>u</a:t>
            </a:r>
            <a:r>
              <a:rPr lang="es-ES" sz="8563" b="1" i="0" u="none" strike="noStrike" cap="none" dirty="0" smtClean="0">
                <a:solidFill>
                  <a:srgbClr val="FFFFFF"/>
                </a:solidFill>
              </a:rPr>
              <a:t>ni</a:t>
            </a:r>
            <a:r>
              <a:rPr lang="lt-LT" sz="8563" b="1" i="0" u="none" strike="noStrike" cap="none" dirty="0" smtClean="0">
                <a:solidFill>
                  <a:srgbClr val="FFFFFF"/>
                </a:solidFill>
              </a:rPr>
              <a:t>jos</a:t>
            </a:r>
            <a:endParaRPr sz="5330" b="1" i="0" u="none" strike="noStrike" cap="none" dirty="0">
              <a:solidFill>
                <a:srgbClr val="00AEE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p:nvPr/>
        </p:nvSpPr>
        <p:spPr>
          <a:xfrm>
            <a:off x="724382" y="1308910"/>
            <a:ext cx="10743236" cy="4872434"/>
          </a:xfrm>
          <a:prstGeom prst="rect">
            <a:avLst/>
          </a:prstGeom>
          <a:noFill/>
          <a:ln>
            <a:noFill/>
          </a:ln>
        </p:spPr>
        <p:txBody>
          <a:bodyPr spcFirstLastPara="1" wrap="square" lIns="91425" tIns="45700" rIns="91425" bIns="45700" anchor="t" anchorCtr="0">
            <a:noAutofit/>
          </a:bodyPr>
          <a:lstStyle/>
          <a:p>
            <a:pPr lvl="0" algn="just">
              <a:spcBef>
                <a:spcPts val="600"/>
              </a:spcBef>
              <a:buSzPts val="2400"/>
            </a:pPr>
            <a:r>
              <a:rPr lang="lt-LT" sz="2400" b="1" dirty="0"/>
              <a:t>Veiklos </a:t>
            </a:r>
            <a:r>
              <a:rPr lang="lt-LT" sz="2400" b="1" dirty="0" smtClean="0"/>
              <a:t>organizatoriu</a:t>
            </a:r>
            <a:r>
              <a:rPr lang="lt-LT" sz="2400" b="1" dirty="0"/>
              <a:t>s</a:t>
            </a:r>
            <a:r>
              <a:rPr lang="es-ES" sz="2400" i="0" u="none" strike="noStrike" cap="none" dirty="0" smtClean="0">
                <a:solidFill>
                  <a:srgbClr val="000000"/>
                </a:solidFill>
              </a:rPr>
              <a:t>: </a:t>
            </a:r>
            <a:r>
              <a:rPr lang="es-ES" sz="2400" i="0" u="none" strike="noStrike" cap="none" dirty="0">
                <a:solidFill>
                  <a:srgbClr val="000000"/>
                </a:solidFill>
              </a:rPr>
              <a:t>George Enescu Filarmonique Institute </a:t>
            </a:r>
            <a:endParaRPr sz="1400" i="0" u="none" strike="noStrike" cap="none" dirty="0">
              <a:solidFill>
                <a:srgbClr val="000000"/>
              </a:solidFill>
            </a:endParaRPr>
          </a:p>
          <a:p>
            <a:pPr lvl="0" algn="just">
              <a:spcBef>
                <a:spcPts val="1200"/>
              </a:spcBef>
              <a:buSzPts val="2400"/>
            </a:pPr>
            <a:r>
              <a:rPr lang="lt-LT" sz="2400" b="1" dirty="0" smtClean="0"/>
              <a:t>Tikslas</a:t>
            </a:r>
            <a:r>
              <a:rPr lang="es-ES" sz="2400" i="0" u="none" strike="noStrike" cap="none" dirty="0" smtClean="0">
                <a:solidFill>
                  <a:srgbClr val="000000"/>
                </a:solidFill>
              </a:rPr>
              <a:t>: </a:t>
            </a:r>
            <a:r>
              <a:rPr lang="lt-LT" sz="2400" dirty="0"/>
              <a:t>Pagrindiniai šio renginio tikslai – įskiepyti jaunimui meilę muzikai, padaryti klasikinę muziką prieinamą ir ugdyti jaunimą harmonijos ir žmonių tarpusavio supratimo dvasia</a:t>
            </a:r>
            <a:r>
              <a:rPr lang="es-ES" sz="2400" i="0" u="none" strike="noStrike" cap="none" dirty="0" smtClean="0">
                <a:solidFill>
                  <a:srgbClr val="000000"/>
                </a:solidFill>
              </a:rPr>
              <a:t>. </a:t>
            </a:r>
            <a:endParaRPr sz="1400" i="0" u="none" strike="noStrike" cap="none" dirty="0">
              <a:solidFill>
                <a:srgbClr val="000000"/>
              </a:solidFill>
            </a:endParaRPr>
          </a:p>
          <a:p>
            <a:pPr lvl="0" algn="just">
              <a:spcBef>
                <a:spcPts val="1200"/>
              </a:spcBef>
              <a:buSzPts val="2400"/>
            </a:pPr>
            <a:r>
              <a:rPr lang="lt-LT" sz="2400" b="1" dirty="0"/>
              <a:t>Kokia problema </a:t>
            </a:r>
            <a:r>
              <a:rPr lang="lt-LT" sz="2400" b="1" dirty="0" smtClean="0"/>
              <a:t>sprendžiama</a:t>
            </a:r>
            <a:r>
              <a:rPr lang="es-ES" sz="2400" i="0" u="none" strike="noStrike" cap="none" dirty="0" smtClean="0">
                <a:solidFill>
                  <a:srgbClr val="000000"/>
                </a:solidFill>
              </a:rPr>
              <a:t>: social</a:t>
            </a:r>
            <a:r>
              <a:rPr lang="lt-LT" sz="2400" i="0" u="none" strike="noStrike" cap="none" dirty="0" err="1" smtClean="0">
                <a:solidFill>
                  <a:srgbClr val="000000"/>
                </a:solidFill>
              </a:rPr>
              <a:t>inis</a:t>
            </a:r>
            <a:r>
              <a:rPr lang="lt-LT" sz="2400" i="0" u="none" strike="noStrike" cap="none" dirty="0" smtClean="0">
                <a:solidFill>
                  <a:srgbClr val="000000"/>
                </a:solidFill>
              </a:rPr>
              <a:t> iššūkis</a:t>
            </a:r>
            <a:endParaRPr sz="1400" i="0" u="none" strike="noStrike" cap="none" dirty="0">
              <a:solidFill>
                <a:srgbClr val="000000"/>
              </a:solidFill>
            </a:endParaRPr>
          </a:p>
          <a:p>
            <a:pPr lvl="0" algn="just">
              <a:spcBef>
                <a:spcPts val="1200"/>
              </a:spcBef>
              <a:spcAft>
                <a:spcPts val="600"/>
              </a:spcAft>
              <a:buSzPts val="2400"/>
            </a:pPr>
            <a:r>
              <a:rPr lang="lt-LT" sz="2400" dirty="0"/>
              <a:t>Renginys turi savo svetainę, kurioje talpinami interviu apie muziką ir gyvenimo patirtį, skelbiami įrašai su žinomais muzikantais ir rašytojais, yra virtuali biblioteka, pristatanti garsių muzikų ir kompozitorių </a:t>
            </a:r>
            <a:r>
              <a:rPr lang="lt-LT" sz="2400" dirty="0" err="1"/>
              <a:t>gyvenimus</a:t>
            </a:r>
            <a:r>
              <a:rPr lang="lt-LT" sz="2400" dirty="0"/>
              <a:t>, pateikiami dalyvių atsiliepimai ir mokinių piešiniai bei paveikslai pagal koncertus, kuriuose jie dalyvavo. Gyvi pasirodymai, kuriuos organizuoja George </a:t>
            </a:r>
            <a:r>
              <a:rPr lang="lt-LT" sz="2400" dirty="0" err="1"/>
              <a:t>Enescu</a:t>
            </a:r>
            <a:r>
              <a:rPr lang="lt-LT" sz="2400" dirty="0"/>
              <a:t> </a:t>
            </a:r>
            <a:r>
              <a:rPr lang="lt-LT" sz="2400" dirty="0" err="1"/>
              <a:t>Filarmonica</a:t>
            </a:r>
            <a:r>
              <a:rPr lang="lt-LT" sz="2400" dirty="0"/>
              <a:t> institutas, yra skirti jaunimui ir vyksta Bukarešte</a:t>
            </a:r>
            <a:r>
              <a:rPr lang="es-ES" sz="2400" i="0" u="none" strike="noStrike" cap="none" dirty="0" smtClean="0">
                <a:solidFill>
                  <a:srgbClr val="000000"/>
                </a:solidFill>
              </a:rPr>
              <a:t>.</a:t>
            </a:r>
            <a:endParaRPr sz="1400" i="0" u="none" strike="noStrike" cap="none" dirty="0">
              <a:solidFill>
                <a:srgbClr val="000000"/>
              </a:solidFill>
            </a:endParaRPr>
          </a:p>
        </p:txBody>
      </p:sp>
      <p:sp>
        <p:nvSpPr>
          <p:cNvPr id="266" name="Google Shape;266;p40"/>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SzPts val="4800"/>
            </a:pPr>
            <a:r>
              <a:rPr lang="es-ES" sz="2400" b="1" dirty="0">
                <a:solidFill>
                  <a:srgbClr val="00B0F0"/>
                </a:solidFill>
              </a:rPr>
              <a:t>Klasika yra fantastika! </a:t>
            </a:r>
            <a:r>
              <a:rPr lang="es-ES" sz="2400" b="1" dirty="0" smtClean="0">
                <a:solidFill>
                  <a:srgbClr val="00B0F0"/>
                </a:solidFill>
              </a:rPr>
              <a:t> </a:t>
            </a:r>
            <a:endParaRPr sz="1400" i="0" u="none" strike="noStrike" cap="none" dirty="0">
              <a:solidFill>
                <a:srgbClr val="00B0F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lt-LT" sz="4800" dirty="0" smtClean="0">
                <a:latin typeface="Arial"/>
                <a:ea typeface="Arial"/>
                <a:cs typeface="Arial"/>
                <a:sym typeface="Arial"/>
              </a:rPr>
              <a:t>Patarimas</a:t>
            </a:r>
            <a:endParaRPr sz="4800" dirty="0">
              <a:latin typeface="Arial"/>
              <a:ea typeface="Arial"/>
              <a:cs typeface="Arial"/>
              <a:sym typeface="Arial"/>
            </a:endParaRPr>
          </a:p>
        </p:txBody>
      </p:sp>
      <p:sp>
        <p:nvSpPr>
          <p:cNvPr id="273" name="Google Shape;273;p41"/>
          <p:cNvSpPr/>
          <p:nvPr/>
        </p:nvSpPr>
        <p:spPr>
          <a:xfrm>
            <a:off x="2019046" y="2207439"/>
            <a:ext cx="9526704" cy="1661953"/>
          </a:xfrm>
          <a:prstGeom prst="rect">
            <a:avLst/>
          </a:prstGeom>
          <a:noFill/>
          <a:ln>
            <a:noFill/>
          </a:ln>
        </p:spPr>
        <p:txBody>
          <a:bodyPr spcFirstLastPara="1" wrap="square" lIns="91425" tIns="45700" rIns="91425" bIns="45700" anchor="t" anchorCtr="0">
            <a:spAutoFit/>
          </a:bodyPr>
          <a:lstStyle/>
          <a:p>
            <a:pPr lvl="0">
              <a:buSzPts val="1800"/>
            </a:pPr>
            <a:r>
              <a:rPr lang="lt-LT" sz="2200" i="1" dirty="0" smtClean="0">
                <a:solidFill>
                  <a:schemeClr val="accent2">
                    <a:lumMod val="75000"/>
                  </a:schemeClr>
                </a:solidFill>
              </a:rPr>
              <a:t>Pastaba</a:t>
            </a:r>
            <a:r>
              <a:rPr lang="lt-LT" sz="2200" dirty="0">
                <a:solidFill>
                  <a:schemeClr val="dk1"/>
                </a:solidFill>
              </a:rPr>
              <a:t>: girdėjote apie „</a:t>
            </a:r>
            <a:r>
              <a:rPr lang="lt-LT" sz="2200" dirty="0" err="1">
                <a:solidFill>
                  <a:schemeClr val="dk1"/>
                </a:solidFill>
              </a:rPr>
              <a:t>suggedopedia</a:t>
            </a:r>
            <a:r>
              <a:rPr lang="lt-LT" sz="2200" dirty="0">
                <a:solidFill>
                  <a:schemeClr val="dk1"/>
                </a:solidFill>
              </a:rPr>
              <a:t>“? </a:t>
            </a:r>
            <a:r>
              <a:rPr lang="lt-LT" sz="2200" dirty="0" smtClean="0">
                <a:solidFill>
                  <a:schemeClr val="dk1"/>
                </a:solidFill>
              </a:rPr>
              <a:t>Tai švietimo </a:t>
            </a:r>
            <a:r>
              <a:rPr lang="lt-LT" sz="2200" dirty="0">
                <a:solidFill>
                  <a:schemeClr val="dk1"/>
                </a:solidFill>
              </a:rPr>
              <a:t>metodas, kilęs iš Bulgarijos ir stipriai naudoja klasikinę muziką, kad būtų sukurtas pagrindas gilesniam mokymuisi ir supratimui.</a:t>
            </a:r>
            <a:r>
              <a:rPr lang="es-ES" sz="2200" i="0" u="none" strike="noStrike" cap="none" dirty="0" smtClean="0">
                <a:solidFill>
                  <a:schemeClr val="dk1"/>
                </a:solidFill>
              </a:rPr>
              <a:t>. </a:t>
            </a:r>
            <a:endParaRPr sz="1800" i="0" u="none" strike="noStrike" cap="none"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B0F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sng" strike="noStrike" cap="none" dirty="0">
                <a:solidFill>
                  <a:srgbClr val="00B0F0"/>
                </a:solidFill>
                <a:latin typeface="Helvetica Neue"/>
                <a:ea typeface="Helvetica Neue"/>
                <a:cs typeface="Helvetica Neue"/>
                <a:sym typeface="Helvetica Neue"/>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https://www.vihrovenia.bg/en/suggestopedia/what-is-suggestopedia-8</a:t>
            </a:r>
            <a:r>
              <a:rPr lang="es-ES" sz="1800" b="0" i="0" u="none" strike="noStrike" cap="none" dirty="0">
                <a:solidFill>
                  <a:srgbClr val="00B0F0"/>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pic>
        <p:nvPicPr>
          <p:cNvPr id="274" name="Google Shape;274;p41"/>
          <p:cNvPicPr preferRelativeResize="0"/>
          <p:nvPr/>
        </p:nvPicPr>
        <p:blipFill rotWithShape="1">
          <a:blip r:embed="rId4">
            <a:alphaModFix/>
          </a:blip>
          <a:srcRect l="33582" t="9608" r="33372" b="7209"/>
          <a:stretch/>
        </p:blipFill>
        <p:spPr>
          <a:xfrm>
            <a:off x="646250" y="1647369"/>
            <a:ext cx="1104139" cy="1462808"/>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2"/>
          <p:cNvSpPr txBox="1"/>
          <p:nvPr/>
        </p:nvSpPr>
        <p:spPr>
          <a:xfrm>
            <a:off x="724382" y="1308910"/>
            <a:ext cx="10743236" cy="4872434"/>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000" b="1" dirty="0"/>
              <a:t>Veiklos </a:t>
            </a:r>
            <a:r>
              <a:rPr lang="lt-LT" sz="2000" b="1" dirty="0" smtClean="0"/>
              <a:t>organizatorius</a:t>
            </a:r>
            <a:r>
              <a:rPr lang="es-ES" sz="2000" i="0" u="none" strike="noStrike" cap="none" dirty="0" smtClean="0">
                <a:solidFill>
                  <a:srgbClr val="000000"/>
                </a:solidFill>
              </a:rPr>
              <a:t>: </a:t>
            </a:r>
            <a:r>
              <a:rPr lang="es-ES" sz="2000" i="0" u="none" strike="noStrike" cap="none" dirty="0">
                <a:solidFill>
                  <a:srgbClr val="000000"/>
                </a:solidFill>
              </a:rPr>
              <a:t>Alecart </a:t>
            </a:r>
            <a:r>
              <a:rPr lang="lt-LT" sz="2000" dirty="0" smtClean="0"/>
              <a:t>žurnalas</a:t>
            </a:r>
            <a:endParaRPr sz="1400" i="0" u="none" strike="noStrike" cap="none" dirty="0">
              <a:solidFill>
                <a:srgbClr val="000000"/>
              </a:solidFill>
            </a:endParaRPr>
          </a:p>
          <a:p>
            <a:r>
              <a:rPr lang="lt-LT" sz="2000" b="1" dirty="0" smtClean="0"/>
              <a:t>Tikslas</a:t>
            </a:r>
            <a:r>
              <a:rPr lang="es-ES" sz="2000" i="0" u="none" strike="noStrike" cap="none" dirty="0" smtClean="0">
                <a:solidFill>
                  <a:srgbClr val="000000"/>
                </a:solidFill>
              </a:rPr>
              <a:t>: </a:t>
            </a:r>
            <a:r>
              <a:rPr lang="lt-LT" sz="2000" dirty="0"/>
              <a:t>Žurnalas FILIT ugdo ir padeda jaunimui atrasti savo balsą visuomenėje ir visapusiškai prisidėti prie asmenybės tobulėjimo</a:t>
            </a:r>
            <a:r>
              <a:rPr lang="lt-LT" sz="2000" dirty="0" smtClean="0"/>
              <a:t>. Renginio </a:t>
            </a:r>
            <a:r>
              <a:rPr lang="lt-LT" sz="2000" dirty="0"/>
              <a:t>FILIT tikslas – skatinti jaunuosius talentus ir populiarinti jų literatūrinius kūrinius, ugdyti jaunų žmonių kūrybinius ir kritinio mąstymo įgūdžius, ugdyti jauniesiems dalyviams meilę knygai ir skaitymui</a:t>
            </a:r>
            <a:r>
              <a:rPr lang="lt-LT" sz="2000" dirty="0" smtClean="0"/>
              <a:t>.</a:t>
            </a:r>
            <a:endParaRPr sz="1400" i="0" u="none" strike="noStrike" cap="none" dirty="0">
              <a:solidFill>
                <a:srgbClr val="000000"/>
              </a:solidFill>
            </a:endParaRPr>
          </a:p>
          <a:p>
            <a:pPr marL="0" marR="0" lvl="0" indent="0" algn="just" rtl="0">
              <a:lnSpc>
                <a:spcPct val="100000"/>
              </a:lnSpc>
              <a:spcBef>
                <a:spcPts val="1200"/>
              </a:spcBef>
              <a:spcAft>
                <a:spcPts val="0"/>
              </a:spcAft>
              <a:buClr>
                <a:srgbClr val="000000"/>
              </a:buClr>
              <a:buSzPts val="2000"/>
              <a:buFont typeface="Arial"/>
              <a:buNone/>
            </a:pPr>
            <a:r>
              <a:rPr lang="es-ES" sz="2000" i="0" u="none" strike="noStrike" cap="none" dirty="0">
                <a:solidFill>
                  <a:srgbClr val="000000"/>
                </a:solidFill>
              </a:rPr>
              <a:t>Challenge tackled: social challenge</a:t>
            </a:r>
            <a:endParaRPr sz="1400" i="0" u="none" strike="noStrike" cap="none" dirty="0">
              <a:solidFill>
                <a:srgbClr val="000000"/>
              </a:solidFill>
            </a:endParaRPr>
          </a:p>
          <a:p>
            <a:pPr lvl="0" algn="just">
              <a:spcBef>
                <a:spcPts val="1200"/>
              </a:spcBef>
              <a:spcAft>
                <a:spcPts val="600"/>
              </a:spcAft>
              <a:buSzPts val="2000"/>
            </a:pPr>
            <a:r>
              <a:rPr lang="lt-LT" sz="2000" dirty="0"/>
              <a:t>„</a:t>
            </a:r>
            <a:r>
              <a:rPr lang="lt-LT" sz="2000" dirty="0" err="1"/>
              <a:t>Alecart</a:t>
            </a:r>
            <a:r>
              <a:rPr lang="lt-LT" sz="2000" dirty="0"/>
              <a:t>“ darbotvarkė apima daugybę veiklų, kurių sėkmė grindžiama bendrai sutartais veiksmų planais: šiuolaikinių meno laimėjimų analizė, kūrybinis rašymas (apsakymai ir eilėraščiai), bendruomenės / labdaros darbai (t. y. pasakojimo seansai ar skaitymas garsiai jaunesni vaikai / vaikai su specialiaisiais poreikiais), tinklaraščiai apie pagrindinius renginius (susitikimai su rašytojais ir poetais ir kt.), knygos, literatūrinės knygų ir filmų apžvalgos arba susitikimai su nacionaliniais ir tarptautiniais rašytojais.</a:t>
            </a:r>
            <a:endParaRPr sz="2000" i="0" u="none" strike="noStrike" cap="none" dirty="0">
              <a:solidFill>
                <a:srgbClr val="000000"/>
              </a:solidFill>
            </a:endParaRPr>
          </a:p>
        </p:txBody>
      </p:sp>
      <p:sp>
        <p:nvSpPr>
          <p:cNvPr id="281" name="Google Shape;281;p42"/>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SzPts val="2400"/>
            </a:pPr>
            <a:r>
              <a:rPr lang="lt-LT" sz="2400" b="1" dirty="0" err="1">
                <a:solidFill>
                  <a:srgbClr val="00B0F0"/>
                </a:solidFill>
              </a:rPr>
              <a:t>Alecart</a:t>
            </a:r>
            <a:r>
              <a:rPr lang="lt-LT" sz="2400" b="1" dirty="0">
                <a:solidFill>
                  <a:srgbClr val="00B0F0"/>
                </a:solidFill>
              </a:rPr>
              <a:t> segmentas FILIT renginyje (vaikų sekcija)</a:t>
            </a:r>
            <a:endParaRPr sz="1400" b="0" i="0" u="none" strike="noStrike" cap="none" dirty="0">
              <a:solidFill>
                <a:srgbClr val="00B0F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lt-LT" sz="4800" dirty="0" err="1" smtClean="0">
                <a:latin typeface="Arial"/>
                <a:ea typeface="Arial"/>
                <a:cs typeface="Arial"/>
                <a:sym typeface="Arial"/>
              </a:rPr>
              <a:t>Patarima</a:t>
            </a:r>
            <a:r>
              <a:rPr lang="es-ES" sz="4800" dirty="0" smtClean="0">
                <a:latin typeface="Arial"/>
                <a:ea typeface="Arial"/>
                <a:cs typeface="Arial"/>
                <a:sym typeface="Arial"/>
              </a:rPr>
              <a:t>s</a:t>
            </a:r>
            <a:endParaRPr sz="4800" dirty="0">
              <a:latin typeface="Arial"/>
              <a:ea typeface="Arial"/>
              <a:cs typeface="Arial"/>
              <a:sym typeface="Arial"/>
            </a:endParaRPr>
          </a:p>
        </p:txBody>
      </p:sp>
      <p:sp>
        <p:nvSpPr>
          <p:cNvPr id="288" name="Google Shape;288;p43"/>
          <p:cNvSpPr/>
          <p:nvPr/>
        </p:nvSpPr>
        <p:spPr>
          <a:xfrm>
            <a:off x="2019046" y="1492990"/>
            <a:ext cx="4616292" cy="3139281"/>
          </a:xfrm>
          <a:prstGeom prst="rect">
            <a:avLst/>
          </a:prstGeom>
          <a:noFill/>
          <a:ln>
            <a:noFill/>
          </a:ln>
        </p:spPr>
        <p:txBody>
          <a:bodyPr spcFirstLastPara="1" wrap="square" lIns="91425" tIns="45700" rIns="91425" bIns="45700" anchor="t" anchorCtr="0">
            <a:spAutoFit/>
          </a:bodyPr>
          <a:lstStyle/>
          <a:p>
            <a:pPr lvl="0">
              <a:buSzPts val="1800"/>
            </a:pPr>
            <a:r>
              <a:rPr lang="lt-LT" sz="2200" i="1" dirty="0">
                <a:solidFill>
                  <a:srgbClr val="C55A11"/>
                </a:solidFill>
                <a:latin typeface="Helvetica Neue"/>
                <a:ea typeface="Helvetica Neue"/>
                <a:cs typeface="Helvetica Neue"/>
                <a:sym typeface="Helvetica Neue"/>
              </a:rPr>
              <a:t>PATARIMAS: </a:t>
            </a:r>
            <a:r>
              <a:rPr lang="lt-LT" sz="2200" dirty="0">
                <a:solidFill>
                  <a:schemeClr val="tx1"/>
                </a:solidFill>
                <a:latin typeface="Helvetica Neue"/>
                <a:ea typeface="Helvetica Neue"/>
                <a:cs typeface="Helvetica Neue"/>
                <a:sym typeface="Helvetica Neue"/>
              </a:rPr>
              <a:t>Žmonėms reikia skirtingų </a:t>
            </a:r>
            <a:r>
              <a:rPr lang="lt-LT" sz="2200" dirty="0" smtClean="0">
                <a:solidFill>
                  <a:schemeClr val="tx1"/>
                </a:solidFill>
                <a:latin typeface="Helvetica Neue"/>
                <a:ea typeface="Helvetica Neue"/>
                <a:cs typeface="Helvetica Neue"/>
                <a:sym typeface="Helvetica Neue"/>
              </a:rPr>
              <a:t>būdų </a:t>
            </a:r>
            <a:r>
              <a:rPr lang="lt-LT" sz="2200" dirty="0">
                <a:solidFill>
                  <a:schemeClr val="tx1"/>
                </a:solidFill>
                <a:latin typeface="Helvetica Neue"/>
                <a:ea typeface="Helvetica Neue"/>
                <a:cs typeface="Helvetica Neue"/>
                <a:sym typeface="Helvetica Neue"/>
              </a:rPr>
              <a:t>ir priemonių išraiškai. Kai kurie yra stiprūs ir pasitikintys kalba, kitiems reikia privatumo rašymo. Suteikite tokiems studentams sparnus, įkurdami erdvę, kurioje jie galėtų pristatyti savo darbus ir pelnyti nusipelno įvertinimo.</a:t>
            </a:r>
            <a:endParaRPr sz="1800" b="0" u="none" strike="noStrike" cap="none" dirty="0">
              <a:solidFill>
                <a:schemeClr val="tx1"/>
              </a:solidFill>
              <a:sym typeface="Arial"/>
            </a:endParaRPr>
          </a:p>
        </p:txBody>
      </p:sp>
      <p:pic>
        <p:nvPicPr>
          <p:cNvPr id="289" name="Google Shape;289;p43"/>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pic>
        <p:nvPicPr>
          <p:cNvPr id="290" name="Google Shape;290;p43"/>
          <p:cNvPicPr preferRelativeResize="0"/>
          <p:nvPr/>
        </p:nvPicPr>
        <p:blipFill rotWithShape="1">
          <a:blip r:embed="rId4">
            <a:alphaModFix/>
          </a:blip>
          <a:srcRect l="6111" t="9373" r="50000" b="3004"/>
          <a:stretch/>
        </p:blipFill>
        <p:spPr>
          <a:xfrm>
            <a:off x="6754160" y="1492989"/>
            <a:ext cx="5328983" cy="4432797"/>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smtClean="0">
                <a:solidFill>
                  <a:srgbClr val="FFFFFF"/>
                </a:solidFill>
                <a:latin typeface="Helvetica Neue"/>
                <a:ea typeface="Helvetica Neue"/>
                <a:cs typeface="Helvetica Neue"/>
                <a:sym typeface="Helvetica Neue"/>
              </a:rPr>
              <a:t>G</a:t>
            </a:r>
            <a:r>
              <a:rPr lang="lt-LT" sz="8563" b="1" i="0" u="none" strike="noStrike" cap="none" dirty="0" err="1" smtClean="0">
                <a:solidFill>
                  <a:srgbClr val="FFFFFF"/>
                </a:solidFill>
                <a:latin typeface="Helvetica Neue"/>
                <a:ea typeface="Helvetica Neue"/>
                <a:cs typeface="Helvetica Neue"/>
                <a:sym typeface="Helvetica Neue"/>
              </a:rPr>
              <a:t>eroji</a:t>
            </a:r>
            <a:r>
              <a:rPr lang="lt-LT" sz="8563" b="1" i="0" u="none" strike="noStrike" cap="none" dirty="0" smtClean="0">
                <a:solidFill>
                  <a:srgbClr val="FFFFFF"/>
                </a:solidFill>
                <a:latin typeface="Helvetica Neue"/>
                <a:ea typeface="Helvetica Neue"/>
                <a:cs typeface="Helvetica Neue"/>
                <a:sym typeface="Helvetica Neue"/>
              </a:rPr>
              <a:t> </a:t>
            </a:r>
            <a:r>
              <a:rPr lang="es-ES" sz="8563" b="1" i="0" u="none" strike="noStrike" cap="none" dirty="0" smtClean="0">
                <a:solidFill>
                  <a:srgbClr val="FFFFFF"/>
                </a:solidFill>
                <a:latin typeface="Helvetica Neue"/>
                <a:ea typeface="Helvetica Neue"/>
                <a:cs typeface="Helvetica Neue"/>
                <a:sym typeface="Helvetica Neue"/>
              </a:rPr>
              <a:t>pra</a:t>
            </a:r>
            <a:r>
              <a:rPr lang="lt-LT" sz="8563" b="1" i="0" u="none" strike="noStrike" cap="none" dirty="0" smtClean="0">
                <a:solidFill>
                  <a:srgbClr val="FFFFFF"/>
                </a:solidFill>
                <a:latin typeface="Helvetica Neue"/>
                <a:ea typeface="Helvetica Neue"/>
                <a:cs typeface="Helvetica Neue"/>
                <a:sym typeface="Helvetica Neue"/>
              </a:rPr>
              <a:t>k</a:t>
            </a:r>
            <a:r>
              <a:rPr lang="es-ES" sz="8563" b="1" i="0" u="none" strike="noStrike" cap="none" dirty="0" smtClean="0">
                <a:solidFill>
                  <a:srgbClr val="FFFFFF"/>
                </a:solidFill>
                <a:latin typeface="Helvetica Neue"/>
                <a:ea typeface="Helvetica Neue"/>
                <a:cs typeface="Helvetica Neue"/>
                <a:sym typeface="Helvetica Neue"/>
              </a:rPr>
              <a:t>ti</a:t>
            </a:r>
            <a:r>
              <a:rPr lang="lt-LT" sz="8563" b="1" i="0" u="none" strike="noStrike" cap="none" dirty="0" err="1" smtClean="0">
                <a:solidFill>
                  <a:srgbClr val="FFFFFF"/>
                </a:solidFill>
                <a:latin typeface="Helvetica Neue"/>
                <a:ea typeface="Helvetica Neue"/>
                <a:cs typeface="Helvetica Neue"/>
                <a:sym typeface="Helvetica Neue"/>
              </a:rPr>
              <a:t>ka</a:t>
            </a:r>
            <a:r>
              <a:rPr lang="lt-LT" sz="8563" b="1" i="0" u="none" strike="noStrike" cap="none" dirty="0" smtClean="0">
                <a:solidFill>
                  <a:srgbClr val="FFFFFF"/>
                </a:solidFill>
                <a:latin typeface="Helvetica Neue"/>
                <a:ea typeface="Helvetica Neue"/>
                <a:cs typeface="Helvetica Neue"/>
                <a:sym typeface="Helvetica Neue"/>
              </a:rPr>
              <a:t> iš</a:t>
            </a:r>
            <a:r>
              <a:rPr lang="es-ES" sz="8563" b="1" i="0" u="none" strike="noStrike" cap="none" dirty="0" smtClean="0">
                <a:solidFill>
                  <a:srgbClr val="FFFFFF"/>
                </a:solidFill>
                <a:latin typeface="Helvetica Neue"/>
                <a:ea typeface="Helvetica Neue"/>
                <a:cs typeface="Helvetica Neue"/>
                <a:sym typeface="Helvetica Neue"/>
              </a:rPr>
              <a:t> Ital</a:t>
            </a:r>
            <a:r>
              <a:rPr lang="lt-LT" sz="8563" b="1" i="0" u="none" strike="noStrike" cap="none" dirty="0" err="1" smtClean="0">
                <a:solidFill>
                  <a:srgbClr val="FFFFFF"/>
                </a:solidFill>
                <a:latin typeface="Helvetica Neue"/>
                <a:ea typeface="Helvetica Neue"/>
                <a:cs typeface="Helvetica Neue"/>
                <a:sym typeface="Helvetica Neue"/>
              </a:rPr>
              <a:t>ijos</a:t>
            </a:r>
            <a:endParaRPr sz="5330" b="1" i="0" u="none" strike="noStrike" cap="none" dirty="0">
              <a:solidFill>
                <a:srgbClr val="00AEEF"/>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p:nvPr/>
        </p:nvSpPr>
        <p:spPr>
          <a:xfrm>
            <a:off x="724357" y="1787385"/>
            <a:ext cx="10743300" cy="4872300"/>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400" b="1" dirty="0"/>
              <a:t>Veiklos organizatorius</a:t>
            </a:r>
            <a:r>
              <a:rPr lang="es-ES" sz="2100" i="0" u="none" strike="noStrike" cap="none" dirty="0" smtClean="0">
                <a:solidFill>
                  <a:srgbClr val="000000"/>
                </a:solidFill>
              </a:rPr>
              <a:t>: </a:t>
            </a:r>
            <a:r>
              <a:rPr lang="es-ES" sz="2100" i="0" u="none" strike="noStrike" cap="none" dirty="0">
                <a:solidFill>
                  <a:srgbClr val="000000"/>
                </a:solidFill>
              </a:rPr>
              <a:t>Reggio </a:t>
            </a:r>
            <a:r>
              <a:rPr lang="lt-LT" sz="2100" dirty="0" smtClean="0"/>
              <a:t>vaikai, </a:t>
            </a:r>
            <a:r>
              <a:rPr lang="lt-LT" sz="1600" dirty="0"/>
              <a:t>Nacionaliniai projektai</a:t>
            </a:r>
            <a:endParaRPr sz="1500" i="0" u="none" strike="noStrike" cap="none" dirty="0">
              <a:solidFill>
                <a:srgbClr val="000000"/>
              </a:solidFill>
            </a:endParaRPr>
          </a:p>
          <a:p>
            <a:pPr lvl="0">
              <a:spcBef>
                <a:spcPts val="600"/>
              </a:spcBef>
              <a:buSzPts val="2000"/>
            </a:pPr>
            <a:r>
              <a:rPr lang="lt-LT" sz="2100" b="1" i="0" u="none" strike="noStrike" cap="none" dirty="0" smtClean="0">
                <a:solidFill>
                  <a:srgbClr val="000000"/>
                </a:solidFill>
              </a:rPr>
              <a:t>Tikslas</a:t>
            </a:r>
            <a:r>
              <a:rPr lang="es-ES" sz="2100" i="0" u="none" strike="noStrike" cap="none" dirty="0" smtClean="0">
                <a:solidFill>
                  <a:srgbClr val="000000"/>
                </a:solidFill>
              </a:rPr>
              <a:t>: </a:t>
            </a:r>
            <a:r>
              <a:rPr lang="lt-LT" sz="2100" dirty="0" smtClean="0"/>
              <a:t>teikiama </a:t>
            </a:r>
            <a:r>
              <a:rPr lang="lt-LT" sz="2100" dirty="0"/>
              <a:t>pirmenybė realistiško požiūrio ir žinių plėtrai</a:t>
            </a:r>
            <a:r>
              <a:rPr lang="es-ES" sz="2100" i="0" u="none" strike="noStrike" cap="none" dirty="0" smtClean="0">
                <a:solidFill>
                  <a:srgbClr val="000000"/>
                </a:solidFill>
              </a:rPr>
              <a:t>; </a:t>
            </a:r>
            <a:r>
              <a:rPr lang="lt-LT" sz="2100" i="0" u="none" strike="noStrike" cap="none" dirty="0" smtClean="0">
                <a:solidFill>
                  <a:srgbClr val="000000"/>
                </a:solidFill>
              </a:rPr>
              <a:t>p</a:t>
            </a:r>
            <a:r>
              <a:rPr lang="lt-LT" sz="2100" dirty="0" smtClean="0"/>
              <a:t>rasmės </a:t>
            </a:r>
            <a:r>
              <a:rPr lang="lt-LT" sz="2100" dirty="0"/>
              <a:t>suteikimas ir didesnė laisvė moksliniam mąstymui, kuris yra įgimtas </a:t>
            </a:r>
            <a:r>
              <a:rPr lang="lt-LT" sz="2100" dirty="0" smtClean="0"/>
              <a:t>žmoguje</a:t>
            </a:r>
            <a:r>
              <a:rPr lang="lt-LT" sz="2100" dirty="0"/>
              <a:t>.</a:t>
            </a:r>
            <a:endParaRPr sz="2100" i="0" u="none" strike="noStrike" cap="none" dirty="0">
              <a:solidFill>
                <a:srgbClr val="000000"/>
              </a:solidFill>
            </a:endParaRPr>
          </a:p>
          <a:p>
            <a:pPr lvl="0" algn="just">
              <a:spcBef>
                <a:spcPts val="600"/>
              </a:spcBef>
              <a:buSzPts val="2000"/>
            </a:pPr>
            <a:r>
              <a:rPr lang="lt-LT" sz="2200" b="1" dirty="0" smtClean="0"/>
              <a:t>Kokia problema sprendžiama</a:t>
            </a:r>
            <a:r>
              <a:rPr lang="es-ES" sz="2100" dirty="0"/>
              <a:t>: Kognityvinis </a:t>
            </a:r>
            <a:r>
              <a:rPr lang="es-ES" sz="2100" dirty="0" smtClean="0"/>
              <a:t>iššūkis</a:t>
            </a:r>
            <a:endParaRPr sz="1500" i="0" u="none" strike="noStrike" cap="none" dirty="0" smtClean="0">
              <a:solidFill>
                <a:srgbClr val="000000"/>
              </a:solidFill>
            </a:endParaRPr>
          </a:p>
          <a:p>
            <a:pPr lvl="0" algn="just">
              <a:spcBef>
                <a:spcPts val="600"/>
              </a:spcBef>
              <a:buSzPts val="2000"/>
            </a:pPr>
            <a:r>
              <a:rPr lang="lt-LT" sz="2100" b="1" i="0" u="none" strike="noStrike" cap="none" dirty="0" smtClean="0">
                <a:solidFill>
                  <a:srgbClr val="000000"/>
                </a:solidFill>
              </a:rPr>
              <a:t>Turinys</a:t>
            </a:r>
            <a:r>
              <a:rPr lang="es-ES" sz="2100" i="0" u="none" strike="noStrike" cap="none" dirty="0" smtClean="0">
                <a:solidFill>
                  <a:srgbClr val="000000"/>
                </a:solidFill>
              </a:rPr>
              <a:t>: </a:t>
            </a:r>
            <a:r>
              <a:rPr lang="lt-LT" sz="2100" dirty="0"/>
              <a:t>Šviesa ir šviesos reiškiniai yra durys, vedančios į pasaulio atradimą ir pažinimą. Jos galima tyrinėti „klasikiniame“ regimosios šviesos diapazone, kurį galima išskaidyti į spalvas, tačiau taip pat galima stebėti ir nematomąjį spektrą, pavyzdžiui, infraraudonuosius ir ultravioletinius spindulius</a:t>
            </a:r>
            <a:r>
              <a:rPr lang="es-ES" sz="2100" i="0" u="none" strike="noStrike" cap="none" dirty="0" smtClean="0">
                <a:solidFill>
                  <a:srgbClr val="000000"/>
                </a:solidFill>
              </a:rPr>
              <a:t>. </a:t>
            </a:r>
            <a:r>
              <a:rPr lang="lt-LT" sz="2100" dirty="0"/>
              <a:t>Naudojant skirtingų „kalbų“ priemones – žodžius, piešinius, garsus, konstrukcijas bei vaizdines kompozicijas – sukurti ir patikrinti hipotezes ir teorijas</a:t>
            </a:r>
            <a:r>
              <a:rPr lang="es-ES" sz="2100" i="0" u="none" strike="noStrike" cap="none" dirty="0" smtClean="0">
                <a:solidFill>
                  <a:srgbClr val="000000"/>
                </a:solidFill>
              </a:rPr>
              <a:t>.</a:t>
            </a:r>
            <a:r>
              <a:rPr lang="es-ES" sz="2000" b="0" i="0" u="none" strike="noStrike" cap="none" dirty="0" smtClean="0">
                <a:solidFill>
                  <a:srgbClr val="000000"/>
                </a:solidFill>
                <a:latin typeface="Helvetica Neue"/>
                <a:ea typeface="Helvetica Neue"/>
                <a:cs typeface="Helvetica Neue"/>
                <a:sym typeface="Helvetica Neue"/>
              </a:rPr>
              <a:t> </a:t>
            </a:r>
            <a:endParaRPr sz="2000" b="0" i="0" u="none" strike="noStrike" cap="none" dirty="0">
              <a:solidFill>
                <a:srgbClr val="000000"/>
              </a:solidFill>
              <a:latin typeface="Helvetica Neue"/>
              <a:ea typeface="Helvetica Neue"/>
              <a:cs typeface="Helvetica Neue"/>
              <a:sym typeface="Helvetica Neue"/>
            </a:endParaRPr>
          </a:p>
        </p:txBody>
      </p:sp>
      <p:sp>
        <p:nvSpPr>
          <p:cNvPr id="302" name="Google Shape;302;p45"/>
          <p:cNvSpPr txBox="1"/>
          <p:nvPr/>
        </p:nvSpPr>
        <p:spPr>
          <a:xfrm>
            <a:off x="3019686"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SzPts val="2400"/>
            </a:pPr>
            <a:r>
              <a:rPr lang="es-ES" sz="2400" b="1" dirty="0">
                <a:solidFill>
                  <a:srgbClr val="00B0F0"/>
                </a:solidFill>
              </a:rPr>
              <a:t>Šviesos spindulys</a:t>
            </a:r>
            <a:endParaRPr sz="1400" i="0" u="none" strike="noStrike" cap="none"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70688" y="2689952"/>
            <a:ext cx="11450700" cy="2185173"/>
          </a:xfrm>
          <a:prstGeom prst="rect">
            <a:avLst/>
          </a:prstGeom>
          <a:noFill/>
          <a:ln>
            <a:noFill/>
          </a:ln>
        </p:spPr>
        <p:txBody>
          <a:bodyPr spcFirstLastPara="1" wrap="square" lIns="91425" tIns="45700" rIns="91425" bIns="45700" anchor="t" anchorCtr="0">
            <a:spAutoFit/>
          </a:bodyPr>
          <a:lstStyle/>
          <a:p>
            <a:pPr lvl="0" algn="just">
              <a:spcBef>
                <a:spcPts val="600"/>
              </a:spcBef>
              <a:buSzPts val="1800"/>
            </a:pPr>
            <a:r>
              <a:rPr lang="lt-LT" sz="1800" dirty="0"/>
              <a:t>Menų ir kultūrinio ugdymo Europoje tyrimas </a:t>
            </a:r>
            <a:r>
              <a:rPr lang="lt-LT" sz="1800" i="1" dirty="0" err="1"/>
              <a:t>Arts</a:t>
            </a:r>
            <a:r>
              <a:rPr lang="lt-LT" sz="1800" i="1" dirty="0"/>
              <a:t> </a:t>
            </a:r>
            <a:r>
              <a:rPr lang="lt-LT" sz="1800" i="1" dirty="0" err="1"/>
              <a:t>and</a:t>
            </a:r>
            <a:r>
              <a:rPr lang="lt-LT" sz="1800" i="1" dirty="0"/>
              <a:t> </a:t>
            </a:r>
            <a:r>
              <a:rPr lang="lt-LT" sz="1800" i="1" dirty="0" err="1"/>
              <a:t>Cultural</a:t>
            </a:r>
            <a:r>
              <a:rPr lang="lt-LT" sz="1800" i="1" dirty="0"/>
              <a:t> </a:t>
            </a:r>
            <a:r>
              <a:rPr lang="lt-LT" sz="1800" i="1" dirty="0" err="1"/>
              <a:t>Education</a:t>
            </a:r>
            <a:r>
              <a:rPr lang="lt-LT" sz="1800" i="1" dirty="0"/>
              <a:t> at </a:t>
            </a:r>
            <a:r>
              <a:rPr lang="lt-LT" sz="1800" i="1" dirty="0" err="1"/>
              <a:t>School</a:t>
            </a:r>
            <a:r>
              <a:rPr lang="lt-LT" sz="1800" i="1" dirty="0"/>
              <a:t> </a:t>
            </a:r>
            <a:r>
              <a:rPr lang="lt-LT" sz="1800" i="1" dirty="0" err="1"/>
              <a:t>in</a:t>
            </a:r>
            <a:r>
              <a:rPr lang="lt-LT" sz="1800" i="1" dirty="0"/>
              <a:t> </a:t>
            </a:r>
            <a:r>
              <a:rPr lang="lt-LT" sz="1800" i="1" dirty="0" err="1"/>
              <a:t>Europe</a:t>
            </a:r>
            <a:r>
              <a:rPr lang="lt-LT" sz="1800" dirty="0"/>
              <a:t>, kurį atliko </a:t>
            </a:r>
            <a:r>
              <a:rPr lang="lt-LT" sz="1800" dirty="0" err="1"/>
              <a:t>Eurydice</a:t>
            </a:r>
            <a:r>
              <a:rPr lang="lt-LT" sz="1800" dirty="0"/>
              <a:t> (EACEA, 2009) pateikia naują išsamią ir palyginimui pritaikytą informaciją apie menų ugdymo strategijas 30-yje Europos šalių. Įsitraukimo į menų veiklą švietimo sistemoje nauda yra gana panaši visose šalyse: beveik visi respondentai minėjo „meninius gebėjimus, žinias ir suvokimą“, „kompetentingą vertinimą“, „asmeninę raišką ir tapatybę“, „kultūrinę įvairovę“ ir „kūrybingumą“. </a:t>
            </a:r>
            <a:endParaRPr lang="lt-LT" sz="1800" dirty="0" smtClean="0"/>
          </a:p>
          <a:p>
            <a:pPr lvl="0" algn="just">
              <a:spcBef>
                <a:spcPts val="600"/>
              </a:spcBef>
              <a:buSzPts val="1800"/>
            </a:pPr>
            <a:r>
              <a:rPr lang="lt-LT" sz="1800" dirty="0" smtClean="0"/>
              <a:t>Didelėje </a:t>
            </a:r>
            <a:r>
              <a:rPr lang="lt-LT" sz="1800" dirty="0"/>
              <a:t>daugumoje šalių meninis ugdymas taip pat yra orientuotas į asmeninę ir emocinę raidą, nes juo skatinami socialiniai gebėjimai ir pasitenkinimas savimi, patiriant malonumą ir pasitenkinimą. </a:t>
            </a:r>
            <a:endParaRPr sz="2800" b="0" i="0" u="none" strike="noStrike" cap="none" dirty="0">
              <a:solidFill>
                <a:schemeClr val="dk1"/>
              </a:solidFill>
              <a:latin typeface="Helvetica Neue"/>
              <a:ea typeface="Helvetica Neue"/>
              <a:cs typeface="Helvetica Neue"/>
              <a:sym typeface="Helvetica Neue"/>
            </a:endParaRPr>
          </a:p>
        </p:txBody>
      </p:sp>
      <p:sp>
        <p:nvSpPr>
          <p:cNvPr id="58" name="Google Shape;58;g10c4d38af33_0_5"/>
          <p:cNvSpPr txBox="1"/>
          <p:nvPr/>
        </p:nvSpPr>
        <p:spPr>
          <a:xfrm>
            <a:off x="761999" y="1917487"/>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59" name="Google Shape;59;g10c4d38af33_0_5"/>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lt-LT" sz="3400" b="1" dirty="0">
                <a:solidFill>
                  <a:srgbClr val="00AEEF"/>
                </a:solidFill>
              </a:rPr>
              <a:t>Menais paremta edukacinė veikla iš bendruomenės ir bendruomenei</a:t>
            </a:r>
            <a:endParaRPr sz="3400" b="1" i="0" u="none" strike="noStrike" cap="none" dirty="0">
              <a:solidFill>
                <a:srgbClr val="00AEE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es-ES" dirty="0" smtClean="0">
                <a:latin typeface="Arial"/>
                <a:ea typeface="Arial"/>
                <a:cs typeface="Arial"/>
                <a:sym typeface="Arial"/>
              </a:rPr>
              <a:t>Grup</a:t>
            </a:r>
            <a:r>
              <a:rPr lang="lt-LT" dirty="0" smtClean="0">
                <a:latin typeface="Arial"/>
                <a:ea typeface="Arial"/>
                <a:cs typeface="Arial"/>
                <a:sym typeface="Arial"/>
              </a:rPr>
              <a:t>ės</a:t>
            </a:r>
            <a:r>
              <a:rPr lang="es-ES" dirty="0" smtClean="0">
                <a:latin typeface="Arial"/>
                <a:ea typeface="Arial"/>
                <a:cs typeface="Arial"/>
                <a:sym typeface="Arial"/>
              </a:rPr>
              <a:t> </a:t>
            </a:r>
            <a:r>
              <a:rPr lang="lt-LT" dirty="0" smtClean="0">
                <a:latin typeface="Arial"/>
                <a:ea typeface="Arial"/>
                <a:cs typeface="Arial"/>
                <a:sym typeface="Arial"/>
              </a:rPr>
              <a:t>d</a:t>
            </a:r>
            <a:r>
              <a:rPr lang="es-ES" dirty="0" smtClean="0">
                <a:latin typeface="Arial"/>
                <a:ea typeface="Arial"/>
                <a:cs typeface="Arial"/>
                <a:sym typeface="Arial"/>
              </a:rPr>
              <a:t>is</a:t>
            </a:r>
            <a:r>
              <a:rPr lang="lt-LT" dirty="0" smtClean="0">
                <a:latin typeface="Arial"/>
                <a:ea typeface="Arial"/>
                <a:cs typeface="Arial"/>
                <a:sym typeface="Arial"/>
              </a:rPr>
              <a:t>k</a:t>
            </a:r>
            <a:r>
              <a:rPr lang="es-ES" dirty="0" smtClean="0">
                <a:latin typeface="Arial"/>
                <a:ea typeface="Arial"/>
                <a:cs typeface="Arial"/>
                <a:sym typeface="Arial"/>
              </a:rPr>
              <a:t>usi</a:t>
            </a:r>
            <a:r>
              <a:rPr lang="lt-LT" dirty="0" smtClean="0">
                <a:latin typeface="Arial"/>
                <a:ea typeface="Arial"/>
                <a:cs typeface="Arial"/>
                <a:sym typeface="Arial"/>
              </a:rPr>
              <a:t>ja</a:t>
            </a:r>
            <a:endParaRPr dirty="0">
              <a:latin typeface="Arial"/>
              <a:ea typeface="Arial"/>
              <a:cs typeface="Arial"/>
              <a:sym typeface="Arial"/>
            </a:endParaRPr>
          </a:p>
        </p:txBody>
      </p:sp>
      <p:sp>
        <p:nvSpPr>
          <p:cNvPr id="309" name="Google Shape;309;p46"/>
          <p:cNvSpPr/>
          <p:nvPr/>
        </p:nvSpPr>
        <p:spPr>
          <a:xfrm>
            <a:off x="2019046" y="2202858"/>
            <a:ext cx="2895854" cy="3816389"/>
          </a:xfrm>
          <a:prstGeom prst="rect">
            <a:avLst/>
          </a:prstGeom>
          <a:noFill/>
          <a:ln>
            <a:noFill/>
          </a:ln>
        </p:spPr>
        <p:txBody>
          <a:bodyPr spcFirstLastPara="1" wrap="square" lIns="91425" tIns="45700" rIns="91425" bIns="45700" anchor="t" anchorCtr="0">
            <a:spAutoFit/>
          </a:bodyPr>
          <a:lstStyle/>
          <a:p>
            <a:pPr lvl="0">
              <a:buSzPts val="1800"/>
            </a:pPr>
            <a:r>
              <a:rPr lang="lt-LT" sz="2200" i="1" dirty="0" smtClean="0">
                <a:solidFill>
                  <a:schemeClr val="accent2">
                    <a:lumMod val="75000"/>
                  </a:schemeClr>
                </a:solidFill>
              </a:rPr>
              <a:t>PATARIMAS</a:t>
            </a:r>
            <a:r>
              <a:rPr lang="lt-LT" sz="2200" dirty="0"/>
              <a:t>: girdėjote apie sensorinio teatro labirintą? Vienas iš instrumentų, naudojamų įvairiose instaliacijose, yra šviesa. Raskite vietinę teatro kompaniją ir paprašykite jų idėjų.</a:t>
            </a:r>
            <a:endParaRPr sz="1800" i="0" u="none" strike="noStrike" cap="none" dirty="0"/>
          </a:p>
        </p:txBody>
      </p:sp>
      <p:pic>
        <p:nvPicPr>
          <p:cNvPr id="310" name="Google Shape;310;p46"/>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pic>
        <p:nvPicPr>
          <p:cNvPr id="311" name="Google Shape;311;p46"/>
          <p:cNvPicPr preferRelativeResize="0"/>
          <p:nvPr/>
        </p:nvPicPr>
        <p:blipFill rotWithShape="1">
          <a:blip r:embed="rId4">
            <a:alphaModFix/>
          </a:blip>
          <a:srcRect/>
          <a:stretch/>
        </p:blipFill>
        <p:spPr>
          <a:xfrm>
            <a:off x="5449671" y="1467218"/>
            <a:ext cx="6170613" cy="4099192"/>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7"/>
          <p:cNvSpPr txBox="1"/>
          <p:nvPr/>
        </p:nvSpPr>
        <p:spPr>
          <a:xfrm>
            <a:off x="724382" y="1308910"/>
            <a:ext cx="10743236" cy="4872434"/>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000" b="1" dirty="0"/>
              <a:t>Veiklos organizatorius</a:t>
            </a:r>
            <a:r>
              <a:rPr lang="es-ES" sz="2000" i="0" u="none" strike="noStrike" cap="none" dirty="0" smtClean="0">
                <a:solidFill>
                  <a:srgbClr val="000000"/>
                </a:solidFill>
              </a:rPr>
              <a:t>:</a:t>
            </a:r>
            <a:r>
              <a:rPr lang="lt-LT" sz="2000" i="0" u="none" strike="noStrike" cap="none" dirty="0" smtClean="0">
                <a:solidFill>
                  <a:srgbClr val="000000"/>
                </a:solidFill>
              </a:rPr>
              <a:t> </a:t>
            </a:r>
            <a:r>
              <a:rPr lang="lt-LT" sz="1800" dirty="0"/>
              <a:t>Nacionaliniai projektai</a:t>
            </a:r>
            <a:endParaRPr sz="1800" i="0" u="none" strike="noStrike" cap="none" dirty="0">
              <a:solidFill>
                <a:srgbClr val="000000"/>
              </a:solidFill>
            </a:endParaRPr>
          </a:p>
          <a:p>
            <a:pPr lvl="0" algn="just">
              <a:spcBef>
                <a:spcPts val="1200"/>
              </a:spcBef>
              <a:buSzPts val="2000"/>
            </a:pPr>
            <a:r>
              <a:rPr lang="lt-LT" sz="2000" b="1" i="0" u="none" strike="noStrike" cap="none" dirty="0" smtClean="0">
                <a:solidFill>
                  <a:srgbClr val="000000"/>
                </a:solidFill>
              </a:rPr>
              <a:t>Tikslas</a:t>
            </a:r>
            <a:r>
              <a:rPr lang="es-ES" sz="2000" i="0" u="none" strike="noStrike" cap="none" dirty="0" smtClean="0">
                <a:solidFill>
                  <a:srgbClr val="000000"/>
                </a:solidFill>
              </a:rPr>
              <a:t>: </a:t>
            </a:r>
            <a:r>
              <a:rPr lang="lt-LT" sz="2000" dirty="0"/>
              <a:t>Mąstymo lanksčiu būdu lavinimas, kaitaliojimas tarp skaitmeninio ir analoginio formatų, tarp </a:t>
            </a:r>
            <a:r>
              <a:rPr lang="lt-LT" sz="2000" dirty="0" err="1"/>
              <a:t>abstraktybės</a:t>
            </a:r>
            <a:r>
              <a:rPr lang="lt-LT" sz="2000" dirty="0"/>
              <a:t> ir </a:t>
            </a:r>
            <a:r>
              <a:rPr lang="lt-LT" sz="2000" dirty="0" err="1"/>
              <a:t>konkretybės</a:t>
            </a:r>
            <a:r>
              <a:rPr lang="lt-LT" sz="2000" dirty="0"/>
              <a:t>, virtualiojo darbo ir amatininko </a:t>
            </a:r>
            <a:r>
              <a:rPr lang="lt-LT" sz="2000" dirty="0" smtClean="0"/>
              <a:t>darbo</a:t>
            </a:r>
            <a:r>
              <a:rPr lang="es-ES" sz="2000" i="0" u="none" strike="noStrike" cap="none" dirty="0" smtClean="0">
                <a:solidFill>
                  <a:srgbClr val="000000"/>
                </a:solidFill>
              </a:rPr>
              <a:t>; </a:t>
            </a:r>
            <a:r>
              <a:rPr lang="lt-LT" sz="2000" dirty="0"/>
              <a:t>Integruojamos </a:t>
            </a:r>
            <a:r>
              <a:rPr lang="lt-LT" sz="2000" dirty="0" smtClean="0"/>
              <a:t>kalbos.</a:t>
            </a:r>
          </a:p>
          <a:p>
            <a:pPr lvl="0" algn="just">
              <a:spcBef>
                <a:spcPts val="600"/>
              </a:spcBef>
              <a:buSzPts val="2000"/>
            </a:pPr>
            <a:r>
              <a:rPr lang="lt-LT" sz="1800" b="1" dirty="0"/>
              <a:t>Kokia problema sprendžiama</a:t>
            </a:r>
            <a:r>
              <a:rPr lang="lt-LT" sz="1800" dirty="0"/>
              <a:t>: Kognityvinis iššūkis</a:t>
            </a:r>
          </a:p>
          <a:p>
            <a:pPr lvl="0">
              <a:spcBef>
                <a:spcPts val="600"/>
              </a:spcBef>
              <a:buSzPts val="2000"/>
            </a:pPr>
            <a:r>
              <a:rPr lang="lt-LT" sz="2000" dirty="0"/>
              <a:t>Įgyvendintų meninių veiklų </a:t>
            </a:r>
            <a:r>
              <a:rPr lang="lt-LT" sz="2000" b="1" dirty="0"/>
              <a:t>turinys</a:t>
            </a:r>
            <a:r>
              <a:rPr lang="lt-LT" sz="2000" dirty="0"/>
              <a:t>: </a:t>
            </a:r>
            <a:r>
              <a:rPr lang="lt-LT" sz="2000" i="1" dirty="0"/>
              <a:t>skatinamas molio tyrinėjimas. Molis yra medžiaga, pasakojanti žmonijos istoriją. Molis pateikiamas „skirtingomis gyvenimo fazėmis“: nuo drėgno iki sauso. Jis traiškomas ir paverčiamas į miltelius, susitinka su vandeniu, vėl atgyja ir atgauna gebėjimą būti plastišku. </a:t>
            </a:r>
            <a:r>
              <a:rPr lang="es-ES" sz="2000" i="1" u="none" strike="noStrike" cap="none" dirty="0">
                <a:solidFill>
                  <a:srgbClr val="000000"/>
                </a:solidFill>
              </a:rPr>
              <a:t> </a:t>
            </a:r>
            <a:endParaRPr sz="2000" i="0" u="none" strike="noStrike" cap="none" dirty="0">
              <a:solidFill>
                <a:srgbClr val="000000"/>
              </a:solidFill>
            </a:endParaRPr>
          </a:p>
          <a:p>
            <a:pPr lvl="0">
              <a:buSzPts val="2000"/>
            </a:pPr>
            <a:r>
              <a:rPr lang="lt-LT" sz="2000" b="1" dirty="0"/>
              <a:t>Pagrindiniai etapai</a:t>
            </a:r>
            <a:r>
              <a:rPr lang="es-ES" sz="2000" b="1" i="0" u="none" strike="noStrike" cap="none" dirty="0" smtClean="0">
                <a:solidFill>
                  <a:srgbClr val="000000"/>
                </a:solidFill>
              </a:rPr>
              <a:t>: </a:t>
            </a:r>
            <a:r>
              <a:rPr lang="lt-LT" sz="2000" dirty="0"/>
              <a:t>Rankos klauso, stebi ir atlieka veiksmus. Į rankas patekęs molis subtiliais gestais padalinamas, į jį maloniai įsispaudžiant pirštams. Tuomet molis apdorojamas kumščiu delnu ir pirštų galiukais. Eksperimentuojama su vertikalumu ir bandoma subalansuoti įvairius </a:t>
            </a:r>
            <a:r>
              <a:rPr lang="lt-LT" sz="2000" dirty="0" smtClean="0"/>
              <a:t>tūrius.</a:t>
            </a:r>
          </a:p>
          <a:p>
            <a:pPr lvl="0">
              <a:buSzPts val="2000"/>
            </a:pPr>
            <a:r>
              <a:rPr lang="lt-LT" sz="2000" dirty="0"/>
              <a:t>Molis siūlomas kartu su įvairiomis atramos priemonėmis – medinėmis įvairių formų ir dydžių lentomis, atspindinčiais paviršiais, metalu ir plastmase</a:t>
            </a:r>
            <a:r>
              <a:rPr lang="es-ES" sz="2000" i="0" u="none" strike="noStrike" cap="none" dirty="0" smtClean="0">
                <a:solidFill>
                  <a:srgbClr val="000000"/>
                </a:solidFill>
              </a:rPr>
              <a:t>. </a:t>
            </a:r>
            <a:endParaRPr sz="2000" i="0" u="none" strike="noStrike" cap="none" dirty="0">
              <a:solidFill>
                <a:srgbClr val="000000"/>
              </a:solidFill>
            </a:endParaRPr>
          </a:p>
        </p:txBody>
      </p:sp>
      <p:sp>
        <p:nvSpPr>
          <p:cNvPr id="318" name="Google Shape;318;p47"/>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SzPts val="2400"/>
            </a:pPr>
            <a:r>
              <a:rPr lang="es-ES" sz="2700" b="1" dirty="0">
                <a:solidFill>
                  <a:srgbClr val="00B0F0"/>
                </a:solidFill>
              </a:rPr>
              <a:t>Molio forma</a:t>
            </a:r>
            <a:endParaRPr sz="1700" i="0" u="none" strike="noStrike" cap="none" dirty="0">
              <a:solidFill>
                <a:srgbClr val="00B0F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8"/>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r>
              <a:rPr lang="es-ES" sz="4400" dirty="0"/>
              <a:t>PATARIMAS</a:t>
            </a:r>
            <a:endParaRPr sz="4400" dirty="0"/>
          </a:p>
        </p:txBody>
      </p:sp>
      <p:sp>
        <p:nvSpPr>
          <p:cNvPr id="325" name="Google Shape;325;p48"/>
          <p:cNvSpPr/>
          <p:nvPr/>
        </p:nvSpPr>
        <p:spPr>
          <a:xfrm>
            <a:off x="2019046" y="1917108"/>
            <a:ext cx="9526704" cy="1107955"/>
          </a:xfrm>
          <a:prstGeom prst="rect">
            <a:avLst/>
          </a:prstGeom>
          <a:noFill/>
          <a:ln>
            <a:noFill/>
          </a:ln>
        </p:spPr>
        <p:txBody>
          <a:bodyPr spcFirstLastPara="1" wrap="square" lIns="91425" tIns="45700" rIns="91425" bIns="45700" anchor="t" anchorCtr="0">
            <a:spAutoFit/>
          </a:bodyPr>
          <a:lstStyle/>
          <a:p>
            <a:pPr lvl="0">
              <a:buSzPts val="1800"/>
            </a:pPr>
            <a:r>
              <a:rPr lang="lt-LT" sz="2200" i="1" dirty="0" smtClean="0">
                <a:solidFill>
                  <a:schemeClr val="accent2">
                    <a:lumMod val="75000"/>
                  </a:schemeClr>
                </a:solidFill>
              </a:rPr>
              <a:t>PATARIMAS</a:t>
            </a:r>
            <a:r>
              <a:rPr lang="es-ES" sz="2200" i="0" u="none" strike="noStrike" cap="none" dirty="0" smtClean="0">
                <a:solidFill>
                  <a:srgbClr val="C55A11"/>
                </a:solidFill>
              </a:rPr>
              <a:t> </a:t>
            </a:r>
            <a:r>
              <a:rPr lang="lt-LT" sz="2200" dirty="0" smtClean="0"/>
              <a:t>: </a:t>
            </a:r>
            <a:r>
              <a:rPr lang="lt-LT" sz="2200" dirty="0"/>
              <a:t>Ar turite mokinių, kurie yra grynai </a:t>
            </a:r>
            <a:r>
              <a:rPr lang="lt-LT" sz="2200" dirty="0" err="1"/>
              <a:t>kinestetiški</a:t>
            </a:r>
            <a:r>
              <a:rPr lang="lt-LT" sz="2200" dirty="0"/>
              <a:t> ir geriausiai mokosi bei išreiškia save, kai ką nors daro rankomis? Kaip jais rūpinamasi jūsų mokykloje? Jiems puikiai tiktų keramikos dirbtuvės</a:t>
            </a:r>
            <a:r>
              <a:rPr lang="lt-LT" sz="2200" dirty="0" smtClean="0"/>
              <a:t>.</a:t>
            </a:r>
            <a:r>
              <a:rPr lang="es-ES" sz="2200" i="0" u="none" strike="noStrike" cap="none" dirty="0" smtClean="0"/>
              <a:t> </a:t>
            </a:r>
            <a:endParaRPr sz="2200" i="0" u="none" strike="noStrike" cap="none" dirty="0"/>
          </a:p>
        </p:txBody>
      </p:sp>
      <p:pic>
        <p:nvPicPr>
          <p:cNvPr id="326" name="Google Shape;326;p48"/>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9"/>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p>
            <a:pPr marL="457200" marR="0" lvl="0" indent="-228600" algn="r" rtl="0">
              <a:lnSpc>
                <a:spcPct val="90000"/>
              </a:lnSpc>
              <a:spcBef>
                <a:spcPts val="1000"/>
              </a:spcBef>
              <a:spcAft>
                <a:spcPts val="0"/>
              </a:spcAft>
              <a:buClr>
                <a:schemeClr val="dk1"/>
              </a:buClr>
              <a:buSzPts val="5400"/>
              <a:buFont typeface="Arial"/>
              <a:buNone/>
            </a:pPr>
            <a:r>
              <a:rPr lang="lt-LT" dirty="0" smtClean="0">
                <a:solidFill>
                  <a:srgbClr val="00B0F0"/>
                </a:solidFill>
                <a:latin typeface="Arial"/>
                <a:ea typeface="Arial"/>
                <a:cs typeface="Arial"/>
                <a:sym typeface="Arial"/>
              </a:rPr>
              <a:t>Santrauka</a:t>
            </a:r>
            <a:endParaRPr dirty="0">
              <a:solidFill>
                <a:srgbClr val="00B0F0"/>
              </a:solidFill>
              <a:latin typeface="Arial"/>
              <a:ea typeface="Arial"/>
              <a:cs typeface="Arial"/>
              <a:sym typeface="Arial"/>
            </a:endParaRPr>
          </a:p>
        </p:txBody>
      </p:sp>
      <p:sp>
        <p:nvSpPr>
          <p:cNvPr id="333" name="Google Shape;333;p49"/>
          <p:cNvSpPr/>
          <p:nvPr/>
        </p:nvSpPr>
        <p:spPr>
          <a:xfrm>
            <a:off x="876263" y="1811426"/>
            <a:ext cx="10439400" cy="3447057"/>
          </a:xfrm>
          <a:prstGeom prst="rect">
            <a:avLst/>
          </a:prstGeom>
          <a:noFill/>
          <a:ln>
            <a:noFill/>
          </a:ln>
        </p:spPr>
        <p:txBody>
          <a:bodyPr spcFirstLastPara="1" wrap="square" lIns="91425" tIns="45700" rIns="91425" bIns="45700" anchor="t" anchorCtr="0">
            <a:spAutoFit/>
          </a:bodyPr>
          <a:lstStyle/>
          <a:p>
            <a:pPr algn="just">
              <a:buSzPts val="1800"/>
            </a:pPr>
            <a:r>
              <a:rPr lang="lt-LT" sz="1800" dirty="0"/>
              <a:t>Bendruomenės meniniam ugdymui reikalingi kvalifikuoti profesionalūs meno mokytojai ir bendrojo lavinimo mokytojai, kurių veiklą papildo sėkminga švietimo ir kultūros sistemų bei veikėjų </a:t>
            </a:r>
            <a:r>
              <a:rPr lang="lt-LT" sz="1800" dirty="0" smtClean="0"/>
              <a:t>partnerystė</a:t>
            </a:r>
            <a:r>
              <a:rPr lang="es-ES" sz="1800" i="0" u="none" strike="noStrike" cap="none" dirty="0" smtClean="0">
                <a:solidFill>
                  <a:srgbClr val="000000"/>
                </a:solidFill>
              </a:rPr>
              <a:t>. </a:t>
            </a:r>
            <a:endParaRPr sz="1800" i="0" u="none" strike="noStrike" cap="none" dirty="0">
              <a:solidFill>
                <a:srgbClr val="000000"/>
              </a:solidFill>
            </a:endParaRPr>
          </a:p>
          <a:p>
            <a:pPr lvl="0" algn="just">
              <a:spcBef>
                <a:spcPts val="1200"/>
              </a:spcBef>
              <a:buSzPts val="1800"/>
            </a:pPr>
            <a:r>
              <a:rPr lang="lt-LT" sz="1800" dirty="0"/>
              <a:t>Daugelis už mokyklos ribų veikiančių įstaigų teikia papildomą menų išsilavinimą. Tai ministerijų ar savivaldybių organizacijos, kultūros centrai ir įstaigos, nepriklausomos specializuotos mokyklos (muzikos, teatro ir kt.), asociacijos ir net menininkų ar kūrybinių profesionalų sąjungos</a:t>
            </a:r>
            <a:r>
              <a:rPr lang="es-ES" sz="1800" i="0" u="none" strike="noStrike" cap="none" dirty="0" smtClean="0">
                <a:solidFill>
                  <a:srgbClr val="000000"/>
                </a:solidFill>
              </a:rPr>
              <a:t>. </a:t>
            </a:r>
            <a:endParaRPr sz="1800" i="0" u="none" strike="noStrike" cap="none" dirty="0">
              <a:solidFill>
                <a:srgbClr val="000000"/>
              </a:solidFill>
            </a:endParaRPr>
          </a:p>
          <a:p>
            <a:pPr lvl="0" algn="just">
              <a:spcBef>
                <a:spcPts val="1200"/>
              </a:spcBef>
              <a:buSzPts val="1800"/>
            </a:pPr>
            <a:r>
              <a:rPr lang="lt-LT" sz="1800" dirty="0"/>
              <a:t>Gali būti labai naudinga įtraukti papildomus ekspertus ar kitus vaikus, kurie dalijasi savo patirtimi įtraukimo/atskyrimo klausimais. Realūs pavyzdžiai ir patirtis, nepriklausantys tiesioginiam dalyvių ratui, gali pagerinti temų supratimą ir paskatinti norą </a:t>
            </a:r>
            <a:r>
              <a:rPr lang="lt-LT" sz="1800" dirty="0" err="1"/>
              <a:t>įsitraukti.Gali</a:t>
            </a:r>
            <a:r>
              <a:rPr lang="lt-LT" sz="1800" dirty="0"/>
              <a:t> būti vykdomi ir bendri projektai. Pavyzdžiui, bendra meno paroda su vietine organizacija gali būti kelių veiklų rezultatas, kurio visi dalyviai lauks ir toliau didins bendruomenės informuotumą ne tik apie nagrinėjamas problemas, bet ir apie jos dalyvavimą. jaunimas.</a:t>
            </a:r>
            <a:endParaRPr sz="1800" i="0" u="none" strike="noStrike" cap="none" dirty="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0c4d38af33_0_17"/>
          <p:cNvSpPr txBox="1"/>
          <p:nvPr/>
        </p:nvSpPr>
        <p:spPr>
          <a:xfrm>
            <a:off x="835200" y="3118251"/>
            <a:ext cx="10521600" cy="1007400"/>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lt-LT" sz="8800" b="1" i="0" u="none" strike="noStrike" cap="none" dirty="0" smtClean="0">
                <a:solidFill>
                  <a:schemeClr val="lt1"/>
                </a:solidFill>
                <a:latin typeface="Helvetica Neue"/>
                <a:ea typeface="Helvetica Neue"/>
                <a:cs typeface="Helvetica Neue"/>
                <a:sym typeface="Helvetica Neue"/>
              </a:rPr>
              <a:t>Dėkojame už jūsų dėmesį</a:t>
            </a:r>
            <a:r>
              <a:rPr lang="es-ES" sz="8800" b="1" i="0" u="none" strike="noStrike" cap="none" dirty="0" smtClean="0">
                <a:solidFill>
                  <a:schemeClr val="lt1"/>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pic>
        <p:nvPicPr>
          <p:cNvPr id="339" name="Google Shape;339;g10c4d38af33_0_17"/>
          <p:cNvPicPr preferRelativeResize="0"/>
          <p:nvPr/>
        </p:nvPicPr>
        <p:blipFill rotWithShape="1">
          <a:blip r:embed="rId3">
            <a:alphaModFix/>
          </a:blip>
          <a:srcRect/>
          <a:stretch/>
        </p:blipFill>
        <p:spPr>
          <a:xfrm>
            <a:off x="3632675" y="3827125"/>
            <a:ext cx="4316550" cy="26503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761999" y="1917487"/>
            <a:ext cx="10534892" cy="4367566"/>
          </a:xfrm>
          <a:prstGeom prst="rect">
            <a:avLst/>
          </a:prstGeom>
          <a:noFill/>
          <a:ln>
            <a:noFill/>
          </a:ln>
        </p:spPr>
        <p:txBody>
          <a:bodyPr spcFirstLastPara="1" wrap="square" lIns="91425" tIns="45700" rIns="91425" bIns="45700" anchor="t" anchorCtr="0">
            <a:noAutofit/>
          </a:bodyPr>
          <a:lstStyle/>
          <a:p>
            <a:pPr lvl="0" algn="just">
              <a:spcBef>
                <a:spcPts val="600"/>
              </a:spcBef>
              <a:buSzPts val="1800"/>
            </a:pPr>
            <a:r>
              <a:rPr lang="lt-LT" sz="1800" dirty="0"/>
              <a:t>Reikia, kad kiekviena bendruomenė savo narius skatintų tapti aktyviais dalinimosi kultūra bei pokyčių proceso dalyviais. Todėl šalys turi išnagrinėti veiksmų sekas, kad įtrauktų menus į savo piliečių kasdienį gyvenimą:</a:t>
            </a:r>
          </a:p>
          <a:p>
            <a:pPr lvl="0" algn="just">
              <a:spcBef>
                <a:spcPts val="600"/>
              </a:spcBef>
              <a:buSzPts val="1800"/>
            </a:pPr>
            <a:r>
              <a:rPr lang="lt-LT" sz="1800" dirty="0"/>
              <a:t>●	„</a:t>
            </a:r>
            <a:r>
              <a:rPr lang="lt-LT" sz="1800" i="1" dirty="0"/>
              <a:t>Pakelti menų prestižą mokyklose, pasinaudoti teigiamu tėvų požiūriu į menines veiklas bei apibūdinti, kokia yra kūrybinių įgūdžių vertė ekonomikai bei asmenybės augimui</a:t>
            </a:r>
            <a:r>
              <a:rPr lang="lt-LT" sz="1800" dirty="0"/>
              <a:t>“ (Sharp C., </a:t>
            </a:r>
            <a:r>
              <a:rPr lang="lt-LT" sz="1800" dirty="0" err="1"/>
              <a:t>Le</a:t>
            </a:r>
            <a:r>
              <a:rPr lang="lt-LT" sz="1800" dirty="0"/>
              <a:t> </a:t>
            </a:r>
            <a:r>
              <a:rPr lang="lt-LT" sz="1800" dirty="0" err="1"/>
              <a:t>Métais</a:t>
            </a:r>
            <a:r>
              <a:rPr lang="lt-LT" sz="1800" dirty="0"/>
              <a:t> J., 2000, p. 26).</a:t>
            </a:r>
          </a:p>
          <a:p>
            <a:pPr lvl="0" algn="just">
              <a:spcBef>
                <a:spcPts val="600"/>
              </a:spcBef>
              <a:buSzPts val="1800"/>
            </a:pPr>
            <a:r>
              <a:rPr lang="lt-LT" sz="1800" dirty="0"/>
              <a:t>●	Sutelkti paramą mokytojų teoriniam ir praktiniam ugdymui kad sustiprinti jų pasitikėjimą ugdymo per menus strategija.</a:t>
            </a:r>
          </a:p>
          <a:p>
            <a:pPr lvl="0" algn="just">
              <a:spcBef>
                <a:spcPts val="600"/>
              </a:spcBef>
              <a:buSzPts val="1800"/>
            </a:pPr>
            <a:r>
              <a:rPr lang="lt-LT" sz="1800" dirty="0"/>
              <a:t>●	Vykdant koordinuotas programas, įgalinti aukšto lygio partnerystę tarp menininkų, menų ugdymo įstaigų.</a:t>
            </a:r>
          </a:p>
          <a:p>
            <a:pPr lvl="0" algn="just">
              <a:spcBef>
                <a:spcPts val="600"/>
              </a:spcBef>
              <a:buSzPts val="1800"/>
            </a:pPr>
            <a:r>
              <a:rPr lang="lt-LT" sz="1800" dirty="0"/>
              <a:t>●	Rengti valstybinio lygio šventes ir konkursus, siekiant atskleisti, kad menų ugdymo veikla naudinga visai visuomenei.</a:t>
            </a:r>
          </a:p>
        </p:txBody>
      </p:sp>
      <p:sp>
        <p:nvSpPr>
          <p:cNvPr id="66" name="Google Shape;66;p4"/>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lt-LT" sz="4000" b="1" dirty="0">
                <a:solidFill>
                  <a:srgbClr val="00B0F0"/>
                </a:solidFill>
              </a:rPr>
              <a:t>Menų įtraukimas į kasdienį piliečių gyvenimą</a:t>
            </a:r>
            <a:endParaRPr sz="4000" b="1" i="0" u="none" strike="noStrike" cap="none" dirty="0">
              <a:solidFill>
                <a:srgbClr val="00B0F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p:nvPr/>
        </p:nvSpPr>
        <p:spPr>
          <a:xfrm>
            <a:off x="761999" y="1917487"/>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pic>
        <p:nvPicPr>
          <p:cNvPr id="73" name="Google Shape;73;p5" descr="West Suburban Concert Band - Начало | Facebook"/>
          <p:cNvPicPr preferRelativeResize="0"/>
          <p:nvPr/>
        </p:nvPicPr>
        <p:blipFill rotWithShape="1">
          <a:blip r:embed="rId3">
            <a:alphaModFix/>
          </a:blip>
          <a:srcRect/>
          <a:stretch/>
        </p:blipFill>
        <p:spPr>
          <a:xfrm>
            <a:off x="3478763" y="1186128"/>
            <a:ext cx="5234473" cy="507376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6"/>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lvl="0" algn="ctr">
              <a:lnSpc>
                <a:spcPct val="70000"/>
              </a:lnSpc>
              <a:buClr>
                <a:srgbClr val="FFFFFF"/>
              </a:buClr>
              <a:buSzPts val="4840"/>
            </a:pPr>
            <a:r>
              <a:rPr lang="lt-LT" sz="8563" b="1" dirty="0" smtClean="0">
                <a:solidFill>
                  <a:srgbClr val="FFFFFF"/>
                </a:solidFill>
              </a:rPr>
              <a:t>Menais paremta geroji praktika, kuria </a:t>
            </a:r>
            <a:r>
              <a:rPr lang="lt-LT" sz="8563" b="1" dirty="0">
                <a:solidFill>
                  <a:srgbClr val="FFFFFF"/>
                </a:solidFill>
              </a:rPr>
              <a:t>akcentuojamas </a:t>
            </a:r>
            <a:r>
              <a:rPr lang="lt-LT" sz="8563" b="1" dirty="0" err="1">
                <a:solidFill>
                  <a:srgbClr val="FFFFFF"/>
                </a:solidFill>
              </a:rPr>
              <a:t>įtraukusis</a:t>
            </a:r>
            <a:r>
              <a:rPr lang="lt-LT" sz="8563" b="1" dirty="0">
                <a:solidFill>
                  <a:srgbClr val="FFFFFF"/>
                </a:solidFill>
              </a:rPr>
              <a:t> ugdymas</a:t>
            </a:r>
            <a:endParaRPr sz="5330" b="1" i="0" u="none" strike="noStrike" cap="none" dirty="0">
              <a:solidFill>
                <a:srgbClr val="00AEE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smtClean="0">
                <a:solidFill>
                  <a:srgbClr val="FFFFFF"/>
                </a:solidFill>
              </a:rPr>
              <a:t>G</a:t>
            </a:r>
            <a:r>
              <a:rPr lang="lt-LT" sz="8563" b="1" i="0" u="none" strike="noStrike" cap="none" dirty="0" err="1" smtClean="0">
                <a:solidFill>
                  <a:srgbClr val="FFFFFF"/>
                </a:solidFill>
              </a:rPr>
              <a:t>eroji</a:t>
            </a:r>
            <a:r>
              <a:rPr lang="es-ES" sz="8563" b="1" i="0" u="none" strike="noStrike" cap="none" dirty="0" smtClean="0">
                <a:solidFill>
                  <a:srgbClr val="FFFFFF"/>
                </a:solidFill>
              </a:rPr>
              <a:t> pra</a:t>
            </a:r>
            <a:r>
              <a:rPr lang="lt-LT" sz="8563" b="1" i="0" u="none" strike="noStrike" cap="none" dirty="0" smtClean="0">
                <a:solidFill>
                  <a:srgbClr val="FFFFFF"/>
                </a:solidFill>
              </a:rPr>
              <a:t>k</a:t>
            </a:r>
            <a:r>
              <a:rPr lang="es-ES" sz="8563" b="1" i="0" u="none" strike="noStrike" cap="none" dirty="0" smtClean="0">
                <a:solidFill>
                  <a:srgbClr val="FFFFFF"/>
                </a:solidFill>
              </a:rPr>
              <a:t>ti</a:t>
            </a:r>
            <a:r>
              <a:rPr lang="lt-LT" sz="8563" b="1" i="0" u="none" strike="noStrike" cap="none" dirty="0" err="1" smtClean="0">
                <a:solidFill>
                  <a:srgbClr val="FFFFFF"/>
                </a:solidFill>
              </a:rPr>
              <a:t>ka</a:t>
            </a:r>
            <a:r>
              <a:rPr lang="lt-LT" sz="8563" b="1" i="0" u="none" strike="noStrike" cap="none" dirty="0" smtClean="0">
                <a:solidFill>
                  <a:srgbClr val="FFFFFF"/>
                </a:solidFill>
              </a:rPr>
              <a:t> iš </a:t>
            </a:r>
            <a:r>
              <a:rPr lang="es-ES" sz="8563" b="1" i="0" u="none" strike="noStrike" cap="none" dirty="0" smtClean="0">
                <a:solidFill>
                  <a:srgbClr val="FFFFFF"/>
                </a:solidFill>
              </a:rPr>
              <a:t> Li</a:t>
            </a:r>
            <a:r>
              <a:rPr lang="lt-LT" sz="8563" b="1" i="0" u="none" strike="noStrike" cap="none" dirty="0" err="1" smtClean="0">
                <a:solidFill>
                  <a:srgbClr val="FFFFFF"/>
                </a:solidFill>
              </a:rPr>
              <a:t>etuvos</a:t>
            </a:r>
            <a:endParaRPr sz="5330" b="1" i="0" u="none" strike="noStrike" cap="none" dirty="0">
              <a:solidFill>
                <a:srgbClr val="00AEE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8"/>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lvl="0" algn="just">
              <a:spcBef>
                <a:spcPts val="600"/>
              </a:spcBef>
              <a:buSzPts val="2000"/>
            </a:pPr>
            <a:r>
              <a:rPr lang="lt-LT" sz="2000" b="1" dirty="0"/>
              <a:t>Veiklos organizatorius</a:t>
            </a:r>
            <a:r>
              <a:rPr lang="es-ES" sz="2000" i="0" u="none" strike="noStrike" cap="none" dirty="0" smtClean="0">
                <a:solidFill>
                  <a:srgbClr val="000000"/>
                </a:solidFill>
              </a:rPr>
              <a:t>: </a:t>
            </a:r>
            <a:r>
              <a:rPr lang="lt-LT" sz="2000" dirty="0"/>
              <a:t>Varėnos rajono savivaldybės administracija</a:t>
            </a:r>
            <a:endParaRPr sz="1400" i="0" u="none" strike="noStrike" cap="none" dirty="0">
              <a:solidFill>
                <a:srgbClr val="000000"/>
              </a:solidFill>
            </a:endParaRPr>
          </a:p>
          <a:p>
            <a:pPr lvl="0" algn="just">
              <a:spcBef>
                <a:spcPts val="1200"/>
              </a:spcBef>
              <a:buSzPts val="2000"/>
            </a:pPr>
            <a:r>
              <a:rPr lang="es-ES" sz="2000" dirty="0"/>
              <a:t>Vykdytojai: mokytojai, baigę specializuotą mokymą. </a:t>
            </a:r>
            <a:endParaRPr sz="1400" i="0" u="none" strike="noStrike" cap="none" dirty="0">
              <a:solidFill>
                <a:srgbClr val="000000"/>
              </a:solidFill>
            </a:endParaRPr>
          </a:p>
          <a:p>
            <a:pPr lvl="0" algn="just">
              <a:spcBef>
                <a:spcPts val="1200"/>
              </a:spcBef>
              <a:buSzPts val="2000"/>
            </a:pPr>
            <a:r>
              <a:rPr lang="lt-LT" sz="2000" dirty="0"/>
              <a:t>Kokia problema sprendžiama </a:t>
            </a:r>
            <a:r>
              <a:rPr lang="lt-LT" sz="2000" dirty="0" smtClean="0"/>
              <a:t>-</a:t>
            </a:r>
            <a:r>
              <a:rPr lang="es-ES" sz="2000" i="0" u="none" strike="noStrike" cap="none" dirty="0" smtClean="0">
                <a:solidFill>
                  <a:srgbClr val="000000"/>
                </a:solidFill>
              </a:rPr>
              <a:t> </a:t>
            </a:r>
            <a:r>
              <a:rPr lang="lt-LT" sz="2000" b="1" i="0" u="none" strike="noStrike" cap="none" dirty="0" smtClean="0">
                <a:solidFill>
                  <a:srgbClr val="000000"/>
                </a:solidFill>
              </a:rPr>
              <a:t>s</a:t>
            </a:r>
            <a:r>
              <a:rPr lang="es-ES" sz="2000" b="1" i="0" u="none" strike="noStrike" cap="none" dirty="0" smtClean="0">
                <a:solidFill>
                  <a:srgbClr val="000000"/>
                </a:solidFill>
              </a:rPr>
              <a:t>ocial</a:t>
            </a:r>
            <a:r>
              <a:rPr lang="lt-LT" sz="2000" b="1" i="0" u="none" strike="noStrike" cap="none" dirty="0" err="1" smtClean="0">
                <a:solidFill>
                  <a:srgbClr val="000000"/>
                </a:solidFill>
              </a:rPr>
              <a:t>inis</a:t>
            </a:r>
            <a:r>
              <a:rPr lang="es-ES" sz="2000" b="1" i="0" u="none" strike="noStrike" cap="none" dirty="0" smtClean="0">
                <a:solidFill>
                  <a:srgbClr val="000000"/>
                </a:solidFill>
              </a:rPr>
              <a:t> </a:t>
            </a:r>
            <a:r>
              <a:rPr lang="lt-LT" sz="2000" b="1" i="0" u="none" strike="noStrike" cap="none" dirty="0" smtClean="0">
                <a:solidFill>
                  <a:srgbClr val="000000"/>
                </a:solidFill>
              </a:rPr>
              <a:t>iššūkis</a:t>
            </a:r>
            <a:r>
              <a:rPr lang="es-ES" sz="2000" i="0" u="none" strike="noStrike" cap="none" dirty="0" smtClean="0">
                <a:solidFill>
                  <a:srgbClr val="000000"/>
                </a:solidFill>
              </a:rPr>
              <a:t>. </a:t>
            </a:r>
            <a:r>
              <a:rPr lang="lt-LT" sz="2000" dirty="0"/>
              <a:t>Veikla įgyvendinama trimis </a:t>
            </a:r>
            <a:r>
              <a:rPr lang="lt-LT" sz="2000" dirty="0" smtClean="0"/>
              <a:t>etapais</a:t>
            </a:r>
            <a:r>
              <a:rPr lang="es-ES" sz="2000" i="0" u="none" strike="noStrike" cap="none" dirty="0" smtClean="0">
                <a:solidFill>
                  <a:srgbClr val="000000"/>
                </a:solidFill>
              </a:rPr>
              <a:t>:</a:t>
            </a:r>
            <a:endParaRPr sz="1400" i="0" u="none" strike="noStrike" cap="none" dirty="0">
              <a:solidFill>
                <a:srgbClr val="000000"/>
              </a:solidFill>
            </a:endParaRPr>
          </a:p>
          <a:p>
            <a:pPr marL="342900" lvl="0" indent="-342900" algn="just">
              <a:spcBef>
                <a:spcPts val="1200"/>
              </a:spcBef>
              <a:buSzPts val="2000"/>
              <a:buAutoNum type="arabicPeriod"/>
            </a:pPr>
            <a:r>
              <a:rPr lang="lt-LT" sz="2000" dirty="0"/>
              <a:t>Savęs pažinimo, į mokinius orientuotos </a:t>
            </a:r>
            <a:r>
              <a:rPr lang="lt-LT" sz="2000" dirty="0" smtClean="0"/>
              <a:t>užduotys </a:t>
            </a:r>
            <a:r>
              <a:rPr lang="es-ES" sz="2000" i="0" u="none" strike="noStrike" cap="none" dirty="0" smtClean="0">
                <a:solidFill>
                  <a:srgbClr val="000000"/>
                </a:solidFill>
              </a:rPr>
              <a:t>(</a:t>
            </a:r>
            <a:r>
              <a:rPr lang="lt-LT" sz="2000" i="0" u="none" strike="noStrike" cap="none" dirty="0" smtClean="0">
                <a:solidFill>
                  <a:srgbClr val="000000"/>
                </a:solidFill>
              </a:rPr>
              <a:t>AŠ</a:t>
            </a:r>
            <a:r>
              <a:rPr lang="es-ES" sz="2000" i="0" u="none" strike="noStrike" cap="none" dirty="0" smtClean="0">
                <a:solidFill>
                  <a:srgbClr val="000000"/>
                </a:solidFill>
              </a:rPr>
              <a:t>)</a:t>
            </a:r>
            <a:endParaRPr sz="1400" i="0" u="none" strike="noStrike" cap="none" dirty="0">
              <a:solidFill>
                <a:srgbClr val="000000"/>
              </a:solidFill>
            </a:endParaRPr>
          </a:p>
          <a:p>
            <a:pPr marL="342900" indent="-342900" algn="just">
              <a:spcBef>
                <a:spcPts val="1200"/>
              </a:spcBef>
              <a:buSzPts val="2000"/>
              <a:buFont typeface="Arial"/>
              <a:buAutoNum type="arabicPeriod"/>
            </a:pPr>
            <a:r>
              <a:rPr lang="lt-LT" sz="2000" dirty="0"/>
              <a:t>Temos, paremtos tarpusavio bendravimu; temos, plėtojančios tarpasmeninius santykius </a:t>
            </a:r>
          </a:p>
          <a:p>
            <a:pPr marR="0" lvl="0" algn="just" rtl="0">
              <a:lnSpc>
                <a:spcPct val="100000"/>
              </a:lnSpc>
              <a:spcBef>
                <a:spcPts val="1200"/>
              </a:spcBef>
              <a:spcAft>
                <a:spcPts val="0"/>
              </a:spcAft>
              <a:buClr>
                <a:srgbClr val="000000"/>
              </a:buClr>
              <a:buSzPts val="2000"/>
            </a:pPr>
            <a:r>
              <a:rPr lang="es-ES" sz="2000" i="0" u="none" strike="noStrike" cap="none" dirty="0" smtClean="0">
                <a:solidFill>
                  <a:srgbClr val="000000"/>
                </a:solidFill>
              </a:rPr>
              <a:t> (</a:t>
            </a:r>
            <a:r>
              <a:rPr lang="lt-LT" sz="2000" i="0" u="none" strike="noStrike" cap="none" dirty="0" smtClean="0">
                <a:solidFill>
                  <a:srgbClr val="000000"/>
                </a:solidFill>
              </a:rPr>
              <a:t>AŠ ir TU</a:t>
            </a:r>
            <a:r>
              <a:rPr lang="es-ES" sz="2000" i="0" u="none" strike="noStrike" cap="none" dirty="0" smtClean="0">
                <a:solidFill>
                  <a:srgbClr val="000000"/>
                </a:solidFill>
              </a:rPr>
              <a:t>)</a:t>
            </a:r>
            <a:endParaRPr sz="1400" i="0" u="none" strike="noStrike" cap="none" dirty="0" smtClean="0">
              <a:solidFill>
                <a:srgbClr val="000000"/>
              </a:solidFill>
            </a:endParaRPr>
          </a:p>
          <a:p>
            <a:pPr marL="342900" indent="-342900" algn="just">
              <a:spcBef>
                <a:spcPts val="1200"/>
              </a:spcBef>
              <a:spcAft>
                <a:spcPts val="600"/>
              </a:spcAft>
              <a:buSzPts val="2000"/>
              <a:buFont typeface="Arial"/>
              <a:buAutoNum type="arabicPeriod"/>
            </a:pPr>
            <a:r>
              <a:rPr lang="lt-LT" sz="2000" dirty="0"/>
              <a:t>Grupinės komunikacijos ir bendradarbiavimo temos, kolektyvinės kūrybinės užduotys </a:t>
            </a:r>
            <a:r>
              <a:rPr lang="es-ES" sz="2000" i="0" u="none" strike="noStrike" cap="none" dirty="0" smtClean="0">
                <a:solidFill>
                  <a:srgbClr val="000000"/>
                </a:solidFill>
              </a:rPr>
              <a:t>(</a:t>
            </a:r>
            <a:r>
              <a:rPr lang="lt-LT" sz="2000" i="0" u="none" strike="noStrike" cap="none" dirty="0" smtClean="0">
                <a:solidFill>
                  <a:srgbClr val="000000"/>
                </a:solidFill>
              </a:rPr>
              <a:t>ME</a:t>
            </a:r>
            <a:r>
              <a:rPr lang="es-ES" sz="2000" i="0" u="none" strike="noStrike" cap="none" dirty="0" smtClean="0">
                <a:solidFill>
                  <a:srgbClr val="000000"/>
                </a:solidFill>
              </a:rPr>
              <a:t>S</a:t>
            </a:r>
            <a:r>
              <a:rPr lang="es-ES" sz="2000" i="0" u="none" strike="noStrike" cap="none" dirty="0">
                <a:solidFill>
                  <a:srgbClr val="000000"/>
                </a:solidFill>
              </a:rPr>
              <a:t>)</a:t>
            </a:r>
            <a:endParaRPr sz="1400" i="0" u="none" strike="noStrike" cap="none" dirty="0">
              <a:solidFill>
                <a:srgbClr val="000000"/>
              </a:solidFill>
            </a:endParaRPr>
          </a:p>
        </p:txBody>
      </p:sp>
      <p:sp>
        <p:nvSpPr>
          <p:cNvPr id="90" name="Google Shape;90;p8"/>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lt-LT" sz="2400" b="1" dirty="0">
                <a:solidFill>
                  <a:srgbClr val="00B0F0"/>
                </a:solidFill>
              </a:rPr>
              <a:t>Pažeidžiamų vaikų socialinė </a:t>
            </a:r>
            <a:r>
              <a:rPr lang="lt-LT" sz="2400" b="1" dirty="0" err="1">
                <a:solidFill>
                  <a:srgbClr val="00B0F0"/>
                </a:solidFill>
              </a:rPr>
              <a:t>įtrauktis</a:t>
            </a:r>
            <a:r>
              <a:rPr lang="lt-LT" sz="2400" b="1" dirty="0">
                <a:solidFill>
                  <a:srgbClr val="00B0F0"/>
                </a:solidFill>
              </a:rPr>
              <a:t> per meną Lietuvos ir Baltarusijos pasienio regionuose</a:t>
            </a:r>
            <a:endParaRPr sz="2400" b="1" i="0" u="none" strike="noStrike" cap="none" dirty="0">
              <a:solidFill>
                <a:srgbClr val="00B0F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5209</Words>
  <Application>Microsoft Office PowerPoint</Application>
  <PresentationFormat>Plačiaekranė</PresentationFormat>
  <Paragraphs>242</Paragraphs>
  <Slides>44</Slides>
  <Notes>44</Notes>
  <HiddenSlides>0</HiddenSlides>
  <MMClips>0</MMClips>
  <ScaleCrop>false</ScaleCrop>
  <HeadingPairs>
    <vt:vector size="6" baseType="variant">
      <vt:variant>
        <vt:lpstr>Naudojami šriftai</vt:lpstr>
      </vt:variant>
      <vt:variant>
        <vt:i4>3</vt:i4>
      </vt:variant>
      <vt:variant>
        <vt:lpstr>Tema</vt:lpstr>
      </vt:variant>
      <vt:variant>
        <vt:i4>2</vt:i4>
      </vt:variant>
      <vt:variant>
        <vt:lpstr>Skaidrių pavadinimai</vt:lpstr>
      </vt:variant>
      <vt:variant>
        <vt:i4>44</vt:i4>
      </vt:variant>
    </vt:vector>
  </HeadingPairs>
  <TitlesOfParts>
    <vt:vector size="49" baseType="lpstr">
      <vt:lpstr>Calibri</vt:lpstr>
      <vt:lpstr>Helvetica Neue</vt:lpstr>
      <vt:lpstr>Arial</vt:lpstr>
      <vt:lpstr>Diseño personalizado</vt:lpstr>
      <vt:lpstr>2_Diseño personalizado</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Óscar Muñoz</dc:creator>
  <cp:lastModifiedBy>User</cp:lastModifiedBy>
  <cp:revision>20</cp:revision>
  <dcterms:created xsi:type="dcterms:W3CDTF">2021-02-16T14:32:26Z</dcterms:created>
  <dcterms:modified xsi:type="dcterms:W3CDTF">2022-12-16T12:23:09Z</dcterms:modified>
</cp:coreProperties>
</file>