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2192000" cy="6858000"/>
  <p:notesSz cx="6858000" cy="9144000"/>
  <p:embeddedFontLst>
    <p:embeddedFont>
      <p:font typeface="Arial Black" panose="020B0604020202020204" pitchFamily="34" charset="0"/>
      <p:regular r:id="rId41"/>
    </p:embeddedFont>
    <p:embeddedFont>
      <p:font typeface="Helvetica Neue" panose="02000503000000020004" pitchFamily="2" charset="0"/>
      <p:regular r:id="rId42"/>
      <p:bold r:id="rId43"/>
      <p:italic r:id="rId44"/>
      <p:boldItalic r:id="rId45"/>
    </p:embeddedFont>
    <p:embeddedFont>
      <p:font typeface="Overlock" panose="02000506030000020004" pitchFamily="2" charset="77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gvSAuhopFxW0Td8OPgEEkfv+dO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E49FD0-FF87-42D2-ACAB-EE8176ECCDB9}">
  <a:tblStyle styleId="{9CE49FD0-FF87-42D2-ACAB-EE8176ECCDB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3"/>
  </p:normalViewPr>
  <p:slideViewPr>
    <p:cSldViewPr snapToGrid="0">
      <p:cViewPr varScale="1">
        <p:scale>
          <a:sx n="62" d="100"/>
          <a:sy n="62" d="100"/>
        </p:scale>
        <p:origin x="168" y="1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d3e14d4c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d3e14d4c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d3e14d4c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eb6eb649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eb6eb6497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2eb6eb6497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eb6eb649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eb6eb6497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2eb6eb649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eb6eb649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eb6eb649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12eb6eb6497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eb6eb649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eb6eb6497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12eb6eb6497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eb6eb649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eb6eb6497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12eb6eb6497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eb6eb649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eb6eb6497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12eb6eb6497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eb6eb649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eb6eb6497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12eb6eb6497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eb6eb649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2eb6eb6497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12eb6eb6497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2eb6eb649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2eb6eb6497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eb6eb6497_0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37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200" i="1">
                <a:solidFill>
                  <a:srgbClr val="FF0000"/>
                </a:solidFill>
              </a:rPr>
              <a:t>Lea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8" name="Google Shape;6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c4d38af3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0c4d38af3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c4d38af3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0c4d38af3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7200" b="1" i="0" u="none" strike="noStrike" cap="none">
                <a:solidFill>
                  <a:srgbClr val="DF532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  <p:cxnSp>
        <p:nvCxnSpPr>
          <p:cNvPr id="30" name="Google Shape;30;p38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3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6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6" descr="Imagen que contiene botella, firmar, azul, naranja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6" descr="Imagen que contiene Logotip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verbendacademy.ca/r-l-s-program-9-life-skill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-personaltrainer.it/personal-trainer/life-skill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sz="2800" b="1" i="0" u="none" strike="noStrike" cap="non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" name="Google Shape;46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body" idx="1"/>
          </p:nvPr>
        </p:nvSpPr>
        <p:spPr>
          <a:xfrm>
            <a:off x="307551" y="2648200"/>
            <a:ext cx="10780800" cy="3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Pensiero critico</a:t>
            </a:r>
            <a:r>
              <a:rPr lang="es-E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l’abilità ad analizzare le informazioni e le esperienze in maniera obiettiva, ricercando dati e confrontando prove e posizioni diverse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Comunicazione efficace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sapersi esprimere, sia sul piano verbale che non verbale, con modalità appropriate rispetto alle caratteristiche dei contesti in cui ci si trova inseriti e alle finalità delle relazioni che si instaurano.  </a:t>
            </a:r>
            <a:r>
              <a:rPr lang="es-ES" sz="2300">
                <a:solidFill>
                  <a:schemeClr val="dk1"/>
                </a:solidFill>
              </a:rPr>
              <a:t> </a:t>
            </a:r>
            <a:endParaRPr sz="1300"/>
          </a:p>
        </p:txBody>
      </p:sp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711881" y="1628896"/>
            <a:ext cx="88890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Life Skill come…</a:t>
            </a:r>
            <a:endParaRPr sz="29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0c4d38af33_0_12"/>
          <p:cNvSpPr txBox="1">
            <a:spLocks noGrp="1"/>
          </p:cNvSpPr>
          <p:nvPr>
            <p:ph type="body" idx="1"/>
          </p:nvPr>
        </p:nvSpPr>
        <p:spPr>
          <a:xfrm>
            <a:off x="466725" y="2648200"/>
            <a:ext cx="10395000" cy="27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Capacità di relazioni interpersonali</a:t>
            </a:r>
            <a:r>
              <a:rPr lang="es-ES" sz="2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mettersi in relazione e a interagire con gli altri in maniera positiva, riuscire a creare e mantenere relazioni amichevoli. 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Autoconsapevolezza: </a:t>
            </a:r>
            <a:r>
              <a:rPr lang="es-E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riconoscere le proprie necessità, i propri punti di forza e di debolezza anche al fine di progettare quanto necessario per la valorizzazione e realizzazione di sé.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</a:endParaRPr>
          </a:p>
        </p:txBody>
      </p:sp>
      <p:sp>
        <p:nvSpPr>
          <p:cNvPr id="119" name="Google Shape;119;g10c4d38af33_0_12"/>
          <p:cNvSpPr txBox="1">
            <a:spLocks noGrp="1"/>
          </p:cNvSpPr>
          <p:nvPr>
            <p:ph type="title"/>
          </p:nvPr>
        </p:nvSpPr>
        <p:spPr>
          <a:xfrm>
            <a:off x="711881" y="1628896"/>
            <a:ext cx="88890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Life Skill come…</a:t>
            </a:r>
            <a:endParaRPr sz="29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466725" y="2391901"/>
            <a:ext cx="10066800" cy="38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Empatia: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“mettersi nei panni degli altri”, capire e accettare punti di vista diversi dai propri, di dimostrare ‘sensibilità’ nei confronti delle necessità degli altri comprese quelle richiedenti cure, aiuti ed assistenze.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Gestione delle emozioni: </a:t>
            </a:r>
            <a:r>
              <a:rPr lang="es-E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riconoscere le  emozioni che si associano ai nostri e agli altrui comportamenti.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dello stress: 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le possibili fonti di stress che possono produrre disagi di diversa entità nella vita quotidiana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711881" y="1628896"/>
            <a:ext cx="88890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Life Skill come…</a:t>
            </a:r>
            <a:endParaRPr sz="29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676900" y="2357750"/>
            <a:ext cx="2644800" cy="205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89BE7"/>
              </a:gs>
              <a:gs pos="100000">
                <a:srgbClr val="91CC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Comunicazione </a:t>
            </a:r>
            <a:endParaRPr b="1"/>
          </a:p>
        </p:txBody>
      </p:sp>
      <p:sp>
        <p:nvSpPr>
          <p:cNvPr id="131" name="Google Shape;131;p23"/>
          <p:cNvSpPr/>
          <p:nvPr/>
        </p:nvSpPr>
        <p:spPr>
          <a:xfrm>
            <a:off x="3499555" y="2390843"/>
            <a:ext cx="2575800" cy="205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7714"/>
              </a:gs>
              <a:gs pos="100000">
                <a:srgbClr val="FFA773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Collaborazione</a:t>
            </a:r>
            <a:endParaRPr b="1"/>
          </a:p>
        </p:txBody>
      </p:sp>
      <p:sp>
        <p:nvSpPr>
          <p:cNvPr id="132" name="Google Shape;132;p23"/>
          <p:cNvSpPr/>
          <p:nvPr/>
        </p:nvSpPr>
        <p:spPr>
          <a:xfrm>
            <a:off x="6335150" y="2400206"/>
            <a:ext cx="2436900" cy="205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306CD7"/>
              </a:gs>
              <a:gs pos="100000">
                <a:srgbClr val="90B0FF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Critica/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pensiero critico</a:t>
            </a:r>
            <a:endParaRPr b="1"/>
          </a:p>
        </p:txBody>
      </p:sp>
      <p:sp>
        <p:nvSpPr>
          <p:cNvPr id="133" name="Google Shape;133;p23"/>
          <p:cNvSpPr/>
          <p:nvPr/>
        </p:nvSpPr>
        <p:spPr>
          <a:xfrm>
            <a:off x="8928661" y="2357743"/>
            <a:ext cx="2230500" cy="205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DBC37"/>
              </a:gs>
              <a:gs pos="100000">
                <a:srgbClr val="B8FE9C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</a:t>
            </a:r>
            <a:endParaRPr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</a:rPr>
              <a:t>Creatività</a:t>
            </a:r>
            <a:endParaRPr b="1"/>
          </a:p>
        </p:txBody>
      </p:sp>
      <p:sp>
        <p:nvSpPr>
          <p:cNvPr id="134" name="Google Shape;134;p23"/>
          <p:cNvSpPr/>
          <p:nvPr/>
        </p:nvSpPr>
        <p:spPr>
          <a:xfrm>
            <a:off x="829525" y="1420446"/>
            <a:ext cx="10157400" cy="952500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5" name="Google Shape;135;p23"/>
          <p:cNvSpPr/>
          <p:nvPr/>
        </p:nvSpPr>
        <p:spPr>
          <a:xfrm>
            <a:off x="1821181" y="4724400"/>
            <a:ext cx="45719" cy="457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829525" y="4679684"/>
            <a:ext cx="2394600" cy="1607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Condividere pensieri, quesiti, idee e soluzioni</a:t>
            </a:r>
            <a:r>
              <a:rPr lang="es-E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/>
          </a:p>
        </p:txBody>
      </p:sp>
      <p:sp>
        <p:nvSpPr>
          <p:cNvPr id="137" name="Google Shape;137;p23"/>
          <p:cNvSpPr/>
          <p:nvPr/>
        </p:nvSpPr>
        <p:spPr>
          <a:xfrm>
            <a:off x="3632599" y="4641500"/>
            <a:ext cx="2394600" cy="1644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Lavorare insieme per un obiettivo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Mettere in pratica abilità e conoscenze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6352625" y="4660225"/>
            <a:ext cx="2325000" cy="1592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Guardare ai problemi in modo nuovo e individuare collegamenti tra temi e discipline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8928650" y="4660900"/>
            <a:ext cx="2325000" cy="1644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Provare approcci nuovi per  ottenere innovazione e invenzione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2826163" y="1600900"/>
            <a:ext cx="61641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Un futuro di qualità  si baserà su  4C</a:t>
            </a:r>
            <a:endParaRPr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d3e14d4c2_1_1"/>
          <p:cNvSpPr txBox="1">
            <a:spLocks noGrp="1"/>
          </p:cNvSpPr>
          <p:nvPr>
            <p:ph type="body" idx="1"/>
          </p:nvPr>
        </p:nvSpPr>
        <p:spPr>
          <a:xfrm>
            <a:off x="1495784" y="2199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7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Le Life Skill nei contesti educativi</a:t>
            </a:r>
            <a:endParaRPr sz="7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"/>
          <p:cNvSpPr txBox="1">
            <a:spLocks noGrp="1"/>
          </p:cNvSpPr>
          <p:nvPr>
            <p:ph type="title"/>
          </p:nvPr>
        </p:nvSpPr>
        <p:spPr>
          <a:xfrm>
            <a:off x="152324" y="1360350"/>
            <a:ext cx="2061600" cy="1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3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Voce agli studenti...</a:t>
            </a:r>
            <a:endParaRPr sz="2300" i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3"/>
          <p:cNvSpPr txBox="1">
            <a:spLocks noGrp="1"/>
          </p:cNvSpPr>
          <p:nvPr>
            <p:ph type="body" idx="1"/>
          </p:nvPr>
        </p:nvSpPr>
        <p:spPr>
          <a:xfrm>
            <a:off x="408614" y="4140911"/>
            <a:ext cx="4931700" cy="3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b="1" i="1">
                <a:solidFill>
                  <a:srgbClr val="00B050"/>
                </a:solidFill>
              </a:rPr>
              <a:t>sulla progettazione del futuro</a:t>
            </a:r>
            <a:endParaRPr sz="1800">
              <a:solidFill>
                <a:srgbClr val="00B050"/>
              </a:solidFill>
            </a:endParaRPr>
          </a:p>
        </p:txBody>
      </p:sp>
      <p:sp>
        <p:nvSpPr>
          <p:cNvPr id="153" name="Google Shape;153;p13"/>
          <p:cNvSpPr txBox="1"/>
          <p:nvPr/>
        </p:nvSpPr>
        <p:spPr>
          <a:xfrm>
            <a:off x="3371775" y="1032357"/>
            <a:ext cx="9829800" cy="3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None/>
            </a:pPr>
            <a:r>
              <a:rPr lang="es-ES" sz="2000" b="1" i="1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sulla gestione del quotidiano</a:t>
            </a:r>
            <a:endParaRPr sz="20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2213825" y="1360350"/>
            <a:ext cx="9827700" cy="2780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Abbandono  del percorso formativo anche oltre il 40%,  prestazioni accademiche  comunque limitate e persistere di difficoltà  cognitive (Haza et al. 2014)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Richieste di supporti contro le barriere nei contesti </a:t>
            </a:r>
            <a:r>
              <a:rPr lang="es-ES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scolastici</a:t>
            </a: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 e per una progettazione personalizzata ( Vickerman &amp; Blundell, 2010)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Difficoltà nelle relazioni  sociali per circa il 75% delle persone intervistate</a:t>
            </a:r>
            <a:endParaRPr sz="210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Mancanza di fiducia nella possibilità  di rispondere  in modo adeguato alle richieste  sociali e accademiche</a:t>
            </a:r>
            <a:endParaRPr sz="210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Scarsa soddisfazione per la qualità di vita (Brook e Boaz, 2005) 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324888" y="4513759"/>
            <a:ext cx="11542200" cy="235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Limitate aspirazioni professionali,  percorsi formativi e professionali a bassa specializzazione (Hitchings et al., 2001)</a:t>
            </a:r>
            <a:endParaRPr sz="210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s-ES" sz="2100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Bias in concentration</a:t>
            </a: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’, con minore rappresentazione nei settori scientifici STEM, con maggiori prospettive di carriera e con più alti tassi di retribuzione (Alston, et al., 2002)</a:t>
            </a:r>
            <a:endParaRPr sz="210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Forme di discriminazione e pregiudizio nel contesto lavorativo (Alston, et al., 2002). </a:t>
            </a:r>
            <a:endParaRPr sz="210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•"/>
            </a:pPr>
            <a:r>
              <a:rPr lang="es-ES" sz="21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Maggiori</a:t>
            </a:r>
            <a:r>
              <a:rPr lang="es-ES" sz="21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difficoltà nel trovare lavoro e nel mantenerlo  per difficoltà nell’adattamento al contesto (Haza et al. 2014)</a:t>
            </a:r>
            <a:endParaRPr sz="2100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300" y="1284775"/>
            <a:ext cx="7469450" cy="56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/>
          <p:nvPr/>
        </p:nvSpPr>
        <p:spPr>
          <a:xfrm>
            <a:off x="2912391" y="4092952"/>
            <a:ext cx="2001078" cy="243437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Esiti delle attività educative per gli studenti del 2</a:t>
            </a:r>
            <a:r>
              <a:rPr lang="es-ES">
                <a:solidFill>
                  <a:schemeClr val="dk1"/>
                </a:solidFill>
              </a:rPr>
              <a:t>1°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secolo</a:t>
            </a: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6115750" y="4641425"/>
            <a:ext cx="1503900" cy="11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Curiosità ed immaginazione</a:t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4595053" y="1786171"/>
            <a:ext cx="2342592" cy="11961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Comunicazione orale e scritta efficace</a:t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3097342" y="1315739"/>
            <a:ext cx="1503885" cy="127667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Iniziativa ed imprenditorialità</a:t>
            </a: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1671508" y="1777923"/>
            <a:ext cx="1607930" cy="11840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Agilità ed adattabilità</a:t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331304" y="2934132"/>
            <a:ext cx="2235200" cy="13146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Collaborazione  tra gruppi</a:t>
            </a: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229800" y="4660150"/>
            <a:ext cx="1503900" cy="1121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Pensiero critico e soluzione di problemi </a:t>
            </a: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5652173" y="3000950"/>
            <a:ext cx="1503900" cy="1166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Accesso ed elaborazione delle informazioni</a:t>
            </a: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7815775" y="2428200"/>
            <a:ext cx="3867600" cy="3170100"/>
          </a:xfrm>
          <a:prstGeom prst="rect">
            <a:avLst/>
          </a:prstGeom>
          <a:noFill/>
          <a:ln w="9525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I professionisti dello sviluppo hanno il compito di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aiutare i ragazzi a sviluppare le Life Skills per prepararli alle transizioni  verso l'età adulta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es-ES" sz="2200" b="1" i="0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proponendo esperienze che ne sostengano lo sviluppo </a:t>
            </a:r>
            <a:endParaRPr sz="2200" b="1" i="0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537025" y="363550"/>
            <a:ext cx="11175900" cy="119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>
                <a:latin typeface="Calibri"/>
                <a:ea typeface="Calibri"/>
                <a:cs typeface="Calibri"/>
                <a:sym typeface="Calibri"/>
              </a:rPr>
              <a:t>La declinazione delle Life Skills  in alcuni programmi  educativi internazionali: 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7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il ruolo delle abilità sociali dall’infanzia all’adolescenza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5" name="Google Shape;175;p12"/>
          <p:cNvGraphicFramePr/>
          <p:nvPr/>
        </p:nvGraphicFramePr>
        <p:xfrm>
          <a:off x="537029" y="155665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{9CE49FD0-FF87-42D2-ACAB-EE8176ECCDB9}</a:tableStyleId>
              </a:tblPr>
              <a:tblGrid>
                <a:gridCol w="282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17150">
                <a:tc>
                  <a:txBody>
                    <a:bodyPr/>
                    <a:lstStyle/>
                    <a:p>
                      <a:pPr marL="2254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 u="none" strike="noStrike" cap="non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254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COGNIZIONE</a:t>
                      </a:r>
                      <a:endParaRPr/>
                    </a:p>
                    <a:p>
                      <a:pPr marL="2254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b="1" i="1" u="none" strike="noStrike" cap="none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25425" marR="3213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Pensiero </a:t>
                      </a:r>
                      <a:endParaRPr sz="2000" b="1" i="1" u="none" strike="noStrike" cap="none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25425" marR="3213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Imparare a imparare Prendere decisioni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25425" marR="3213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Problem solving </a:t>
                      </a:r>
                      <a:endParaRPr/>
                    </a:p>
                    <a:p>
                      <a:pPr marL="225425" marR="3213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Pensiero critico </a:t>
                      </a:r>
                      <a:endParaRPr sz="20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25425" marR="3213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254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es-ES" sz="20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Abilità Esecutiva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</a:t>
                      </a: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Fissare obiettivi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Pianificare/organizzare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Utilizzare le risorse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 Resilienza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790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 u="none" strike="noStrike" cap="non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90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AFFETTIVITA’ </a:t>
                      </a:r>
                      <a:endParaRPr/>
                    </a:p>
                    <a:p>
                      <a:pPr marL="1790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 u="none" strike="noStrike" cap="non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9070" marR="37338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Porsi in relazione</a:t>
                      </a:r>
                      <a:endParaRPr/>
                    </a:p>
                    <a:p>
                      <a:pPr marL="179070" marR="37338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Comunicare Cooperare</a:t>
                      </a:r>
                      <a:endParaRPr/>
                    </a:p>
                    <a:p>
                      <a:pPr marL="179070" marR="673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Risolvere i conflitti</a:t>
                      </a:r>
                      <a:endParaRPr/>
                    </a:p>
                    <a:p>
                      <a:pPr marL="179070" marR="673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Accettare le differenze</a:t>
                      </a:r>
                      <a:endParaRPr sz="2000" b="0" u="none" strike="noStrike" cap="non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Prendersi cura di </a:t>
                      </a:r>
                      <a:endParaRPr/>
                    </a:p>
                    <a:p>
                      <a:pPr marL="26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Preoccuparsi per  gli altri</a:t>
                      </a:r>
                      <a:endParaRPr/>
                    </a:p>
                    <a:p>
                      <a:pPr marL="179070" marR="28067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Empatia</a:t>
                      </a:r>
                      <a:endParaRPr sz="2000" b="0" u="none" strike="noStrike" cap="non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07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Condivisione</a:t>
                      </a:r>
                      <a:endParaRPr sz="2000" b="0" u="none" strike="noStrike" cap="non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070" marR="61341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Coltivare relazioni</a:t>
                      </a:r>
                      <a:endParaRPr sz="2000" b="0" u="none" strike="noStrike" cap="non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320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 u="none" strike="noStrike" cap="non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320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APERTURA</a:t>
                      </a:r>
                      <a:endParaRPr/>
                    </a:p>
                    <a:p>
                      <a:pPr marL="1320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 u="none" strike="noStrike" cap="none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320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Reciprocità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  </a:t>
                      </a: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Volontariato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Leadership</a:t>
                      </a:r>
                      <a:endParaRPr sz="2000" b="0" u="none" strike="noStrike" cap="non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Responsabilità  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Partecipazione attiva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320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</a:t>
                      </a:r>
                      <a:endParaRPr/>
                    </a:p>
                    <a:p>
                      <a:pPr marL="13208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Gestione delle relazioni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</a:t>
                      </a: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Negoziare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Lavorare in squadra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u="none" strike="noStrike" cap="non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 Automotivarsi</a:t>
                      </a:r>
                      <a:endParaRPr sz="2000" b="0" u="none" strike="noStrike" cap="none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i="1" u="none" strike="noStrike" cap="none">
                        <a:solidFill>
                          <a:srgbClr val="231F2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BENESSERE 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Comportamenti  salutari 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St</a:t>
                      </a: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ile di vita  sano    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Gestione dello stress 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Prevenzione  malattie   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Sicurezza personale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000" b="1" i="1" u="none" strike="noStrike" cap="none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 i="1" u="none" strike="noStrike" cap="non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Sviluppo di Sè</a:t>
                      </a:r>
                      <a:endParaRPr sz="2000" u="none" strike="noStrike" cap="none"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Autostima 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Responsabilità 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Gestione dei sentimenti  </a:t>
                      </a:r>
                      <a:endParaRPr/>
                    </a:p>
                    <a:p>
                      <a:pPr marL="72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Autoregolazione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6" name="Google Shape;176;p12"/>
          <p:cNvSpPr/>
          <p:nvPr/>
        </p:nvSpPr>
        <p:spPr>
          <a:xfrm>
            <a:off x="9362478" y="6241925"/>
            <a:ext cx="221919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Norman, &amp; Jordan, 2012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>
            <a:spLocks noGrp="1"/>
          </p:cNvSpPr>
          <p:nvPr>
            <p:ph type="title"/>
          </p:nvPr>
        </p:nvSpPr>
        <p:spPr>
          <a:xfrm>
            <a:off x="354867" y="1389662"/>
            <a:ext cx="7779730" cy="6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Una visione  più ampia ed integrata …</a:t>
            </a:r>
            <a:endParaRPr sz="2500" b="1" i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 txBox="1">
            <a:spLocks noGrp="1"/>
          </p:cNvSpPr>
          <p:nvPr>
            <p:ph type="body" idx="1"/>
          </p:nvPr>
        </p:nvSpPr>
        <p:spPr>
          <a:xfrm>
            <a:off x="437475" y="2173075"/>
            <a:ext cx="10788300" cy="40944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Char char="●"/>
            </a:pPr>
            <a:r>
              <a:rPr lang="es-ES" sz="2000" i="1">
                <a:solidFill>
                  <a:srgbClr val="2F5496"/>
                </a:solidFill>
              </a:rPr>
              <a:t>Una valutazione naturalistica, virtuale o diretta, con  un esplicito orientamento alla persona è più informativa per le azioni che seguono  (Puente e McCaffrey, 2013) (</a:t>
            </a:r>
            <a:r>
              <a:rPr lang="es-ES" sz="2000" b="1" i="1">
                <a:solidFill>
                  <a:srgbClr val="2F5496"/>
                </a:solidFill>
              </a:rPr>
              <a:t>Approccio centrato sulla persona</a:t>
            </a:r>
            <a:r>
              <a:rPr lang="es-ES" sz="2000" i="1">
                <a:solidFill>
                  <a:srgbClr val="2F5496"/>
                </a:solidFill>
              </a:rPr>
              <a:t>)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5496"/>
              </a:solidFill>
            </a:endParaRPr>
          </a:p>
          <a:p>
            <a:pPr marL="457200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Char char="●"/>
            </a:pPr>
            <a:r>
              <a:rPr lang="es-ES" sz="2000" i="1">
                <a:solidFill>
                  <a:srgbClr val="2F5496"/>
                </a:solidFill>
              </a:rPr>
              <a:t>Le cognizioni non sono solo basate sulle caratteristiche neurologiche, interne e associate alla diagnosi, del singolo ma anche sugli ambienti in cui i singoli operano (Brock, Rimm-kaufman, et al.2009; Chan, et al.  2008) (</a:t>
            </a:r>
            <a:r>
              <a:rPr lang="es-ES" sz="2000" b="1" i="1">
                <a:solidFill>
                  <a:srgbClr val="2F5496"/>
                </a:solidFill>
              </a:rPr>
              <a:t>Approccio integrato nell’analisi dei processi. </a:t>
            </a:r>
            <a:r>
              <a:rPr lang="es-ES" sz="2000" i="1">
                <a:solidFill>
                  <a:srgbClr val="2F5496"/>
                </a:solidFill>
              </a:rPr>
              <a:t>)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F5496"/>
              </a:solidFill>
            </a:endParaRPr>
          </a:p>
          <a:p>
            <a:pPr marL="457200" lvl="0" indent="-3556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Char char="●"/>
            </a:pPr>
            <a:r>
              <a:rPr lang="es-ES" sz="2000" i="1">
                <a:solidFill>
                  <a:srgbClr val="2F5496"/>
                </a:solidFill>
              </a:rPr>
              <a:t>Una comprensione del comportamento non può non essere bio-psico-sociale, non può non tenere conto  dei diversi contesti in cui si realizzano interazioni verbali e non verbali (Puente e McCaffrey, 2013) (</a:t>
            </a:r>
            <a:r>
              <a:rPr lang="es-ES" sz="2000" b="1" i="1">
                <a:solidFill>
                  <a:srgbClr val="2F5496"/>
                </a:solidFill>
              </a:rPr>
              <a:t>Attenzione alla dimensione sociale)</a:t>
            </a:r>
            <a:r>
              <a:rPr lang="es-ES" sz="2000" i="1">
                <a:solidFill>
                  <a:srgbClr val="2F5496"/>
                </a:solidFill>
              </a:rPr>
              <a:t>. </a:t>
            </a:r>
            <a:endParaRPr sz="2000"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F549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F54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eb6eb6497_0_8"/>
          <p:cNvSpPr txBox="1">
            <a:spLocks noGrp="1"/>
          </p:cNvSpPr>
          <p:nvPr>
            <p:ph type="body" idx="1"/>
          </p:nvPr>
        </p:nvSpPr>
        <p:spPr>
          <a:xfrm>
            <a:off x="1446209" y="284806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A66C2"/>
                </a:solidFill>
              </a:rPr>
              <a:t>Le Life Skill nella ricerca internazionale</a:t>
            </a:r>
            <a:endParaRPr>
              <a:solidFill>
                <a:srgbClr val="0A66C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ctrTitle"/>
          </p:nvPr>
        </p:nvSpPr>
        <p:spPr>
          <a:xfrm>
            <a:off x="1112550" y="1634400"/>
            <a:ext cx="99669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900" dirty="0">
                <a:solidFill>
                  <a:srgbClr val="FF7714"/>
                </a:solidFill>
              </a:rPr>
              <a:t>LIFE SKILLS:</a:t>
            </a:r>
            <a:br>
              <a:rPr lang="es-ES" sz="3900" dirty="0">
                <a:solidFill>
                  <a:srgbClr val="FF7714"/>
                </a:solidFill>
              </a:rPr>
            </a:br>
            <a:r>
              <a:rPr lang="es-ES" sz="3900" dirty="0">
                <a:solidFill>
                  <a:srgbClr val="FF7714"/>
                </a:solidFill>
              </a:rPr>
              <a:t>LE ABILITA’ DEL 21° SECOLO PER UN’EDUCAZIONE INCLUSIVA</a:t>
            </a:r>
            <a:endParaRPr sz="8700" dirty="0">
              <a:solidFill>
                <a:srgbClr val="FF7714"/>
              </a:solidFill>
            </a:endParaRPr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3">
            <a:alphaModFix/>
          </a:blip>
          <a:srcRect l="19452" t="11119"/>
          <a:stretch/>
        </p:blipFill>
        <p:spPr>
          <a:xfrm>
            <a:off x="4527950" y="3934825"/>
            <a:ext cx="3532124" cy="292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/>
        </p:nvSpPr>
        <p:spPr>
          <a:xfrm>
            <a:off x="408300" y="1454225"/>
            <a:ext cx="11375400" cy="3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13359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rilevanza di una serie di c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ompetenze di base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nei contesti lavorativi 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il successo professionale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(Klaus, 2010; Lindsay et al., 2014; Robles, 2012; Savitz-Romer, et al. 2015).  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335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85% 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successo professionale dipende dalle </a:t>
            </a:r>
            <a:r>
              <a:rPr lang="es-E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skill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mentre solamente il 15% è dovuto alle </a:t>
            </a:r>
            <a:r>
              <a:rPr lang="es-ES" sz="24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skills 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competenze professionali specifiche (Watts e Watts, 2008)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3359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rbel"/>
              <a:buChar char="•"/>
            </a:pP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conoscenze e competenze tecniche contribuiscono al 25% del successo professionale a lungo termine; il restante 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75%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dovuto alle </a:t>
            </a:r>
            <a:r>
              <a:rPr lang="es-ES" sz="2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  skills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(Klaus , 2010)</a:t>
            </a:r>
            <a:r>
              <a:rPr lang="es-E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marR="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</a:pPr>
            <a:endParaRPr sz="2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1950000" y="4247000"/>
            <a:ext cx="9833700" cy="22803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none" strike="noStrike" cap="none">
                <a:solidFill>
                  <a:srgbClr val="2F5496"/>
                </a:solidFill>
                <a:latin typeface="Overlock"/>
                <a:ea typeface="Overlock"/>
                <a:cs typeface="Overlock"/>
                <a:sym typeface="Overlock"/>
              </a:rPr>
              <a:t>Le università sono chiamate a fornire  in modo sistematico le opportunità per imparare e sperimentare le LS (Abraham &amp; Karns, 2009; Rubin &amp; Dierdorff, 2009, 2011; Bedwell, Fiore, Salas, 2014) .</a:t>
            </a:r>
            <a:endParaRPr sz="20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1" u="none" strike="noStrike" cap="none">
              <a:solidFill>
                <a:srgbClr val="2F5496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 u="none" strike="noStrike" cap="none">
                <a:solidFill>
                  <a:srgbClr val="2F5496"/>
                </a:solidFill>
                <a:latin typeface="Overlock"/>
                <a:ea typeface="Overlock"/>
                <a:cs typeface="Overlock"/>
                <a:sym typeface="Overlock"/>
              </a:rPr>
              <a:t>E’ un compito improrogabile dal momento che le LS sono ormai considerate cruciali per l’accesso e il successo al mondo del lavoro</a:t>
            </a:r>
            <a:r>
              <a:rPr lang="es-ES" sz="20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s-ES" sz="2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un particolare significato per gli studenti più vulnerabili come quelli con DSA</a:t>
            </a:r>
            <a:endParaRPr sz="2000" b="1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/>
          <p:nvPr/>
        </p:nvSpPr>
        <p:spPr>
          <a:xfrm>
            <a:off x="405950" y="2315900"/>
            <a:ext cx="11227200" cy="4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9558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•"/>
            </a:pPr>
            <a:r>
              <a:rPr lang="es-ES" sz="2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Pongono l’enfasi sul contesto e sugli eventi psicologici individuali</a:t>
            </a:r>
            <a:r>
              <a:rPr lang="es-ES" sz="22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(Hayes, Villatte, Levin e Hildebrandt, 2011), </a:t>
            </a:r>
            <a:r>
              <a:rPr lang="es-ES" sz="22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sulla loro frequenza, sul loro significato, sulle modalità con cui si presentano le transizioni e le sfide </a:t>
            </a:r>
            <a:endParaRPr sz="220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558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•"/>
            </a:pPr>
            <a:r>
              <a:rPr lang="es-ES" sz="2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Attribuiscono rilevanza alle componenti sociali delle dimensioni considerate</a:t>
            </a:r>
            <a:r>
              <a:rPr lang="es-ES" sz="22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🡪 (Bonete, Calero e Fernández-Parra, 2014) </a:t>
            </a:r>
            <a:r>
              <a:rPr lang="es-ES" sz="22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s-ES" sz="22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entrano sistematicamente nelle attività ri/abilitative </a:t>
            </a:r>
            <a:endParaRPr sz="220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558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•"/>
            </a:pPr>
            <a:r>
              <a:rPr lang="es-ES" sz="2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Garantiscono la partecipazione attiva e l’autonomia nell’uso delle conoscenze e delle strategie apprese 🡪 </a:t>
            </a:r>
            <a:r>
              <a:rPr lang="es-ES" sz="22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(Konrad et al., 2007) </a:t>
            </a:r>
            <a:r>
              <a:rPr lang="es-ES" sz="22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mediante portfolio per le attività di generalizzazione e di registrazione dei repertori delle abilità apprese</a:t>
            </a:r>
            <a:endParaRPr sz="2200" i="1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558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rbel"/>
              <a:buChar char="•"/>
            </a:pPr>
            <a:r>
              <a:rPr lang="es-ES" sz="22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Attenzione ad indicatori di inclusione 🡪 </a:t>
            </a:r>
            <a:r>
              <a:rPr lang="es-ES" sz="220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(Shogren et al. 2015)</a:t>
            </a:r>
            <a:r>
              <a:rPr lang="es-ES" sz="22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indicatori di partecipazione ed inclusione nella operazioni di verifica degli apprendimenti e valutazione</a:t>
            </a:r>
            <a:r>
              <a:rPr lang="es-ES" sz="2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dell’efficacia degli interventi</a:t>
            </a:r>
            <a:endParaRPr sz="2200" i="1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None/>
            </a:pPr>
            <a:endParaRPr sz="1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7"/>
          <p:cNvSpPr/>
          <p:nvPr/>
        </p:nvSpPr>
        <p:spPr>
          <a:xfrm>
            <a:off x="3106750" y="1307075"/>
            <a:ext cx="51063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Gli interventi per lo sviluppo delle Life Skills  </a:t>
            </a:r>
            <a:endParaRPr sz="26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767950" y="1586425"/>
            <a:ext cx="10370100" cy="3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500"/>
              <a:buFont typeface="Calibri"/>
              <a:buChar char="➔"/>
            </a:pPr>
            <a:r>
              <a:rPr lang="es-ES" sz="2500" b="1" i="1">
                <a:solidFill>
                  <a:srgbClr val="0A66C2"/>
                </a:solidFill>
                <a:latin typeface="Calibri"/>
                <a:ea typeface="Calibri"/>
                <a:cs typeface="Calibri"/>
                <a:sym typeface="Calibri"/>
              </a:rPr>
              <a:t>Gli atteggiamenti e la consapevolezza delle risorse personali hanno un ruolo nel  predire il successo accademico </a:t>
            </a:r>
            <a:endParaRPr sz="2100" b="1">
              <a:solidFill>
                <a:srgbClr val="0A6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i="1">
                <a:solidFill>
                  <a:srgbClr val="6DBC37"/>
                </a:solidFill>
                <a:latin typeface="Calibri"/>
                <a:ea typeface="Calibri"/>
                <a:cs typeface="Calibri"/>
                <a:sym typeface="Calibri"/>
              </a:rPr>
              <a:t>Gli studenti con maggiori livelli di speranza (con o senza DSA)  tendono a riportare minori livelli di solitudine e maggiori credenze di efficacia accademica (Feldman, et al., 2015; Margalit 2016;)</a:t>
            </a:r>
            <a:endParaRPr sz="2100" i="1">
              <a:solidFill>
                <a:srgbClr val="6DBC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rgbClr val="0A6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500"/>
              <a:buFont typeface="Calibri"/>
              <a:buChar char="➔"/>
            </a:pPr>
            <a:r>
              <a:rPr lang="es-ES" sz="2500" b="1" i="1">
                <a:solidFill>
                  <a:srgbClr val="0A66C2"/>
                </a:solidFill>
                <a:latin typeface="Calibri"/>
                <a:ea typeface="Calibri"/>
                <a:cs typeface="Calibri"/>
                <a:sym typeface="Calibri"/>
              </a:rPr>
              <a:t>L’autodeterminazione incide sullo sviluppo personale e professionale </a:t>
            </a:r>
            <a:endParaRPr sz="2500" i="1">
              <a:solidFill>
                <a:srgbClr val="0A6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100" i="1">
                <a:solidFill>
                  <a:srgbClr val="6DBC37"/>
                </a:solidFill>
                <a:latin typeface="Calibri"/>
                <a:ea typeface="Calibri"/>
                <a:cs typeface="Calibri"/>
                <a:sym typeface="Calibri"/>
              </a:rPr>
              <a:t>L’autodeterminazione sperimentata predice  outcome positivi  più duraturi rispetto all’inserimento lavorativo e all’accesso alla vita comunitaria  (Shogren et al. , 2015)</a:t>
            </a:r>
            <a:endParaRPr sz="2100">
              <a:solidFill>
                <a:srgbClr val="6DBC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2711300" y="5073275"/>
            <a:ext cx="89739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…sono competenze importanti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per  sostenere lo sviluppo  di un’i</a:t>
            </a:r>
            <a:r>
              <a:rPr lang="es-ES" sz="2200" b="1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dentità positiva,</a:t>
            </a:r>
            <a:r>
              <a:rPr lang="es-ES" sz="2200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un o</a:t>
            </a:r>
            <a:r>
              <a:rPr lang="es-ES" sz="2200" b="1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rientamento ottimistico nella costruzione del futuro</a:t>
            </a:r>
            <a:r>
              <a:rPr lang="es-ES" sz="2200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(Vera e Polanin, 2013; Wehemeyer, 2015; Nota et al., 2016)   </a:t>
            </a:r>
            <a:endParaRPr sz="2200" i="1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578375" y="5445125"/>
            <a:ext cx="1884000" cy="44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eb6eb6497_0_24"/>
          <p:cNvSpPr txBox="1">
            <a:spLocks noGrp="1"/>
          </p:cNvSpPr>
          <p:nvPr>
            <p:ph type="body" idx="1"/>
          </p:nvPr>
        </p:nvSpPr>
        <p:spPr>
          <a:xfrm>
            <a:off x="1752609" y="225316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0A66C2"/>
                </a:solidFill>
              </a:rPr>
              <a:t>Le Life Skill in pratica: alcuni programmi per il loro sviluppo </a:t>
            </a:r>
            <a:endParaRPr>
              <a:solidFill>
                <a:srgbClr val="0A66C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>
            <a:spLocks noGrp="1"/>
          </p:cNvSpPr>
          <p:nvPr>
            <p:ph type="body" idx="1"/>
          </p:nvPr>
        </p:nvSpPr>
        <p:spPr>
          <a:xfrm>
            <a:off x="419650" y="1432650"/>
            <a:ext cx="110670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-ES" sz="2368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Un programma per lo sviluppo di  Life skills utili al contenimento di fattori di rischio:</a:t>
            </a:r>
            <a:endParaRPr sz="2368" b="1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-ES" sz="2368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18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s-ES" sz="2623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Promuovere e consolidare atteggiamenti e comportamenti positivi ed attivi (Sirigatti,  et al., 2004).  </a:t>
            </a:r>
            <a:endParaRPr sz="2623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9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850900" y="2885550"/>
            <a:ext cx="102045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s-ES" sz="2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self- management  e social skills</a:t>
            </a:r>
            <a:r>
              <a:rPr lang="es-ES" sz="2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(Autostima, Identità, Bisogni, Benessere psicofisico, Emozioni. Rischio, sfida; controllo percepito, Assertività, Il rapporto con il proprio corpo, Ottimismo).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6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Obiettivo</a:t>
            </a:r>
            <a:r>
              <a:rPr lang="es-ES" sz="2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sviluppare un ampio ventaglio di competenze psico-sociali, promuovere e consolidare atteggiamenti e comportamenti positivi ed attivi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🡪 </a:t>
            </a:r>
            <a:r>
              <a:rPr lang="es-ES" sz="26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grado di influire positivamente su  autostima, su vari fattori di rischio, sul rispetto di sé. </a:t>
            </a:r>
            <a:endParaRPr sz="260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body" idx="1"/>
          </p:nvPr>
        </p:nvSpPr>
        <p:spPr>
          <a:xfrm>
            <a:off x="689633" y="1411497"/>
            <a:ext cx="113415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8" b="1" i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Personal management e general social skills programs </a:t>
            </a:r>
            <a:r>
              <a:rPr lang="es-ES" sz="2608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(Botvin, &amp; Grifﬁn, 2004) </a:t>
            </a:r>
            <a:endParaRPr sz="1608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8" b="1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9" descr="Risultati immagini per life skills imag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7784" y="5130890"/>
            <a:ext cx="2024463" cy="15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/>
          <p:nvPr/>
        </p:nvSpPr>
        <p:spPr>
          <a:xfrm>
            <a:off x="914900" y="5849948"/>
            <a:ext cx="83808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🡪 </a:t>
            </a:r>
            <a:r>
              <a:rPr lang="es-ES" sz="25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efficaci  sul   coinvolgimento e  la partecipazione. </a:t>
            </a:r>
            <a:endParaRPr sz="250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468550" y="2057051"/>
            <a:ext cx="11026800" cy="31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marR="0" lvl="1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❑"/>
            </a:pPr>
            <a:r>
              <a:rPr lang="es-ES" sz="2500" b="1" i="1" u="none" strike="noStrike" cap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10-15  sessioni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617220" marR="0" lvl="1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1" i="1" u="none" strike="noStrike" cap="none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-ES" sz="25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Self-Management Skills: </a:t>
            </a:r>
            <a:r>
              <a:rPr lang="es-ES" sz="25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sviluppare la capacità di </a:t>
            </a:r>
            <a:r>
              <a:rPr lang="es-ES" sz="25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prendere decisioni e risolvere problemi </a:t>
            </a:r>
            <a:r>
              <a:rPr lang="es-ES" sz="25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(identificare il problema, definire gli obiettivi, generare alternative, considerare le conseguenze) e l’</a:t>
            </a:r>
            <a:r>
              <a:rPr lang="es-ES" sz="25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autocontrollo</a:t>
            </a:r>
            <a:r>
              <a:rPr lang="es-ES" sz="25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(gestire l’ansia e/o la frustrazione)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617220" marR="0" lvl="1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es-ES" sz="25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Skills</a:t>
            </a:r>
            <a:r>
              <a:rPr lang="es-ES" sz="2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5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migliorare la competenza sociale agendo sulle </a:t>
            </a:r>
            <a:r>
              <a:rPr lang="es-ES" sz="250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abilità relazionali </a:t>
            </a:r>
            <a:r>
              <a:rPr lang="es-ES" sz="25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(affrontare la timidezza, fare e ricevere complimenti, come iniziare interazioni sociali, ecc.)</a:t>
            </a:r>
            <a:endParaRPr sz="15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body" idx="1"/>
          </p:nvPr>
        </p:nvSpPr>
        <p:spPr>
          <a:xfrm>
            <a:off x="413125" y="1233375"/>
            <a:ext cx="5111400" cy="14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⮚"/>
            </a:pPr>
            <a:r>
              <a:rPr lang="es-ES" sz="2508" b="1" i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Interpersonal  problem-solving skills for workplace adaptation (Bonete, et al. 2014 )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2655" y="1400179"/>
            <a:ext cx="6678129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8123399" y="2437921"/>
            <a:ext cx="417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Abilità sociali 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>
            <a:off x="8123340" y="4119883"/>
            <a:ext cx="417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 solving relazionale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8006382" y="5578002"/>
            <a:ext cx="417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Abilità lavorative</a:t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>
            <a:off x="8006385" y="1233252"/>
            <a:ext cx="117000" cy="2030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8006374" y="3405623"/>
            <a:ext cx="117000" cy="2030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8006377" y="5578000"/>
            <a:ext cx="117000" cy="491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413125" y="1991725"/>
            <a:ext cx="5898900" cy="48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Noto Sans Symbols"/>
              <a:buNone/>
            </a:pPr>
            <a:endParaRPr sz="26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❑"/>
            </a:pP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sessioni di 75 minuti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endParaRPr sz="1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9999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Introduzione al problem solving 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relazionale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Abilità di comunicazione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Definire il problema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 punti di vista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delle cause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ricerca di soluzioni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Scegliere l’opzione migliore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Pianificare l’azione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Valutare e monitorare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000" marR="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⮚"/>
            </a:pP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Riesaminare il processo</a:t>
            </a:r>
            <a:endParaRPr sz="220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endParaRPr sz="140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"/>
          <p:cNvSpPr txBox="1">
            <a:spLocks noGrp="1"/>
          </p:cNvSpPr>
          <p:nvPr>
            <p:ph type="body" idx="1"/>
          </p:nvPr>
        </p:nvSpPr>
        <p:spPr>
          <a:xfrm>
            <a:off x="295125" y="1305500"/>
            <a:ext cx="11592000" cy="2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-11811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31"/>
              <a:buFont typeface="Calibri"/>
              <a:buChar char="⮚"/>
            </a:pPr>
            <a:r>
              <a:rPr lang="es-ES" sz="3152" b="1" i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Costruire il futuro sulle componenti dell’autodeterminazione (Konrad et al., 2007 ; Shogren et al., 2015)</a:t>
            </a:r>
            <a:r>
              <a:rPr lang="es-ES" sz="3144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144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86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877"/>
              <a:buNone/>
            </a:pPr>
            <a:r>
              <a:rPr lang="es-ES" sz="2744">
                <a:latin typeface="Calibri"/>
                <a:ea typeface="Calibri"/>
                <a:cs typeface="Calibri"/>
                <a:sym typeface="Calibri"/>
              </a:rPr>
              <a:t>La partecipazione a questi  percorsi ha un impatto significativo su inclusione lavorativa, accesso alla comunità, indipendenza, partecipazione alle attività comunitarie a conclusione dei percorsi educativi e soddisfazione per la qualità di vita</a:t>
            </a:r>
            <a:endParaRPr sz="2144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1967023" y="4833292"/>
            <a:ext cx="3009014" cy="952942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autodeterminazione</a:t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6666613" y="4763390"/>
            <a:ext cx="2892056" cy="61668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Partecipazione alla vita comunitaria</a:t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6666613" y="5499694"/>
            <a:ext cx="2892056" cy="64592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Partecipazione al mondo del lavoro</a:t>
            </a:r>
            <a:endParaRPr/>
          </a:p>
        </p:txBody>
      </p:sp>
      <p:cxnSp>
        <p:nvCxnSpPr>
          <p:cNvPr id="249" name="Google Shape;249;p21"/>
          <p:cNvCxnSpPr/>
          <p:nvPr/>
        </p:nvCxnSpPr>
        <p:spPr>
          <a:xfrm rot="10800000" flipH="1">
            <a:off x="4976037" y="5071734"/>
            <a:ext cx="1690576" cy="274453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0" name="Google Shape;250;p21"/>
          <p:cNvCxnSpPr>
            <a:endCxn id="248" idx="2"/>
          </p:cNvCxnSpPr>
          <p:nvPr/>
        </p:nvCxnSpPr>
        <p:spPr>
          <a:xfrm>
            <a:off x="4976113" y="5380159"/>
            <a:ext cx="1690500" cy="44250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1" name="Google Shape;251;p21"/>
          <p:cNvCxnSpPr/>
          <p:nvPr/>
        </p:nvCxnSpPr>
        <p:spPr>
          <a:xfrm rot="10800000" flipH="1">
            <a:off x="3180554" y="6500610"/>
            <a:ext cx="5433237" cy="1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2" name="Google Shape;252;p21"/>
          <p:cNvSpPr txBox="1"/>
          <p:nvPr/>
        </p:nvSpPr>
        <p:spPr>
          <a:xfrm>
            <a:off x="3120655" y="6201594"/>
            <a:ext cx="7017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T1</a:t>
            </a:r>
            <a:endParaRPr/>
          </a:p>
        </p:txBody>
      </p:sp>
      <p:sp>
        <p:nvSpPr>
          <p:cNvPr id="253" name="Google Shape;253;p21"/>
          <p:cNvSpPr txBox="1"/>
          <p:nvPr/>
        </p:nvSpPr>
        <p:spPr>
          <a:xfrm>
            <a:off x="6091159" y="6145623"/>
            <a:ext cx="7017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T2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8262916" y="6152351"/>
            <a:ext cx="7017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T3</a:t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532249" y="3057174"/>
            <a:ext cx="1542600" cy="1439100"/>
          </a:xfrm>
          <a:prstGeom prst="ellipse">
            <a:avLst/>
          </a:prstGeom>
          <a:solidFill>
            <a:schemeClr val="accent2">
              <a:alpha val="49803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Conoscere se stesso</a:t>
            </a:r>
            <a:endParaRPr/>
          </a:p>
        </p:txBody>
      </p:sp>
      <p:sp>
        <p:nvSpPr>
          <p:cNvPr id="256" name="Google Shape;256;p21"/>
          <p:cNvSpPr/>
          <p:nvPr/>
        </p:nvSpPr>
        <p:spPr>
          <a:xfrm>
            <a:off x="2493575" y="3015775"/>
            <a:ext cx="1542600" cy="1521900"/>
          </a:xfrm>
          <a:prstGeom prst="ellipse">
            <a:avLst/>
          </a:prstGeom>
          <a:solidFill>
            <a:schemeClr val="accent3">
              <a:alpha val="49803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Prendere decisioni</a:t>
            </a:r>
            <a:endParaRPr/>
          </a:p>
        </p:txBody>
      </p:sp>
      <p:sp>
        <p:nvSpPr>
          <p:cNvPr id="257" name="Google Shape;257;p21"/>
          <p:cNvSpPr/>
          <p:nvPr/>
        </p:nvSpPr>
        <p:spPr>
          <a:xfrm>
            <a:off x="4482438" y="3028050"/>
            <a:ext cx="1584300" cy="1521900"/>
          </a:xfrm>
          <a:prstGeom prst="ellipse">
            <a:avLst/>
          </a:prstGeom>
          <a:solidFill>
            <a:schemeClr val="accent4">
              <a:alpha val="49803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Risorse e supporti disponibili</a:t>
            </a:r>
            <a:endParaRPr/>
          </a:p>
        </p:txBody>
      </p:sp>
      <p:sp>
        <p:nvSpPr>
          <p:cNvPr id="258" name="Google Shape;258;p21"/>
          <p:cNvSpPr/>
          <p:nvPr/>
        </p:nvSpPr>
        <p:spPr>
          <a:xfrm>
            <a:off x="6471700" y="3057175"/>
            <a:ext cx="1542600" cy="1439100"/>
          </a:xfrm>
          <a:prstGeom prst="ellipse">
            <a:avLst/>
          </a:prstGeom>
          <a:solidFill>
            <a:schemeClr val="accent5">
              <a:alpha val="49803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Raggiungere i propri obiettivi</a:t>
            </a:r>
            <a:endParaRPr/>
          </a:p>
        </p:txBody>
      </p:sp>
      <p:sp>
        <p:nvSpPr>
          <p:cNvPr id="259" name="Google Shape;259;p21"/>
          <p:cNvSpPr/>
          <p:nvPr/>
        </p:nvSpPr>
        <p:spPr>
          <a:xfrm>
            <a:off x="8398600" y="3057175"/>
            <a:ext cx="1542600" cy="1439100"/>
          </a:xfrm>
          <a:prstGeom prst="ellipse">
            <a:avLst/>
          </a:prstGeom>
          <a:solidFill>
            <a:schemeClr val="accent6">
              <a:alpha val="49803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Comunicare</a:t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>
            <a:off x="10325502" y="3069449"/>
            <a:ext cx="1487700" cy="1439100"/>
          </a:xfrm>
          <a:prstGeom prst="ellipse">
            <a:avLst/>
          </a:prstGeom>
          <a:solidFill>
            <a:schemeClr val="accent2">
              <a:alpha val="49803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Lavorare in gruppo</a:t>
            </a:r>
            <a:endParaRPr/>
          </a:p>
        </p:txBody>
      </p:sp>
      <p:sp>
        <p:nvSpPr>
          <p:cNvPr id="261" name="Google Shape;261;p21"/>
          <p:cNvSpPr/>
          <p:nvPr/>
        </p:nvSpPr>
        <p:spPr>
          <a:xfrm>
            <a:off x="9230396" y="5991732"/>
            <a:ext cx="2961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1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Whose future is it anyway? </a:t>
            </a:r>
            <a:br>
              <a:rPr lang="es-ES" sz="1600" b="0" i="1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16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(Wehmeyer e Kelchner, 1997)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36 sessioni </a:t>
            </a:r>
            <a:endParaRPr/>
          </a:p>
        </p:txBody>
      </p:sp>
      <p:sp>
        <p:nvSpPr>
          <p:cNvPr id="262" name="Google Shape;262;p21"/>
          <p:cNvSpPr txBox="1"/>
          <p:nvPr/>
        </p:nvSpPr>
        <p:spPr>
          <a:xfrm>
            <a:off x="5592725" y="4763390"/>
            <a:ext cx="10738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β=1.078</a:t>
            </a:r>
            <a:endParaRPr/>
          </a:p>
        </p:txBody>
      </p:sp>
      <p:sp>
        <p:nvSpPr>
          <p:cNvPr id="263" name="Google Shape;263;p21"/>
          <p:cNvSpPr txBox="1"/>
          <p:nvPr/>
        </p:nvSpPr>
        <p:spPr>
          <a:xfrm>
            <a:off x="5816006" y="5346187"/>
            <a:ext cx="10738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β=0.504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"/>
          <p:cNvSpPr txBox="1"/>
          <p:nvPr/>
        </p:nvSpPr>
        <p:spPr>
          <a:xfrm>
            <a:off x="279400" y="1288975"/>
            <a:ext cx="11057100" cy="29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8" b="1" i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Soft skills training  per studenti universitari (Savitz- Romer et al. 2015</a:t>
            </a:r>
            <a:r>
              <a:rPr lang="es-ES" sz="26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6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6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University of Arizona - Charleston Southern University</a:t>
            </a:r>
            <a:endParaRPr sz="2600" b="1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55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oggetto di intervento:  s</a:t>
            </a:r>
            <a:r>
              <a:rPr lang="es-ES" sz="220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ocial, emotional, and affective (SEA)</a:t>
            </a: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955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s-ES" sz="22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OBIETTIVO. incrementare il coinvolgimento e il successo negli obiettivi del percorso universitario </a:t>
            </a: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lang="es-ES" sz="22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9" name="Google Shape;269;p22"/>
          <p:cNvSpPr/>
          <p:nvPr/>
        </p:nvSpPr>
        <p:spPr>
          <a:xfrm>
            <a:off x="6666510" y="3350290"/>
            <a:ext cx="5346600" cy="2246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Indicatori  di efficacia: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▪"/>
            </a:pPr>
            <a:r>
              <a:rPr lang="es-ES" sz="20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Incremento nei risultati ottenuti nelle sessioni di esame di circa il 60%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▪"/>
            </a:pPr>
            <a:r>
              <a:rPr lang="es-ES" sz="200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Oltre il 90% dei partecipanti riporta una maggiore comprensione dei punti di forza e delle proprie vulnerabilità, delle scelte e delle strategie di studio più efficacy</a:t>
            </a:r>
            <a:r>
              <a:rPr lang="es-ES"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2"/>
          <p:cNvSpPr/>
          <p:nvPr/>
        </p:nvSpPr>
        <p:spPr>
          <a:xfrm>
            <a:off x="435757" y="3429002"/>
            <a:ext cx="4453800" cy="1477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Programma quadriennale </a:t>
            </a:r>
            <a:endParaRPr sz="2200" b="1" i="1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Problem solving, pensiero critico</a:t>
            </a:r>
            <a:endParaRPr sz="190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Etica del lavoro e abilità di comunicazione,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Organizzazione del tempo e autoefficacia 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2"/>
          <p:cNvSpPr/>
          <p:nvPr/>
        </p:nvSpPr>
        <p:spPr>
          <a:xfrm>
            <a:off x="435750" y="4871974"/>
            <a:ext cx="5512800" cy="190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• </a:t>
            </a:r>
            <a:r>
              <a:rPr lang="es-ES" sz="19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Approccio</a:t>
            </a: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allo studio e al lavoro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s-ES" sz="19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Abilità intrapersonali</a:t>
            </a: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atteggiamenti che influenzano il comportamento e la percezione di</a:t>
            </a:r>
            <a:r>
              <a:rPr lang="es-ES" sz="19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sè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s-ES" sz="19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Abilità sociali</a:t>
            </a:r>
            <a:r>
              <a:rPr lang="es-ES" sz="190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abilità  comportamenti e atteggiamenti che facilitano relazioni positive con gli altri 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800100" y="1378456"/>
            <a:ext cx="9875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100" b="1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Fronteggiare le difficoltà di apprendimento </a:t>
            </a:r>
            <a:br>
              <a:rPr lang="es-ES" sz="3100" b="1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100" b="1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in contesti complessi agendo sulle Life Skills </a:t>
            </a:r>
            <a:endParaRPr sz="1300" b="1">
              <a:solidFill>
                <a:srgbClr val="FF77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0"/>
          <p:cNvSpPr txBox="1">
            <a:spLocks noGrp="1"/>
          </p:cNvSpPr>
          <p:nvPr>
            <p:ph type="body" idx="1"/>
          </p:nvPr>
        </p:nvSpPr>
        <p:spPr>
          <a:xfrm>
            <a:off x="800100" y="2611000"/>
            <a:ext cx="101232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16383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alibri"/>
              <a:buChar char="⮚"/>
            </a:pPr>
            <a:r>
              <a:rPr lang="es-ES" sz="2580" b="1" i="1">
                <a:latin typeface="Calibri"/>
                <a:ea typeface="Calibri"/>
                <a:cs typeface="Calibri"/>
                <a:sym typeface="Calibri"/>
              </a:rPr>
              <a:t>un’ottica preventiva  finalizzata alla promozione del benessere</a:t>
            </a:r>
            <a:endParaRPr sz="2580" b="1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s-ES" sz="2580">
                <a:latin typeface="Calibri"/>
                <a:ea typeface="Calibri"/>
                <a:cs typeface="Calibri"/>
                <a:sym typeface="Calibri"/>
              </a:rPr>
              <a:t>muovendosi </a:t>
            </a:r>
            <a:r>
              <a:rPr lang="es-ES" sz="2580" b="1">
                <a:latin typeface="Calibri"/>
                <a:ea typeface="Calibri"/>
                <a:cs typeface="Calibri"/>
                <a:sym typeface="Calibri"/>
              </a:rPr>
              <a:t>dal</a:t>
            </a:r>
            <a:r>
              <a:rPr lang="es-ES" sz="2580">
                <a:latin typeface="Calibri"/>
                <a:ea typeface="Calibri"/>
                <a:cs typeface="Calibri"/>
                <a:sym typeface="Calibri"/>
              </a:rPr>
              <a:t> trattamento del disagio </a:t>
            </a:r>
            <a:r>
              <a:rPr lang="es-ES" sz="2580" b="1">
                <a:latin typeface="Calibri"/>
                <a:ea typeface="Calibri"/>
                <a:cs typeface="Calibri"/>
                <a:sym typeface="Calibri"/>
              </a:rPr>
              <a:t>alla </a:t>
            </a:r>
            <a:r>
              <a:rPr lang="es-ES" sz="2580">
                <a:latin typeface="Calibri"/>
                <a:ea typeface="Calibri"/>
                <a:cs typeface="Calibri"/>
                <a:sym typeface="Calibri"/>
              </a:rPr>
              <a:t>promozione della salute e del benessere (Hage, Schwartz e Murray, 2013), in modo proattivo più che reattivo (Romano, 2013)</a:t>
            </a:r>
            <a:endParaRPr sz="1180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2580">
              <a:latin typeface="Calibri"/>
              <a:ea typeface="Calibri"/>
              <a:cs typeface="Calibri"/>
              <a:sym typeface="Calibri"/>
            </a:endParaRPr>
          </a:p>
          <a:p>
            <a:pPr marL="0" lvl="0" indent="-16383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80"/>
              <a:buFont typeface="Calibri"/>
              <a:buChar char="⮚"/>
            </a:pPr>
            <a:r>
              <a:rPr lang="es-ES" sz="2580" b="1" i="1">
                <a:latin typeface="Calibri"/>
                <a:ea typeface="Calibri"/>
                <a:cs typeface="Calibri"/>
                <a:sym typeface="Calibri"/>
              </a:rPr>
              <a:t>un impegno attivo per  l’inclusione </a:t>
            </a:r>
            <a:endParaRPr sz="1180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s-ES" sz="2580">
                <a:latin typeface="Calibri"/>
                <a:ea typeface="Calibri"/>
                <a:cs typeface="Calibri"/>
                <a:sym typeface="Calibri"/>
              </a:rPr>
              <a:t>per gli studenti con DSA ma anche per tutti, per una </a:t>
            </a:r>
            <a:r>
              <a:rPr lang="es-ES" sz="2580" b="1">
                <a:latin typeface="Calibri"/>
                <a:ea typeface="Calibri"/>
                <a:cs typeface="Calibri"/>
                <a:sym typeface="Calibri"/>
              </a:rPr>
              <a:t>ottimizzazione dell’esperienza accademica</a:t>
            </a:r>
            <a:r>
              <a:rPr lang="es-ES" sz="2580">
                <a:latin typeface="Calibri"/>
                <a:ea typeface="Calibri"/>
                <a:cs typeface="Calibri"/>
                <a:sym typeface="Calibri"/>
              </a:rPr>
              <a:t> che ponga attenzione a Life Skills sociali, emozionali e comportamentali</a:t>
            </a:r>
            <a:r>
              <a:rPr lang="es-ES" sz="258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80">
                <a:latin typeface="Calibri"/>
                <a:ea typeface="Calibri"/>
                <a:cs typeface="Calibri"/>
                <a:sym typeface="Calibri"/>
              </a:rPr>
              <a:t>in cui trovino spazio dimensioni centrali per la </a:t>
            </a:r>
            <a:r>
              <a:rPr lang="es-ES" sz="2580" b="1">
                <a:latin typeface="Calibri"/>
                <a:ea typeface="Calibri"/>
                <a:cs typeface="Calibri"/>
                <a:sym typeface="Calibri"/>
              </a:rPr>
              <a:t>progettazione professionale </a:t>
            </a:r>
            <a:r>
              <a:rPr lang="es-ES" sz="2580">
                <a:latin typeface="Calibri"/>
                <a:ea typeface="Calibri"/>
                <a:cs typeface="Calibri"/>
                <a:sym typeface="Calibri"/>
              </a:rPr>
              <a:t>(Savitz- Romer et al. 2015 + </a:t>
            </a:r>
            <a:r>
              <a:rPr lang="es-ES" sz="258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Nota, Soresi, 2017). </a:t>
            </a:r>
            <a:endParaRPr sz="2580" i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8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4" descr="Cámara de vídeo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0887" y="558239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4" descr="Drama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7530" y="558239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4" descr="Paleta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63" y="558236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 descr="Notas musicales con rellen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6721" y="55823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4" descr="Origami con relleno sólid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38800" y="558239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4"/>
          <p:cNvSpPr txBox="1"/>
          <p:nvPr/>
        </p:nvSpPr>
        <p:spPr>
          <a:xfrm>
            <a:off x="482886" y="1613041"/>
            <a:ext cx="113427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b="1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OBIETTIVO</a:t>
            </a:r>
            <a:r>
              <a:rPr lang="es-ES" sz="24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Sviluppare un approccio innovativo all’</a:t>
            </a:r>
            <a:r>
              <a:rPr lang="es-ES" sz="2400" b="0" i="0" u="sng" strike="noStrike" cap="none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educazione inclusiva</a:t>
            </a: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basato sui più recenti approcci teorici: </a:t>
            </a:r>
            <a:r>
              <a:rPr lang="es-ES" sz="2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Sviluppo Positivo, Universal Design for Learning,  Inclusione e Life Skills</a:t>
            </a:r>
            <a:endParaRPr sz="2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482886" y="3043719"/>
            <a:ext cx="110214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Utilizzando i </a:t>
            </a:r>
            <a:r>
              <a:rPr lang="es-ES" sz="2400" b="0" i="0" u="sng" strike="noStrike" cap="none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media artistici, il processo creativo e le opere d'arte</a:t>
            </a: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sviluppare: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consapevolezza positiva di sé,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regolazione del proprio comportamento,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abilità sociali, aumentare, 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benessere personale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s-E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partecipazione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402925" y="899892"/>
            <a:ext cx="11597700" cy="1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I  prossimi passi: </a:t>
            </a:r>
            <a:br>
              <a:rPr lang="es-ES" sz="3200" b="1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200" b="1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alcuni temi di  gruppi di ricerca internazionali </a:t>
            </a:r>
            <a:endParaRPr sz="3200">
              <a:solidFill>
                <a:srgbClr val="FF77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1"/>
          <p:cNvSpPr txBox="1">
            <a:spLocks noGrp="1"/>
          </p:cNvSpPr>
          <p:nvPr>
            <p:ph type="body" idx="1"/>
          </p:nvPr>
        </p:nvSpPr>
        <p:spPr>
          <a:xfrm>
            <a:off x="677202" y="2389150"/>
            <a:ext cx="10837500" cy="3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AutoNum type="alphaLcPeriod"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un assessment </a:t>
            </a:r>
            <a:r>
              <a:rPr lang="es-ES" sz="2500" b="1">
                <a:latin typeface="Calibri"/>
                <a:ea typeface="Calibri"/>
                <a:cs typeface="Calibri"/>
                <a:sym typeface="Calibri"/>
              </a:rPr>
              <a:t>ecologico </a:t>
            </a: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s-ES" sz="2500" b="1">
                <a:latin typeface="Calibri"/>
                <a:ea typeface="Calibri"/>
                <a:cs typeface="Calibri"/>
                <a:sym typeface="Calibri"/>
              </a:rPr>
              <a:t>positivo</a:t>
            </a: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, integrato e dinamico </a:t>
            </a:r>
            <a:r>
              <a:rPr lang="es-ES" sz="25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teso allo sviluppo della riflessività e   preoccupato per la </a:t>
            </a:r>
            <a:r>
              <a:rPr lang="es-ES" sz="2500" b="1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promozione del benessere </a:t>
            </a: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b. l’efficacia dei </a:t>
            </a:r>
            <a:r>
              <a:rPr lang="es-ES" sz="2500" b="1">
                <a:latin typeface="Calibri"/>
                <a:ea typeface="Calibri"/>
                <a:cs typeface="Calibri"/>
                <a:sym typeface="Calibri"/>
              </a:rPr>
              <a:t>Life Skills Programs</a:t>
            </a: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sullo sviluppo dell’autonomia, del senso di appartenenza, delle relazioni e della capacità  di networking </a:t>
            </a: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per una Inclusione Smart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c. l’efficacia dei </a:t>
            </a:r>
            <a:r>
              <a:rPr lang="es-ES" sz="2500" b="1">
                <a:latin typeface="Calibri"/>
                <a:ea typeface="Calibri"/>
                <a:cs typeface="Calibri"/>
                <a:sym typeface="Calibri"/>
              </a:rPr>
              <a:t>Life Skills Programs</a:t>
            </a: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sugli  obiettivi, sugli atteggiamenti e sulle risorse</a:t>
            </a:r>
            <a:r>
              <a:rPr lang="es-ES" sz="25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500">
                <a:latin typeface="Calibri"/>
                <a:ea typeface="Calibri"/>
                <a:cs typeface="Calibri"/>
                <a:sym typeface="Calibri"/>
              </a:rPr>
              <a:t>di una  progettazione  Smart  del futuro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100" i="1"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1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eb6eb6497_0_30"/>
          <p:cNvSpPr txBox="1">
            <a:spLocks noGrp="1"/>
          </p:cNvSpPr>
          <p:nvPr>
            <p:ph type="ctrTitle"/>
          </p:nvPr>
        </p:nvSpPr>
        <p:spPr>
          <a:xfrm>
            <a:off x="1112555" y="671651"/>
            <a:ext cx="9966900" cy="292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EDUCAZIONE INCLUSIVA</a:t>
            </a:r>
            <a:endParaRPr/>
          </a:p>
        </p:txBody>
      </p:sp>
      <p:pic>
        <p:nvPicPr>
          <p:cNvPr id="290" name="Google Shape;290;g12eb6eb6497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8125" y="3869625"/>
            <a:ext cx="2862400" cy="26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2eb6eb6497_0_42"/>
          <p:cNvSpPr txBox="1"/>
          <p:nvPr/>
        </p:nvSpPr>
        <p:spPr>
          <a:xfrm>
            <a:off x="941950" y="1388125"/>
            <a:ext cx="10030800" cy="51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200" b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Quali sono i principi su cui si basa l’Educazione Inclusiva?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62" lvl="0" indent="-31676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o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tutti i bambini e bambine dovrebbe essere data l'opportunità di esprimere e usare il modo/l'aspetto in cui sono bravi.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62" lvl="0" indent="-31676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o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programmi dovrebbero essere adattati alle esigenze di tutti gli studenti.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62" lvl="0" indent="-31676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o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tecnologia attuale dovrebbe essere utilizzata in modo efficace.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62" lvl="0" indent="-31676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o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L'inclusività non va considerata solo per quanto riguarda il contesto fisico, ma anche in termini di pratiche cognitive, sociali, affettive, educative.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62" lvl="0" indent="-31676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o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accordi per gli studenti dovrebbero essere presi senza analizzarli.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062" lvl="0" indent="-316762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o"/>
            </a:pPr>
            <a:r>
              <a:rPr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disposizioni degli studenti dovrebbero essere fatte in modo da non escluderli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eb6eb6497_0_49"/>
          <p:cNvSpPr txBox="1"/>
          <p:nvPr/>
        </p:nvSpPr>
        <p:spPr>
          <a:xfrm>
            <a:off x="1057625" y="2115250"/>
            <a:ext cx="99318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7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DISCRIMINAZIONE</a:t>
            </a:r>
            <a:r>
              <a:rPr lang="es-ES" sz="23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situazione in cui una persona non può godere dei diritti umani e di altri diritti legali allo stesso modo degli altri a causa di un'ingiusta distinzione in termini di politica, legge o trattamento </a:t>
            </a:r>
            <a:r>
              <a:rPr lang="es-ES" sz="2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(Amnesty International).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300" i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2300" i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s-ES" sz="2300" b="1" i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Discriminazione diretta                                 Discriminazione Indiretta </a:t>
            </a:r>
            <a:endParaRPr sz="2300" b="1" i="1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2eb6eb6497_0_56"/>
          <p:cNvSpPr txBox="1"/>
          <p:nvPr/>
        </p:nvSpPr>
        <p:spPr>
          <a:xfrm>
            <a:off x="710600" y="1801250"/>
            <a:ext cx="8686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/>
              <a:t>Quali sono i benefici dell’Educazione Inclusiva per gli studenti?</a:t>
            </a:r>
            <a:endParaRPr sz="2000" b="1"/>
          </a:p>
        </p:txBody>
      </p:sp>
      <p:grpSp>
        <p:nvGrpSpPr>
          <p:cNvPr id="309" name="Google Shape;309;g12eb6eb6497_0_56"/>
          <p:cNvGrpSpPr/>
          <p:nvPr/>
        </p:nvGrpSpPr>
        <p:grpSpPr>
          <a:xfrm>
            <a:off x="3087084" y="2376465"/>
            <a:ext cx="1591500" cy="1866900"/>
            <a:chOff x="3991395" y="2209800"/>
            <a:chExt cx="1591500" cy="1866900"/>
          </a:xfrm>
        </p:grpSpPr>
        <p:sp>
          <p:nvSpPr>
            <p:cNvPr id="310" name="Google Shape;310;g12eb6eb6497_0_56"/>
            <p:cNvSpPr/>
            <p:nvPr/>
          </p:nvSpPr>
          <p:spPr>
            <a:xfrm>
              <a:off x="3991395" y="2209800"/>
              <a:ext cx="1591500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g12eb6eb6497_0_56"/>
            <p:cNvSpPr txBox="1"/>
            <p:nvPr/>
          </p:nvSpPr>
          <p:spPr>
            <a:xfrm>
              <a:off x="4339969" y="2563851"/>
              <a:ext cx="8943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6000" b="1" i="0" u="none" strike="noStrike" cap="non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/>
            </a:p>
          </p:txBody>
        </p:sp>
      </p:grpSp>
      <p:sp>
        <p:nvSpPr>
          <p:cNvPr id="312" name="Google Shape;312;g12eb6eb6497_0_56"/>
          <p:cNvSpPr/>
          <p:nvPr/>
        </p:nvSpPr>
        <p:spPr>
          <a:xfrm rot="10800000" flipH="1">
            <a:off x="3087033" y="3267007"/>
            <a:ext cx="1591582" cy="241800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g12eb6eb6497_0_56"/>
          <p:cNvGrpSpPr/>
          <p:nvPr/>
        </p:nvGrpSpPr>
        <p:grpSpPr>
          <a:xfrm>
            <a:off x="5318582" y="2376480"/>
            <a:ext cx="1591500" cy="1866900"/>
            <a:chOff x="6488272" y="2209800"/>
            <a:chExt cx="1591500" cy="1866900"/>
          </a:xfrm>
        </p:grpSpPr>
        <p:sp>
          <p:nvSpPr>
            <p:cNvPr id="314" name="Google Shape;314;g12eb6eb6497_0_56"/>
            <p:cNvSpPr/>
            <p:nvPr/>
          </p:nvSpPr>
          <p:spPr>
            <a:xfrm>
              <a:off x="6488272" y="2209800"/>
              <a:ext cx="1591500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g12eb6eb6497_0_56"/>
            <p:cNvSpPr txBox="1"/>
            <p:nvPr/>
          </p:nvSpPr>
          <p:spPr>
            <a:xfrm>
              <a:off x="6836846" y="2563851"/>
              <a:ext cx="8943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6000" b="1" i="0" u="none" strike="noStrike" cap="non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/>
            </a:p>
          </p:txBody>
        </p:sp>
      </p:grpSp>
      <p:sp>
        <p:nvSpPr>
          <p:cNvPr id="316" name="Google Shape;316;g12eb6eb6497_0_56"/>
          <p:cNvSpPr/>
          <p:nvPr/>
        </p:nvSpPr>
        <p:spPr>
          <a:xfrm rot="10800000" flipH="1">
            <a:off x="5318582" y="3263212"/>
            <a:ext cx="1591582" cy="24255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g12eb6eb6497_0_56"/>
          <p:cNvGrpSpPr/>
          <p:nvPr/>
        </p:nvGrpSpPr>
        <p:grpSpPr>
          <a:xfrm>
            <a:off x="7550118" y="2376480"/>
            <a:ext cx="1591500" cy="1866900"/>
            <a:chOff x="6488272" y="2209800"/>
            <a:chExt cx="1591500" cy="1866900"/>
          </a:xfrm>
        </p:grpSpPr>
        <p:sp>
          <p:nvSpPr>
            <p:cNvPr id="318" name="Google Shape;318;g12eb6eb6497_0_56"/>
            <p:cNvSpPr/>
            <p:nvPr/>
          </p:nvSpPr>
          <p:spPr>
            <a:xfrm>
              <a:off x="6488272" y="2209800"/>
              <a:ext cx="1591500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4472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g12eb6eb6497_0_56"/>
            <p:cNvSpPr txBox="1"/>
            <p:nvPr/>
          </p:nvSpPr>
          <p:spPr>
            <a:xfrm>
              <a:off x="6836846" y="2563851"/>
              <a:ext cx="8943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6000" b="1" i="0" u="none" strike="noStrike" cap="non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/>
            </a:p>
          </p:txBody>
        </p:sp>
      </p:grpSp>
      <p:sp>
        <p:nvSpPr>
          <p:cNvPr id="320" name="Google Shape;320;g12eb6eb6497_0_56"/>
          <p:cNvSpPr/>
          <p:nvPr/>
        </p:nvSpPr>
        <p:spPr>
          <a:xfrm rot="10800000" flipH="1">
            <a:off x="7550118" y="3274567"/>
            <a:ext cx="1591582" cy="240284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g12eb6eb6497_0_56"/>
          <p:cNvGrpSpPr/>
          <p:nvPr/>
        </p:nvGrpSpPr>
        <p:grpSpPr>
          <a:xfrm>
            <a:off x="9781654" y="2376484"/>
            <a:ext cx="1591500" cy="1866900"/>
            <a:chOff x="6488272" y="2209800"/>
            <a:chExt cx="1591500" cy="1866900"/>
          </a:xfrm>
        </p:grpSpPr>
        <p:sp>
          <p:nvSpPr>
            <p:cNvPr id="322" name="Google Shape;322;g12eb6eb6497_0_56"/>
            <p:cNvSpPr/>
            <p:nvPr/>
          </p:nvSpPr>
          <p:spPr>
            <a:xfrm>
              <a:off x="6488272" y="2209800"/>
              <a:ext cx="1591500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12eb6eb6497_0_56"/>
            <p:cNvSpPr txBox="1"/>
            <p:nvPr/>
          </p:nvSpPr>
          <p:spPr>
            <a:xfrm>
              <a:off x="6836846" y="2563851"/>
              <a:ext cx="8943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6000" b="1" i="0" u="none" strike="noStrike" cap="non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</a:t>
              </a:r>
              <a:endParaRPr/>
            </a:p>
          </p:txBody>
        </p:sp>
      </p:grpSp>
      <p:sp>
        <p:nvSpPr>
          <p:cNvPr id="324" name="Google Shape;324;g12eb6eb6497_0_56"/>
          <p:cNvSpPr/>
          <p:nvPr/>
        </p:nvSpPr>
        <p:spPr>
          <a:xfrm rot="10800000" flipH="1">
            <a:off x="9781654" y="3263215"/>
            <a:ext cx="1591582" cy="24255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g12eb6eb6497_0_56"/>
          <p:cNvGrpSpPr/>
          <p:nvPr/>
        </p:nvGrpSpPr>
        <p:grpSpPr>
          <a:xfrm>
            <a:off x="855580" y="2376484"/>
            <a:ext cx="1591500" cy="1866900"/>
            <a:chOff x="1494518" y="2209800"/>
            <a:chExt cx="1591500" cy="1866900"/>
          </a:xfrm>
        </p:grpSpPr>
        <p:sp>
          <p:nvSpPr>
            <p:cNvPr id="326" name="Google Shape;326;g12eb6eb6497_0_56"/>
            <p:cNvSpPr/>
            <p:nvPr/>
          </p:nvSpPr>
          <p:spPr>
            <a:xfrm>
              <a:off x="1494518" y="2209800"/>
              <a:ext cx="1591500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12eb6eb6497_0_56"/>
            <p:cNvSpPr txBox="1"/>
            <p:nvPr/>
          </p:nvSpPr>
          <p:spPr>
            <a:xfrm>
              <a:off x="1843092" y="2563851"/>
              <a:ext cx="8943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6000" b="1" i="0" u="none" strike="noStrike" cap="none">
                  <a:solidFill>
                    <a:srgbClr val="F2F2F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/>
            </a:p>
          </p:txBody>
        </p:sp>
      </p:grpSp>
      <p:sp>
        <p:nvSpPr>
          <p:cNvPr id="328" name="Google Shape;328;g12eb6eb6497_0_56"/>
          <p:cNvSpPr/>
          <p:nvPr/>
        </p:nvSpPr>
        <p:spPr>
          <a:xfrm rot="10800000" flipH="1">
            <a:off x="855483" y="3267007"/>
            <a:ext cx="1591582" cy="241800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12eb6eb6497_0_56"/>
          <p:cNvSpPr txBox="1"/>
          <p:nvPr/>
        </p:nvSpPr>
        <p:spPr>
          <a:xfrm>
            <a:off x="855575" y="3784300"/>
            <a:ext cx="1591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Tutti gli studenti hanno uguali diritti, indipendentemente dalla loro età, sesso o abilità.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12eb6eb6497_0_56"/>
          <p:cNvSpPr txBox="1"/>
          <p:nvPr/>
        </p:nvSpPr>
        <p:spPr>
          <a:xfrm>
            <a:off x="3087075" y="3833875"/>
            <a:ext cx="1591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Tutti gli studenti possono avere l’aiuto individuale degli insegnanti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12eb6eb6497_0_56"/>
          <p:cNvSpPr txBox="1"/>
          <p:nvPr/>
        </p:nvSpPr>
        <p:spPr>
          <a:xfrm>
            <a:off x="5318650" y="3722650"/>
            <a:ext cx="15915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latin typeface="Calibri"/>
                <a:ea typeface="Calibri"/>
                <a:cs typeface="Calibri"/>
                <a:sym typeface="Calibri"/>
              </a:rPr>
              <a:t>Gli studenti con bisogni educativi speciali possono acquisire abilità sociali e comunicative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12eb6eb6497_0_56"/>
          <p:cNvSpPr txBox="1"/>
          <p:nvPr/>
        </p:nvSpPr>
        <p:spPr>
          <a:xfrm>
            <a:off x="7509700" y="3468875"/>
            <a:ext cx="16320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latin typeface="Calibri"/>
                <a:ea typeface="Calibri"/>
                <a:cs typeface="Calibri"/>
                <a:sym typeface="Calibri"/>
              </a:rPr>
              <a:t>Gli studenti con disabilità possono ottenere un'istruzione di qualità, padroneggiare una professione e diventare membri attivi della società.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12eb6eb6497_0_56"/>
          <p:cNvSpPr txBox="1"/>
          <p:nvPr/>
        </p:nvSpPr>
        <p:spPr>
          <a:xfrm>
            <a:off x="9781550" y="3734725"/>
            <a:ext cx="1591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latin typeface="Calibri"/>
                <a:ea typeface="Calibri"/>
                <a:cs typeface="Calibri"/>
                <a:sym typeface="Calibri"/>
              </a:rPr>
              <a:t>Tutti gli studenti possono acquisire abilità umane come l’empatia la tolleranza, la pazienza ecc...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eb6eb6497_0_94"/>
          <p:cNvSpPr txBox="1"/>
          <p:nvPr/>
        </p:nvSpPr>
        <p:spPr>
          <a:xfrm>
            <a:off x="727125" y="1718625"/>
            <a:ext cx="3189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b="1">
                <a:solidFill>
                  <a:srgbClr val="FF7714"/>
                </a:solidFill>
              </a:rPr>
              <a:t>Scuole Inclusive</a:t>
            </a:r>
            <a:endParaRPr sz="2900" b="1">
              <a:solidFill>
                <a:srgbClr val="FF7714"/>
              </a:solidFill>
            </a:endParaRPr>
          </a:p>
        </p:txBody>
      </p:sp>
      <p:sp>
        <p:nvSpPr>
          <p:cNvPr id="340" name="Google Shape;340;g12eb6eb6497_0_94"/>
          <p:cNvSpPr txBox="1"/>
          <p:nvPr/>
        </p:nvSpPr>
        <p:spPr>
          <a:xfrm>
            <a:off x="4660125" y="1718625"/>
            <a:ext cx="6164100" cy="861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Tutti gli studenti possono avere successo nonostante le differenze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12eb6eb6497_0_94"/>
          <p:cNvSpPr txBox="1"/>
          <p:nvPr/>
        </p:nvSpPr>
        <p:spPr>
          <a:xfrm>
            <a:off x="4660125" y="3142900"/>
            <a:ext cx="6164100" cy="12006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studenti provenienti da ambienti culturali, etnici, linguistici e socio-economici diversi sono considerati importanti per la scuola.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12eb6eb6497_0_94"/>
          <p:cNvSpPr txBox="1"/>
          <p:nvPr/>
        </p:nvSpPr>
        <p:spPr>
          <a:xfrm>
            <a:off x="4726225" y="4874975"/>
            <a:ext cx="6098100" cy="8619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i loro orientamenti educativi valorizzano le differenze piuttosto che le strategie e le politiche.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12eb6eb6497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41431">
            <a:off x="-551971" y="2166665"/>
            <a:ext cx="5589568" cy="4499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eb6eb6497_0_108"/>
          <p:cNvSpPr txBox="1">
            <a:spLocks noGrp="1"/>
          </p:cNvSpPr>
          <p:nvPr>
            <p:ph type="body" idx="1"/>
          </p:nvPr>
        </p:nvSpPr>
        <p:spPr>
          <a:xfrm>
            <a:off x="652975" y="1542575"/>
            <a:ext cx="33627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4200">
                <a:solidFill>
                  <a:srgbClr val="FF9900"/>
                </a:solidFill>
              </a:rPr>
              <a:t>Conclusioni</a:t>
            </a:r>
            <a:endParaRPr sz="3800">
              <a:solidFill>
                <a:srgbClr val="FF9900"/>
              </a:solidFill>
            </a:endParaRPr>
          </a:p>
        </p:txBody>
      </p:sp>
      <p:sp>
        <p:nvSpPr>
          <p:cNvPr id="350" name="Google Shape;350;g12eb6eb6497_0_108"/>
          <p:cNvSpPr txBox="1"/>
          <p:nvPr/>
        </p:nvSpPr>
        <p:spPr>
          <a:xfrm>
            <a:off x="793225" y="2528375"/>
            <a:ext cx="10196100" cy="3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Le normative internazionali (Right to Education Act, 2009) garantiscono l'istruzione a tutti i bambini, indipendentemente dal loro ceto sociale, religione, abilità.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s-ES" sz="2200" u="sng">
                <a:latin typeface="Calibri"/>
                <a:ea typeface="Calibri"/>
                <a:cs typeface="Calibri"/>
                <a:sym typeface="Calibri"/>
              </a:rPr>
              <a:t>Inclusione </a:t>
            </a: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🡪 è più che un metodo per educare gli studenti con disabilità.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Una buona educazione inclusiva 🡪 tutti gli studenti possono partecipare equamente a tutti gli aspetti della classe.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s-ES" sz="2200">
                <a:latin typeface="Calibri"/>
                <a:ea typeface="Calibri"/>
                <a:cs typeface="Calibri"/>
                <a:sym typeface="Calibri"/>
              </a:rPr>
              <a:t>Competenze del 21° secolo 🡪 strettamente legate all'apprendimento permanente.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eb6eb6497_0_120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00" cy="292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Grazie per l’attenzione!</a:t>
            </a:r>
            <a:endParaRPr/>
          </a:p>
        </p:txBody>
      </p:sp>
      <p:pic>
        <p:nvPicPr>
          <p:cNvPr id="357" name="Google Shape;357;g12eb6eb6497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3170" y="3869625"/>
            <a:ext cx="4180955" cy="25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3285776" y="1370809"/>
            <a:ext cx="46032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s-ES" sz="3300">
                <a:solidFill>
                  <a:srgbClr val="FF7714"/>
                </a:solidFill>
                <a:latin typeface="Calibri"/>
                <a:ea typeface="Calibri"/>
                <a:cs typeface="Calibri"/>
                <a:sym typeface="Calibri"/>
              </a:rPr>
              <a:t>Le abilità del 21° secolo </a:t>
            </a:r>
            <a:endParaRPr sz="3300">
              <a:solidFill>
                <a:srgbClr val="FF771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908900" y="2378725"/>
            <a:ext cx="98160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ES" sz="27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skills</a:t>
            </a:r>
            <a:r>
              <a:rPr lang="es-ES"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(Critical Thinking, Creativity, Collaboration, Communication, Problem solving)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s-ES" sz="27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Literacy Skills</a:t>
            </a:r>
            <a:r>
              <a:rPr lang="es-ES"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(Information Literacy, Media Literacy, Technology Literacy)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s-ES" sz="27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Life Skills</a:t>
            </a:r>
            <a:r>
              <a:rPr lang="es-ES" sz="2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(Empathy, Flexibility and Adaptability, Leadership, Initiative and Self-Direction, Social and Cross-Cultural Interaction).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E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(Trilling &amp; Fadel, 2009)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311068" y="1407318"/>
            <a:ext cx="987552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b="1">
                <a:latin typeface="Calibri"/>
                <a:ea typeface="Calibri"/>
                <a:cs typeface="Calibri"/>
                <a:sym typeface="Calibri"/>
              </a:rPr>
              <a:t>L’Organizzazione Mondiale della Sanità promotrice delle Life Skills  </a:t>
            </a:r>
            <a:endParaRPr sz="1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4762501" y="1976437"/>
            <a:ext cx="6438900" cy="2032000"/>
          </a:xfrm>
          <a:prstGeom prst="rect">
            <a:avLst/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Abilità cognitive, emotive e relazionali di base che consentono alle persone di operare con competenza sia sul piano individuale che sociale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8" descr="Risultati immagini per life skills om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1406" y="4308475"/>
            <a:ext cx="3611650" cy="21272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sp>
        <p:nvSpPr>
          <p:cNvPr id="79" name="Google Shape;79;p8"/>
          <p:cNvSpPr txBox="1"/>
          <p:nvPr/>
        </p:nvSpPr>
        <p:spPr>
          <a:xfrm>
            <a:off x="503950" y="3933825"/>
            <a:ext cx="5956200" cy="25020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609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None/>
            </a:pPr>
            <a:endParaRPr sz="24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orbel"/>
              <a:buChar char="•"/>
            </a:pP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loro  sviluppo consente di mettersi in 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relazione 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gli altri, di rispondere alle richieste del 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contesto 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ai </a:t>
            </a:r>
            <a:r>
              <a:rPr lang="es-E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cambiamenti </a:t>
            </a: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nella vita quotidiana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8288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Calibri"/>
              <a:buChar char="•"/>
            </a:pPr>
            <a:r>
              <a:rPr lang="es-ES" sz="24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(WHO/MNH/PSF 793.7)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8"/>
          <p:cNvSpPr/>
          <p:nvPr/>
        </p:nvSpPr>
        <p:spPr>
          <a:xfrm rot="10666892" flipH="1">
            <a:off x="1834283" y="1920226"/>
            <a:ext cx="2704727" cy="1776441"/>
          </a:xfrm>
          <a:prstGeom prst="bentArrow">
            <a:avLst>
              <a:gd name="adj1" fmla="val 33333"/>
              <a:gd name="adj2" fmla="val 25000"/>
              <a:gd name="adj3" fmla="val 25000"/>
              <a:gd name="adj4" fmla="val 6857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c4d38af33_0_27"/>
          <p:cNvSpPr/>
          <p:nvPr/>
        </p:nvSpPr>
        <p:spPr>
          <a:xfrm>
            <a:off x="530950" y="4295876"/>
            <a:ext cx="6368700" cy="2430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7B230B"/>
              </a:solidFill>
            </a:endParaRPr>
          </a:p>
          <a:p>
            <a:pPr marL="4572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rgbClr val="7B230B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s-ES" sz="2400" b="1" i="1" u="none" strike="noStrike" cap="none">
                <a:solidFill>
                  <a:srgbClr val="7B230B"/>
                </a:solidFill>
                <a:latin typeface="Calibri"/>
                <a:ea typeface="Calibri"/>
                <a:cs typeface="Calibri"/>
                <a:sym typeface="Calibri"/>
              </a:rPr>
              <a:t>per migliorare l’occupabilità dei lavoratori e la produttività delle aziende,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u="none" strike="noStrike" cap="none">
                <a:solidFill>
                  <a:srgbClr val="7B230B"/>
                </a:solidFill>
                <a:latin typeface="Calibri"/>
                <a:ea typeface="Calibri"/>
                <a:cs typeface="Calibri"/>
                <a:sym typeface="Calibri"/>
              </a:rPr>
              <a:t>per garantire una vita professionale di qualità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(Organizzazione Internazionale del Lavoro, ILO;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Brewer, 2013)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0c4d38af33_0_27"/>
          <p:cNvSpPr/>
          <p:nvPr/>
        </p:nvSpPr>
        <p:spPr>
          <a:xfrm>
            <a:off x="1195397" y="2017664"/>
            <a:ext cx="5796600" cy="2160600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rgbClr val="7B230B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s-ES" sz="2400" b="1" i="1" u="none" strike="noStrike" cap="none">
                <a:solidFill>
                  <a:srgbClr val="7B230B"/>
                </a:solidFill>
                <a:latin typeface="Calibri"/>
                <a:ea typeface="Calibri"/>
                <a:cs typeface="Calibri"/>
                <a:sym typeface="Calibri"/>
              </a:rPr>
              <a:t>per  l’inclusione delle persone con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 u="none" strike="noStrike" cap="none">
                <a:solidFill>
                  <a:srgbClr val="7B230B"/>
                </a:solidFill>
                <a:latin typeface="Calibri"/>
                <a:ea typeface="Calibri"/>
                <a:cs typeface="Calibri"/>
                <a:sym typeface="Calibri"/>
              </a:rPr>
              <a:t>e senza vulnerabilità</a:t>
            </a:r>
            <a:endParaRPr sz="2400" i="0" u="none" strike="noStrike" cap="none">
              <a:solidFill>
                <a:srgbClr val="7B230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0" u="none" strike="noStrike" cap="none">
                <a:solidFill>
                  <a:srgbClr val="A5300F"/>
                </a:solidFill>
                <a:latin typeface="Calibri"/>
                <a:ea typeface="Calibri"/>
                <a:cs typeface="Calibri"/>
                <a:sym typeface="Calibri"/>
              </a:rPr>
              <a:t>(Organizzazione Mondiale della Sanità, OMS; 1999)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0c4d38af33_0_27"/>
          <p:cNvSpPr txBox="1"/>
          <p:nvPr/>
        </p:nvSpPr>
        <p:spPr>
          <a:xfrm>
            <a:off x="1010244" y="1242777"/>
            <a:ext cx="98754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3000" b="1" i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ES" sz="3000" b="1" i="1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 Life Skills nelle dichiarazioni di organismi internazionali    </a:t>
            </a:r>
            <a:endParaRPr sz="3000" i="1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0c4d38af33_0_27"/>
          <p:cNvSpPr/>
          <p:nvPr/>
        </p:nvSpPr>
        <p:spPr>
          <a:xfrm>
            <a:off x="7183650" y="2537050"/>
            <a:ext cx="4816500" cy="3363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None/>
            </a:pPr>
            <a:r>
              <a:rPr lang="es-ES" sz="23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Basic Life Skills per la partecipazione nel  mondo del lavoro:</a:t>
            </a:r>
            <a:r>
              <a:rPr lang="es-ES" sz="2300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8923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Calibri"/>
              <a:buChar char="•"/>
            </a:pPr>
            <a:r>
              <a:rPr lang="es-ES" sz="2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abilità comunicative,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8923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Calibri"/>
              <a:buChar char="•"/>
            </a:pPr>
            <a:r>
              <a:rPr lang="es-ES" sz="2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capacità di lavorare in team,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8923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Calibri"/>
              <a:buChar char="•"/>
            </a:pPr>
            <a:r>
              <a:rPr lang="es-ES" sz="2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abilità di problem-solving,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8923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0"/>
              <a:buFont typeface="Calibri"/>
              <a:buChar char="•"/>
            </a:pPr>
            <a:r>
              <a:rPr lang="es-ES" sz="23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apprendimento autoregolato.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c4d38af33_0_22"/>
          <p:cNvSpPr txBox="1"/>
          <p:nvPr/>
        </p:nvSpPr>
        <p:spPr>
          <a:xfrm>
            <a:off x="3446725" y="812434"/>
            <a:ext cx="46755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3220"/>
              <a:buFont typeface="Arial"/>
              <a:buNone/>
            </a:pPr>
            <a:r>
              <a:rPr lang="es-ES" sz="472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s-ES" sz="54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TEMI DEL 21</a:t>
            </a:r>
            <a:r>
              <a:rPr lang="es-ES" sz="542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°</a:t>
            </a:r>
            <a:r>
              <a:rPr lang="es-ES" sz="54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SECOLO</a:t>
            </a:r>
            <a:endParaRPr sz="242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0c4d38af33_0_22"/>
          <p:cNvSpPr txBox="1"/>
          <p:nvPr/>
        </p:nvSpPr>
        <p:spPr>
          <a:xfrm>
            <a:off x="297814" y="1701725"/>
            <a:ext cx="7455600" cy="24243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600"/>
              <a:buFont typeface="Calibri"/>
              <a:buChar char="•"/>
            </a:pPr>
            <a:r>
              <a:rPr lang="es-ES" sz="2600" b="1" i="0" u="none" strike="noStrike" cap="none">
                <a:solidFill>
                  <a:srgbClr val="0A66C2"/>
                </a:solidFill>
                <a:latin typeface="Calibri"/>
                <a:ea typeface="Calibri"/>
                <a:cs typeface="Calibri"/>
                <a:sym typeface="Calibri"/>
              </a:rPr>
              <a:t>CONSAPEVOLEZZA GLOBALE</a:t>
            </a:r>
            <a:endParaRPr sz="1600" b="1">
              <a:solidFill>
                <a:srgbClr val="0A6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66C2"/>
              </a:buClr>
              <a:buSzPts val="2600"/>
              <a:buFont typeface="Calibri"/>
              <a:buChar char="•"/>
            </a:pPr>
            <a:r>
              <a:rPr lang="es-ES" sz="2600" b="1" i="0" u="none" strike="noStrike" cap="none">
                <a:solidFill>
                  <a:srgbClr val="0A66C2"/>
                </a:solidFill>
                <a:latin typeface="Calibri"/>
                <a:ea typeface="Calibri"/>
                <a:cs typeface="Calibri"/>
                <a:sym typeface="Calibri"/>
              </a:rPr>
              <a:t>ALFABETIZZAZIONE FINANAZIARIA, ECONOMICA, E IMPRENDITORIALITA’</a:t>
            </a:r>
            <a:endParaRPr sz="1600" b="1">
              <a:solidFill>
                <a:srgbClr val="0A6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66C2"/>
              </a:buClr>
              <a:buSzPts val="2600"/>
              <a:buFont typeface="Calibri"/>
              <a:buChar char="•"/>
            </a:pPr>
            <a:r>
              <a:rPr lang="es-ES" sz="2600" b="1" i="0" u="none" strike="noStrike" cap="none">
                <a:solidFill>
                  <a:srgbClr val="0A66C2"/>
                </a:solidFill>
                <a:latin typeface="Calibri"/>
                <a:ea typeface="Calibri"/>
                <a:cs typeface="Calibri"/>
                <a:sym typeface="Calibri"/>
              </a:rPr>
              <a:t>ALFABETIZZAZIONE CIVICA </a:t>
            </a:r>
            <a:endParaRPr sz="1600" b="1">
              <a:solidFill>
                <a:srgbClr val="0A6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66C2"/>
              </a:buClr>
              <a:buSzPts val="2600"/>
              <a:buFont typeface="Calibri"/>
              <a:buChar char="•"/>
            </a:pPr>
            <a:r>
              <a:rPr lang="es-ES" sz="2600" b="1" i="0" u="none" strike="noStrike" cap="none">
                <a:solidFill>
                  <a:srgbClr val="0A66C2"/>
                </a:solidFill>
                <a:latin typeface="Calibri"/>
                <a:ea typeface="Calibri"/>
                <a:cs typeface="Calibri"/>
                <a:sym typeface="Calibri"/>
              </a:rPr>
              <a:t>ALFABETIZZAZIONE ALLA SALUTE</a:t>
            </a:r>
            <a:endParaRPr sz="1600" b="1">
              <a:solidFill>
                <a:srgbClr val="0A66C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c4d38af33_0_22"/>
          <p:cNvSpPr txBox="1">
            <a:spLocks noGrp="1"/>
          </p:cNvSpPr>
          <p:nvPr>
            <p:ph type="title"/>
          </p:nvPr>
        </p:nvSpPr>
        <p:spPr>
          <a:xfrm>
            <a:off x="5048525" y="4549850"/>
            <a:ext cx="6413400" cy="20271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Ai giovani del 21 secolo sarà richiesto un uso SMART  delle Life Skills, di declinarle in maniera flessibile ed efficace, adattandole di volta in volta alle tematiche del loro tempo.</a:t>
            </a:r>
            <a:endParaRPr sz="2400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585143" y="2854775"/>
            <a:ext cx="11021700" cy="3416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⮚"/>
            </a:pPr>
            <a:r>
              <a:rPr lang="es-ES" sz="2200" b="1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Autonomia</a:t>
            </a:r>
            <a:r>
              <a:rPr lang="es-ES" sz="2200" b="1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ovvero percepirsi come l’origine del proprio comportamento e il senso di avere il timone per orientare la propria vita 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⮚"/>
            </a:pPr>
            <a:r>
              <a:rPr lang="es-ES" sz="2200" b="1" i="1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Competenza</a:t>
            </a:r>
            <a:r>
              <a:rPr lang="es-ES" sz="2200" b="1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ovvero il senso di efficacia nelle interazioni con il contest sociale di riferimento e di sperimentare le opportunità di esercitare ed esprimere le proprie capacità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⮚"/>
            </a:pPr>
            <a:r>
              <a:rPr lang="es-ES" sz="2200" b="1" i="1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Relazionalità</a:t>
            </a:r>
            <a:r>
              <a:rPr lang="es-ES" sz="2200" b="1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ovvero il senso di appartenenza sperimentato rispetto agli altri membri della comunità il sentirsi connessi agli altri, l’occuparsi degli altri e l’essere al centro dell’attenzione degli altri   </a:t>
            </a:r>
            <a:endParaRPr sz="22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(Deci &amp; Ryan, 2000; Ryan &amp; Deci, 2000; Hodges et al., 2015)</a:t>
            </a:r>
            <a:endParaRPr sz="14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585150" y="1536850"/>
            <a:ext cx="11021700" cy="975000"/>
          </a:xfrm>
          <a:prstGeom prst="roundRect">
            <a:avLst>
              <a:gd name="adj" fmla="val 16667"/>
            </a:avLst>
          </a:prstGeom>
          <a:solidFill>
            <a:srgbClr val="F9CB9C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2F549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2F5496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Coltivare le </a:t>
            </a:r>
            <a:r>
              <a:rPr lang="es-ES" sz="2800" b="1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Life</a:t>
            </a:r>
            <a:r>
              <a:rPr lang="es-ES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b="1" i="1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Skills consente di</a:t>
            </a:r>
            <a:r>
              <a:rPr lang="es-ES" sz="2800" b="1" i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soddisfare 3 bisogni psicologici di base: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1">
              <a:solidFill>
                <a:srgbClr val="2F549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2F54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c4d38af33_0_5"/>
          <p:cNvSpPr txBox="1">
            <a:spLocks noGrp="1"/>
          </p:cNvSpPr>
          <p:nvPr>
            <p:ph type="title"/>
          </p:nvPr>
        </p:nvSpPr>
        <p:spPr>
          <a:xfrm>
            <a:off x="711881" y="1628896"/>
            <a:ext cx="8888896" cy="53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9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Life Skill come…</a:t>
            </a:r>
            <a:endParaRPr sz="29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0c4d38af33_0_5"/>
          <p:cNvSpPr txBox="1">
            <a:spLocks noGrp="1"/>
          </p:cNvSpPr>
          <p:nvPr>
            <p:ph type="body" idx="1"/>
          </p:nvPr>
        </p:nvSpPr>
        <p:spPr>
          <a:xfrm>
            <a:off x="489325" y="2471500"/>
            <a:ext cx="11012400" cy="3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 making </a:t>
            </a:r>
            <a:r>
              <a:rPr lang="es-ES" sz="2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(prendere decisioni)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consente di affrontare in maniera produttiva le decisioni che le persone sono chiamate a prendere nella vita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Problem solving </a:t>
            </a:r>
            <a:r>
              <a:rPr lang="es-ES" sz="25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(capacità di risolvere i problemi)</a:t>
            </a:r>
            <a:r>
              <a:rPr lang="es-ES" sz="25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  permette di affrontare i problemi della vita in modo costruttivo, evitando la tendenza ad un’eccessiva procrastinazione </a:t>
            </a:r>
            <a:endParaRPr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Pensiero creativo</a:t>
            </a:r>
            <a:r>
              <a:rPr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per affrontare le sfide della vita quotidiana e quelle che in futuro in modo particolare le nuove generazioni saranno chiamate ad affrontare a prescindere dai loro livelli di funzionamento.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2933</Words>
  <Application>Microsoft Macintosh PowerPoint</Application>
  <PresentationFormat>Widescreen</PresentationFormat>
  <Paragraphs>337</Paragraphs>
  <Slides>37</Slides>
  <Notes>37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9" baseType="lpstr">
      <vt:lpstr>Helvetica Neue</vt:lpstr>
      <vt:lpstr>Arial Black</vt:lpstr>
      <vt:lpstr>Overlock</vt:lpstr>
      <vt:lpstr>Corbel</vt:lpstr>
      <vt:lpstr>Calibri</vt:lpstr>
      <vt:lpstr>Arial</vt:lpstr>
      <vt:lpstr>Noto Sans Symbols</vt:lpstr>
      <vt:lpstr>Comic Sans MS</vt:lpstr>
      <vt:lpstr>Twentieth Century</vt:lpstr>
      <vt:lpstr>Times New Roman</vt:lpstr>
      <vt:lpstr>Diseño personalizado</vt:lpstr>
      <vt:lpstr>2_Diseño personalizado</vt:lpstr>
      <vt:lpstr>Presentazione standard di PowerPoint</vt:lpstr>
      <vt:lpstr>LIFE SKILLS: LE ABILITA’ DEL 21° SECOLO PER UN’EDUCAZIONE INCLUSIVA</vt:lpstr>
      <vt:lpstr>Presentazione standard di PowerPoint</vt:lpstr>
      <vt:lpstr>Presentazione standard di PowerPoint</vt:lpstr>
      <vt:lpstr>L’Organizzazione Mondiale della Sanità promotrice delle Life Skills  </vt:lpstr>
      <vt:lpstr>Presentazione standard di PowerPoint</vt:lpstr>
      <vt:lpstr>Ai giovani del 21 secolo sarà richiesto un uso SMART  delle Life Skills, di declinarle in maniera flessibile ed efficace, adattandole di volta in volta alle tematiche del loro tempo.</vt:lpstr>
      <vt:lpstr>Presentazione standard di PowerPoint</vt:lpstr>
      <vt:lpstr>Life Skill come…</vt:lpstr>
      <vt:lpstr>Life Skill come…</vt:lpstr>
      <vt:lpstr>Life Skill come…</vt:lpstr>
      <vt:lpstr>Life Skill come…</vt:lpstr>
      <vt:lpstr> Un futuro di qualità  si baserà su  4C</vt:lpstr>
      <vt:lpstr>Presentazione standard di PowerPoint</vt:lpstr>
      <vt:lpstr>Voce agli studenti...</vt:lpstr>
      <vt:lpstr>Presentazione standard di PowerPoint</vt:lpstr>
      <vt:lpstr>Presentazione standard di PowerPoint</vt:lpstr>
      <vt:lpstr>Una visione  più ampia ed integrata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Fronteggiare le difficoltà di apprendimento  in contesti complessi agendo sulle Life Skills </vt:lpstr>
      <vt:lpstr>I  prossimi passi:  alcuni temi di  gruppi di ricerca internazionali </vt:lpstr>
      <vt:lpstr>EDUCAZIONE INCLUSIVA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Óscar Muñoz</dc:creator>
  <cp:lastModifiedBy>grazia barbara conti</cp:lastModifiedBy>
  <cp:revision>1</cp:revision>
  <dcterms:created xsi:type="dcterms:W3CDTF">2021-02-16T14:32:26Z</dcterms:created>
  <dcterms:modified xsi:type="dcterms:W3CDTF">2022-09-26T07:43:46Z</dcterms:modified>
</cp:coreProperties>
</file>