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ab8pWSS08PudBlKAutiIQ21nN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54" y="5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45972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 name="Google Shape;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2110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r>
              <a:rPr lang="es-ES" sz="1200" b="1" i="0" u="none" strike="noStrike" cap="none">
                <a:solidFill>
                  <a:schemeClr val="dk1"/>
                </a:solidFill>
                <a:latin typeface="Calibri"/>
                <a:ea typeface="Calibri"/>
                <a:cs typeface="Calibri"/>
                <a:sym typeface="Calibri"/>
              </a:rPr>
              <a:t>Engagement:</a:t>
            </a:r>
            <a:r>
              <a:rPr lang="es-ES" sz="1200" b="0" i="0" u="none" strike="noStrike" cap="none">
                <a:solidFill>
                  <a:schemeClr val="dk1"/>
                </a:solidFill>
                <a:latin typeface="Calibri"/>
                <a:ea typeface="Calibri"/>
                <a:cs typeface="Calibri"/>
                <a:sym typeface="Calibri"/>
              </a:rPr>
              <a:t> This principle encompasses the ideas of motivation, building on the interests of the students. The area of engagement also helps students to see the reasons why they should learn what they’re learning, and makes it relevant to their life. This also includes helping students become self-motivated by guiding them through rubrics that allow for self-reflection and personal goals.</a:t>
            </a:r>
            <a:endParaRPr/>
          </a:p>
          <a:p>
            <a:pPr marL="228600" lvl="0" indent="-228600" algn="l" rtl="0">
              <a:lnSpc>
                <a:spcPct val="100000"/>
              </a:lnSpc>
              <a:spcBef>
                <a:spcPts val="0"/>
              </a:spcBef>
              <a:spcAft>
                <a:spcPts val="0"/>
              </a:spcAft>
              <a:buSzPts val="1400"/>
              <a:buAutoNum type="arabicPeriod"/>
            </a:pPr>
            <a:r>
              <a:rPr lang="es-ES" sz="1200" b="1" i="0" u="none" strike="noStrike" cap="none">
                <a:solidFill>
                  <a:schemeClr val="dk1"/>
                </a:solidFill>
                <a:latin typeface="Calibri"/>
                <a:ea typeface="Calibri"/>
                <a:cs typeface="Calibri"/>
                <a:sym typeface="Calibri"/>
              </a:rPr>
              <a:t>Representation</a:t>
            </a:r>
            <a:r>
              <a:rPr lang="es-ES" sz="1200" b="0" i="0" u="none" strike="noStrike" cap="none">
                <a:solidFill>
                  <a:schemeClr val="dk1"/>
                </a:solidFill>
                <a:latin typeface="Calibri"/>
                <a:ea typeface="Calibri"/>
                <a:cs typeface="Calibri"/>
                <a:sym typeface="Calibri"/>
              </a:rPr>
              <a:t>: Customization is key here. This involves providing multiple ways to assimilate subject material, such as textbooks, audio files, digital books, or images and graphs. It also implies customization and flexibility within those formats. With this kind of flexibility, students have access to the material that best suits their needs. This is useful for children with disabilities such as dyslexia, as well as for average students who simply perform better when listening to instruction than when reading, for example.</a:t>
            </a:r>
            <a:endParaRPr/>
          </a:p>
          <a:p>
            <a:pPr marL="228600" lvl="0" indent="-228600" algn="l" rtl="0">
              <a:lnSpc>
                <a:spcPct val="100000"/>
              </a:lnSpc>
              <a:spcBef>
                <a:spcPts val="0"/>
              </a:spcBef>
              <a:spcAft>
                <a:spcPts val="0"/>
              </a:spcAft>
              <a:buSzPts val="1400"/>
              <a:buAutoNum type="arabicPeriod"/>
            </a:pPr>
            <a:r>
              <a:rPr lang="es-ES" sz="1200" b="1" i="0" u="none" strike="noStrike" cap="none">
                <a:solidFill>
                  <a:schemeClr val="dk1"/>
                </a:solidFill>
                <a:latin typeface="Calibri"/>
                <a:ea typeface="Calibri"/>
                <a:cs typeface="Calibri"/>
                <a:sym typeface="Calibri"/>
              </a:rPr>
              <a:t>Action and expression</a:t>
            </a:r>
            <a:r>
              <a:rPr lang="es-ES" sz="1200" b="0" i="0" u="none" strike="noStrike" cap="none">
                <a:solidFill>
                  <a:schemeClr val="dk1"/>
                </a:solidFill>
                <a:latin typeface="Calibri"/>
                <a:ea typeface="Calibri"/>
                <a:cs typeface="Calibri"/>
                <a:sym typeface="Calibri"/>
              </a:rPr>
              <a:t>: Once students have taken in the information, it’s time for them to express and show what they’ve learned. This principle of universal design for learning takes into account the differences of students’ manner of expression. Flexibility is provided in the way that students show their knowledge of the subject, meaning they can choose not to perform a test and instead opt for a more adaptive expression that fits their strengths. Action and expression also touches on the idea of goal-setting for students. Here, teachers help students set goals for learning, and guide students through monitoring their own progress.</a:t>
            </a:r>
            <a:endParaRPr/>
          </a:p>
        </p:txBody>
      </p:sp>
      <p:sp>
        <p:nvSpPr>
          <p:cNvPr id="121" name="Google Shape;121;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10</a:t>
            </a:fld>
            <a:endParaRPr/>
          </a:p>
        </p:txBody>
      </p:sp>
    </p:spTree>
    <p:extLst>
      <p:ext uri="{BB962C8B-B14F-4D97-AF65-F5344CB8AC3E}">
        <p14:creationId xmlns:p14="http://schemas.microsoft.com/office/powerpoint/2010/main" val="3647072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11</a:t>
            </a:fld>
            <a:endParaRPr/>
          </a:p>
        </p:txBody>
      </p:sp>
    </p:spTree>
    <p:extLst>
      <p:ext uri="{BB962C8B-B14F-4D97-AF65-F5344CB8AC3E}">
        <p14:creationId xmlns:p14="http://schemas.microsoft.com/office/powerpoint/2010/main" val="352141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0922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Art therapy is a technique rooted in the idea that creative expression can foster healing and mental well-being. The goal of art therapy is to utilize the creative process to help people explore self-expression and, in doing so, find new ways to  gain personal insight and develop new coping skills. The creation or appreciation of art is used to help people explore emotions, develop self-awareness, cope with stress, boost self-esteem, and work on social skills.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Art therapy (psychotherapy using visual and plastic art).</a:t>
            </a:r>
            <a:endParaRPr/>
          </a:p>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Drama therapy (psychotherapy using drama and role games).</a:t>
            </a:r>
            <a:endParaRPr/>
          </a:p>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Music therapy (psychotherapy using music).</a:t>
            </a:r>
            <a:endParaRPr/>
          </a:p>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Dance therapy (psychotherapy using dance and movement).</a:t>
            </a:r>
            <a:endParaRPr/>
          </a:p>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Bibliotherapy (psychotherapy using poetry).</a:t>
            </a:r>
            <a:endParaRPr/>
          </a:p>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Fairy-tales therapy (psychotherapy using fairy tales).</a:t>
            </a:r>
            <a:endParaRPr/>
          </a:p>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Games therapy (psychotherapy using various forms of games).</a:t>
            </a:r>
            <a:endParaRPr/>
          </a:p>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Movement (or body) therapy.</a:t>
            </a:r>
            <a:endParaRPr/>
          </a:p>
          <a:p>
            <a:pPr marL="228600" lvl="0" indent="-1397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42" name="Google Shape;142;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13</a:t>
            </a:fld>
            <a:endParaRPr/>
          </a:p>
        </p:txBody>
      </p:sp>
    </p:spTree>
    <p:extLst>
      <p:ext uri="{BB962C8B-B14F-4D97-AF65-F5344CB8AC3E}">
        <p14:creationId xmlns:p14="http://schemas.microsoft.com/office/powerpoint/2010/main" val="976721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Confidentiality:  is essential to create a safe therapeutic environment.</a:t>
            </a:r>
            <a:endParaRPr/>
          </a:p>
          <a:p>
            <a:pPr marL="0" lvl="0" indent="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Space must be quiet, spacious and isolated from outside sounds.</a:t>
            </a:r>
            <a:endParaRPr/>
          </a:p>
          <a:p>
            <a:pPr marL="0" lvl="0" indent="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Time allocation: the therapeutic space also depends on a proper time allocation </a:t>
            </a:r>
            <a:endParaRPr/>
          </a:p>
        </p:txBody>
      </p:sp>
      <p:sp>
        <p:nvSpPr>
          <p:cNvPr id="151" name="Google Shape;151;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14</a:t>
            </a:fld>
            <a:endParaRPr/>
          </a:p>
        </p:txBody>
      </p:sp>
    </p:spTree>
    <p:extLst>
      <p:ext uri="{BB962C8B-B14F-4D97-AF65-F5344CB8AC3E}">
        <p14:creationId xmlns:p14="http://schemas.microsoft.com/office/powerpoint/2010/main" val="2142692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61" name="Google Shape;161;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15</a:t>
            </a:fld>
            <a:endParaRPr/>
          </a:p>
        </p:txBody>
      </p:sp>
    </p:spTree>
    <p:extLst>
      <p:ext uri="{BB962C8B-B14F-4D97-AF65-F5344CB8AC3E}">
        <p14:creationId xmlns:p14="http://schemas.microsoft.com/office/powerpoint/2010/main" val="1109769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52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 name="Google Shape;3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a:t>
            </a:fld>
            <a:endParaRPr/>
          </a:p>
        </p:txBody>
      </p:sp>
    </p:spTree>
    <p:extLst>
      <p:ext uri="{BB962C8B-B14F-4D97-AF65-F5344CB8AC3E}">
        <p14:creationId xmlns:p14="http://schemas.microsoft.com/office/powerpoint/2010/main" val="120857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 name="Google Shape;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667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 name="Google Shape;49;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a:t>
            </a:fld>
            <a:endParaRPr/>
          </a:p>
        </p:txBody>
      </p:sp>
    </p:spTree>
    <p:extLst>
      <p:ext uri="{BB962C8B-B14F-4D97-AF65-F5344CB8AC3E}">
        <p14:creationId xmlns:p14="http://schemas.microsoft.com/office/powerpoint/2010/main" val="144309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Lerner, a profesor of </a:t>
            </a:r>
            <a:r>
              <a:rPr lang="es-ES" b="0" i="0">
                <a:solidFill>
                  <a:srgbClr val="4D5156"/>
                </a:solidFill>
                <a:latin typeface="arial"/>
                <a:ea typeface="arial"/>
                <a:cs typeface="arial"/>
                <a:sym typeface="arial"/>
              </a:rPr>
              <a:t>Human Development at Tufts University,</a:t>
            </a:r>
            <a:r>
              <a:rPr lang="es-ES" sz="1200" b="0" i="0" u="none" strike="noStrike" cap="none">
                <a:solidFill>
                  <a:schemeClr val="dk1"/>
                </a:solidFill>
                <a:latin typeface="Calibri"/>
                <a:ea typeface="Calibri"/>
                <a:cs typeface="Calibri"/>
                <a:sym typeface="Calibri"/>
              </a:rPr>
              <a:t> and his colleagues proposed 5Cs as five important indicators of PYD. </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b="1" i="0" u="none" strike="noStrike" cap="none">
                <a:solidFill>
                  <a:schemeClr val="dk1"/>
                </a:solidFill>
                <a:latin typeface="Calibri"/>
                <a:ea typeface="Calibri"/>
                <a:cs typeface="Calibri"/>
                <a:sym typeface="Calibri"/>
              </a:rPr>
              <a:t>Competence</a:t>
            </a:r>
            <a:r>
              <a:rPr lang="es-ES" sz="1200" b="0" i="0" u="none" strike="noStrike" cap="none">
                <a:solidFill>
                  <a:schemeClr val="dk1"/>
                </a:solidFill>
                <a:latin typeface="Calibri"/>
                <a:ea typeface="Calibri"/>
                <a:cs typeface="Calibri"/>
                <a:sym typeface="Calibri"/>
              </a:rPr>
              <a:t>: includes cognitive, social, academic and vocational competences.</a:t>
            </a:r>
            <a:endParaRPr/>
          </a:p>
          <a:p>
            <a:pPr marL="0" lvl="0" indent="0" algn="l" rtl="0">
              <a:lnSpc>
                <a:spcPct val="100000"/>
              </a:lnSpc>
              <a:spcBef>
                <a:spcPts val="0"/>
              </a:spcBef>
              <a:spcAft>
                <a:spcPts val="0"/>
              </a:spcAft>
              <a:buSzPts val="1400"/>
              <a:buNone/>
            </a:pPr>
            <a:r>
              <a:rPr lang="es-ES" sz="1200" b="1" i="0" u="none" strike="noStrike" cap="none">
                <a:solidFill>
                  <a:schemeClr val="dk1"/>
                </a:solidFill>
                <a:latin typeface="Calibri"/>
                <a:ea typeface="Calibri"/>
                <a:cs typeface="Calibri"/>
                <a:sym typeface="Calibri"/>
              </a:rPr>
              <a:t>Confidence</a:t>
            </a:r>
            <a:r>
              <a:rPr lang="es-ES" sz="1200" b="0" i="0" u="none" strike="noStrike" cap="none">
                <a:solidFill>
                  <a:schemeClr val="dk1"/>
                </a:solidFill>
                <a:latin typeface="Calibri"/>
                <a:ea typeface="Calibri"/>
                <a:cs typeface="Calibri"/>
                <a:sym typeface="Calibri"/>
              </a:rPr>
              <a:t>: refers to individual’s view of his/her global positive value and capacities. </a:t>
            </a:r>
            <a:endParaRPr/>
          </a:p>
          <a:p>
            <a:pPr marL="0" lvl="0" indent="0" algn="l" rtl="0">
              <a:lnSpc>
                <a:spcPct val="100000"/>
              </a:lnSpc>
              <a:spcBef>
                <a:spcPts val="0"/>
              </a:spcBef>
              <a:spcAft>
                <a:spcPts val="0"/>
              </a:spcAft>
              <a:buSzPts val="1400"/>
              <a:buNone/>
            </a:pPr>
            <a:r>
              <a:rPr lang="es-ES" sz="1200" b="1" i="0" u="none" strike="noStrike" cap="none">
                <a:solidFill>
                  <a:schemeClr val="dk1"/>
                </a:solidFill>
                <a:latin typeface="Calibri"/>
                <a:ea typeface="Calibri"/>
                <a:cs typeface="Calibri"/>
                <a:sym typeface="Calibri"/>
              </a:rPr>
              <a:t>Connection</a:t>
            </a:r>
            <a:r>
              <a:rPr lang="es-ES" sz="1200" b="0" i="0" u="none" strike="noStrike" cap="none">
                <a:solidFill>
                  <a:schemeClr val="dk1"/>
                </a:solidFill>
                <a:latin typeface="Calibri"/>
                <a:ea typeface="Calibri"/>
                <a:cs typeface="Calibri"/>
                <a:sym typeface="Calibri"/>
              </a:rPr>
              <a:t> denotes an individual’s positive relationships with other people and organizations such as the exchanges between the individual and the social environment.</a:t>
            </a:r>
            <a:endParaRPr/>
          </a:p>
          <a:p>
            <a:pPr marL="0" lvl="0" indent="0" algn="l" rtl="0">
              <a:lnSpc>
                <a:spcPct val="100000"/>
              </a:lnSpc>
              <a:spcBef>
                <a:spcPts val="0"/>
              </a:spcBef>
              <a:spcAft>
                <a:spcPts val="0"/>
              </a:spcAft>
              <a:buSzPts val="1400"/>
              <a:buNone/>
            </a:pPr>
            <a:r>
              <a:rPr lang="es-ES" sz="1200" b="1" i="0" u="none" strike="noStrike" cap="none">
                <a:solidFill>
                  <a:schemeClr val="dk1"/>
                </a:solidFill>
                <a:latin typeface="Calibri"/>
                <a:ea typeface="Calibri"/>
                <a:cs typeface="Calibri"/>
                <a:sym typeface="Calibri"/>
              </a:rPr>
              <a:t>Character </a:t>
            </a:r>
            <a:r>
              <a:rPr lang="es-ES" sz="1200" b="0" i="0" u="none" strike="noStrike" cap="none">
                <a:solidFill>
                  <a:schemeClr val="dk1"/>
                </a:solidFill>
                <a:latin typeface="Calibri"/>
                <a:ea typeface="Calibri"/>
                <a:cs typeface="Calibri"/>
                <a:sym typeface="Calibri"/>
              </a:rPr>
              <a:t>represents internal value standards for right behaviors and respect for social and cultural regulations.</a:t>
            </a:r>
            <a:endParaRPr/>
          </a:p>
          <a:p>
            <a:pPr marL="0" lvl="0" indent="0" algn="l" rtl="0">
              <a:lnSpc>
                <a:spcPct val="100000"/>
              </a:lnSpc>
              <a:spcBef>
                <a:spcPts val="0"/>
              </a:spcBef>
              <a:spcAft>
                <a:spcPts val="0"/>
              </a:spcAft>
              <a:buSzPts val="1400"/>
              <a:buNone/>
            </a:pPr>
            <a:r>
              <a:rPr lang="es-ES" sz="1200" b="1" i="0" u="none" strike="noStrike" cap="none">
                <a:solidFill>
                  <a:schemeClr val="dk1"/>
                </a:solidFill>
                <a:latin typeface="Calibri"/>
                <a:ea typeface="Calibri"/>
                <a:cs typeface="Calibri"/>
                <a:sym typeface="Calibri"/>
              </a:rPr>
              <a:t>Caring/compassion</a:t>
            </a:r>
            <a:r>
              <a:rPr lang="es-ES" sz="1200" b="0" i="0" u="none" strike="noStrike" cap="none">
                <a:solidFill>
                  <a:schemeClr val="dk1"/>
                </a:solidFill>
                <a:latin typeface="Calibri"/>
                <a:ea typeface="Calibri"/>
                <a:cs typeface="Calibri"/>
                <a:sym typeface="Calibri"/>
              </a:rPr>
              <a:t> refers to the capacity of sympathizing and empathizing for others. </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Furthermore, according to Lerner and his colleagues these five Cs would help shape the sixth C, </a:t>
            </a:r>
            <a:r>
              <a:rPr lang="es-ES" sz="1200" b="1" i="0" u="none" strike="noStrike" cap="none">
                <a:solidFill>
                  <a:schemeClr val="dk1"/>
                </a:solidFill>
                <a:latin typeface="Calibri"/>
                <a:ea typeface="Calibri"/>
                <a:cs typeface="Calibri"/>
                <a:sym typeface="Calibri"/>
              </a:rPr>
              <a:t>contribution</a:t>
            </a:r>
            <a:r>
              <a:rPr lang="es-ES" sz="1200" b="0" i="0" u="none" strike="noStrike" cap="none">
                <a:solidFill>
                  <a:schemeClr val="dk1"/>
                </a:solidFill>
                <a:latin typeface="Calibri"/>
                <a:ea typeface="Calibri"/>
                <a:cs typeface="Calibri"/>
                <a:sym typeface="Calibri"/>
              </a:rPr>
              <a:t>, that is active participation, developing and using leadership skills.</a:t>
            </a:r>
            <a:endParaRPr/>
          </a:p>
        </p:txBody>
      </p:sp>
      <p:sp>
        <p:nvSpPr>
          <p:cNvPr id="57" name="Google Shape;57;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5</a:t>
            </a:fld>
            <a:endParaRPr/>
          </a:p>
        </p:txBody>
      </p:sp>
    </p:spTree>
    <p:extLst>
      <p:ext uri="{BB962C8B-B14F-4D97-AF65-F5344CB8AC3E}">
        <p14:creationId xmlns:p14="http://schemas.microsoft.com/office/powerpoint/2010/main" val="112177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6</a:t>
            </a:fld>
            <a:endParaRPr/>
          </a:p>
        </p:txBody>
      </p:sp>
    </p:spTree>
    <p:extLst>
      <p:ext uri="{BB962C8B-B14F-4D97-AF65-F5344CB8AC3E}">
        <p14:creationId xmlns:p14="http://schemas.microsoft.com/office/powerpoint/2010/main" val="4157673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355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a:t>UDL aims at removing the barriers in the curriculum </a:t>
            </a:r>
            <a:r>
              <a:rPr lang="es-ES" sz="1200" b="0" i="0" u="none" strike="noStrike" cap="none">
                <a:solidFill>
                  <a:schemeClr val="dk1"/>
                </a:solidFill>
                <a:latin typeface="Calibri"/>
                <a:ea typeface="Calibri"/>
                <a:cs typeface="Calibri"/>
                <a:sym typeface="Calibri"/>
              </a:rPr>
              <a:t>while building scaffolds, supports, and alternatives that meet the learning needs of a wide range of students. </a:t>
            </a:r>
            <a:endParaRPr/>
          </a:p>
        </p:txBody>
      </p:sp>
      <p:sp>
        <p:nvSpPr>
          <p:cNvPr id="104" name="Google Shape;104;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8</a:t>
            </a:fld>
            <a:endParaRPr/>
          </a:p>
        </p:txBody>
      </p:sp>
    </p:spTree>
    <p:extLst>
      <p:ext uri="{BB962C8B-B14F-4D97-AF65-F5344CB8AC3E}">
        <p14:creationId xmlns:p14="http://schemas.microsoft.com/office/powerpoint/2010/main" val="923367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r>
              <a:rPr lang="es-ES" sz="1200" b="0" i="0" u="none" strike="noStrike" cap="none">
                <a:solidFill>
                  <a:schemeClr val="dk1"/>
                </a:solidFill>
                <a:latin typeface="Calibri"/>
                <a:ea typeface="Calibri"/>
                <a:cs typeface="Calibri"/>
                <a:sym typeface="Calibri"/>
              </a:rPr>
              <a:t>The WHY of learning activates affective network for an enhanced outcome of the learning experience. Learners can be engaged and motivated to learn in a different way. 🡪Teachers need to provide multiple options for engagement (novelty or predictable routine and structure). </a:t>
            </a:r>
            <a:endParaRPr/>
          </a:p>
          <a:p>
            <a:pPr marL="228600" lvl="0" indent="-228600" algn="l" rtl="0">
              <a:lnSpc>
                <a:spcPct val="100000"/>
              </a:lnSpc>
              <a:spcBef>
                <a:spcPts val="0"/>
              </a:spcBef>
              <a:spcAft>
                <a:spcPts val="0"/>
              </a:spcAft>
              <a:buSzPts val="1400"/>
              <a:buAutoNum type="arabicPeriod"/>
            </a:pPr>
            <a:r>
              <a:rPr lang="es-ES" sz="1200" b="0" i="0" u="none" strike="noStrike" cap="none">
                <a:solidFill>
                  <a:schemeClr val="dk1"/>
                </a:solidFill>
                <a:latin typeface="Calibri"/>
                <a:ea typeface="Calibri"/>
                <a:cs typeface="Calibri"/>
                <a:sym typeface="Calibri"/>
              </a:rPr>
              <a:t>The ways students perceive information is diverse, due either to their sensory disabilities or preferences, or learning disabilities. 🡪 It is essential to offer information in more than one format.</a:t>
            </a:r>
            <a:endParaRPr/>
          </a:p>
          <a:p>
            <a:pPr marL="228600" lvl="0" indent="-228600" algn="l" rtl="0">
              <a:lnSpc>
                <a:spcPct val="100000"/>
              </a:lnSpc>
              <a:spcBef>
                <a:spcPts val="0"/>
              </a:spcBef>
              <a:spcAft>
                <a:spcPts val="0"/>
              </a:spcAft>
              <a:buSzPts val="1400"/>
              <a:buAutoNum type="arabicPeriod"/>
            </a:pPr>
            <a:r>
              <a:rPr lang="es-ES" sz="1200" b="0" i="0" u="none" strike="noStrike" cap="none">
                <a:solidFill>
                  <a:schemeClr val="dk1"/>
                </a:solidFill>
                <a:latin typeface="Calibri"/>
                <a:ea typeface="Calibri"/>
                <a:cs typeface="Calibri"/>
                <a:sym typeface="Calibri"/>
              </a:rPr>
              <a:t>Students express what they know differently in their learning environment, according to their problems (speaking, motor speech problems or language disorders. 🡪 Students should use more than one way to interact with the materials and show what they have learnt.</a:t>
            </a:r>
            <a:endParaRPr/>
          </a:p>
          <a:p>
            <a:pPr marL="0" lvl="0" indent="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sp>
        <p:nvSpPr>
          <p:cNvPr id="112" name="Google Shape;112;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9</a:t>
            </a:fld>
            <a:endParaRPr/>
          </a:p>
        </p:txBody>
      </p:sp>
    </p:spTree>
    <p:extLst>
      <p:ext uri="{BB962C8B-B14F-4D97-AF65-F5344CB8AC3E}">
        <p14:creationId xmlns:p14="http://schemas.microsoft.com/office/powerpoint/2010/main" val="64852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3"/>
        <p:cNvGrpSpPr/>
        <p:nvPr/>
      </p:nvGrpSpPr>
      <p:grpSpPr>
        <a:xfrm>
          <a:off x="0" y="0"/>
          <a:ext cx="0" cy="0"/>
          <a:chOff x="0" y="0"/>
          <a:chExt cx="0" cy="0"/>
        </a:xfrm>
      </p:grpSpPr>
      <p:sp>
        <p:nvSpPr>
          <p:cNvPr id="14" name="Google Shape;14;p28"/>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8"/>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28"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17" name="Google Shape;17;p28"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3"/>
        <p:cNvGrpSpPr/>
        <p:nvPr/>
      </p:nvGrpSpPr>
      <p:grpSpPr>
        <a:xfrm>
          <a:off x="0" y="0"/>
          <a:ext cx="0" cy="0"/>
          <a:chOff x="0" y="0"/>
          <a:chExt cx="0" cy="0"/>
        </a:xfrm>
      </p:grpSpPr>
      <p:sp>
        <p:nvSpPr>
          <p:cNvPr id="24" name="Google Shape;24;p27"/>
          <p:cNvSpPr txBox="1"/>
          <p:nvPr/>
        </p:nvSpPr>
        <p:spPr>
          <a:xfrm>
            <a:off x="1028700" y="435307"/>
            <a:ext cx="10248901" cy="1007391"/>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AEEF"/>
              </a:buClr>
              <a:buSzPts val="6600"/>
              <a:buFont typeface="Arial"/>
              <a:buNone/>
            </a:pPr>
            <a:endParaRPr sz="6600" b="1" i="0" u="none" strike="noStrike" cap="none">
              <a:solidFill>
                <a:srgbClr val="00AEEF"/>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Un grupo de personas en un salón de clases&#10;&#10;Descripción generada automáticamente con confianza media"/>
          <p:cNvPicPr preferRelativeResize="0"/>
          <p:nvPr/>
        </p:nvPicPr>
        <p:blipFill rotWithShape="1">
          <a:blip r:embed="rId4">
            <a:alphaModFix amt="25000"/>
          </a:blip>
          <a:srcRect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9139"/>
        </a:solidFill>
        <a:effectLst/>
      </p:bgPr>
    </p:bg>
    <p:spTree>
      <p:nvGrpSpPr>
        <p:cNvPr id="1" name="Shape 18"/>
        <p:cNvGrpSpPr/>
        <p:nvPr/>
      </p:nvGrpSpPr>
      <p:grpSpPr>
        <a:xfrm>
          <a:off x="0" y="0"/>
          <a:ext cx="0" cy="0"/>
          <a:chOff x="0" y="0"/>
          <a:chExt cx="0" cy="0"/>
        </a:xfrm>
      </p:grpSpPr>
      <p:pic>
        <p:nvPicPr>
          <p:cNvPr id="19" name="Google Shape;19;p26" descr="Un grupo de personas en un salón de clases&#10;&#10;Descripción generada automáticamente con confianza media"/>
          <p:cNvPicPr preferRelativeResize="0"/>
          <p:nvPr/>
        </p:nvPicPr>
        <p:blipFill rotWithShape="1">
          <a:blip r:embed="rId3">
            <a:alphaModFix amt="25000"/>
          </a:blip>
          <a:srcRect t="17177" r="2024"/>
          <a:stretch/>
        </p:blipFill>
        <p:spPr>
          <a:xfrm>
            <a:off x="1" y="0"/>
            <a:ext cx="12192000" cy="6858000"/>
          </a:xfrm>
          <a:prstGeom prst="rect">
            <a:avLst/>
          </a:prstGeom>
          <a:noFill/>
          <a:ln>
            <a:noFill/>
          </a:ln>
        </p:spPr>
      </p:pic>
      <p:pic>
        <p:nvPicPr>
          <p:cNvPr id="20" name="Google Shape;20;p26" descr="Imagen que contiene botella, firmar, azul, naranja&#10;&#10;Descripción generada automáticamente"/>
          <p:cNvPicPr preferRelativeResize="0"/>
          <p:nvPr/>
        </p:nvPicPr>
        <p:blipFill rotWithShape="1">
          <a:blip r:embed="rId4">
            <a:alphaModFix/>
          </a:blip>
          <a:srcRect/>
          <a:stretch/>
        </p:blipFill>
        <p:spPr>
          <a:xfrm>
            <a:off x="8116846" y="423168"/>
            <a:ext cx="3728085" cy="851926"/>
          </a:xfrm>
          <a:prstGeom prst="rect">
            <a:avLst/>
          </a:prstGeom>
          <a:noFill/>
          <a:ln>
            <a:noFill/>
          </a:ln>
        </p:spPr>
      </p:pic>
      <p:pic>
        <p:nvPicPr>
          <p:cNvPr id="21" name="Google Shape;21;p26" descr="Imagen que contiene Logotipo&#10;&#10;Descripción generada automáticamente"/>
          <p:cNvPicPr preferRelativeResize="0"/>
          <p:nvPr/>
        </p:nvPicPr>
        <p:blipFill rotWithShape="1">
          <a:blip r:embed="rId5">
            <a:alphaModFix/>
          </a:blip>
          <a:srcRect/>
          <a:stretch/>
        </p:blipFill>
        <p:spPr>
          <a:xfrm>
            <a:off x="571570" y="318144"/>
            <a:ext cx="2361914" cy="915414"/>
          </a:xfrm>
          <a:prstGeom prst="rect">
            <a:avLst/>
          </a:prstGeom>
          <a:noFill/>
          <a:ln>
            <a:noFill/>
          </a:ln>
        </p:spPr>
      </p:pic>
      <p:sp>
        <p:nvSpPr>
          <p:cNvPr id="22" name="Google Shape;22;p26"/>
          <p:cNvSpPr/>
          <p:nvPr/>
        </p:nvSpPr>
        <p:spPr>
          <a:xfrm>
            <a:off x="10885638" y="4305482"/>
            <a:ext cx="1759789" cy="508958"/>
          </a:xfrm>
          <a:prstGeom prst="ellipse">
            <a:avLst/>
          </a:prstGeom>
          <a:solidFill>
            <a:srgbClr val="E7A5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1"/>
          <p:cNvSpPr/>
          <p:nvPr/>
        </p:nvSpPr>
        <p:spPr>
          <a:xfrm>
            <a:off x="1441580" y="3388331"/>
            <a:ext cx="9138528" cy="523220"/>
          </a:xfrm>
          <a:prstGeom prst="rect">
            <a:avLst/>
          </a:prstGeom>
          <a:noFill/>
          <a:ln>
            <a:noFill/>
          </a:ln>
        </p:spPr>
        <p:txBody>
          <a:bodyPr spcFirstLastPara="1" wrap="square" lIns="91425" tIns="45700" rIns="91425" bIns="45700" anchor="t" anchorCtr="0">
            <a:spAutoFit/>
          </a:bodyPr>
          <a:lstStyle/>
          <a:p>
            <a:pPr lvl="0" algn="ctr">
              <a:buSzPts val="2800"/>
            </a:pPr>
            <a:r>
              <a:rPr lang="lt-LT" sz="2800" b="1" dirty="0">
                <a:solidFill>
                  <a:srgbClr val="EA9139"/>
                </a:solidFill>
                <a:latin typeface="Helvetica Neue"/>
                <a:ea typeface="Helvetica Neue"/>
                <a:cs typeface="Helvetica Neue"/>
                <a:sym typeface="Helvetica Neue"/>
              </a:rPr>
              <a:t>Įtraukusis kūrybingumas ugdant meninius gebėjimus</a:t>
            </a:r>
            <a:endParaRPr lang="lt-LT" sz="2800" b="1" dirty="0">
              <a:solidFill>
                <a:srgbClr val="EA9139"/>
              </a:solidFill>
              <a:latin typeface="Helvetica Neue"/>
              <a:ea typeface="Helvetica Neue"/>
              <a:cs typeface="Helvetica Neue"/>
              <a:sym typeface="Helvetica Neue"/>
            </a:endParaRPr>
          </a:p>
        </p:txBody>
      </p:sp>
      <p:sp>
        <p:nvSpPr>
          <p:cNvPr id="30" name="Google Shape;30;p1"/>
          <p:cNvSpPr/>
          <p:nvPr/>
        </p:nvSpPr>
        <p:spPr>
          <a:xfrm>
            <a:off x="1635851" y="4002323"/>
            <a:ext cx="8682600" cy="1400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endParaRPr lang="lt-LT" sz="3500" b="1" dirty="0" smtClean="0">
              <a:solidFill>
                <a:schemeClr val="dk1"/>
              </a:solidFill>
              <a:latin typeface="Helvetica Neue"/>
              <a:ea typeface="Helvetica Neue"/>
              <a:cs typeface="Helvetica Neue"/>
              <a:sym typeface="Helvetica Neue"/>
            </a:endParaRPr>
          </a:p>
          <a:p>
            <a:pPr marL="0" marR="0" lvl="0" indent="0" algn="ctr" rtl="0">
              <a:lnSpc>
                <a:spcPct val="90000"/>
              </a:lnSpc>
              <a:spcBef>
                <a:spcPts val="0"/>
              </a:spcBef>
              <a:spcAft>
                <a:spcPts val="0"/>
              </a:spcAft>
              <a:buClr>
                <a:srgbClr val="000000"/>
              </a:buClr>
              <a:buSzPts val="2000"/>
              <a:buFont typeface="Arial"/>
              <a:buNone/>
            </a:pPr>
            <a:r>
              <a:rPr lang="lt-LT" sz="3500" b="1" dirty="0" smtClean="0">
                <a:solidFill>
                  <a:schemeClr val="dk1"/>
                </a:solidFill>
                <a:latin typeface="Helvetica Neue"/>
                <a:ea typeface="Helvetica Neue"/>
                <a:cs typeface="Helvetica Neue"/>
                <a:sym typeface="Helvetica Neue"/>
              </a:rPr>
              <a:t>Pamatai </a:t>
            </a:r>
            <a:r>
              <a:rPr lang="lt-LT" sz="3500" b="1" dirty="0" err="1" smtClean="0">
                <a:solidFill>
                  <a:schemeClr val="dk1"/>
                </a:solidFill>
                <a:latin typeface="Helvetica Neue"/>
                <a:ea typeface="Helvetica Neue"/>
                <a:cs typeface="Helvetica Neue"/>
                <a:sym typeface="Helvetica Neue"/>
              </a:rPr>
              <a:t>įtraukiajam</a:t>
            </a:r>
            <a:r>
              <a:rPr lang="lt-LT" sz="3500" b="1" dirty="0" smtClean="0">
                <a:solidFill>
                  <a:schemeClr val="dk1"/>
                </a:solidFill>
                <a:latin typeface="Helvetica Neue"/>
                <a:ea typeface="Helvetica Neue"/>
                <a:cs typeface="Helvetica Neue"/>
                <a:sym typeface="Helvetica Neue"/>
              </a:rPr>
              <a:t> ugdomajam menui </a:t>
            </a:r>
            <a:endParaRPr sz="2900" b="0" i="0" u="none" strike="noStrike" cap="none" dirty="0">
              <a:solidFill>
                <a:srgbClr val="000000"/>
              </a:solidFill>
              <a:latin typeface="Arial"/>
              <a:ea typeface="Arial"/>
              <a:cs typeface="Arial"/>
              <a:sym typeface="Arial"/>
            </a:endParaRPr>
          </a:p>
        </p:txBody>
      </p:sp>
      <p:sp>
        <p:nvSpPr>
          <p:cNvPr id="31" name="Google Shape;31;p1"/>
          <p:cNvSpPr txBox="1"/>
          <p:nvPr/>
        </p:nvSpPr>
        <p:spPr>
          <a:xfrm>
            <a:off x="6279959" y="5937933"/>
            <a:ext cx="5616575" cy="650875"/>
          </a:xfrm>
          <a:prstGeom prst="rect">
            <a:avLst/>
          </a:prstGeom>
          <a:noFill/>
          <a:ln>
            <a:noFill/>
          </a:ln>
        </p:spPr>
        <p:txBody>
          <a:bodyPr spcFirstLastPara="1" wrap="square" lIns="91425" tIns="45700" rIns="91425" bIns="45700" anchor="t" anchorCtr="0">
            <a:noAutofit/>
          </a:bodyPr>
          <a:lstStyle/>
          <a:p>
            <a:pPr lvl="0">
              <a:buClr>
                <a:schemeClr val="dk1"/>
              </a:buClr>
              <a:buSzPts val="1100"/>
            </a:pPr>
            <a:r>
              <a:rPr lang="lt-LT" sz="1100" dirty="0">
                <a:solidFill>
                  <a:schemeClr val="dk1"/>
                </a:solidFill>
              </a:rPr>
              <a:t>Šis projektas finansuotas Europos Sąjungos Komisijos.</a:t>
            </a:r>
            <a:endParaRPr lang="lt-LT" dirty="0"/>
          </a:p>
          <a:p>
            <a:pPr lvl="0">
              <a:buClr>
                <a:schemeClr val="dk1"/>
              </a:buClr>
              <a:buSzPts val="1100"/>
            </a:pPr>
            <a:r>
              <a:rPr lang="lt-LT" sz="1100" dirty="0">
                <a:solidFill>
                  <a:schemeClr val="dk1"/>
                </a:solidFill>
              </a:rPr>
              <a:t>Ši medžiaga atspindi tik autoriaus požiūrį, todėl Komisija negali būti laikomas atsakinga už bet kokį joje pateiktos informacijos naudojimą.</a:t>
            </a:r>
            <a:endParaRPr lang="lt-LT" sz="1100" dirty="0">
              <a:solidFill>
                <a:schemeClr val="dk1"/>
              </a:solidFill>
              <a:latin typeface="Times New Roman"/>
              <a:ea typeface="Times New Roman"/>
              <a:cs typeface="Times New Roman"/>
              <a:sym typeface="Times New Roman"/>
            </a:endParaRPr>
          </a:p>
        </p:txBody>
      </p:sp>
      <p:pic>
        <p:nvPicPr>
          <p:cNvPr id="32" name="Google Shape;32;p1" descr="Imagen que contiene firmar, botella, azul, parada&#10;&#10;Descripción generada automáticamente"/>
          <p:cNvPicPr preferRelativeResize="0"/>
          <p:nvPr/>
        </p:nvPicPr>
        <p:blipFill rotWithShape="1">
          <a:blip r:embed="rId3">
            <a:alphaModFix/>
          </a:blip>
          <a:srcRect/>
          <a:stretch/>
        </p:blipFill>
        <p:spPr>
          <a:xfrm>
            <a:off x="396135" y="5548717"/>
            <a:ext cx="4754706" cy="1040091"/>
          </a:xfrm>
          <a:prstGeom prst="rect">
            <a:avLst/>
          </a:prstGeom>
          <a:noFill/>
          <a:ln>
            <a:noFill/>
          </a:ln>
        </p:spPr>
      </p:pic>
      <p:pic>
        <p:nvPicPr>
          <p:cNvPr id="33" name="Google Shape;33;p1" descr="Imagen que contiene Logotipo&#10;&#10;Descripción generada automáticamente"/>
          <p:cNvPicPr preferRelativeResize="0"/>
          <p:nvPr/>
        </p:nvPicPr>
        <p:blipFill rotWithShape="1">
          <a:blip r:embed="rId4">
            <a:alphaModFix/>
          </a:blip>
          <a:srcRect/>
          <a:stretch/>
        </p:blipFill>
        <p:spPr>
          <a:xfrm>
            <a:off x="4068792" y="1920753"/>
            <a:ext cx="3884103" cy="1505373"/>
          </a:xfrm>
          <a:prstGeom prst="rect">
            <a:avLst/>
          </a:prstGeom>
          <a:noFill/>
          <a:ln>
            <a:noFill/>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p:nvPr/>
        </p:nvSpPr>
        <p:spPr>
          <a:xfrm>
            <a:off x="312822" y="2385763"/>
            <a:ext cx="11450700" cy="3416279"/>
          </a:xfrm>
          <a:prstGeom prst="rect">
            <a:avLst/>
          </a:prstGeom>
          <a:noFill/>
          <a:ln>
            <a:noFill/>
          </a:ln>
        </p:spPr>
        <p:txBody>
          <a:bodyPr spcFirstLastPara="1" wrap="square" lIns="91425" tIns="45700" rIns="91425" bIns="45700" anchor="t" anchorCtr="0">
            <a:spAutoFit/>
          </a:bodyPr>
          <a:lstStyle/>
          <a:p>
            <a:pPr marL="635000" lvl="0" indent="-272799" algn="just">
              <a:buClr>
                <a:srgbClr val="EC7320"/>
              </a:buClr>
              <a:buSzPts val="2800"/>
              <a:buFont typeface="Noto Sans Symbols"/>
              <a:buChar char="❖"/>
            </a:pPr>
            <a:r>
              <a:rPr lang="lt-LT" sz="2400" b="1" i="1" dirty="0">
                <a:solidFill>
                  <a:srgbClr val="C55A11"/>
                </a:solidFill>
                <a:latin typeface="Helvetica Neue"/>
                <a:ea typeface="Helvetica Neue"/>
                <a:cs typeface="Helvetica Neue"/>
                <a:sym typeface="Helvetica Neue"/>
              </a:rPr>
              <a:t> Įsitraukimas: </a:t>
            </a:r>
            <a:r>
              <a:rPr lang="lt-LT" sz="2400" dirty="0">
                <a:solidFill>
                  <a:schemeClr val="tx1"/>
                </a:solidFill>
                <a:latin typeface="Helvetica Neue"/>
                <a:ea typeface="Helvetica Neue"/>
                <a:cs typeface="Helvetica Neue"/>
                <a:sym typeface="Helvetica Neue"/>
              </a:rPr>
              <a:t>besimokantieji labai skiriasi būdais, kuriais jie gali būti įtraukti arba motyvuoti mokytis</a:t>
            </a:r>
            <a:r>
              <a:rPr lang="lt-LT" sz="2400" dirty="0" smtClean="0">
                <a:solidFill>
                  <a:schemeClr val="tx1"/>
                </a:solidFill>
                <a:latin typeface="Helvetica Neue"/>
                <a:ea typeface="Helvetica Neue"/>
                <a:cs typeface="Helvetica Neue"/>
                <a:sym typeface="Helvetica Neue"/>
              </a:rPr>
              <a:t>.</a:t>
            </a:r>
            <a:r>
              <a:rPr lang="es-ES" sz="2400" b="0" i="0" u="none" strike="noStrike" cap="none" dirty="0">
                <a:solidFill>
                  <a:srgbClr val="000000"/>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a:p>
            <a:pPr marL="635000" marR="0" lvl="0" indent="-94999" algn="just" rtl="0">
              <a:lnSpc>
                <a:spcPct val="100000"/>
              </a:lnSpc>
              <a:spcBef>
                <a:spcPts val="0"/>
              </a:spcBef>
              <a:spcAft>
                <a:spcPts val="0"/>
              </a:spcAft>
              <a:buClr>
                <a:srgbClr val="EC7320"/>
              </a:buClr>
              <a:buSzPts val="2800"/>
              <a:buFont typeface="Noto Sans Symbols"/>
              <a:buNone/>
            </a:pPr>
            <a:endParaRPr sz="2400" b="0" i="0" u="none" strike="noStrike" cap="none" dirty="0">
              <a:solidFill>
                <a:srgbClr val="000000"/>
              </a:solidFill>
              <a:latin typeface="Helvetica Neue"/>
              <a:ea typeface="Helvetica Neue"/>
              <a:cs typeface="Helvetica Neue"/>
              <a:sym typeface="Helvetica Neue"/>
            </a:endParaRPr>
          </a:p>
          <a:p>
            <a:pPr marL="635000" lvl="0" indent="-272799" algn="just">
              <a:buClr>
                <a:srgbClr val="EC7320"/>
              </a:buClr>
              <a:buSzPts val="2800"/>
              <a:buFont typeface="Noto Sans Symbols"/>
              <a:buChar char="❖"/>
            </a:pPr>
            <a:r>
              <a:rPr lang="lt-LT" sz="2400" b="1" i="1" dirty="0">
                <a:solidFill>
                  <a:srgbClr val="C55A11"/>
                </a:solidFill>
                <a:latin typeface="Helvetica Neue"/>
                <a:ea typeface="Helvetica Neue"/>
                <a:cs typeface="Helvetica Neue"/>
                <a:sym typeface="Helvetica Neue"/>
              </a:rPr>
              <a:t> </a:t>
            </a:r>
            <a:r>
              <a:rPr lang="lt-LT" sz="2400" b="1" i="1" dirty="0" smtClean="0">
                <a:solidFill>
                  <a:srgbClr val="C55A11"/>
                </a:solidFill>
                <a:latin typeface="Helvetica Neue"/>
                <a:ea typeface="Helvetica Neue"/>
                <a:cs typeface="Helvetica Neue"/>
                <a:sym typeface="Helvetica Neue"/>
              </a:rPr>
              <a:t>Pateikimas: </a:t>
            </a:r>
            <a:r>
              <a:rPr lang="lt-LT" sz="2400" dirty="0">
                <a:solidFill>
                  <a:schemeClr val="tx1"/>
                </a:solidFill>
                <a:latin typeface="Helvetica Neue"/>
                <a:ea typeface="Helvetica Neue"/>
                <a:cs typeface="Helvetica Neue"/>
                <a:sym typeface="Helvetica Neue"/>
              </a:rPr>
              <a:t>besimokantieji skiriasi tuo, kaip jie suvokia ir supranta jiems pateikiamą </a:t>
            </a:r>
            <a:r>
              <a:rPr lang="lt-LT" sz="2400" dirty="0" smtClean="0">
                <a:solidFill>
                  <a:schemeClr val="tx1"/>
                </a:solidFill>
                <a:latin typeface="Helvetica Neue"/>
                <a:ea typeface="Helvetica Neue"/>
                <a:cs typeface="Helvetica Neue"/>
                <a:sym typeface="Helvetica Neue"/>
              </a:rPr>
              <a:t>informaciją</a:t>
            </a:r>
            <a:r>
              <a:rPr lang="es-ES" sz="2400" b="0" i="0" u="none" strike="noStrike" cap="none" dirty="0" smtClean="0">
                <a:solidFill>
                  <a:srgbClr val="000000"/>
                </a:solidFill>
                <a:latin typeface="Helvetica Neue"/>
                <a:ea typeface="Helvetica Neue"/>
                <a:cs typeface="Helvetica Neue"/>
                <a:sym typeface="Helvetica Neue"/>
              </a:rPr>
              <a:t>.</a:t>
            </a:r>
            <a:endParaRPr sz="1400" b="0" i="0" u="none" strike="noStrike" cap="none" dirty="0">
              <a:solidFill>
                <a:srgbClr val="000000"/>
              </a:solidFill>
              <a:latin typeface="Arial"/>
              <a:ea typeface="Arial"/>
              <a:cs typeface="Arial"/>
              <a:sym typeface="Arial"/>
            </a:endParaRPr>
          </a:p>
          <a:p>
            <a:pPr marL="635000" marR="0" lvl="0" indent="-94999" algn="just" rtl="0">
              <a:lnSpc>
                <a:spcPct val="100000"/>
              </a:lnSpc>
              <a:spcBef>
                <a:spcPts val="0"/>
              </a:spcBef>
              <a:spcAft>
                <a:spcPts val="0"/>
              </a:spcAft>
              <a:buClr>
                <a:srgbClr val="EC7320"/>
              </a:buClr>
              <a:buSzPts val="2800"/>
              <a:buFont typeface="Noto Sans Symbols"/>
              <a:buNone/>
            </a:pPr>
            <a:endParaRPr sz="2400" b="0" i="0" u="none" strike="noStrike" cap="none" dirty="0">
              <a:solidFill>
                <a:srgbClr val="000000"/>
              </a:solidFill>
              <a:latin typeface="Helvetica Neue"/>
              <a:ea typeface="Helvetica Neue"/>
              <a:cs typeface="Helvetica Neue"/>
              <a:sym typeface="Helvetica Neue"/>
            </a:endParaRPr>
          </a:p>
          <a:p>
            <a:pPr marL="635000" lvl="0" indent="-272799" algn="just">
              <a:buClr>
                <a:srgbClr val="EC7320"/>
              </a:buClr>
              <a:buSzPts val="2800"/>
              <a:buFont typeface="Noto Sans Symbols"/>
              <a:buChar char="❖"/>
            </a:pPr>
            <a:r>
              <a:rPr lang="lt-LT" sz="2400" b="1" i="1" dirty="0">
                <a:solidFill>
                  <a:srgbClr val="C55A11"/>
                </a:solidFill>
                <a:latin typeface="Helvetica Neue"/>
                <a:ea typeface="Helvetica Neue"/>
                <a:cs typeface="Helvetica Neue"/>
                <a:sym typeface="Helvetica Neue"/>
              </a:rPr>
              <a:t> Veiksmas ir išraiška: </a:t>
            </a:r>
            <a:r>
              <a:rPr lang="lt-LT" sz="2400" dirty="0">
                <a:solidFill>
                  <a:schemeClr val="tx1"/>
                </a:solidFill>
                <a:latin typeface="Helvetica Neue"/>
                <a:ea typeface="Helvetica Neue"/>
                <a:cs typeface="Helvetica Neue"/>
                <a:sym typeface="Helvetica Neue"/>
              </a:rPr>
              <a:t>besimokantieji skiriasi tuo, kaip jie gali naršyti mokymosi aplinkoje ir išreikšti tai, ką </a:t>
            </a:r>
            <a:r>
              <a:rPr lang="lt-LT" sz="2400" dirty="0" smtClean="0">
                <a:solidFill>
                  <a:schemeClr val="tx1"/>
                </a:solidFill>
                <a:latin typeface="Helvetica Neue"/>
                <a:ea typeface="Helvetica Neue"/>
                <a:cs typeface="Helvetica Neue"/>
                <a:sym typeface="Helvetica Neue"/>
              </a:rPr>
              <a:t>žino. </a:t>
            </a:r>
            <a:r>
              <a:rPr lang="es-ES" sz="2400" b="0" i="0" u="none" strike="noStrike" cap="none" dirty="0">
                <a:solidFill>
                  <a:srgbClr val="000000"/>
                </a:solidFill>
                <a:latin typeface="Arial"/>
                <a:ea typeface="Arial"/>
                <a:cs typeface="Arial"/>
                <a:sym typeface="Arial"/>
              </a:rPr>
              <a:t> </a:t>
            </a:r>
            <a:endParaRPr sz="2400" b="0" i="0" u="none" strike="noStrike" cap="none" dirty="0">
              <a:solidFill>
                <a:srgbClr val="000000"/>
              </a:solidFill>
              <a:latin typeface="Arial"/>
              <a:ea typeface="Arial"/>
              <a:cs typeface="Arial"/>
              <a:sym typeface="Arial"/>
            </a:endParaRPr>
          </a:p>
          <a:p>
            <a:pPr marL="635000" marR="0" lvl="0" indent="-279400" algn="l" rtl="0">
              <a:lnSpc>
                <a:spcPct val="100000"/>
              </a:lnSpc>
              <a:spcBef>
                <a:spcPts val="0"/>
              </a:spcBef>
              <a:spcAft>
                <a:spcPts val="0"/>
              </a:spcAft>
              <a:buClr>
                <a:srgbClr val="EC7320"/>
              </a:buClr>
              <a:buSzPts val="2800"/>
              <a:buFont typeface="Noto Sans Symbols"/>
              <a:buNone/>
            </a:pPr>
            <a:endParaRPr sz="2400" b="0" i="0" u="none" strike="noStrike" cap="none" dirty="0">
              <a:solidFill>
                <a:srgbClr val="000000"/>
              </a:solidFill>
              <a:latin typeface="Arial"/>
              <a:ea typeface="Arial"/>
              <a:cs typeface="Arial"/>
              <a:sym typeface="Arial"/>
            </a:endParaRPr>
          </a:p>
        </p:txBody>
      </p:sp>
      <p:sp>
        <p:nvSpPr>
          <p:cNvPr id="124" name="Google Shape;124;p16"/>
          <p:cNvSpPr txBox="1"/>
          <p:nvPr/>
        </p:nvSpPr>
        <p:spPr>
          <a:xfrm>
            <a:off x="727274" y="1986418"/>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s-ES" sz="3600" b="1" i="0" u="none" strike="noStrike" cap="none">
                <a:solidFill>
                  <a:schemeClr val="dk1"/>
                </a:solidFill>
                <a:latin typeface="Helvetica Neue"/>
                <a:ea typeface="Helvetica Neue"/>
                <a:cs typeface="Helvetica Neue"/>
                <a:sym typeface="Helvetica Neue"/>
              </a:rPr>
              <a:t> </a:t>
            </a:r>
            <a:endParaRPr sz="3600" b="1" i="0" u="none" strike="noStrike" cap="none">
              <a:solidFill>
                <a:schemeClr val="dk1"/>
              </a:solidFill>
              <a:latin typeface="Helvetica Neue"/>
              <a:ea typeface="Helvetica Neue"/>
              <a:cs typeface="Helvetica Neue"/>
              <a:sym typeface="Helvetica Neue"/>
            </a:endParaRPr>
          </a:p>
        </p:txBody>
      </p:sp>
      <p:sp>
        <p:nvSpPr>
          <p:cNvPr id="125" name="Google Shape;125;p16"/>
          <p:cNvSpPr txBox="1"/>
          <p:nvPr/>
        </p:nvSpPr>
        <p:spPr>
          <a:xfrm>
            <a:off x="74034" y="1577941"/>
            <a:ext cx="5525980" cy="839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s-ES" sz="2400" b="0" i="0" u="none" strike="noStrike" cap="none" dirty="0" smtClean="0">
                <a:solidFill>
                  <a:srgbClr val="C55A11"/>
                </a:solidFill>
                <a:latin typeface="Helvetica Neue"/>
                <a:ea typeface="Helvetica Neue"/>
                <a:cs typeface="Helvetica Neue"/>
                <a:sym typeface="Helvetica Neue"/>
              </a:rPr>
              <a:t>PRINCIP</a:t>
            </a:r>
            <a:r>
              <a:rPr lang="lt-LT" sz="2400" b="0" i="0" u="none" strike="noStrike" cap="none" dirty="0" smtClean="0">
                <a:solidFill>
                  <a:srgbClr val="C55A11"/>
                </a:solidFill>
                <a:latin typeface="Helvetica Neue"/>
                <a:ea typeface="Helvetica Neue"/>
                <a:cs typeface="Helvetica Neue"/>
                <a:sym typeface="Helvetica Neue"/>
              </a:rPr>
              <a:t>AI </a:t>
            </a:r>
            <a:r>
              <a:rPr lang="es-ES" sz="2400" b="0" i="0" u="none" strike="noStrike" cap="none" dirty="0" smtClean="0">
                <a:solidFill>
                  <a:srgbClr val="C55A11"/>
                </a:solidFill>
                <a:latin typeface="Helvetica Neue"/>
                <a:ea typeface="Helvetica Neue"/>
                <a:cs typeface="Helvetica Neue"/>
                <a:sym typeface="Helvetica Neue"/>
              </a:rPr>
              <a:t>PRA</a:t>
            </a:r>
            <a:r>
              <a:rPr lang="lt-LT" sz="2400" b="0" i="0" u="none" strike="noStrike" cap="none" dirty="0" smtClean="0">
                <a:solidFill>
                  <a:srgbClr val="C55A11"/>
                </a:solidFill>
                <a:latin typeface="Helvetica Neue"/>
                <a:ea typeface="Helvetica Neue"/>
                <a:cs typeface="Helvetica Neue"/>
                <a:sym typeface="Helvetica Neue"/>
              </a:rPr>
              <a:t>K</a:t>
            </a:r>
            <a:r>
              <a:rPr lang="es-ES" sz="2400" b="0" i="0" u="none" strike="noStrike" cap="none" dirty="0" smtClean="0">
                <a:solidFill>
                  <a:srgbClr val="C55A11"/>
                </a:solidFill>
                <a:latin typeface="Helvetica Neue"/>
                <a:ea typeface="Helvetica Neue"/>
                <a:cs typeface="Helvetica Neue"/>
                <a:sym typeface="Helvetica Neue"/>
              </a:rPr>
              <a:t>TI</a:t>
            </a:r>
            <a:r>
              <a:rPr lang="lt-LT" sz="2400" dirty="0" smtClean="0">
                <a:solidFill>
                  <a:srgbClr val="C55A11"/>
                </a:solidFill>
                <a:latin typeface="Helvetica Neue"/>
                <a:ea typeface="Helvetica Neue"/>
                <a:cs typeface="Helvetica Neue"/>
                <a:sym typeface="Helvetica Neue"/>
              </a:rPr>
              <a:t>KOJE</a:t>
            </a:r>
            <a:endParaRPr sz="2400" b="0" i="0" u="none" strike="noStrike" cap="none" dirty="0">
              <a:solidFill>
                <a:srgbClr val="C55A11"/>
              </a:solidFill>
              <a:latin typeface="Helvetica Neue"/>
              <a:ea typeface="Helvetica Neue"/>
              <a:cs typeface="Helvetica Neue"/>
              <a:sym typeface="Helvetica Neue"/>
            </a:endParaRPr>
          </a:p>
        </p:txBody>
      </p:sp>
      <p:sp>
        <p:nvSpPr>
          <p:cNvPr id="126" name="Google Shape;126;p16"/>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SzPts val="2000"/>
            </a:pPr>
            <a:r>
              <a:rPr lang="es-ES" sz="2000" b="1" dirty="0">
                <a:solidFill>
                  <a:srgbClr val="00B0F0"/>
                </a:solidFill>
              </a:rPr>
              <a:t>UNIVERSALUS DIZAIN</a:t>
            </a:r>
            <a:r>
              <a:rPr lang="lt-LT" sz="2000" b="1" dirty="0">
                <a:solidFill>
                  <a:srgbClr val="00B0F0"/>
                </a:solidFill>
              </a:rPr>
              <a:t>AS</a:t>
            </a:r>
            <a:r>
              <a:rPr lang="es-ES" sz="2000" b="1" dirty="0">
                <a:solidFill>
                  <a:srgbClr val="00B0F0"/>
                </a:solidFill>
              </a:rPr>
              <a:t> MOKYM</a:t>
            </a:r>
            <a:r>
              <a:rPr lang="lt-LT" sz="2000" b="1" dirty="0">
                <a:solidFill>
                  <a:srgbClr val="00B0F0"/>
                </a:solidFill>
              </a:rPr>
              <a:t>UI</a:t>
            </a:r>
            <a:r>
              <a:rPr lang="es-ES" sz="2000" b="1" dirty="0">
                <a:solidFill>
                  <a:srgbClr val="00B0F0"/>
                </a:solidFill>
              </a:rPr>
              <a:t>SI (UDM)</a:t>
            </a:r>
            <a:endParaRPr lang="es-ES" sz="2000" b="1" dirty="0">
              <a:solidFill>
                <a:srgbClr val="00B0F0"/>
              </a:solidFill>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4"/>
          <p:cNvSpPr txBox="1"/>
          <p:nvPr/>
        </p:nvSpPr>
        <p:spPr>
          <a:xfrm>
            <a:off x="705974" y="1905375"/>
            <a:ext cx="9648000" cy="4708941"/>
          </a:xfrm>
          <a:prstGeom prst="rect">
            <a:avLst/>
          </a:prstGeom>
          <a:noFill/>
          <a:ln>
            <a:noFill/>
          </a:ln>
        </p:spPr>
        <p:txBody>
          <a:bodyPr spcFirstLastPara="1" wrap="square" lIns="91425" tIns="45700" rIns="91425" bIns="45700" anchor="t" anchorCtr="0">
            <a:spAutoFit/>
          </a:bodyPr>
          <a:lstStyle/>
          <a:p>
            <a:pPr lvl="0">
              <a:buSzPts val="2400"/>
            </a:pPr>
            <a:r>
              <a:rPr lang="lt-LT" sz="2400" b="1" dirty="0" smtClean="0">
                <a:solidFill>
                  <a:srgbClr val="C55A11"/>
                </a:solidFill>
                <a:latin typeface="Helvetica Neue"/>
                <a:ea typeface="Helvetica Neue"/>
                <a:cs typeface="Helvetica Neue"/>
                <a:sym typeface="Helvetica Neue"/>
              </a:rPr>
              <a:t>P</a:t>
            </a:r>
            <a:r>
              <a:rPr lang="en-US" sz="2400" b="1" dirty="0" err="1" smtClean="0">
                <a:solidFill>
                  <a:srgbClr val="C55A11"/>
                </a:solidFill>
                <a:latin typeface="Helvetica Neue"/>
                <a:ea typeface="Helvetica Neue"/>
                <a:cs typeface="Helvetica Neue"/>
                <a:sym typeface="Helvetica Neue"/>
              </a:rPr>
              <a:t>lanavim</a:t>
            </a:r>
            <a:r>
              <a:rPr lang="lt-LT" sz="2400" b="1" dirty="0" err="1" smtClean="0">
                <a:solidFill>
                  <a:srgbClr val="C55A11"/>
                </a:solidFill>
                <a:latin typeface="Helvetica Neue"/>
                <a:ea typeface="Helvetica Neue"/>
                <a:cs typeface="Helvetica Neue"/>
                <a:sym typeface="Helvetica Neue"/>
              </a:rPr>
              <a:t>as</a:t>
            </a:r>
            <a:r>
              <a:rPr lang="en-US" sz="2400" b="1" dirty="0" smtClean="0">
                <a:solidFill>
                  <a:srgbClr val="C55A11"/>
                </a:solidFill>
                <a:latin typeface="Helvetica Neue"/>
                <a:ea typeface="Helvetica Neue"/>
                <a:cs typeface="Helvetica Neue"/>
                <a:sym typeface="Helvetica Neue"/>
              </a:rPr>
              <a:t> </a:t>
            </a:r>
            <a:r>
              <a:rPr lang="en-US" sz="2400" b="1" dirty="0" err="1">
                <a:solidFill>
                  <a:srgbClr val="C55A11"/>
                </a:solidFill>
                <a:latin typeface="Helvetica Neue"/>
                <a:ea typeface="Helvetica Neue"/>
                <a:cs typeface="Helvetica Neue"/>
                <a:sym typeface="Helvetica Neue"/>
              </a:rPr>
              <a:t>visiems</a:t>
            </a:r>
            <a:r>
              <a:rPr lang="en-US" sz="2400" b="1" dirty="0">
                <a:solidFill>
                  <a:srgbClr val="C55A11"/>
                </a:solidFill>
                <a:latin typeface="Helvetica Neue"/>
                <a:ea typeface="Helvetica Neue"/>
                <a:cs typeface="Helvetica Neue"/>
                <a:sym typeface="Helvetica Neue"/>
              </a:rPr>
              <a:t> </a:t>
            </a:r>
            <a:r>
              <a:rPr lang="en-US" sz="2400" b="1" dirty="0" err="1">
                <a:solidFill>
                  <a:srgbClr val="C55A11"/>
                </a:solidFill>
                <a:latin typeface="Helvetica Neue"/>
                <a:ea typeface="Helvetica Neue"/>
                <a:cs typeface="Helvetica Neue"/>
                <a:sym typeface="Helvetica Neue"/>
              </a:rPr>
              <a:t>besimokantiesiems</a:t>
            </a:r>
            <a:r>
              <a:rPr lang="en-US" sz="2400" b="1" dirty="0">
                <a:solidFill>
                  <a:srgbClr val="C55A11"/>
                </a:solidFill>
                <a:latin typeface="Helvetica Neue"/>
                <a:ea typeface="Helvetica Neue"/>
                <a:cs typeface="Helvetica Neue"/>
                <a:sym typeface="Helvetica Neue"/>
              </a:rPr>
              <a:t> </a:t>
            </a:r>
            <a:r>
              <a:rPr lang="en-US" sz="2400" b="1" dirty="0" smtClean="0">
                <a:solidFill>
                  <a:srgbClr val="C55A11"/>
                </a:solidFill>
                <a:latin typeface="Helvetica Neue"/>
                <a:ea typeface="Helvetica Neue"/>
                <a:cs typeface="Helvetica Neue"/>
                <a:sym typeface="Helvetica Neue"/>
              </a:rPr>
              <a:t>(</a:t>
            </a:r>
            <a:r>
              <a:rPr lang="en-US" sz="2400" b="1" dirty="0">
                <a:solidFill>
                  <a:srgbClr val="C55A11"/>
                </a:solidFill>
                <a:latin typeface="Helvetica Neue"/>
                <a:ea typeface="Helvetica Neue"/>
                <a:cs typeface="Helvetica Neue"/>
                <a:sym typeface="Helvetica Neue"/>
              </a:rPr>
              <a:t>PAL)</a:t>
            </a:r>
            <a:r>
              <a:rPr lang="es-ES" sz="2400" b="1" i="0" u="none" strike="noStrike" cap="none" dirty="0" smtClean="0">
                <a:solidFill>
                  <a:srgbClr val="C55A11"/>
                </a:solidFill>
                <a:latin typeface="Helvetica Neue"/>
                <a:ea typeface="Helvetica Neue"/>
                <a:cs typeface="Helvetica Neue"/>
                <a:sym typeface="Helvetica Neue"/>
              </a:rPr>
              <a:t>: </a:t>
            </a:r>
            <a:r>
              <a:rPr lang="lt-LT" sz="2400" b="1" i="0" u="none" strike="noStrike" cap="none" dirty="0" smtClean="0">
                <a:solidFill>
                  <a:srgbClr val="C55A11"/>
                </a:solidFill>
                <a:latin typeface="Helvetica Neue"/>
                <a:ea typeface="Helvetica Neue"/>
                <a:cs typeface="Helvetica Neue"/>
                <a:sym typeface="Helvetica Neue"/>
              </a:rPr>
              <a:t>keturių žingsnių</a:t>
            </a:r>
            <a:r>
              <a:rPr lang="es-ES" sz="2400" b="1" i="0" u="none" strike="noStrike" cap="none" dirty="0" smtClean="0">
                <a:solidFill>
                  <a:srgbClr val="C55A11"/>
                </a:solidFill>
                <a:latin typeface="Helvetica Neue"/>
                <a:ea typeface="Helvetica Neue"/>
                <a:cs typeface="Helvetica Neue"/>
                <a:sym typeface="Helvetica Neue"/>
              </a:rPr>
              <a:t> proces</a:t>
            </a:r>
            <a:r>
              <a:rPr lang="lt-LT" sz="2400" b="1" i="0" u="none" strike="noStrike" cap="none" dirty="0" smtClean="0">
                <a:solidFill>
                  <a:srgbClr val="C55A11"/>
                </a:solidFill>
                <a:latin typeface="Helvetica Neue"/>
                <a:ea typeface="Helvetica Neue"/>
                <a:cs typeface="Helvetica Neue"/>
                <a:sym typeface="Helvetica Neue"/>
              </a:rPr>
              <a:t>a</a:t>
            </a:r>
            <a:r>
              <a:rPr lang="es-ES" sz="2400" b="1" i="0" u="none" strike="noStrike" cap="none" dirty="0" smtClean="0">
                <a:solidFill>
                  <a:srgbClr val="C55A11"/>
                </a:solidFill>
                <a:latin typeface="Helvetica Neue"/>
                <a:ea typeface="Helvetica Neue"/>
                <a:cs typeface="Helvetica Neue"/>
                <a:sym typeface="Helvetica Neue"/>
              </a:rPr>
              <a:t>s</a:t>
            </a:r>
            <a:endParaRPr sz="1400" b="0" i="0" u="none" strike="noStrike" cap="none" dirty="0">
              <a:solidFill>
                <a:srgbClr val="000000"/>
              </a:solidFill>
              <a:latin typeface="Arial"/>
              <a:ea typeface="Arial"/>
              <a:cs typeface="Arial"/>
              <a:sym typeface="Arial"/>
            </a:endParaRPr>
          </a:p>
          <a:p>
            <a:pPr marL="17780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rgbClr val="0070C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r>
              <a:rPr lang="es-ES" sz="2400" u="none" strike="noStrike" cap="none" dirty="0">
                <a:solidFill>
                  <a:srgbClr val="000000"/>
                </a:solidFill>
              </a:rPr>
              <a:t>Step 1: </a:t>
            </a:r>
            <a:r>
              <a:rPr lang="lt-LT" sz="2400" dirty="0" smtClean="0">
                <a:solidFill>
                  <a:srgbClr val="C55A11"/>
                </a:solidFill>
              </a:rPr>
              <a:t>Išsikelti tikslus</a:t>
            </a:r>
            <a:endParaRPr sz="1800" u="none" strike="noStrike" cap="none" dirty="0">
              <a:solidFill>
                <a:srgbClr val="000000"/>
              </a:solidFill>
            </a:endParaRPr>
          </a:p>
          <a:p>
            <a:pPr marL="0" marR="0" lvl="0" indent="0" algn="l" rtl="0">
              <a:lnSpc>
                <a:spcPct val="100000"/>
              </a:lnSpc>
              <a:spcBef>
                <a:spcPts val="0"/>
              </a:spcBef>
              <a:spcAft>
                <a:spcPts val="0"/>
              </a:spcAft>
              <a:buClr>
                <a:srgbClr val="000000"/>
              </a:buClr>
              <a:buSzPts val="2000"/>
              <a:buFont typeface="Arial"/>
              <a:buNone/>
            </a:pPr>
            <a:endParaRPr sz="2400" u="none" strike="noStrike" cap="none" dirty="0">
              <a:solidFill>
                <a:srgbClr val="C00000"/>
              </a:solidFill>
            </a:endParaRPr>
          </a:p>
          <a:p>
            <a:pPr lvl="0">
              <a:buSzPts val="2000"/>
            </a:pPr>
            <a:r>
              <a:rPr lang="es-ES" sz="2400" u="none" strike="noStrike" cap="none" dirty="0">
                <a:solidFill>
                  <a:srgbClr val="000000"/>
                </a:solidFill>
              </a:rPr>
              <a:t>Step 2: </a:t>
            </a:r>
            <a:r>
              <a:rPr lang="lt-LT" sz="2400" dirty="0" smtClean="0">
                <a:solidFill>
                  <a:srgbClr val="C55A11"/>
                </a:solidFill>
              </a:rPr>
              <a:t>Išanalizuoti </a:t>
            </a:r>
            <a:r>
              <a:rPr lang="lt-LT" sz="2400" dirty="0">
                <a:solidFill>
                  <a:srgbClr val="C55A11"/>
                </a:solidFill>
              </a:rPr>
              <a:t>dabartinę mokymo programos ir klasės padėtį </a:t>
            </a:r>
            <a:endParaRPr sz="1800" u="none" strike="noStrike" cap="none" dirty="0">
              <a:solidFill>
                <a:srgbClr val="000000"/>
              </a:solidFill>
            </a:endParaRPr>
          </a:p>
          <a:p>
            <a:pPr marL="0" marR="0" lvl="0" indent="0" algn="l" rtl="0">
              <a:lnSpc>
                <a:spcPct val="100000"/>
              </a:lnSpc>
              <a:spcBef>
                <a:spcPts val="0"/>
              </a:spcBef>
              <a:spcAft>
                <a:spcPts val="0"/>
              </a:spcAft>
              <a:buClr>
                <a:srgbClr val="000000"/>
              </a:buClr>
              <a:buSzPts val="2000"/>
              <a:buFont typeface="Arial"/>
              <a:buNone/>
            </a:pPr>
            <a:endParaRPr sz="2400" u="none" strike="noStrike" cap="none" dirty="0">
              <a:solidFill>
                <a:srgbClr val="C00000"/>
              </a:solidFill>
            </a:endParaRPr>
          </a:p>
          <a:p>
            <a:pPr lvl="0">
              <a:buSzPts val="2000"/>
            </a:pPr>
            <a:r>
              <a:rPr lang="es-ES" sz="2400" u="none" strike="noStrike" cap="none" dirty="0">
                <a:solidFill>
                  <a:srgbClr val="000000"/>
                </a:solidFill>
              </a:rPr>
              <a:t>Step 3: </a:t>
            </a:r>
            <a:r>
              <a:rPr lang="lt-LT" sz="2400" dirty="0" smtClean="0">
                <a:solidFill>
                  <a:srgbClr val="C55A11"/>
                </a:solidFill>
              </a:rPr>
              <a:t>T</a:t>
            </a:r>
            <a:r>
              <a:rPr lang="es-ES" sz="2400" dirty="0" smtClean="0">
                <a:solidFill>
                  <a:srgbClr val="C55A11"/>
                </a:solidFill>
              </a:rPr>
              <a:t>aiky</a:t>
            </a:r>
            <a:r>
              <a:rPr lang="lt-LT" sz="2400" dirty="0" smtClean="0">
                <a:solidFill>
                  <a:srgbClr val="C55A11"/>
                </a:solidFill>
              </a:rPr>
              <a:t>t</a:t>
            </a:r>
            <a:r>
              <a:rPr lang="es-ES" sz="2400" dirty="0" smtClean="0">
                <a:solidFill>
                  <a:srgbClr val="C55A11"/>
                </a:solidFill>
              </a:rPr>
              <a:t>i </a:t>
            </a:r>
            <a:r>
              <a:rPr lang="es-ES" sz="2400" dirty="0">
                <a:solidFill>
                  <a:srgbClr val="C55A11"/>
                </a:solidFill>
              </a:rPr>
              <a:t>universalaus dizaino mokymosi pamokas ar skyriaus vystymą </a:t>
            </a:r>
            <a:endParaRPr sz="1800" u="none" strike="noStrike" cap="none" dirty="0">
              <a:solidFill>
                <a:srgbClr val="000000"/>
              </a:solidFill>
            </a:endParaRPr>
          </a:p>
          <a:p>
            <a:pPr marL="0" marR="0" lvl="0" indent="0" algn="l" rtl="0">
              <a:lnSpc>
                <a:spcPct val="100000"/>
              </a:lnSpc>
              <a:spcBef>
                <a:spcPts val="0"/>
              </a:spcBef>
              <a:spcAft>
                <a:spcPts val="0"/>
              </a:spcAft>
              <a:buClr>
                <a:srgbClr val="000000"/>
              </a:buClr>
              <a:buSzPts val="2000"/>
              <a:buFont typeface="Arial"/>
              <a:buNone/>
            </a:pPr>
            <a:endParaRPr sz="2400" u="none" strike="noStrike" cap="none" dirty="0">
              <a:solidFill>
                <a:srgbClr val="C00000"/>
              </a:solidFill>
            </a:endParaRPr>
          </a:p>
          <a:p>
            <a:pPr lvl="0">
              <a:buSzPts val="2000"/>
            </a:pPr>
            <a:r>
              <a:rPr lang="es-ES" sz="2400" u="none" strike="noStrike" cap="none" dirty="0">
                <a:solidFill>
                  <a:srgbClr val="000000"/>
                </a:solidFill>
              </a:rPr>
              <a:t>Step 4: </a:t>
            </a:r>
            <a:r>
              <a:rPr lang="lt-LT" sz="2400" dirty="0" smtClean="0">
                <a:solidFill>
                  <a:srgbClr val="C55A11"/>
                </a:solidFill>
              </a:rPr>
              <a:t>Mokyti </a:t>
            </a:r>
            <a:r>
              <a:rPr lang="lt-LT" sz="2400" dirty="0">
                <a:solidFill>
                  <a:srgbClr val="C55A11"/>
                </a:solidFill>
              </a:rPr>
              <a:t>universalaus dizaino mokymosi pamoką arba skyrių</a:t>
            </a:r>
            <a:endParaRPr sz="2400" u="none" strike="noStrike" cap="none" dirty="0">
              <a:solidFill>
                <a:srgbClr val="C55A11"/>
              </a:solidFill>
            </a:endParaRPr>
          </a:p>
          <a:p>
            <a:pPr marL="177800" marR="0" lvl="0" indent="0" algn="l" rtl="0">
              <a:lnSpc>
                <a:spcPct val="100000"/>
              </a:lnSpc>
              <a:spcBef>
                <a:spcPts val="0"/>
              </a:spcBef>
              <a:spcAft>
                <a:spcPts val="0"/>
              </a:spcAft>
              <a:buClr>
                <a:srgbClr val="000000"/>
              </a:buClr>
              <a:buSzPts val="2800"/>
              <a:buFont typeface="Arial"/>
              <a:buNone/>
            </a:pPr>
            <a:r>
              <a:rPr lang="es-ES" sz="3200" b="1" u="none" strike="noStrike" cap="none" dirty="0">
                <a:solidFill>
                  <a:srgbClr val="0070C0"/>
                </a:solidFill>
              </a:rPr>
              <a:t> </a:t>
            </a:r>
            <a:endParaRPr sz="3200" b="1" u="none" strike="noStrike" cap="none" dirty="0">
              <a:solidFill>
                <a:srgbClr val="0070C0"/>
              </a:solidFill>
            </a:endParaRPr>
          </a:p>
        </p:txBody>
      </p:sp>
      <p:sp>
        <p:nvSpPr>
          <p:cNvPr id="133" name="Google Shape;133;p14"/>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SzPts val="2000"/>
            </a:pPr>
            <a:r>
              <a:rPr lang="es-ES" sz="2000" b="1" dirty="0">
                <a:solidFill>
                  <a:srgbClr val="00B0F0"/>
                </a:solidFill>
              </a:rPr>
              <a:t>UNIVERSALUS DIZAIN</a:t>
            </a:r>
            <a:r>
              <a:rPr lang="lt-LT" sz="2000" b="1" dirty="0">
                <a:solidFill>
                  <a:srgbClr val="00B0F0"/>
                </a:solidFill>
              </a:rPr>
              <a:t>AS</a:t>
            </a:r>
            <a:r>
              <a:rPr lang="es-ES" sz="2000" b="1" dirty="0">
                <a:solidFill>
                  <a:srgbClr val="00B0F0"/>
                </a:solidFill>
              </a:rPr>
              <a:t> MOKYM</a:t>
            </a:r>
            <a:r>
              <a:rPr lang="lt-LT" sz="2000" b="1" dirty="0">
                <a:solidFill>
                  <a:srgbClr val="00B0F0"/>
                </a:solidFill>
              </a:rPr>
              <a:t>UI</a:t>
            </a:r>
            <a:r>
              <a:rPr lang="es-ES" sz="2000" b="1" dirty="0">
                <a:solidFill>
                  <a:srgbClr val="00B0F0"/>
                </a:solidFill>
              </a:rPr>
              <a:t>SI (UDM)</a:t>
            </a:r>
          </a:p>
          <a:p>
            <a:pPr marL="0" marR="0" lvl="0" indent="0" algn="r" rtl="0">
              <a:lnSpc>
                <a:spcPct val="90000"/>
              </a:lnSpc>
              <a:spcBef>
                <a:spcPts val="0"/>
              </a:spcBef>
              <a:spcAft>
                <a:spcPts val="0"/>
              </a:spcAft>
              <a:buClr>
                <a:srgbClr val="000000"/>
              </a:buClr>
              <a:buSzPts val="2000"/>
              <a:buFont typeface="Arial"/>
              <a:buNone/>
            </a:pPr>
            <a:endParaRPr sz="2000" b="1" i="0" u="none" strike="noStrike" cap="none" dirty="0">
              <a:solidFill>
                <a:schemeClr val="accent4"/>
              </a:solidFill>
              <a:latin typeface="Helvetica Neue"/>
              <a:ea typeface="Helvetica Neue"/>
              <a:cs typeface="Helvetica Neue"/>
              <a:sym typeface="Helvetica Neue"/>
            </a:endParaRPr>
          </a:p>
          <a:p>
            <a:pPr marL="0" marR="0" lvl="0" indent="0" algn="r" rtl="0">
              <a:lnSpc>
                <a:spcPct val="90000"/>
              </a:lnSpc>
              <a:spcBef>
                <a:spcPts val="0"/>
              </a:spcBef>
              <a:spcAft>
                <a:spcPts val="0"/>
              </a:spcAft>
              <a:buClr>
                <a:srgbClr val="000000"/>
              </a:buClr>
              <a:buSzPts val="2000"/>
              <a:buFont typeface="Arial"/>
              <a:buNone/>
            </a:pPr>
            <a:endParaRPr sz="2000" b="1" i="0" u="none" strike="noStrike" cap="none" dirty="0">
              <a:solidFill>
                <a:srgbClr val="00B0F0"/>
              </a:solidFill>
              <a:latin typeface="Helvetica Neue"/>
              <a:ea typeface="Helvetica Neue"/>
              <a:cs typeface="Helvetica Neue"/>
              <a:sym typeface="Helvetica Neue"/>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p:nvPr/>
        </p:nvSpPr>
        <p:spPr>
          <a:xfrm>
            <a:off x="866197" y="2814380"/>
            <a:ext cx="10521600" cy="3012984"/>
          </a:xfrm>
          <a:prstGeom prst="rect">
            <a:avLst/>
          </a:prstGeom>
          <a:noFill/>
          <a:ln>
            <a:noFill/>
          </a:ln>
        </p:spPr>
        <p:txBody>
          <a:bodyPr spcFirstLastPara="1" wrap="square" lIns="91425" tIns="45700" rIns="91425" bIns="45700" anchor="t" anchorCtr="0">
            <a:noAutofit/>
          </a:bodyPr>
          <a:lstStyle/>
          <a:p>
            <a:pPr lvl="0" algn="ctr">
              <a:lnSpc>
                <a:spcPct val="70000"/>
              </a:lnSpc>
              <a:buSzPts val="6600"/>
            </a:pPr>
            <a:r>
              <a:rPr lang="es-ES" sz="6600" b="1" dirty="0">
                <a:solidFill>
                  <a:schemeClr val="lt1"/>
                </a:solidFill>
                <a:latin typeface="Helvetica Neue"/>
                <a:ea typeface="Helvetica Neue"/>
                <a:cs typeface="Helvetica Neue"/>
                <a:sym typeface="Helvetica Neue"/>
              </a:rPr>
              <a:t>MOKOMOJI DAILĖS TERAPIJA</a:t>
            </a:r>
            <a:endParaRPr sz="1400" b="0" i="0" u="none" strike="noStrike" cap="none" dirty="0">
              <a:solidFill>
                <a:srgbClr val="000000"/>
              </a:solidFill>
              <a:latin typeface="Arial"/>
              <a:ea typeface="Arial"/>
              <a:cs typeface="Arial"/>
              <a:sym typeface="Arial"/>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s-ES" sz="3600" b="1" i="0" u="none" strike="noStrike" cap="none">
                <a:solidFill>
                  <a:schemeClr val="dk1"/>
                </a:solidFill>
                <a:latin typeface="Helvetica Neue"/>
                <a:ea typeface="Helvetica Neue"/>
                <a:cs typeface="Helvetica Neue"/>
                <a:sym typeface="Helvetica Neue"/>
              </a:rPr>
              <a:t>   </a:t>
            </a:r>
            <a:endParaRPr sz="3600" b="1" i="0" u="none" strike="noStrike" cap="none">
              <a:solidFill>
                <a:schemeClr val="dk1"/>
              </a:solidFill>
              <a:latin typeface="Helvetica Neue"/>
              <a:ea typeface="Helvetica Neue"/>
              <a:cs typeface="Helvetica Neue"/>
              <a:sym typeface="Helvetica Neue"/>
            </a:endParaRPr>
          </a:p>
        </p:txBody>
      </p:sp>
      <p:sp>
        <p:nvSpPr>
          <p:cNvPr id="145" name="Google Shape;145;p22"/>
          <p:cNvSpPr txBox="1"/>
          <p:nvPr/>
        </p:nvSpPr>
        <p:spPr>
          <a:xfrm>
            <a:off x="567159" y="1577941"/>
            <a:ext cx="10996023" cy="4570442"/>
          </a:xfrm>
          <a:prstGeom prst="rect">
            <a:avLst/>
          </a:prstGeom>
          <a:noFill/>
          <a:ln>
            <a:noFill/>
          </a:ln>
        </p:spPr>
        <p:txBody>
          <a:bodyPr spcFirstLastPara="1" wrap="square" lIns="91425" tIns="45700" rIns="91425" bIns="45700" anchor="t" anchorCtr="0">
            <a:spAutoFit/>
          </a:bodyPr>
          <a:lstStyle/>
          <a:p>
            <a:pPr lvl="0" algn="just">
              <a:buSzPts val="2200"/>
            </a:pPr>
            <a:r>
              <a:rPr lang="lt-LT" sz="2200" dirty="0">
                <a:solidFill>
                  <a:srgbClr val="C55A11"/>
                </a:solidFill>
                <a:latin typeface="Helvetica Neue"/>
                <a:ea typeface="Helvetica Neue"/>
                <a:cs typeface="Helvetica Neue"/>
                <a:sym typeface="Helvetica Neue"/>
              </a:rPr>
              <a:t>Dailės terapija </a:t>
            </a:r>
            <a:r>
              <a:rPr lang="lt-LT" sz="2200" dirty="0">
                <a:solidFill>
                  <a:schemeClr val="tx1"/>
                </a:solidFill>
                <a:latin typeface="Helvetica Neue"/>
                <a:ea typeface="Helvetica Neue"/>
                <a:cs typeface="Helvetica Neue"/>
                <a:sym typeface="Helvetica Neue"/>
              </a:rPr>
              <a:t>remiasi supratimu, kad mūsų kūrybiniai darbai gali padėti suprasti, kas mes esame, išreikšti savo mintis ir emocijas, kurių neįmanoma išreikšti </a:t>
            </a:r>
            <a:r>
              <a:rPr lang="lt-LT" sz="2200" dirty="0" smtClean="0">
                <a:solidFill>
                  <a:schemeClr val="tx1"/>
                </a:solidFill>
                <a:latin typeface="Helvetica Neue"/>
                <a:ea typeface="Helvetica Neue"/>
                <a:cs typeface="Helvetica Neue"/>
                <a:sym typeface="Helvetica Neue"/>
              </a:rPr>
              <a:t>žodžiais</a:t>
            </a:r>
            <a:r>
              <a:rPr lang="es-ES" sz="2200" b="0" i="0" u="none" strike="noStrike" cap="none" dirty="0" smtClean="0">
                <a:solidFill>
                  <a:schemeClr val="tx1"/>
                </a:solidFill>
                <a:latin typeface="Helvetica Neue"/>
                <a:ea typeface="Helvetica Neue"/>
                <a:cs typeface="Helvetica Neue"/>
                <a:sym typeface="Helvetica Neue"/>
              </a:rPr>
              <a:t>.</a:t>
            </a:r>
            <a:endParaRPr sz="1400" b="0" i="0" u="none" strike="noStrike" cap="none" dirty="0">
              <a:solidFill>
                <a:schemeClr val="tx1"/>
              </a:solidFil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Helvetica Neue"/>
              <a:ea typeface="Helvetica Neue"/>
              <a:cs typeface="Helvetica Neue"/>
              <a:sym typeface="Helvetica Neue"/>
            </a:endParaRPr>
          </a:p>
          <a:p>
            <a:pPr lvl="0" algn="just">
              <a:spcBef>
                <a:spcPts val="600"/>
              </a:spcBef>
              <a:buSzPts val="2200"/>
            </a:pPr>
            <a:r>
              <a:rPr lang="lt-LT" sz="2200" dirty="0" smtClean="0">
                <a:latin typeface="Helvetica Neue"/>
                <a:ea typeface="Helvetica Neue"/>
                <a:cs typeface="Helvetica Neue"/>
                <a:sym typeface="Helvetica Neue"/>
              </a:rPr>
              <a:t>Meno </a:t>
            </a:r>
            <a:r>
              <a:rPr lang="lt-LT" sz="2200" dirty="0">
                <a:latin typeface="Helvetica Neue"/>
                <a:ea typeface="Helvetica Neue"/>
                <a:cs typeface="Helvetica Neue"/>
                <a:sym typeface="Helvetica Neue"/>
              </a:rPr>
              <a:t>terapijos </a:t>
            </a:r>
            <a:r>
              <a:rPr lang="lt-LT" sz="2200" dirty="0" smtClean="0">
                <a:latin typeface="Helvetica Neue"/>
                <a:ea typeface="Helvetica Neue"/>
                <a:cs typeface="Helvetica Neue"/>
                <a:sym typeface="Helvetica Neue"/>
              </a:rPr>
              <a:t>šakos</a:t>
            </a:r>
            <a:r>
              <a:rPr lang="es-ES" sz="2200" b="0" i="0" u="none" strike="noStrike" cap="none" dirty="0" smtClean="0">
                <a:solidFill>
                  <a:srgbClr val="000000"/>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a:p>
            <a:pPr marL="688975" marR="0" lvl="0" indent="-293688" algn="just" rtl="0">
              <a:lnSpc>
                <a:spcPct val="100000"/>
              </a:lnSpc>
              <a:spcBef>
                <a:spcPts val="0"/>
              </a:spcBef>
              <a:spcAft>
                <a:spcPts val="0"/>
              </a:spcAft>
              <a:buClr>
                <a:srgbClr val="C55A11"/>
              </a:buClr>
              <a:buSzPts val="2200"/>
              <a:buFont typeface="Noto Sans Symbols"/>
              <a:buChar char="❖"/>
            </a:pPr>
            <a:r>
              <a:rPr lang="es-ES" sz="2200" b="0" i="0" u="none" strike="noStrike" cap="none" dirty="0" smtClean="0">
                <a:solidFill>
                  <a:srgbClr val="000000"/>
                </a:solidFill>
                <a:latin typeface="Helvetica Neue"/>
                <a:ea typeface="Helvetica Neue"/>
                <a:cs typeface="Helvetica Neue"/>
                <a:sym typeface="Helvetica Neue"/>
              </a:rPr>
              <a:t>Vi</a:t>
            </a:r>
            <a:r>
              <a:rPr lang="lt-LT" sz="2200" b="0" i="0" u="none" strike="noStrike" cap="none" dirty="0" smtClean="0">
                <a:solidFill>
                  <a:srgbClr val="000000"/>
                </a:solidFill>
                <a:latin typeface="Helvetica Neue"/>
                <a:ea typeface="Helvetica Neue"/>
                <a:cs typeface="Helvetica Neue"/>
                <a:sym typeface="Helvetica Neue"/>
              </a:rPr>
              <a:t>z</a:t>
            </a:r>
            <a:r>
              <a:rPr lang="es-ES" sz="2200" b="0" i="0" u="none" strike="noStrike" cap="none" dirty="0" smtClean="0">
                <a:solidFill>
                  <a:srgbClr val="000000"/>
                </a:solidFill>
                <a:latin typeface="Helvetica Neue"/>
                <a:ea typeface="Helvetica Neue"/>
                <a:cs typeface="Helvetica Neue"/>
                <a:sym typeface="Helvetica Neue"/>
              </a:rPr>
              <a:t>ual</a:t>
            </a:r>
            <a:r>
              <a:rPr lang="lt-LT" sz="2200" b="0" i="0" u="none" strike="noStrike" cap="none" dirty="0" err="1" smtClean="0">
                <a:solidFill>
                  <a:srgbClr val="000000"/>
                </a:solidFill>
                <a:latin typeface="Helvetica Neue"/>
                <a:ea typeface="Helvetica Neue"/>
                <a:cs typeface="Helvetica Neue"/>
                <a:sym typeface="Helvetica Neue"/>
              </a:rPr>
              <a:t>inė</a:t>
            </a:r>
            <a:r>
              <a:rPr lang="lt-LT" sz="2200" b="0" i="0" u="none" strike="noStrike" cap="none" dirty="0" smtClean="0">
                <a:solidFill>
                  <a:srgbClr val="000000"/>
                </a:solidFill>
                <a:latin typeface="Helvetica Neue"/>
                <a:ea typeface="Helvetica Neue"/>
                <a:cs typeface="Helvetica Neue"/>
                <a:sym typeface="Helvetica Neue"/>
              </a:rPr>
              <a:t> ir</a:t>
            </a:r>
            <a:r>
              <a:rPr lang="es-ES" sz="2200" b="0" i="0" u="none" strike="noStrike" cap="none" dirty="0" smtClean="0">
                <a:solidFill>
                  <a:srgbClr val="000000"/>
                </a:solidFill>
                <a:latin typeface="Helvetica Neue"/>
                <a:ea typeface="Helvetica Neue"/>
                <a:cs typeface="Helvetica Neue"/>
                <a:sym typeface="Helvetica Neue"/>
              </a:rPr>
              <a:t> plasti</a:t>
            </a:r>
            <a:r>
              <a:rPr lang="lt-LT" sz="2200" b="0" i="0" u="none" strike="noStrike" cap="none" dirty="0" smtClean="0">
                <a:solidFill>
                  <a:srgbClr val="000000"/>
                </a:solidFill>
                <a:latin typeface="Helvetica Neue"/>
                <a:ea typeface="Helvetica Neue"/>
                <a:cs typeface="Helvetica Neue"/>
                <a:sym typeface="Helvetica Neue"/>
              </a:rPr>
              <a:t>nė</a:t>
            </a:r>
            <a:r>
              <a:rPr lang="es-ES" sz="2200" b="0" i="0" u="none" strike="noStrike" cap="none" dirty="0" smtClean="0">
                <a:solidFill>
                  <a:srgbClr val="000000"/>
                </a:solidFill>
                <a:latin typeface="Helvetica Neue"/>
                <a:ea typeface="Helvetica Neue"/>
                <a:cs typeface="Helvetica Neue"/>
                <a:sym typeface="Helvetica Neue"/>
              </a:rPr>
              <a:t> </a:t>
            </a:r>
            <a:r>
              <a:rPr lang="lt-LT" sz="2200" b="0" i="0" u="none" strike="noStrike" cap="none" dirty="0" smtClean="0">
                <a:solidFill>
                  <a:srgbClr val="000000"/>
                </a:solidFill>
                <a:latin typeface="Helvetica Neue"/>
                <a:ea typeface="Helvetica Neue"/>
                <a:cs typeface="Helvetica Neue"/>
                <a:sym typeface="Helvetica Neue"/>
              </a:rPr>
              <a:t>dailės terapija</a:t>
            </a:r>
            <a:endParaRPr sz="2200" b="0" i="0" u="none" strike="noStrike" cap="none" dirty="0">
              <a:solidFill>
                <a:srgbClr val="000000"/>
              </a:solidFill>
              <a:latin typeface="Helvetica Neue"/>
              <a:ea typeface="Helvetica Neue"/>
              <a:cs typeface="Helvetica Neue"/>
              <a:sym typeface="Helvetica Neue"/>
            </a:endParaRPr>
          </a:p>
          <a:p>
            <a:pPr marL="688975" marR="0" lvl="0" indent="-293688" algn="just" rtl="0">
              <a:lnSpc>
                <a:spcPct val="100000"/>
              </a:lnSpc>
              <a:spcBef>
                <a:spcPts val="0"/>
              </a:spcBef>
              <a:spcAft>
                <a:spcPts val="0"/>
              </a:spcAft>
              <a:buClr>
                <a:srgbClr val="C55A11"/>
              </a:buClr>
              <a:buSzPts val="2200"/>
              <a:buFont typeface="Noto Sans Symbols"/>
              <a:buChar char="❖"/>
            </a:pPr>
            <a:r>
              <a:rPr lang="es-ES" sz="2200" b="0" i="0" u="none" strike="noStrike" cap="none" dirty="0" smtClean="0">
                <a:solidFill>
                  <a:srgbClr val="000000"/>
                </a:solidFill>
                <a:latin typeface="Helvetica Neue"/>
                <a:ea typeface="Helvetica Neue"/>
                <a:cs typeface="Helvetica Neue"/>
                <a:sym typeface="Helvetica Neue"/>
              </a:rPr>
              <a:t>Dram</a:t>
            </a:r>
            <a:r>
              <a:rPr lang="lt-LT" sz="2200" b="0" i="0" u="none" strike="noStrike" cap="none" dirty="0" err="1" smtClean="0">
                <a:solidFill>
                  <a:srgbClr val="000000"/>
                </a:solidFill>
                <a:latin typeface="Helvetica Neue"/>
                <a:ea typeface="Helvetica Neue"/>
                <a:cs typeface="Helvetica Neue"/>
                <a:sym typeface="Helvetica Neue"/>
              </a:rPr>
              <a:t>os</a:t>
            </a:r>
            <a:r>
              <a:rPr lang="es-ES" sz="2200" b="0" i="0" u="none" strike="noStrike" cap="none" dirty="0" smtClean="0">
                <a:solidFill>
                  <a:srgbClr val="000000"/>
                </a:solidFill>
                <a:latin typeface="Helvetica Neue"/>
                <a:ea typeface="Helvetica Neue"/>
                <a:cs typeface="Helvetica Neue"/>
                <a:sym typeface="Helvetica Neue"/>
              </a:rPr>
              <a:t> terap</a:t>
            </a:r>
            <a:r>
              <a:rPr lang="lt-LT" sz="2200" b="0" i="0" u="none" strike="noStrike" cap="none" dirty="0" err="1" smtClean="0">
                <a:solidFill>
                  <a:srgbClr val="000000"/>
                </a:solidFill>
                <a:latin typeface="Helvetica Neue"/>
                <a:ea typeface="Helvetica Neue"/>
                <a:cs typeface="Helvetica Neue"/>
                <a:sym typeface="Helvetica Neue"/>
              </a:rPr>
              <a:t>ija</a:t>
            </a:r>
            <a:r>
              <a:rPr lang="es-ES" sz="2200" b="0" i="0" u="none" strike="noStrike" cap="none" dirty="0" smtClean="0">
                <a:solidFill>
                  <a:srgbClr val="000000"/>
                </a:solidFill>
                <a:latin typeface="Helvetica Neue"/>
                <a:ea typeface="Helvetica Neue"/>
                <a:cs typeface="Helvetica Neue"/>
                <a:sym typeface="Helvetica Neue"/>
              </a:rPr>
              <a:t> </a:t>
            </a:r>
            <a:endParaRPr sz="2200" b="0" i="0" u="none" strike="noStrike" cap="none" dirty="0">
              <a:solidFill>
                <a:srgbClr val="000000"/>
              </a:solidFill>
              <a:latin typeface="Helvetica Neue"/>
              <a:ea typeface="Helvetica Neue"/>
              <a:cs typeface="Helvetica Neue"/>
              <a:sym typeface="Helvetica Neue"/>
            </a:endParaRPr>
          </a:p>
          <a:p>
            <a:pPr marL="688975" lvl="0" indent="-293688" algn="just">
              <a:buClr>
                <a:srgbClr val="C55A11"/>
              </a:buClr>
              <a:buSzPts val="2200"/>
              <a:buFont typeface="Noto Sans Symbols"/>
              <a:buChar char="❖"/>
            </a:pPr>
            <a:r>
              <a:rPr lang="es-ES" sz="2200" b="0" i="0" u="none" strike="noStrike" cap="none" dirty="0" smtClean="0">
                <a:solidFill>
                  <a:srgbClr val="000000"/>
                </a:solidFill>
                <a:latin typeface="Helvetica Neue"/>
                <a:ea typeface="Helvetica Neue"/>
                <a:cs typeface="Helvetica Neue"/>
                <a:sym typeface="Helvetica Neue"/>
              </a:rPr>
              <a:t>Mu</a:t>
            </a:r>
            <a:r>
              <a:rPr lang="lt-LT" sz="2200" b="0" i="0" u="none" strike="noStrike" cap="none" dirty="0" smtClean="0">
                <a:solidFill>
                  <a:srgbClr val="000000"/>
                </a:solidFill>
                <a:latin typeface="Helvetica Neue"/>
                <a:ea typeface="Helvetica Neue"/>
                <a:cs typeface="Helvetica Neue"/>
                <a:sym typeface="Helvetica Neue"/>
              </a:rPr>
              <a:t>z</a:t>
            </a:r>
            <a:r>
              <a:rPr lang="es-ES" sz="2200" b="0" i="0" u="none" strike="noStrike" cap="none" dirty="0" smtClean="0">
                <a:solidFill>
                  <a:srgbClr val="000000"/>
                </a:solidFill>
                <a:latin typeface="Helvetica Neue"/>
                <a:ea typeface="Helvetica Neue"/>
                <a:cs typeface="Helvetica Neue"/>
                <a:sym typeface="Helvetica Neue"/>
              </a:rPr>
              <a:t>i</a:t>
            </a:r>
            <a:r>
              <a:rPr lang="lt-LT" sz="2200" b="0" i="0" u="none" strike="noStrike" cap="none" dirty="0" err="1" smtClean="0">
                <a:solidFill>
                  <a:srgbClr val="000000"/>
                </a:solidFill>
                <a:latin typeface="Helvetica Neue"/>
                <a:ea typeface="Helvetica Neue"/>
                <a:cs typeface="Helvetica Neue"/>
                <a:sym typeface="Helvetica Neue"/>
              </a:rPr>
              <a:t>kos</a:t>
            </a:r>
            <a:r>
              <a:rPr lang="es-ES" sz="2200" b="0" i="0" u="none" strike="noStrike" cap="none" dirty="0" smtClean="0">
                <a:solidFill>
                  <a:srgbClr val="000000"/>
                </a:solidFill>
                <a:latin typeface="Helvetica Neue"/>
                <a:ea typeface="Helvetica Neue"/>
                <a:cs typeface="Helvetica Neue"/>
                <a:sym typeface="Helvetica Neue"/>
              </a:rPr>
              <a:t> </a:t>
            </a:r>
            <a:r>
              <a:rPr lang="es-ES" sz="2200" dirty="0">
                <a:latin typeface="Helvetica Neue"/>
                <a:ea typeface="Helvetica Neue"/>
                <a:cs typeface="Helvetica Neue"/>
                <a:sym typeface="Helvetica Neue"/>
              </a:rPr>
              <a:t>terap</a:t>
            </a:r>
            <a:r>
              <a:rPr lang="lt-LT" sz="2200" dirty="0" err="1">
                <a:latin typeface="Helvetica Neue"/>
                <a:ea typeface="Helvetica Neue"/>
                <a:cs typeface="Helvetica Neue"/>
                <a:sym typeface="Helvetica Neue"/>
              </a:rPr>
              <a:t>ija</a:t>
            </a:r>
            <a:endParaRPr sz="2200" b="0" i="0" u="none" strike="noStrike" cap="none" dirty="0">
              <a:solidFill>
                <a:srgbClr val="000000"/>
              </a:solidFill>
              <a:latin typeface="Helvetica Neue"/>
              <a:ea typeface="Helvetica Neue"/>
              <a:cs typeface="Helvetica Neue"/>
              <a:sym typeface="Helvetica Neue"/>
            </a:endParaRPr>
          </a:p>
          <a:p>
            <a:pPr marL="688975" lvl="0" indent="-293688" algn="just">
              <a:buClr>
                <a:srgbClr val="C55A11"/>
              </a:buClr>
              <a:buSzPts val="2200"/>
              <a:buFont typeface="Noto Sans Symbols"/>
              <a:buChar char="❖"/>
            </a:pPr>
            <a:r>
              <a:rPr lang="lt-LT" sz="2200" dirty="0" smtClean="0">
                <a:latin typeface="Helvetica Neue"/>
                <a:ea typeface="Helvetica Neue"/>
                <a:cs typeface="Helvetica Neue"/>
                <a:sym typeface="Helvetica Neue"/>
              </a:rPr>
              <a:t>Šokio </a:t>
            </a:r>
            <a:r>
              <a:rPr lang="es-ES" sz="2200" dirty="0">
                <a:latin typeface="Helvetica Neue"/>
                <a:ea typeface="Helvetica Neue"/>
                <a:cs typeface="Helvetica Neue"/>
                <a:sym typeface="Helvetica Neue"/>
              </a:rPr>
              <a:t>terap</a:t>
            </a:r>
            <a:r>
              <a:rPr lang="lt-LT" sz="2200" dirty="0" err="1">
                <a:latin typeface="Helvetica Neue"/>
                <a:ea typeface="Helvetica Neue"/>
                <a:cs typeface="Helvetica Neue"/>
                <a:sym typeface="Helvetica Neue"/>
              </a:rPr>
              <a:t>ija</a:t>
            </a:r>
            <a:r>
              <a:rPr lang="lt-LT" sz="2200" dirty="0">
                <a:latin typeface="Helvetica Neue"/>
                <a:ea typeface="Helvetica Neue"/>
                <a:cs typeface="Helvetica Neue"/>
                <a:sym typeface="Helvetica Neue"/>
              </a:rPr>
              <a:t> </a:t>
            </a:r>
            <a:r>
              <a:rPr lang="es-ES" sz="2200" b="0" i="0" u="none" strike="noStrike" cap="none" dirty="0" smtClean="0">
                <a:solidFill>
                  <a:srgbClr val="000000"/>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a:p>
            <a:pPr marL="688975" marR="0" lvl="0" indent="-293688" algn="just" rtl="0">
              <a:lnSpc>
                <a:spcPct val="100000"/>
              </a:lnSpc>
              <a:spcBef>
                <a:spcPts val="0"/>
              </a:spcBef>
              <a:spcAft>
                <a:spcPts val="0"/>
              </a:spcAft>
              <a:buClr>
                <a:srgbClr val="C55A11"/>
              </a:buClr>
              <a:buSzPts val="2200"/>
              <a:buFont typeface="Noto Sans Symbols"/>
              <a:buChar char="❖"/>
            </a:pPr>
            <a:r>
              <a:rPr lang="es-ES" sz="2200" b="0" i="0" u="none" strike="noStrike" cap="none" dirty="0" smtClean="0">
                <a:solidFill>
                  <a:srgbClr val="000000"/>
                </a:solidFill>
                <a:latin typeface="Helvetica Neue"/>
                <a:ea typeface="Helvetica Neue"/>
                <a:cs typeface="Helvetica Neue"/>
                <a:sym typeface="Helvetica Neue"/>
              </a:rPr>
              <a:t>Biblioterap</a:t>
            </a:r>
            <a:r>
              <a:rPr lang="lt-LT" sz="2200" b="0" i="0" u="none" strike="noStrike" cap="none" dirty="0" err="1" smtClean="0">
                <a:solidFill>
                  <a:srgbClr val="000000"/>
                </a:solidFill>
                <a:latin typeface="Helvetica Neue"/>
                <a:ea typeface="Helvetica Neue"/>
                <a:cs typeface="Helvetica Neue"/>
                <a:sym typeface="Helvetica Neue"/>
              </a:rPr>
              <a:t>ija</a:t>
            </a:r>
            <a:r>
              <a:rPr lang="es-ES" sz="2200" b="0" i="0" u="none" strike="noStrike" cap="none" dirty="0" smtClean="0">
                <a:solidFill>
                  <a:srgbClr val="000000"/>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a:p>
            <a:pPr marL="688975" lvl="0" indent="-293688" algn="just">
              <a:buClr>
                <a:srgbClr val="C55A11"/>
              </a:buClr>
              <a:buSzPts val="2200"/>
              <a:buFont typeface="Noto Sans Symbols"/>
              <a:buChar char="❖"/>
            </a:pPr>
            <a:r>
              <a:rPr lang="lt-LT" sz="2200" b="0" i="0" u="none" strike="noStrike" cap="none" dirty="0" smtClean="0">
                <a:solidFill>
                  <a:srgbClr val="000000"/>
                </a:solidFill>
                <a:latin typeface="Helvetica Neue"/>
                <a:ea typeface="Helvetica Neue"/>
                <a:cs typeface="Helvetica Neue"/>
                <a:sym typeface="Helvetica Neue"/>
              </a:rPr>
              <a:t>Pasakų </a:t>
            </a:r>
            <a:r>
              <a:rPr lang="es-ES" sz="2200" dirty="0">
                <a:latin typeface="Helvetica Neue"/>
                <a:ea typeface="Helvetica Neue"/>
                <a:cs typeface="Helvetica Neue"/>
                <a:sym typeface="Helvetica Neue"/>
              </a:rPr>
              <a:t>terap</a:t>
            </a:r>
            <a:r>
              <a:rPr lang="lt-LT" sz="2200" dirty="0" err="1">
                <a:latin typeface="Helvetica Neue"/>
                <a:ea typeface="Helvetica Neue"/>
                <a:cs typeface="Helvetica Neue"/>
                <a:sym typeface="Helvetica Neue"/>
              </a:rPr>
              <a:t>ija</a:t>
            </a:r>
            <a:endParaRPr sz="2200" b="0" i="0" u="none" strike="noStrike" cap="none" dirty="0">
              <a:solidFill>
                <a:srgbClr val="000000"/>
              </a:solidFill>
              <a:latin typeface="Helvetica Neue"/>
              <a:ea typeface="Helvetica Neue"/>
              <a:cs typeface="Helvetica Neue"/>
              <a:sym typeface="Helvetica Neue"/>
            </a:endParaRPr>
          </a:p>
          <a:p>
            <a:pPr marL="688975" lvl="0" indent="-293688" algn="just">
              <a:buClr>
                <a:srgbClr val="C55A11"/>
              </a:buClr>
              <a:buSzPts val="2200"/>
              <a:buFont typeface="Noto Sans Symbols"/>
              <a:buChar char="❖"/>
            </a:pPr>
            <a:r>
              <a:rPr lang="lt-LT" sz="2200" b="0" i="0" u="none" strike="noStrike" cap="none" dirty="0" smtClean="0">
                <a:solidFill>
                  <a:srgbClr val="000000"/>
                </a:solidFill>
                <a:latin typeface="Helvetica Neue"/>
                <a:ea typeface="Helvetica Neue"/>
                <a:cs typeface="Helvetica Neue"/>
                <a:sym typeface="Helvetica Neue"/>
              </a:rPr>
              <a:t>Žaidimų </a:t>
            </a:r>
            <a:r>
              <a:rPr lang="es-ES" sz="2200" dirty="0">
                <a:latin typeface="Helvetica Neue"/>
                <a:ea typeface="Helvetica Neue"/>
                <a:cs typeface="Helvetica Neue"/>
                <a:sym typeface="Helvetica Neue"/>
              </a:rPr>
              <a:t>terap</a:t>
            </a:r>
            <a:r>
              <a:rPr lang="lt-LT" sz="2200" dirty="0" err="1">
                <a:latin typeface="Helvetica Neue"/>
                <a:ea typeface="Helvetica Neue"/>
                <a:cs typeface="Helvetica Neue"/>
                <a:sym typeface="Helvetica Neue"/>
              </a:rPr>
              <a:t>ija</a:t>
            </a:r>
            <a:endParaRPr sz="2200" b="0" i="0" u="none" strike="noStrike" cap="none" dirty="0">
              <a:solidFill>
                <a:srgbClr val="000000"/>
              </a:solidFill>
              <a:latin typeface="Helvetica Neue"/>
              <a:ea typeface="Helvetica Neue"/>
              <a:cs typeface="Helvetica Neue"/>
              <a:sym typeface="Helvetica Neue"/>
            </a:endParaRPr>
          </a:p>
          <a:p>
            <a:pPr marL="688975" lvl="0" indent="-293688" algn="just">
              <a:buClr>
                <a:srgbClr val="C55A11"/>
              </a:buClr>
              <a:buSzPts val="2200"/>
              <a:buFont typeface="Noto Sans Symbols"/>
              <a:buChar char="❖"/>
            </a:pPr>
            <a:r>
              <a:rPr lang="lt-LT" sz="2200" b="0" i="0" u="none" strike="noStrike" cap="none" dirty="0" smtClean="0">
                <a:solidFill>
                  <a:srgbClr val="000000"/>
                </a:solidFill>
                <a:latin typeface="Helvetica Neue"/>
                <a:ea typeface="Helvetica Neue"/>
                <a:cs typeface="Helvetica Neue"/>
                <a:sym typeface="Helvetica Neue"/>
              </a:rPr>
              <a:t>Judėjimo </a:t>
            </a:r>
            <a:r>
              <a:rPr lang="es-ES" sz="2200" dirty="0">
                <a:latin typeface="Helvetica Neue"/>
                <a:ea typeface="Helvetica Neue"/>
                <a:cs typeface="Helvetica Neue"/>
                <a:sym typeface="Helvetica Neue"/>
              </a:rPr>
              <a:t>terap</a:t>
            </a:r>
            <a:r>
              <a:rPr lang="lt-LT" sz="2200" dirty="0" err="1">
                <a:latin typeface="Helvetica Neue"/>
                <a:ea typeface="Helvetica Neue"/>
                <a:cs typeface="Helvetica Neue"/>
                <a:sym typeface="Helvetica Neue"/>
              </a:rPr>
              <a:t>ija</a:t>
            </a:r>
            <a:r>
              <a:rPr lang="es-ES" sz="2200" b="0" i="0" u="none" strike="noStrike" cap="none" dirty="0" smtClean="0">
                <a:solidFill>
                  <a:srgbClr val="000000"/>
                </a:solidFill>
                <a:latin typeface="Helvetica Neue"/>
                <a:ea typeface="Helvetica Neue"/>
                <a:cs typeface="Helvetica Neue"/>
                <a:sym typeface="Helvetica Neue"/>
              </a:rPr>
              <a: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Helvetica Neue"/>
              <a:ea typeface="Helvetica Neue"/>
              <a:cs typeface="Helvetica Neue"/>
              <a:sym typeface="Helvetica Neue"/>
            </a:endParaRPr>
          </a:p>
        </p:txBody>
      </p:sp>
      <p:sp>
        <p:nvSpPr>
          <p:cNvPr id="146" name="Google Shape;146;p22"/>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000"/>
              <a:buFont typeface="Arial"/>
              <a:buNone/>
            </a:pPr>
            <a:r>
              <a:rPr lang="lt-LT" sz="2000" b="1" i="0" u="none" strike="noStrike" cap="none" dirty="0" smtClean="0">
                <a:solidFill>
                  <a:srgbClr val="00B0F0"/>
                </a:solidFill>
                <a:latin typeface="Helvetica Neue"/>
                <a:ea typeface="Helvetica Neue"/>
                <a:cs typeface="Helvetica Neue"/>
                <a:sym typeface="Helvetica Neue"/>
              </a:rPr>
              <a:t>MOKOMOJI DAILĖS TERAPIJA</a:t>
            </a:r>
            <a:endParaRPr sz="1400" b="0" i="0" u="none" strike="noStrike" cap="none" dirty="0">
              <a:solidFill>
                <a:srgbClr val="000000"/>
              </a:solidFill>
              <a:latin typeface="Arial"/>
              <a:ea typeface="Arial"/>
              <a:cs typeface="Arial"/>
              <a:sym typeface="Arial"/>
            </a:endParaRPr>
          </a:p>
        </p:txBody>
      </p:sp>
      <p:pic>
        <p:nvPicPr>
          <p:cNvPr id="147" name="Google Shape;147;p22"/>
          <p:cNvPicPr preferRelativeResize="0"/>
          <p:nvPr/>
        </p:nvPicPr>
        <p:blipFill rotWithShape="1">
          <a:blip r:embed="rId3">
            <a:alphaModFix/>
          </a:blip>
          <a:srcRect/>
          <a:stretch/>
        </p:blipFill>
        <p:spPr>
          <a:xfrm>
            <a:off x="7400595" y="2531389"/>
            <a:ext cx="4658492" cy="3002139"/>
          </a:xfrm>
          <a:prstGeom prst="rect">
            <a:avLst/>
          </a:prstGeom>
          <a:noFill/>
          <a:ln>
            <a:noFill/>
          </a:ln>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2"/>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s-ES" sz="3600" b="1" i="0" u="none" strike="noStrike" cap="none">
                <a:solidFill>
                  <a:schemeClr val="dk1"/>
                </a:solidFill>
                <a:latin typeface="Helvetica Neue"/>
                <a:ea typeface="Helvetica Neue"/>
                <a:cs typeface="Helvetica Neue"/>
                <a:sym typeface="Helvetica Neue"/>
              </a:rPr>
              <a:t>   </a:t>
            </a:r>
            <a:endParaRPr sz="3600" b="1" i="0" u="none" strike="noStrike" cap="none">
              <a:solidFill>
                <a:schemeClr val="dk1"/>
              </a:solidFill>
              <a:latin typeface="Helvetica Neue"/>
              <a:ea typeface="Helvetica Neue"/>
              <a:cs typeface="Helvetica Neue"/>
              <a:sym typeface="Helvetica Neue"/>
            </a:endParaRPr>
          </a:p>
        </p:txBody>
      </p:sp>
      <p:sp>
        <p:nvSpPr>
          <p:cNvPr id="154" name="Google Shape;154;p32"/>
          <p:cNvSpPr txBox="1"/>
          <p:nvPr/>
        </p:nvSpPr>
        <p:spPr>
          <a:xfrm>
            <a:off x="657144" y="1808927"/>
            <a:ext cx="9462558" cy="2677616"/>
          </a:xfrm>
          <a:prstGeom prst="rect">
            <a:avLst/>
          </a:prstGeom>
          <a:noFill/>
          <a:ln>
            <a:noFill/>
          </a:ln>
        </p:spPr>
        <p:txBody>
          <a:bodyPr spcFirstLastPara="1" wrap="square" lIns="91425" tIns="45700" rIns="91425" bIns="45700" anchor="t" anchorCtr="0">
            <a:spAutoFit/>
          </a:bodyPr>
          <a:lstStyle/>
          <a:p>
            <a:pPr lvl="0" algn="just">
              <a:buSzPts val="2400"/>
            </a:pPr>
            <a:r>
              <a:rPr lang="lt-LT" sz="2400" b="0" i="0" u="none" strike="noStrike" cap="none" dirty="0" smtClean="0">
                <a:solidFill>
                  <a:schemeClr val="dk1"/>
                </a:solidFill>
                <a:latin typeface="Helvetica Neue"/>
                <a:ea typeface="Helvetica Neue"/>
                <a:cs typeface="Helvetica Neue"/>
                <a:sym typeface="Helvetica Neue"/>
              </a:rPr>
              <a:t>Kokios yra dailės </a:t>
            </a:r>
            <a:r>
              <a:rPr lang="es-ES" sz="2400" dirty="0">
                <a:latin typeface="Helvetica Neue"/>
                <a:ea typeface="Helvetica Neue"/>
                <a:cs typeface="Helvetica Neue"/>
                <a:sym typeface="Helvetica Neue"/>
              </a:rPr>
              <a:t>terap</a:t>
            </a:r>
            <a:r>
              <a:rPr lang="lt-LT" sz="2400" dirty="0" err="1" smtClean="0">
                <a:latin typeface="Helvetica Neue"/>
                <a:ea typeface="Helvetica Neue"/>
                <a:cs typeface="Helvetica Neue"/>
                <a:sym typeface="Helvetica Neue"/>
              </a:rPr>
              <a:t>ijos</a:t>
            </a:r>
            <a:r>
              <a:rPr lang="lt-LT" sz="2400" dirty="0" smtClean="0">
                <a:latin typeface="Helvetica Neue"/>
                <a:ea typeface="Helvetica Neue"/>
                <a:cs typeface="Helvetica Neue"/>
                <a:sym typeface="Helvetica Neue"/>
              </a:rPr>
              <a:t> taisyklės</a:t>
            </a:r>
            <a:r>
              <a:rPr lang="es-ES" sz="2400" b="0" i="0" u="none" strike="noStrike" cap="none" dirty="0" smtClean="0">
                <a:solidFill>
                  <a:schemeClr val="dk1"/>
                </a:solidFill>
                <a:latin typeface="Helvetica Neue"/>
                <a:ea typeface="Helvetica Neue"/>
                <a:cs typeface="Helvetica Neue"/>
                <a:sym typeface="Helvetica Neue"/>
              </a:rPr>
              <a: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dirty="0">
              <a:solidFill>
                <a:srgbClr val="0070C0"/>
              </a:solidFill>
              <a:latin typeface="Helvetica Neue"/>
              <a:ea typeface="Helvetica Neue"/>
              <a:cs typeface="Helvetica Neue"/>
              <a:sym typeface="Helvetica Neue"/>
            </a:endParaRPr>
          </a:p>
          <a:p>
            <a:pPr marL="1492250" marR="0" lvl="0" indent="-857250" algn="just" rtl="0">
              <a:lnSpc>
                <a:spcPct val="100000"/>
              </a:lnSpc>
              <a:spcBef>
                <a:spcPts val="0"/>
              </a:spcBef>
              <a:spcAft>
                <a:spcPts val="0"/>
              </a:spcAft>
              <a:buClr>
                <a:srgbClr val="000000"/>
              </a:buClr>
              <a:buSzPts val="2400"/>
              <a:buFont typeface="Noto Sans Symbols"/>
              <a:buChar char="⮚"/>
            </a:pPr>
            <a:r>
              <a:rPr lang="lt-LT" sz="2400" dirty="0">
                <a:solidFill>
                  <a:srgbClr val="C55A11"/>
                </a:solidFill>
                <a:latin typeface="Helvetica Neue"/>
                <a:ea typeface="Helvetica Neue"/>
                <a:cs typeface="Helvetica Neue"/>
                <a:sym typeface="Helvetica Neue"/>
              </a:rPr>
              <a:t>K</a:t>
            </a:r>
            <a:r>
              <a:rPr lang="es-ES" sz="2400" b="0" i="0" u="none" strike="noStrike" cap="none" dirty="0" smtClean="0">
                <a:solidFill>
                  <a:srgbClr val="C55A11"/>
                </a:solidFill>
                <a:latin typeface="Helvetica Neue"/>
                <a:ea typeface="Helvetica Neue"/>
                <a:cs typeface="Helvetica Neue"/>
                <a:sym typeface="Helvetica Neue"/>
              </a:rPr>
              <a:t>onfiden</a:t>
            </a:r>
            <a:r>
              <a:rPr lang="lt-LT" sz="2400" b="0" i="0" u="none" strike="noStrike" cap="none" dirty="0" smtClean="0">
                <a:solidFill>
                  <a:srgbClr val="C55A11"/>
                </a:solidFill>
                <a:latin typeface="Helvetica Neue"/>
                <a:ea typeface="Helvetica Neue"/>
                <a:cs typeface="Helvetica Neue"/>
                <a:sym typeface="Helvetica Neue"/>
              </a:rPr>
              <a:t>c</a:t>
            </a:r>
            <a:r>
              <a:rPr lang="es-ES" sz="2400" b="0" i="0" u="none" strike="noStrike" cap="none" dirty="0" smtClean="0">
                <a:solidFill>
                  <a:srgbClr val="C55A11"/>
                </a:solidFill>
                <a:latin typeface="Helvetica Neue"/>
                <a:ea typeface="Helvetica Neue"/>
                <a:cs typeface="Helvetica Neue"/>
                <a:sym typeface="Helvetica Neue"/>
              </a:rPr>
              <a:t>ial</a:t>
            </a:r>
            <a:r>
              <a:rPr lang="lt-LT" sz="2400" b="0" i="0" u="none" strike="noStrike" cap="none" dirty="0" err="1" smtClean="0">
                <a:solidFill>
                  <a:srgbClr val="C55A11"/>
                </a:solidFill>
                <a:latin typeface="Helvetica Neue"/>
                <a:ea typeface="Helvetica Neue"/>
                <a:cs typeface="Helvetica Neue"/>
                <a:sym typeface="Helvetica Neue"/>
              </a:rPr>
              <a:t>umas</a:t>
            </a:r>
            <a:endParaRPr sz="1400" b="0" i="0" u="none" strike="noStrike" cap="none" dirty="0">
              <a:solidFill>
                <a:srgbClr val="000000"/>
              </a:solidFill>
              <a:latin typeface="Arial"/>
              <a:ea typeface="Arial"/>
              <a:cs typeface="Arial"/>
              <a:sym typeface="Arial"/>
            </a:endParaRPr>
          </a:p>
          <a:p>
            <a:pPr marL="1492250" marR="0" lvl="0" indent="-704850" algn="just" rtl="0">
              <a:lnSpc>
                <a:spcPct val="100000"/>
              </a:lnSpc>
              <a:spcBef>
                <a:spcPts val="0"/>
              </a:spcBef>
              <a:spcAft>
                <a:spcPts val="0"/>
              </a:spcAft>
              <a:buClr>
                <a:srgbClr val="000000"/>
              </a:buClr>
              <a:buSzPts val="2400"/>
              <a:buFont typeface="Noto Sans Symbols"/>
              <a:buNone/>
            </a:pPr>
            <a:endParaRPr sz="2400" b="0" i="0" u="none" strike="noStrike" cap="none" dirty="0">
              <a:solidFill>
                <a:srgbClr val="C55A11"/>
              </a:solidFill>
              <a:latin typeface="Helvetica Neue"/>
              <a:ea typeface="Helvetica Neue"/>
              <a:cs typeface="Helvetica Neue"/>
              <a:sym typeface="Helvetica Neue"/>
            </a:endParaRPr>
          </a:p>
          <a:p>
            <a:pPr marL="1492250" marR="0" lvl="0" indent="-857250" algn="just" rtl="0">
              <a:lnSpc>
                <a:spcPct val="100000"/>
              </a:lnSpc>
              <a:spcBef>
                <a:spcPts val="0"/>
              </a:spcBef>
              <a:spcAft>
                <a:spcPts val="0"/>
              </a:spcAft>
              <a:buClr>
                <a:srgbClr val="000000"/>
              </a:buClr>
              <a:buSzPts val="2400"/>
              <a:buFont typeface="Noto Sans Symbols"/>
              <a:buChar char="⮚"/>
            </a:pPr>
            <a:r>
              <a:rPr lang="lt-LT" sz="2400" dirty="0" smtClean="0">
                <a:solidFill>
                  <a:srgbClr val="C55A11"/>
                </a:solidFill>
                <a:latin typeface="Helvetica Neue"/>
                <a:sym typeface="Helvetica Neue"/>
              </a:rPr>
              <a:t>Erdvė</a:t>
            </a:r>
            <a:endParaRPr sz="1400" b="0" i="0" u="none" strike="noStrike" cap="none" dirty="0">
              <a:solidFill>
                <a:srgbClr val="000000"/>
              </a:solidFill>
              <a:latin typeface="Arial"/>
              <a:ea typeface="Arial"/>
              <a:cs typeface="Arial"/>
              <a:sym typeface="Arial"/>
            </a:endParaRPr>
          </a:p>
          <a:p>
            <a:pPr marL="1492250" marR="0" lvl="0" indent="-704850" algn="just" rtl="0">
              <a:lnSpc>
                <a:spcPct val="100000"/>
              </a:lnSpc>
              <a:spcBef>
                <a:spcPts val="0"/>
              </a:spcBef>
              <a:spcAft>
                <a:spcPts val="0"/>
              </a:spcAft>
              <a:buClr>
                <a:srgbClr val="000000"/>
              </a:buClr>
              <a:buSzPts val="2400"/>
              <a:buFont typeface="Noto Sans Symbols"/>
              <a:buNone/>
            </a:pPr>
            <a:endParaRPr sz="2400" b="0" i="0" u="none" strike="noStrike" cap="none" dirty="0">
              <a:solidFill>
                <a:srgbClr val="C55A11"/>
              </a:solidFill>
              <a:latin typeface="Helvetica Neue"/>
              <a:ea typeface="Helvetica Neue"/>
              <a:cs typeface="Helvetica Neue"/>
              <a:sym typeface="Helvetica Neue"/>
            </a:endParaRPr>
          </a:p>
          <a:p>
            <a:pPr marL="1492250" lvl="0" indent="-857250" algn="just">
              <a:buSzPts val="2400"/>
              <a:buFont typeface="Noto Sans Symbols"/>
              <a:buChar char="⮚"/>
            </a:pPr>
            <a:r>
              <a:rPr lang="lt-LT" sz="2400" dirty="0" smtClean="0">
                <a:solidFill>
                  <a:srgbClr val="C55A11"/>
                </a:solidFill>
                <a:latin typeface="Helvetica Neue"/>
                <a:ea typeface="Helvetica Neue"/>
                <a:cs typeface="Helvetica Neue"/>
                <a:sym typeface="Helvetica Neue"/>
              </a:rPr>
              <a:t>L</a:t>
            </a:r>
            <a:r>
              <a:rPr lang="es-ES" sz="2400" dirty="0" smtClean="0">
                <a:solidFill>
                  <a:srgbClr val="C55A11"/>
                </a:solidFill>
                <a:latin typeface="Helvetica Neue"/>
                <a:ea typeface="Helvetica Neue"/>
                <a:cs typeface="Helvetica Neue"/>
                <a:sym typeface="Helvetica Neue"/>
              </a:rPr>
              <a:t>aiko </a:t>
            </a:r>
            <a:r>
              <a:rPr lang="es-ES" sz="2400" dirty="0">
                <a:solidFill>
                  <a:srgbClr val="C55A11"/>
                </a:solidFill>
                <a:latin typeface="Helvetica Neue"/>
                <a:ea typeface="Helvetica Neue"/>
                <a:cs typeface="Helvetica Neue"/>
                <a:sym typeface="Helvetica Neue"/>
              </a:rPr>
              <a:t>paskirstymas</a:t>
            </a:r>
            <a:endParaRPr sz="2400" b="0" i="0" u="none" strike="noStrike" cap="none" dirty="0">
              <a:solidFill>
                <a:srgbClr val="C55A11"/>
              </a:solidFill>
              <a:latin typeface="Helvetica Neue"/>
              <a:ea typeface="Helvetica Neue"/>
              <a:cs typeface="Helvetica Neue"/>
              <a:sym typeface="Helvetica Neue"/>
            </a:endParaRPr>
          </a:p>
        </p:txBody>
      </p:sp>
      <p:sp>
        <p:nvSpPr>
          <p:cNvPr id="155" name="Google Shape;155;p32" descr="Teaching Art to Students with Special Needs | Deep Space Sparkl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32"/>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SzPts val="2000"/>
            </a:pPr>
            <a:r>
              <a:rPr lang="lt-LT" sz="2000" b="1" dirty="0">
                <a:solidFill>
                  <a:srgbClr val="00B0F0"/>
                </a:solidFill>
                <a:latin typeface="Helvetica Neue"/>
                <a:ea typeface="Helvetica Neue"/>
                <a:cs typeface="Helvetica Neue"/>
                <a:sym typeface="Helvetica Neue"/>
              </a:rPr>
              <a:t>MOKOMOJI DAILĖS TERAPIJA</a:t>
            </a:r>
            <a:endParaRPr lang="lt-LT" dirty="0"/>
          </a:p>
        </p:txBody>
      </p:sp>
      <p:pic>
        <p:nvPicPr>
          <p:cNvPr id="157" name="Google Shape;157;p32"/>
          <p:cNvPicPr preferRelativeResize="0"/>
          <p:nvPr/>
        </p:nvPicPr>
        <p:blipFill rotWithShape="1">
          <a:blip r:embed="rId3">
            <a:alphaModFix/>
          </a:blip>
          <a:srcRect/>
          <a:stretch/>
        </p:blipFill>
        <p:spPr>
          <a:xfrm>
            <a:off x="7292869" y="1789927"/>
            <a:ext cx="4451199" cy="3816433"/>
          </a:xfrm>
          <a:prstGeom prst="rect">
            <a:avLst/>
          </a:prstGeom>
          <a:noFill/>
          <a:ln>
            <a:noFill/>
          </a:ln>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3"/>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s-ES" sz="3600" b="1" i="0" u="none" strike="noStrike" cap="none">
                <a:solidFill>
                  <a:schemeClr val="dk1"/>
                </a:solidFill>
                <a:latin typeface="Helvetica Neue"/>
                <a:ea typeface="Helvetica Neue"/>
                <a:cs typeface="Helvetica Neue"/>
                <a:sym typeface="Helvetica Neue"/>
              </a:rPr>
              <a:t>   </a:t>
            </a:r>
            <a:endParaRPr sz="3600" b="1" i="0" u="none" strike="noStrike" cap="none">
              <a:solidFill>
                <a:schemeClr val="dk1"/>
              </a:solidFill>
              <a:latin typeface="Helvetica Neue"/>
              <a:ea typeface="Helvetica Neue"/>
              <a:cs typeface="Helvetica Neue"/>
              <a:sym typeface="Helvetica Neue"/>
            </a:endParaRPr>
          </a:p>
        </p:txBody>
      </p:sp>
      <p:sp>
        <p:nvSpPr>
          <p:cNvPr id="164" name="Google Shape;164;p33"/>
          <p:cNvSpPr txBox="1"/>
          <p:nvPr/>
        </p:nvSpPr>
        <p:spPr>
          <a:xfrm>
            <a:off x="555585" y="1929497"/>
            <a:ext cx="11457739" cy="3231614"/>
          </a:xfrm>
          <a:prstGeom prst="rect">
            <a:avLst/>
          </a:prstGeom>
          <a:noFill/>
          <a:ln>
            <a:noFill/>
          </a:ln>
        </p:spPr>
        <p:txBody>
          <a:bodyPr spcFirstLastPara="1" wrap="square" lIns="91425" tIns="45700" rIns="91425" bIns="45700" anchor="t" anchorCtr="0">
            <a:spAutoFit/>
          </a:bodyPr>
          <a:lstStyle/>
          <a:p>
            <a:pPr lvl="0" algn="just">
              <a:buSzPts val="2400"/>
            </a:pPr>
            <a:r>
              <a:rPr lang="lt-LT" sz="2400" b="0" i="0" u="none" strike="noStrike" cap="none" dirty="0" smtClean="0">
                <a:solidFill>
                  <a:srgbClr val="C55A11"/>
                </a:solidFill>
                <a:latin typeface="Helvetica Neue"/>
                <a:ea typeface="Helvetica Neue"/>
                <a:cs typeface="Helvetica Neue"/>
                <a:sym typeface="Helvetica Neue"/>
              </a:rPr>
              <a:t>Kokios </a:t>
            </a:r>
            <a:r>
              <a:rPr lang="lt-LT" sz="2400" dirty="0">
                <a:solidFill>
                  <a:srgbClr val="C55A11"/>
                </a:solidFill>
                <a:latin typeface="Helvetica Neue"/>
                <a:ea typeface="Helvetica Neue"/>
                <a:cs typeface="Helvetica Neue"/>
                <a:sym typeface="Helvetica Neue"/>
              </a:rPr>
              <a:t>yra dailės </a:t>
            </a:r>
            <a:r>
              <a:rPr lang="lt-LT" sz="2400" dirty="0" smtClean="0">
                <a:solidFill>
                  <a:srgbClr val="C55A11"/>
                </a:solidFill>
                <a:latin typeface="Helvetica Neue"/>
                <a:ea typeface="Helvetica Neue"/>
                <a:cs typeface="Helvetica Neue"/>
                <a:sym typeface="Helvetica Neue"/>
              </a:rPr>
              <a:t>terapijos švietime </a:t>
            </a:r>
            <a:r>
              <a:rPr lang="es-ES" sz="2400" b="0" i="0" u="none" strike="noStrike" cap="none" dirty="0" smtClean="0">
                <a:solidFill>
                  <a:srgbClr val="C55A11"/>
                </a:solidFill>
                <a:latin typeface="Helvetica Neue"/>
                <a:ea typeface="Helvetica Neue"/>
                <a:cs typeface="Helvetica Neue"/>
                <a:sym typeface="Helvetica Neue"/>
              </a:rPr>
              <a:t>characteristi</a:t>
            </a:r>
            <a:r>
              <a:rPr lang="lt-LT" sz="2400" b="0" i="0" u="none" strike="noStrike" cap="none" dirty="0" err="1" smtClean="0">
                <a:solidFill>
                  <a:srgbClr val="C55A11"/>
                </a:solidFill>
                <a:latin typeface="Helvetica Neue"/>
                <a:ea typeface="Helvetica Neue"/>
                <a:cs typeface="Helvetica Neue"/>
                <a:sym typeface="Helvetica Neue"/>
              </a:rPr>
              <a:t>kos</a:t>
            </a:r>
            <a:r>
              <a:rPr lang="es-ES" sz="2400" b="0" i="0" u="none" strike="noStrike" cap="none" dirty="0" smtClean="0">
                <a:solidFill>
                  <a:srgbClr val="C55A11"/>
                </a:solidFill>
                <a:latin typeface="Helvetica Neue"/>
                <a:ea typeface="Helvetica Neue"/>
                <a:cs typeface="Helvetica Neue"/>
                <a:sym typeface="Helvetica Neue"/>
              </a:rPr>
              <a:t>?</a:t>
            </a:r>
            <a:endParaRPr sz="2400" b="0" i="0" u="none" strike="noStrike" cap="none" dirty="0">
              <a:solidFill>
                <a:srgbClr val="C55A1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2400"/>
              <a:buFont typeface="Arial"/>
              <a:buNone/>
            </a:pPr>
            <a:r>
              <a:rPr lang="es-ES" sz="2400" b="1" i="0" u="none" strike="noStrike" cap="none" dirty="0">
                <a:solidFill>
                  <a:srgbClr val="0070C0"/>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a:p>
            <a:pPr marL="457200" lvl="0" indent="-457200" algn="just">
              <a:lnSpc>
                <a:spcPct val="150000"/>
              </a:lnSpc>
              <a:buClr>
                <a:srgbClr val="C55A11"/>
              </a:buClr>
              <a:buSzPts val="2200"/>
              <a:buFont typeface="Courier New"/>
              <a:buChar char="o"/>
            </a:pPr>
            <a:r>
              <a:rPr lang="lt-LT" sz="2200" dirty="0">
                <a:latin typeface="Helvetica Neue"/>
                <a:ea typeface="Helvetica Neue"/>
                <a:cs typeface="Helvetica Neue"/>
                <a:sym typeface="Helvetica Neue"/>
              </a:rPr>
              <a:t>teorinių ir praktinių idėjų, naujų metodikų </a:t>
            </a:r>
            <a:r>
              <a:rPr lang="lt-LT" sz="2200" dirty="0" smtClean="0">
                <a:latin typeface="Helvetica Neue"/>
                <a:ea typeface="Helvetica Neue"/>
                <a:cs typeface="Helvetica Neue"/>
                <a:sym typeface="Helvetica Neue"/>
              </a:rPr>
              <a:t>kompleksas</a:t>
            </a:r>
            <a:r>
              <a:rPr lang="es-ES" sz="2200" b="0" i="0" u="none" strike="noStrike" cap="none" dirty="0" smtClean="0">
                <a:solidFill>
                  <a:srgbClr val="000000"/>
                </a:solidFill>
                <a:latin typeface="Helvetica Neue"/>
                <a:ea typeface="Helvetica Neue"/>
                <a:cs typeface="Helvetica Neue"/>
                <a:sym typeface="Helvetica Neue"/>
              </a:rPr>
              <a:t>;</a:t>
            </a:r>
            <a:endParaRPr sz="1400" b="0" i="0" u="none" strike="noStrike" cap="none" dirty="0">
              <a:solidFill>
                <a:srgbClr val="000000"/>
              </a:solidFill>
              <a:latin typeface="Arial"/>
              <a:ea typeface="Arial"/>
              <a:cs typeface="Arial"/>
              <a:sym typeface="Arial"/>
            </a:endParaRPr>
          </a:p>
          <a:p>
            <a:pPr marL="457200" lvl="0" indent="-457200" algn="just">
              <a:lnSpc>
                <a:spcPct val="150000"/>
              </a:lnSpc>
              <a:buClr>
                <a:srgbClr val="C55A11"/>
              </a:buClr>
              <a:buSzPts val="2200"/>
              <a:buFont typeface="Courier New"/>
              <a:buChar char="o"/>
            </a:pPr>
            <a:r>
              <a:rPr lang="lt-LT" sz="2200" dirty="0">
                <a:latin typeface="Helvetica Neue"/>
                <a:ea typeface="Helvetica Neue"/>
                <a:cs typeface="Helvetica Neue"/>
                <a:sym typeface="Helvetica Neue"/>
              </a:rPr>
              <a:t>ryšių su socialiniais, psichologiniais ir pedagoginiais reiškiniais įvairovė</a:t>
            </a:r>
            <a:r>
              <a:rPr lang="es-ES" sz="2200" b="0" i="0" u="none" strike="noStrike" cap="none" dirty="0" smtClean="0">
                <a:solidFill>
                  <a:srgbClr val="000000"/>
                </a:solidFill>
                <a:latin typeface="Helvetica Neue"/>
                <a:ea typeface="Helvetica Neue"/>
                <a:cs typeface="Helvetica Neue"/>
                <a:sym typeface="Helvetica Neue"/>
              </a:rPr>
              <a:t>;</a:t>
            </a:r>
            <a:endParaRPr sz="1400" b="0" i="0" u="none" strike="noStrike" cap="none" dirty="0">
              <a:solidFill>
                <a:srgbClr val="000000"/>
              </a:solidFill>
              <a:latin typeface="Arial"/>
              <a:ea typeface="Arial"/>
              <a:cs typeface="Arial"/>
              <a:sym typeface="Arial"/>
            </a:endParaRPr>
          </a:p>
          <a:p>
            <a:pPr marL="457200" lvl="0" indent="-457200" algn="just">
              <a:lnSpc>
                <a:spcPct val="150000"/>
              </a:lnSpc>
              <a:buClr>
                <a:srgbClr val="C55A11"/>
              </a:buClr>
              <a:buSzPts val="2200"/>
              <a:buFont typeface="Courier New"/>
              <a:buChar char="o"/>
            </a:pPr>
            <a:r>
              <a:rPr lang="lt-LT" sz="2200" dirty="0">
                <a:latin typeface="Helvetica Neue"/>
                <a:ea typeface="Helvetica Neue"/>
                <a:cs typeface="Helvetica Neue"/>
                <a:sym typeface="Helvetica Neue"/>
              </a:rPr>
              <a:t>tam tikras atsiskyrimas (savarankiškumas, išskirtinumas) nuo kitų pedagogikos </a:t>
            </a:r>
            <a:r>
              <a:rPr lang="lt-LT" sz="2200" dirty="0" smtClean="0">
                <a:latin typeface="Helvetica Neue"/>
                <a:ea typeface="Helvetica Neue"/>
                <a:cs typeface="Helvetica Neue"/>
                <a:sym typeface="Helvetica Neue"/>
              </a:rPr>
              <a:t>sričių</a:t>
            </a:r>
            <a:r>
              <a:rPr lang="es-ES" sz="2200" b="0" i="0" u="none" strike="noStrike" cap="none" dirty="0" smtClean="0">
                <a:solidFill>
                  <a:srgbClr val="000000"/>
                </a:solidFill>
                <a:latin typeface="Helvetica Neue"/>
                <a:ea typeface="Helvetica Neue"/>
                <a:cs typeface="Helvetica Neue"/>
                <a:sym typeface="Helvetica Neue"/>
              </a:rPr>
              <a:t>;</a:t>
            </a:r>
            <a:endParaRPr sz="1400" b="0" i="0" u="none" strike="noStrike" cap="none" dirty="0">
              <a:solidFill>
                <a:srgbClr val="000000"/>
              </a:solidFill>
              <a:latin typeface="Arial"/>
              <a:ea typeface="Arial"/>
              <a:cs typeface="Arial"/>
              <a:sym typeface="Arial"/>
            </a:endParaRPr>
          </a:p>
          <a:p>
            <a:pPr marL="457200" lvl="0" indent="-457200" algn="just">
              <a:lnSpc>
                <a:spcPct val="150000"/>
              </a:lnSpc>
              <a:buClr>
                <a:srgbClr val="C55A11"/>
              </a:buClr>
              <a:buSzPts val="2200"/>
              <a:buFont typeface="Courier New"/>
              <a:buChar char="o"/>
            </a:pPr>
            <a:r>
              <a:rPr lang="lt-LT" sz="2200" dirty="0">
                <a:latin typeface="Helvetica Neue"/>
                <a:ea typeface="Helvetica Neue"/>
                <a:cs typeface="Helvetica Neue"/>
                <a:sym typeface="Helvetica Neue"/>
              </a:rPr>
              <a:t>gebėjimas integruotis, </a:t>
            </a:r>
            <a:r>
              <a:rPr lang="lt-LT" sz="2200" dirty="0" smtClean="0">
                <a:latin typeface="Helvetica Neue"/>
                <a:ea typeface="Helvetica Neue"/>
                <a:cs typeface="Helvetica Neue"/>
                <a:sym typeface="Helvetica Neue"/>
              </a:rPr>
              <a:t>transformuotis</a:t>
            </a:r>
            <a:r>
              <a:rPr lang="es-ES" sz="2200" b="0" i="0" u="none" strike="noStrike" cap="none" dirty="0" smtClean="0">
                <a:solidFill>
                  <a:srgbClr val="000000"/>
                </a:solidFill>
                <a:latin typeface="Helvetica Neue"/>
                <a:ea typeface="Helvetica Neue"/>
                <a:cs typeface="Helvetica Neue"/>
                <a:sym typeface="Helvetica Neue"/>
              </a:rPr>
              <a:t>.</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2400"/>
              <a:buFont typeface="Courier New"/>
              <a:buNone/>
            </a:pPr>
            <a:endParaRPr sz="2400" b="0" i="0" u="none" strike="noStrike" cap="none" dirty="0">
              <a:solidFill>
                <a:srgbClr val="FF0000"/>
              </a:solidFill>
              <a:latin typeface="Helvetica Neue"/>
              <a:ea typeface="Helvetica Neue"/>
              <a:cs typeface="Helvetica Neue"/>
              <a:sym typeface="Helvetica Neue"/>
            </a:endParaRPr>
          </a:p>
        </p:txBody>
      </p:sp>
      <p:sp>
        <p:nvSpPr>
          <p:cNvPr id="165" name="Google Shape;165;p33" descr="Teaching Art to Students with Special Needs | Deep Space Sparkl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SzPts val="2000"/>
            </a:pPr>
            <a:r>
              <a:rPr lang="lt-LT" sz="2000" b="1" dirty="0">
                <a:solidFill>
                  <a:srgbClr val="00B0F0"/>
                </a:solidFill>
                <a:latin typeface="Helvetica Neue"/>
                <a:ea typeface="Helvetica Neue"/>
                <a:cs typeface="Helvetica Neue"/>
                <a:sym typeface="Helvetica Neue"/>
              </a:rPr>
              <a:t>MOKOMOJI DAILĖS TERAPIJA</a:t>
            </a:r>
            <a:endParaRPr lang="lt-LT" dirty="0"/>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9"/>
          <p:cNvSpPr txBox="1"/>
          <p:nvPr/>
        </p:nvSpPr>
        <p:spPr>
          <a:xfrm>
            <a:off x="938231" y="2190972"/>
            <a:ext cx="10521600" cy="1007391"/>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ctr" rtl="0">
              <a:lnSpc>
                <a:spcPct val="90000"/>
              </a:lnSpc>
              <a:spcBef>
                <a:spcPts val="0"/>
              </a:spcBef>
              <a:spcAft>
                <a:spcPts val="0"/>
              </a:spcAft>
              <a:buClr>
                <a:schemeClr val="lt1"/>
              </a:buClr>
              <a:buSzPct val="100000"/>
              <a:buFont typeface="Helvetica Neue"/>
              <a:buNone/>
            </a:pPr>
            <a:r>
              <a:rPr lang="lt-LT" sz="8800" b="1" i="0" u="none" strike="noStrike" cap="none" dirty="0" smtClean="0">
                <a:solidFill>
                  <a:schemeClr val="lt1"/>
                </a:solidFill>
                <a:latin typeface="Helvetica Neue"/>
                <a:ea typeface="Helvetica Neue"/>
                <a:cs typeface="Helvetica Neue"/>
                <a:sym typeface="Helvetica Neue"/>
              </a:rPr>
              <a:t>Dėkojame už </a:t>
            </a:r>
            <a:r>
              <a:rPr lang="lt-LT" sz="8800" b="1" i="0" u="none" strike="noStrike" cap="none" smtClean="0">
                <a:solidFill>
                  <a:schemeClr val="lt1"/>
                </a:solidFill>
                <a:latin typeface="Helvetica Neue"/>
                <a:ea typeface="Helvetica Neue"/>
                <a:cs typeface="Helvetica Neue"/>
                <a:sym typeface="Helvetica Neue"/>
              </a:rPr>
              <a:t>jūsų dėmesį</a:t>
            </a:r>
            <a:r>
              <a:rPr lang="es-ES" sz="8800" b="1" i="0" u="none" strike="noStrike" cap="none" smtClean="0">
                <a:solidFill>
                  <a:schemeClr val="lt1"/>
                </a:solidFill>
                <a:latin typeface="Helvetica Neue"/>
                <a:ea typeface="Helvetica Neue"/>
                <a:cs typeface="Helvetica Neue"/>
                <a:sym typeface="Helvetica Neue"/>
              </a:rPr>
              <a:t>!</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dirty="0">
              <a:solidFill>
                <a:srgbClr val="00AEEF"/>
              </a:solidFill>
              <a:latin typeface="Helvetica Neue"/>
              <a:ea typeface="Helvetica Neue"/>
              <a:cs typeface="Helvetica Neue"/>
              <a:sym typeface="Helvetica Neue"/>
            </a:endParaRPr>
          </a:p>
        </p:txBody>
      </p:sp>
      <p:pic>
        <p:nvPicPr>
          <p:cNvPr id="172" name="Google Shape;172;p39"/>
          <p:cNvPicPr preferRelativeResize="0"/>
          <p:nvPr/>
        </p:nvPicPr>
        <p:blipFill rotWithShape="1">
          <a:blip r:embed="rId3">
            <a:alphaModFix/>
          </a:blip>
          <a:srcRect/>
          <a:stretch/>
        </p:blipFill>
        <p:spPr>
          <a:xfrm>
            <a:off x="3238232" y="3073753"/>
            <a:ext cx="5377735" cy="3301929"/>
          </a:xfrm>
          <a:prstGeom prst="rect">
            <a:avLst/>
          </a:prstGeom>
          <a:noFill/>
          <a:ln>
            <a:noFill/>
          </a:ln>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3"/>
          <p:cNvSpPr txBox="1"/>
          <p:nvPr/>
        </p:nvSpPr>
        <p:spPr>
          <a:xfrm>
            <a:off x="456223" y="2119417"/>
            <a:ext cx="11450700" cy="3170058"/>
          </a:xfrm>
          <a:prstGeom prst="rect">
            <a:avLst/>
          </a:prstGeom>
          <a:noFill/>
          <a:ln>
            <a:noFill/>
          </a:ln>
        </p:spPr>
        <p:txBody>
          <a:bodyPr spcFirstLastPara="1" wrap="square" lIns="91425" tIns="45700" rIns="91425" bIns="45700" anchor="t" anchorCtr="0">
            <a:spAutoFit/>
          </a:bodyPr>
          <a:lstStyle/>
          <a:p>
            <a:pPr lvl="0" algn="just">
              <a:buSzPts val="2400"/>
            </a:pPr>
            <a:r>
              <a:rPr lang="lt-LT" sz="2400" dirty="0"/>
              <a:t>Norėdami sužinoti, kokie yra įtraukiojo </a:t>
            </a:r>
            <a:r>
              <a:rPr lang="lt-LT" sz="2400" dirty="0" smtClean="0"/>
              <a:t>ugdomojo meno </a:t>
            </a:r>
            <a:r>
              <a:rPr lang="lt-LT" sz="2400" dirty="0"/>
              <a:t>kūrimo pagrindai, turime sužinoti daugiau apie </a:t>
            </a:r>
            <a:r>
              <a:rPr lang="lt-LT" sz="2400" dirty="0" smtClean="0"/>
              <a:t>tai, kas yra </a:t>
            </a:r>
            <a:r>
              <a:rPr lang="es-ES" sz="2400" b="0" i="0" u="none" strike="noStrike" cap="none" dirty="0" smtClean="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342900" marR="0" lvl="2" indent="-190500" algn="just" rtl="0">
              <a:lnSpc>
                <a:spcPct val="100000"/>
              </a:lnSpc>
              <a:spcBef>
                <a:spcPts val="0"/>
              </a:spcBef>
              <a:spcAft>
                <a:spcPts val="0"/>
              </a:spcAft>
              <a:buClr>
                <a:srgbClr val="EC7320"/>
              </a:buClr>
              <a:buSzPts val="2400"/>
              <a:buFont typeface="Noto Sans Symbols"/>
              <a:buNone/>
            </a:pPr>
            <a:endParaRPr sz="2400" b="0" i="0" u="none" strike="noStrike" cap="none" dirty="0">
              <a:solidFill>
                <a:srgbClr val="000000"/>
              </a:solidFill>
              <a:latin typeface="Arial"/>
              <a:ea typeface="Arial"/>
              <a:cs typeface="Arial"/>
              <a:sym typeface="Arial"/>
            </a:endParaRPr>
          </a:p>
          <a:p>
            <a:pPr marL="1890713" lvl="3" indent="-342900" algn="just">
              <a:buClr>
                <a:srgbClr val="EC7320"/>
              </a:buClr>
              <a:buSzPts val="2400"/>
              <a:buFont typeface="Noto Sans Symbols"/>
              <a:buChar char="❖"/>
            </a:pPr>
            <a:r>
              <a:rPr lang="lt-LT" sz="2400" dirty="0" smtClean="0"/>
              <a:t> Pozityvi </a:t>
            </a:r>
            <a:r>
              <a:rPr lang="lt-LT" sz="2400" dirty="0"/>
              <a:t>jaunimo raida ((</a:t>
            </a:r>
            <a:r>
              <a:rPr lang="lt-LT" sz="2400" i="1" dirty="0"/>
              <a:t>angl</a:t>
            </a:r>
            <a:r>
              <a:rPr lang="lt-LT" sz="2400" dirty="0"/>
              <a:t>. </a:t>
            </a:r>
            <a:r>
              <a:rPr lang="lt-LT" sz="2400" dirty="0" err="1"/>
              <a:t>positive</a:t>
            </a:r>
            <a:r>
              <a:rPr lang="lt-LT" sz="2400" dirty="0"/>
              <a:t> </a:t>
            </a:r>
            <a:r>
              <a:rPr lang="lt-LT" sz="2400" dirty="0" err="1"/>
              <a:t>youth</a:t>
            </a:r>
            <a:r>
              <a:rPr lang="lt-LT" sz="2400" dirty="0"/>
              <a:t> </a:t>
            </a:r>
            <a:r>
              <a:rPr lang="lt-LT" sz="2400" dirty="0" err="1" smtClean="0"/>
              <a:t>development</a:t>
            </a:r>
            <a:r>
              <a:rPr lang="lt-LT" sz="2400" dirty="0" smtClean="0"/>
              <a:t>)</a:t>
            </a:r>
          </a:p>
          <a:p>
            <a:pPr marL="1890713" lvl="3" indent="-342900" algn="just">
              <a:buClr>
                <a:srgbClr val="EC7320"/>
              </a:buClr>
              <a:buSzPts val="2400"/>
              <a:buFont typeface="Noto Sans Symbols"/>
              <a:buChar char="❖"/>
            </a:pPr>
            <a:r>
              <a:rPr lang="lt-LT" sz="2400" dirty="0" smtClean="0"/>
              <a:t> Universalaus </a:t>
            </a:r>
            <a:r>
              <a:rPr lang="lt-LT" sz="2400" dirty="0"/>
              <a:t>dizaino </a:t>
            </a:r>
            <a:r>
              <a:rPr lang="lt-LT" sz="2400" dirty="0" smtClean="0"/>
              <a:t>mokymasis </a:t>
            </a:r>
            <a:r>
              <a:rPr lang="lt-LT" sz="2400" dirty="0"/>
              <a:t>(UDM</a:t>
            </a:r>
            <a:r>
              <a:rPr lang="lt-LT" sz="2400" dirty="0" smtClean="0"/>
              <a:t>)</a:t>
            </a:r>
            <a:endParaRPr sz="1400" b="0" i="0" u="none" strike="noStrike" cap="none" dirty="0">
              <a:solidFill>
                <a:srgbClr val="000000"/>
              </a:solidFill>
              <a:latin typeface="Arial"/>
              <a:ea typeface="Arial"/>
              <a:cs typeface="Arial"/>
              <a:sym typeface="Arial"/>
            </a:endParaRPr>
          </a:p>
          <a:p>
            <a:pPr marL="1890713" marR="0" lvl="3" indent="-342900" algn="just" rtl="0">
              <a:lnSpc>
                <a:spcPct val="100000"/>
              </a:lnSpc>
              <a:spcBef>
                <a:spcPts val="0"/>
              </a:spcBef>
              <a:spcAft>
                <a:spcPts val="0"/>
              </a:spcAft>
              <a:buClr>
                <a:srgbClr val="EC7320"/>
              </a:buClr>
              <a:buSzPts val="2400"/>
              <a:buFont typeface="Noto Sans Symbols"/>
              <a:buChar char="❖"/>
            </a:pPr>
            <a:r>
              <a:rPr lang="lt-LT" sz="2400" b="0" i="0" u="none" strike="noStrike" cap="none" dirty="0" smtClean="0">
                <a:solidFill>
                  <a:srgbClr val="000000"/>
                </a:solidFill>
                <a:latin typeface="Arial"/>
                <a:ea typeface="Arial"/>
                <a:cs typeface="Arial"/>
                <a:sym typeface="Arial"/>
              </a:rPr>
              <a:t> Mokomoji dailės terapija</a:t>
            </a:r>
            <a:endParaRPr sz="2400" b="0" i="0" u="none" strike="noStrike" cap="none" dirty="0">
              <a:solidFill>
                <a:srgbClr val="000000"/>
              </a:solidFill>
              <a:latin typeface="Arial"/>
              <a:ea typeface="Arial"/>
              <a:cs typeface="Arial"/>
              <a:sym typeface="Arial"/>
            </a:endParaRPr>
          </a:p>
          <a:p>
            <a:pPr marL="342900" marR="0" lvl="0" indent="-165100" algn="just"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Helvetica Neue"/>
              <a:ea typeface="Helvetica Neue"/>
              <a:cs typeface="Helvetica Neue"/>
              <a:sym typeface="Helvetica Neue"/>
            </a:endParaRPr>
          </a:p>
          <a:p>
            <a:pPr marL="342900" marR="0" lvl="0" indent="-165100" algn="just"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Helvetica Neue"/>
              <a:ea typeface="Helvetica Neue"/>
              <a:cs typeface="Helvetica Neue"/>
              <a:sym typeface="Helvetica Neue"/>
            </a:endParaRPr>
          </a:p>
        </p:txBody>
      </p:sp>
      <p:sp>
        <p:nvSpPr>
          <p:cNvPr id="40" name="Google Shape;40;p3"/>
          <p:cNvSpPr txBox="1"/>
          <p:nvPr/>
        </p:nvSpPr>
        <p:spPr>
          <a:xfrm>
            <a:off x="2920011" y="469210"/>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lt-LT" sz="4800" b="1" i="0" u="none" strike="noStrike" cap="none" dirty="0" smtClean="0">
                <a:solidFill>
                  <a:srgbClr val="C55A11"/>
                </a:solidFill>
                <a:latin typeface="Arial"/>
                <a:ea typeface="Arial"/>
                <a:cs typeface="Arial"/>
                <a:sym typeface="Arial"/>
              </a:rPr>
              <a:t>Tikslai</a:t>
            </a:r>
            <a:endParaRPr sz="4800" b="1" i="0" u="none" strike="noStrike" cap="none" dirty="0">
              <a:solidFill>
                <a:srgbClr val="C55A11"/>
              </a:solidFill>
              <a:latin typeface="Arial"/>
              <a:ea typeface="Arial"/>
              <a:cs typeface="Arial"/>
              <a:sym typeface="Arial"/>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4"/>
          <p:cNvSpPr txBox="1"/>
          <p:nvPr/>
        </p:nvSpPr>
        <p:spPr>
          <a:xfrm>
            <a:off x="866197" y="2385391"/>
            <a:ext cx="10521600" cy="3441973"/>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000000"/>
              </a:buClr>
              <a:buSzPts val="6600"/>
              <a:buFont typeface="Arial"/>
              <a:buNone/>
            </a:pPr>
            <a:endParaRPr lang="lt-LT" sz="6600" b="1" i="0" u="none" strike="noStrike" cap="none" dirty="0" smtClean="0">
              <a:solidFill>
                <a:schemeClr val="lt1"/>
              </a:solidFill>
              <a:latin typeface="Arial"/>
              <a:ea typeface="Arial"/>
              <a:cs typeface="Arial"/>
              <a:sym typeface="Arial"/>
            </a:endParaRPr>
          </a:p>
          <a:p>
            <a:pPr marL="0" marR="0" lvl="0" indent="0" algn="ctr" rtl="0">
              <a:lnSpc>
                <a:spcPct val="70000"/>
              </a:lnSpc>
              <a:spcBef>
                <a:spcPts val="0"/>
              </a:spcBef>
              <a:spcAft>
                <a:spcPts val="0"/>
              </a:spcAft>
              <a:buClr>
                <a:srgbClr val="000000"/>
              </a:buClr>
              <a:buSzPts val="6600"/>
              <a:buFont typeface="Arial"/>
              <a:buNone/>
            </a:pPr>
            <a:r>
              <a:rPr lang="es-ES" sz="6600" b="1" i="0" u="none" strike="noStrike" cap="none" dirty="0" smtClean="0">
                <a:solidFill>
                  <a:schemeClr val="lt1"/>
                </a:solidFill>
                <a:latin typeface="Arial"/>
                <a:ea typeface="Arial"/>
                <a:cs typeface="Arial"/>
                <a:sym typeface="Arial"/>
              </a:rPr>
              <a:t>PO</a:t>
            </a:r>
            <a:r>
              <a:rPr lang="lt-LT" sz="6600" b="1" i="0" u="none" strike="noStrike" cap="none" dirty="0" smtClean="0">
                <a:solidFill>
                  <a:schemeClr val="lt1"/>
                </a:solidFill>
                <a:latin typeface="Arial"/>
                <a:ea typeface="Arial"/>
                <a:cs typeface="Arial"/>
                <a:sym typeface="Arial"/>
              </a:rPr>
              <a:t>Z</a:t>
            </a:r>
            <a:r>
              <a:rPr lang="es-ES" sz="6600" b="1" i="0" u="none" strike="noStrike" cap="none" dirty="0" smtClean="0">
                <a:solidFill>
                  <a:schemeClr val="lt1"/>
                </a:solidFill>
                <a:latin typeface="Arial"/>
                <a:ea typeface="Arial"/>
                <a:cs typeface="Arial"/>
                <a:sym typeface="Arial"/>
              </a:rPr>
              <a:t>IT</a:t>
            </a:r>
            <a:r>
              <a:rPr lang="lt-LT" sz="6600" b="1" i="0" u="none" strike="noStrike" cap="none" dirty="0" smtClean="0">
                <a:solidFill>
                  <a:schemeClr val="lt1"/>
                </a:solidFill>
                <a:latin typeface="Arial"/>
                <a:ea typeface="Arial"/>
                <a:cs typeface="Arial"/>
                <a:sym typeface="Arial"/>
              </a:rPr>
              <a:t>Y</a:t>
            </a:r>
            <a:r>
              <a:rPr lang="es-ES" sz="6600" b="1" i="0" u="none" strike="noStrike" cap="none" dirty="0" smtClean="0">
                <a:solidFill>
                  <a:schemeClr val="lt1"/>
                </a:solidFill>
                <a:latin typeface="Arial"/>
                <a:ea typeface="Arial"/>
                <a:cs typeface="Arial"/>
                <a:sym typeface="Arial"/>
              </a:rPr>
              <a:t>V</a:t>
            </a:r>
            <a:r>
              <a:rPr lang="lt-LT" sz="6600" b="1" i="0" u="none" strike="noStrike" cap="none" dirty="0" smtClean="0">
                <a:solidFill>
                  <a:schemeClr val="lt1"/>
                </a:solidFill>
                <a:latin typeface="Arial"/>
                <a:ea typeface="Arial"/>
                <a:cs typeface="Arial"/>
                <a:sym typeface="Arial"/>
              </a:rPr>
              <a:t>I</a:t>
            </a:r>
            <a:r>
              <a:rPr lang="es-ES" sz="6600" b="1" i="0" u="none" strike="noStrike" cap="none" dirty="0" smtClean="0">
                <a:solidFill>
                  <a:schemeClr val="lt1"/>
                </a:solidFill>
                <a:latin typeface="Arial"/>
                <a:ea typeface="Arial"/>
                <a:cs typeface="Arial"/>
                <a:sym typeface="Arial"/>
              </a:rPr>
              <a:t> </a:t>
            </a:r>
            <a:r>
              <a:rPr lang="lt-LT" sz="6600" b="1" i="0" u="none" strike="noStrike" cap="none" dirty="0" smtClean="0">
                <a:solidFill>
                  <a:schemeClr val="lt1"/>
                </a:solidFill>
                <a:latin typeface="Arial"/>
                <a:ea typeface="Arial"/>
                <a:cs typeface="Arial"/>
                <a:sym typeface="Arial"/>
              </a:rPr>
              <a:t>JA</a:t>
            </a:r>
            <a:r>
              <a:rPr lang="es-ES" sz="6600" b="1" i="0" u="none" strike="noStrike" cap="none" dirty="0" smtClean="0">
                <a:solidFill>
                  <a:schemeClr val="lt1"/>
                </a:solidFill>
                <a:latin typeface="Arial"/>
                <a:ea typeface="Arial"/>
                <a:cs typeface="Arial"/>
                <a:sym typeface="Arial"/>
              </a:rPr>
              <a:t>U</a:t>
            </a:r>
            <a:r>
              <a:rPr lang="lt-LT" sz="6600" b="1" i="0" u="none" strike="noStrike" cap="none" dirty="0" smtClean="0">
                <a:solidFill>
                  <a:schemeClr val="lt1"/>
                </a:solidFill>
                <a:latin typeface="Arial"/>
                <a:ea typeface="Arial"/>
                <a:cs typeface="Arial"/>
                <a:sym typeface="Arial"/>
              </a:rPr>
              <a:t>NIMO RAIDA</a:t>
            </a:r>
            <a:endParaRPr sz="6600" b="1" i="0" u="none" strike="noStrike" cap="none" dirty="0">
              <a:solidFill>
                <a:schemeClr val="lt1"/>
              </a:solidFill>
              <a:latin typeface="Arial"/>
              <a:ea typeface="Arial"/>
              <a:cs typeface="Arial"/>
              <a:sym typeface="Arial"/>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g10c4d38af33_0_5"/>
          <p:cNvSpPr txBox="1"/>
          <p:nvPr/>
        </p:nvSpPr>
        <p:spPr>
          <a:xfrm>
            <a:off x="455264" y="2223985"/>
            <a:ext cx="6561300" cy="3539390"/>
          </a:xfrm>
          <a:prstGeom prst="rect">
            <a:avLst/>
          </a:prstGeom>
          <a:noFill/>
          <a:ln>
            <a:noFill/>
          </a:ln>
        </p:spPr>
        <p:txBody>
          <a:bodyPr spcFirstLastPara="1" wrap="square" lIns="91425" tIns="45700" rIns="91425" bIns="45700" anchor="t" anchorCtr="0">
            <a:spAutoFit/>
          </a:bodyPr>
          <a:lstStyle/>
          <a:p>
            <a:pPr lvl="0" algn="just">
              <a:buSzPts val="2400"/>
            </a:pPr>
            <a:r>
              <a:rPr lang="lt-LT" sz="2400" b="1" dirty="0" smtClean="0"/>
              <a:t>Kas yra </a:t>
            </a:r>
            <a:r>
              <a:rPr lang="es-ES" sz="2400" b="1" dirty="0" smtClean="0"/>
              <a:t>pozityvi </a:t>
            </a:r>
            <a:r>
              <a:rPr lang="es-ES" sz="2400" b="1" dirty="0"/>
              <a:t>jaunimo </a:t>
            </a:r>
            <a:r>
              <a:rPr lang="es-ES" sz="2400" b="1" dirty="0" smtClean="0"/>
              <a:t>raida</a:t>
            </a:r>
            <a:r>
              <a:rPr lang="lt-LT" sz="2400" b="1" dirty="0" smtClean="0"/>
              <a:t> (PYD)</a:t>
            </a:r>
            <a:r>
              <a:rPr lang="es-ES" sz="2400" b="1" dirty="0" smtClean="0"/>
              <a:t>?</a:t>
            </a:r>
            <a:endParaRPr sz="1400" b="0" i="0" u="none" strike="noStrike" cap="none" dirty="0">
              <a:solidFill>
                <a:srgbClr val="000000"/>
              </a:solidFill>
              <a:latin typeface="Arial"/>
              <a:ea typeface="Arial"/>
              <a:cs typeface="Arial"/>
              <a:sym typeface="Arial"/>
            </a:endParaRPr>
          </a:p>
          <a:p>
            <a:pPr marL="342900" marR="0" lvl="0" indent="-190500" algn="just" rtl="0">
              <a:lnSpc>
                <a:spcPct val="100000"/>
              </a:lnSpc>
              <a:spcBef>
                <a:spcPts val="0"/>
              </a:spcBef>
              <a:spcAft>
                <a:spcPts val="0"/>
              </a:spcAft>
              <a:buClr>
                <a:srgbClr val="EC7320"/>
              </a:buClr>
              <a:buSzPts val="2400"/>
              <a:buFont typeface="Noto Sans Symbols"/>
              <a:buNone/>
            </a:pPr>
            <a:endParaRPr sz="2400" b="0" i="0" u="none" strike="noStrike" cap="none" dirty="0">
              <a:solidFill>
                <a:srgbClr val="000000"/>
              </a:solidFill>
              <a:latin typeface="Arial"/>
              <a:ea typeface="Arial"/>
              <a:cs typeface="Arial"/>
              <a:sym typeface="Arial"/>
            </a:endParaRPr>
          </a:p>
          <a:p>
            <a:pPr lvl="0" algn="just">
              <a:buSzPts val="2400"/>
            </a:pPr>
            <a:r>
              <a:rPr lang="lt-LT" sz="2400" dirty="0" smtClean="0"/>
              <a:t>Tai stiprybėmis </a:t>
            </a:r>
            <a:r>
              <a:rPr lang="lt-LT" sz="2400" dirty="0"/>
              <a:t>pagrįstas metodas, dėl kurio jaunimas tobulėja atpažindamas ir tobulindamas įgūdžius, kompetencijas ir interesus, kurie padėtų jam išnaudoti visą savo potencialą</a:t>
            </a:r>
            <a:r>
              <a:rPr lang="es-ES" sz="2400" b="0" i="0" u="none" strike="noStrike" cap="none" dirty="0" smtClean="0">
                <a:solidFill>
                  <a:srgbClr val="000000"/>
                </a:solidFill>
                <a:latin typeface="Arial"/>
                <a:ea typeface="Arial"/>
                <a:cs typeface="Arial"/>
                <a:sym typeface="Arial"/>
              </a:rPr>
              <a:t>.</a:t>
            </a:r>
            <a:endParaRPr sz="2400" b="0" i="0" u="none" strike="noStrike" cap="none" dirty="0">
              <a:solidFill>
                <a:srgbClr val="000000"/>
              </a:solidFill>
              <a:latin typeface="Arial"/>
              <a:ea typeface="Arial"/>
              <a:cs typeface="Arial"/>
              <a:sym typeface="Arial"/>
            </a:endParaRPr>
          </a:p>
          <a:p>
            <a:pPr marL="342900" marR="0" lvl="0" indent="-165100" algn="just"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Helvetica Neue"/>
              <a:ea typeface="Helvetica Neue"/>
              <a:cs typeface="Helvetica Neue"/>
              <a:sym typeface="Helvetica Neue"/>
            </a:endParaRPr>
          </a:p>
          <a:p>
            <a:pPr marL="342900" marR="0" lvl="0" indent="-165100" algn="just" rtl="0">
              <a:lnSpc>
                <a:spcPct val="100000"/>
              </a:lnSpc>
              <a:spcBef>
                <a:spcPts val="0"/>
              </a:spcBef>
              <a:spcAft>
                <a:spcPts val="0"/>
              </a:spcAft>
              <a:buClr>
                <a:srgbClr val="EC7320"/>
              </a:buClr>
              <a:buSzPts val="2800"/>
              <a:buFont typeface="Noto Sans Symbols"/>
              <a:buNone/>
            </a:pPr>
            <a:r>
              <a:rPr lang="es-ES" sz="2800" b="0" i="0" u="none" strike="noStrike" cap="none" dirty="0">
                <a:solidFill>
                  <a:schemeClr val="dk1"/>
                </a:solidFill>
                <a:latin typeface="Helvetica Neue"/>
                <a:ea typeface="Helvetica Neue"/>
                <a:cs typeface="Helvetica Neue"/>
                <a:sym typeface="Helvetica Neue"/>
              </a:rPr>
              <a:t>  </a:t>
            </a:r>
            <a:endParaRPr sz="2800" b="0" i="0" u="none" strike="noStrike" cap="none" dirty="0">
              <a:solidFill>
                <a:schemeClr val="dk1"/>
              </a:solidFill>
              <a:latin typeface="Helvetica Neue"/>
              <a:ea typeface="Helvetica Neue"/>
              <a:cs typeface="Helvetica Neue"/>
              <a:sym typeface="Helvetica Neue"/>
            </a:endParaRPr>
          </a:p>
        </p:txBody>
      </p:sp>
      <p:sp>
        <p:nvSpPr>
          <p:cNvPr id="52" name="Google Shape;52;g10c4d38af33_0_5"/>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000"/>
              <a:buFont typeface="Arial"/>
              <a:buNone/>
            </a:pPr>
            <a:r>
              <a:rPr lang="es-ES" sz="2000" b="1" i="0" u="none" strike="noStrike" cap="none">
                <a:solidFill>
                  <a:srgbClr val="00B0F0"/>
                </a:solidFill>
                <a:latin typeface="Arial"/>
                <a:ea typeface="Arial"/>
                <a:cs typeface="Arial"/>
                <a:sym typeface="Arial"/>
              </a:rPr>
              <a:t>POSITIVE YOUTH DEVELOPMENT</a:t>
            </a:r>
            <a:endParaRPr sz="1400" b="0" i="0" u="none" strike="noStrike" cap="none">
              <a:solidFill>
                <a:srgbClr val="000000"/>
              </a:solidFill>
              <a:latin typeface="Arial"/>
              <a:ea typeface="Arial"/>
              <a:cs typeface="Arial"/>
              <a:sym typeface="Arial"/>
            </a:endParaRPr>
          </a:p>
        </p:txBody>
      </p:sp>
      <p:pic>
        <p:nvPicPr>
          <p:cNvPr id="53" name="Google Shape;53;g10c4d38af33_0_5"/>
          <p:cNvPicPr preferRelativeResize="0"/>
          <p:nvPr/>
        </p:nvPicPr>
        <p:blipFill rotWithShape="1">
          <a:blip r:embed="rId3">
            <a:alphaModFix/>
          </a:blip>
          <a:srcRect/>
          <a:stretch/>
        </p:blipFill>
        <p:spPr>
          <a:xfrm>
            <a:off x="7304650" y="1191750"/>
            <a:ext cx="4439425" cy="4545526"/>
          </a:xfrm>
          <a:prstGeom prst="rect">
            <a:avLst/>
          </a:prstGeom>
          <a:noFill/>
          <a:ln>
            <a:noFill/>
          </a:ln>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6"/>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000"/>
              <a:buFont typeface="Arial"/>
              <a:buNone/>
            </a:pPr>
            <a:r>
              <a:rPr lang="es-ES" sz="2000" b="1" i="0" u="none" strike="noStrike" cap="none">
                <a:solidFill>
                  <a:srgbClr val="00B0F0"/>
                </a:solidFill>
                <a:latin typeface="Arial"/>
                <a:ea typeface="Arial"/>
                <a:cs typeface="Arial"/>
                <a:sym typeface="Arial"/>
              </a:rPr>
              <a:t>POSITIVE YOUTH DEVELOPMENT</a:t>
            </a:r>
            <a:endParaRPr sz="1400" b="0" i="0" u="none" strike="noStrike" cap="none">
              <a:solidFill>
                <a:srgbClr val="000000"/>
              </a:solidFill>
              <a:latin typeface="Arial"/>
              <a:ea typeface="Arial"/>
              <a:cs typeface="Arial"/>
              <a:sym typeface="Arial"/>
            </a:endParaRPr>
          </a:p>
        </p:txBody>
      </p:sp>
      <p:grpSp>
        <p:nvGrpSpPr>
          <p:cNvPr id="60" name="Google Shape;60;p6"/>
          <p:cNvGrpSpPr/>
          <p:nvPr/>
        </p:nvGrpSpPr>
        <p:grpSpPr>
          <a:xfrm>
            <a:off x="2210170" y="1663419"/>
            <a:ext cx="6655534" cy="4407923"/>
            <a:chOff x="2022469" y="505371"/>
            <a:chExt cx="5081841" cy="4407923"/>
          </a:xfrm>
        </p:grpSpPr>
        <p:sp>
          <p:nvSpPr>
            <p:cNvPr id="61" name="Google Shape;61;p6"/>
            <p:cNvSpPr/>
            <p:nvPr/>
          </p:nvSpPr>
          <p:spPr>
            <a:xfrm>
              <a:off x="3052014" y="2709333"/>
              <a:ext cx="675382" cy="1959685"/>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6"/>
            <p:cNvSpPr txBox="1"/>
            <p:nvPr/>
          </p:nvSpPr>
          <p:spPr>
            <a:xfrm>
              <a:off x="3337886" y="3637356"/>
              <a:ext cx="103640" cy="1036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3" name="Google Shape;63;p6"/>
            <p:cNvSpPr/>
            <p:nvPr/>
          </p:nvSpPr>
          <p:spPr>
            <a:xfrm>
              <a:off x="3052014" y="2709333"/>
              <a:ext cx="675382" cy="1199530"/>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6"/>
            <p:cNvSpPr txBox="1"/>
            <p:nvPr/>
          </p:nvSpPr>
          <p:spPr>
            <a:xfrm>
              <a:off x="3355291" y="3274683"/>
              <a:ext cx="68829" cy="68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5" name="Google Shape;65;p6"/>
            <p:cNvSpPr/>
            <p:nvPr/>
          </p:nvSpPr>
          <p:spPr>
            <a:xfrm>
              <a:off x="3052014" y="2709333"/>
              <a:ext cx="675382" cy="434561"/>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6"/>
            <p:cNvSpPr txBox="1"/>
            <p:nvPr/>
          </p:nvSpPr>
          <p:spPr>
            <a:xfrm>
              <a:off x="3369628" y="2906536"/>
              <a:ext cx="40155" cy="4015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7" name="Google Shape;67;p6"/>
            <p:cNvSpPr/>
            <p:nvPr/>
          </p:nvSpPr>
          <p:spPr>
            <a:xfrm>
              <a:off x="3052014" y="2380537"/>
              <a:ext cx="675382" cy="328796"/>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6"/>
            <p:cNvSpPr txBox="1"/>
            <p:nvPr/>
          </p:nvSpPr>
          <p:spPr>
            <a:xfrm>
              <a:off x="3370927" y="2526156"/>
              <a:ext cx="37558" cy="3755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69" name="Google Shape;69;p6"/>
            <p:cNvSpPr/>
            <p:nvPr/>
          </p:nvSpPr>
          <p:spPr>
            <a:xfrm>
              <a:off x="3052014" y="1582777"/>
              <a:ext cx="675382" cy="1126555"/>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6"/>
            <p:cNvSpPr txBox="1"/>
            <p:nvPr/>
          </p:nvSpPr>
          <p:spPr>
            <a:xfrm>
              <a:off x="3356868" y="2113218"/>
              <a:ext cx="65674" cy="6567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71" name="Google Shape;71;p6"/>
            <p:cNvSpPr/>
            <p:nvPr/>
          </p:nvSpPr>
          <p:spPr>
            <a:xfrm>
              <a:off x="3052014" y="774449"/>
              <a:ext cx="675382" cy="1934883"/>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6"/>
            <p:cNvSpPr txBox="1"/>
            <p:nvPr/>
          </p:nvSpPr>
          <p:spPr>
            <a:xfrm>
              <a:off x="3338471" y="1690657"/>
              <a:ext cx="102468" cy="10246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3" name="Google Shape;73;p6"/>
            <p:cNvSpPr/>
            <p:nvPr/>
          </p:nvSpPr>
          <p:spPr>
            <a:xfrm rot="-5400000">
              <a:off x="333280" y="2194560"/>
              <a:ext cx="4407923" cy="1029546"/>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6"/>
            <p:cNvSpPr txBox="1"/>
            <p:nvPr/>
          </p:nvSpPr>
          <p:spPr>
            <a:xfrm rot="-5400000">
              <a:off x="333280" y="2194560"/>
              <a:ext cx="4407923" cy="1029546"/>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s-ES" sz="3200" b="1" i="1" u="none" strike="noStrike" cap="none" dirty="0" smtClean="0">
                  <a:solidFill>
                    <a:schemeClr val="lt1"/>
                  </a:solidFill>
                  <a:latin typeface="Arial"/>
                  <a:ea typeface="Arial"/>
                  <a:cs typeface="Arial"/>
                  <a:sym typeface="Arial"/>
                </a:rPr>
                <a:t>Lerner</a:t>
              </a:r>
              <a:r>
                <a:rPr lang="lt-LT" sz="3200" b="1" i="1" u="none" strike="noStrike" cap="none" dirty="0" err="1" smtClean="0">
                  <a:solidFill>
                    <a:schemeClr val="lt1"/>
                  </a:solidFill>
                  <a:latin typeface="Arial"/>
                  <a:ea typeface="Arial"/>
                  <a:cs typeface="Arial"/>
                  <a:sym typeface="Arial"/>
                </a:rPr>
                <a:t>io</a:t>
              </a:r>
              <a:r>
                <a:rPr lang="lt-LT" sz="3200" b="1" i="1" u="none" strike="noStrike" cap="none" dirty="0" smtClean="0">
                  <a:solidFill>
                    <a:schemeClr val="lt1"/>
                  </a:solidFill>
                  <a:latin typeface="Arial"/>
                  <a:ea typeface="Arial"/>
                  <a:cs typeface="Arial"/>
                  <a:sym typeface="Arial"/>
                </a:rPr>
                <a:t> </a:t>
              </a:r>
              <a:r>
                <a:rPr lang="es-ES" sz="3200" b="1" i="1" u="none" strike="noStrike" cap="none" dirty="0" smtClean="0">
                  <a:solidFill>
                    <a:schemeClr val="lt1"/>
                  </a:solidFill>
                  <a:latin typeface="Arial"/>
                  <a:ea typeface="Arial"/>
                  <a:cs typeface="Arial"/>
                  <a:sym typeface="Arial"/>
                </a:rPr>
                <a:t>5C </a:t>
              </a:r>
              <a:r>
                <a:rPr lang="lt-LT" sz="3200" b="1" i="1" dirty="0">
                  <a:solidFill>
                    <a:schemeClr val="lt1"/>
                  </a:solidFill>
                </a:rPr>
                <a:t>m</a:t>
              </a:r>
              <a:r>
                <a:rPr lang="es-ES" sz="3200" b="1" i="1" u="none" strike="noStrike" cap="none" dirty="0" smtClean="0">
                  <a:solidFill>
                    <a:schemeClr val="lt1"/>
                  </a:solidFill>
                  <a:latin typeface="Arial"/>
                  <a:ea typeface="Arial"/>
                  <a:cs typeface="Arial"/>
                  <a:sym typeface="Arial"/>
                </a:rPr>
                <a:t>odel</a:t>
              </a:r>
              <a:r>
                <a:rPr lang="lt-LT" sz="3200" b="1" i="1" u="none" strike="noStrike" cap="none" dirty="0" err="1" smtClean="0">
                  <a:solidFill>
                    <a:schemeClr val="lt1"/>
                  </a:solidFill>
                  <a:latin typeface="Arial"/>
                  <a:ea typeface="Arial"/>
                  <a:cs typeface="Arial"/>
                  <a:sym typeface="Arial"/>
                </a:rPr>
                <a:t>is</a:t>
              </a:r>
              <a:endParaRPr sz="3200" b="0" i="0" u="none" strike="noStrike" cap="none" dirty="0">
                <a:solidFill>
                  <a:schemeClr val="lt1"/>
                </a:solidFill>
                <a:latin typeface="Arial"/>
                <a:ea typeface="Arial"/>
                <a:cs typeface="Arial"/>
                <a:sym typeface="Arial"/>
              </a:endParaRPr>
            </a:p>
          </p:txBody>
        </p:sp>
        <p:sp>
          <p:nvSpPr>
            <p:cNvPr id="75" name="Google Shape;75;p6"/>
            <p:cNvSpPr/>
            <p:nvPr/>
          </p:nvSpPr>
          <p:spPr>
            <a:xfrm>
              <a:off x="3727397" y="506185"/>
              <a:ext cx="3376913" cy="536527"/>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6"/>
            <p:cNvSpPr txBox="1"/>
            <p:nvPr/>
          </p:nvSpPr>
          <p:spPr>
            <a:xfrm>
              <a:off x="3727397" y="552743"/>
              <a:ext cx="3376913" cy="443411"/>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lt-LT" sz="2700" b="1" dirty="0">
                  <a:solidFill>
                    <a:schemeClr val="lt1"/>
                  </a:solidFill>
                </a:rPr>
                <a:t>K</a:t>
              </a:r>
              <a:r>
                <a:rPr lang="lt-LT" sz="2700" b="1" i="0" u="none" strike="noStrike" cap="none" dirty="0" smtClean="0">
                  <a:solidFill>
                    <a:schemeClr val="lt1"/>
                  </a:solidFill>
                  <a:latin typeface="Arial"/>
                  <a:ea typeface="Arial"/>
                  <a:cs typeface="Arial"/>
                  <a:sym typeface="Arial"/>
                </a:rPr>
                <a:t>ompetencija</a:t>
              </a:r>
              <a:endParaRPr sz="2700" b="0" i="0" u="none" strike="noStrike" cap="none" dirty="0">
                <a:solidFill>
                  <a:schemeClr val="lt1"/>
                </a:solidFill>
                <a:latin typeface="Arial"/>
                <a:ea typeface="Arial"/>
                <a:cs typeface="Arial"/>
                <a:sym typeface="Arial"/>
              </a:endParaRPr>
            </a:p>
          </p:txBody>
        </p:sp>
        <p:sp>
          <p:nvSpPr>
            <p:cNvPr id="77" name="Google Shape;77;p6"/>
            <p:cNvSpPr/>
            <p:nvPr/>
          </p:nvSpPr>
          <p:spPr>
            <a:xfrm>
              <a:off x="3727397" y="1300100"/>
              <a:ext cx="3376913" cy="565354"/>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6"/>
            <p:cNvSpPr txBox="1"/>
            <p:nvPr/>
          </p:nvSpPr>
          <p:spPr>
            <a:xfrm>
              <a:off x="3727397" y="1300100"/>
              <a:ext cx="3376913" cy="565354"/>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lt-LT" sz="2700" b="1" i="0" u="none" strike="noStrike" cap="none" dirty="0" smtClean="0">
                  <a:solidFill>
                    <a:schemeClr val="lt1"/>
                  </a:solidFill>
                  <a:latin typeface="Arial"/>
                  <a:ea typeface="Arial"/>
                  <a:cs typeface="Arial"/>
                  <a:sym typeface="Arial"/>
                </a:rPr>
                <a:t>Pasitikėjimas savimi</a:t>
              </a:r>
              <a:endParaRPr sz="2700" b="0" i="0" u="none" strike="noStrike" cap="none" dirty="0">
                <a:solidFill>
                  <a:schemeClr val="lt1"/>
                </a:solidFill>
                <a:latin typeface="Arial"/>
                <a:ea typeface="Arial"/>
                <a:cs typeface="Arial"/>
                <a:sym typeface="Arial"/>
              </a:endParaRPr>
            </a:p>
          </p:txBody>
        </p:sp>
        <p:sp>
          <p:nvSpPr>
            <p:cNvPr id="79" name="Google Shape;79;p6"/>
            <p:cNvSpPr/>
            <p:nvPr/>
          </p:nvSpPr>
          <p:spPr>
            <a:xfrm>
              <a:off x="3727397" y="2122841"/>
              <a:ext cx="3376913" cy="515391"/>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6"/>
            <p:cNvSpPr txBox="1"/>
            <p:nvPr/>
          </p:nvSpPr>
          <p:spPr>
            <a:xfrm>
              <a:off x="3727397" y="2122841"/>
              <a:ext cx="3376913" cy="515391"/>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lt-LT" sz="2700" b="1" i="0" u="none" strike="noStrike" cap="none" dirty="0" smtClean="0">
                  <a:solidFill>
                    <a:schemeClr val="lt1"/>
                  </a:solidFill>
                  <a:latin typeface="Arial"/>
                  <a:ea typeface="Arial"/>
                  <a:cs typeface="Arial"/>
                  <a:sym typeface="Arial"/>
                </a:rPr>
                <a:t>Ryšys</a:t>
              </a:r>
              <a:endParaRPr sz="2700" b="0" i="0" u="none" strike="noStrike" cap="none" dirty="0">
                <a:solidFill>
                  <a:schemeClr val="lt1"/>
                </a:solidFill>
                <a:latin typeface="Arial"/>
                <a:ea typeface="Arial"/>
                <a:cs typeface="Arial"/>
                <a:sym typeface="Arial"/>
              </a:endParaRPr>
            </a:p>
          </p:txBody>
        </p:sp>
        <p:sp>
          <p:nvSpPr>
            <p:cNvPr id="81" name="Google Shape;81;p6"/>
            <p:cNvSpPr/>
            <p:nvPr/>
          </p:nvSpPr>
          <p:spPr>
            <a:xfrm>
              <a:off x="3727397" y="2895619"/>
              <a:ext cx="3376913" cy="496550"/>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6"/>
            <p:cNvSpPr txBox="1"/>
            <p:nvPr/>
          </p:nvSpPr>
          <p:spPr>
            <a:xfrm>
              <a:off x="3727397" y="2895619"/>
              <a:ext cx="3376913" cy="496550"/>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es-ES" sz="2700" b="1" i="0" u="none" strike="noStrike" cap="none" dirty="0" smtClean="0">
                  <a:solidFill>
                    <a:schemeClr val="lt1"/>
                  </a:solidFill>
                  <a:latin typeface="Arial"/>
                  <a:ea typeface="Arial"/>
                  <a:cs typeface="Arial"/>
                  <a:sym typeface="Arial"/>
                </a:rPr>
                <a:t>Chara</a:t>
              </a:r>
              <a:r>
                <a:rPr lang="lt-LT" sz="2700" b="1" i="0" u="none" strike="noStrike" cap="none" dirty="0" smtClean="0">
                  <a:solidFill>
                    <a:schemeClr val="lt1"/>
                  </a:solidFill>
                  <a:latin typeface="Arial"/>
                  <a:ea typeface="Arial"/>
                  <a:cs typeface="Arial"/>
                  <a:sym typeface="Arial"/>
                </a:rPr>
                <a:t>k</a:t>
              </a:r>
              <a:r>
                <a:rPr lang="es-ES" sz="2700" b="1" i="0" u="none" strike="noStrike" cap="none" dirty="0" smtClean="0">
                  <a:solidFill>
                    <a:schemeClr val="lt1"/>
                  </a:solidFill>
                  <a:latin typeface="Arial"/>
                  <a:ea typeface="Arial"/>
                  <a:cs typeface="Arial"/>
                  <a:sym typeface="Arial"/>
                </a:rPr>
                <a:t>ter</a:t>
              </a:r>
              <a:r>
                <a:rPr lang="lt-LT" sz="2700" b="1" i="0" u="none" strike="noStrike" cap="none" dirty="0" err="1" smtClean="0">
                  <a:solidFill>
                    <a:schemeClr val="lt1"/>
                  </a:solidFill>
                  <a:latin typeface="Arial"/>
                  <a:ea typeface="Arial"/>
                  <a:cs typeface="Arial"/>
                  <a:sym typeface="Arial"/>
                </a:rPr>
                <a:t>is</a:t>
              </a:r>
              <a:endParaRPr sz="2700" b="1" i="0" u="none" strike="noStrike" cap="none" dirty="0">
                <a:solidFill>
                  <a:schemeClr val="lt1"/>
                </a:solidFill>
                <a:latin typeface="Arial"/>
                <a:ea typeface="Arial"/>
                <a:cs typeface="Arial"/>
                <a:sym typeface="Arial"/>
              </a:endParaRPr>
            </a:p>
          </p:txBody>
        </p:sp>
        <p:sp>
          <p:nvSpPr>
            <p:cNvPr id="83" name="Google Shape;83;p6"/>
            <p:cNvSpPr/>
            <p:nvPr/>
          </p:nvSpPr>
          <p:spPr>
            <a:xfrm>
              <a:off x="3727397" y="3649556"/>
              <a:ext cx="3376913" cy="518613"/>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6"/>
            <p:cNvSpPr txBox="1"/>
            <p:nvPr/>
          </p:nvSpPr>
          <p:spPr>
            <a:xfrm>
              <a:off x="3727397" y="3649556"/>
              <a:ext cx="3376913" cy="518613"/>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lt-LT" sz="2700" b="1" i="0" u="none" strike="noStrike" cap="none" dirty="0" smtClean="0">
                  <a:solidFill>
                    <a:schemeClr val="lt1"/>
                  </a:solidFill>
                  <a:latin typeface="Arial"/>
                  <a:ea typeface="Arial"/>
                  <a:cs typeface="Arial"/>
                  <a:sym typeface="Arial"/>
                </a:rPr>
                <a:t>Rūpestingumas/užuojauta</a:t>
              </a:r>
              <a:r>
                <a:rPr lang="es-ES" sz="2700" b="1" i="0" u="none" strike="noStrike" cap="none" dirty="0" smtClean="0">
                  <a:solidFill>
                    <a:schemeClr val="lt1"/>
                  </a:solidFill>
                  <a:latin typeface="Helvetica Neue"/>
                  <a:ea typeface="Helvetica Neue"/>
                  <a:cs typeface="Helvetica Neue"/>
                  <a:sym typeface="Helvetica Neue"/>
                </a:rPr>
                <a:t> </a:t>
              </a:r>
              <a:endParaRPr sz="2700" b="0" i="0" u="none" strike="noStrike" cap="none" dirty="0">
                <a:solidFill>
                  <a:schemeClr val="lt1"/>
                </a:solidFill>
                <a:latin typeface="Arial"/>
                <a:ea typeface="Arial"/>
                <a:cs typeface="Arial"/>
                <a:sym typeface="Arial"/>
              </a:endParaRPr>
            </a:p>
          </p:txBody>
        </p:sp>
        <p:sp>
          <p:nvSpPr>
            <p:cNvPr id="85" name="Google Shape;85;p6"/>
            <p:cNvSpPr/>
            <p:nvPr/>
          </p:nvSpPr>
          <p:spPr>
            <a:xfrm>
              <a:off x="3727397" y="4425557"/>
              <a:ext cx="3376913" cy="486924"/>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6"/>
            <p:cNvSpPr txBox="1"/>
            <p:nvPr/>
          </p:nvSpPr>
          <p:spPr>
            <a:xfrm>
              <a:off x="3727397" y="4425557"/>
              <a:ext cx="3376913" cy="486924"/>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es-ES" sz="2700" b="0" i="0" u="none" strike="noStrike" cap="none" dirty="0">
                  <a:solidFill>
                    <a:schemeClr val="lt1"/>
                  </a:solidFill>
                  <a:latin typeface="Arial"/>
                  <a:ea typeface="Arial"/>
                  <a:cs typeface="Arial"/>
                  <a:sym typeface="Arial"/>
                </a:rPr>
                <a:t>+</a:t>
              </a:r>
              <a:r>
                <a:rPr lang="es-ES" sz="2700" b="0" i="0" u="none" strike="noStrike" cap="none" dirty="0">
                  <a:solidFill>
                    <a:schemeClr val="lt1"/>
                  </a:solidFill>
                  <a:latin typeface="Helvetica Neue"/>
                  <a:ea typeface="Helvetica Neue"/>
                  <a:cs typeface="Helvetica Neue"/>
                  <a:sym typeface="Helvetica Neue"/>
                </a:rPr>
                <a:t> </a:t>
              </a:r>
              <a:r>
                <a:rPr lang="es-ES" sz="2700" b="0" i="0" u="none" strike="noStrike" cap="none" dirty="0" smtClean="0">
                  <a:solidFill>
                    <a:schemeClr val="lt1"/>
                  </a:solidFill>
                  <a:latin typeface="Arial"/>
                  <a:ea typeface="Arial"/>
                  <a:cs typeface="Arial"/>
                  <a:sym typeface="Arial"/>
                </a:rPr>
                <a:t>6</a:t>
              </a:r>
              <a:r>
                <a:rPr lang="es-ES" sz="2700" b="0" i="0" u="none" strike="noStrike" cap="none" dirty="0" smtClean="0">
                  <a:solidFill>
                    <a:schemeClr val="lt1"/>
                  </a:solidFill>
                  <a:latin typeface="Helvetica Neue"/>
                  <a:ea typeface="Helvetica Neue"/>
                  <a:cs typeface="Helvetica Neue"/>
                  <a:sym typeface="Helvetica Neue"/>
                </a:rPr>
                <a:t> </a:t>
              </a:r>
              <a:r>
                <a:rPr lang="es-ES" sz="2700" b="0" i="0" u="none" strike="noStrike" cap="none" dirty="0">
                  <a:solidFill>
                    <a:schemeClr val="lt1"/>
                  </a:solidFill>
                  <a:latin typeface="Arial"/>
                  <a:ea typeface="Arial"/>
                  <a:cs typeface="Arial"/>
                  <a:sym typeface="Arial"/>
                </a:rPr>
                <a:t>C</a:t>
              </a:r>
              <a:r>
                <a:rPr lang="es-ES" sz="2700" b="0" i="0" u="none" strike="noStrike" cap="none" dirty="0">
                  <a:solidFill>
                    <a:schemeClr val="lt1"/>
                  </a:solidFill>
                  <a:latin typeface="Helvetica Neue"/>
                  <a:ea typeface="Helvetica Neue"/>
                  <a:cs typeface="Helvetica Neue"/>
                  <a:sym typeface="Helvetica Neue"/>
                </a:rPr>
                <a:t> - </a:t>
              </a:r>
              <a:r>
                <a:rPr lang="lt-LT" sz="2700" b="1" dirty="0" smtClean="0">
                  <a:solidFill>
                    <a:schemeClr val="lt1"/>
                  </a:solidFill>
                  <a:ea typeface="Helvetica Neue"/>
                </a:rPr>
                <a:t>Dalyvavimas</a:t>
              </a:r>
              <a:endParaRPr sz="2700" b="0" i="0" u="none" strike="noStrike" cap="none" dirty="0">
                <a:solidFill>
                  <a:schemeClr val="lt1"/>
                </a:solidFill>
                <a:latin typeface="Arial"/>
                <a:ea typeface="Arial"/>
                <a:cs typeface="Arial"/>
                <a:sym typeface="Arial"/>
              </a:endParaRPr>
            </a:p>
          </p:txBody>
        </p:sp>
      </p:gr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8"/>
          <p:cNvSpPr txBox="1"/>
          <p:nvPr/>
        </p:nvSpPr>
        <p:spPr>
          <a:xfrm>
            <a:off x="353434" y="2116952"/>
            <a:ext cx="11947202" cy="2492950"/>
          </a:xfrm>
          <a:prstGeom prst="rect">
            <a:avLst/>
          </a:prstGeom>
          <a:noFill/>
          <a:ln>
            <a:noFill/>
          </a:ln>
        </p:spPr>
        <p:txBody>
          <a:bodyPr spcFirstLastPara="1" wrap="square" lIns="91425" tIns="45700" rIns="91425" bIns="45700" anchor="t" anchorCtr="0">
            <a:spAutoFit/>
          </a:bodyPr>
          <a:lstStyle/>
          <a:p>
            <a:pPr marL="342900" lvl="0" indent="-165100" algn="just">
              <a:buClr>
                <a:srgbClr val="EC7320"/>
              </a:buClr>
              <a:buSzPts val="2800"/>
            </a:pPr>
            <a:r>
              <a:rPr lang="lt-LT" sz="2800" b="1" dirty="0" smtClean="0"/>
              <a:t>P</a:t>
            </a:r>
            <a:r>
              <a:rPr lang="es-ES" sz="2800" b="1" dirty="0" smtClean="0"/>
              <a:t>ozityvi </a:t>
            </a:r>
            <a:r>
              <a:rPr lang="es-ES" sz="2800" b="1" dirty="0"/>
              <a:t>jaunimo </a:t>
            </a:r>
            <a:r>
              <a:rPr lang="es-ES" sz="2800" b="1" dirty="0" smtClean="0"/>
              <a:t>raida</a:t>
            </a:r>
            <a:r>
              <a:rPr lang="lt-LT" sz="2800" b="1" dirty="0" smtClean="0"/>
              <a:t> </a:t>
            </a:r>
            <a:r>
              <a:rPr lang="es-ES" sz="2800" b="1" i="0" u="none" strike="noStrike" cap="none" dirty="0" smtClean="0">
                <a:solidFill>
                  <a:schemeClr val="dk1"/>
                </a:solidFill>
                <a:latin typeface="Arial"/>
                <a:ea typeface="Arial"/>
                <a:cs typeface="Arial"/>
                <a:sym typeface="Arial"/>
              </a:rPr>
              <a:t> </a:t>
            </a:r>
            <a:r>
              <a:rPr lang="lt-LT" sz="2800" b="1" i="0" u="none" strike="noStrike" cap="none" dirty="0" smtClean="0">
                <a:solidFill>
                  <a:schemeClr val="dk1"/>
                </a:solidFill>
                <a:latin typeface="Arial"/>
                <a:ea typeface="Arial"/>
                <a:cs typeface="Arial"/>
                <a:sym typeface="Arial"/>
              </a:rPr>
              <a:t>ir</a:t>
            </a:r>
            <a:r>
              <a:rPr lang="es-ES" sz="2800" b="1" i="0" u="none" strike="noStrike" cap="none" dirty="0" smtClean="0">
                <a:solidFill>
                  <a:schemeClr val="dk1"/>
                </a:solidFill>
                <a:latin typeface="Arial"/>
                <a:ea typeface="Arial"/>
                <a:cs typeface="Arial"/>
                <a:sym typeface="Arial"/>
              </a:rPr>
              <a:t> </a:t>
            </a:r>
            <a:r>
              <a:rPr lang="lt-LT" sz="2800" b="1" i="0" u="none" strike="noStrike" cap="none" dirty="0" smtClean="0">
                <a:solidFill>
                  <a:schemeClr val="dk1"/>
                </a:solidFill>
                <a:latin typeface="Arial"/>
                <a:ea typeface="Arial"/>
                <a:cs typeface="Arial"/>
                <a:sym typeface="Arial"/>
              </a:rPr>
              <a:t>p</a:t>
            </a:r>
            <a:r>
              <a:rPr lang="es-ES" sz="2800" b="1" i="0" u="none" strike="noStrike" cap="none" dirty="0" smtClean="0">
                <a:solidFill>
                  <a:schemeClr val="dk1"/>
                </a:solidFill>
                <a:latin typeface="Arial"/>
                <a:ea typeface="Arial"/>
                <a:cs typeface="Arial"/>
                <a:sym typeface="Arial"/>
              </a:rPr>
              <a:t>a</a:t>
            </a:r>
            <a:r>
              <a:rPr lang="lt-LT" sz="2800" b="1" i="0" u="none" strike="noStrike" cap="none" dirty="0" err="1" smtClean="0">
                <a:solidFill>
                  <a:schemeClr val="dk1"/>
                </a:solidFill>
                <a:latin typeface="Arial"/>
                <a:ea typeface="Arial"/>
                <a:cs typeface="Arial"/>
                <a:sym typeface="Arial"/>
              </a:rPr>
              <a:t>auglystė</a:t>
            </a:r>
            <a:r>
              <a:rPr lang="es-ES" sz="2800" b="1" i="0" u="none" strike="noStrike" cap="none" dirty="0" smtClean="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342900" marR="0" lvl="0" indent="-165100" algn="just" rtl="0">
              <a:lnSpc>
                <a:spcPct val="100000"/>
              </a:lnSpc>
              <a:spcBef>
                <a:spcPts val="0"/>
              </a:spcBef>
              <a:spcAft>
                <a:spcPts val="0"/>
              </a:spcAft>
              <a:buClr>
                <a:srgbClr val="EC7320"/>
              </a:buClr>
              <a:buSzPts val="2800"/>
              <a:buFont typeface="Noto Sans Symbols"/>
              <a:buNone/>
            </a:pPr>
            <a:endParaRPr sz="2800" b="1" i="1" u="none" strike="noStrike" cap="none" dirty="0">
              <a:solidFill>
                <a:schemeClr val="dk1"/>
              </a:solidFill>
              <a:latin typeface="Arial"/>
              <a:ea typeface="Arial"/>
              <a:cs typeface="Arial"/>
              <a:sym typeface="Arial"/>
            </a:endParaRPr>
          </a:p>
          <a:p>
            <a:pPr marL="342900" lvl="0" indent="-165100" algn="just">
              <a:buClr>
                <a:srgbClr val="EC7320"/>
              </a:buClr>
              <a:buSzPts val="2800"/>
            </a:pPr>
            <a:r>
              <a:rPr lang="lt-LT" sz="2400" b="1" dirty="0" smtClean="0">
                <a:solidFill>
                  <a:srgbClr val="C55A11"/>
                </a:solidFill>
              </a:rPr>
              <a:t>Aukštas </a:t>
            </a:r>
            <a:r>
              <a:rPr lang="lt-LT" sz="2400" b="1" dirty="0">
                <a:solidFill>
                  <a:srgbClr val="C55A11"/>
                </a:solidFill>
              </a:rPr>
              <a:t>PYD </a:t>
            </a:r>
            <a:r>
              <a:rPr lang="lt-LT" sz="2400" b="1" dirty="0" smtClean="0">
                <a:solidFill>
                  <a:srgbClr val="C55A11"/>
                </a:solidFill>
              </a:rPr>
              <a:t>lygis </a:t>
            </a:r>
            <a:r>
              <a:rPr lang="es-ES" sz="2400" b="0" i="0" u="none" strike="noStrike" cap="none" dirty="0" smtClean="0">
                <a:solidFill>
                  <a:schemeClr val="dk1"/>
                </a:solidFill>
                <a:latin typeface="Arial"/>
                <a:ea typeface="Arial"/>
                <a:cs typeface="Arial"/>
                <a:sym typeface="Arial"/>
              </a:rPr>
              <a:t>pa</a:t>
            </a:r>
            <a:r>
              <a:rPr lang="lt-LT" sz="2400" b="0" i="0" u="none" strike="noStrike" cap="none" dirty="0" smtClean="0">
                <a:solidFill>
                  <a:schemeClr val="dk1"/>
                </a:solidFill>
                <a:latin typeface="Arial"/>
                <a:ea typeface="Arial"/>
                <a:cs typeface="Arial"/>
                <a:sym typeface="Arial"/>
              </a:rPr>
              <a:t>augly</a:t>
            </a:r>
            <a:r>
              <a:rPr lang="es-ES" sz="2400" b="0" i="0" u="none" strike="noStrike" cap="none" dirty="0" smtClean="0">
                <a:solidFill>
                  <a:schemeClr val="dk1"/>
                </a:solidFill>
                <a:latin typeface="Arial"/>
                <a:ea typeface="Arial"/>
                <a:cs typeface="Arial"/>
                <a:sym typeface="Arial"/>
              </a:rPr>
              <a:t>s</a:t>
            </a:r>
            <a:r>
              <a:rPr lang="lt-LT" sz="2400" b="0" i="0" u="none" strike="noStrike" cap="none" dirty="0" err="1" smtClean="0">
                <a:solidFill>
                  <a:schemeClr val="dk1"/>
                </a:solidFill>
                <a:latin typeface="Arial"/>
                <a:ea typeface="Arial"/>
                <a:cs typeface="Arial"/>
                <a:sym typeface="Arial"/>
              </a:rPr>
              <a:t>tėje</a:t>
            </a:r>
            <a:r>
              <a:rPr lang="lt-LT" sz="2400" b="0" i="0" u="none" strike="noStrike" cap="none" dirty="0" smtClean="0">
                <a:solidFill>
                  <a:schemeClr val="dk1"/>
                </a:solidFill>
                <a:latin typeface="Arial"/>
                <a:ea typeface="Arial"/>
                <a:cs typeface="Arial"/>
                <a:sym typeface="Arial"/>
              </a:rPr>
              <a:t>          </a:t>
            </a:r>
            <a:r>
              <a:rPr lang="es-ES" sz="2400" b="0" i="0" u="none" strike="noStrike" cap="none" dirty="0" smtClean="0">
                <a:solidFill>
                  <a:schemeClr val="dk1"/>
                </a:solidFill>
                <a:latin typeface="Arial"/>
                <a:ea typeface="Arial"/>
                <a:cs typeface="Arial"/>
                <a:sym typeface="Arial"/>
              </a:rPr>
              <a:t>          optimisti</a:t>
            </a:r>
            <a:r>
              <a:rPr lang="lt-LT" sz="2400" b="0" i="0" u="none" strike="noStrike" cap="none" dirty="0" err="1" smtClean="0">
                <a:solidFill>
                  <a:schemeClr val="dk1"/>
                </a:solidFill>
                <a:latin typeface="Arial"/>
                <a:ea typeface="Arial"/>
                <a:cs typeface="Arial"/>
                <a:sym typeface="Arial"/>
              </a:rPr>
              <a:t>nis</a:t>
            </a:r>
            <a:r>
              <a:rPr lang="lt-LT" sz="2400" b="0" i="0" u="none" strike="noStrike" cap="none" dirty="0" smtClean="0">
                <a:solidFill>
                  <a:schemeClr val="dk1"/>
                </a:solidFill>
                <a:latin typeface="Arial"/>
                <a:ea typeface="Arial"/>
                <a:cs typeface="Arial"/>
                <a:sym typeface="Arial"/>
              </a:rPr>
              <a:t> ir </a:t>
            </a:r>
            <a:r>
              <a:rPr lang="es-ES" sz="2400" b="0" i="0" u="none" strike="noStrike" cap="none" dirty="0" smtClean="0">
                <a:solidFill>
                  <a:schemeClr val="dk1"/>
                </a:solidFill>
                <a:latin typeface="Arial"/>
                <a:ea typeface="Arial"/>
                <a:cs typeface="Arial"/>
                <a:sym typeface="Arial"/>
              </a:rPr>
              <a:t>po</a:t>
            </a:r>
            <a:r>
              <a:rPr lang="lt-LT" sz="2400" b="0" i="0" u="none" strike="noStrike" cap="none" dirty="0" smtClean="0">
                <a:solidFill>
                  <a:schemeClr val="dk1"/>
                </a:solidFill>
                <a:latin typeface="Arial"/>
                <a:ea typeface="Arial"/>
                <a:cs typeface="Arial"/>
                <a:sym typeface="Arial"/>
              </a:rPr>
              <a:t>z</a:t>
            </a:r>
            <a:r>
              <a:rPr lang="es-ES" sz="2400" b="0" i="0" u="none" strike="noStrike" cap="none" dirty="0" smtClean="0">
                <a:solidFill>
                  <a:schemeClr val="dk1"/>
                </a:solidFill>
                <a:latin typeface="Arial"/>
                <a:ea typeface="Arial"/>
                <a:cs typeface="Arial"/>
                <a:sym typeface="Arial"/>
              </a:rPr>
              <a:t>it</a:t>
            </a:r>
            <a:r>
              <a:rPr lang="lt-LT" sz="2400" b="0" i="0" u="none" strike="noStrike" cap="none" dirty="0" smtClean="0">
                <a:solidFill>
                  <a:schemeClr val="dk1"/>
                </a:solidFill>
                <a:latin typeface="Arial"/>
                <a:ea typeface="Arial"/>
                <a:cs typeface="Arial"/>
                <a:sym typeface="Arial"/>
              </a:rPr>
              <a:t>y</a:t>
            </a:r>
            <a:r>
              <a:rPr lang="es-ES" sz="2400" b="0" i="0" u="none" strike="noStrike" cap="none" dirty="0" smtClean="0">
                <a:solidFill>
                  <a:schemeClr val="dk1"/>
                </a:solidFill>
                <a:latin typeface="Arial"/>
                <a:ea typeface="Arial"/>
                <a:cs typeface="Arial"/>
                <a:sym typeface="Arial"/>
              </a:rPr>
              <a:t>v</a:t>
            </a:r>
            <a:r>
              <a:rPr lang="lt-LT" sz="2400" b="0" i="0" u="none" strike="noStrike" cap="none" dirty="0" err="1" smtClean="0">
                <a:solidFill>
                  <a:schemeClr val="dk1"/>
                </a:solidFill>
                <a:latin typeface="Arial"/>
                <a:ea typeface="Arial"/>
                <a:cs typeface="Arial"/>
                <a:sym typeface="Arial"/>
              </a:rPr>
              <a:t>us</a:t>
            </a:r>
            <a:r>
              <a:rPr lang="es-ES" sz="2400" b="0" i="0" u="none" strike="noStrike" cap="none" dirty="0" smtClean="0">
                <a:solidFill>
                  <a:schemeClr val="dk1"/>
                </a:solidFill>
                <a:latin typeface="Arial"/>
                <a:ea typeface="Arial"/>
                <a:cs typeface="Arial"/>
                <a:sym typeface="Arial"/>
              </a:rPr>
              <a:t> e</a:t>
            </a:r>
            <a:r>
              <a:rPr lang="lt-LT" sz="2400" b="0" i="0" u="none" strike="noStrike" cap="none" dirty="0" err="1" smtClean="0">
                <a:solidFill>
                  <a:schemeClr val="dk1"/>
                </a:solidFill>
                <a:latin typeface="Arial"/>
                <a:ea typeface="Arial"/>
                <a:cs typeface="Arial"/>
                <a:sym typeface="Arial"/>
              </a:rPr>
              <a:t>lgesys</a:t>
            </a:r>
            <a:endParaRPr sz="1400" b="0" i="0" u="none" strike="noStrike" cap="none" dirty="0">
              <a:solidFill>
                <a:srgbClr val="000000"/>
              </a:solidFill>
              <a:latin typeface="Arial"/>
              <a:ea typeface="Arial"/>
              <a:cs typeface="Arial"/>
              <a:sym typeface="Arial"/>
            </a:endParaRPr>
          </a:p>
          <a:p>
            <a:pPr marL="342900" marR="0" lvl="0" indent="-165100" algn="just" rtl="0">
              <a:lnSpc>
                <a:spcPct val="100000"/>
              </a:lnSpc>
              <a:spcBef>
                <a:spcPts val="0"/>
              </a:spcBef>
              <a:spcAft>
                <a:spcPts val="0"/>
              </a:spcAft>
              <a:buClr>
                <a:srgbClr val="EC7320"/>
              </a:buClr>
              <a:buSzPts val="2800"/>
              <a:buFont typeface="Noto Sans Symbols"/>
              <a:buNone/>
            </a:pPr>
            <a:endParaRPr sz="2400" b="0" i="0" u="none" strike="noStrike" cap="none" dirty="0">
              <a:solidFill>
                <a:schemeClr val="dk1"/>
              </a:solidFill>
              <a:latin typeface="Arial"/>
              <a:ea typeface="Arial"/>
              <a:cs typeface="Arial"/>
              <a:sym typeface="Arial"/>
            </a:endParaRPr>
          </a:p>
          <a:p>
            <a:pPr marL="342900" lvl="0" indent="-165100" algn="just">
              <a:buClr>
                <a:srgbClr val="EC7320"/>
              </a:buClr>
              <a:buSzPts val="2800"/>
            </a:pPr>
            <a:r>
              <a:rPr lang="lt-LT" sz="2400" b="1" dirty="0" smtClean="0">
                <a:solidFill>
                  <a:srgbClr val="C55A11"/>
                </a:solidFill>
              </a:rPr>
              <a:t>Žemas </a:t>
            </a:r>
            <a:r>
              <a:rPr lang="lt-LT" sz="2400" b="1" dirty="0">
                <a:solidFill>
                  <a:srgbClr val="C55A11"/>
                </a:solidFill>
              </a:rPr>
              <a:t>PYD lygis</a:t>
            </a:r>
            <a:r>
              <a:rPr lang="lt-LT" sz="2400" b="1" dirty="0">
                <a:solidFill>
                  <a:schemeClr val="tx1"/>
                </a:solidFill>
              </a:rPr>
              <a:t> </a:t>
            </a:r>
            <a:r>
              <a:rPr lang="lt-LT" sz="2400" dirty="0" smtClean="0">
                <a:solidFill>
                  <a:schemeClr val="tx1"/>
                </a:solidFill>
              </a:rPr>
              <a:t>paauglystėje</a:t>
            </a:r>
            <a:r>
              <a:rPr lang="es-ES" sz="2400" b="0" i="0" u="none" strike="noStrike" cap="none" dirty="0" smtClean="0">
                <a:solidFill>
                  <a:schemeClr val="dk1"/>
                </a:solidFill>
                <a:latin typeface="Arial"/>
                <a:ea typeface="Arial"/>
                <a:cs typeface="Arial"/>
                <a:sym typeface="Arial"/>
              </a:rPr>
              <a:t>     </a:t>
            </a:r>
            <a:r>
              <a:rPr lang="lt-LT" sz="2400" b="0" i="0" u="none" strike="noStrike" cap="none" dirty="0" smtClean="0">
                <a:solidFill>
                  <a:schemeClr val="dk1"/>
                </a:solidFill>
                <a:latin typeface="Arial"/>
                <a:ea typeface="Arial"/>
                <a:cs typeface="Arial"/>
                <a:sym typeface="Arial"/>
              </a:rPr>
              <a:t>             </a:t>
            </a:r>
            <a:r>
              <a:rPr lang="es-ES" sz="2400" b="0" i="0" u="none" strike="noStrike" cap="none" dirty="0" smtClean="0">
                <a:solidFill>
                  <a:schemeClr val="dk1"/>
                </a:solidFill>
                <a:latin typeface="Arial"/>
                <a:ea typeface="Arial"/>
                <a:cs typeface="Arial"/>
                <a:sym typeface="Arial"/>
              </a:rPr>
              <a:t>     </a:t>
            </a:r>
            <a:r>
              <a:rPr lang="lt-LT" sz="2400" dirty="0" smtClean="0"/>
              <a:t>netinkamas išorinis </a:t>
            </a:r>
            <a:r>
              <a:rPr lang="lt-LT" sz="2400" dirty="0"/>
              <a:t>ir </a:t>
            </a:r>
            <a:r>
              <a:rPr lang="lt-LT" sz="2400" dirty="0" smtClean="0"/>
              <a:t>vidinis elgesys</a:t>
            </a:r>
            <a:endParaRPr sz="2800" b="0" i="0" u="none" strike="noStrike" cap="none" dirty="0">
              <a:solidFill>
                <a:schemeClr val="dk1"/>
              </a:solidFill>
              <a:latin typeface="Helvetica Neue"/>
              <a:ea typeface="Helvetica Neue"/>
              <a:cs typeface="Helvetica Neue"/>
              <a:sym typeface="Helvetica Neue"/>
            </a:endParaRPr>
          </a:p>
          <a:p>
            <a:pPr marL="342900" marR="0" lvl="0" indent="-165100" algn="just" rtl="0">
              <a:lnSpc>
                <a:spcPct val="100000"/>
              </a:lnSpc>
              <a:spcBef>
                <a:spcPts val="0"/>
              </a:spcBef>
              <a:spcAft>
                <a:spcPts val="0"/>
              </a:spcAft>
              <a:buClr>
                <a:srgbClr val="EC7320"/>
              </a:buClr>
              <a:buSzPts val="2800"/>
              <a:buFont typeface="Noto Sans Symbols"/>
              <a:buNone/>
            </a:pPr>
            <a:r>
              <a:rPr lang="es-ES" sz="2800" b="0" i="0" u="none" strike="noStrike" cap="none" dirty="0">
                <a:solidFill>
                  <a:schemeClr val="dk1"/>
                </a:solidFill>
                <a:latin typeface="Helvetica Neue"/>
                <a:ea typeface="Helvetica Neue"/>
                <a:cs typeface="Helvetica Neue"/>
                <a:sym typeface="Helvetica Neue"/>
              </a:rPr>
              <a:t>	</a:t>
            </a:r>
            <a:endParaRPr sz="2800" b="0" i="0" u="none" strike="noStrike" cap="none" dirty="0">
              <a:solidFill>
                <a:schemeClr val="dk1"/>
              </a:solidFill>
              <a:latin typeface="Helvetica Neue"/>
              <a:ea typeface="Helvetica Neue"/>
              <a:cs typeface="Helvetica Neue"/>
              <a:sym typeface="Helvetica Neue"/>
            </a:endParaRPr>
          </a:p>
        </p:txBody>
      </p:sp>
      <p:sp>
        <p:nvSpPr>
          <p:cNvPr id="93" name="Google Shape;93;p8"/>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000"/>
              <a:buFont typeface="Arial"/>
              <a:buNone/>
            </a:pPr>
            <a:r>
              <a:rPr lang="es-ES" sz="2000" b="1" i="0" u="none" strike="noStrike" cap="none">
                <a:solidFill>
                  <a:srgbClr val="00B0F0"/>
                </a:solidFill>
                <a:latin typeface="Arial"/>
                <a:ea typeface="Arial"/>
                <a:cs typeface="Arial"/>
                <a:sym typeface="Arial"/>
              </a:rPr>
              <a:t>POSITIVE YOUTH DEVELOPMENT</a:t>
            </a:r>
            <a:endParaRPr sz="1400" b="0" i="0" u="none" strike="noStrike" cap="none">
              <a:solidFill>
                <a:srgbClr val="000000"/>
              </a:solidFill>
              <a:latin typeface="Arial"/>
              <a:ea typeface="Arial"/>
              <a:cs typeface="Arial"/>
              <a:sym typeface="Arial"/>
            </a:endParaRPr>
          </a:p>
        </p:txBody>
      </p:sp>
      <p:sp>
        <p:nvSpPr>
          <p:cNvPr id="94" name="Google Shape;94;p8"/>
          <p:cNvSpPr/>
          <p:nvPr/>
        </p:nvSpPr>
        <p:spPr>
          <a:xfrm>
            <a:off x="5691605" y="3134974"/>
            <a:ext cx="635430" cy="170481"/>
          </a:xfrm>
          <a:prstGeom prst="rightArrow">
            <a:avLst>
              <a:gd name="adj1" fmla="val 50000"/>
              <a:gd name="adj2" fmla="val 50000"/>
            </a:avLst>
          </a:prstGeom>
          <a:solidFill>
            <a:schemeClr val="accent4"/>
          </a:solidFill>
          <a:ln w="25400" cap="flat" cmpd="sng">
            <a:solidFill>
              <a:srgbClr val="BA8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5" name="Google Shape;95;p8"/>
          <p:cNvSpPr/>
          <p:nvPr/>
        </p:nvSpPr>
        <p:spPr>
          <a:xfrm>
            <a:off x="5691605" y="3849962"/>
            <a:ext cx="635430" cy="170481"/>
          </a:xfrm>
          <a:prstGeom prst="rightArrow">
            <a:avLst>
              <a:gd name="adj1" fmla="val 50000"/>
              <a:gd name="adj2" fmla="val 50000"/>
            </a:avLst>
          </a:prstGeom>
          <a:solidFill>
            <a:schemeClr val="accent4"/>
          </a:solidFill>
          <a:ln w="25400" cap="flat" cmpd="sng">
            <a:solidFill>
              <a:srgbClr val="BA8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9"/>
          <p:cNvSpPr txBox="1"/>
          <p:nvPr/>
        </p:nvSpPr>
        <p:spPr>
          <a:xfrm>
            <a:off x="866197" y="2814380"/>
            <a:ext cx="10521600" cy="3012984"/>
          </a:xfrm>
          <a:prstGeom prst="rect">
            <a:avLst/>
          </a:prstGeom>
          <a:noFill/>
          <a:ln>
            <a:noFill/>
          </a:ln>
        </p:spPr>
        <p:txBody>
          <a:bodyPr spcFirstLastPara="1" wrap="square" lIns="91425" tIns="45700" rIns="91425" bIns="45700" anchor="t" anchorCtr="0">
            <a:noAutofit/>
          </a:bodyPr>
          <a:lstStyle/>
          <a:p>
            <a:pPr lvl="0" algn="ctr">
              <a:lnSpc>
                <a:spcPct val="70000"/>
              </a:lnSpc>
              <a:buSzPts val="6600"/>
            </a:pPr>
            <a:r>
              <a:rPr lang="es-ES" sz="6600" b="1" dirty="0">
                <a:solidFill>
                  <a:schemeClr val="lt1"/>
                </a:solidFill>
              </a:rPr>
              <a:t>UNIVERSALUS DIZAINAS MOKYMUISI (UDM) </a:t>
            </a:r>
            <a:endParaRPr sz="1400" b="0" i="0" u="none" strike="noStrike" cap="none" dirty="0">
              <a:solidFill>
                <a:srgbClr val="000000"/>
              </a:solidFill>
              <a:latin typeface="Arial"/>
              <a:ea typeface="Arial"/>
              <a:cs typeface="Arial"/>
              <a:sym typeface="Arial"/>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0"/>
          <p:cNvSpPr txBox="1"/>
          <p:nvPr/>
        </p:nvSpPr>
        <p:spPr>
          <a:xfrm>
            <a:off x="549000" y="1686425"/>
            <a:ext cx="6569700" cy="31085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lt-LT" sz="2800" b="1" i="0" u="none" strike="noStrike" cap="none" dirty="0" smtClean="0">
                <a:solidFill>
                  <a:schemeClr val="dk1"/>
                </a:solidFill>
                <a:latin typeface="Arial"/>
                <a:ea typeface="Arial"/>
                <a:cs typeface="Arial"/>
                <a:sym typeface="Arial"/>
              </a:rPr>
              <a:t>Kas yra </a:t>
            </a:r>
            <a:r>
              <a:rPr lang="es-ES" sz="2800" b="1" i="0" u="none" strike="noStrike" cap="none" dirty="0" smtClean="0">
                <a:solidFill>
                  <a:schemeClr val="dk1"/>
                </a:solidFill>
                <a:latin typeface="Arial"/>
                <a:ea typeface="Arial"/>
                <a:cs typeface="Arial"/>
                <a:sym typeface="Arial"/>
              </a:rPr>
              <a:t>UD</a:t>
            </a:r>
            <a:r>
              <a:rPr lang="lt-LT" sz="2800" b="1" i="0" u="none" strike="noStrike" cap="none" dirty="0" smtClean="0">
                <a:solidFill>
                  <a:schemeClr val="dk1"/>
                </a:solidFill>
                <a:latin typeface="Arial"/>
                <a:ea typeface="Arial"/>
                <a:cs typeface="Arial"/>
                <a:sym typeface="Arial"/>
              </a:rPr>
              <a:t>M</a:t>
            </a:r>
            <a:r>
              <a:rPr lang="es-ES" sz="2800" b="1" i="0" u="none" strike="noStrike" cap="none" dirty="0" smtClean="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635000" marR="0" lvl="0" indent="-279400" algn="l"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Arial"/>
              <a:ea typeface="Arial"/>
              <a:cs typeface="Arial"/>
              <a:sym typeface="Arial"/>
            </a:endParaRPr>
          </a:p>
          <a:p>
            <a:pPr lvl="0" algn="just">
              <a:buSzPts val="2800"/>
            </a:pPr>
            <a:r>
              <a:rPr lang="lt-LT" sz="2800" dirty="0" smtClean="0"/>
              <a:t>Tai mokymo </a:t>
            </a:r>
            <a:r>
              <a:rPr lang="lt-LT" sz="2800" dirty="0"/>
              <a:t>programų, įskaitant mokymo tikslus, metodus, medžiagą ir vertinimus, kūrimo metodas, kuris yra pakankamai lankstus, kad prisitaikytų prie besimokančiojo </a:t>
            </a:r>
            <a:r>
              <a:rPr lang="lt-LT" sz="2800" dirty="0" smtClean="0"/>
              <a:t>ypatumų </a:t>
            </a:r>
            <a:r>
              <a:rPr lang="es-ES" sz="2800" b="0" i="0" u="none" strike="noStrike" cap="none" dirty="0" smtClean="0">
                <a:solidFill>
                  <a:srgbClr val="000000"/>
                </a:solidFill>
                <a:latin typeface="Arial"/>
                <a:ea typeface="Arial"/>
                <a:cs typeface="Arial"/>
                <a:sym typeface="Arial"/>
              </a:rPr>
              <a:t>. </a:t>
            </a:r>
            <a:endParaRPr sz="2800" b="0" i="0" u="none" strike="noStrike" cap="none" dirty="0">
              <a:solidFill>
                <a:schemeClr val="dk1"/>
              </a:solidFill>
              <a:latin typeface="Arial"/>
              <a:ea typeface="Arial"/>
              <a:cs typeface="Arial"/>
              <a:sym typeface="Arial"/>
            </a:endParaRPr>
          </a:p>
        </p:txBody>
      </p:sp>
      <p:sp>
        <p:nvSpPr>
          <p:cNvPr id="107" name="Google Shape;107;p10"/>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SzPts val="2000"/>
            </a:pPr>
            <a:r>
              <a:rPr lang="es-ES" sz="2000" b="1" dirty="0" smtClean="0">
                <a:solidFill>
                  <a:srgbClr val="00B0F0"/>
                </a:solidFill>
              </a:rPr>
              <a:t>UNIVERSALUS DIZAIN</a:t>
            </a:r>
            <a:r>
              <a:rPr lang="lt-LT" sz="2000" b="1" dirty="0" smtClean="0">
                <a:solidFill>
                  <a:srgbClr val="00B0F0"/>
                </a:solidFill>
              </a:rPr>
              <a:t>AS</a:t>
            </a:r>
            <a:r>
              <a:rPr lang="es-ES" sz="2000" b="1" dirty="0" smtClean="0">
                <a:solidFill>
                  <a:srgbClr val="00B0F0"/>
                </a:solidFill>
              </a:rPr>
              <a:t> MOKYM</a:t>
            </a:r>
            <a:r>
              <a:rPr lang="lt-LT" sz="2000" b="1" dirty="0" smtClean="0">
                <a:solidFill>
                  <a:srgbClr val="00B0F0"/>
                </a:solidFill>
              </a:rPr>
              <a:t>UI</a:t>
            </a:r>
            <a:r>
              <a:rPr lang="es-ES" sz="2000" b="1" dirty="0" smtClean="0">
                <a:solidFill>
                  <a:srgbClr val="00B0F0"/>
                </a:solidFill>
              </a:rPr>
              <a:t>SI </a:t>
            </a:r>
            <a:r>
              <a:rPr lang="es-ES" sz="2000" b="1" dirty="0">
                <a:solidFill>
                  <a:srgbClr val="00B0F0"/>
                </a:solidFill>
              </a:rPr>
              <a:t>(UDM)</a:t>
            </a:r>
            <a:endParaRPr lang="es-ES" sz="2000" b="1" dirty="0">
              <a:solidFill>
                <a:srgbClr val="00B0F0"/>
              </a:solidFill>
            </a:endParaRPr>
          </a:p>
        </p:txBody>
      </p:sp>
      <p:pic>
        <p:nvPicPr>
          <p:cNvPr id="108" name="Google Shape;108;p10"/>
          <p:cNvPicPr preferRelativeResize="0"/>
          <p:nvPr/>
        </p:nvPicPr>
        <p:blipFill rotWithShape="1">
          <a:blip r:embed="rId3">
            <a:alphaModFix/>
          </a:blip>
          <a:srcRect/>
          <a:stretch/>
        </p:blipFill>
        <p:spPr>
          <a:xfrm>
            <a:off x="7118700" y="1466750"/>
            <a:ext cx="4940951" cy="3548525"/>
          </a:xfrm>
          <a:prstGeom prst="rect">
            <a:avLst/>
          </a:prstGeom>
          <a:noFill/>
          <a:ln>
            <a:noFill/>
          </a:ln>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p:nvPr/>
        </p:nvSpPr>
        <p:spPr>
          <a:xfrm>
            <a:off x="478563" y="2599318"/>
            <a:ext cx="11450700" cy="2123618"/>
          </a:xfrm>
          <a:prstGeom prst="rect">
            <a:avLst/>
          </a:prstGeom>
          <a:noFill/>
          <a:ln>
            <a:noFill/>
          </a:ln>
        </p:spPr>
        <p:txBody>
          <a:bodyPr spcFirstLastPara="1" wrap="square" lIns="91425" tIns="45700" rIns="91425" bIns="45700" anchor="t" anchorCtr="0">
            <a:spAutoFit/>
          </a:bodyPr>
          <a:lstStyle/>
          <a:p>
            <a:pPr marL="635000" lvl="0" indent="-457200" algn="just">
              <a:buClr>
                <a:srgbClr val="EC7320"/>
              </a:buClr>
              <a:buSzPts val="2200"/>
              <a:buFont typeface="Arial"/>
              <a:buAutoNum type="arabicPeriod"/>
            </a:pPr>
            <a:r>
              <a:rPr lang="lt-LT" sz="2200" dirty="0" smtClean="0">
                <a:latin typeface="Helvetica Neue"/>
                <a:ea typeface="Helvetica Neue"/>
                <a:cs typeface="Helvetica Neue"/>
                <a:sym typeface="Helvetica Neue"/>
              </a:rPr>
              <a:t>Daugkartinis </a:t>
            </a:r>
            <a:r>
              <a:rPr lang="lt-LT" sz="2200" dirty="0">
                <a:latin typeface="Helvetica Neue"/>
                <a:ea typeface="Helvetica Neue"/>
                <a:cs typeface="Helvetica Neue"/>
                <a:sym typeface="Helvetica Neue"/>
              </a:rPr>
              <a:t>arba </a:t>
            </a:r>
            <a:r>
              <a:rPr lang="lt-LT" sz="2200" b="1" dirty="0">
                <a:latin typeface="Helvetica Neue"/>
                <a:ea typeface="Helvetica Neue"/>
                <a:cs typeface="Helvetica Neue"/>
                <a:sym typeface="Helvetica Neue"/>
              </a:rPr>
              <a:t>lankstus informacijos ir sąvokų </a:t>
            </a:r>
            <a:r>
              <a:rPr lang="lt-LT" sz="2200" b="1" dirty="0" smtClean="0">
                <a:latin typeface="Helvetica Neue"/>
                <a:ea typeface="Helvetica Neue"/>
                <a:cs typeface="Helvetica Neue"/>
                <a:sym typeface="Helvetica Neue"/>
              </a:rPr>
              <a:t>atvaizdavimas: </a:t>
            </a:r>
            <a:r>
              <a:rPr lang="lt-LT" sz="2200" dirty="0" smtClean="0">
                <a:solidFill>
                  <a:srgbClr val="C55A11"/>
                </a:solidFill>
                <a:latin typeface="Helvetica Neue"/>
                <a:ea typeface="Helvetica Neue"/>
                <a:cs typeface="Helvetica Neue"/>
                <a:sym typeface="Helvetica Neue"/>
              </a:rPr>
              <a:t>KĄ</a:t>
            </a:r>
            <a:r>
              <a:rPr lang="lt-LT" sz="2200" dirty="0" smtClean="0">
                <a:latin typeface="Helvetica Neue"/>
                <a:ea typeface="Helvetica Neue"/>
                <a:cs typeface="Helvetica Neue"/>
                <a:sym typeface="Helvetica Neue"/>
              </a:rPr>
              <a:t> mokytis</a:t>
            </a:r>
          </a:p>
          <a:p>
            <a:pPr marL="635000" lvl="0" indent="-457200" algn="just">
              <a:buClr>
                <a:srgbClr val="EC7320"/>
              </a:buClr>
              <a:buSzPts val="2200"/>
              <a:buFont typeface="Arial"/>
              <a:buAutoNum type="arabicPeriod"/>
            </a:pPr>
            <a:endParaRPr sz="2200" b="0" i="0" u="none" strike="noStrike" cap="none" dirty="0">
              <a:solidFill>
                <a:schemeClr val="dk1"/>
              </a:solidFill>
              <a:latin typeface="Helvetica Neue"/>
              <a:ea typeface="Helvetica Neue"/>
              <a:cs typeface="Helvetica Neue"/>
              <a:sym typeface="Helvetica Neue"/>
            </a:endParaRPr>
          </a:p>
          <a:p>
            <a:pPr marL="635000" lvl="0" indent="-457200" algn="just">
              <a:buClr>
                <a:srgbClr val="EC7320"/>
              </a:buClr>
              <a:buSzPts val="2200"/>
              <a:buFont typeface="Arial"/>
              <a:buAutoNum type="arabicPeriod"/>
            </a:pPr>
            <a:r>
              <a:rPr lang="lt-LT" sz="2200" dirty="0" smtClean="0">
                <a:latin typeface="Helvetica Neue"/>
                <a:ea typeface="Helvetica Neue"/>
                <a:cs typeface="Helvetica Neue"/>
                <a:sym typeface="Helvetica Neue"/>
              </a:rPr>
              <a:t>Daugkartinės </a:t>
            </a:r>
            <a:r>
              <a:rPr lang="lt-LT" sz="2200" dirty="0">
                <a:latin typeface="Helvetica Neue"/>
                <a:ea typeface="Helvetica Neue"/>
                <a:cs typeface="Helvetica Neue"/>
                <a:sym typeface="Helvetica Neue"/>
              </a:rPr>
              <a:t>arba </a:t>
            </a:r>
            <a:r>
              <a:rPr lang="lt-LT" sz="2200" b="1" dirty="0">
                <a:latin typeface="Helvetica Neue"/>
                <a:ea typeface="Helvetica Neue"/>
                <a:cs typeface="Helvetica Neue"/>
                <a:sym typeface="Helvetica Neue"/>
              </a:rPr>
              <a:t>lanksčios išraiškos ir atlikimo </a:t>
            </a:r>
            <a:r>
              <a:rPr lang="lt-LT" sz="2200" b="1" dirty="0" smtClean="0">
                <a:latin typeface="Helvetica Neue"/>
                <a:ea typeface="Helvetica Neue"/>
                <a:cs typeface="Helvetica Neue"/>
                <a:sym typeface="Helvetica Neue"/>
              </a:rPr>
              <a:t>galimybės:  </a:t>
            </a:r>
            <a:r>
              <a:rPr lang="lt-LT" sz="2200" b="0" i="0" u="none" strike="noStrike" cap="none" dirty="0" smtClean="0">
                <a:solidFill>
                  <a:srgbClr val="C55A11"/>
                </a:solidFill>
                <a:latin typeface="Helvetica Neue"/>
                <a:ea typeface="Helvetica Neue"/>
                <a:cs typeface="Helvetica Neue"/>
                <a:sym typeface="Helvetica Neue"/>
              </a:rPr>
              <a:t>KO</a:t>
            </a:r>
            <a:r>
              <a:rPr lang="es-ES" sz="2200" b="0" i="0" u="none" strike="noStrike" cap="none" dirty="0" smtClean="0">
                <a:solidFill>
                  <a:srgbClr val="C55A11"/>
                </a:solidFill>
                <a:latin typeface="Helvetica Neue"/>
                <a:ea typeface="Helvetica Neue"/>
                <a:cs typeface="Helvetica Neue"/>
                <a:sym typeface="Helvetica Neue"/>
              </a:rPr>
              <a:t> </a:t>
            </a:r>
            <a:r>
              <a:rPr lang="lt-LT" sz="2200" b="0" i="0" u="none" strike="noStrike" cap="none" dirty="0" smtClean="0">
                <a:solidFill>
                  <a:schemeClr val="tx1"/>
                </a:solidFill>
                <a:latin typeface="Helvetica Neue"/>
                <a:ea typeface="Helvetica Neue"/>
                <a:cs typeface="Helvetica Neue"/>
                <a:sym typeface="Helvetica Neue"/>
              </a:rPr>
              <a:t>mokytis</a:t>
            </a:r>
            <a:endParaRPr sz="1400" b="0" i="0" u="none" strike="noStrike" cap="none" dirty="0">
              <a:solidFill>
                <a:schemeClr val="tx1"/>
              </a:solidFill>
              <a:sym typeface="Arial"/>
            </a:endParaRPr>
          </a:p>
          <a:p>
            <a:pPr marL="774700" marR="0" lvl="0" indent="-317500" algn="just" rtl="0">
              <a:lnSpc>
                <a:spcPct val="100000"/>
              </a:lnSpc>
              <a:spcBef>
                <a:spcPts val="0"/>
              </a:spcBef>
              <a:spcAft>
                <a:spcPts val="0"/>
              </a:spcAft>
              <a:buClr>
                <a:srgbClr val="EC7320"/>
              </a:buClr>
              <a:buSzPts val="2200"/>
              <a:buFont typeface="Arial"/>
              <a:buNone/>
            </a:pPr>
            <a:endParaRPr sz="2200" b="0" i="0" u="none" strike="noStrike" cap="none" dirty="0">
              <a:solidFill>
                <a:srgbClr val="000000"/>
              </a:solidFill>
              <a:latin typeface="Helvetica Neue"/>
              <a:ea typeface="Helvetica Neue"/>
              <a:cs typeface="Helvetica Neue"/>
              <a:sym typeface="Helvetica Neue"/>
            </a:endParaRPr>
          </a:p>
          <a:p>
            <a:pPr marL="635000" lvl="0" indent="-457200" algn="just">
              <a:buClr>
                <a:srgbClr val="EC7320"/>
              </a:buClr>
              <a:buSzPts val="2200"/>
              <a:buFont typeface="+mj-lt"/>
              <a:buAutoNum type="arabicPeriod"/>
            </a:pPr>
            <a:r>
              <a:rPr lang="lt-LT" sz="2200" dirty="0" smtClean="0">
                <a:latin typeface="Helvetica Neue"/>
                <a:ea typeface="Helvetica Neue"/>
                <a:cs typeface="Helvetica Neue"/>
                <a:sym typeface="Helvetica Neue"/>
              </a:rPr>
              <a:t>D</a:t>
            </a:r>
            <a:r>
              <a:rPr lang="es-ES" sz="2200" dirty="0" smtClean="0">
                <a:latin typeface="Helvetica Neue"/>
                <a:ea typeface="Helvetica Neue"/>
                <a:cs typeface="Helvetica Neue"/>
                <a:sym typeface="Helvetica Neue"/>
              </a:rPr>
              <a:t>augkartiniai </a:t>
            </a:r>
            <a:r>
              <a:rPr lang="es-ES" sz="2200" dirty="0">
                <a:latin typeface="Helvetica Neue"/>
                <a:ea typeface="Helvetica Neue"/>
                <a:cs typeface="Helvetica Neue"/>
                <a:sym typeface="Helvetica Neue"/>
              </a:rPr>
              <a:t>arba </a:t>
            </a:r>
            <a:r>
              <a:rPr lang="es-ES" sz="2200" b="1" dirty="0">
                <a:latin typeface="Helvetica Neue"/>
                <a:ea typeface="Helvetica Neue"/>
                <a:cs typeface="Helvetica Neue"/>
                <a:sym typeface="Helvetica Neue"/>
              </a:rPr>
              <a:t>lankstūs būdai įtraukti </a:t>
            </a:r>
            <a:r>
              <a:rPr lang="es-ES" sz="2200" dirty="0">
                <a:latin typeface="Helvetica Neue"/>
                <a:ea typeface="Helvetica Neue"/>
                <a:cs typeface="Helvetica Neue"/>
                <a:sym typeface="Helvetica Neue"/>
              </a:rPr>
              <a:t>besimokančiuosius į mokymo programą</a:t>
            </a:r>
            <a:r>
              <a:rPr lang="es-ES" sz="2200" b="1" i="0" strike="noStrike" cap="none" dirty="0" smtClean="0">
                <a:solidFill>
                  <a:srgbClr val="000000"/>
                </a:solidFill>
                <a:latin typeface="Helvetica Neue"/>
                <a:ea typeface="Helvetica Neue"/>
                <a:cs typeface="Helvetica Neue"/>
                <a:sym typeface="Helvetica Neue"/>
              </a:rPr>
              <a:t>: </a:t>
            </a:r>
            <a:r>
              <a:rPr lang="lt-LT" sz="2200" b="0" i="0" u="none" strike="noStrike" cap="none" dirty="0" smtClean="0">
                <a:solidFill>
                  <a:srgbClr val="C55A11"/>
                </a:solidFill>
                <a:latin typeface="Helvetica Neue"/>
                <a:ea typeface="Helvetica Neue"/>
                <a:cs typeface="Helvetica Neue"/>
                <a:sym typeface="Helvetica Neue"/>
              </a:rPr>
              <a:t>KAIP </a:t>
            </a:r>
            <a:r>
              <a:rPr lang="lt-LT" sz="2200" b="0" i="0" u="none" strike="noStrike" cap="none" dirty="0" smtClean="0">
                <a:solidFill>
                  <a:srgbClr val="000000"/>
                </a:solidFill>
                <a:latin typeface="Helvetica Neue"/>
                <a:ea typeface="Helvetica Neue"/>
                <a:cs typeface="Helvetica Neue"/>
                <a:sym typeface="Helvetica Neue"/>
              </a:rPr>
              <a:t>mokytis</a:t>
            </a:r>
            <a:endParaRPr sz="2200" b="1" i="1" u="sng" strike="noStrike" cap="none" dirty="0">
              <a:solidFill>
                <a:srgbClr val="000000"/>
              </a:solidFill>
              <a:latin typeface="Helvetica Neue"/>
              <a:ea typeface="Helvetica Neue"/>
              <a:cs typeface="Helvetica Neue"/>
              <a:sym typeface="Helvetica Neue"/>
            </a:endParaRPr>
          </a:p>
        </p:txBody>
      </p:sp>
      <p:sp>
        <p:nvSpPr>
          <p:cNvPr id="115" name="Google Shape;115;p15"/>
          <p:cNvSpPr txBox="1"/>
          <p:nvPr/>
        </p:nvSpPr>
        <p:spPr>
          <a:xfrm>
            <a:off x="727274" y="1986418"/>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s-ES" sz="3600" b="1" i="0" u="none" strike="noStrike" cap="none">
                <a:solidFill>
                  <a:schemeClr val="dk1"/>
                </a:solidFill>
                <a:latin typeface="Helvetica Neue"/>
                <a:ea typeface="Helvetica Neue"/>
                <a:cs typeface="Helvetica Neue"/>
                <a:sym typeface="Helvetica Neue"/>
              </a:rPr>
              <a:t> </a:t>
            </a:r>
            <a:endParaRPr sz="3600" b="1" i="0" u="none" strike="noStrike" cap="none">
              <a:solidFill>
                <a:schemeClr val="dk1"/>
              </a:solidFill>
              <a:latin typeface="Helvetica Neue"/>
              <a:ea typeface="Helvetica Neue"/>
              <a:cs typeface="Helvetica Neue"/>
              <a:sym typeface="Helvetica Neue"/>
            </a:endParaRPr>
          </a:p>
        </p:txBody>
      </p:sp>
      <p:sp>
        <p:nvSpPr>
          <p:cNvPr id="116" name="Google Shape;116;p15"/>
          <p:cNvSpPr txBox="1"/>
          <p:nvPr/>
        </p:nvSpPr>
        <p:spPr>
          <a:xfrm>
            <a:off x="-289878" y="1759618"/>
            <a:ext cx="9473635" cy="839700"/>
          </a:xfrm>
          <a:prstGeom prst="rect">
            <a:avLst/>
          </a:prstGeom>
          <a:noFill/>
          <a:ln>
            <a:noFill/>
          </a:ln>
        </p:spPr>
        <p:txBody>
          <a:bodyPr spcFirstLastPara="1" wrap="square" lIns="91425" tIns="45700" rIns="91425" bIns="45700" anchor="t" anchorCtr="0">
            <a:noAutofit/>
          </a:bodyPr>
          <a:lstStyle/>
          <a:p>
            <a:pPr lvl="0" algn="ctr">
              <a:lnSpc>
                <a:spcPct val="90000"/>
              </a:lnSpc>
              <a:buSzPts val="2400"/>
            </a:pPr>
            <a:r>
              <a:rPr lang="lt-LT" sz="2400" dirty="0"/>
              <a:t>UDM mokymo programai </a:t>
            </a:r>
            <a:r>
              <a:rPr lang="lt-LT" sz="2400" dirty="0" smtClean="0"/>
              <a:t>būdinga</a:t>
            </a:r>
            <a:r>
              <a:rPr lang="es-ES" sz="2400" b="0" i="0" u="none" strike="noStrike" cap="none" dirty="0" smtClean="0">
                <a:solidFill>
                  <a:srgbClr val="C55A11"/>
                </a:solidFill>
                <a:latin typeface="Helvetica Neue"/>
                <a:ea typeface="Helvetica Neue"/>
                <a:cs typeface="Helvetica Neue"/>
                <a:sym typeface="Helvetica Neue"/>
              </a:rPr>
              <a:t> </a:t>
            </a:r>
            <a:r>
              <a:rPr lang="es-ES" sz="2400" b="0" i="0" u="none" strike="noStrike" cap="none" dirty="0">
                <a:solidFill>
                  <a:srgbClr val="C55A11"/>
                </a:solidFill>
                <a:latin typeface="Helvetica Neue"/>
                <a:ea typeface="Helvetica Neue"/>
                <a:cs typeface="Helvetica Neue"/>
                <a:sym typeface="Helvetica Neue"/>
              </a:rPr>
              <a:t>3 </a:t>
            </a:r>
            <a:r>
              <a:rPr lang="lt-LT" sz="2400" b="0" i="0" u="none" strike="noStrike" cap="none" dirty="0" smtClean="0">
                <a:solidFill>
                  <a:srgbClr val="C55A11"/>
                </a:solidFill>
                <a:latin typeface="Helvetica Neue"/>
                <a:ea typeface="Helvetica Neue"/>
                <a:cs typeface="Helvetica Neue"/>
                <a:sym typeface="Helvetica Neue"/>
              </a:rPr>
              <a:t>pagrindiniai principai</a:t>
            </a:r>
            <a:r>
              <a:rPr lang="es-ES" sz="2400" b="0" i="0" u="none" strike="noStrike" cap="none" dirty="0" smtClean="0">
                <a:solidFill>
                  <a:srgbClr val="C55A11"/>
                </a:solidFill>
                <a:latin typeface="Helvetica Neue"/>
                <a:ea typeface="Helvetica Neue"/>
                <a:cs typeface="Helvetica Neue"/>
                <a:sym typeface="Helvetica Neue"/>
              </a:rPr>
              <a:t>: </a:t>
            </a:r>
            <a:endParaRPr sz="2400" b="0" i="0" u="none" strike="noStrike" cap="none" dirty="0">
              <a:solidFill>
                <a:srgbClr val="C55A11"/>
              </a:solidFill>
              <a:latin typeface="Helvetica Neue"/>
              <a:ea typeface="Helvetica Neue"/>
              <a:cs typeface="Helvetica Neue"/>
              <a:sym typeface="Helvetica Neue"/>
            </a:endParaRPr>
          </a:p>
        </p:txBody>
      </p:sp>
      <p:sp>
        <p:nvSpPr>
          <p:cNvPr id="117" name="Google Shape;117;p15"/>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algn="r">
              <a:lnSpc>
                <a:spcPct val="90000"/>
              </a:lnSpc>
              <a:buSzPts val="2000"/>
            </a:pPr>
            <a:r>
              <a:rPr lang="es-ES" sz="2000" b="1" dirty="0">
                <a:solidFill>
                  <a:srgbClr val="00B0F0"/>
                </a:solidFill>
              </a:rPr>
              <a:t>UNIVERSALUS DIZAIN</a:t>
            </a:r>
            <a:r>
              <a:rPr lang="lt-LT" sz="2000" b="1" dirty="0">
                <a:solidFill>
                  <a:srgbClr val="00B0F0"/>
                </a:solidFill>
              </a:rPr>
              <a:t>AS</a:t>
            </a:r>
            <a:r>
              <a:rPr lang="es-ES" sz="2000" b="1" dirty="0">
                <a:solidFill>
                  <a:srgbClr val="00B0F0"/>
                </a:solidFill>
              </a:rPr>
              <a:t> MOKYM</a:t>
            </a:r>
            <a:r>
              <a:rPr lang="lt-LT" sz="2000" b="1" dirty="0">
                <a:solidFill>
                  <a:srgbClr val="00B0F0"/>
                </a:solidFill>
              </a:rPr>
              <a:t>UI</a:t>
            </a:r>
            <a:r>
              <a:rPr lang="es-ES" sz="2000" b="1" dirty="0">
                <a:solidFill>
                  <a:srgbClr val="00B0F0"/>
                </a:solidFill>
              </a:rPr>
              <a:t>SI (UDM)</a:t>
            </a:r>
          </a:p>
          <a:p>
            <a:pPr marL="0" marR="0" lvl="0" indent="0" algn="r" rtl="0">
              <a:lnSpc>
                <a:spcPct val="90000"/>
              </a:lnSpc>
              <a:spcBef>
                <a:spcPts val="0"/>
              </a:spcBef>
              <a:spcAft>
                <a:spcPts val="0"/>
              </a:spcAft>
              <a:buClr>
                <a:srgbClr val="000000"/>
              </a:buClr>
              <a:buSzPts val="20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ransition spd="slow">
    <p:wipe/>
  </p:transition>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1249</Words>
  <Application>Microsoft Office PowerPoint</Application>
  <PresentationFormat>Plačiaekranė</PresentationFormat>
  <Paragraphs>139</Paragraphs>
  <Slides>16</Slides>
  <Notes>16</Notes>
  <HiddenSlides>0</HiddenSlides>
  <MMClips>0</MMClips>
  <ScaleCrop>false</ScaleCrop>
  <HeadingPairs>
    <vt:vector size="6" baseType="variant">
      <vt:variant>
        <vt:lpstr>Naudojami šriftai</vt:lpstr>
      </vt:variant>
      <vt:variant>
        <vt:i4>7</vt:i4>
      </vt:variant>
      <vt:variant>
        <vt:lpstr>Tema</vt:lpstr>
      </vt:variant>
      <vt:variant>
        <vt:i4>2</vt:i4>
      </vt:variant>
      <vt:variant>
        <vt:lpstr>Skaidrių pavadinimai</vt:lpstr>
      </vt:variant>
      <vt:variant>
        <vt:i4>16</vt:i4>
      </vt:variant>
    </vt:vector>
  </HeadingPairs>
  <TitlesOfParts>
    <vt:vector size="25" baseType="lpstr">
      <vt:lpstr>Noto Sans Symbols</vt:lpstr>
      <vt:lpstr>Calibri</vt:lpstr>
      <vt:lpstr>Times New Roman</vt:lpstr>
      <vt:lpstr>Helvetica Neue</vt:lpstr>
      <vt:lpstr>arial</vt:lpstr>
      <vt:lpstr>arial</vt:lpstr>
      <vt:lpstr>Courier New</vt:lpstr>
      <vt:lpstr>Diseño personalizado</vt:lpstr>
      <vt:lpstr>2_Diseño personalizado</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Óscar Muñoz</dc:creator>
  <cp:lastModifiedBy>User</cp:lastModifiedBy>
  <cp:revision>9</cp:revision>
  <dcterms:created xsi:type="dcterms:W3CDTF">2021-02-16T14:32:26Z</dcterms:created>
  <dcterms:modified xsi:type="dcterms:W3CDTF">2022-11-03T14:35:14Z</dcterms:modified>
</cp:coreProperties>
</file>