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VCbmw3n/rXoQdScw3ngmrtJ87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4" y="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9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32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c8d31cb6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p>
        </p:txBody>
      </p:sp>
      <p:sp>
        <p:nvSpPr>
          <p:cNvPr id="98" name="Google Shape;98;g127c8d31cb6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137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7c8d31cb6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127c8d31cb6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95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1eab8aa9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g111eab8aa9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g111eab8aa9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a:t>
            </a:fld>
            <a:endParaRPr/>
          </a:p>
        </p:txBody>
      </p:sp>
    </p:spTree>
    <p:extLst>
      <p:ext uri="{BB962C8B-B14F-4D97-AF65-F5344CB8AC3E}">
        <p14:creationId xmlns:p14="http://schemas.microsoft.com/office/powerpoint/2010/main" val="37180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132b0134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g1132b0134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g1132b01343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3</a:t>
            </a:fld>
            <a:endParaRPr/>
          </a:p>
        </p:txBody>
      </p:sp>
    </p:spTree>
    <p:extLst>
      <p:ext uri="{BB962C8B-B14F-4D97-AF65-F5344CB8AC3E}">
        <p14:creationId xmlns:p14="http://schemas.microsoft.com/office/powerpoint/2010/main" val="252050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132b01343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g1132b01343c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g1132b01343c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4</a:t>
            </a:fld>
            <a:endParaRPr/>
          </a:p>
        </p:txBody>
      </p:sp>
    </p:spTree>
    <p:extLst>
      <p:ext uri="{BB962C8B-B14F-4D97-AF65-F5344CB8AC3E}">
        <p14:creationId xmlns:p14="http://schemas.microsoft.com/office/powerpoint/2010/main" val="351116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1eab8aa9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111eab8aa9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63" name="Google Shape;63;g111eab8aa9a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5</a:t>
            </a:fld>
            <a:endParaRPr/>
          </a:p>
        </p:txBody>
      </p:sp>
    </p:spTree>
    <p:extLst>
      <p:ext uri="{BB962C8B-B14F-4D97-AF65-F5344CB8AC3E}">
        <p14:creationId xmlns:p14="http://schemas.microsoft.com/office/powerpoint/2010/main" val="53444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7c8d31cb6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127c8d31cb6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g127c8d31cb6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6</a:t>
            </a:fld>
            <a:endParaRPr/>
          </a:p>
        </p:txBody>
      </p:sp>
    </p:spTree>
    <p:extLst>
      <p:ext uri="{BB962C8B-B14F-4D97-AF65-F5344CB8AC3E}">
        <p14:creationId xmlns:p14="http://schemas.microsoft.com/office/powerpoint/2010/main" val="154140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7c8d31cb6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127c8d31cb6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127c8d31cb6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7</a:t>
            </a:fld>
            <a:endParaRPr/>
          </a:p>
        </p:txBody>
      </p:sp>
    </p:spTree>
    <p:extLst>
      <p:ext uri="{BB962C8B-B14F-4D97-AF65-F5344CB8AC3E}">
        <p14:creationId xmlns:p14="http://schemas.microsoft.com/office/powerpoint/2010/main" val="123343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7c8d31cb6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27c8d31cb6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127c8d31cb6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8</a:t>
            </a:fld>
            <a:endParaRPr/>
          </a:p>
        </p:txBody>
      </p:sp>
    </p:spTree>
    <p:extLst>
      <p:ext uri="{BB962C8B-B14F-4D97-AF65-F5344CB8AC3E}">
        <p14:creationId xmlns:p14="http://schemas.microsoft.com/office/powerpoint/2010/main" val="147225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7c8d31cb6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27c8d31cb6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127c8d31cb6_0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extLst>
      <p:ext uri="{BB962C8B-B14F-4D97-AF65-F5344CB8AC3E}">
        <p14:creationId xmlns:p14="http://schemas.microsoft.com/office/powerpoint/2010/main" val="310551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g127c8d31cb6_0_259"/>
          <p:cNvSpPr txBox="1"/>
          <p:nvPr/>
        </p:nvSpPr>
        <p:spPr>
          <a:xfrm>
            <a:off x="1028700" y="435307"/>
            <a:ext cx="10248900" cy="10074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g127c8d31cb6_0_26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g127c8d31cb6_0_261"/>
          <p:cNvSpPr/>
          <p:nvPr/>
        </p:nvSpPr>
        <p:spPr>
          <a:xfrm>
            <a:off x="0" y="6708711"/>
            <a:ext cx="12192000" cy="14940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g127c8d31cb6_0_261"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g127c8d31cb6_0_261" descr="Imagen que contiene Logotipo&#10;&#10;Descripción generada automáticamente"/>
          <p:cNvPicPr preferRelativeResize="0"/>
          <p:nvPr/>
        </p:nvPicPr>
        <p:blipFill rotWithShape="1">
          <a:blip r:embed="rId3">
            <a:alphaModFix/>
          </a:blip>
          <a:srcRect/>
          <a:stretch/>
        </p:blipFill>
        <p:spPr>
          <a:xfrm>
            <a:off x="571570" y="318144"/>
            <a:ext cx="2361913"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g127c8d31cb6_0_254" descr="Un grupo de personas en un salón de clases&#10;&#10;Descripción generada automáticamente con confianza media"/>
          <p:cNvPicPr preferRelativeResize="0"/>
          <p:nvPr/>
        </p:nvPicPr>
        <p:blipFill rotWithShape="1">
          <a:blip r:embed="rId4">
            <a:alphaModFix amt="25000"/>
          </a:blip>
          <a:srcRect t="17177" r="2028"/>
          <a:stretch/>
        </p:blipFill>
        <p:spPr>
          <a:xfrm>
            <a:off x="1" y="0"/>
            <a:ext cx="12191999" cy="6858000"/>
          </a:xfrm>
          <a:prstGeom prst="rect">
            <a:avLst/>
          </a:prstGeom>
          <a:noFill/>
          <a:ln>
            <a:noFill/>
          </a:ln>
        </p:spPr>
      </p:pic>
      <p:pic>
        <p:nvPicPr>
          <p:cNvPr id="20" name="Google Shape;20;g127c8d31cb6_0_254" descr="Imagen que contiene botella, firmar, azul, naranja&#10;&#10;Descripción generada automáticamente"/>
          <p:cNvPicPr preferRelativeResize="0"/>
          <p:nvPr/>
        </p:nvPicPr>
        <p:blipFill rotWithShape="1">
          <a:blip r:embed="rId5">
            <a:alphaModFix/>
          </a:blip>
          <a:srcRect/>
          <a:stretch/>
        </p:blipFill>
        <p:spPr>
          <a:xfrm>
            <a:off x="8116846" y="423168"/>
            <a:ext cx="3728084" cy="851926"/>
          </a:xfrm>
          <a:prstGeom prst="rect">
            <a:avLst/>
          </a:prstGeom>
          <a:noFill/>
          <a:ln>
            <a:noFill/>
          </a:ln>
        </p:spPr>
      </p:pic>
      <p:pic>
        <p:nvPicPr>
          <p:cNvPr id="21" name="Google Shape;21;g127c8d31cb6_0_254" descr="Imagen que contiene Logotipo&#10;&#10;Descripción generada automáticamente"/>
          <p:cNvPicPr preferRelativeResize="0"/>
          <p:nvPr/>
        </p:nvPicPr>
        <p:blipFill rotWithShape="1">
          <a:blip r:embed="rId6">
            <a:alphaModFix/>
          </a:blip>
          <a:srcRect/>
          <a:stretch/>
        </p:blipFill>
        <p:spPr>
          <a:xfrm>
            <a:off x="571570" y="318144"/>
            <a:ext cx="2361913" cy="915414"/>
          </a:xfrm>
          <a:prstGeom prst="rect">
            <a:avLst/>
          </a:prstGeom>
          <a:noFill/>
          <a:ln>
            <a:noFill/>
          </a:ln>
        </p:spPr>
      </p:pic>
      <p:sp>
        <p:nvSpPr>
          <p:cNvPr id="22" name="Google Shape;22;g127c8d31cb6_0_254"/>
          <p:cNvSpPr/>
          <p:nvPr/>
        </p:nvSpPr>
        <p:spPr>
          <a:xfrm>
            <a:off x="10885638" y="4305482"/>
            <a:ext cx="1759800" cy="509100"/>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lvl="0" algn="ctr">
              <a:buSzPts val="2800"/>
            </a:pPr>
            <a:r>
              <a:rPr lang="lt-LT" sz="2800" b="1" dirty="0">
                <a:solidFill>
                  <a:srgbClr val="EA9139"/>
                </a:solidFill>
                <a:latin typeface="Helvetica Neue"/>
                <a:ea typeface="Helvetica Neue"/>
                <a:cs typeface="Helvetica Neue"/>
                <a:sym typeface="Helvetica Neue"/>
              </a:rPr>
              <a:t>Įtraukusis kūrybingumas ugdant meninius gebėjimus</a:t>
            </a:r>
            <a:endParaRPr sz="2800" b="1" i="0" u="none" strike="noStrike" cap="none" dirty="0">
              <a:solidFill>
                <a:srgbClr val="EA9139"/>
              </a:solidFill>
              <a:latin typeface="Helvetica Neue"/>
              <a:ea typeface="Helvetica Neue"/>
              <a:cs typeface="Helvetica Neue"/>
              <a:sym typeface="Helvetica Neue"/>
            </a:endParaRPr>
          </a:p>
        </p:txBody>
      </p:sp>
      <p:sp>
        <p:nvSpPr>
          <p:cNvPr id="35" name="Google Shape;35;p1"/>
          <p:cNvSpPr/>
          <p:nvPr/>
        </p:nvSpPr>
        <p:spPr>
          <a:xfrm>
            <a:off x="1531000" y="4002325"/>
            <a:ext cx="8913300" cy="9273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2000"/>
            </a:pPr>
            <a:r>
              <a:rPr lang="es-ES" sz="2800" b="1" dirty="0" smtClean="0">
                <a:solidFill>
                  <a:schemeClr val="dk1"/>
                </a:solidFill>
              </a:rPr>
              <a:t>Kaip </a:t>
            </a:r>
            <a:r>
              <a:rPr lang="es-ES" sz="2800" b="1" dirty="0">
                <a:solidFill>
                  <a:schemeClr val="dk1"/>
                </a:solidFill>
              </a:rPr>
              <a:t>pasirinkti, parengti, įgyvendinti ir įvertinti InCrea+ mokymo programoje numatytas </a:t>
            </a:r>
            <a:r>
              <a:rPr lang="es-ES" sz="2800" b="1" dirty="0" smtClean="0">
                <a:solidFill>
                  <a:schemeClr val="dk1"/>
                </a:solidFill>
              </a:rPr>
              <a:t>veiklas</a:t>
            </a:r>
            <a:endParaRPr sz="2800" b="1" i="0" u="none" strike="noStrike" cap="none" dirty="0">
              <a:solidFill>
                <a:schemeClr val="dk1"/>
              </a:solidFill>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lt-LT" sz="1100" dirty="0">
                <a:solidFill>
                  <a:schemeClr val="dk1"/>
                </a:solidFill>
              </a:rPr>
              <a:t>Šis projektas finansuotas Europos Sąjungos Komisijos.</a:t>
            </a:r>
          </a:p>
          <a:p>
            <a:pPr lvl="0">
              <a:buClr>
                <a:schemeClr val="dk1"/>
              </a:buClr>
              <a:buSzPts val="1100"/>
            </a:pPr>
            <a:r>
              <a:rPr lang="lt-LT" sz="1100" dirty="0">
                <a:solidFill>
                  <a:schemeClr val="dk1"/>
                </a:solidFill>
              </a:rPr>
              <a:t>Ši medžiaga atspindi tik autoriaus požiūrį, todėl Komisija negali būti laikomas atsakinga už bet kokį joje pateiktos informacijos naudojimą.</a:t>
            </a:r>
            <a:endParaRPr lang="lt-LT" sz="1100" dirty="0">
              <a:solidFill>
                <a:schemeClr val="dk1"/>
              </a:solidFill>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27c8d31cb6_0_152"/>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4800"/>
              <a:buNone/>
            </a:pPr>
            <a:r>
              <a:rPr lang="lt-LT" sz="3100" dirty="0" smtClean="0">
                <a:solidFill>
                  <a:srgbClr val="00AEEF"/>
                </a:solidFill>
                <a:latin typeface="Arial"/>
                <a:ea typeface="Arial"/>
                <a:cs typeface="Arial"/>
                <a:sym typeface="Arial"/>
              </a:rPr>
              <a:t>Vertinimas</a:t>
            </a:r>
            <a:endParaRPr sz="3100" dirty="0">
              <a:solidFill>
                <a:srgbClr val="00AEEF"/>
              </a:solidFill>
              <a:latin typeface="Arial"/>
              <a:ea typeface="Arial"/>
              <a:cs typeface="Arial"/>
              <a:sym typeface="Arial"/>
            </a:endParaRPr>
          </a:p>
        </p:txBody>
      </p:sp>
      <p:sp>
        <p:nvSpPr>
          <p:cNvPr id="101" name="Google Shape;101;g127c8d31cb6_0_152"/>
          <p:cNvSpPr/>
          <p:nvPr/>
        </p:nvSpPr>
        <p:spPr>
          <a:xfrm>
            <a:off x="584200" y="2003250"/>
            <a:ext cx="11265000" cy="4509300"/>
          </a:xfrm>
          <a:prstGeom prst="rect">
            <a:avLst/>
          </a:prstGeom>
          <a:noFill/>
          <a:ln>
            <a:noFill/>
          </a:ln>
        </p:spPr>
        <p:txBody>
          <a:bodyPr spcFirstLastPara="1" wrap="square" lIns="91425" tIns="45700" rIns="91425" bIns="45700" anchor="t" anchorCtr="0">
            <a:noAutofit/>
          </a:bodyPr>
          <a:lstStyle/>
          <a:p>
            <a:pPr lvl="0">
              <a:lnSpc>
                <a:spcPct val="107000"/>
              </a:lnSpc>
              <a:buSzPts val="3200"/>
            </a:pPr>
            <a:r>
              <a:rPr lang="lt-LT" sz="3200" dirty="0">
                <a:solidFill>
                  <a:schemeClr val="dk1"/>
                </a:solidFill>
              </a:rPr>
              <a:t>Vertinimas yra svarbus, nes jis leidžia mokytojui / instruktoriui rinkti </a:t>
            </a:r>
            <a:r>
              <a:rPr lang="lt-LT" sz="3200" dirty="0" smtClean="0">
                <a:solidFill>
                  <a:schemeClr val="dk1"/>
                </a:solidFill>
              </a:rPr>
              <a:t>duomenis, kokie yra:</a:t>
            </a:r>
          </a:p>
          <a:p>
            <a:pPr marL="457200" lvl="0" indent="-457200">
              <a:lnSpc>
                <a:spcPct val="107000"/>
              </a:lnSpc>
              <a:buSzPts val="3200"/>
              <a:buFont typeface="Arial" panose="020B0604020202020204" pitchFamily="34" charset="0"/>
              <a:buChar char="•"/>
            </a:pPr>
            <a:r>
              <a:rPr lang="lt-LT" sz="3200" dirty="0" smtClean="0">
                <a:solidFill>
                  <a:schemeClr val="dk1"/>
                </a:solidFill>
              </a:rPr>
              <a:t>Tikslų pasiekimai</a:t>
            </a:r>
          </a:p>
          <a:p>
            <a:pPr marL="457200" lvl="0" indent="-457200">
              <a:lnSpc>
                <a:spcPct val="107000"/>
              </a:lnSpc>
              <a:buSzPts val="3200"/>
              <a:buFont typeface="Arial" panose="020B0604020202020204" pitchFamily="34" charset="0"/>
              <a:buChar char="•"/>
            </a:pPr>
            <a:r>
              <a:rPr lang="lt-LT" sz="3200" dirty="0" smtClean="0">
                <a:solidFill>
                  <a:schemeClr val="dk1"/>
                </a:solidFill>
              </a:rPr>
              <a:t>Mokymosi rezultatai</a:t>
            </a:r>
          </a:p>
          <a:p>
            <a:pPr marL="457200" lvl="0" indent="-457200">
              <a:lnSpc>
                <a:spcPct val="107000"/>
              </a:lnSpc>
              <a:buSzPts val="3200"/>
              <a:buFont typeface="Arial" panose="020B0604020202020204" pitchFamily="34" charset="0"/>
              <a:buChar char="•"/>
            </a:pPr>
            <a:r>
              <a:rPr lang="lt-LT" sz="3200" dirty="0" smtClean="0">
                <a:solidFill>
                  <a:schemeClr val="dk1"/>
                </a:solidFill>
              </a:rPr>
              <a:t>Poveikis </a:t>
            </a:r>
            <a:r>
              <a:rPr lang="lt-LT" sz="3200" dirty="0">
                <a:solidFill>
                  <a:schemeClr val="dk1"/>
                </a:solidFill>
              </a:rPr>
              <a:t>mokiniams ir jų požiūriui/žinioms apie </a:t>
            </a:r>
            <a:r>
              <a:rPr lang="lt-LT" sz="3200" dirty="0" err="1" smtClean="0">
                <a:solidFill>
                  <a:schemeClr val="dk1"/>
                </a:solidFill>
              </a:rPr>
              <a:t>įtrauktį</a:t>
            </a:r>
            <a:endParaRPr lang="lt-LT" sz="3200" dirty="0" smtClean="0">
              <a:solidFill>
                <a:schemeClr val="dk1"/>
              </a:solidFill>
            </a:endParaRPr>
          </a:p>
          <a:p>
            <a:pPr marL="457200" lvl="0" indent="-457200">
              <a:lnSpc>
                <a:spcPct val="107000"/>
              </a:lnSpc>
              <a:buSzPts val="3200"/>
              <a:buFont typeface="Arial" panose="020B0604020202020204" pitchFamily="34" charset="0"/>
              <a:buChar char="•"/>
            </a:pPr>
            <a:r>
              <a:rPr lang="lt-LT" sz="3200" dirty="0" smtClean="0">
                <a:solidFill>
                  <a:schemeClr val="dk1"/>
                </a:solidFill>
              </a:rPr>
              <a:t>Būtini </a:t>
            </a:r>
            <a:r>
              <a:rPr lang="lt-LT" sz="3200" dirty="0">
                <a:solidFill>
                  <a:schemeClr val="dk1"/>
                </a:solidFill>
              </a:rPr>
              <a:t>patobulinimai </a:t>
            </a:r>
            <a:r>
              <a:rPr lang="lt-LT" sz="3200" dirty="0" smtClean="0">
                <a:solidFill>
                  <a:schemeClr val="dk1"/>
                </a:solidFill>
              </a:rPr>
              <a:t>būsimajam </a:t>
            </a:r>
            <a:r>
              <a:rPr lang="lt-LT" sz="3200" dirty="0">
                <a:solidFill>
                  <a:schemeClr val="dk1"/>
                </a:solidFill>
              </a:rPr>
              <a:t>įgyvendinimui</a:t>
            </a:r>
            <a:endParaRPr sz="1400" b="0" i="0" u="none" strike="noStrike" cap="none" dirty="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27c8d31cb6_0_228"/>
          <p:cNvSpPr txBox="1"/>
          <p:nvPr/>
        </p:nvSpPr>
        <p:spPr>
          <a:xfrm>
            <a:off x="835200" y="2280051"/>
            <a:ext cx="10521600" cy="10074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lt-LT" sz="8800" b="1" i="0" u="none" strike="noStrike" cap="none" dirty="0" smtClean="0">
                <a:solidFill>
                  <a:schemeClr val="lt1"/>
                </a:solidFill>
                <a:latin typeface="Helvetica Neue"/>
                <a:ea typeface="Helvetica Neue"/>
                <a:cs typeface="Helvetica Neue"/>
                <a:sym typeface="Helvetica Neue"/>
              </a:rPr>
              <a:t>Dėkojame už jūsų dėmesį</a:t>
            </a:r>
            <a:r>
              <a:rPr lang="es-ES" sz="8800" b="1" i="0" u="none" strike="noStrike" cap="none" dirty="0" smtClean="0">
                <a:solidFill>
                  <a:schemeClr val="lt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107" name="Google Shape;107;g127c8d31cb6_0_228"/>
          <p:cNvPicPr preferRelativeResize="0"/>
          <p:nvPr/>
        </p:nvPicPr>
        <p:blipFill rotWithShape="1">
          <a:blip r:embed="rId3">
            <a:alphaModFix/>
          </a:blip>
          <a:srcRect/>
          <a:stretch/>
        </p:blipFill>
        <p:spPr>
          <a:xfrm>
            <a:off x="3632675" y="3065125"/>
            <a:ext cx="4316550" cy="26503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111eab8aa9a_0_0"/>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3100" dirty="0" smtClean="0">
                <a:solidFill>
                  <a:srgbClr val="00AEEF"/>
                </a:solidFill>
                <a:latin typeface="Arial"/>
                <a:ea typeface="Arial"/>
                <a:cs typeface="Arial"/>
                <a:sym typeface="Arial"/>
              </a:rPr>
              <a:t>Veiklos pasirinkimas</a:t>
            </a:r>
            <a:endParaRPr sz="3100" dirty="0">
              <a:solidFill>
                <a:srgbClr val="00AEEF"/>
              </a:solidFill>
              <a:latin typeface="Arial"/>
              <a:ea typeface="Arial"/>
              <a:cs typeface="Arial"/>
              <a:sym typeface="Arial"/>
            </a:endParaRPr>
          </a:p>
        </p:txBody>
      </p:sp>
      <p:sp>
        <p:nvSpPr>
          <p:cNvPr id="45" name="Google Shape;45;g111eab8aa9a_0_0"/>
          <p:cNvSpPr txBox="1"/>
          <p:nvPr/>
        </p:nvSpPr>
        <p:spPr>
          <a:xfrm>
            <a:off x="391400" y="1473700"/>
            <a:ext cx="11553000" cy="49254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chemeClr val="dk1"/>
              </a:buClr>
              <a:buSzPts val="1100"/>
              <a:buFont typeface="Arial"/>
              <a:buNone/>
            </a:pPr>
            <a:endParaRPr sz="1700" dirty="0">
              <a:solidFill>
                <a:schemeClr val="dk1"/>
              </a:solidFill>
            </a:endParaRPr>
          </a:p>
          <a:p>
            <a:pPr lvl="0" algn="just">
              <a:lnSpc>
                <a:spcPct val="150000"/>
              </a:lnSpc>
              <a:buClr>
                <a:schemeClr val="dk1"/>
              </a:buClr>
              <a:buSzPts val="1100"/>
            </a:pPr>
            <a:r>
              <a:rPr lang="lt-LT" sz="1700" dirty="0" smtClean="0">
                <a:solidFill>
                  <a:schemeClr val="dk1"/>
                </a:solidFill>
              </a:rPr>
              <a:t>Veiklas </a:t>
            </a:r>
            <a:r>
              <a:rPr lang="lt-LT" sz="1700" dirty="0">
                <a:solidFill>
                  <a:schemeClr val="dk1"/>
                </a:solidFill>
              </a:rPr>
              <a:t>reikia pasirinkti </a:t>
            </a:r>
            <a:r>
              <a:rPr lang="lt-LT" sz="1700" dirty="0" smtClean="0">
                <a:solidFill>
                  <a:schemeClr val="dk1"/>
                </a:solidFill>
              </a:rPr>
              <a:t>atsižvelgiant </a:t>
            </a:r>
            <a:r>
              <a:rPr lang="lt-LT" sz="1700" dirty="0">
                <a:solidFill>
                  <a:schemeClr val="dk1"/>
                </a:solidFill>
              </a:rPr>
              <a:t>į</a:t>
            </a:r>
            <a:r>
              <a:rPr lang="lt-LT" sz="1700" dirty="0" smtClean="0">
                <a:solidFill>
                  <a:schemeClr val="dk1"/>
                </a:solidFill>
              </a:rPr>
              <a:t> </a:t>
            </a:r>
            <a:r>
              <a:rPr lang="es-ES" sz="1700" i="0" u="none" strike="noStrike" cap="none" dirty="0" smtClean="0">
                <a:solidFill>
                  <a:schemeClr val="dk1"/>
                </a:solidFill>
              </a:rPr>
              <a:t>:</a:t>
            </a:r>
            <a:endParaRPr sz="1700" i="0" u="none" strike="noStrike" cap="none" dirty="0">
              <a:solidFill>
                <a:schemeClr val="dk1"/>
              </a:solidFill>
            </a:endParaRPr>
          </a:p>
          <a:p>
            <a:pPr marL="0" marR="0" lvl="0" indent="0" algn="just" rtl="0">
              <a:lnSpc>
                <a:spcPct val="150000"/>
              </a:lnSpc>
              <a:spcBef>
                <a:spcPts val="0"/>
              </a:spcBef>
              <a:spcAft>
                <a:spcPts val="0"/>
              </a:spcAft>
              <a:buClr>
                <a:schemeClr val="dk1"/>
              </a:buClr>
              <a:buSzPts val="1100"/>
              <a:buFont typeface="Arial"/>
              <a:buNone/>
            </a:pPr>
            <a:endParaRPr sz="1700" i="0" u="none" strike="noStrike" cap="none" dirty="0">
              <a:solidFill>
                <a:schemeClr val="dk1"/>
              </a:solidFill>
            </a:endParaRPr>
          </a:p>
          <a:p>
            <a:pPr marL="457200" marR="0" lvl="0" indent="-336550" algn="just" rtl="0">
              <a:lnSpc>
                <a:spcPct val="150000"/>
              </a:lnSpc>
              <a:spcBef>
                <a:spcPts val="0"/>
              </a:spcBef>
              <a:spcAft>
                <a:spcPts val="0"/>
              </a:spcAft>
              <a:buClr>
                <a:srgbClr val="EC7320"/>
              </a:buClr>
              <a:buSzPts val="1700"/>
              <a:buChar char="❖"/>
            </a:pPr>
            <a:r>
              <a:rPr lang="es-ES" sz="1700" b="1" i="0" u="none" strike="noStrike" cap="none" dirty="0" smtClean="0">
                <a:solidFill>
                  <a:schemeClr val="dk1"/>
                </a:solidFill>
              </a:rPr>
              <a:t>t</a:t>
            </a:r>
            <a:r>
              <a:rPr lang="lt-LT" sz="1700" b="1" i="0" u="none" strike="noStrike" cap="none" dirty="0" err="1" smtClean="0">
                <a:solidFill>
                  <a:schemeClr val="dk1"/>
                </a:solidFill>
              </a:rPr>
              <a:t>ikslines</a:t>
            </a:r>
            <a:r>
              <a:rPr lang="es-ES" sz="1700" b="1" i="0" u="none" strike="noStrike" cap="none" dirty="0" smtClean="0">
                <a:solidFill>
                  <a:schemeClr val="dk1"/>
                </a:solidFill>
              </a:rPr>
              <a:t> grup</a:t>
            </a:r>
            <a:r>
              <a:rPr lang="lt-LT" sz="1700" b="1" i="0" u="none" strike="noStrike" cap="none" dirty="0" err="1" smtClean="0">
                <a:solidFill>
                  <a:schemeClr val="dk1"/>
                </a:solidFill>
              </a:rPr>
              <a:t>es</a:t>
            </a:r>
            <a:r>
              <a:rPr lang="es-ES" sz="1700" b="1" i="0" u="none" strike="noStrike" cap="none" dirty="0" smtClean="0">
                <a:solidFill>
                  <a:schemeClr val="dk1"/>
                </a:solidFill>
              </a:rPr>
              <a:t> </a:t>
            </a:r>
            <a:endParaRPr sz="1700" b="1" i="0" u="none" strike="noStrike" cap="none" dirty="0">
              <a:solidFill>
                <a:schemeClr val="dk1"/>
              </a:solidFill>
            </a:endParaRPr>
          </a:p>
          <a:p>
            <a:pPr marL="457200" marR="0" lvl="0" indent="-336550" algn="just" rtl="0">
              <a:lnSpc>
                <a:spcPct val="150000"/>
              </a:lnSpc>
              <a:spcBef>
                <a:spcPts val="0"/>
              </a:spcBef>
              <a:spcAft>
                <a:spcPts val="0"/>
              </a:spcAft>
              <a:buClr>
                <a:srgbClr val="EC7320"/>
              </a:buClr>
              <a:buSzPts val="1700"/>
              <a:buChar char="❖"/>
            </a:pPr>
            <a:r>
              <a:rPr lang="es-ES" sz="1700" b="1" i="0" u="none" strike="noStrike" cap="none" dirty="0" smtClean="0">
                <a:solidFill>
                  <a:schemeClr val="dk1"/>
                </a:solidFill>
              </a:rPr>
              <a:t>specifi</a:t>
            </a:r>
            <a:r>
              <a:rPr lang="lt-LT" sz="1700" b="1" i="0" u="none" strike="noStrike" cap="none" dirty="0" err="1" smtClean="0">
                <a:solidFill>
                  <a:schemeClr val="dk1"/>
                </a:solidFill>
              </a:rPr>
              <a:t>nę</a:t>
            </a:r>
            <a:r>
              <a:rPr lang="es-ES" sz="1700" b="1" i="0" u="none" strike="noStrike" cap="none" dirty="0" smtClean="0">
                <a:solidFill>
                  <a:schemeClr val="dk1"/>
                </a:solidFill>
              </a:rPr>
              <a:t> ri</a:t>
            </a:r>
            <a:r>
              <a:rPr lang="lt-LT" sz="1700" b="1" i="0" u="none" strike="noStrike" cap="none" dirty="0" err="1" smtClean="0">
                <a:solidFill>
                  <a:schemeClr val="dk1"/>
                </a:solidFill>
              </a:rPr>
              <a:t>ziką</a:t>
            </a:r>
            <a:endParaRPr sz="1700" b="1" i="0" u="none" strike="noStrike" cap="none" dirty="0">
              <a:solidFill>
                <a:schemeClr val="dk1"/>
              </a:solidFill>
            </a:endParaRPr>
          </a:p>
          <a:p>
            <a:pPr marL="457200" marR="0" lvl="0" indent="-336550" algn="just" rtl="0">
              <a:lnSpc>
                <a:spcPct val="150000"/>
              </a:lnSpc>
              <a:spcBef>
                <a:spcPts val="0"/>
              </a:spcBef>
              <a:spcAft>
                <a:spcPts val="0"/>
              </a:spcAft>
              <a:buClr>
                <a:srgbClr val="EC7320"/>
              </a:buClr>
              <a:buSzPts val="1700"/>
              <a:buChar char="❖"/>
            </a:pPr>
            <a:r>
              <a:rPr lang="lt-LT" sz="1700" b="1" dirty="0">
                <a:solidFill>
                  <a:schemeClr val="dk1"/>
                </a:solidFill>
              </a:rPr>
              <a:t>j</a:t>
            </a:r>
            <a:r>
              <a:rPr lang="lt-LT" sz="1700" b="1" dirty="0" smtClean="0">
                <a:solidFill>
                  <a:schemeClr val="dk1"/>
                </a:solidFill>
              </a:rPr>
              <a:t>ų gebėjimus</a:t>
            </a:r>
            <a:r>
              <a:rPr lang="es-ES" sz="1700" b="1" i="0" u="none" strike="noStrike" cap="none" dirty="0" smtClean="0">
                <a:solidFill>
                  <a:schemeClr val="dk1"/>
                </a:solidFill>
              </a:rPr>
              <a:t> </a:t>
            </a:r>
            <a:endParaRPr sz="1700" b="1" i="0" u="none" strike="noStrike" cap="none" dirty="0">
              <a:solidFill>
                <a:schemeClr val="dk1"/>
              </a:solidFill>
            </a:endParaRPr>
          </a:p>
          <a:p>
            <a:pPr marL="457200" marR="0" lvl="0" indent="-336550" algn="just" rtl="0">
              <a:lnSpc>
                <a:spcPct val="150000"/>
              </a:lnSpc>
              <a:spcBef>
                <a:spcPts val="0"/>
              </a:spcBef>
              <a:spcAft>
                <a:spcPts val="0"/>
              </a:spcAft>
              <a:buClr>
                <a:srgbClr val="EC7320"/>
              </a:buClr>
              <a:buSzPts val="1700"/>
              <a:buChar char="❖"/>
            </a:pPr>
            <a:r>
              <a:rPr lang="lt-LT" sz="1700" b="1" dirty="0" smtClean="0">
                <a:solidFill>
                  <a:schemeClr val="dk1"/>
                </a:solidFill>
              </a:rPr>
              <a:t>mokyklos išteklius</a:t>
            </a:r>
            <a:r>
              <a:rPr lang="es-ES" sz="1700" b="1" i="0" u="none" strike="noStrike" cap="none" dirty="0" smtClean="0">
                <a:solidFill>
                  <a:schemeClr val="dk1"/>
                </a:solidFill>
              </a:rPr>
              <a:t> </a:t>
            </a:r>
            <a:endParaRPr sz="1700" b="1" i="0" u="none" strike="noStrike" cap="none" dirty="0">
              <a:solidFill>
                <a:schemeClr val="dk1"/>
              </a:solidFill>
            </a:endParaRPr>
          </a:p>
          <a:p>
            <a:pPr marL="457200" lvl="0" indent="-336550" algn="just">
              <a:lnSpc>
                <a:spcPct val="150000"/>
              </a:lnSpc>
              <a:buClr>
                <a:srgbClr val="EC7320"/>
              </a:buClr>
              <a:buSzPts val="1700"/>
              <a:buChar char="❖"/>
            </a:pPr>
            <a:r>
              <a:rPr lang="pt-BR" sz="1700" b="1" dirty="0">
                <a:solidFill>
                  <a:schemeClr val="dk1"/>
                </a:solidFill>
              </a:rPr>
              <a:t>išorės ekspertų ir tarpininkų </a:t>
            </a:r>
            <a:r>
              <a:rPr lang="pt-BR" sz="1700" b="1" dirty="0" smtClean="0">
                <a:solidFill>
                  <a:schemeClr val="dk1"/>
                </a:solidFill>
              </a:rPr>
              <a:t>prieinamum</a:t>
            </a:r>
            <a:r>
              <a:rPr lang="lt-LT" sz="1700" b="1" dirty="0" smtClean="0">
                <a:solidFill>
                  <a:schemeClr val="dk1"/>
                </a:solidFill>
              </a:rPr>
              <a:t>ą</a:t>
            </a:r>
            <a:r>
              <a:rPr lang="pt-BR" sz="1700" b="1" dirty="0" smtClean="0">
                <a:solidFill>
                  <a:schemeClr val="dk1"/>
                </a:solidFill>
              </a:rPr>
              <a:t> </a:t>
            </a:r>
            <a:r>
              <a:rPr lang="pt-BR" sz="1700" b="1" dirty="0">
                <a:solidFill>
                  <a:schemeClr val="dk1"/>
                </a:solidFill>
              </a:rPr>
              <a:t>ir </a:t>
            </a:r>
            <a:r>
              <a:rPr lang="pt-BR" sz="1700" b="1" dirty="0" smtClean="0">
                <a:solidFill>
                  <a:schemeClr val="dk1"/>
                </a:solidFill>
              </a:rPr>
              <a:t>galimyb</a:t>
            </a:r>
            <a:r>
              <a:rPr lang="lt-LT" sz="1700" b="1" dirty="0" smtClean="0">
                <a:solidFill>
                  <a:schemeClr val="dk1"/>
                </a:solidFill>
              </a:rPr>
              <a:t>e</a:t>
            </a:r>
            <a:r>
              <a:rPr lang="pt-BR" sz="1700" b="1" dirty="0" smtClean="0">
                <a:solidFill>
                  <a:schemeClr val="dk1"/>
                </a:solidFill>
              </a:rPr>
              <a:t>s</a:t>
            </a:r>
            <a:r>
              <a:rPr lang="es-ES" sz="1700" b="1" i="0" u="none" strike="noStrike" cap="none" dirty="0" smtClean="0">
                <a:solidFill>
                  <a:schemeClr val="dk1"/>
                </a:solidFill>
              </a:rPr>
              <a:t>. </a:t>
            </a:r>
            <a:endParaRPr sz="1700" b="1" i="0" u="none" strike="noStrike" cap="none" dirty="0">
              <a:solidFill>
                <a:schemeClr val="dk1"/>
              </a:solidFill>
            </a:endParaRPr>
          </a:p>
          <a:p>
            <a:pPr marL="0" marR="0" lvl="0" indent="0" algn="just" rtl="0">
              <a:lnSpc>
                <a:spcPct val="150000"/>
              </a:lnSpc>
              <a:spcBef>
                <a:spcPts val="0"/>
              </a:spcBef>
              <a:spcAft>
                <a:spcPts val="0"/>
              </a:spcAft>
              <a:buClr>
                <a:srgbClr val="000000"/>
              </a:buClr>
              <a:buSzPts val="1500"/>
              <a:buFont typeface="Arial"/>
              <a:buNone/>
            </a:pPr>
            <a:endParaRPr sz="1700" i="0" u="none" strike="noStrike" cap="none" dirty="0">
              <a:solidFill>
                <a:schemeClr val="dk1"/>
              </a:solidFill>
            </a:endParaRPr>
          </a:p>
          <a:p>
            <a:pPr marL="0" marR="0" lvl="0" indent="0" algn="just" rtl="0">
              <a:lnSpc>
                <a:spcPct val="150000"/>
              </a:lnSpc>
              <a:spcBef>
                <a:spcPts val="0"/>
              </a:spcBef>
              <a:spcAft>
                <a:spcPts val="0"/>
              </a:spcAft>
              <a:buClr>
                <a:srgbClr val="000000"/>
              </a:buClr>
              <a:buSzPts val="1500"/>
              <a:buFont typeface="Arial"/>
              <a:buNone/>
            </a:pPr>
            <a:endParaRPr sz="1700" i="0" u="none" strike="noStrike" cap="none" dirty="0">
              <a:solidFill>
                <a:schemeClr val="dk1"/>
              </a:solidFill>
            </a:endParaRPr>
          </a:p>
          <a:p>
            <a:pPr marL="0" marR="0" lvl="0" indent="0" algn="just" rtl="0">
              <a:lnSpc>
                <a:spcPct val="150000"/>
              </a:lnSpc>
              <a:spcBef>
                <a:spcPts val="0"/>
              </a:spcBef>
              <a:spcAft>
                <a:spcPts val="0"/>
              </a:spcAft>
              <a:buClr>
                <a:srgbClr val="000000"/>
              </a:buClr>
              <a:buSzPts val="1500"/>
              <a:buFont typeface="Arial"/>
              <a:buNone/>
            </a:pPr>
            <a:endParaRPr sz="1500" b="0" i="0" u="none" strike="noStrike" cap="none"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132b01343c_0_0"/>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3100" dirty="0" smtClean="0">
                <a:solidFill>
                  <a:srgbClr val="00AEEF"/>
                </a:solidFill>
                <a:latin typeface="Arial"/>
                <a:ea typeface="Arial"/>
                <a:cs typeface="Arial"/>
                <a:sym typeface="Arial"/>
              </a:rPr>
              <a:t>Veiklos p</a:t>
            </a:r>
            <a:r>
              <a:rPr lang="es-ES" sz="3100" dirty="0" smtClean="0">
                <a:solidFill>
                  <a:srgbClr val="00AEEF"/>
                </a:solidFill>
                <a:latin typeface="Arial"/>
                <a:ea typeface="Arial"/>
                <a:cs typeface="Arial"/>
                <a:sym typeface="Arial"/>
              </a:rPr>
              <a:t>lan</a:t>
            </a:r>
            <a:r>
              <a:rPr lang="lt-LT" sz="3100" dirty="0" err="1" smtClean="0">
                <a:solidFill>
                  <a:srgbClr val="00AEEF"/>
                </a:solidFill>
                <a:latin typeface="Arial"/>
                <a:ea typeface="Arial"/>
                <a:cs typeface="Arial"/>
                <a:sym typeface="Arial"/>
              </a:rPr>
              <a:t>av</a:t>
            </a:r>
            <a:r>
              <a:rPr lang="es-ES" sz="3100" dirty="0" smtClean="0">
                <a:solidFill>
                  <a:srgbClr val="00AEEF"/>
                </a:solidFill>
                <a:latin typeface="Arial"/>
                <a:ea typeface="Arial"/>
                <a:cs typeface="Arial"/>
                <a:sym typeface="Arial"/>
              </a:rPr>
              <a:t>i</a:t>
            </a:r>
            <a:r>
              <a:rPr lang="lt-LT" sz="3100" dirty="0" err="1" smtClean="0">
                <a:solidFill>
                  <a:srgbClr val="00AEEF"/>
                </a:solidFill>
                <a:latin typeface="Arial"/>
                <a:ea typeface="Arial"/>
                <a:cs typeface="Arial"/>
                <a:sym typeface="Arial"/>
              </a:rPr>
              <a:t>mas</a:t>
            </a:r>
            <a:r>
              <a:rPr lang="es-ES" sz="3100" dirty="0" smtClean="0">
                <a:solidFill>
                  <a:srgbClr val="00AEEF"/>
                </a:solidFill>
                <a:latin typeface="Arial"/>
                <a:ea typeface="Arial"/>
                <a:cs typeface="Arial"/>
                <a:sym typeface="Arial"/>
              </a:rPr>
              <a:t> </a:t>
            </a:r>
            <a:r>
              <a:rPr lang="lt-LT" sz="3100" dirty="0" smtClean="0">
                <a:solidFill>
                  <a:srgbClr val="00AEEF"/>
                </a:solidFill>
                <a:latin typeface="Arial"/>
                <a:ea typeface="Arial"/>
                <a:cs typeface="Arial"/>
                <a:sym typeface="Arial"/>
              </a:rPr>
              <a:t>ir</a:t>
            </a:r>
            <a:r>
              <a:rPr lang="es-ES" sz="3100" dirty="0" smtClean="0">
                <a:solidFill>
                  <a:srgbClr val="00AEEF"/>
                </a:solidFill>
                <a:latin typeface="Arial"/>
                <a:ea typeface="Arial"/>
                <a:cs typeface="Arial"/>
                <a:sym typeface="Arial"/>
              </a:rPr>
              <a:t> </a:t>
            </a:r>
            <a:r>
              <a:rPr lang="lt-LT" sz="3100" dirty="0" err="1" smtClean="0">
                <a:solidFill>
                  <a:srgbClr val="00AEEF"/>
                </a:solidFill>
                <a:latin typeface="Arial"/>
                <a:ea typeface="Arial"/>
                <a:cs typeface="Arial"/>
                <a:sym typeface="Arial"/>
              </a:rPr>
              <a:t>pasi</a:t>
            </a:r>
            <a:r>
              <a:rPr lang="es-ES" sz="3100" dirty="0" smtClean="0">
                <a:solidFill>
                  <a:srgbClr val="00AEEF"/>
                </a:solidFill>
                <a:latin typeface="Arial"/>
                <a:ea typeface="Arial"/>
                <a:cs typeface="Arial"/>
                <a:sym typeface="Arial"/>
              </a:rPr>
              <a:t>ren</a:t>
            </a:r>
            <a:r>
              <a:rPr lang="lt-LT" sz="3100" dirty="0" err="1" smtClean="0">
                <a:solidFill>
                  <a:srgbClr val="00AEEF"/>
                </a:solidFill>
                <a:latin typeface="Arial"/>
                <a:ea typeface="Arial"/>
                <a:cs typeface="Arial"/>
                <a:sym typeface="Arial"/>
              </a:rPr>
              <a:t>gimas</a:t>
            </a:r>
            <a:endParaRPr sz="3100" dirty="0">
              <a:solidFill>
                <a:srgbClr val="00AEEF"/>
              </a:solidFill>
              <a:latin typeface="Arial"/>
              <a:ea typeface="Arial"/>
              <a:cs typeface="Arial"/>
              <a:sym typeface="Arial"/>
            </a:endParaRPr>
          </a:p>
        </p:txBody>
      </p:sp>
      <p:sp>
        <p:nvSpPr>
          <p:cNvPr id="52" name="Google Shape;52;g1132b01343c_0_0"/>
          <p:cNvSpPr txBox="1"/>
          <p:nvPr/>
        </p:nvSpPr>
        <p:spPr>
          <a:xfrm>
            <a:off x="302325" y="1371900"/>
            <a:ext cx="11323800" cy="4785895"/>
          </a:xfrm>
          <a:prstGeom prst="rect">
            <a:avLst/>
          </a:prstGeom>
          <a:noFill/>
          <a:ln>
            <a:noFill/>
          </a:ln>
        </p:spPr>
        <p:txBody>
          <a:bodyPr spcFirstLastPara="1" wrap="square" lIns="91425" tIns="91425" rIns="91425" bIns="91425" anchor="t" anchorCtr="0">
            <a:spAutoFit/>
          </a:bodyPr>
          <a:lstStyle/>
          <a:p>
            <a:pPr lvl="0" algn="just">
              <a:lnSpc>
                <a:spcPct val="150000"/>
              </a:lnSpc>
              <a:buSzPts val="1100"/>
            </a:pPr>
            <a:r>
              <a:rPr lang="lt-LT" sz="1800" dirty="0">
                <a:solidFill>
                  <a:schemeClr val="dk1"/>
                </a:solidFill>
              </a:rPr>
              <a:t>Norėdami tinkamai pasiruošti ir planuoti savo veiklą, turime užtikrinti, kad būtume </a:t>
            </a:r>
            <a:r>
              <a:rPr lang="lt-LT" sz="1800" dirty="0" err="1">
                <a:solidFill>
                  <a:schemeClr val="dk1"/>
                </a:solidFill>
              </a:rPr>
              <a:t>įtraukioje</a:t>
            </a:r>
            <a:r>
              <a:rPr lang="lt-LT" sz="1800" dirty="0">
                <a:solidFill>
                  <a:schemeClr val="dk1"/>
                </a:solidFill>
              </a:rPr>
              <a:t> aplinkoje. Mums </a:t>
            </a:r>
            <a:r>
              <a:rPr lang="lt-LT" sz="1800" dirty="0" smtClean="0">
                <a:solidFill>
                  <a:schemeClr val="dk1"/>
                </a:solidFill>
              </a:rPr>
              <a:t>reikia:</a:t>
            </a:r>
            <a:endParaRPr sz="1800" i="0" u="none" strike="noStrike" cap="none" dirty="0" smtClean="0">
              <a:solidFill>
                <a:schemeClr val="dk1"/>
              </a:solidFill>
            </a:endParaRPr>
          </a:p>
          <a:p>
            <a:pPr marL="0" marR="0" lvl="0" indent="0" algn="just" rtl="0">
              <a:lnSpc>
                <a:spcPct val="150000"/>
              </a:lnSpc>
              <a:spcBef>
                <a:spcPts val="0"/>
              </a:spcBef>
              <a:spcAft>
                <a:spcPts val="0"/>
              </a:spcAft>
              <a:buClr>
                <a:schemeClr val="dk1"/>
              </a:buClr>
              <a:buSzPts val="1100"/>
              <a:buFont typeface="Arial"/>
              <a:buNone/>
            </a:pPr>
            <a:endParaRPr sz="1800" i="0" u="none" strike="noStrike" cap="none" dirty="0" smtClean="0">
              <a:solidFill>
                <a:schemeClr val="dk1"/>
              </a:solidFill>
            </a:endParaRPr>
          </a:p>
          <a:p>
            <a:pPr marL="457200" lvl="0" indent="-342900" algn="just">
              <a:lnSpc>
                <a:spcPct val="150000"/>
              </a:lnSpc>
              <a:buClr>
                <a:srgbClr val="EC7320"/>
              </a:buClr>
              <a:buSzPts val="1800"/>
              <a:buFont typeface="Helvetica Neue"/>
              <a:buChar char="❖"/>
            </a:pPr>
            <a:r>
              <a:rPr lang="lt-LT" sz="1800" dirty="0"/>
              <a:t>Užtikrinti</a:t>
            </a:r>
            <a:r>
              <a:rPr lang="lt-LT" sz="1800" b="1" dirty="0"/>
              <a:t> socialinę ir ekonominę </a:t>
            </a:r>
            <a:r>
              <a:rPr lang="lt-LT" sz="1800" b="1" dirty="0" err="1"/>
              <a:t>įtrauktį</a:t>
            </a:r>
            <a:r>
              <a:rPr lang="lt-LT" sz="1800" dirty="0"/>
              <a:t>. </a:t>
            </a:r>
            <a:endParaRPr lang="lt-LT" sz="1800" dirty="0" smtClean="0"/>
          </a:p>
          <a:p>
            <a:pPr marL="457200" lvl="0" indent="-342900" algn="just">
              <a:lnSpc>
                <a:spcPct val="150000"/>
              </a:lnSpc>
              <a:buClr>
                <a:srgbClr val="EC7320"/>
              </a:buClr>
              <a:buSzPts val="1800"/>
              <a:buFont typeface="Helvetica Neue"/>
              <a:buChar char="❖"/>
            </a:pPr>
            <a:r>
              <a:rPr lang="lt-LT" sz="1800" dirty="0"/>
              <a:t>Remti </a:t>
            </a:r>
            <a:r>
              <a:rPr lang="lt-LT" sz="1800" b="1" dirty="0"/>
              <a:t>kultūrinę </a:t>
            </a:r>
            <a:r>
              <a:rPr lang="lt-LT" sz="1800" b="1" dirty="0" err="1"/>
              <a:t>įtrauktį</a:t>
            </a:r>
            <a:r>
              <a:rPr lang="es-ES" sz="1800" u="none" strike="noStrike" cap="none" dirty="0" smtClean="0">
                <a:solidFill>
                  <a:schemeClr val="dk1"/>
                </a:solidFill>
              </a:rPr>
              <a:t>.  </a:t>
            </a:r>
            <a:endParaRPr sz="1800" u="none" strike="noStrike" cap="none" dirty="0">
              <a:solidFill>
                <a:schemeClr val="dk1"/>
              </a:solidFill>
            </a:endParaRPr>
          </a:p>
          <a:p>
            <a:pPr marL="457200" lvl="0" indent="-342900" algn="just">
              <a:lnSpc>
                <a:spcPct val="150000"/>
              </a:lnSpc>
              <a:buClr>
                <a:srgbClr val="EC7320"/>
              </a:buClr>
              <a:buSzPts val="1800"/>
              <a:buFont typeface="Helvetica Neue"/>
              <a:buChar char="❖"/>
            </a:pPr>
            <a:r>
              <a:rPr lang="lt-LT" sz="1800" dirty="0"/>
              <a:t>Užtikrinti, kad nebūtų</a:t>
            </a:r>
            <a:r>
              <a:rPr lang="lt-LT" sz="1800" b="1" dirty="0"/>
              <a:t> fizinių kliūčių</a:t>
            </a:r>
            <a:r>
              <a:rPr lang="es-ES" sz="1800" dirty="0" smtClean="0">
                <a:solidFill>
                  <a:schemeClr val="dk1"/>
                </a:solidFill>
              </a:rPr>
              <a:t>.</a:t>
            </a:r>
            <a:endParaRPr sz="1800" u="none" strike="noStrike" cap="none" dirty="0">
              <a:solidFill>
                <a:schemeClr val="dk1"/>
              </a:solidFill>
            </a:endParaRPr>
          </a:p>
          <a:p>
            <a:pPr marL="457200" lvl="0" indent="-342900" algn="just">
              <a:lnSpc>
                <a:spcPct val="150000"/>
              </a:lnSpc>
              <a:buClr>
                <a:srgbClr val="EC7320"/>
              </a:buClr>
              <a:buSzPts val="1800"/>
              <a:buFont typeface="Helvetica Neue"/>
              <a:buChar char="❖"/>
            </a:pPr>
            <a:r>
              <a:rPr lang="lt-LT" sz="1800" dirty="0"/>
              <a:t>Užtikrinti, kad veikloje būtų atsižvelgiama į </a:t>
            </a:r>
            <a:r>
              <a:rPr lang="lt-LT" sz="1800" b="1" dirty="0"/>
              <a:t>kognityvinius iššūkius</a:t>
            </a:r>
            <a:r>
              <a:rPr lang="es-ES" sz="1800" dirty="0" smtClean="0">
                <a:solidFill>
                  <a:schemeClr val="dk1"/>
                </a:solidFill>
              </a:rPr>
              <a:t>.</a:t>
            </a:r>
            <a:endParaRPr sz="1800" u="none" strike="noStrike" cap="none" dirty="0">
              <a:solidFill>
                <a:schemeClr val="dk1"/>
              </a:solidFill>
            </a:endParaRPr>
          </a:p>
          <a:p>
            <a:pPr marL="457200" lvl="0" indent="-342900" algn="just">
              <a:lnSpc>
                <a:spcPct val="150000"/>
              </a:lnSpc>
              <a:buClr>
                <a:srgbClr val="EC7320"/>
              </a:buClr>
              <a:buSzPts val="1800"/>
              <a:buFont typeface="Helvetica Neue"/>
              <a:buChar char="❖"/>
            </a:pPr>
            <a:r>
              <a:rPr lang="lt-LT" sz="1800" dirty="0"/>
              <a:t>Užtikrinti paramą </a:t>
            </a:r>
            <a:r>
              <a:rPr lang="lt-LT" sz="1800" b="1" dirty="0"/>
              <a:t>elgesio sunkumų</a:t>
            </a:r>
            <a:r>
              <a:rPr lang="lt-LT" sz="1800" dirty="0"/>
              <a:t> valdymui</a:t>
            </a:r>
            <a:r>
              <a:rPr lang="es-ES" sz="1800" dirty="0" smtClean="0">
                <a:solidFill>
                  <a:schemeClr val="dk1"/>
                </a:solidFill>
              </a:rPr>
              <a:t>.</a:t>
            </a:r>
            <a:endParaRPr sz="1800" u="none" strike="noStrike" cap="none" dirty="0">
              <a:solidFill>
                <a:schemeClr val="dk1"/>
              </a:solidFill>
            </a:endParaRPr>
          </a:p>
          <a:p>
            <a:pPr marL="457200" lvl="0" indent="-342900" algn="just">
              <a:lnSpc>
                <a:spcPct val="150000"/>
              </a:lnSpc>
              <a:buClr>
                <a:srgbClr val="EC7320"/>
              </a:buClr>
              <a:buSzPts val="1800"/>
              <a:buFont typeface="Helvetica Neue"/>
              <a:buChar char="❖"/>
            </a:pPr>
            <a:r>
              <a:rPr lang="lt-LT" sz="1800" dirty="0"/>
              <a:t>Apsvarstyti </a:t>
            </a:r>
            <a:r>
              <a:rPr lang="lt-LT" sz="1800" b="1" dirty="0"/>
              <a:t>galimus su talentais susijusius iššūkius</a:t>
            </a:r>
            <a:r>
              <a:rPr lang="es-ES" sz="1800" dirty="0" smtClean="0">
                <a:solidFill>
                  <a:schemeClr val="dk1"/>
                </a:solidFill>
              </a:rPr>
              <a:t>.</a:t>
            </a:r>
            <a:r>
              <a:rPr lang="es-ES" sz="1800" u="none" strike="noStrike" cap="none" dirty="0" smtClean="0">
                <a:solidFill>
                  <a:schemeClr val="dk1"/>
                </a:solidFill>
              </a:rPr>
              <a:t>  </a:t>
            </a:r>
            <a:endParaRPr sz="1800" u="none" strike="noStrike" cap="none" dirty="0">
              <a:solidFill>
                <a:schemeClr val="dk1"/>
              </a:solidFill>
            </a:endParaRPr>
          </a:p>
          <a:p>
            <a:pPr marL="0" marR="0" lvl="0" indent="0" algn="ctr" rtl="0">
              <a:lnSpc>
                <a:spcPct val="150000"/>
              </a:lnSpc>
              <a:spcBef>
                <a:spcPts val="0"/>
              </a:spcBef>
              <a:spcAft>
                <a:spcPts val="0"/>
              </a:spcAft>
              <a:buClr>
                <a:schemeClr val="dk1"/>
              </a:buClr>
              <a:buSzPts val="1100"/>
              <a:buFont typeface="Arial"/>
              <a:buNone/>
            </a:pPr>
            <a:endParaRPr sz="1700" b="1" i="0" u="sng" strike="noStrike" cap="none" dirty="0">
              <a:solidFill>
                <a:schemeClr val="dk1"/>
              </a:solidFill>
            </a:endParaRPr>
          </a:p>
          <a:p>
            <a:pPr marL="0" marR="0" lvl="0" indent="0" algn="just" rtl="0">
              <a:lnSpc>
                <a:spcPct val="150000"/>
              </a:lnSpc>
              <a:spcBef>
                <a:spcPts val="0"/>
              </a:spcBef>
              <a:spcAft>
                <a:spcPts val="0"/>
              </a:spcAft>
              <a:buClr>
                <a:schemeClr val="dk1"/>
              </a:buClr>
              <a:buSzPts val="1100"/>
              <a:buFont typeface="Arial"/>
              <a:buNone/>
            </a:pPr>
            <a:endParaRPr sz="1100" b="0"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132b01343c_0_6"/>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3100" dirty="0" smtClean="0">
                <a:solidFill>
                  <a:srgbClr val="00AEEF"/>
                </a:solidFill>
                <a:latin typeface="Arial"/>
                <a:ea typeface="Arial"/>
                <a:cs typeface="Arial"/>
                <a:sym typeface="Arial"/>
              </a:rPr>
              <a:t>Veiklos įgyvendinimas</a:t>
            </a:r>
            <a:endParaRPr sz="3100" dirty="0">
              <a:solidFill>
                <a:srgbClr val="00AEEF"/>
              </a:solidFill>
              <a:latin typeface="Arial"/>
              <a:ea typeface="Arial"/>
              <a:cs typeface="Arial"/>
              <a:sym typeface="Arial"/>
            </a:endParaRPr>
          </a:p>
        </p:txBody>
      </p:sp>
      <p:sp>
        <p:nvSpPr>
          <p:cNvPr id="59" name="Google Shape;59;g1132b01343c_0_6"/>
          <p:cNvSpPr txBox="1"/>
          <p:nvPr/>
        </p:nvSpPr>
        <p:spPr>
          <a:xfrm>
            <a:off x="836725" y="1550050"/>
            <a:ext cx="11005800" cy="294539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endParaRPr sz="1900" i="0" u="none" strike="noStrike" cap="none" dirty="0">
              <a:solidFill>
                <a:schemeClr val="dk1"/>
              </a:solidFill>
            </a:endParaRPr>
          </a:p>
          <a:p>
            <a:pPr lvl="0">
              <a:lnSpc>
                <a:spcPct val="115000"/>
              </a:lnSpc>
              <a:buClr>
                <a:schemeClr val="dk1"/>
              </a:buClr>
              <a:buSzPts val="1100"/>
            </a:pPr>
            <a:r>
              <a:rPr lang="es-ES" sz="2300" i="0" u="none" strike="noStrike" cap="none" dirty="0" smtClean="0">
                <a:solidFill>
                  <a:srgbClr val="EC7320"/>
                </a:solidFill>
              </a:rPr>
              <a:t>❖</a:t>
            </a:r>
            <a:r>
              <a:rPr lang="lt-LT" sz="1900" dirty="0">
                <a:solidFill>
                  <a:schemeClr val="dk1"/>
                </a:solidFill>
              </a:rPr>
              <a:t>Apibrėžti ir įgyvendinti aiškius minimalius elgesio standartus</a:t>
            </a:r>
            <a:r>
              <a:rPr lang="lt-LT" sz="1900" dirty="0" smtClean="0">
                <a:solidFill>
                  <a:schemeClr val="dk1"/>
                </a:solidFill>
              </a:rPr>
              <a:t>.</a:t>
            </a:r>
          </a:p>
          <a:p>
            <a:pPr lvl="0">
              <a:lnSpc>
                <a:spcPct val="115000"/>
              </a:lnSpc>
              <a:buClr>
                <a:schemeClr val="dk1"/>
              </a:buClr>
              <a:buSzPts val="1100"/>
            </a:pPr>
            <a:r>
              <a:rPr lang="lt-LT" sz="1900" dirty="0" smtClean="0">
                <a:solidFill>
                  <a:schemeClr val="accent2">
                    <a:lumMod val="75000"/>
                  </a:schemeClr>
                </a:solidFill>
              </a:rPr>
              <a:t>❖</a:t>
            </a:r>
            <a:r>
              <a:rPr lang="lt-LT" sz="1900" dirty="0">
                <a:solidFill>
                  <a:schemeClr val="dk1"/>
                </a:solidFill>
              </a:rPr>
              <a:t>Jautriai elkitės su netinkamai besielgiančiais vaikais</a:t>
            </a:r>
            <a:r>
              <a:rPr lang="lt-LT" sz="1900" dirty="0" smtClean="0">
                <a:solidFill>
                  <a:schemeClr val="dk1"/>
                </a:solidFill>
              </a:rPr>
              <a:t>.</a:t>
            </a:r>
          </a:p>
          <a:p>
            <a:pPr lvl="0">
              <a:lnSpc>
                <a:spcPct val="115000"/>
              </a:lnSpc>
              <a:buClr>
                <a:schemeClr val="dk1"/>
              </a:buClr>
              <a:buSzPts val="1100"/>
            </a:pPr>
            <a:r>
              <a:rPr lang="lt-LT" sz="1900" dirty="0">
                <a:solidFill>
                  <a:schemeClr val="accent2">
                    <a:lumMod val="75000"/>
                  </a:schemeClr>
                </a:solidFill>
              </a:rPr>
              <a:t>❖ </a:t>
            </a:r>
            <a:r>
              <a:rPr lang="lt-LT" sz="1900" dirty="0" smtClean="0">
                <a:solidFill>
                  <a:schemeClr val="dk1"/>
                </a:solidFill>
              </a:rPr>
              <a:t>Sukurkite </a:t>
            </a:r>
            <a:r>
              <a:rPr lang="lt-LT" sz="1900" dirty="0">
                <a:solidFill>
                  <a:schemeClr val="dk1"/>
                </a:solidFill>
              </a:rPr>
              <a:t>galimybę išklausyti visus </a:t>
            </a:r>
            <a:r>
              <a:rPr lang="lt-LT" sz="1900" dirty="0" smtClean="0">
                <a:solidFill>
                  <a:schemeClr val="dk1"/>
                </a:solidFill>
              </a:rPr>
              <a:t>vaikus</a:t>
            </a:r>
            <a:r>
              <a:rPr lang="lt-LT" sz="1900" dirty="0">
                <a:solidFill>
                  <a:schemeClr val="dk1"/>
                </a:solidFill>
              </a:rPr>
              <a:t>.</a:t>
            </a:r>
            <a:endParaRPr lang="lt-LT" sz="1900" dirty="0" smtClean="0">
              <a:solidFill>
                <a:schemeClr val="dk1"/>
              </a:solidFill>
            </a:endParaRPr>
          </a:p>
          <a:p>
            <a:pPr lvl="0">
              <a:lnSpc>
                <a:spcPct val="115000"/>
              </a:lnSpc>
              <a:buClr>
                <a:schemeClr val="dk1"/>
              </a:buClr>
              <a:buSzPts val="1100"/>
            </a:pPr>
            <a:r>
              <a:rPr lang="lt-LT" sz="1900" dirty="0">
                <a:solidFill>
                  <a:schemeClr val="accent2">
                    <a:lumMod val="75000"/>
                  </a:schemeClr>
                </a:solidFill>
              </a:rPr>
              <a:t>❖ </a:t>
            </a:r>
            <a:r>
              <a:rPr lang="lt-LT" sz="1900" dirty="0" smtClean="0">
                <a:solidFill>
                  <a:schemeClr val="dk1"/>
                </a:solidFill>
              </a:rPr>
              <a:t>Žinokite </a:t>
            </a:r>
            <a:r>
              <a:rPr lang="lt-LT" sz="1900" dirty="0">
                <a:solidFill>
                  <a:schemeClr val="dk1"/>
                </a:solidFill>
              </a:rPr>
              <a:t>konkrečius kiekvieno vaiko poreikius grupėje</a:t>
            </a:r>
            <a:r>
              <a:rPr lang="lt-LT" sz="1900" dirty="0" smtClean="0">
                <a:solidFill>
                  <a:schemeClr val="dk1"/>
                </a:solidFill>
              </a:rPr>
              <a:t>.</a:t>
            </a:r>
          </a:p>
          <a:p>
            <a:pPr lvl="0">
              <a:lnSpc>
                <a:spcPct val="115000"/>
              </a:lnSpc>
              <a:buClr>
                <a:schemeClr val="dk1"/>
              </a:buClr>
              <a:buSzPts val="1100"/>
            </a:pPr>
            <a:r>
              <a:rPr lang="lt-LT" sz="1900" dirty="0">
                <a:solidFill>
                  <a:schemeClr val="accent2">
                    <a:lumMod val="75000"/>
                  </a:schemeClr>
                </a:solidFill>
              </a:rPr>
              <a:t>❖ </a:t>
            </a:r>
            <a:r>
              <a:rPr lang="lt-LT" sz="1900" dirty="0" smtClean="0">
                <a:solidFill>
                  <a:schemeClr val="dk1"/>
                </a:solidFill>
              </a:rPr>
              <a:t>Aiškiai </a:t>
            </a:r>
            <a:r>
              <a:rPr lang="lt-LT" sz="1900" dirty="0">
                <a:solidFill>
                  <a:schemeClr val="dk1"/>
                </a:solidFill>
              </a:rPr>
              <a:t>parodykite tvarkaraščius ir pagrindinę informaciją</a:t>
            </a:r>
            <a:r>
              <a:rPr lang="lt-LT" sz="1900" dirty="0" smtClean="0">
                <a:solidFill>
                  <a:schemeClr val="dk1"/>
                </a:solidFill>
              </a:rPr>
              <a:t>.</a:t>
            </a:r>
          </a:p>
          <a:p>
            <a:pPr lvl="0">
              <a:lnSpc>
                <a:spcPct val="115000"/>
              </a:lnSpc>
              <a:buClr>
                <a:schemeClr val="dk1"/>
              </a:buClr>
              <a:buSzPts val="1100"/>
            </a:pPr>
            <a:r>
              <a:rPr lang="lt-LT" sz="1900" dirty="0">
                <a:solidFill>
                  <a:schemeClr val="accent2">
                    <a:lumMod val="75000"/>
                  </a:schemeClr>
                </a:solidFill>
              </a:rPr>
              <a:t>❖ </a:t>
            </a:r>
            <a:r>
              <a:rPr lang="lt-LT" sz="1900" dirty="0" smtClean="0">
                <a:solidFill>
                  <a:schemeClr val="dk1"/>
                </a:solidFill>
              </a:rPr>
              <a:t>Naudokite UDM </a:t>
            </a:r>
            <a:r>
              <a:rPr lang="lt-LT" sz="1900" dirty="0">
                <a:solidFill>
                  <a:schemeClr val="dk1"/>
                </a:solidFill>
              </a:rPr>
              <a:t>metodą</a:t>
            </a:r>
            <a:r>
              <a:rPr lang="lt-LT" sz="1900" dirty="0" smtClean="0">
                <a:solidFill>
                  <a:schemeClr val="dk1"/>
                </a:solidFill>
              </a:rPr>
              <a:t>.</a:t>
            </a:r>
          </a:p>
          <a:p>
            <a:pPr lvl="0">
              <a:lnSpc>
                <a:spcPct val="115000"/>
              </a:lnSpc>
              <a:buClr>
                <a:schemeClr val="dk1"/>
              </a:buClr>
              <a:buSzPts val="1100"/>
            </a:pPr>
            <a:r>
              <a:rPr lang="lt-LT" sz="1900" dirty="0">
                <a:solidFill>
                  <a:schemeClr val="accent2">
                    <a:lumMod val="75000"/>
                  </a:schemeClr>
                </a:solidFill>
              </a:rPr>
              <a:t>❖ </a:t>
            </a:r>
            <a:r>
              <a:rPr lang="lt-LT" sz="1900" dirty="0" smtClean="0">
                <a:solidFill>
                  <a:schemeClr val="dk1"/>
                </a:solidFill>
              </a:rPr>
              <a:t>Nelyginkite </a:t>
            </a:r>
            <a:r>
              <a:rPr lang="lt-LT" sz="1900" dirty="0">
                <a:solidFill>
                  <a:schemeClr val="dk1"/>
                </a:solidFill>
              </a:rPr>
              <a:t>vieno vaiko pažangos su kitu; asmeninė pažanga yra svarbiausia.</a:t>
            </a:r>
            <a:endParaRPr sz="12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11eab8aa9a_0_6"/>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r>
              <a:rPr lang="lt-LT" sz="3100" dirty="0">
                <a:solidFill>
                  <a:srgbClr val="00AEEF"/>
                </a:solidFill>
                <a:latin typeface="Arial"/>
                <a:ea typeface="Arial"/>
                <a:cs typeface="Arial"/>
                <a:sym typeface="Arial"/>
              </a:rPr>
              <a:t>Veiklos įgyvendinimas</a:t>
            </a:r>
            <a:endParaRPr lang="lt-LT" sz="3100" dirty="0">
              <a:solidFill>
                <a:srgbClr val="00AEEF"/>
              </a:solidFill>
              <a:latin typeface="Arial"/>
              <a:ea typeface="Arial"/>
              <a:cs typeface="Arial"/>
              <a:sym typeface="Arial"/>
            </a:endParaRPr>
          </a:p>
        </p:txBody>
      </p:sp>
      <p:sp>
        <p:nvSpPr>
          <p:cNvPr id="66" name="Google Shape;66;g111eab8aa9a_0_6"/>
          <p:cNvSpPr txBox="1"/>
          <p:nvPr/>
        </p:nvSpPr>
        <p:spPr>
          <a:xfrm>
            <a:off x="391400" y="1473700"/>
            <a:ext cx="11553000" cy="2931541"/>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chemeClr val="dk1"/>
              </a:buClr>
              <a:buSzPts val="1100"/>
              <a:buFont typeface="Arial"/>
              <a:buNone/>
            </a:pPr>
            <a:endParaRPr sz="1100" i="0" u="none" strike="noStrike" cap="none" dirty="0">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sz="1800" i="0" u="none" strike="noStrike" cap="none" dirty="0">
              <a:solidFill>
                <a:schemeClr val="dk1"/>
              </a:solidFill>
            </a:endParaRPr>
          </a:p>
          <a:p>
            <a:pPr lvl="0" algn="just">
              <a:buClr>
                <a:schemeClr val="dk1"/>
              </a:buClr>
              <a:buSzPts val="1100"/>
            </a:pPr>
            <a:r>
              <a:rPr lang="lt-LT" sz="1800" dirty="0"/>
              <a:t>Mokytojas gali nuspręsti taikyti vieną ar kelis iš šių metodų</a:t>
            </a:r>
            <a:r>
              <a:rPr lang="es-ES" sz="1800" i="0" u="none" strike="noStrike" cap="none" dirty="0" smtClean="0">
                <a:solidFill>
                  <a:schemeClr val="dk1"/>
                </a:solidFill>
              </a:rPr>
              <a:t>:</a:t>
            </a:r>
            <a:endParaRPr sz="1800" i="0" u="none" strike="noStrike" cap="none" dirty="0">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sz="1800" i="0" u="none" strike="noStrike" cap="none" dirty="0">
              <a:solidFill>
                <a:schemeClr val="dk1"/>
              </a:solidFill>
            </a:endParaRPr>
          </a:p>
          <a:p>
            <a:pPr marL="342900" indent="-342900">
              <a:buFont typeface="+mj-lt"/>
              <a:buAutoNum type="arabicPeriod"/>
            </a:pPr>
            <a:r>
              <a:rPr lang="lt-LT" sz="1800" dirty="0"/>
              <a:t>Naudotis tinklo ištekliais, t. y. pasitelkti ekspertus, kurie aktyviai dalyvautų veikloje kaip vienas iš vadovų arba konsultantų.</a:t>
            </a:r>
          </a:p>
          <a:p>
            <a:pPr marL="342900" indent="-342900">
              <a:buFont typeface="+mj-lt"/>
              <a:buAutoNum type="arabicPeriod"/>
            </a:pPr>
            <a:r>
              <a:rPr lang="lt-LT" sz="1800" dirty="0"/>
              <a:t>Pasirinkti vieno užsiėmimo veiklą, taip pritaikant įvairius iššūkius (taip pat įgūdžius ir meno raišką), arba pasirinkti veiklą, kuri plėtojama per kelis užsiėmimus, ir taip gilinti žinias ir patirtį siekiant konkrečių tikslų.</a:t>
            </a:r>
          </a:p>
          <a:p>
            <a:pPr marL="342900" indent="-342900">
              <a:buFont typeface="+mj-lt"/>
              <a:buAutoNum type="arabicPeriod"/>
            </a:pPr>
            <a:r>
              <a:rPr lang="lt-LT" sz="1800" dirty="0"/>
              <a:t>Įtraukti veiklas, kurios vyksta bendruomenės aplinkoje, ir taip ugdyti žinias apie realaus gyvenimo kontekstą bei padėti įgyti aktyvaus dalyvavimo patirties.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127c8d31cb6_0_145"/>
          <p:cNvSpPr txBox="1"/>
          <p:nvPr/>
        </p:nvSpPr>
        <p:spPr>
          <a:xfrm>
            <a:off x="351638" y="1917487"/>
            <a:ext cx="11450700" cy="3627235"/>
          </a:xfrm>
          <a:prstGeom prst="rect">
            <a:avLst/>
          </a:prstGeom>
          <a:noFill/>
          <a:ln>
            <a:noFill/>
          </a:ln>
        </p:spPr>
        <p:txBody>
          <a:bodyPr spcFirstLastPara="1" wrap="square" lIns="91425" tIns="45700" rIns="91425" bIns="45700" anchor="t" anchorCtr="0">
            <a:spAutoFit/>
          </a:bodyPr>
          <a:lstStyle/>
          <a:p>
            <a:pPr lvl="0">
              <a:lnSpc>
                <a:spcPct val="107000"/>
              </a:lnSpc>
              <a:buSzPts val="2800"/>
            </a:pPr>
            <a:r>
              <a:rPr lang="it-IT" sz="2800" dirty="0"/>
              <a:t>Vertinimas yra INCREA+ mokymo programos įgyvendinimo proceso dalis</a:t>
            </a:r>
            <a:r>
              <a:rPr lang="it-IT" sz="2800" dirty="0" smtClean="0"/>
              <a:t>.</a:t>
            </a:r>
            <a:endParaRPr lang="lt-LT" sz="2800" dirty="0" smtClean="0"/>
          </a:p>
          <a:p>
            <a:pPr lvl="0">
              <a:lnSpc>
                <a:spcPct val="107000"/>
              </a:lnSpc>
              <a:buSzPts val="2800"/>
            </a:pPr>
            <a:endParaRPr sz="2800" i="0" u="none" strike="noStrike" cap="none" dirty="0">
              <a:solidFill>
                <a:srgbClr val="000000"/>
              </a:solidFill>
            </a:endParaRPr>
          </a:p>
          <a:p>
            <a:pPr lvl="0">
              <a:lnSpc>
                <a:spcPct val="107000"/>
              </a:lnSpc>
              <a:spcBef>
                <a:spcPts val="800"/>
              </a:spcBef>
              <a:buSzPts val="2800"/>
            </a:pPr>
            <a:r>
              <a:rPr lang="lt-LT" sz="2800" dirty="0">
                <a:solidFill>
                  <a:schemeClr val="dk1"/>
                </a:solidFill>
              </a:rPr>
              <a:t>Jis turi būti atliekamas dviem etapais</a:t>
            </a:r>
            <a:r>
              <a:rPr lang="lt-LT" sz="2800" dirty="0" smtClean="0">
                <a:solidFill>
                  <a:schemeClr val="dk1"/>
                </a:solidFill>
              </a:rPr>
              <a:t>:</a:t>
            </a:r>
          </a:p>
          <a:p>
            <a:pPr marL="457200" lvl="0" indent="-457200">
              <a:lnSpc>
                <a:spcPct val="107000"/>
              </a:lnSpc>
              <a:spcBef>
                <a:spcPts val="800"/>
              </a:spcBef>
              <a:buSzPts val="2800"/>
              <a:buFont typeface="Arial" panose="020B0604020202020204" pitchFamily="34" charset="0"/>
              <a:buChar char="•"/>
            </a:pPr>
            <a:r>
              <a:rPr lang="lt-LT" sz="2800" dirty="0" smtClean="0">
                <a:solidFill>
                  <a:schemeClr val="dk1"/>
                </a:solidFill>
              </a:rPr>
              <a:t>Baigę </a:t>
            </a:r>
            <a:r>
              <a:rPr lang="lt-LT" sz="2800" dirty="0">
                <a:solidFill>
                  <a:schemeClr val="dk1"/>
                </a:solidFill>
              </a:rPr>
              <a:t>veiklą, užpildykite nurodytą </a:t>
            </a:r>
            <a:r>
              <a:rPr lang="lt-LT" sz="2800" dirty="0" smtClean="0">
                <a:solidFill>
                  <a:schemeClr val="dk1"/>
                </a:solidFill>
              </a:rPr>
              <a:t>šabloną</a:t>
            </a:r>
          </a:p>
          <a:p>
            <a:pPr marL="457200" lvl="0" indent="-457200">
              <a:lnSpc>
                <a:spcPct val="107000"/>
              </a:lnSpc>
              <a:spcBef>
                <a:spcPts val="800"/>
              </a:spcBef>
              <a:buSzPts val="2800"/>
              <a:buFont typeface="Arial" panose="020B0604020202020204" pitchFamily="34" charset="0"/>
              <a:buChar char="•"/>
            </a:pPr>
            <a:r>
              <a:rPr lang="lt-LT" sz="2800" dirty="0" smtClean="0">
                <a:solidFill>
                  <a:schemeClr val="dk1"/>
                </a:solidFill>
              </a:rPr>
              <a:t>Baigę </a:t>
            </a:r>
            <a:r>
              <a:rPr lang="lt-LT" sz="2800" dirty="0">
                <a:solidFill>
                  <a:schemeClr val="dk1"/>
                </a:solidFill>
              </a:rPr>
              <a:t>visus mokymus, užpildykite</a:t>
            </a:r>
            <a:r>
              <a:rPr lang="lt-LT" sz="2800" dirty="0" smtClean="0">
                <a:solidFill>
                  <a:schemeClr val="dk1"/>
                </a:solidFill>
              </a:rPr>
              <a:t> </a:t>
            </a:r>
            <a:r>
              <a:rPr lang="lt-LT" sz="2800" dirty="0">
                <a:solidFill>
                  <a:schemeClr val="dk1"/>
                </a:solidFill>
              </a:rPr>
              <a:t>mokytojo anketą ir </a:t>
            </a:r>
            <a:r>
              <a:rPr lang="lt-LT" sz="2800" dirty="0" smtClean="0">
                <a:solidFill>
                  <a:schemeClr val="dk1"/>
                </a:solidFill>
              </a:rPr>
              <a:t>mokinių </a:t>
            </a:r>
            <a:r>
              <a:rPr lang="lt-LT" sz="2800" dirty="0">
                <a:solidFill>
                  <a:schemeClr val="dk1"/>
                </a:solidFill>
              </a:rPr>
              <a:t>vertinimą.</a:t>
            </a:r>
            <a:endParaRPr sz="2800" b="0" i="0" u="none" strike="noStrike" cap="none" dirty="0">
              <a:solidFill>
                <a:schemeClr val="dk1"/>
              </a:solidFill>
              <a:latin typeface="Calibri"/>
              <a:ea typeface="Calibri"/>
              <a:cs typeface="Calibri"/>
              <a:sym typeface="Calibri"/>
            </a:endParaRPr>
          </a:p>
        </p:txBody>
      </p:sp>
      <p:sp>
        <p:nvSpPr>
          <p:cNvPr id="73" name="Google Shape;73;g127c8d31cb6_0_14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74" name="Google Shape;74;g127c8d31cb6_0_145"/>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lt-LT" sz="3100" b="1" dirty="0" smtClean="0">
                <a:solidFill>
                  <a:srgbClr val="00B0F0"/>
                </a:solidFill>
                <a:latin typeface="Helvetica Neue"/>
                <a:ea typeface="Helvetica Neue"/>
                <a:cs typeface="Helvetica Neue"/>
                <a:sym typeface="Helvetica Neue"/>
              </a:rPr>
              <a:t>Vertinimas</a:t>
            </a:r>
            <a:endParaRPr sz="31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27c8d31cb6_0_167"/>
          <p:cNvSpPr txBox="1"/>
          <p:nvPr/>
        </p:nvSpPr>
        <p:spPr>
          <a:xfrm>
            <a:off x="761999" y="1917487"/>
            <a:ext cx="10534800" cy="4367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3600"/>
              <a:buFont typeface="Arial"/>
              <a:buNone/>
            </a:pPr>
            <a:endParaRPr sz="3600" dirty="0">
              <a:solidFill>
                <a:schemeClr val="dk1"/>
              </a:solidFill>
            </a:endParaRPr>
          </a:p>
          <a:p>
            <a:pPr marL="0" marR="0" lvl="0" indent="0" algn="just" rtl="0">
              <a:lnSpc>
                <a:spcPct val="100000"/>
              </a:lnSpc>
              <a:spcBef>
                <a:spcPts val="600"/>
              </a:spcBef>
              <a:spcAft>
                <a:spcPts val="0"/>
              </a:spcAft>
              <a:buClr>
                <a:srgbClr val="000000"/>
              </a:buClr>
              <a:buSzPts val="3600"/>
              <a:buFont typeface="Arial"/>
              <a:buNone/>
            </a:pPr>
            <a:r>
              <a:rPr lang="lt-LT" sz="3600" i="0" u="none" strike="noStrike" cap="none" dirty="0" smtClean="0">
                <a:solidFill>
                  <a:schemeClr val="dk1"/>
                </a:solidFill>
              </a:rPr>
              <a:t>Pirmoji priemonė vadinamas </a:t>
            </a:r>
            <a:r>
              <a:rPr lang="lt-LT" sz="3600" b="1" i="0" u="none" strike="noStrike" cap="none" dirty="0" smtClean="0">
                <a:solidFill>
                  <a:schemeClr val="dk1"/>
                </a:solidFill>
              </a:rPr>
              <a:t>Veiklos vertinimu</a:t>
            </a:r>
            <a:r>
              <a:rPr lang="es-ES" sz="3600" i="0" u="none" strike="noStrike" cap="none" dirty="0" smtClean="0">
                <a:solidFill>
                  <a:schemeClr val="dk1"/>
                </a:solidFill>
              </a:rPr>
              <a:t>. </a:t>
            </a:r>
            <a:endParaRPr sz="3600" i="0" u="none" strike="noStrike" cap="none" dirty="0">
              <a:solidFill>
                <a:schemeClr val="dk1"/>
              </a:solidFill>
            </a:endParaRPr>
          </a:p>
          <a:p>
            <a:pPr lvl="0" algn="just">
              <a:spcBef>
                <a:spcPts val="600"/>
              </a:spcBef>
              <a:spcAft>
                <a:spcPts val="600"/>
              </a:spcAft>
              <a:buSzPts val="3600"/>
            </a:pPr>
            <a:r>
              <a:rPr lang="es-ES" sz="3600" dirty="0">
                <a:solidFill>
                  <a:schemeClr val="dk1"/>
                </a:solidFill>
              </a:rPr>
              <a:t>Jį turi užpildyti mokytojas, atlikęs </a:t>
            </a:r>
            <a:r>
              <a:rPr lang="es-ES" sz="3600" dirty="0" smtClean="0">
                <a:solidFill>
                  <a:schemeClr val="dk1"/>
                </a:solidFill>
              </a:rPr>
              <a:t>užduotį</a:t>
            </a:r>
            <a:r>
              <a:rPr lang="lt-LT" sz="3600" dirty="0" smtClean="0">
                <a:solidFill>
                  <a:schemeClr val="dk1"/>
                </a:solidFill>
              </a:rPr>
              <a:t>.</a:t>
            </a:r>
            <a:endParaRPr sz="3600" i="0" u="none" strike="noStrike" cap="none" dirty="0">
              <a:solidFill>
                <a:schemeClr val="dk1"/>
              </a:solidFill>
            </a:endParaRPr>
          </a:p>
        </p:txBody>
      </p:sp>
      <p:sp>
        <p:nvSpPr>
          <p:cNvPr id="81" name="Google Shape;81;g127c8d31cb6_0_16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3100" b="1" dirty="0" smtClean="0">
                <a:solidFill>
                  <a:srgbClr val="00AEEF"/>
                </a:solidFill>
              </a:rPr>
              <a:t>Vertinimo priemonės</a:t>
            </a:r>
          </a:p>
          <a:p>
            <a:pPr lvl="0" algn="r">
              <a:lnSpc>
                <a:spcPct val="90000"/>
              </a:lnSpc>
              <a:buClr>
                <a:schemeClr val="dk1"/>
              </a:buClr>
              <a:buSzPts val="4800"/>
            </a:pPr>
            <a:r>
              <a:rPr lang="es-ES" sz="3100" b="1" dirty="0">
                <a:solidFill>
                  <a:schemeClr val="accent4"/>
                </a:solidFill>
              </a:rPr>
              <a:t>Veiklos </a:t>
            </a:r>
            <a:r>
              <a:rPr lang="es-ES" sz="3100" b="1" dirty="0" smtClean="0">
                <a:solidFill>
                  <a:schemeClr val="accent4"/>
                </a:solidFill>
              </a:rPr>
              <a:t>vertinim</a:t>
            </a:r>
            <a:r>
              <a:rPr lang="lt-LT" sz="3100" b="1" dirty="0" err="1" smtClean="0">
                <a:solidFill>
                  <a:schemeClr val="accent4"/>
                </a:solidFill>
              </a:rPr>
              <a:t>as</a:t>
            </a:r>
            <a:endParaRPr sz="3100" b="1" i="0" u="none" strike="noStrike" cap="none" dirty="0">
              <a:solidFill>
                <a:schemeClr val="accent4"/>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27c8d31cb6_0_180"/>
          <p:cNvSpPr txBox="1"/>
          <p:nvPr/>
        </p:nvSpPr>
        <p:spPr>
          <a:xfrm>
            <a:off x="761999" y="1917487"/>
            <a:ext cx="10534800" cy="4367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3200"/>
              <a:buFont typeface="Arial"/>
              <a:buNone/>
            </a:pPr>
            <a:endParaRPr sz="3200" dirty="0">
              <a:solidFill>
                <a:schemeClr val="dk1"/>
              </a:solidFill>
            </a:endParaRPr>
          </a:p>
          <a:p>
            <a:pPr marL="0" marR="0" lvl="0" indent="0" algn="just" rtl="0">
              <a:lnSpc>
                <a:spcPct val="100000"/>
              </a:lnSpc>
              <a:spcBef>
                <a:spcPts val="600"/>
              </a:spcBef>
              <a:spcAft>
                <a:spcPts val="0"/>
              </a:spcAft>
              <a:buClr>
                <a:srgbClr val="000000"/>
              </a:buClr>
              <a:buSzPts val="3200"/>
              <a:buFont typeface="Arial"/>
              <a:buNone/>
            </a:pPr>
            <a:endParaRPr sz="3200" dirty="0">
              <a:solidFill>
                <a:schemeClr val="dk1"/>
              </a:solidFill>
            </a:endParaRPr>
          </a:p>
          <a:p>
            <a:pPr lvl="0" algn="just">
              <a:spcBef>
                <a:spcPts val="600"/>
              </a:spcBef>
              <a:buSzPts val="3200"/>
            </a:pPr>
            <a:r>
              <a:rPr lang="lt-LT" sz="3200" dirty="0">
                <a:solidFill>
                  <a:schemeClr val="dk1"/>
                </a:solidFill>
              </a:rPr>
              <a:t>Antroji priemonė pavadinta </a:t>
            </a:r>
            <a:r>
              <a:rPr lang="lt-LT" sz="3200" b="1" dirty="0">
                <a:solidFill>
                  <a:schemeClr val="dk1"/>
                </a:solidFill>
              </a:rPr>
              <a:t>Mokymosi rezultatų vertinimu</a:t>
            </a:r>
            <a:r>
              <a:rPr lang="lt-LT" sz="3200" dirty="0" smtClean="0">
                <a:solidFill>
                  <a:schemeClr val="dk1"/>
                </a:solidFill>
              </a:rPr>
              <a:t>.</a:t>
            </a:r>
          </a:p>
          <a:p>
            <a:pPr lvl="0" algn="just">
              <a:spcBef>
                <a:spcPts val="600"/>
              </a:spcBef>
              <a:buSzPts val="3200"/>
            </a:pPr>
            <a:r>
              <a:rPr lang="lt-LT" sz="3200" dirty="0" smtClean="0">
                <a:solidFill>
                  <a:schemeClr val="dk1"/>
                </a:solidFill>
              </a:rPr>
              <a:t>Jį </a:t>
            </a:r>
            <a:r>
              <a:rPr lang="lt-LT" sz="3200" dirty="0">
                <a:solidFill>
                  <a:schemeClr val="dk1"/>
                </a:solidFill>
              </a:rPr>
              <a:t>turi užpildyti mokytojas, baigęs visus mokymus pagal INCREA+ </a:t>
            </a:r>
            <a:r>
              <a:rPr lang="lt-LT" sz="3200">
                <a:solidFill>
                  <a:schemeClr val="dk1"/>
                </a:solidFill>
              </a:rPr>
              <a:t>mokymo </a:t>
            </a:r>
            <a:r>
              <a:rPr lang="lt-LT" sz="3200" smtClean="0">
                <a:solidFill>
                  <a:schemeClr val="dk1"/>
                </a:solidFill>
              </a:rPr>
              <a:t>programą.</a:t>
            </a:r>
            <a:endParaRPr sz="3200" i="0" u="none" strike="noStrike" cap="none" dirty="0">
              <a:solidFill>
                <a:schemeClr val="dk1"/>
              </a:solidFill>
            </a:endParaRPr>
          </a:p>
        </p:txBody>
      </p:sp>
      <p:sp>
        <p:nvSpPr>
          <p:cNvPr id="88" name="Google Shape;88;g127c8d31cb6_0_18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3100" b="1" dirty="0">
                <a:solidFill>
                  <a:srgbClr val="00AEEF"/>
                </a:solidFill>
              </a:rPr>
              <a:t>Vertinimo priemonės</a:t>
            </a:r>
          </a:p>
          <a:p>
            <a:pPr lvl="0" algn="r">
              <a:lnSpc>
                <a:spcPct val="90000"/>
              </a:lnSpc>
              <a:buClr>
                <a:schemeClr val="dk1"/>
              </a:buClr>
              <a:buSzPts val="4800"/>
            </a:pPr>
            <a:r>
              <a:rPr lang="lt-LT" sz="3100" b="1" dirty="0" smtClean="0">
                <a:solidFill>
                  <a:schemeClr val="accent4"/>
                </a:solidFill>
              </a:rPr>
              <a:t>Mokymosi </a:t>
            </a:r>
            <a:r>
              <a:rPr lang="lt-LT" sz="3100" b="1" dirty="0">
                <a:solidFill>
                  <a:schemeClr val="accent4"/>
                </a:solidFill>
              </a:rPr>
              <a:t>rezultatų </a:t>
            </a:r>
            <a:r>
              <a:rPr lang="lt-LT" sz="3100" b="1" dirty="0" smtClean="0">
                <a:solidFill>
                  <a:schemeClr val="accent4"/>
                </a:solidFill>
              </a:rPr>
              <a:t>vertinimas</a:t>
            </a:r>
            <a:endParaRPr sz="3100" b="1" i="0" u="none" strike="noStrike" cap="none" dirty="0">
              <a:solidFill>
                <a:schemeClr val="accent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27c8d31cb6_0_193"/>
          <p:cNvSpPr txBox="1"/>
          <p:nvPr/>
        </p:nvSpPr>
        <p:spPr>
          <a:xfrm>
            <a:off x="761999" y="1917487"/>
            <a:ext cx="10534800" cy="4367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3200"/>
              <a:buFont typeface="Arial"/>
              <a:buNone/>
            </a:pPr>
            <a:endParaRPr sz="3200" dirty="0">
              <a:solidFill>
                <a:schemeClr val="dk1"/>
              </a:solidFill>
            </a:endParaRPr>
          </a:p>
          <a:p>
            <a:pPr lvl="0" algn="just">
              <a:spcBef>
                <a:spcPts val="600"/>
              </a:spcBef>
              <a:buSzPts val="3200"/>
            </a:pPr>
            <a:r>
              <a:rPr lang="lt-LT" sz="3200" dirty="0">
                <a:solidFill>
                  <a:schemeClr val="dk1"/>
                </a:solidFill>
              </a:rPr>
              <a:t>Paskutinė priemonė pavadinta </a:t>
            </a:r>
            <a:r>
              <a:rPr lang="lt-LT" sz="3200" b="1" dirty="0">
                <a:solidFill>
                  <a:schemeClr val="dk1"/>
                </a:solidFill>
              </a:rPr>
              <a:t>Mokinių veiklos įvertinimas</a:t>
            </a:r>
            <a:r>
              <a:rPr lang="lt-LT" sz="3200" b="1" dirty="0" smtClean="0">
                <a:solidFill>
                  <a:schemeClr val="dk1"/>
                </a:solidFill>
              </a:rPr>
              <a:t>.</a:t>
            </a:r>
          </a:p>
          <a:p>
            <a:pPr lvl="0" algn="just">
              <a:spcBef>
                <a:spcPts val="600"/>
              </a:spcBef>
              <a:buSzPts val="3200"/>
            </a:pPr>
            <a:r>
              <a:rPr lang="lt-LT" sz="3200" dirty="0" smtClean="0">
                <a:solidFill>
                  <a:schemeClr val="dk1"/>
                </a:solidFill>
              </a:rPr>
              <a:t>Jį </a:t>
            </a:r>
            <a:r>
              <a:rPr lang="lt-LT" sz="3200" dirty="0">
                <a:solidFill>
                  <a:schemeClr val="dk1"/>
                </a:solidFill>
              </a:rPr>
              <a:t>turi užpildyti kiekvienas </a:t>
            </a:r>
            <a:r>
              <a:rPr lang="lt-LT" sz="3200" dirty="0" smtClean="0">
                <a:solidFill>
                  <a:schemeClr val="dk1"/>
                </a:solidFill>
              </a:rPr>
              <a:t>mokinys </a:t>
            </a:r>
            <a:r>
              <a:rPr lang="lt-LT" sz="3200" dirty="0">
                <a:solidFill>
                  <a:schemeClr val="dk1"/>
                </a:solidFill>
              </a:rPr>
              <a:t>ir pateikti anonimiškai, baigęs užsiėmimų rinkinį arba visą mokymą pagal INCREA+ mokymo programą.</a:t>
            </a:r>
            <a:endParaRPr sz="3200" i="0" u="none" strike="noStrike" cap="none" dirty="0">
              <a:solidFill>
                <a:schemeClr val="dk1"/>
              </a:solidFill>
            </a:endParaRPr>
          </a:p>
        </p:txBody>
      </p:sp>
      <p:sp>
        <p:nvSpPr>
          <p:cNvPr id="95" name="Google Shape;95;g127c8d31cb6_0_19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3100" b="1" dirty="0">
                <a:solidFill>
                  <a:srgbClr val="00AEEF"/>
                </a:solidFill>
              </a:rPr>
              <a:t>Vertinimo priemonės</a:t>
            </a:r>
          </a:p>
          <a:p>
            <a:pPr lvl="0" algn="r">
              <a:lnSpc>
                <a:spcPct val="90000"/>
              </a:lnSpc>
              <a:buClr>
                <a:schemeClr val="dk1"/>
              </a:buClr>
              <a:buSzPts val="4800"/>
            </a:pPr>
            <a:r>
              <a:rPr lang="lt-LT" sz="3100" b="1" dirty="0">
                <a:solidFill>
                  <a:schemeClr val="accent4"/>
                </a:solidFill>
              </a:rPr>
              <a:t>Mokinių veiklos </a:t>
            </a:r>
            <a:r>
              <a:rPr lang="lt-LT" sz="3100" b="1" dirty="0" smtClean="0">
                <a:solidFill>
                  <a:schemeClr val="accent4"/>
                </a:solidFill>
              </a:rPr>
              <a:t>įvertinimas</a:t>
            </a:r>
            <a:endParaRPr sz="3100" b="1" i="0" u="none" strike="noStrike" cap="none" dirty="0">
              <a:solidFill>
                <a:schemeClr val="accent4"/>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460</Words>
  <Application>Microsoft Office PowerPoint</Application>
  <PresentationFormat>Plačiaekranė</PresentationFormat>
  <Paragraphs>80</Paragraphs>
  <Slides>11</Slides>
  <Notes>11</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11</vt:i4>
      </vt:variant>
    </vt:vector>
  </HeadingPairs>
  <TitlesOfParts>
    <vt:vector size="16" baseType="lpstr">
      <vt:lpstr>Calibri</vt:lpstr>
      <vt:lpstr>Helvetica Neue</vt:lpstr>
      <vt:lpstr>Arial</vt:lpstr>
      <vt:lpstr>Diseño personalizado</vt:lpstr>
      <vt:lpstr>2_Diseño personalizado</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Óscar Muñoz</dc:creator>
  <cp:lastModifiedBy>User</cp:lastModifiedBy>
  <cp:revision>6</cp:revision>
  <dcterms:created xsi:type="dcterms:W3CDTF">2021-02-16T14:32:26Z</dcterms:created>
  <dcterms:modified xsi:type="dcterms:W3CDTF">2022-11-04T10:26:16Z</dcterms:modified>
</cp:coreProperties>
</file>